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596" r:id="rId2"/>
    <p:sldId id="597" r:id="rId3"/>
    <p:sldId id="598" r:id="rId4"/>
    <p:sldId id="599" r:id="rId5"/>
    <p:sldId id="600" r:id="rId6"/>
    <p:sldId id="601" r:id="rId7"/>
    <p:sldId id="602" r:id="rId8"/>
    <p:sldId id="603" r:id="rId9"/>
    <p:sldId id="604" r:id="rId10"/>
    <p:sldId id="605" r:id="rId11"/>
    <p:sldId id="606" r:id="rId12"/>
    <p:sldId id="607" r:id="rId13"/>
    <p:sldId id="608" r:id="rId14"/>
    <p:sldId id="609" r:id="rId15"/>
    <p:sldId id="610" r:id="rId16"/>
    <p:sldId id="611" r:id="rId17"/>
    <p:sldId id="612" r:id="rId18"/>
    <p:sldId id="613" r:id="rId19"/>
    <p:sldId id="614" r:id="rId20"/>
    <p:sldId id="615" r:id="rId21"/>
    <p:sldId id="616" r:id="rId22"/>
    <p:sldId id="617" r:id="rId23"/>
    <p:sldId id="618" r:id="rId24"/>
    <p:sldId id="619" r:id="rId25"/>
    <p:sldId id="620" r:id="rId26"/>
    <p:sldId id="621" r:id="rId27"/>
    <p:sldId id="622" r:id="rId28"/>
    <p:sldId id="623" r:id="rId29"/>
    <p:sldId id="624" r:id="rId30"/>
    <p:sldId id="625" r:id="rId31"/>
    <p:sldId id="626" r:id="rId32"/>
    <p:sldId id="627" r:id="rId33"/>
    <p:sldId id="628" r:id="rId34"/>
    <p:sldId id="629" r:id="rId35"/>
    <p:sldId id="630" r:id="rId36"/>
    <p:sldId id="631" r:id="rId37"/>
    <p:sldId id="632" r:id="rId38"/>
    <p:sldId id="633" r:id="rId39"/>
    <p:sldId id="634" r:id="rId40"/>
    <p:sldId id="635" r:id="rId41"/>
    <p:sldId id="636" r:id="rId42"/>
    <p:sldId id="637" r:id="rId43"/>
    <p:sldId id="638" r:id="rId44"/>
    <p:sldId id="639" r:id="rId45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30" autoAdjust="0"/>
    <p:restoredTop sz="94660"/>
  </p:normalViewPr>
  <p:slideViewPr>
    <p:cSldViewPr>
      <p:cViewPr varScale="1">
        <p:scale>
          <a:sx n="49" d="100"/>
          <a:sy n="49" d="100"/>
        </p:scale>
        <p:origin x="288" y="4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9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33037"/>
            <a:ext cx="10388598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319" y="1676329"/>
            <a:ext cx="10373361" cy="423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62182" y="2010796"/>
            <a:ext cx="9664700" cy="67310"/>
          </a:xfrm>
          <a:custGeom>
            <a:avLst/>
            <a:gdLst/>
            <a:ahLst/>
            <a:cxnLst/>
            <a:rect l="l" t="t" r="r" b="b"/>
            <a:pathLst>
              <a:path w="9664700" h="67310">
                <a:moveTo>
                  <a:pt x="0" y="67055"/>
                </a:moveTo>
                <a:lnTo>
                  <a:pt x="9664567" y="67055"/>
                </a:lnTo>
                <a:lnTo>
                  <a:pt x="9664567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49482" y="762000"/>
            <a:ext cx="9690735" cy="2625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4715" marR="5080" indent="-882650">
              <a:lnSpc>
                <a:spcPct val="127200"/>
              </a:lnSpc>
            </a:pPr>
            <a:r>
              <a:rPr sz="8100" b="1" spc="-50" dirty="0">
                <a:solidFill>
                  <a:srgbClr val="0000FF"/>
                </a:solidFill>
                <a:latin typeface="Calibri"/>
                <a:cs typeface="Calibri"/>
              </a:rPr>
              <a:t>Chap</a:t>
            </a:r>
            <a:r>
              <a:rPr sz="8100" b="1" spc="-2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8100" b="1" spc="-17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100" b="1" dirty="0">
                <a:solidFill>
                  <a:srgbClr val="0000FF"/>
                </a:solidFill>
                <a:latin typeface="Calibri"/>
                <a:cs typeface="Calibri"/>
              </a:rPr>
              <a:t>3</a:t>
            </a:r>
            <a:r>
              <a:rPr sz="8100" b="1" spc="-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8100" b="1" spc="-45" dirty="0">
                <a:solidFill>
                  <a:srgbClr val="0000FF"/>
                </a:solidFill>
                <a:latin typeface="Calibri"/>
                <a:cs typeface="Calibri"/>
              </a:rPr>
              <a:t>6</a:t>
            </a:r>
            <a:r>
              <a:rPr sz="8100" b="1" spc="-19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100" b="1" spc="-40" dirty="0">
                <a:solidFill>
                  <a:srgbClr val="0000FF"/>
                </a:solidFill>
                <a:latin typeface="Calibri"/>
                <a:cs typeface="Calibri"/>
              </a:rPr>
              <a:t>Satur</a:t>
            </a:r>
            <a:r>
              <a:rPr sz="8100" b="1" spc="-70" dirty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8100" b="1" spc="-30" dirty="0">
                <a:solidFill>
                  <a:srgbClr val="0000FF"/>
                </a:solidFill>
                <a:latin typeface="Calibri"/>
                <a:cs typeface="Calibri"/>
              </a:rPr>
              <a:t>tio</a:t>
            </a:r>
            <a:r>
              <a:rPr sz="8100" b="1" spc="-45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8100" b="1" spc="-2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100" b="1" spc="-60" dirty="0">
                <a:solidFill>
                  <a:srgbClr val="0000FF"/>
                </a:solidFill>
                <a:latin typeface="Calibri"/>
                <a:cs typeface="Calibri"/>
              </a:rPr>
              <a:t>&amp;</a:t>
            </a:r>
            <a:r>
              <a:rPr sz="81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100" b="1" spc="-5" dirty="0">
                <a:solidFill>
                  <a:srgbClr val="0000FF"/>
                </a:solidFill>
                <a:latin typeface="Calibri"/>
                <a:cs typeface="Calibri"/>
              </a:rPr>
              <a:t>Powe</a:t>
            </a:r>
            <a:r>
              <a:rPr sz="8100" b="1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8100" b="1" spc="-1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100" b="1" spc="-40" dirty="0">
                <a:solidFill>
                  <a:srgbClr val="0000FF"/>
                </a:solidFill>
                <a:latin typeface="Calibri"/>
                <a:cs typeface="Calibri"/>
              </a:rPr>
              <a:t>Broadeni</a:t>
            </a:r>
            <a:r>
              <a:rPr sz="8100" b="1" spc="-85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8100" b="1" dirty="0">
                <a:solidFill>
                  <a:srgbClr val="0000FF"/>
                </a:solidFill>
                <a:latin typeface="Calibri"/>
                <a:cs typeface="Calibri"/>
              </a:rPr>
              <a:t>g</a:t>
            </a:r>
            <a:endParaRPr sz="81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44517" y="3580760"/>
            <a:ext cx="7901305" cy="67310"/>
          </a:xfrm>
          <a:custGeom>
            <a:avLst/>
            <a:gdLst/>
            <a:ahLst/>
            <a:cxnLst/>
            <a:rect l="l" t="t" r="r" b="b"/>
            <a:pathLst>
              <a:path w="7901305" h="67310">
                <a:moveTo>
                  <a:pt x="0" y="67055"/>
                </a:moveTo>
                <a:lnTo>
                  <a:pt x="7901299" y="67055"/>
                </a:lnTo>
                <a:lnTo>
                  <a:pt x="7901299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8" y="214043"/>
            <a:ext cx="7885430" cy="637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[IMA</a:t>
            </a:r>
            <a:r>
              <a:rPr sz="800" spc="-15" dirty="0">
                <a:latin typeface="Calibri"/>
                <a:cs typeface="Calibri"/>
              </a:rPr>
              <a:t>G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EQUI</a:t>
            </a:r>
            <a:r>
              <a:rPr sz="800" spc="-2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D</a:t>
            </a:r>
            <a:r>
              <a:rPr sz="800" dirty="0">
                <a:latin typeface="Calibri"/>
                <a:cs typeface="Calibri"/>
              </a:rPr>
              <a:t>: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n</a:t>
            </a:r>
            <a:r>
              <a:rPr sz="800" spc="-1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spc="5" dirty="0">
                <a:latin typeface="Calibri"/>
                <a:cs typeface="Calibri"/>
              </a:rPr>
              <a:t>g</a:t>
            </a:r>
            <a:r>
              <a:rPr sz="800" spc="-15" dirty="0">
                <a:latin typeface="Calibri"/>
                <a:cs typeface="Calibri"/>
              </a:rPr>
              <a:t>y</a:t>
            </a:r>
            <a:r>
              <a:rPr sz="800" spc="5" dirty="0">
                <a:latin typeface="Calibri"/>
                <a:cs typeface="Calibri"/>
              </a:rPr>
              <a:t>-</a:t>
            </a:r>
            <a:r>
              <a:rPr sz="800" spc="-5" dirty="0">
                <a:latin typeface="Calibri"/>
                <a:cs typeface="Calibri"/>
              </a:rPr>
              <a:t>leve</a:t>
            </a:r>
            <a:r>
              <a:rPr sz="800" dirty="0">
                <a:latin typeface="Calibri"/>
                <a:cs typeface="Calibri"/>
              </a:rPr>
              <a:t>l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di</a:t>
            </a:r>
            <a:r>
              <a:rPr sz="800" dirty="0">
                <a:latin typeface="Calibri"/>
                <a:cs typeface="Calibri"/>
              </a:rPr>
              <a:t>ag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am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sh</a:t>
            </a:r>
            <a:r>
              <a:rPr sz="800" spc="-10" dirty="0">
                <a:latin typeface="Calibri"/>
                <a:cs typeface="Calibri"/>
              </a:rPr>
              <a:t>o</a:t>
            </a:r>
            <a:r>
              <a:rPr sz="800" dirty="0">
                <a:latin typeface="Calibri"/>
                <a:cs typeface="Calibri"/>
              </a:rPr>
              <a:t>w</a:t>
            </a:r>
            <a:r>
              <a:rPr sz="800" spc="-5" dirty="0">
                <a:latin typeface="Calibri"/>
                <a:cs typeface="Calibri"/>
              </a:rPr>
              <a:t>in</a:t>
            </a:r>
            <a:r>
              <a:rPr sz="800" dirty="0">
                <a:latin typeface="Calibri"/>
                <a:cs typeface="Calibri"/>
              </a:rPr>
              <a:t>g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Cambria Math"/>
                <a:cs typeface="Cambria Math"/>
              </a:rPr>
              <a:t>|</a:t>
            </a:r>
            <a:r>
              <a:rPr sz="700" spc="-10" dirty="0">
                <a:latin typeface="Cambria Math"/>
                <a:cs typeface="Cambria Math"/>
              </a:rPr>
              <a:t>1</a:t>
            </a:r>
            <a:r>
              <a:rPr sz="700" spc="-5" dirty="0">
                <a:latin typeface="Cambria Math"/>
                <a:cs typeface="Cambria Math"/>
              </a:rPr>
              <a:t>⟩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mbria Math"/>
                <a:cs typeface="Cambria Math"/>
              </a:rPr>
              <a:t>|2</a:t>
            </a:r>
            <a:r>
              <a:rPr sz="700" spc="0" dirty="0">
                <a:latin typeface="Cambria Math"/>
                <a:cs typeface="Cambria Math"/>
              </a:rPr>
              <a:t>⟩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upwa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d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ro</a:t>
            </a:r>
            <a:r>
              <a:rPr sz="800" dirty="0">
                <a:latin typeface="Calibri"/>
                <a:cs typeface="Calibri"/>
              </a:rPr>
              <a:t>w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Calibri"/>
                <a:cs typeface="Calibri"/>
              </a:rPr>
              <a:t>f</a:t>
            </a:r>
            <a:r>
              <a:rPr sz="800" spc="-5" dirty="0">
                <a:latin typeface="Calibri"/>
                <a:cs typeface="Calibri"/>
              </a:rPr>
              <a:t>o</a:t>
            </a:r>
            <a:r>
              <a:rPr sz="800" dirty="0">
                <a:latin typeface="Calibri"/>
                <a:cs typeface="Calibri"/>
              </a:rPr>
              <a:t>r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ab</a:t>
            </a:r>
            <a:r>
              <a:rPr sz="800" spc="5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orp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ion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do</a:t>
            </a:r>
            <a:r>
              <a:rPr sz="800" dirty="0">
                <a:latin typeface="Calibri"/>
                <a:cs typeface="Calibri"/>
              </a:rPr>
              <a:t>wnwa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d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ro</a:t>
            </a:r>
            <a:r>
              <a:rPr sz="800" dirty="0">
                <a:latin typeface="Calibri"/>
                <a:cs typeface="Calibri"/>
              </a:rPr>
              <a:t>ws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fo</a:t>
            </a:r>
            <a:r>
              <a:rPr sz="800" dirty="0">
                <a:latin typeface="Calibri"/>
                <a:cs typeface="Calibri"/>
              </a:rPr>
              <a:t>r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sp</a:t>
            </a:r>
            <a:r>
              <a:rPr sz="800" spc="-10" dirty="0">
                <a:latin typeface="Calibri"/>
                <a:cs typeface="Calibri"/>
              </a:rPr>
              <a:t>o</a:t>
            </a:r>
            <a:r>
              <a:rPr sz="800" spc="5" dirty="0">
                <a:latin typeface="Calibri"/>
                <a:cs typeface="Calibri"/>
              </a:rPr>
              <a:t>n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10" dirty="0">
                <a:latin typeface="Calibri"/>
                <a:cs typeface="Calibri"/>
              </a:rPr>
              <a:t>a</a:t>
            </a:r>
            <a:r>
              <a:rPr sz="800" spc="-5" dirty="0">
                <a:latin typeface="Calibri"/>
                <a:cs typeface="Calibri"/>
              </a:rPr>
              <a:t>n</a:t>
            </a:r>
            <a:r>
              <a:rPr sz="800" spc="-1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ou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an</a:t>
            </a:r>
            <a:r>
              <a:rPr sz="800" dirty="0">
                <a:latin typeface="Calibri"/>
                <a:cs typeface="Calibri"/>
              </a:rPr>
              <a:t>d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s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spc="5" dirty="0">
                <a:latin typeface="Calibri"/>
                <a:cs typeface="Calibri"/>
              </a:rPr>
              <a:t>m</a:t>
            </a:r>
            <a:r>
              <a:rPr sz="800" spc="-5" dirty="0">
                <a:latin typeface="Calibri"/>
                <a:cs typeface="Calibri"/>
              </a:rPr>
              <a:t>u</a:t>
            </a:r>
            <a:r>
              <a:rPr sz="800" spc="-10" dirty="0">
                <a:latin typeface="Calibri"/>
                <a:cs typeface="Calibri"/>
              </a:rPr>
              <a:t>l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d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spc="5" dirty="0">
                <a:latin typeface="Calibri"/>
                <a:cs typeface="Calibri"/>
              </a:rPr>
              <a:t>m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sion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5" dirty="0">
                <a:latin typeface="Calibri"/>
                <a:cs typeface="Calibri"/>
              </a:rPr>
              <a:t>nn</a:t>
            </a:r>
            <a:r>
              <a:rPr sz="800" spc="5" dirty="0">
                <a:latin typeface="Calibri"/>
                <a:cs typeface="Calibri"/>
              </a:rPr>
              <a:t>o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d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Calibri"/>
                <a:cs typeface="Calibri"/>
              </a:rPr>
              <a:t>w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700" spc="-60" dirty="0">
                <a:latin typeface="Cambria Math"/>
                <a:cs typeface="Cambria Math"/>
              </a:rPr>
              <a:t>𝐵</a:t>
            </a:r>
            <a:r>
              <a:rPr sz="750" spc="7" baseline="-16666" dirty="0">
                <a:latin typeface="Cambria Math"/>
                <a:cs typeface="Cambria Math"/>
              </a:rPr>
              <a:t>1</a:t>
            </a:r>
            <a:r>
              <a:rPr sz="750" spc="60" baseline="-16666" dirty="0">
                <a:latin typeface="Cambria Math"/>
                <a:cs typeface="Cambria Math"/>
              </a:rPr>
              <a:t>2</a:t>
            </a:r>
            <a:r>
              <a:rPr sz="700" spc="0" dirty="0">
                <a:latin typeface="Cambria Math"/>
                <a:cs typeface="Cambria Math"/>
              </a:rPr>
              <a:t>𝜌</a:t>
            </a:r>
            <a:r>
              <a:rPr sz="1050" spc="-15" baseline="3968" dirty="0">
                <a:latin typeface="Cambria Math"/>
                <a:cs typeface="Cambria Math"/>
              </a:rPr>
              <a:t>(</a:t>
            </a:r>
            <a:r>
              <a:rPr sz="700" dirty="0">
                <a:latin typeface="Cambria Math"/>
                <a:cs typeface="Cambria Math"/>
              </a:rPr>
              <a:t>𝜔</a:t>
            </a:r>
            <a:r>
              <a:rPr sz="1050" spc="0" baseline="3968" dirty="0">
                <a:latin typeface="Cambria Math"/>
                <a:cs typeface="Cambria Math"/>
              </a:rPr>
              <a:t>)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Cambria Math"/>
                <a:cs typeface="Cambria Math"/>
              </a:rPr>
              <a:t>𝑅</a:t>
            </a:r>
            <a:r>
              <a:rPr sz="750" spc="60" baseline="-16666" dirty="0">
                <a:latin typeface="Cambria Math"/>
                <a:cs typeface="Cambria Math"/>
              </a:rPr>
              <a:t>2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700" spc="-35" dirty="0">
                <a:latin typeface="Cambria Math"/>
                <a:cs typeface="Cambria Math"/>
              </a:rPr>
              <a:t>𝑅</a:t>
            </a:r>
            <a:r>
              <a:rPr sz="750" spc="37" baseline="-16666" dirty="0">
                <a:latin typeface="Cambria Math"/>
                <a:cs typeface="Cambria Math"/>
              </a:rPr>
              <a:t>1</a:t>
            </a:r>
            <a:r>
              <a:rPr sz="800" dirty="0">
                <a:latin typeface="Calibri"/>
                <a:cs typeface="Calibri"/>
              </a:rPr>
              <a:t>.]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35560">
              <a:lnSpc>
                <a:spcPct val="100000"/>
              </a:lnSpc>
              <a:spcBef>
                <a:spcPts val="690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78838" y="214043"/>
            <a:ext cx="7861306" cy="6375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51104" y="6182740"/>
            <a:ext cx="68199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77914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4: Build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30" dirty="0"/>
              <a:t> </a:t>
            </a:r>
            <a:r>
              <a:rPr spc="-20" dirty="0"/>
              <a:t>the Rate</a:t>
            </a:r>
            <a:r>
              <a:rPr spc="-5" dirty="0"/>
              <a:t> </a:t>
            </a:r>
            <a:r>
              <a:rPr spc="-20" dirty="0"/>
              <a:t>Equation</a:t>
            </a:r>
            <a:r>
              <a:rPr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0" dirty="0"/>
              <a:t>Step by</a:t>
            </a:r>
            <a:r>
              <a:rPr spc="-15" dirty="0"/>
              <a:t> Ste</a:t>
            </a:r>
            <a:r>
              <a:rPr spc="-20" dirty="0"/>
              <a:t>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829945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5" dirty="0">
                <a:latin typeface="Calibri"/>
                <a:cs typeface="Calibri"/>
              </a:rPr>
              <a:t>imul</a:t>
            </a:r>
            <a:r>
              <a:rPr sz="2800" spc="-10" dirty="0">
                <a:latin typeface="Calibri"/>
                <a:cs typeface="Calibri"/>
              </a:rPr>
              <a:t>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cond: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97095" y="2413704"/>
            <a:ext cx="53594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45"/>
              </a:lnSpc>
            </a:pPr>
            <a:r>
              <a:rPr sz="4200" spc="-562" baseline="11904" dirty="0">
                <a:latin typeface="Cambria Math"/>
                <a:cs typeface="Cambria Math"/>
              </a:rPr>
              <a:t>𝒫</a:t>
            </a:r>
            <a:r>
              <a:rPr sz="2000" spc="40" dirty="0">
                <a:latin typeface="Cambria Math"/>
                <a:cs typeface="Cambria Math"/>
              </a:rPr>
              <a:t>12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37759" y="2396940"/>
            <a:ext cx="205740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5300" algn="l"/>
              </a:tabLst>
            </a:pP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-210" dirty="0">
                <a:latin typeface="Cambria Math"/>
                <a:cs typeface="Cambria Math"/>
              </a:rPr>
              <a:t>𝐵</a:t>
            </a:r>
            <a:r>
              <a:rPr sz="3000" spc="60" baseline="-16666" dirty="0">
                <a:latin typeface="Cambria Math"/>
                <a:cs typeface="Cambria Math"/>
              </a:rPr>
              <a:t>12</a:t>
            </a:r>
            <a:r>
              <a:rPr sz="3000" spc="209" baseline="-16666" dirty="0">
                <a:latin typeface="Cambria Math"/>
                <a:cs typeface="Cambria Math"/>
              </a:rPr>
              <a:t> </a:t>
            </a:r>
            <a:r>
              <a:rPr sz="2800" spc="-120" dirty="0">
                <a:latin typeface="Cambria Math"/>
                <a:cs typeface="Cambria Math"/>
              </a:rPr>
              <a:t>𝜌</a:t>
            </a:r>
            <a:r>
              <a:rPr sz="3000" spc="172" baseline="-16666" dirty="0">
                <a:latin typeface="Calibri"/>
                <a:cs typeface="Calibri"/>
              </a:rPr>
              <a:t>P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4" y="3016220"/>
            <a:ext cx="10151110" cy="2343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10" dirty="0">
                <a:latin typeface="Cambria Math"/>
                <a:cs typeface="Cambria Math"/>
              </a:rPr>
              <a:t>𝐵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195" baseline="-166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𝐵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coeff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its: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 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225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libri"/>
                <a:cs typeface="Calibri"/>
              </a:rPr>
              <a:t> </a:t>
            </a:r>
            <a:r>
              <a:rPr sz="2800" spc="-15" dirty="0">
                <a:latin typeface="Calibri"/>
                <a:cs typeface="Calibri"/>
              </a:rPr>
              <a:t>J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  <a:tab pos="1376045" algn="l"/>
                <a:tab pos="2669540" algn="l"/>
                <a:tab pos="3805554" algn="l"/>
                <a:tab pos="5001260" algn="l"/>
                <a:tab pos="5441315" algn="l"/>
                <a:tab pos="6067425" algn="l"/>
                <a:tab pos="7057390" algn="l"/>
                <a:tab pos="7836534" algn="l"/>
                <a:tab pos="8270875" algn="l"/>
                <a:tab pos="9879965" algn="l"/>
              </a:tabLst>
            </a:pPr>
            <a:r>
              <a:rPr sz="2800" spc="-110" dirty="0">
                <a:latin typeface="Cambria Math"/>
                <a:cs typeface="Cambria Math"/>
              </a:rPr>
              <a:t>𝜌</a:t>
            </a:r>
            <a:r>
              <a:rPr sz="3000" spc="172" baseline="-16666" dirty="0">
                <a:latin typeface="Calibri"/>
                <a:cs typeface="Calibri"/>
              </a:rPr>
              <a:t>P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37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spec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ral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ene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gy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pu</a:t>
            </a:r>
            <a:r>
              <a:rPr sz="2800" spc="-15" dirty="0">
                <a:latin typeface="Calibri"/>
                <a:cs typeface="Calibri"/>
              </a:rPr>
              <a:t>mp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2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  <a:p>
            <a:pPr marL="241300">
              <a:lnSpc>
                <a:spcPct val="100000"/>
              </a:lnSpc>
              <a:spcBef>
                <a:spcPts val="944"/>
              </a:spcBef>
            </a:pPr>
            <a:r>
              <a:rPr sz="2800" spc="-15" dirty="0">
                <a:latin typeface="Calibri"/>
                <a:cs typeface="Calibri"/>
              </a:rPr>
              <a:t>(units: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J 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libri"/>
                <a:cs typeface="Calibri"/>
              </a:rPr>
              <a:t> 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3000" spc="-75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rthand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5204" y="963998"/>
            <a:ext cx="7372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59105" algn="l"/>
              </a:tabLst>
            </a:pPr>
            <a:r>
              <a:rPr sz="2800" spc="-30" dirty="0">
                <a:latin typeface="Cambria Math"/>
                <a:cs typeface="Cambria Math"/>
              </a:rPr>
              <a:t>𝑃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34844" y="963998"/>
            <a:ext cx="53594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45"/>
              </a:lnSpc>
            </a:pPr>
            <a:r>
              <a:rPr sz="4200" spc="-562" baseline="11904" dirty="0">
                <a:latin typeface="Cambria Math"/>
                <a:cs typeface="Cambria Math"/>
              </a:rPr>
              <a:t>𝒫</a:t>
            </a:r>
            <a:r>
              <a:rPr sz="2000" spc="40" dirty="0">
                <a:latin typeface="Cambria Math"/>
                <a:cs typeface="Cambria Math"/>
              </a:rPr>
              <a:t>12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16098" y="973958"/>
            <a:ext cx="53644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(c</a:t>
            </a:r>
            <a:r>
              <a:rPr sz="2800" spc="-15" dirty="0">
                <a:latin typeface="Calibri"/>
                <a:cs typeface="Calibri"/>
              </a:rPr>
              <a:t>onve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ie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sym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ol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pump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rate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13" y="1604193"/>
            <a:ext cx="893445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(popul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ounte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os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ve):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9321" y="2236920"/>
            <a:ext cx="44830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d</a:t>
            </a:r>
            <a:r>
              <a:rPr sz="2800" spc="-310" dirty="0">
                <a:latin typeface="Cambria Math"/>
                <a:cs typeface="Cambria Math"/>
              </a:rPr>
              <a:t>𝑁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91851" y="2388331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1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86669" y="2745936"/>
            <a:ext cx="3625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81999" y="2694310"/>
            <a:ext cx="582930" cy="0"/>
          </a:xfrm>
          <a:custGeom>
            <a:avLst/>
            <a:gdLst/>
            <a:ahLst/>
            <a:cxnLst/>
            <a:rect l="l" t="t" r="r" b="b"/>
            <a:pathLst>
              <a:path w="582929">
                <a:moveTo>
                  <a:pt x="0" y="0"/>
                </a:moveTo>
                <a:lnTo>
                  <a:pt x="58247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050922" y="2506667"/>
            <a:ext cx="555027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−</a:t>
            </a:r>
            <a:r>
              <a:rPr sz="2800" spc="45" dirty="0">
                <a:latin typeface="Cambria Math"/>
                <a:cs typeface="Cambria Math"/>
              </a:rPr>
              <a:t>𝑃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4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4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45" dirty="0">
                <a:latin typeface="Cambria Math"/>
                <a:cs typeface="Cambria Math"/>
              </a:rPr>
              <a:t>𝑃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4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66259" y="3267406"/>
            <a:ext cx="4540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250" dirty="0">
                <a:latin typeface="Cambria Math"/>
                <a:cs typeface="Cambria Math"/>
              </a:rPr>
              <a:t>𝑁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4885" y="3418818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88179" y="3776423"/>
            <a:ext cx="3625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78951" y="3724778"/>
            <a:ext cx="590550" cy="0"/>
          </a:xfrm>
          <a:custGeom>
            <a:avLst/>
            <a:gdLst/>
            <a:ahLst/>
            <a:cxnLst/>
            <a:rect l="l" t="t" r="r" b="b"/>
            <a:pathLst>
              <a:path w="590550">
                <a:moveTo>
                  <a:pt x="0" y="0"/>
                </a:moveTo>
                <a:lnTo>
                  <a:pt x="59009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055494" y="3537147"/>
            <a:ext cx="5088506" cy="430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+</a:t>
            </a:r>
            <a:r>
              <a:rPr sz="2800" spc="30" dirty="0">
                <a:latin typeface="Cambria Math"/>
                <a:cs typeface="Cambria Math"/>
              </a:rPr>
              <a:t>𝑃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4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𝑃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25" baseline="-166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308" y="4338886"/>
            <a:ext cx="6888480" cy="112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Ea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term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ivi</a:t>
            </a:r>
            <a:r>
              <a:rPr sz="2800" spc="-20" dirty="0">
                <a:latin typeface="Calibri"/>
                <a:cs typeface="Calibri"/>
              </a:rPr>
              <a:t>dua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nterpretab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−</a:t>
            </a:r>
            <a:r>
              <a:rPr sz="2800" spc="45" dirty="0">
                <a:latin typeface="Cambria Math"/>
                <a:cs typeface="Cambria Math"/>
              </a:rPr>
              <a:t>𝑃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toms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ving</a:t>
            </a:r>
            <a:r>
              <a:rPr sz="2800" spc="-5" dirty="0">
                <a:latin typeface="Calibri"/>
                <a:cs typeface="Calibri"/>
              </a:rPr>
              <a:t> 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via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absorpt</a:t>
            </a:r>
            <a:r>
              <a:rPr sz="2800" spc="-20" dirty="0">
                <a:latin typeface="Calibri"/>
                <a:cs typeface="Calibri"/>
              </a:rPr>
              <a:t>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27" y="968684"/>
            <a:ext cx="7628255" cy="2413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+</a:t>
            </a:r>
            <a:r>
              <a:rPr sz="2800" spc="45" dirty="0">
                <a:latin typeface="Cambria Math"/>
                <a:cs typeface="Cambria Math"/>
              </a:rPr>
              <a:t>𝑃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mulated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emiss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urns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toms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−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non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  <a:spcBef>
                <a:spcPts val="1970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+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spont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neous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feeding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78867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5: Stationary</a:t>
            </a:r>
            <a:r>
              <a:rPr spc="-25" dirty="0"/>
              <a:t> </a:t>
            </a:r>
            <a:r>
              <a:rPr spc="-15" dirty="0"/>
              <a:t>Solution</a:t>
            </a:r>
            <a:r>
              <a:rPr spc="-20" dirty="0"/>
              <a:t> </a:t>
            </a:r>
            <a:r>
              <a:rPr spc="-15" dirty="0"/>
              <a:t>of</a:t>
            </a:r>
            <a:r>
              <a:rPr spc="-20" dirty="0"/>
              <a:t> </a:t>
            </a:r>
            <a:r>
              <a:rPr spc="-15" dirty="0"/>
              <a:t>t</a:t>
            </a:r>
            <a:r>
              <a:rPr spc="-5" dirty="0"/>
              <a:t>h</a:t>
            </a:r>
            <a:r>
              <a:rPr spc="-20" dirty="0"/>
              <a:t>e</a:t>
            </a:r>
            <a:r>
              <a:rPr spc="-15" dirty="0"/>
              <a:t> </a:t>
            </a:r>
            <a:r>
              <a:rPr spc="-20" dirty="0"/>
              <a:t>Rate</a:t>
            </a:r>
            <a:r>
              <a:rPr dirty="0"/>
              <a:t> </a:t>
            </a:r>
            <a:r>
              <a:rPr spc="-20" dirty="0"/>
              <a:t>Equations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348297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Stead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ond</a:t>
            </a:r>
            <a:r>
              <a:rPr sz="2800" spc="-10" dirty="0">
                <a:latin typeface="Calibri"/>
                <a:cs typeface="Calibri"/>
              </a:rPr>
              <a:t>iti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25980" y="2832994"/>
            <a:ext cx="501650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3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13275" y="2375604"/>
            <a:ext cx="1186815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4200" spc="-37" baseline="-41666" dirty="0">
                <a:latin typeface="Cambria Math"/>
                <a:cs typeface="Cambria Math"/>
              </a:rPr>
              <a:t>=</a:t>
            </a:r>
            <a:r>
              <a:rPr sz="4200" spc="262" baseline="-41666" dirty="0">
                <a:latin typeface="Cambria Math"/>
                <a:cs typeface="Cambria Math"/>
              </a:rPr>
              <a:t> </a:t>
            </a:r>
            <a:r>
              <a:rPr sz="4200" spc="-30" baseline="-41666" dirty="0">
                <a:latin typeface="Cambria Math"/>
                <a:cs typeface="Cambria Math"/>
              </a:rPr>
              <a:t>0</a:t>
            </a:r>
            <a:endParaRPr sz="4200" baseline="-41666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8" y="2884621"/>
            <a:ext cx="4483735" cy="968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65150" algn="r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19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Enforc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rtic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conservat</a:t>
            </a:r>
            <a:r>
              <a:rPr sz="2800" spc="-20" dirty="0">
                <a:latin typeface="Calibri"/>
                <a:cs typeface="Calibri"/>
              </a:rPr>
              <a:t>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9659" y="2628588"/>
            <a:ext cx="144780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𝑖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,2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74244" y="4117799"/>
            <a:ext cx="195008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4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𝑁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3675" y="4117799"/>
            <a:ext cx="355282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(tot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de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sity,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tant</a:t>
            </a:r>
            <a:r>
              <a:rPr sz="2800" spc="15" dirty="0">
                <a:latin typeface="Calibri"/>
                <a:cs typeface="Calibri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317" y="4758375"/>
            <a:ext cx="7452995" cy="1103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Insert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8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bra</a:t>
            </a:r>
            <a:r>
              <a:rPr sz="2800" spc="-10" dirty="0">
                <a:latin typeface="Calibri"/>
                <a:cs typeface="Calibri"/>
              </a:rPr>
              <a:t>ica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195" baseline="-166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2490470">
              <a:lnSpc>
                <a:spcPct val="100000"/>
              </a:lnSpc>
              <a:spcBef>
                <a:spcPts val="1810"/>
              </a:spcBef>
            </a:pP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32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)(</a:t>
            </a:r>
            <a:r>
              <a:rPr sz="2800" spc="-30" dirty="0">
                <a:latin typeface="Cambria Math"/>
                <a:cs typeface="Cambria Math"/>
              </a:rPr>
              <a:t>𝑁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225" baseline="-16666" dirty="0">
                <a:latin typeface="Cambria Math"/>
                <a:cs typeface="Cambria Math"/>
              </a:rPr>
              <a:t>1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3418204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rrangement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3714" y="1858968"/>
            <a:ext cx="11347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7205" algn="l"/>
              </a:tabLst>
            </a:pPr>
            <a:r>
              <a:rPr sz="2800" spc="-30" dirty="0">
                <a:latin typeface="Cambria Math"/>
                <a:cs typeface="Cambria Math"/>
              </a:rPr>
              <a:t>𝑁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𝑁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47742" y="2010379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1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6420" y="1588838"/>
            <a:ext cx="104521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72383" y="2046610"/>
            <a:ext cx="2208530" cy="0"/>
          </a:xfrm>
          <a:custGeom>
            <a:avLst/>
            <a:gdLst/>
            <a:ahLst/>
            <a:cxnLst/>
            <a:rect l="l" t="t" r="r" b="b"/>
            <a:pathLst>
              <a:path w="2208529">
                <a:moveTo>
                  <a:pt x="0" y="0"/>
                </a:moveTo>
                <a:lnTo>
                  <a:pt x="220853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19110" y="2098236"/>
            <a:ext cx="2099945" cy="1010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endParaRPr sz="3000" baseline="-16666">
              <a:latin typeface="Cambria Math"/>
              <a:cs typeface="Cambria Math"/>
            </a:endParaRPr>
          </a:p>
          <a:p>
            <a:pPr marL="6985" algn="ctr">
              <a:lnSpc>
                <a:spcPct val="100000"/>
              </a:lnSpc>
              <a:spcBef>
                <a:spcPts val="1200"/>
              </a:spcBef>
            </a:pP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68214" y="1858968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20657" y="2947104"/>
            <a:ext cx="11404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2920" algn="l"/>
              </a:tabLst>
            </a:pPr>
            <a:r>
              <a:rPr sz="2800" spc="-30" dirty="0">
                <a:latin typeface="Cambria Math"/>
                <a:cs typeface="Cambria Math"/>
              </a:rPr>
              <a:t>𝑁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𝑁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52305" y="3098516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23673" y="3186634"/>
            <a:ext cx="19589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3505" algn="l"/>
              </a:tabLst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44075" y="3338046"/>
            <a:ext cx="979169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18515" algn="l"/>
              </a:tabLst>
            </a:pPr>
            <a:r>
              <a:rPr sz="2000" spc="40" dirty="0">
                <a:latin typeface="Cambria Math"/>
                <a:cs typeface="Cambria Math"/>
              </a:rPr>
              <a:t>1	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76956" y="3134746"/>
            <a:ext cx="2208530" cy="0"/>
          </a:xfrm>
          <a:custGeom>
            <a:avLst/>
            <a:gdLst/>
            <a:ahLst/>
            <a:cxnLst/>
            <a:rect l="l" t="t" r="r" b="b"/>
            <a:pathLst>
              <a:path w="2208529">
                <a:moveTo>
                  <a:pt x="0" y="0"/>
                </a:moveTo>
                <a:lnTo>
                  <a:pt x="220853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772787" y="2947104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300" y="3819209"/>
            <a:ext cx="9448800" cy="1130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Import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ses: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≪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32" baseline="-16666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weak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ret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rns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rmal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equil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brium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po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ula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ions.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300" y="968684"/>
            <a:ext cx="127571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≫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baseline="-16666" dirty="0">
                <a:latin typeface="Calibri"/>
                <a:cs typeface="Calibri"/>
              </a:rPr>
              <a:t>i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66160" y="983810"/>
            <a:ext cx="871918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12494" algn="l"/>
                <a:tab pos="2004695" algn="l"/>
                <a:tab pos="2917825" algn="l"/>
                <a:tab pos="3411220" algn="l"/>
                <a:tab pos="6015990" algn="l"/>
                <a:tab pos="7404734" algn="l"/>
              </a:tabLst>
            </a:pPr>
            <a:r>
              <a:rPr sz="2800" spc="-15" dirty="0">
                <a:latin typeface="Calibri"/>
                <a:cs typeface="Calibri"/>
              </a:rPr>
              <a:t>(very	strong	</a:t>
            </a:r>
            <a:r>
              <a:rPr sz="2800" spc="-10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d)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𝑁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omes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95" y="1534790"/>
            <a:ext cx="7179309" cy="1038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transpar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beca</a:t>
            </a:r>
            <a:r>
              <a:rPr sz="280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equal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9215" y="990563"/>
            <a:ext cx="851154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6: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ntroduc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ng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the Satu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ation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Pa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amete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𝑺</a:t>
            </a:r>
            <a:endParaRPr sz="34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567690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Popul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absorbers)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51019" y="2413704"/>
            <a:ext cx="996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18185" algn="l"/>
              </a:tabLst>
            </a:pPr>
            <a:r>
              <a:rPr sz="2800" spc="-30" dirty="0">
                <a:latin typeface="Cambria Math"/>
                <a:cs typeface="Cambria Math"/>
              </a:rPr>
              <a:t>𝛥𝑁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39740" y="2413704"/>
            <a:ext cx="130111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4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4" y="3054160"/>
            <a:ext cx="496824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Unsaturated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ff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rence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5178" y="3944062"/>
            <a:ext cx="83210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 dirty="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07283" y="3944063"/>
            <a:ext cx="1919605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20"/>
              </a:lnSpc>
              <a:tabLst>
                <a:tab pos="495300" algn="l"/>
              </a:tabLst>
            </a:pP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-30" dirty="0">
                <a:latin typeface="Cambria Math"/>
                <a:cs typeface="Cambria Math"/>
              </a:rPr>
              <a:t>𝑁</a:t>
            </a:r>
            <a:endParaRPr sz="2800">
              <a:latin typeface="Cambria Math"/>
              <a:cs typeface="Cambria Math"/>
            </a:endParaRPr>
          </a:p>
          <a:p>
            <a:pPr marL="882650">
              <a:lnSpc>
                <a:spcPts val="2620"/>
              </a:lnSpc>
              <a:tabLst>
                <a:tab pos="1335405" algn="l"/>
              </a:tabLst>
            </a:pPr>
            <a:r>
              <a:rPr sz="2800" spc="-30" dirty="0">
                <a:latin typeface="Cambria Math"/>
                <a:cs typeface="Cambria Math"/>
              </a:rPr>
              <a:t>𝑅	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7749" y="3674315"/>
            <a:ext cx="119126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9585" y="433474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1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4258" y="433474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30995" y="4131695"/>
            <a:ext cx="1298575" cy="0"/>
          </a:xfrm>
          <a:custGeom>
            <a:avLst/>
            <a:gdLst/>
            <a:ahLst/>
            <a:cxnLst/>
            <a:rect l="l" t="t" r="r" b="b"/>
            <a:pathLst>
              <a:path w="1298575">
                <a:moveTo>
                  <a:pt x="0" y="0"/>
                </a:moveTo>
                <a:lnTo>
                  <a:pt x="12984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518279" y="3944055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300" y="4817803"/>
            <a:ext cx="548767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Subst</a:t>
            </a:r>
            <a:r>
              <a:rPr sz="2800" spc="-15" dirty="0">
                <a:latin typeface="Calibri"/>
                <a:cs typeface="Calibri"/>
              </a:rPr>
              <a:t>itute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stead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-st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2882" y="1186502"/>
            <a:ext cx="99504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16280" algn="l"/>
              </a:tabLst>
            </a:pPr>
            <a:r>
              <a:rPr sz="2800" spc="-30" dirty="0">
                <a:latin typeface="Cambria Math"/>
                <a:cs typeface="Cambria Math"/>
              </a:rPr>
              <a:t>𝛥𝑁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32618" y="916753"/>
            <a:ext cx="83145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 dirty="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39520" y="1381574"/>
            <a:ext cx="23959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4200" u="heavy" spc="-15" baseline="32738" dirty="0">
                <a:latin typeface="Cambria Math"/>
                <a:cs typeface="Cambria Math"/>
              </a:rPr>
              <a:t> </a:t>
            </a:r>
            <a:endParaRPr sz="4200" baseline="32738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07523" y="1381574"/>
            <a:ext cx="5797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20" dirty="0">
                <a:latin typeface="Cambria Math"/>
                <a:cs typeface="Cambria Math"/>
              </a:rPr>
              <a:t>2</a:t>
            </a:r>
            <a:r>
              <a:rPr sz="2800" u="heavy" spc="-160" dirty="0">
                <a:latin typeface="Cambria Math"/>
                <a:cs typeface="Cambria Math"/>
              </a:rPr>
              <a:t> </a:t>
            </a:r>
            <a:r>
              <a:rPr sz="2800" u="heavy" spc="-25" dirty="0">
                <a:latin typeface="Cambria Math"/>
                <a:cs typeface="Cambria Math"/>
              </a:rPr>
              <a:t>𝑃 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60050" y="1770576"/>
            <a:ext cx="119126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endParaRPr sz="3000" baseline="-16666" dirty="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92780" y="1374129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97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00574" y="1186502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2403150"/>
            <a:ext cx="120269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65676" y="3297886"/>
            <a:ext cx="7042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5450" algn="l"/>
              </a:tabLst>
            </a:pPr>
            <a:r>
              <a:rPr sz="2800" spc="-30" dirty="0">
                <a:latin typeface="Cambria Math"/>
                <a:cs typeface="Cambria Math"/>
              </a:rPr>
              <a:t>𝑆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95258" y="3037295"/>
            <a:ext cx="1249045" cy="9410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19100" algn="l"/>
              </a:tabLst>
            </a:pPr>
            <a:r>
              <a:rPr sz="2800" u="heavy" spc="-1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	</a:t>
            </a:r>
            <a:r>
              <a:rPr sz="2800" u="heavy" spc="-20" dirty="0">
                <a:latin typeface="Cambria Math"/>
                <a:cs typeface="Cambria Math"/>
              </a:rPr>
              <a:t>2</a:t>
            </a:r>
            <a:r>
              <a:rPr sz="2800" u="heavy" spc="-160" dirty="0">
                <a:latin typeface="Cambria Math"/>
                <a:cs typeface="Cambria Math"/>
              </a:rPr>
              <a:t> </a:t>
            </a:r>
            <a:r>
              <a:rPr sz="2800" u="heavy" spc="-25" dirty="0">
                <a:latin typeface="Cambria Math"/>
                <a:cs typeface="Cambria Math"/>
              </a:rPr>
              <a:t>𝑃 </a:t>
            </a:r>
            <a:endParaRPr sz="2800" dirty="0">
              <a:latin typeface="Cambria Math"/>
              <a:cs typeface="Cambria Math"/>
            </a:endParaRPr>
          </a:p>
          <a:p>
            <a:pPr marL="71755">
              <a:lnSpc>
                <a:spcPct val="100000"/>
              </a:lnSpc>
              <a:spcBef>
                <a:spcPts val="650"/>
              </a:spcBef>
            </a:pP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endParaRPr sz="3000" baseline="-16666" dirty="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57943" y="3279526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669671" y="3114526"/>
            <a:ext cx="1901820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0380">
              <a:lnSpc>
                <a:spcPts val="2745"/>
              </a:lnSpc>
            </a:pPr>
            <a:r>
              <a:rPr sz="2800" spc="-30" dirty="0">
                <a:latin typeface="Cambria Math"/>
                <a:cs typeface="Cambria Math"/>
              </a:rPr>
              <a:t>𝑃</a:t>
            </a:r>
            <a:endParaRPr sz="2800" dirty="0">
              <a:latin typeface="Cambria Math"/>
              <a:cs typeface="Cambria Math"/>
            </a:endParaRPr>
          </a:p>
          <a:p>
            <a:pPr marL="12700">
              <a:lnSpc>
                <a:spcPts val="2240"/>
              </a:lnSpc>
              <a:tabLst>
                <a:tab pos="495300" algn="l"/>
                <a:tab pos="791210" algn="l"/>
                <a:tab pos="1278890" algn="l"/>
              </a:tabLst>
            </a:pP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lang="en-US" sz="2800" spc="-10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,	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 dirty="0">
              <a:latin typeface="Cambria Math"/>
              <a:cs typeface="Cambria Math"/>
            </a:endParaRPr>
          </a:p>
          <a:p>
            <a:pPr marL="495300">
              <a:lnSpc>
                <a:spcPts val="2855"/>
              </a:lnSpc>
            </a:pPr>
            <a:r>
              <a:rPr sz="2800" spc="-30" dirty="0">
                <a:latin typeface="Cambria Math"/>
                <a:cs typeface="Cambria Math"/>
              </a:rPr>
              <a:t>𝑅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44771" y="3027869"/>
            <a:ext cx="119126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35499" y="3537147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657459" y="3485510"/>
            <a:ext cx="1180465" cy="0"/>
          </a:xfrm>
          <a:custGeom>
            <a:avLst/>
            <a:gdLst/>
            <a:ahLst/>
            <a:cxnLst/>
            <a:rect l="l" t="t" r="r" b="b"/>
            <a:pathLst>
              <a:path w="1180465">
                <a:moveTo>
                  <a:pt x="0" y="0"/>
                </a:moveTo>
                <a:lnTo>
                  <a:pt x="117987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826252" y="3297879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300" y="4169722"/>
            <a:ext cx="9563735" cy="179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5" dirty="0">
                <a:latin typeface="Calibri"/>
                <a:cs typeface="Calibri"/>
              </a:rPr>
              <a:t>pump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tom”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÷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“mean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rela</a:t>
            </a:r>
            <a:r>
              <a:rPr sz="2800" spc="-10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”</a:t>
            </a:r>
            <a:r>
              <a:rPr sz="2800" dirty="0">
                <a:latin typeface="Calibri"/>
                <a:cs typeface="Calibri"/>
              </a:rPr>
              <a:t>.</a:t>
            </a: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Spec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ntane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uppe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64"/>
              </a:spcBef>
              <a:tabLst>
                <a:tab pos="1525905" algn="l"/>
              </a:tabLst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0,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3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spc="195" baseline="-16666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7FBE79A0-C636-40A9-A103-41FDC452FAB9}"/>
              </a:ext>
            </a:extLst>
          </p:cNvPr>
          <p:cNvSpPr/>
          <p:nvPr/>
        </p:nvSpPr>
        <p:spPr>
          <a:xfrm>
            <a:off x="4243838" y="3429000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>
                <a:moveTo>
                  <a:pt x="0" y="0"/>
                </a:moveTo>
                <a:lnTo>
                  <a:pt x="4163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4">
            <a:extLst>
              <a:ext uri="{FF2B5EF4-FFF2-40B4-BE49-F238E27FC236}">
                <a16:creationId xmlns:a16="http://schemas.microsoft.com/office/drawing/2014/main" id="{FFEF39C2-49F3-4A9A-A386-A36A144942A9}"/>
              </a:ext>
            </a:extLst>
          </p:cNvPr>
          <p:cNvSpPr/>
          <p:nvPr/>
        </p:nvSpPr>
        <p:spPr>
          <a:xfrm>
            <a:off x="6019800" y="3505200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>
                <a:moveTo>
                  <a:pt x="0" y="0"/>
                </a:moveTo>
                <a:lnTo>
                  <a:pt x="4163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7046"/>
            <a:ext cx="696468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60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90" dirty="0">
                <a:latin typeface="Cambria Math"/>
                <a:cs typeface="Cambria Math"/>
              </a:rPr>
              <a:t>𝜎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4200" spc="-37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9164" y="1889448"/>
            <a:ext cx="6184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71061" y="1602554"/>
            <a:ext cx="1837689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27" baseline="-2976" dirty="0">
                <a:latin typeface="Cambria Math"/>
                <a:cs typeface="Cambria Math"/>
              </a:rPr>
              <a:t>𝜎</a:t>
            </a:r>
            <a:r>
              <a:rPr sz="3000" spc="60" baseline="-19444" dirty="0">
                <a:latin typeface="Cambria Math"/>
                <a:cs typeface="Cambria Math"/>
              </a:rPr>
              <a:t>1</a:t>
            </a:r>
            <a:r>
              <a:rPr sz="3000" spc="232" baseline="-19444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37" baseline="-2976" dirty="0">
                <a:latin typeface="Cambria Math"/>
                <a:cs typeface="Cambria Math"/>
              </a:rPr>
              <a:t>𝜔</a:t>
            </a:r>
            <a:r>
              <a:rPr sz="2800" spc="-15" dirty="0">
                <a:latin typeface="Cambria Math"/>
                <a:cs typeface="Cambria Math"/>
              </a:rPr>
              <a:t>)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4200" spc="75" baseline="-2976" dirty="0">
                <a:latin typeface="Cambria Math"/>
                <a:cs typeface="Cambria Math"/>
              </a:rPr>
              <a:t>𝐼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37" baseline="-2976" dirty="0">
                <a:latin typeface="Cambria Math"/>
                <a:cs typeface="Cambria Math"/>
              </a:rPr>
              <a:t>𝜔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38954" y="2128716"/>
            <a:ext cx="4921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ℏ𝜔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83751" y="2077090"/>
            <a:ext cx="1812289" cy="0"/>
          </a:xfrm>
          <a:custGeom>
            <a:avLst/>
            <a:gdLst/>
            <a:ahLst/>
            <a:cxnLst/>
            <a:rect l="l" t="t" r="r" b="b"/>
            <a:pathLst>
              <a:path w="1812289">
                <a:moveTo>
                  <a:pt x="0" y="0"/>
                </a:moveTo>
                <a:lnTo>
                  <a:pt x="181229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42919" y="1889448"/>
            <a:ext cx="14281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55344" algn="l"/>
              </a:tabLst>
            </a:pPr>
            <a:r>
              <a:rPr sz="2800" spc="-10" dirty="0">
                <a:latin typeface="Cambria Math"/>
                <a:cs typeface="Cambria Math"/>
              </a:rPr>
              <a:t>,	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44327" y="1602554"/>
            <a:ext cx="2093595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85" dirty="0">
                <a:latin typeface="Cambria Math"/>
                <a:cs typeface="Cambria Math"/>
              </a:rPr>
              <a:t>𝜎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25" baseline="-166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17" baseline="2976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44199" y="2128716"/>
            <a:ext cx="108204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ℏ𝜔</a:t>
            </a:r>
            <a:r>
              <a:rPr sz="2800" spc="-8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60" baseline="-16666" dirty="0">
                <a:latin typeface="Cambria Math"/>
                <a:cs typeface="Cambria Math"/>
              </a:rPr>
              <a:t>21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057004" y="2077090"/>
            <a:ext cx="2068830" cy="0"/>
          </a:xfrm>
          <a:custGeom>
            <a:avLst/>
            <a:gdLst/>
            <a:ahLst/>
            <a:cxnLst/>
            <a:rect l="l" t="t" r="r" b="b"/>
            <a:pathLst>
              <a:path w="2068829">
                <a:moveTo>
                  <a:pt x="0" y="0"/>
                </a:moveTo>
                <a:lnTo>
                  <a:pt x="206831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112765" y="1889448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2192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1: Saturation</a:t>
            </a:r>
            <a:r>
              <a:rPr spc="-25" dirty="0"/>
              <a:t> </a:t>
            </a:r>
            <a:r>
              <a:rPr spc="-20" dirty="0"/>
              <a:t>&amp; </a:t>
            </a:r>
            <a:r>
              <a:rPr spc="-25" dirty="0"/>
              <a:t>P</a:t>
            </a:r>
            <a:r>
              <a:rPr spc="-10" dirty="0"/>
              <a:t>o</a:t>
            </a:r>
            <a:r>
              <a:rPr spc="-25" dirty="0"/>
              <a:t>wer</a:t>
            </a:r>
            <a:r>
              <a:rPr dirty="0"/>
              <a:t> </a:t>
            </a:r>
            <a:r>
              <a:rPr spc="-20" dirty="0"/>
              <a:t>Broadening</a:t>
            </a:r>
            <a:r>
              <a:rPr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40" dirty="0"/>
              <a:t>W</a:t>
            </a:r>
            <a:r>
              <a:rPr spc="-15" dirty="0"/>
              <a:t>HY </a:t>
            </a:r>
            <a:r>
              <a:rPr spc="-30" dirty="0"/>
              <a:t>WE</a:t>
            </a:r>
            <a:r>
              <a:rPr spc="-10" dirty="0"/>
              <a:t> </a:t>
            </a:r>
            <a:r>
              <a:rPr spc="-25" dirty="0"/>
              <a:t>C</a:t>
            </a:r>
            <a:r>
              <a:rPr spc="-15" dirty="0"/>
              <a:t>A</a:t>
            </a:r>
            <a:r>
              <a:rPr spc="-20" dirty="0"/>
              <a:t>RE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462280" indent="-228600">
              <a:lnSpc>
                <a:spcPct val="100000"/>
              </a:lnSpc>
              <a:buFont typeface="Symbol"/>
              <a:buChar char=""/>
              <a:tabLst>
                <a:tab pos="462915" algn="l"/>
                <a:tab pos="1666239" algn="l"/>
                <a:tab pos="3747135" algn="l"/>
                <a:tab pos="5247640" algn="l"/>
                <a:tab pos="6912609" algn="l"/>
                <a:tab pos="7393940" algn="l"/>
                <a:tab pos="8611870" algn="l"/>
                <a:tab pos="9093200" algn="l"/>
              </a:tabLst>
            </a:pPr>
            <a:r>
              <a:rPr spc="-15" dirty="0"/>
              <a:t>P</a:t>
            </a:r>
            <a:r>
              <a:rPr spc="-20" dirty="0"/>
              <a:t>r</a:t>
            </a:r>
            <a:r>
              <a:rPr spc="-15" dirty="0"/>
              <a:t>ec</a:t>
            </a:r>
            <a:r>
              <a:rPr spc="-5" dirty="0"/>
              <a:t>i</a:t>
            </a:r>
            <a:r>
              <a:rPr spc="-20" dirty="0"/>
              <a:t>s</a:t>
            </a:r>
            <a:r>
              <a:rPr spc="-15" dirty="0"/>
              <a:t>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spe</a:t>
            </a:r>
            <a:r>
              <a:rPr spc="-10" dirty="0"/>
              <a:t>c</a:t>
            </a:r>
            <a:r>
              <a:rPr spc="-15" dirty="0"/>
              <a:t>trosco</a:t>
            </a:r>
            <a:r>
              <a:rPr spc="-10" dirty="0"/>
              <a:t>p</a:t>
            </a:r>
            <a:r>
              <a:rPr spc="-15" dirty="0"/>
              <a:t>y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5" dirty="0"/>
              <a:t>demand</a:t>
            </a:r>
            <a:r>
              <a:rPr spc="-15" dirty="0"/>
              <a:t>s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dirty="0"/>
              <a:t>l</a:t>
            </a:r>
            <a:r>
              <a:rPr spc="5" dirty="0"/>
              <a:t>i</a:t>
            </a:r>
            <a:r>
              <a:rPr spc="-25" dirty="0"/>
              <a:t>new</a:t>
            </a:r>
            <a:r>
              <a:rPr spc="-5" dirty="0"/>
              <a:t>i</a:t>
            </a:r>
            <a:r>
              <a:rPr spc="-20" dirty="0"/>
              <a:t>dth</a:t>
            </a:r>
            <a:r>
              <a:rPr spc="-15" dirty="0"/>
              <a:t>s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as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na</a:t>
            </a:r>
            <a:r>
              <a:rPr spc="-5" dirty="0"/>
              <a:t>r</a:t>
            </a:r>
            <a:r>
              <a:rPr spc="-15" dirty="0"/>
              <a:t>row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as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poss</a:t>
            </a:r>
            <a:r>
              <a:rPr spc="-10" dirty="0"/>
              <a:t>i</a:t>
            </a:r>
            <a:r>
              <a:rPr spc="-20" dirty="0"/>
              <a:t>b</a:t>
            </a:r>
            <a:r>
              <a:rPr spc="-10" dirty="0"/>
              <a:t>le.</a:t>
            </a:r>
          </a:p>
          <a:p>
            <a:pPr marL="462280">
              <a:lnSpc>
                <a:spcPct val="100000"/>
              </a:lnSpc>
              <a:spcBef>
                <a:spcPts val="910"/>
              </a:spcBef>
            </a:pPr>
            <a:r>
              <a:rPr spc="-15" dirty="0">
                <a:latin typeface="Calibri"/>
                <a:cs typeface="Calibri"/>
              </a:rPr>
              <a:t>High‐po</a:t>
            </a:r>
            <a:r>
              <a:rPr spc="-10" dirty="0">
                <a:latin typeface="Calibri"/>
                <a:cs typeface="Calibri"/>
              </a:rPr>
              <a:t>w</a:t>
            </a:r>
            <a:r>
              <a:rPr spc="-15" dirty="0">
                <a:latin typeface="Calibri"/>
                <a:cs typeface="Calibri"/>
              </a:rPr>
              <a:t>er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la</a:t>
            </a:r>
            <a:r>
              <a:rPr spc="-15" dirty="0">
                <a:latin typeface="Calibri"/>
                <a:cs typeface="Calibri"/>
              </a:rPr>
              <a:t>sers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can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uni</a:t>
            </a:r>
            <a:r>
              <a:rPr spc="-5" dirty="0">
                <a:latin typeface="Calibri"/>
                <a:cs typeface="Calibri"/>
              </a:rPr>
              <a:t>n</a:t>
            </a:r>
            <a:r>
              <a:rPr spc="-10" dirty="0">
                <a:latin typeface="Calibri"/>
                <a:cs typeface="Calibri"/>
              </a:rPr>
              <a:t>te</a:t>
            </a:r>
            <a:r>
              <a:rPr spc="-15" dirty="0">
                <a:latin typeface="Calibri"/>
                <a:cs typeface="Calibri"/>
              </a:rPr>
              <a:t>ntiona</a:t>
            </a:r>
            <a:r>
              <a:rPr spc="-5" dirty="0">
                <a:latin typeface="Calibri"/>
                <a:cs typeface="Calibri"/>
              </a:rPr>
              <a:t>l</a:t>
            </a:r>
            <a:r>
              <a:rPr spc="-10" dirty="0">
                <a:latin typeface="Calibri"/>
                <a:cs typeface="Calibri"/>
              </a:rPr>
              <a:t>ly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n</a:t>
            </a:r>
            <a:r>
              <a:rPr spc="-10" dirty="0">
                <a:latin typeface="Calibri"/>
                <a:cs typeface="Calibri"/>
              </a:rPr>
              <a:t>la</a:t>
            </a:r>
            <a:r>
              <a:rPr spc="-15" dirty="0">
                <a:latin typeface="Calibri"/>
                <a:cs typeface="Calibri"/>
              </a:rPr>
              <a:t>rge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th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se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5" dirty="0">
                <a:latin typeface="Calibri"/>
                <a:cs typeface="Calibri"/>
              </a:rPr>
              <a:t>dt</a:t>
            </a:r>
            <a:r>
              <a:rPr spc="-25" dirty="0">
                <a:latin typeface="Calibri"/>
                <a:cs typeface="Calibri"/>
              </a:rPr>
              <a:t>h</a:t>
            </a:r>
            <a:r>
              <a:rPr spc="-10" dirty="0">
                <a:latin typeface="Calibri"/>
                <a:cs typeface="Calibri"/>
              </a:rPr>
              <a:t>s.</a:t>
            </a:r>
          </a:p>
          <a:p>
            <a:pPr marL="46228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T</a:t>
            </a:r>
            <a:r>
              <a:rPr spc="-15" dirty="0"/>
              <a:t>wo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/>
              <a:t>c</a:t>
            </a:r>
            <a:r>
              <a:rPr dirty="0"/>
              <a:t>l</a:t>
            </a:r>
            <a:r>
              <a:rPr spc="-20" dirty="0"/>
              <a:t>ose</a:t>
            </a:r>
            <a:r>
              <a:rPr spc="-10" dirty="0"/>
              <a:t>ly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re</a:t>
            </a:r>
            <a:r>
              <a:rPr spc="-5" dirty="0"/>
              <a:t>l</a:t>
            </a:r>
            <a:r>
              <a:rPr spc="-15" dirty="0"/>
              <a:t>ated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mechani</a:t>
            </a:r>
            <a:r>
              <a:rPr spc="-10" dirty="0"/>
              <a:t>s</a:t>
            </a:r>
            <a:r>
              <a:rPr spc="-20" dirty="0"/>
              <a:t>ms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are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/>
              <a:t>at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p</a:t>
            </a:r>
            <a:r>
              <a:rPr spc="-10" dirty="0"/>
              <a:t>lay:</a:t>
            </a:r>
          </a:p>
          <a:p>
            <a:pPr marL="354330" indent="-34925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54965" algn="l"/>
              </a:tabLst>
            </a:pPr>
            <a:r>
              <a:rPr spc="-20" dirty="0"/>
              <a:t>S</a:t>
            </a:r>
            <a:r>
              <a:rPr spc="-10" dirty="0"/>
              <a:t>a</a:t>
            </a:r>
            <a:r>
              <a:rPr spc="-15" dirty="0"/>
              <a:t>turat</a:t>
            </a:r>
            <a:r>
              <a:rPr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the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15" dirty="0"/>
              <a:t>l</a:t>
            </a:r>
            <a:r>
              <a:rPr spc="-15" dirty="0"/>
              <a:t>evel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po</a:t>
            </a:r>
            <a:r>
              <a:rPr spc="-10" dirty="0"/>
              <a:t>p</a:t>
            </a:r>
            <a:r>
              <a:rPr spc="-20" dirty="0"/>
              <a:t>u</a:t>
            </a:r>
            <a:r>
              <a:rPr spc="-10" dirty="0"/>
              <a:t>lat</a:t>
            </a:r>
            <a:r>
              <a:rPr dirty="0"/>
              <a:t>i</a:t>
            </a:r>
            <a:r>
              <a:rPr spc="-20" dirty="0"/>
              <a:t>on</a:t>
            </a:r>
            <a:r>
              <a:rPr spc="-15" dirty="0"/>
              <a:t>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(p</a:t>
            </a:r>
            <a:r>
              <a:rPr spc="-5" dirty="0"/>
              <a:t>o</a:t>
            </a:r>
            <a:r>
              <a:rPr spc="-20" dirty="0"/>
              <a:t>pu</a:t>
            </a:r>
            <a:r>
              <a:rPr spc="-15" dirty="0"/>
              <a:t>lation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/>
              <a:t>e</a:t>
            </a:r>
            <a:r>
              <a:rPr spc="-20" dirty="0"/>
              <a:t>qua</a:t>
            </a:r>
            <a:r>
              <a:rPr spc="-10" dirty="0"/>
              <a:t>l</a:t>
            </a:r>
            <a:r>
              <a:rPr dirty="0"/>
              <a:t>i</a:t>
            </a:r>
            <a:r>
              <a:rPr spc="-20" dirty="0"/>
              <a:t>s</a:t>
            </a:r>
            <a:r>
              <a:rPr spc="-10" dirty="0"/>
              <a:t>ati</a:t>
            </a:r>
            <a:r>
              <a:rPr spc="-20" dirty="0"/>
              <a:t>on).</a:t>
            </a:r>
          </a:p>
          <a:p>
            <a:pPr marL="35433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54965" algn="l"/>
              </a:tabLst>
            </a:pPr>
            <a:r>
              <a:rPr spc="-15" dirty="0"/>
              <a:t>Power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-5" dirty="0"/>
              <a:t>(</a:t>
            </a:r>
            <a:r>
              <a:rPr spc="-20" dirty="0"/>
              <a:t>o</a:t>
            </a:r>
            <a:r>
              <a:rPr spc="-10" dirty="0"/>
              <a:t>r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saturat</a:t>
            </a:r>
            <a:r>
              <a:rPr spc="5" dirty="0"/>
              <a:t>i</a:t>
            </a:r>
            <a:r>
              <a:rPr spc="-20" dirty="0"/>
              <a:t>on</a:t>
            </a:r>
            <a:r>
              <a:rPr spc="-10" dirty="0"/>
              <a:t>)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bro</a:t>
            </a:r>
            <a:r>
              <a:rPr dirty="0"/>
              <a:t>a</a:t>
            </a:r>
            <a:r>
              <a:rPr spc="-20" dirty="0"/>
              <a:t>den</a:t>
            </a:r>
            <a:r>
              <a:rPr spc="-5" dirty="0"/>
              <a:t>i</a:t>
            </a:r>
            <a:r>
              <a:rPr spc="-20" dirty="0"/>
              <a:t>n</a:t>
            </a:r>
            <a:r>
              <a:rPr spc="-15" dirty="0"/>
              <a:t>g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5" dirty="0"/>
              <a:t>t</a:t>
            </a:r>
            <a:r>
              <a:rPr spc="-20" dirty="0"/>
              <a:t>h</a:t>
            </a:r>
            <a:r>
              <a:rPr spc="-15" dirty="0"/>
              <a:t>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spec</a:t>
            </a:r>
            <a:r>
              <a:rPr dirty="0"/>
              <a:t>t</a:t>
            </a:r>
            <a:r>
              <a:rPr spc="-10" dirty="0"/>
              <a:t>ral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0" dirty="0"/>
              <a:t>prof</a:t>
            </a:r>
            <a:r>
              <a:rPr spc="-10" dirty="0"/>
              <a:t>i</a:t>
            </a:r>
            <a:r>
              <a:rPr dirty="0"/>
              <a:t>l</a:t>
            </a:r>
            <a:r>
              <a:rPr spc="-15" dirty="0"/>
              <a:t>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62595"/>
            <a:ext cx="9892030" cy="6224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[IMAGE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REQ</a:t>
            </a:r>
            <a:r>
              <a:rPr sz="2000" spc="-10" dirty="0">
                <a:latin typeface="Calibri"/>
                <a:cs typeface="Calibri"/>
              </a:rPr>
              <a:t>U</a:t>
            </a:r>
            <a:r>
              <a:rPr sz="2000" spc="-1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RED: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sho</a:t>
            </a:r>
            <a:r>
              <a:rPr sz="2000" spc="-15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mbria Math"/>
                <a:cs typeface="Cambria Math"/>
              </a:rPr>
              <a:t>𝛥</a:t>
            </a:r>
            <a:r>
              <a:rPr sz="1200" spc="30" dirty="0">
                <a:latin typeface="Cambria Math"/>
                <a:cs typeface="Cambria Math"/>
              </a:rPr>
              <a:t>𝑁</a:t>
            </a:r>
            <a:r>
              <a:rPr sz="1200" dirty="0">
                <a:latin typeface="Cambria Math"/>
                <a:cs typeface="Cambria Math"/>
              </a:rPr>
              <a:t>/</a:t>
            </a:r>
            <a:r>
              <a:rPr sz="1200" spc="20" dirty="0">
                <a:latin typeface="Cambria Math"/>
                <a:cs typeface="Cambria Math"/>
              </a:rPr>
              <a:t>𝛥</a:t>
            </a:r>
            <a:r>
              <a:rPr sz="1200" spc="-100" dirty="0">
                <a:latin typeface="Cambria Math"/>
                <a:cs typeface="Cambria Math"/>
              </a:rPr>
              <a:t>𝑁</a:t>
            </a:r>
            <a:r>
              <a:rPr sz="1275" spc="22" baseline="-16339" dirty="0">
                <a:latin typeface="Cambria Math"/>
                <a:cs typeface="Cambria Math"/>
              </a:rPr>
              <a:t>0</a:t>
            </a:r>
            <a:r>
              <a:rPr sz="1275" baseline="-16339" dirty="0">
                <a:latin typeface="Cambria Math"/>
                <a:cs typeface="Cambria Math"/>
              </a:rPr>
              <a:t>  </a:t>
            </a:r>
            <a:r>
              <a:rPr sz="1275" spc="-112" baseline="-16339" dirty="0">
                <a:latin typeface="Cambria Math"/>
                <a:cs typeface="Cambria Math"/>
              </a:rPr>
              <a:t> </a:t>
            </a:r>
            <a:r>
              <a:rPr sz="2000" dirty="0">
                <a:latin typeface="Calibri"/>
                <a:cs typeface="Calibri"/>
              </a:rPr>
              <a:t>vs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mbria Math"/>
                <a:cs typeface="Cambria Math"/>
              </a:rPr>
              <a:t>𝑆 </a:t>
            </a:r>
            <a:r>
              <a:rPr sz="1200" spc="-50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sca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h</a:t>
            </a:r>
            <a:r>
              <a:rPr sz="2000" spc="-1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0" dirty="0">
                <a:latin typeface="Calibri"/>
                <a:cs typeface="Calibri"/>
              </a:rPr>
              <a:t>ig</a:t>
            </a:r>
            <a:r>
              <a:rPr sz="2000" spc="-5" dirty="0">
                <a:latin typeface="Calibri"/>
                <a:cs typeface="Calibri"/>
              </a:rPr>
              <a:t>ht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Cambria Math"/>
                <a:cs typeface="Cambria Math"/>
              </a:rPr>
              <a:t>1</a:t>
            </a:r>
            <a:r>
              <a:rPr sz="1200" dirty="0">
                <a:latin typeface="Cambria Math"/>
                <a:cs typeface="Cambria Math"/>
              </a:rPr>
              <a:t>/</a:t>
            </a:r>
            <a:r>
              <a:rPr sz="1800" spc="7" baseline="2314" dirty="0">
                <a:latin typeface="Cambria Math"/>
                <a:cs typeface="Cambria Math"/>
              </a:rPr>
              <a:t>(</a:t>
            </a:r>
            <a:r>
              <a:rPr sz="1200" spc="-10" dirty="0">
                <a:latin typeface="Cambria Math"/>
                <a:cs typeface="Cambria Math"/>
              </a:rPr>
              <a:t>1</a:t>
            </a:r>
            <a:r>
              <a:rPr sz="1200" spc="-5" dirty="0">
                <a:latin typeface="Cambria Math"/>
                <a:cs typeface="Cambria Math"/>
              </a:rPr>
              <a:t> </a:t>
            </a:r>
            <a:r>
              <a:rPr sz="1200" dirty="0">
                <a:latin typeface="Cambria Math"/>
                <a:cs typeface="Cambria Math"/>
              </a:rPr>
              <a:t>+ </a:t>
            </a:r>
            <a:r>
              <a:rPr sz="1200" spc="25" dirty="0">
                <a:latin typeface="Cambria Math"/>
                <a:cs typeface="Cambria Math"/>
              </a:rPr>
              <a:t>𝑆</a:t>
            </a:r>
            <a:r>
              <a:rPr sz="1800" baseline="2314" dirty="0">
                <a:latin typeface="Cambria Math"/>
                <a:cs typeface="Cambria Math"/>
              </a:rPr>
              <a:t>) </a:t>
            </a:r>
            <a:r>
              <a:rPr sz="1800" spc="-104" baseline="2314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spc="-2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eas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.]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5033" y="362595"/>
            <a:ext cx="9891396" cy="6224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896619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7: Absorption </a:t>
            </a:r>
            <a:r>
              <a:rPr spc="-25" dirty="0"/>
              <a:t>Co</a:t>
            </a:r>
            <a:r>
              <a:rPr spc="-10" dirty="0"/>
              <a:t>e</a:t>
            </a:r>
            <a:r>
              <a:rPr spc="-5" dirty="0"/>
              <a:t>f</a:t>
            </a:r>
            <a:r>
              <a:rPr spc="5" dirty="0"/>
              <a:t>f</a:t>
            </a:r>
            <a:r>
              <a:rPr spc="-15" dirty="0"/>
              <a:t>icient </a:t>
            </a:r>
            <a:r>
              <a:rPr spc="-20" dirty="0"/>
              <a:t>under Satur</a:t>
            </a:r>
            <a:r>
              <a:rPr spc="-15" dirty="0"/>
              <a:t>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16374"/>
            <a:ext cx="8439785" cy="2406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Micros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bsor</a:t>
            </a:r>
            <a:r>
              <a:rPr sz="2800" spc="-25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90" dirty="0">
                <a:latin typeface="Cambria Math"/>
                <a:cs typeface="Cambria Math"/>
              </a:rPr>
              <a:t>𝜎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4200" spc="-37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(u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ts: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Macros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oeff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  <a:p>
            <a:pPr marL="3507740">
              <a:lnSpc>
                <a:spcPct val="100000"/>
              </a:lnSpc>
              <a:spcBef>
                <a:spcPts val="1800"/>
              </a:spcBef>
            </a:pPr>
            <a:r>
              <a:rPr sz="2800" spc="50" dirty="0">
                <a:latin typeface="Cambria Math"/>
                <a:cs typeface="Cambria Math"/>
              </a:rPr>
              <a:t>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90" dirty="0">
                <a:latin typeface="Cambria Math"/>
                <a:cs typeface="Cambria Math"/>
              </a:rPr>
              <a:t>𝜎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47" baseline="-166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17" baseline="297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30" dirty="0">
                <a:latin typeface="Cambria Math"/>
                <a:cs typeface="Cambria Math"/>
              </a:rPr>
              <a:t>𝑁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Insert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𝛥𝑁</a:t>
            </a:r>
            <a:r>
              <a:rPr sz="2800" spc="9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express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53139" y="4633292"/>
            <a:ext cx="117475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0" dirty="0">
                <a:latin typeface="Cambria Math"/>
                <a:cs typeface="Cambria Math"/>
              </a:rPr>
              <a:t>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01296" y="4363163"/>
            <a:ext cx="962660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-2976" dirty="0">
                <a:latin typeface="Cambria Math"/>
                <a:cs typeface="Cambria Math"/>
              </a:rPr>
              <a:t>𝛼</a:t>
            </a:r>
            <a:r>
              <a:rPr sz="3000" spc="232" baseline="-19444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37" baseline="-2976" dirty="0">
                <a:latin typeface="Cambria Math"/>
                <a:cs typeface="Cambria Math"/>
              </a:rPr>
              <a:t>𝜔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62518" y="4889325"/>
            <a:ext cx="8337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13987" y="4837688"/>
            <a:ext cx="936625" cy="0"/>
          </a:xfrm>
          <a:custGeom>
            <a:avLst/>
            <a:gdLst/>
            <a:ahLst/>
            <a:cxnLst/>
            <a:rect l="l" t="t" r="r" b="b"/>
            <a:pathLst>
              <a:path w="936625">
                <a:moveTo>
                  <a:pt x="0" y="0"/>
                </a:moveTo>
                <a:lnTo>
                  <a:pt x="93604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38803" y="4650049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5457710"/>
            <a:ext cx="7028815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𝛼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90" dirty="0">
                <a:latin typeface="Cambria Math"/>
                <a:cs typeface="Cambria Math"/>
              </a:rPr>
              <a:t>𝜎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17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𝛥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aturat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7077709" cy="1758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Conse</a:t>
            </a:r>
            <a:r>
              <a:rPr sz="2800" spc="-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es: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Peak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rpt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she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𝑆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∞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𝛼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comp</a:t>
            </a:r>
            <a:r>
              <a:rPr sz="2800" spc="-15" dirty="0">
                <a:latin typeface="Calibri"/>
                <a:cs typeface="Calibri"/>
              </a:rPr>
              <a:t>lete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eac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539" y="267352"/>
            <a:ext cx="10734675" cy="6350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 marR="343535">
              <a:lnSpc>
                <a:spcPct val="127099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wo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curves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axes: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𝛼</a:t>
            </a:r>
            <a:r>
              <a:rPr sz="2800" spc="14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vs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𝑆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65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vs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𝑆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annotate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trans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rency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nt.]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405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539" y="267352"/>
            <a:ext cx="10734659" cy="6349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72453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8: Saturation</a:t>
            </a:r>
            <a:r>
              <a:rPr spc="-25" dirty="0"/>
              <a:t> </a:t>
            </a:r>
            <a:r>
              <a:rPr spc="-20" dirty="0"/>
              <a:t>B</a:t>
            </a:r>
            <a:r>
              <a:rPr spc="-10" dirty="0"/>
              <a:t>r</a:t>
            </a:r>
            <a:r>
              <a:rPr spc="-20" dirty="0"/>
              <a:t>oaden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5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Conce</a:t>
            </a:r>
            <a:r>
              <a:rPr spc="-5" dirty="0"/>
              <a:t>p</a:t>
            </a:r>
            <a:r>
              <a:rPr spc="-15" dirty="0"/>
              <a:t>tual</a:t>
            </a:r>
            <a:r>
              <a:rPr spc="-25" dirty="0"/>
              <a:t> Jump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10154285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7099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reated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ency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time.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2960935"/>
            <a:ext cx="10151745" cy="2841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1942464" algn="l"/>
                <a:tab pos="2357120" algn="l"/>
                <a:tab pos="3908425" algn="l"/>
                <a:tab pos="5116195" algn="l"/>
                <a:tab pos="5603240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est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exa</a:t>
            </a:r>
            <a:r>
              <a:rPr sz="2800" spc="-10" dirty="0">
                <a:latin typeface="Calibri"/>
                <a:cs typeface="Calibri"/>
              </a:rPr>
              <a:t>ctly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nduc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ighest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there.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Wing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ntz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turated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sma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562" baseline="-16666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  <a:tab pos="1400810" algn="l"/>
                <a:tab pos="2579370" algn="l"/>
                <a:tab pos="3348354" algn="l"/>
                <a:tab pos="4618990" algn="l"/>
                <a:tab pos="5568950" algn="l"/>
                <a:tab pos="6221095" algn="l"/>
                <a:tab pos="7031355" algn="l"/>
                <a:tab pos="8815070" algn="l"/>
              </a:tabLst>
            </a:pPr>
            <a:r>
              <a:rPr sz="2800" spc="-15" dirty="0">
                <a:latin typeface="Calibri"/>
                <a:cs typeface="Calibri"/>
              </a:rPr>
              <a:t>Result: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par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15" dirty="0">
                <a:latin typeface="Calibri"/>
                <a:cs typeface="Calibri"/>
              </a:rPr>
              <a:t>ttens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wh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area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ntegrate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sc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ator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</a:pPr>
            <a:r>
              <a:rPr sz="2800" spc="-15" dirty="0">
                <a:latin typeface="Calibri"/>
                <a:cs typeface="Calibri"/>
              </a:rPr>
              <a:t>stre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h)</a:t>
            </a:r>
            <a:r>
              <a:rPr sz="2800" spc="-5" dirty="0">
                <a:latin typeface="Calibri"/>
                <a:cs typeface="Calibri"/>
              </a:rPr>
              <a:t> s</a:t>
            </a:r>
            <a:r>
              <a:rPr sz="2800" spc="-15" dirty="0">
                <a:latin typeface="Calibri"/>
                <a:cs typeface="Calibri"/>
              </a:rPr>
              <a:t>ta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nse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ved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broade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outw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rd.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33883" y="2986020"/>
            <a:ext cx="395160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40105" algn="l"/>
                <a:tab pos="2075814" algn="l"/>
                <a:tab pos="3455670" algn="l"/>
              </a:tabLst>
            </a:pP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centre)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becaus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65913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9: </a:t>
            </a:r>
            <a:r>
              <a:rPr spc="-20" dirty="0"/>
              <a:t>Lorent</a:t>
            </a:r>
            <a:r>
              <a:rPr spc="-10" dirty="0"/>
              <a:t>z</a:t>
            </a:r>
            <a:r>
              <a:rPr spc="-15" dirty="0"/>
              <a:t>ian</a:t>
            </a:r>
            <a:r>
              <a:rPr spc="-20" dirty="0"/>
              <a:t> Pro</a:t>
            </a:r>
            <a:r>
              <a:rPr spc="-10" dirty="0"/>
              <a:t>f</a:t>
            </a:r>
            <a:r>
              <a:rPr spc="-15" dirty="0"/>
              <a:t>ile</a:t>
            </a:r>
            <a:r>
              <a:rPr spc="-20" dirty="0"/>
              <a:t> </a:t>
            </a:r>
            <a:r>
              <a:rPr spc="-15" dirty="0"/>
              <a:t>&amp; Fre</a:t>
            </a:r>
            <a:r>
              <a:rPr spc="-20" dirty="0"/>
              <a:t>quenc</a:t>
            </a:r>
            <a:r>
              <a:rPr spc="-5" dirty="0"/>
              <a:t>y</a:t>
            </a:r>
            <a:r>
              <a:rPr spc="-15" dirty="0"/>
              <a:t>-</a:t>
            </a:r>
            <a:r>
              <a:rPr spc="-30" dirty="0"/>
              <a:t>D</a:t>
            </a:r>
            <a:r>
              <a:rPr spc="-10" dirty="0"/>
              <a:t>e</a:t>
            </a:r>
            <a:r>
              <a:rPr spc="-20" dirty="0"/>
              <a:t>pendent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8333105" cy="1133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21454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Saturation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Unsaturated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mogeneous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(natura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47033" y="3346655"/>
            <a:ext cx="13169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6870" algn="l"/>
              </a:tabLst>
            </a:pPr>
            <a:r>
              <a:rPr sz="2800" spc="-30" dirty="0">
                <a:latin typeface="Cambria Math"/>
                <a:cs typeface="Cambria Math"/>
              </a:rPr>
              <a:t>𝐿	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3629" y="3329890"/>
            <a:ext cx="14306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70000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38242" y="3498066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46675" y="3346647"/>
            <a:ext cx="35979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11550" algn="l"/>
              </a:tabLst>
            </a:pP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65786" y="3023839"/>
            <a:ext cx="103568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70347" y="3569158"/>
            <a:ext cx="14319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71270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18175" y="3585922"/>
            <a:ext cx="9740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66365" y="3737334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77262" y="3557501"/>
            <a:ext cx="16192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58595" algn="l"/>
              </a:tabLst>
            </a:pPr>
            <a:r>
              <a:rPr sz="2000" spc="40" dirty="0">
                <a:latin typeface="Cambria Math"/>
                <a:cs typeface="Cambria Math"/>
              </a:rPr>
              <a:t>2	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16530" y="3585922"/>
            <a:ext cx="10852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4825" algn="l"/>
              </a:tabLst>
            </a:pPr>
            <a:r>
              <a:rPr sz="2800" spc="-25" dirty="0">
                <a:latin typeface="Cambria Math"/>
                <a:cs typeface="Cambria Math"/>
              </a:rPr>
              <a:t>+	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60954" y="3569158"/>
            <a:ext cx="8877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27075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523615" y="3534278"/>
            <a:ext cx="3133725" cy="0"/>
          </a:xfrm>
          <a:custGeom>
            <a:avLst/>
            <a:gdLst/>
            <a:ahLst/>
            <a:cxnLst/>
            <a:rect l="l" t="t" r="r" b="b"/>
            <a:pathLst>
              <a:path w="3133725">
                <a:moveTo>
                  <a:pt x="0" y="0"/>
                </a:moveTo>
                <a:lnTo>
                  <a:pt x="313361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130300" y="4221538"/>
            <a:ext cx="5907405" cy="1081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WHM).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Lo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parameter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82926" y="1213934"/>
            <a:ext cx="78930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330" baseline="-16666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89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45510" y="927422"/>
            <a:ext cx="1369695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10" dirty="0">
                <a:latin typeface="Cambria Math"/>
                <a:cs typeface="Cambria Math"/>
              </a:rPr>
              <a:t>𝐵</a:t>
            </a:r>
            <a:r>
              <a:rPr sz="3000" spc="60" baseline="-16666" dirty="0">
                <a:latin typeface="Cambria Math"/>
                <a:cs typeface="Cambria Math"/>
              </a:rPr>
              <a:t>12</a:t>
            </a:r>
            <a:r>
              <a:rPr sz="3000" spc="202" baseline="-16666" dirty="0">
                <a:latin typeface="Cambria Math"/>
                <a:cs typeface="Cambria Math"/>
              </a:rPr>
              <a:t> </a:t>
            </a:r>
            <a:r>
              <a:rPr sz="2800" dirty="0">
                <a:latin typeface="Cambria Math"/>
                <a:cs typeface="Cambria Math"/>
              </a:rPr>
              <a:t>𝜌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98724" y="1213934"/>
            <a:ext cx="10413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10" dirty="0">
                <a:latin typeface="Cambria Math"/>
                <a:cs typeface="Cambria Math"/>
              </a:rPr>
              <a:t> 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98723" y="1512638"/>
            <a:ext cx="2520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𝑅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58212" y="1401561"/>
            <a:ext cx="1344930" cy="0"/>
          </a:xfrm>
          <a:custGeom>
            <a:avLst/>
            <a:gdLst/>
            <a:ahLst/>
            <a:cxnLst/>
            <a:rect l="l" t="t" r="r" b="b"/>
            <a:pathLst>
              <a:path w="1344929">
                <a:moveTo>
                  <a:pt x="0" y="0"/>
                </a:moveTo>
                <a:lnTo>
                  <a:pt x="134443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08806" y="1197170"/>
            <a:ext cx="170053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10" dirty="0">
                <a:latin typeface="Cambria Math"/>
                <a:cs typeface="Cambria Math"/>
              </a:rPr>
              <a:t>𝐿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2073966"/>
            <a:ext cx="283654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ak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val</a:t>
            </a:r>
            <a:r>
              <a:rPr sz="2800" spc="-20" dirty="0">
                <a:latin typeface="Calibri"/>
                <a:cs typeface="Calibri"/>
              </a:rPr>
              <a:t>ue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2744412"/>
            <a:ext cx="5678805" cy="1093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40" dirty="0">
                <a:latin typeface="Cambria Math"/>
                <a:cs typeface="Cambria Math"/>
              </a:rPr>
              <a:t>𝑆</a:t>
            </a:r>
            <a:r>
              <a:rPr sz="3000" spc="315" baseline="-16666" dirty="0">
                <a:latin typeface="Cambria Math"/>
                <a:cs typeface="Cambria Math"/>
              </a:rPr>
              <a:t>𝜔</a:t>
            </a:r>
            <a:r>
              <a:rPr sz="2475" spc="89" baseline="-33670" dirty="0">
                <a:latin typeface="Cambria Math"/>
                <a:cs typeface="Cambria Math"/>
              </a:rPr>
              <a:t>0</a:t>
            </a:r>
            <a:r>
              <a:rPr sz="2475" spc="-247" baseline="-3367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217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variat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therefore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reads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2318" y="4378784"/>
            <a:ext cx="120777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330" baseline="-16666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7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2140" y="4055850"/>
            <a:ext cx="103441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3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6962" y="4601288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(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44790" y="4618053"/>
            <a:ext cx="9721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91456" y="4769464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54525" y="4601288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02352" y="458963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41621" y="4618053"/>
            <a:ext cx="10852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4825" algn="l"/>
              </a:tabLst>
            </a:pPr>
            <a:r>
              <a:rPr sz="2800" spc="-25" dirty="0">
                <a:latin typeface="Cambria Math"/>
                <a:cs typeface="Cambria Math"/>
              </a:rPr>
              <a:t>+	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86045" y="4601288"/>
            <a:ext cx="8877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27075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48630" y="458963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150236" y="4566035"/>
            <a:ext cx="3133725" cy="0"/>
          </a:xfrm>
          <a:custGeom>
            <a:avLst/>
            <a:gdLst/>
            <a:ahLst/>
            <a:cxnLst/>
            <a:rect l="l" t="t" r="r" b="b"/>
            <a:pathLst>
              <a:path w="3133725">
                <a:moveTo>
                  <a:pt x="0" y="0"/>
                </a:moveTo>
                <a:lnTo>
                  <a:pt x="313361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271135" y="4378777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0300" y="5252029"/>
            <a:ext cx="4038600" cy="447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330" baseline="-16666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89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4200" spc="-15" baseline="1984" dirty="0">
                <a:latin typeface="Cambria Math"/>
                <a:cs typeface="Cambria Math"/>
              </a:rPr>
              <a:t>|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15" baseline="1984" dirty="0">
                <a:latin typeface="Cambria Math"/>
                <a:cs typeface="Cambria Math"/>
              </a:rPr>
              <a:t>|</a:t>
            </a:r>
            <a:r>
              <a:rPr sz="4200" spc="232" baseline="198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∞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5039" y="990563"/>
            <a:ext cx="8263255" cy="5022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0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: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Der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ving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the Broad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ned 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ine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width</a:t>
            </a:r>
            <a:r>
              <a:rPr sz="3400" b="1" u="heavy" spc="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𝜸</a:t>
            </a:r>
            <a:r>
              <a:rPr sz="3675" b="1" spc="-15" baseline="-15873" dirty="0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endParaRPr sz="3675" baseline="-15873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775843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Power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orbe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vol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5030" y="2377128"/>
            <a:ext cx="137541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470" dirty="0">
                <a:latin typeface="Cambria Math"/>
                <a:cs typeface="Cambria Math"/>
              </a:rPr>
              <a:t>𝑊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97736" y="2851282"/>
            <a:ext cx="1348740" cy="0"/>
          </a:xfrm>
          <a:custGeom>
            <a:avLst/>
            <a:gdLst/>
            <a:ahLst/>
            <a:cxnLst/>
            <a:rect l="l" t="t" r="r" b="b"/>
            <a:pathLst>
              <a:path w="1348739">
                <a:moveTo>
                  <a:pt x="0" y="0"/>
                </a:moveTo>
                <a:lnTo>
                  <a:pt x="134873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44940" y="2645542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00031" y="2851282"/>
            <a:ext cx="1019810" cy="0"/>
          </a:xfrm>
          <a:custGeom>
            <a:avLst/>
            <a:gdLst/>
            <a:ahLst/>
            <a:cxnLst/>
            <a:rect l="l" t="t" r="r" b="b"/>
            <a:pathLst>
              <a:path w="1019809">
                <a:moveTo>
                  <a:pt x="0" y="0"/>
                </a:moveTo>
                <a:lnTo>
                  <a:pt x="101955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300" y="2902908"/>
            <a:ext cx="3940175" cy="1081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6034" algn="r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endParaRPr sz="2800">
              <a:latin typeface="Cambria Math"/>
              <a:cs typeface="Cambria Math"/>
            </a:endParaRPr>
          </a:p>
          <a:p>
            <a:pPr marL="241300" marR="5080" indent="-228600" algn="r">
              <a:lnSpc>
                <a:spcPct val="100000"/>
              </a:lnSpc>
              <a:spcBef>
                <a:spcPts val="17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Subst</a:t>
            </a:r>
            <a:r>
              <a:rPr sz="2800" spc="-15" dirty="0">
                <a:latin typeface="Calibri"/>
                <a:cs typeface="Calibri"/>
              </a:rPr>
              <a:t>itute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330" baseline="-16666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27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express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835" y="2663640"/>
            <a:ext cx="11512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ℏ𝜔</a:t>
            </a:r>
            <a:r>
              <a:rPr sz="2800" spc="-8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90034" y="2393891"/>
            <a:ext cx="81686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 dirty="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87342" y="2902908"/>
            <a:ext cx="102489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330" baseline="-16666" dirty="0">
                <a:latin typeface="Cambria Math"/>
                <a:cs typeface="Cambria Math"/>
              </a:rPr>
              <a:t>𝜔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06899" y="2663640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95827" y="4195523"/>
            <a:ext cx="137541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470" dirty="0">
                <a:latin typeface="Cambria Math"/>
                <a:cs typeface="Cambria Math"/>
              </a:rPr>
              <a:t>𝑊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97224" y="4721685"/>
            <a:ext cx="3625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08525" y="4669893"/>
            <a:ext cx="1348740" cy="0"/>
          </a:xfrm>
          <a:custGeom>
            <a:avLst/>
            <a:gdLst/>
            <a:ahLst/>
            <a:cxnLst/>
            <a:rect l="l" t="t" r="r" b="b"/>
            <a:pathLst>
              <a:path w="1348739">
                <a:moveTo>
                  <a:pt x="0" y="0"/>
                </a:moveTo>
                <a:lnTo>
                  <a:pt x="1348739" y="0"/>
                </a:lnTo>
              </a:path>
            </a:pathLst>
          </a:custGeom>
          <a:ln w="244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55875" y="4463927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43633" y="4482409"/>
            <a:ext cx="182245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ℏ𝜔</a:t>
            </a:r>
            <a:r>
              <a:rPr sz="2800" spc="-8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-70" dirty="0">
                <a:latin typeface="Cambria Math"/>
                <a:cs typeface="Cambria Math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54995" y="4159475"/>
            <a:ext cx="1369695" cy="484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71875" y="4693256"/>
            <a:ext cx="4351020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17" baseline="23611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0" dirty="0">
                <a:latin typeface="Cambria Math"/>
                <a:cs typeface="Cambria Math"/>
              </a:rPr>
              <a:t>𝛾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spc="225" baseline="23611" dirty="0">
                <a:latin typeface="Cambria Math"/>
                <a:cs typeface="Cambria Math"/>
              </a:rPr>
              <a:t> 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84575" y="4669893"/>
            <a:ext cx="4324350" cy="0"/>
          </a:xfrm>
          <a:custGeom>
            <a:avLst/>
            <a:gdLst/>
            <a:ahLst/>
            <a:cxnLst/>
            <a:rect l="l" t="t" r="r" b="b"/>
            <a:pathLst>
              <a:path w="4324350">
                <a:moveTo>
                  <a:pt x="0" y="0"/>
                </a:moveTo>
                <a:lnTo>
                  <a:pt x="4324227" y="0"/>
                </a:lnTo>
              </a:path>
            </a:pathLst>
          </a:custGeom>
          <a:ln w="244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897626" y="4482409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16451" y="2220346"/>
            <a:ext cx="1073785" cy="0"/>
          </a:xfrm>
          <a:custGeom>
            <a:avLst/>
            <a:gdLst/>
            <a:ahLst/>
            <a:cxnLst/>
            <a:rect l="l" t="t" r="r" b="b"/>
            <a:pathLst>
              <a:path w="1073784">
                <a:moveTo>
                  <a:pt x="0" y="0"/>
                </a:moveTo>
                <a:lnTo>
                  <a:pt x="107320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39668" y="3631813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7803" y="434048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4400" y="838200"/>
            <a:ext cx="10380980" cy="4430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>
              <a:lnSpc>
                <a:spcPct val="1268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denom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nato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exa</a:t>
            </a:r>
            <a:r>
              <a:rPr sz="2800" spc="-10" dirty="0">
                <a:latin typeface="Calibri"/>
                <a:cs typeface="Calibri"/>
              </a:rPr>
              <a:t>ctly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struc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enlarged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lf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 dirty="0">
              <a:latin typeface="Calibri"/>
              <a:cs typeface="Calibri"/>
            </a:endParaRPr>
          </a:p>
          <a:p>
            <a:pPr marL="7620" algn="ctr">
              <a:lnSpc>
                <a:spcPct val="100000"/>
              </a:lnSpc>
              <a:spcBef>
                <a:spcPts val="2305"/>
              </a:spcBef>
            </a:pP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4200" spc="330" baseline="-2976" dirty="0">
                <a:latin typeface="Cambria Math"/>
                <a:cs typeface="Cambria Math"/>
              </a:rPr>
              <a:t>√</a:t>
            </a:r>
            <a:r>
              <a:rPr sz="4200" spc="-209" baseline="-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spc="225" baseline="-166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469900" indent="-228600">
              <a:lnSpc>
                <a:spcPct val="100000"/>
              </a:lnSpc>
              <a:spcBef>
                <a:spcPts val="210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ys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meani</a:t>
            </a:r>
            <a:r>
              <a:rPr sz="2800" spc="-20" dirty="0">
                <a:latin typeface="Calibri"/>
                <a:cs typeface="Calibri"/>
              </a:rPr>
              <a:t>ng:</a:t>
            </a:r>
            <a:endParaRPr sz="28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3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grows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4200" spc="-37" baseline="-1984" dirty="0">
                <a:latin typeface="Cambria Math"/>
                <a:cs typeface="Cambria Math"/>
              </a:rPr>
              <a:t>√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</a:p>
          <a:p>
            <a:pPr marL="469900" indent="-228600">
              <a:lnSpc>
                <a:spcPct val="100000"/>
              </a:lnSpc>
              <a:spcBef>
                <a:spcPts val="222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Sc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4200" spc="-37" baseline="-1984" dirty="0">
                <a:latin typeface="Cambria Math"/>
                <a:cs typeface="Cambria Math"/>
              </a:rPr>
              <a:t>√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rge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8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becaus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𝑃</a:t>
            </a:r>
            <a:r>
              <a:rPr sz="2800" dirty="0">
                <a:latin typeface="Calibri"/>
                <a:cs typeface="Calibri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52641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1</a:t>
            </a:r>
            <a:r>
              <a:rPr spc="-15" dirty="0"/>
              <a:t>: Absorption</a:t>
            </a:r>
            <a:r>
              <a:rPr spc="-20" dirty="0"/>
              <a:t> P</a:t>
            </a:r>
            <a:r>
              <a:rPr spc="-10" dirty="0"/>
              <a:t>r</a:t>
            </a:r>
            <a:r>
              <a:rPr spc="-15" dirty="0"/>
              <a:t>ofile</a:t>
            </a:r>
            <a:r>
              <a:rPr spc="-25" dirty="0"/>
              <a:t> </a:t>
            </a:r>
            <a:r>
              <a:rPr dirty="0"/>
              <a:t>i</a:t>
            </a:r>
            <a:r>
              <a:rPr spc="-15" dirty="0"/>
              <a:t>n the</a:t>
            </a:r>
            <a:r>
              <a:rPr spc="-20" dirty="0"/>
              <a:t> </a:t>
            </a:r>
            <a:r>
              <a:rPr spc="-15" dirty="0"/>
              <a:t>Saturated Regi</a:t>
            </a:r>
            <a:r>
              <a:rPr spc="-20" dirty="0"/>
              <a:t>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328104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3004" y="2688024"/>
            <a:ext cx="15906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8315" algn="l"/>
                <a:tab pos="1000125" algn="l"/>
              </a:tabLst>
            </a:pPr>
            <a:r>
              <a:rPr sz="2800" spc="-30" dirty="0">
                <a:latin typeface="Cambria Math"/>
                <a:cs typeface="Cambria Math"/>
              </a:rPr>
              <a:t>𝛼	𝜔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𝛼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6365" y="2846574"/>
            <a:ext cx="1250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0665" y="2671260"/>
            <a:ext cx="21412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5450" algn="l"/>
                <a:tab pos="1413510" algn="l"/>
                <a:tab pos="1979930" algn="l"/>
              </a:tabLst>
            </a:pPr>
            <a:r>
              <a:rPr sz="2800" spc="-15" dirty="0">
                <a:latin typeface="Cambria Math"/>
                <a:cs typeface="Cambria Math"/>
              </a:rPr>
              <a:t>(	)	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8534" y="2839436"/>
            <a:ext cx="74168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81025" algn="l"/>
              </a:tabLst>
            </a:pPr>
            <a:r>
              <a:rPr sz="2000" spc="40" dirty="0">
                <a:latin typeface="Cambria Math"/>
                <a:cs typeface="Cambria Math"/>
              </a:rPr>
              <a:t>0	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9431" y="2688024"/>
            <a:ext cx="2832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14194" y="2365471"/>
            <a:ext cx="103568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0" dirty="0">
                <a:latin typeface="Cambria Math"/>
                <a:cs typeface="Cambria Math"/>
              </a:rPr>
              <a:t>𝛾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83702" y="2910528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(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31530" y="2927293"/>
            <a:ext cx="97281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78197" y="3078704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41265" y="2910528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89093" y="289887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28361" y="2927293"/>
            <a:ext cx="11563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4825" algn="l"/>
              </a:tabLst>
            </a:pPr>
            <a:r>
              <a:rPr sz="2800" spc="-25" dirty="0">
                <a:latin typeface="Cambria Math"/>
                <a:cs typeface="Cambria Math"/>
              </a:rPr>
              <a:t>+	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0" dirty="0">
                <a:latin typeface="Cambria Math"/>
                <a:cs typeface="Cambria Math"/>
              </a:rPr>
              <a:t>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2786" y="2910528"/>
            <a:ext cx="9594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98830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73014" y="3085843"/>
            <a:ext cx="1250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06998" y="289887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96412" y="2875666"/>
            <a:ext cx="3085465" cy="0"/>
          </a:xfrm>
          <a:custGeom>
            <a:avLst/>
            <a:gdLst/>
            <a:ahLst/>
            <a:cxnLst/>
            <a:rect l="l" t="t" r="r" b="b"/>
            <a:pathLst>
              <a:path w="3085465">
                <a:moveTo>
                  <a:pt x="0" y="0"/>
                </a:moveTo>
                <a:lnTo>
                  <a:pt x="308521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870449" y="2688024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300" y="3561653"/>
            <a:ext cx="457835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Alternate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iva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form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00727" y="4483940"/>
            <a:ext cx="7588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7680" algn="l"/>
              </a:tabLst>
            </a:pPr>
            <a:r>
              <a:rPr sz="2800" spc="-30" dirty="0">
                <a:latin typeface="Cambria Math"/>
                <a:cs typeface="Cambria Math"/>
              </a:rPr>
              <a:t>𝛼	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14087" y="4642490"/>
            <a:ext cx="1250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28387" y="4467176"/>
            <a:ext cx="5861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5450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88280" y="4483940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53361" y="4197047"/>
            <a:ext cx="96266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-2976" dirty="0">
                <a:latin typeface="Cambria Math"/>
                <a:cs typeface="Cambria Math"/>
              </a:rPr>
              <a:t>𝛼</a:t>
            </a:r>
            <a:r>
              <a:rPr sz="3000" spc="232" baseline="-19444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37" baseline="-2976" dirty="0">
                <a:latin typeface="Cambria Math"/>
                <a:cs typeface="Cambria Math"/>
              </a:rPr>
              <a:t>𝜔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11952" y="4723208"/>
            <a:ext cx="8337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04694" y="4874620"/>
            <a:ext cx="23241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Cambria Math"/>
                <a:cs typeface="Cambria Math"/>
              </a:rPr>
              <a:t>𝜔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165219" y="4671417"/>
            <a:ext cx="1139190" cy="0"/>
          </a:xfrm>
          <a:custGeom>
            <a:avLst/>
            <a:gdLst/>
            <a:ahLst/>
            <a:cxnLst/>
            <a:rect l="l" t="t" r="r" b="b"/>
            <a:pathLst>
              <a:path w="1139190">
                <a:moveTo>
                  <a:pt x="0" y="0"/>
                </a:moveTo>
                <a:lnTo>
                  <a:pt x="1138738" y="0"/>
                </a:lnTo>
              </a:path>
            </a:pathLst>
          </a:custGeom>
          <a:ln w="244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291203" y="4483933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300" y="5357240"/>
            <a:ext cx="225615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Observat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6" y="968684"/>
            <a:ext cx="10386060" cy="4728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  <a:tab pos="1153795" algn="l"/>
                <a:tab pos="3091180" algn="l"/>
                <a:tab pos="3659504" algn="l"/>
                <a:tab pos="4021454" algn="l"/>
                <a:tab pos="5186680" algn="l"/>
                <a:tab pos="7444740" algn="l"/>
                <a:tab pos="8988425" algn="l"/>
              </a:tabLst>
            </a:pP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concent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ate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ictly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homog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neou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tw</a:t>
            </a:r>
            <a:r>
              <a:rPr sz="2800" spc="2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absorber.</a:t>
            </a:r>
            <a:endParaRPr sz="2800">
              <a:latin typeface="Calibri"/>
              <a:cs typeface="Calibri"/>
            </a:endParaRPr>
          </a:p>
          <a:p>
            <a:pPr marL="469900" marR="10160">
              <a:lnSpc>
                <a:spcPts val="4280"/>
              </a:lnSpc>
              <a:spcBef>
                <a:spcPts val="275"/>
              </a:spcBef>
              <a:tabLst>
                <a:tab pos="812800" algn="l"/>
                <a:tab pos="3079750" algn="l"/>
                <a:tab pos="3423285" algn="l"/>
                <a:tab pos="4387850" algn="l"/>
                <a:tab pos="5848350" algn="l"/>
                <a:tab pos="7745730" algn="l"/>
                <a:tab pos="8392795" algn="l"/>
                <a:tab pos="9329420" algn="l"/>
              </a:tabLst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Homo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eneous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eve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sorbe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x</a:t>
            </a:r>
            <a:r>
              <a:rPr sz="2800" spc="-20" dirty="0">
                <a:latin typeface="Calibri"/>
                <a:cs typeface="Calibri"/>
              </a:rPr>
              <a:t>per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ences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sa</a:t>
            </a:r>
            <a:r>
              <a:rPr sz="2800" spc="-15" dirty="0">
                <a:latin typeface="Calibri"/>
                <a:cs typeface="Calibri"/>
              </a:rPr>
              <a:t>me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natur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68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map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tw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equati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scrat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Der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rat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ra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eter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scus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pu</a:t>
            </a:r>
            <a:r>
              <a:rPr sz="2800" spc="-15" dirty="0">
                <a:latin typeface="Calibri"/>
                <a:cs typeface="Calibri"/>
              </a:rPr>
              <a:t>lation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eti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099"/>
              </a:lnSpc>
              <a:spcBef>
                <a:spcPts val="905"/>
              </a:spcBef>
              <a:buFont typeface="Calibri"/>
              <a:buAutoNum type="arabicPeriod"/>
              <a:tabLst>
                <a:tab pos="447040" algn="l"/>
                <a:tab pos="1607185" algn="l"/>
                <a:tab pos="2252980" algn="l"/>
                <a:tab pos="3829685" algn="l"/>
                <a:tab pos="4300220" algn="l"/>
                <a:tab pos="7617459" algn="l"/>
                <a:tab pos="9265920" algn="l"/>
                <a:tab pos="9829800" algn="l"/>
              </a:tabLst>
            </a:pPr>
            <a:r>
              <a:rPr sz="2800" spc="-20" dirty="0">
                <a:latin typeface="Calibri"/>
                <a:cs typeface="Calibri"/>
              </a:rPr>
              <a:t>Exten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argument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frequenc</a:t>
            </a:r>
            <a:r>
              <a:rPr sz="2800" spc="15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depe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330" baseline="-16666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show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how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spc="100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15" dirty="0">
                <a:latin typeface="Calibri"/>
                <a:cs typeface="Calibri"/>
              </a:rPr>
              <a:t>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spc="172" baseline="-16666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3" y="967046"/>
            <a:ext cx="10387965" cy="3500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Peak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7200"/>
              </a:lnSpc>
              <a:spcBef>
                <a:spcPts val="1040"/>
              </a:spcBef>
              <a:buFont typeface="Symbol"/>
              <a:buChar char=""/>
              <a:tabLst>
                <a:tab pos="470534" algn="l"/>
                <a:tab pos="1311910" algn="l"/>
                <a:tab pos="2339975" algn="l"/>
                <a:tab pos="3291204" algn="l"/>
                <a:tab pos="4618355" algn="l"/>
                <a:tab pos="5900420" algn="l"/>
                <a:tab pos="7326630" algn="l"/>
                <a:tab pos="7669530" algn="l"/>
                <a:tab pos="9156700" algn="l"/>
              </a:tabLst>
            </a:pPr>
            <a:r>
              <a:rPr sz="2800" spc="-15" dirty="0">
                <a:latin typeface="Calibri"/>
                <a:cs typeface="Calibri"/>
              </a:rPr>
              <a:t>Area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50" dirty="0">
                <a:latin typeface="Cambria Math"/>
                <a:cs typeface="Cambria Math"/>
              </a:rPr>
              <a:t>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remai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(near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y)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constant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osc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ator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stre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conservat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  <a:tab pos="1518285" algn="l"/>
                <a:tab pos="3771265" algn="l"/>
                <a:tab pos="4859020" algn="l"/>
                <a:tab pos="5657850" algn="l"/>
                <a:tab pos="6299200" algn="l"/>
                <a:tab pos="8221980" algn="l"/>
                <a:tab pos="9180195" algn="l"/>
              </a:tabLst>
            </a:pPr>
            <a:r>
              <a:rPr sz="2800" spc="-20" dirty="0">
                <a:latin typeface="Calibri"/>
                <a:cs typeface="Calibri"/>
              </a:rPr>
              <a:t>Wing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mptotic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merge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rve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becau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900"/>
              </a:spcBef>
            </a:pP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330" baseline="-16666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89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1581150"/>
            <a:ext cx="8601710" cy="502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[IMA</a:t>
            </a:r>
            <a:r>
              <a:rPr sz="800" spc="-15" dirty="0">
                <a:latin typeface="Calibri"/>
                <a:cs typeface="Calibri"/>
              </a:rPr>
              <a:t>G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EQUI</a:t>
            </a:r>
            <a:r>
              <a:rPr sz="800" spc="-2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D</a:t>
            </a:r>
            <a:r>
              <a:rPr sz="800" dirty="0">
                <a:latin typeface="Calibri"/>
                <a:cs typeface="Calibri"/>
              </a:rPr>
              <a:t>: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Calibri"/>
                <a:cs typeface="Calibri"/>
              </a:rPr>
              <a:t>O</a:t>
            </a:r>
            <a:r>
              <a:rPr sz="800" spc="-5" dirty="0">
                <a:latin typeface="Calibri"/>
                <a:cs typeface="Calibri"/>
              </a:rPr>
              <a:t>verl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d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L</a:t>
            </a:r>
            <a:r>
              <a:rPr sz="800" spc="-10" dirty="0">
                <a:latin typeface="Calibri"/>
                <a:cs typeface="Calibri"/>
              </a:rPr>
              <a:t>o</a:t>
            </a:r>
            <a:r>
              <a:rPr sz="800" spc="-5" dirty="0">
                <a:latin typeface="Calibri"/>
                <a:cs typeface="Calibri"/>
              </a:rPr>
              <a:t>re</a:t>
            </a:r>
            <a:r>
              <a:rPr sz="800" spc="5" dirty="0">
                <a:latin typeface="Calibri"/>
                <a:cs typeface="Calibri"/>
              </a:rPr>
              <a:t>n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5" dirty="0">
                <a:latin typeface="Calibri"/>
                <a:cs typeface="Calibri"/>
              </a:rPr>
              <a:t>z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an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Calibri"/>
                <a:cs typeface="Calibri"/>
              </a:rPr>
              <a:t>c</a:t>
            </a:r>
            <a:r>
              <a:rPr sz="800" spc="-5" dirty="0">
                <a:latin typeface="Calibri"/>
                <a:cs typeface="Calibri"/>
              </a:rPr>
              <a:t>u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ve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f</a:t>
            </a:r>
            <a:r>
              <a:rPr sz="800" spc="5" dirty="0">
                <a:latin typeface="Calibri"/>
                <a:cs typeface="Calibri"/>
              </a:rPr>
              <a:t>o</a:t>
            </a:r>
            <a:r>
              <a:rPr sz="800" dirty="0">
                <a:latin typeface="Calibri"/>
                <a:cs typeface="Calibri"/>
              </a:rPr>
              <a:t>r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45" dirty="0">
                <a:latin typeface="Cambria Math"/>
                <a:cs typeface="Cambria Math"/>
              </a:rPr>
              <a:t>𝑆</a:t>
            </a:r>
            <a:r>
              <a:rPr sz="825" spc="15" baseline="-15151" dirty="0">
                <a:latin typeface="Cambria Math"/>
                <a:cs typeface="Cambria Math"/>
              </a:rPr>
              <a:t>0</a:t>
            </a:r>
            <a:r>
              <a:rPr sz="825" baseline="-15151" dirty="0">
                <a:latin typeface="Cambria Math"/>
                <a:cs typeface="Cambria Math"/>
              </a:rPr>
              <a:t> </a:t>
            </a:r>
            <a:r>
              <a:rPr sz="825" spc="15" baseline="-15151" dirty="0">
                <a:latin typeface="Cambria Math"/>
                <a:cs typeface="Cambria Math"/>
              </a:rPr>
              <a:t> </a:t>
            </a:r>
            <a:r>
              <a:rPr sz="800" dirty="0">
                <a:latin typeface="Cambria Math"/>
                <a:cs typeface="Cambria Math"/>
              </a:rPr>
              <a:t>=</a:t>
            </a:r>
            <a:r>
              <a:rPr sz="800" spc="35" dirty="0">
                <a:latin typeface="Cambria Math"/>
                <a:cs typeface="Cambria Math"/>
              </a:rPr>
              <a:t> </a:t>
            </a:r>
            <a:r>
              <a:rPr sz="800" spc="-5" dirty="0">
                <a:latin typeface="Cambria Math"/>
                <a:cs typeface="Cambria Math"/>
              </a:rPr>
              <a:t>0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mbria Math"/>
                <a:cs typeface="Cambria Math"/>
              </a:rPr>
              <a:t>0</a:t>
            </a:r>
            <a:r>
              <a:rPr sz="800" dirty="0">
                <a:latin typeface="Cambria Math"/>
                <a:cs typeface="Cambria Math"/>
              </a:rPr>
              <a:t>.</a:t>
            </a:r>
            <a:r>
              <a:rPr sz="800" spc="-5" dirty="0">
                <a:latin typeface="Cambria Math"/>
                <a:cs typeface="Cambria Math"/>
              </a:rPr>
              <a:t>5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mbria Math"/>
                <a:cs typeface="Cambria Math"/>
              </a:rPr>
              <a:t>1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mbria Math"/>
                <a:cs typeface="Cambria Math"/>
              </a:rPr>
              <a:t>4</a:t>
            </a:r>
            <a:r>
              <a:rPr sz="800" dirty="0">
                <a:latin typeface="Calibri"/>
                <a:cs typeface="Calibri"/>
              </a:rPr>
              <a:t>.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5" dirty="0">
                <a:latin typeface="Calibri"/>
                <a:cs typeface="Calibri"/>
              </a:rPr>
              <a:t>ori</a:t>
            </a:r>
            <a:r>
              <a:rPr sz="800" spc="5" dirty="0">
                <a:latin typeface="Calibri"/>
                <a:cs typeface="Calibri"/>
              </a:rPr>
              <a:t>z</a:t>
            </a:r>
            <a:r>
              <a:rPr sz="800" spc="-5" dirty="0">
                <a:latin typeface="Calibri"/>
                <a:cs typeface="Calibri"/>
              </a:rPr>
              <a:t>on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al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a</a:t>
            </a:r>
            <a:r>
              <a:rPr sz="800" dirty="0">
                <a:latin typeface="Calibri"/>
                <a:cs typeface="Calibri"/>
              </a:rPr>
              <a:t>x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Cambria Math"/>
                <a:cs typeface="Cambria Math"/>
              </a:rPr>
              <a:t>𝜔</a:t>
            </a:r>
            <a:r>
              <a:rPr sz="800" spc="20" dirty="0">
                <a:latin typeface="Cambria Math"/>
                <a:cs typeface="Cambria Math"/>
              </a:rPr>
              <a:t> </a:t>
            </a:r>
            <a:r>
              <a:rPr sz="800" dirty="0">
                <a:latin typeface="Cambria Math"/>
                <a:cs typeface="Cambria Math"/>
              </a:rPr>
              <a:t>− 𝜔</a:t>
            </a:r>
            <a:r>
              <a:rPr sz="825" spc="15" baseline="-15151" dirty="0">
                <a:latin typeface="Cambria Math"/>
                <a:cs typeface="Cambria Math"/>
              </a:rPr>
              <a:t>0</a:t>
            </a:r>
            <a:r>
              <a:rPr sz="825" baseline="-15151" dirty="0">
                <a:latin typeface="Cambria Math"/>
                <a:cs typeface="Cambria Math"/>
              </a:rPr>
              <a:t> </a:t>
            </a:r>
            <a:r>
              <a:rPr sz="825" spc="-75" baseline="-15151" dirty="0">
                <a:latin typeface="Cambria Math"/>
                <a:cs typeface="Cambria Math"/>
              </a:rPr>
              <a:t> 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5" dirty="0">
                <a:latin typeface="Calibri"/>
                <a:cs typeface="Calibri"/>
              </a:rPr>
              <a:t>u</a:t>
            </a:r>
            <a:r>
              <a:rPr sz="800" spc="-5" dirty="0">
                <a:latin typeface="Calibri"/>
                <a:cs typeface="Calibri"/>
              </a:rPr>
              <a:t>n</a:t>
            </a:r>
            <a:r>
              <a:rPr sz="800" spc="-10" dirty="0">
                <a:latin typeface="Calibri"/>
                <a:cs typeface="Calibri"/>
              </a:rPr>
              <a:t>it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o</a:t>
            </a:r>
            <a:r>
              <a:rPr sz="800" dirty="0">
                <a:latin typeface="Calibri"/>
                <a:cs typeface="Calibri"/>
              </a:rPr>
              <a:t>f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20" dirty="0">
                <a:latin typeface="Cambria Math"/>
                <a:cs typeface="Cambria Math"/>
              </a:rPr>
              <a:t>𝛾</a:t>
            </a:r>
            <a:r>
              <a:rPr sz="800" dirty="0">
                <a:latin typeface="Cambria Math"/>
                <a:cs typeface="Cambria Math"/>
              </a:rPr>
              <a:t>/</a:t>
            </a:r>
            <a:r>
              <a:rPr sz="800" spc="-15" dirty="0">
                <a:latin typeface="Cambria Math"/>
                <a:cs typeface="Cambria Math"/>
              </a:rPr>
              <a:t>2</a:t>
            </a:r>
            <a:r>
              <a:rPr sz="800" dirty="0">
                <a:latin typeface="Calibri"/>
                <a:cs typeface="Calibri"/>
              </a:rPr>
              <a:t>;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ver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5" dirty="0">
                <a:latin typeface="Calibri"/>
                <a:cs typeface="Calibri"/>
              </a:rPr>
              <a:t>i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al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a</a:t>
            </a:r>
            <a:r>
              <a:rPr sz="800" dirty="0">
                <a:latin typeface="Calibri"/>
                <a:cs typeface="Calibri"/>
              </a:rPr>
              <a:t>x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5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el</a:t>
            </a:r>
            <a:r>
              <a:rPr sz="800" dirty="0">
                <a:latin typeface="Calibri"/>
                <a:cs typeface="Calibri"/>
              </a:rPr>
              <a:t>at</a:t>
            </a:r>
            <a:r>
              <a:rPr sz="800" spc="-5" dirty="0">
                <a:latin typeface="Calibri"/>
                <a:cs typeface="Calibri"/>
              </a:rPr>
              <a:t>iv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absor</a:t>
            </a:r>
            <a:r>
              <a:rPr sz="800" spc="5" dirty="0">
                <a:latin typeface="Calibri"/>
                <a:cs typeface="Calibri"/>
              </a:rPr>
              <a:t>p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5" dirty="0">
                <a:latin typeface="Calibri"/>
                <a:cs typeface="Calibri"/>
              </a:rPr>
              <a:t>i</a:t>
            </a:r>
            <a:r>
              <a:rPr sz="800" spc="-5" dirty="0">
                <a:latin typeface="Calibri"/>
                <a:cs typeface="Calibri"/>
              </a:rPr>
              <a:t>o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coef</a:t>
            </a:r>
            <a:r>
              <a:rPr sz="800" spc="5" dirty="0">
                <a:latin typeface="Calibri"/>
                <a:cs typeface="Calibri"/>
              </a:rPr>
              <a:t>f</a:t>
            </a:r>
            <a:r>
              <a:rPr sz="800" spc="-5" dirty="0">
                <a:latin typeface="Calibri"/>
                <a:cs typeface="Calibri"/>
              </a:rPr>
              <a:t>icie</a:t>
            </a:r>
            <a:r>
              <a:rPr sz="800" spc="5" dirty="0">
                <a:latin typeface="Calibri"/>
                <a:cs typeface="Calibri"/>
              </a:rPr>
              <a:t>n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.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M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k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Calibri"/>
                <a:cs typeface="Calibri"/>
              </a:rPr>
              <a:t>in</a:t>
            </a:r>
            <a:r>
              <a:rPr sz="800" spc="-10" dirty="0">
                <a:latin typeface="Calibri"/>
                <a:cs typeface="Calibri"/>
              </a:rPr>
              <a:t>c</a:t>
            </a:r>
            <a:r>
              <a:rPr sz="800" spc="-5" dirty="0">
                <a:latin typeface="Calibri"/>
                <a:cs typeface="Calibri"/>
              </a:rPr>
              <a:t>re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5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in</a:t>
            </a:r>
            <a:r>
              <a:rPr sz="800" dirty="0">
                <a:latin typeface="Calibri"/>
                <a:cs typeface="Calibri"/>
              </a:rPr>
              <a:t>g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75" dirty="0">
                <a:latin typeface="Cambria Math"/>
                <a:cs typeface="Cambria Math"/>
              </a:rPr>
              <a:t>𝛾</a:t>
            </a:r>
            <a:r>
              <a:rPr sz="825" spc="30" baseline="-15151" dirty="0">
                <a:latin typeface="Calibri"/>
                <a:cs typeface="Calibri"/>
              </a:rPr>
              <a:t>s</a:t>
            </a:r>
            <a:r>
              <a:rPr sz="800" dirty="0">
                <a:latin typeface="Calibri"/>
                <a:cs typeface="Calibri"/>
              </a:rPr>
              <a:t>.]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922" rIns="0" bIns="0" rtlCol="0">
            <a:spAutoFit/>
          </a:bodyPr>
          <a:lstStyle/>
          <a:p>
            <a:pPr marL="136017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2</a:t>
            </a:r>
            <a:r>
              <a:rPr spc="-10" dirty="0"/>
              <a:t>: </a:t>
            </a:r>
            <a:r>
              <a:rPr spc="-20" dirty="0"/>
              <a:t>Visual</a:t>
            </a:r>
            <a:r>
              <a:rPr spc="5" dirty="0"/>
              <a:t>i</a:t>
            </a:r>
            <a:r>
              <a:rPr spc="-25" dirty="0"/>
              <a:t>s</a:t>
            </a:r>
            <a:r>
              <a:rPr spc="-15" dirty="0"/>
              <a:t>ing</a:t>
            </a:r>
            <a:r>
              <a:rPr spc="-20" dirty="0"/>
              <a:t> Satu</a:t>
            </a:r>
            <a:r>
              <a:rPr spc="-10" dirty="0"/>
              <a:t>r</a:t>
            </a:r>
            <a:r>
              <a:rPr spc="-15" dirty="0"/>
              <a:t>ation</a:t>
            </a:r>
            <a:r>
              <a:rPr spc="-20" dirty="0"/>
              <a:t> B</a:t>
            </a:r>
            <a:r>
              <a:rPr spc="-10" dirty="0"/>
              <a:t>r</a:t>
            </a:r>
            <a:r>
              <a:rPr spc="-20" dirty="0"/>
              <a:t>oadening</a:t>
            </a:r>
          </a:p>
        </p:txBody>
      </p:sp>
      <p:sp>
        <p:nvSpPr>
          <p:cNvPr id="4" name="object 4"/>
          <p:cNvSpPr/>
          <p:nvPr/>
        </p:nvSpPr>
        <p:spPr>
          <a:xfrm>
            <a:off x="914400" y="1581150"/>
            <a:ext cx="8601090" cy="5029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9334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3</a:t>
            </a:r>
            <a:r>
              <a:rPr spc="-10" dirty="0"/>
              <a:t>: </a:t>
            </a:r>
            <a:r>
              <a:rPr spc="-30" dirty="0"/>
              <a:t>Pow</a:t>
            </a:r>
            <a:r>
              <a:rPr spc="-15" dirty="0"/>
              <a:t>e</a:t>
            </a:r>
            <a:r>
              <a:rPr dirty="0"/>
              <a:t>r</a:t>
            </a:r>
            <a:r>
              <a:rPr spc="-15" dirty="0"/>
              <a:t> </a:t>
            </a:r>
            <a:r>
              <a:rPr spc="-20" dirty="0"/>
              <a:t>B</a:t>
            </a:r>
            <a:r>
              <a:rPr spc="-5" dirty="0"/>
              <a:t>r</a:t>
            </a:r>
            <a:r>
              <a:rPr spc="-20" dirty="0"/>
              <a:t>oaden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5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0" dirty="0"/>
              <a:t>An </a:t>
            </a:r>
            <a:r>
              <a:rPr spc="-15" dirty="0"/>
              <a:t>Alte</a:t>
            </a:r>
            <a:r>
              <a:rPr spc="-10" dirty="0"/>
              <a:t>r</a:t>
            </a:r>
            <a:r>
              <a:rPr spc="-20" dirty="0"/>
              <a:t>na</a:t>
            </a:r>
            <a:r>
              <a:rPr spc="-25" dirty="0"/>
              <a:t>t</a:t>
            </a:r>
            <a:r>
              <a:rPr spc="-15" dirty="0"/>
              <a:t>ive</a:t>
            </a:r>
            <a:r>
              <a:rPr spc="-5" dirty="0"/>
              <a:t> </a:t>
            </a:r>
            <a:r>
              <a:rPr spc="-25" dirty="0"/>
              <a:t>Microscopic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8289925" cy="2444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6395" algn="ctr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View</a:t>
            </a:r>
            <a:endParaRPr sz="3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Trea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assica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y: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ctric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field</a:t>
            </a:r>
            <a:endParaRPr sz="2800" dirty="0">
              <a:latin typeface="Calibri"/>
              <a:cs typeface="Calibri"/>
            </a:endParaRPr>
          </a:p>
          <a:p>
            <a:pPr marL="1639570" algn="ctr">
              <a:lnSpc>
                <a:spcPct val="100000"/>
              </a:lnSpc>
              <a:spcBef>
                <a:spcPts val="1800"/>
              </a:spcBef>
            </a:pP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247" baseline="-16666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co</a:t>
            </a:r>
            <a:r>
              <a:rPr sz="2800" spc="-30" dirty="0">
                <a:latin typeface="Cambria Math"/>
                <a:cs typeface="Cambria Math"/>
              </a:rPr>
              <a:t>s𝜔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Quan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mechan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tw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nteract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Ham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tonian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45390" y="4605861"/>
            <a:ext cx="153162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5175" algn="l"/>
              </a:tabLst>
            </a:pPr>
            <a:r>
              <a:rPr sz="2800" spc="-25" dirty="0">
                <a:latin typeface="Cambria Math"/>
                <a:cs typeface="Cambria Math"/>
              </a:rPr>
              <a:t>→	</a:t>
            </a:r>
            <a:r>
              <a:rPr sz="2800" spc="-85" dirty="0">
                <a:latin typeface="Cambria Math"/>
                <a:cs typeface="Cambria Math"/>
              </a:rPr>
              <a:t>𝛺</a:t>
            </a:r>
            <a:r>
              <a:rPr sz="3000" baseline="-16666" dirty="0">
                <a:latin typeface="Calibri"/>
                <a:cs typeface="Calibri"/>
              </a:rPr>
              <a:t>R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6784" y="4845129"/>
            <a:ext cx="234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62843" y="4793492"/>
            <a:ext cx="922655" cy="0"/>
          </a:xfrm>
          <a:custGeom>
            <a:avLst/>
            <a:gdLst/>
            <a:ahLst/>
            <a:cxnLst/>
            <a:rect l="l" t="t" r="r" b="b"/>
            <a:pathLst>
              <a:path w="922654">
                <a:moveTo>
                  <a:pt x="0" y="0"/>
                </a:moveTo>
                <a:lnTo>
                  <a:pt x="92231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1130300" y="4540328"/>
                <a:ext cx="5315090" cy="145988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2001520">
                  <a:lnSpc>
                    <a:spcPct val="10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SA" sz="4200" i="1" spc="-15" baseline="2976" dirty="0" smtClean="0">
                            <a:latin typeface="Cambria Math" panose="02040503050406030204" pitchFamily="18" charset="0"/>
                          </a:rPr>
                        </m:ctrlPr>
                      </m:accPr>
                      <m:e/>
                    </m:acc>
                    <m:r>
                      <a:rPr lang="ar-SA" sz="4200" i="1" spc="-15" baseline="2976" dirty="0" smtClean="0">
                        <a:latin typeface="Cambria Math" panose="02040503050406030204" pitchFamily="18" charset="0"/>
                        <a:cs typeface="Cambria Math"/>
                      </a:rPr>
                      <m:t>𝐻</m:t>
                    </m:r>
                  </m:oMath>
                </a14:m>
                <a:r>
                  <a:rPr lang="en-US" sz="3200" spc="-15" baseline="-25000" dirty="0">
                    <a:latin typeface="Cambria Math"/>
                    <a:cs typeface="Cambria Math"/>
                  </a:rPr>
                  <a:t>int</a:t>
                </a:r>
                <a:r>
                  <a:rPr lang="en-US" sz="4200" spc="-15" baseline="2976" dirty="0">
                    <a:latin typeface="Cambria Math"/>
                    <a:cs typeface="Cambria Math"/>
                  </a:rPr>
                  <a:t>(</a:t>
                </a:r>
                <a:r>
                  <a:rPr lang="en-US" sz="2800" spc="35" dirty="0">
                    <a:latin typeface="Cambria Math"/>
                    <a:cs typeface="Cambria Math"/>
                  </a:rPr>
                  <a:t>𝑡</a:t>
                </a:r>
                <a:r>
                  <a:rPr lang="en-US" sz="4200" spc="-22" baseline="2976" dirty="0">
                    <a:latin typeface="Cambria Math"/>
                    <a:cs typeface="Cambria Math"/>
                  </a:rPr>
                  <a:t>)</a:t>
                </a:r>
                <a:r>
                  <a:rPr lang="en-US" sz="4200" spc="232" baseline="2976" dirty="0">
                    <a:latin typeface="Cambria Math"/>
                    <a:cs typeface="Cambria Math"/>
                  </a:rPr>
                  <a:t> </a:t>
                </a:r>
                <a:r>
                  <a:rPr lang="en-US" sz="2800" spc="-25" dirty="0">
                    <a:latin typeface="Cambria Math"/>
                    <a:cs typeface="Cambria Math"/>
                  </a:rPr>
                  <a:t>=</a:t>
                </a:r>
                <a:r>
                  <a:rPr lang="en-US" sz="2800" spc="160" dirty="0">
                    <a:latin typeface="Cambria Math"/>
                    <a:cs typeface="Cambria Math"/>
                  </a:rPr>
                  <a:t> </a:t>
                </a:r>
                <a:r>
                  <a:rPr lang="en-US" sz="2800" spc="-30" dirty="0">
                    <a:latin typeface="Cambria Math"/>
                    <a:cs typeface="Cambria Math"/>
                  </a:rPr>
                  <a:t>−</a:t>
                </a:r>
                <a:r>
                  <a:rPr lang="en-US" sz="2800" spc="-1885" dirty="0">
                    <a:latin typeface="Cambria Math"/>
                    <a:cs typeface="Cambria Math"/>
                  </a:rPr>
                  <a:t>𝐃</a:t>
                </a:r>
                <a:r>
                  <a:rPr lang="en-US" sz="4200" baseline="9920" dirty="0">
                    <a:latin typeface="Cambria Math"/>
                    <a:cs typeface="Cambria Math"/>
                  </a:rPr>
                  <a:t>̂ </a:t>
                </a:r>
                <a:r>
                  <a:rPr lang="en-US" sz="4200" spc="-450" baseline="9920" dirty="0">
                    <a:latin typeface="Cambria Math"/>
                    <a:cs typeface="Cambria Math"/>
                  </a:rPr>
                  <a:t> </a:t>
                </a:r>
                <a:r>
                  <a:rPr lang="en-US" sz="2800" spc="-10" dirty="0">
                    <a:latin typeface="Cambria Math"/>
                    <a:cs typeface="Cambria Math"/>
                  </a:rPr>
                  <a:t>⋅</a:t>
                </a:r>
                <a:r>
                  <a:rPr lang="en-US" sz="2800" spc="10" dirty="0">
                    <a:latin typeface="Cambria Math"/>
                    <a:cs typeface="Cambria Math"/>
                  </a:rPr>
                  <a:t> </a:t>
                </a:r>
                <a:r>
                  <a:rPr lang="en-US" sz="2800" spc="-30" dirty="0">
                    <a:latin typeface="Cambria Math"/>
                    <a:cs typeface="Cambria Math"/>
                  </a:rPr>
                  <a:t>𝐄</a:t>
                </a:r>
                <a:r>
                  <a:rPr lang="en-US" sz="4200" spc="-22" baseline="2976" dirty="0">
                    <a:latin typeface="Cambria Math"/>
                    <a:cs typeface="Cambria Math"/>
                  </a:rPr>
                  <a:t>(</a:t>
                </a:r>
                <a:r>
                  <a:rPr lang="en-US" sz="2800" spc="35" dirty="0">
                    <a:latin typeface="Cambria Math"/>
                    <a:cs typeface="Cambria Math"/>
                  </a:rPr>
                  <a:t>𝑡</a:t>
                </a:r>
                <a:r>
                  <a:rPr lang="en-US" sz="4200" spc="-22" baseline="2976" dirty="0">
                    <a:latin typeface="Cambria Math"/>
                    <a:cs typeface="Cambria Math"/>
                  </a:rPr>
                  <a:t>)</a:t>
                </a:r>
                <a:endParaRPr lang="en-US" sz="4200" baseline="2976" dirty="0">
                  <a:latin typeface="Cambria Math"/>
                  <a:cs typeface="Cambria Math"/>
                </a:endParaRPr>
              </a:p>
              <a:p>
                <a:pPr marL="241300" indent="-228600">
                  <a:lnSpc>
                    <a:spcPct val="100000"/>
                  </a:lnSpc>
                  <a:spcBef>
                    <a:spcPts val="3060"/>
                  </a:spcBef>
                  <a:buFont typeface="Symbol"/>
                  <a:buChar char=""/>
                  <a:tabLst>
                    <a:tab pos="241935" algn="l"/>
                  </a:tabLst>
                </a:pPr>
                <a:r>
                  <a:rPr lang="en-US" sz="2800" spc="-204" dirty="0">
                    <a:latin typeface="Cambria Math"/>
                    <a:cs typeface="Cambria Math"/>
                  </a:rPr>
                  <a:t>𝐷</a:t>
                </a:r>
                <a:r>
                  <a:rPr lang="en-US" sz="3000" spc="322" baseline="-16666" dirty="0">
                    <a:latin typeface="Cambria Math"/>
                    <a:cs typeface="Cambria Math"/>
                  </a:rPr>
                  <a:t>𝑎</a:t>
                </a:r>
                <a:r>
                  <a:rPr lang="en-US" sz="3000" spc="330" baseline="-16666" dirty="0">
                    <a:latin typeface="Cambria Math"/>
                    <a:cs typeface="Cambria Math"/>
                  </a:rPr>
                  <a:t>𝑏</a:t>
                </a:r>
                <a:r>
                  <a:rPr lang="en-US" sz="3000" spc="-397" baseline="-16666" dirty="0">
                    <a:latin typeface="Cambria Math"/>
                    <a:cs typeface="Cambria Math"/>
                  </a:rPr>
                  <a:t> </a:t>
                </a:r>
                <a:r>
                  <a:rPr lang="en-US" sz="2800" spc="-10" dirty="0">
                    <a:latin typeface="Calibri"/>
                    <a:cs typeface="Calibri"/>
                  </a:rPr>
                  <a:t>:</a:t>
                </a:r>
                <a:r>
                  <a:rPr lang="en-US" sz="2800" spc="-5" dirty="0">
                    <a:latin typeface="Calibri"/>
                    <a:cs typeface="Calibri"/>
                  </a:rPr>
                  <a:t> </a:t>
                </a:r>
                <a:r>
                  <a:rPr lang="en-US" sz="2800" spc="-15" dirty="0">
                    <a:latin typeface="Calibri"/>
                    <a:cs typeface="Calibri"/>
                  </a:rPr>
                  <a:t>dipole</a:t>
                </a:r>
                <a:r>
                  <a:rPr lang="en-US" sz="2800" spc="-5" dirty="0">
                    <a:latin typeface="Calibri"/>
                    <a:cs typeface="Calibri"/>
                  </a:rPr>
                  <a:t> </a:t>
                </a:r>
                <a:r>
                  <a:rPr lang="en-US" sz="2800" spc="-15" dirty="0">
                    <a:latin typeface="Calibri"/>
                    <a:cs typeface="Calibri"/>
                  </a:rPr>
                  <a:t>matrix</a:t>
                </a:r>
                <a:r>
                  <a:rPr lang="en-US" sz="2800" spc="5" dirty="0">
                    <a:latin typeface="Calibri"/>
                    <a:cs typeface="Calibri"/>
                  </a:rPr>
                  <a:t> </a:t>
                </a:r>
                <a:r>
                  <a:rPr lang="en-US" sz="2800" spc="-15" dirty="0">
                    <a:latin typeface="Calibri"/>
                    <a:cs typeface="Calibri"/>
                  </a:rPr>
                  <a:t>element</a:t>
                </a:r>
                <a:r>
                  <a:rPr lang="en-US" sz="2800" spc="-5" dirty="0">
                    <a:latin typeface="Calibri"/>
                    <a:cs typeface="Calibri"/>
                  </a:rPr>
                  <a:t> </a:t>
                </a:r>
                <a:r>
                  <a:rPr lang="en-US" sz="2800" spc="-15" dirty="0">
                    <a:latin typeface="Calibri"/>
                    <a:cs typeface="Calibri"/>
                  </a:rPr>
                  <a:t>(C</a:t>
                </a:r>
                <a:r>
                  <a:rPr lang="en-US" sz="2800" spc="-5" dirty="0">
                    <a:latin typeface="Calibri"/>
                    <a:cs typeface="Calibri"/>
                  </a:rPr>
                  <a:t> </a:t>
                </a:r>
                <a:r>
                  <a:rPr lang="en-US" sz="2800" spc="-15" dirty="0">
                    <a:latin typeface="Calibri"/>
                    <a:cs typeface="Calibri"/>
                  </a:rPr>
                  <a:t>m).</a:t>
                </a:r>
                <a:endParaRPr sz="2800" dirty="0">
                  <a:latin typeface="Calibri"/>
                  <a:cs typeface="Calibri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4540328"/>
                <a:ext cx="5315090" cy="1459887"/>
              </a:xfrm>
              <a:prstGeom prst="rect">
                <a:avLst/>
              </a:prstGeom>
              <a:blipFill>
                <a:blip r:embed="rId3"/>
                <a:stretch>
                  <a:fillRect l="-3899" t="-418" b="-14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ject 8"/>
          <p:cNvSpPr txBox="1"/>
          <p:nvPr/>
        </p:nvSpPr>
        <p:spPr>
          <a:xfrm>
            <a:off x="8050168" y="4335731"/>
            <a:ext cx="93408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45"/>
              </a:lnSpc>
            </a:pPr>
            <a:r>
              <a:rPr sz="4200" spc="-307" baseline="11904" dirty="0">
                <a:latin typeface="Cambria Math"/>
                <a:cs typeface="Cambria Math"/>
              </a:rPr>
              <a:t>𝐷</a:t>
            </a:r>
            <a:r>
              <a:rPr sz="2000" spc="215" dirty="0">
                <a:latin typeface="Cambria Math"/>
                <a:cs typeface="Cambria Math"/>
              </a:rPr>
              <a:t>𝑎</a:t>
            </a:r>
            <a:r>
              <a:rPr sz="2000" spc="220" dirty="0">
                <a:latin typeface="Cambria Math"/>
                <a:cs typeface="Cambria Math"/>
              </a:rPr>
              <a:t>𝑏</a:t>
            </a:r>
            <a:r>
              <a:rPr sz="2000" spc="-265" dirty="0">
                <a:latin typeface="Cambria Math"/>
                <a:cs typeface="Cambria Math"/>
              </a:rPr>
              <a:t> </a:t>
            </a:r>
            <a:r>
              <a:rPr sz="4200" spc="-270" baseline="11904" dirty="0">
                <a:latin typeface="Cambria Math"/>
                <a:cs typeface="Cambria Math"/>
              </a:rPr>
              <a:t>𝐸</a:t>
            </a: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74080" y="4605853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31005"/>
            <a:ext cx="568071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85" dirty="0">
                <a:latin typeface="Cambria Math"/>
                <a:cs typeface="Cambria Math"/>
              </a:rPr>
              <a:t>𝛺</a:t>
            </a:r>
            <a:r>
              <a:rPr sz="3000" spc="179" baseline="-16666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bi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opping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fre</a:t>
            </a:r>
            <a:r>
              <a:rPr sz="2800" spc="-15" dirty="0">
                <a:latin typeface="Calibri"/>
                <a:cs typeface="Calibri"/>
              </a:rPr>
              <a:t>quency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rad </a:t>
            </a:r>
            <a:r>
              <a:rPr sz="2800" spc="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9" y="1643817"/>
            <a:ext cx="1824989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Popul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1256" y="1658942"/>
            <a:ext cx="441261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9115" algn="l"/>
                <a:tab pos="1633220" algn="l"/>
                <a:tab pos="2592070" algn="l"/>
                <a:tab pos="3264535" algn="l"/>
              </a:tabLst>
            </a:pP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30" dirty="0">
                <a:latin typeface="Cambria Math"/>
                <a:cs typeface="Cambria Math"/>
              </a:rPr>
              <a:t>𝑏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thout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79429" y="1668902"/>
            <a:ext cx="12871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libri"/>
                <a:cs typeface="Calibri"/>
              </a:rPr>
              <a:t>damp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73652" y="1668902"/>
            <a:ext cx="11506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exh</a:t>
            </a:r>
            <a:r>
              <a:rPr sz="2800" spc="-20" dirty="0">
                <a:latin typeface="Calibri"/>
                <a:cs typeface="Calibri"/>
              </a:rPr>
              <a:t>ib</a:t>
            </a:r>
            <a:r>
              <a:rPr sz="2800" spc="-10" dirty="0">
                <a:latin typeface="Calibri"/>
                <a:cs typeface="Calibri"/>
              </a:rPr>
              <a:t>its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30810" y="1668902"/>
            <a:ext cx="6553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60" y="2211828"/>
            <a:ext cx="42240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osc</a:t>
            </a:r>
            <a:r>
              <a:rPr sz="2800" dirty="0">
                <a:latin typeface="Calibri"/>
                <a:cs typeface="Calibri"/>
              </a:rPr>
              <a:t>ill</a:t>
            </a:r>
            <a:r>
              <a:rPr sz="2800" spc="-15" dirty="0">
                <a:latin typeface="Calibri"/>
                <a:cs typeface="Calibri"/>
              </a:rPr>
              <a:t>atio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betwe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9" y="2863399"/>
            <a:ext cx="158813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Intui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15879" y="2878524"/>
            <a:ext cx="510095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57960" algn="l"/>
                <a:tab pos="2319020" algn="l"/>
                <a:tab pos="2840355" algn="l"/>
                <a:tab pos="3900804" algn="l"/>
              </a:tabLst>
            </a:pPr>
            <a:r>
              <a:rPr sz="2800" spc="-20" dirty="0">
                <a:latin typeface="Calibri"/>
                <a:cs typeface="Calibri"/>
              </a:rPr>
              <a:t>stronge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fas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ing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16289" y="2878524"/>
            <a:ext cx="170180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3400" algn="l"/>
              </a:tabLst>
            </a:pPr>
            <a:r>
              <a:rPr sz="2800" spc="-25" dirty="0">
                <a:latin typeface="Cambria Math"/>
                <a:cs typeface="Cambria Math"/>
              </a:rPr>
              <a:t>→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15967" y="2888484"/>
            <a:ext cx="11722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pectra</a:t>
            </a:r>
            <a:r>
              <a:rPr sz="280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705" y="3429767"/>
            <a:ext cx="6225540" cy="10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res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tim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ncerta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nty</a:t>
            </a:r>
            <a:r>
              <a:rPr sz="280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37846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4</a:t>
            </a:r>
            <a:r>
              <a:rPr spc="-15" dirty="0"/>
              <a:t>: Exact</a:t>
            </a:r>
            <a:r>
              <a:rPr spc="-20" dirty="0"/>
              <a:t> </a:t>
            </a:r>
            <a:r>
              <a:rPr spc="-25" dirty="0"/>
              <a:t>T</a:t>
            </a:r>
            <a:r>
              <a:rPr spc="-5" dirty="0"/>
              <a:t>i</a:t>
            </a:r>
            <a:r>
              <a:rPr spc="-35" dirty="0"/>
              <a:t>m</a:t>
            </a:r>
            <a:r>
              <a:rPr spc="-10" dirty="0"/>
              <a:t>e</a:t>
            </a:r>
            <a:r>
              <a:rPr spc="-15" dirty="0"/>
              <a:t>-</a:t>
            </a:r>
            <a:r>
              <a:rPr spc="-25" dirty="0"/>
              <a:t>Dep</a:t>
            </a:r>
            <a:r>
              <a:rPr spc="-10" dirty="0"/>
              <a:t>e</a:t>
            </a:r>
            <a:r>
              <a:rPr spc="-20" dirty="0"/>
              <a:t>ndent </a:t>
            </a:r>
            <a:r>
              <a:rPr spc="-15" dirty="0"/>
              <a:t>Excitati</a:t>
            </a:r>
            <a:r>
              <a:rPr spc="-5" dirty="0"/>
              <a:t>o</a:t>
            </a:r>
            <a:r>
              <a:rPr spc="-15" dirty="0"/>
              <a:t>n 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15" dirty="0"/>
              <a:t>obabil</a:t>
            </a:r>
            <a:r>
              <a:rPr dirty="0"/>
              <a:t>i</a:t>
            </a:r>
            <a:r>
              <a:rPr spc="-15" dirty="0"/>
              <a:t>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2795"/>
            <a:ext cx="8716645" cy="10926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bab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ampl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tude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𝑏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15" baseline="297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(rotat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ng‐wave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pprox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mat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on):</a:t>
            </a:r>
            <a:endParaRPr sz="2800" dirty="0">
              <a:latin typeface="Calibri"/>
              <a:cs typeface="Calibri"/>
            </a:endParaRPr>
          </a:p>
          <a:p>
            <a:pPr marL="1200785" algn="ctr">
              <a:lnSpc>
                <a:spcPct val="100000"/>
              </a:lnSpc>
              <a:spcBef>
                <a:spcPts val="1845"/>
              </a:spcBef>
            </a:pP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30" dirty="0">
                <a:latin typeface="Cambria Math"/>
                <a:cs typeface="Cambria Math"/>
              </a:rPr>
              <a:t>𝑏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15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 dirty="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300" y="4136194"/>
            <a:ext cx="10153650" cy="995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exa</a:t>
            </a:r>
            <a:r>
              <a:rPr sz="2800" spc="-10" dirty="0">
                <a:latin typeface="Calibri"/>
                <a:cs typeface="Calibri"/>
              </a:rPr>
              <a:t>ct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resonance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322" baseline="-16666" dirty="0">
                <a:latin typeface="Cambria Math"/>
                <a:cs typeface="Cambria Math"/>
              </a:rPr>
              <a:t>𝑎</a:t>
            </a:r>
            <a:r>
              <a:rPr sz="3000" spc="330" baseline="-16666" dirty="0">
                <a:latin typeface="Cambria Math"/>
                <a:cs typeface="Cambria Math"/>
              </a:rPr>
              <a:t>𝑏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30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te</a:t>
            </a:r>
            <a:r>
              <a:rPr sz="2800" spc="-20" dirty="0">
                <a:latin typeface="Calibri"/>
                <a:cs typeface="Calibri"/>
              </a:rPr>
              <a:t>rm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osc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2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</a:pPr>
            <a:r>
              <a:rPr sz="2800" spc="-85" dirty="0">
                <a:latin typeface="Cambria Math"/>
                <a:cs typeface="Cambria Math"/>
              </a:rPr>
              <a:t>𝛺</a:t>
            </a:r>
            <a:r>
              <a:rPr sz="3000" spc="179" baseline="-16666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FE74CEC-7EEA-4795-A87C-D9C80E171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65" y="2879257"/>
            <a:ext cx="8692470" cy="1099486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45097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With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0646" y="993770"/>
            <a:ext cx="48609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50670" algn="l"/>
                <a:tab pos="2308225" algn="l"/>
                <a:tab pos="3948429" algn="l"/>
              </a:tabLst>
            </a:pPr>
            <a:r>
              <a:rPr sz="2800" spc="-25" dirty="0">
                <a:latin typeface="Calibri"/>
                <a:cs typeface="Calibri"/>
              </a:rPr>
              <a:t>damp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trum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45003" y="993770"/>
            <a:ext cx="11830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deve</a:t>
            </a:r>
            <a:r>
              <a:rPr sz="2800" dirty="0">
                <a:latin typeface="Calibri"/>
                <a:cs typeface="Calibri"/>
              </a:rPr>
              <a:t>lo</a:t>
            </a:r>
            <a:r>
              <a:rPr sz="2800" spc="-15" dirty="0">
                <a:latin typeface="Calibri"/>
                <a:cs typeface="Calibri"/>
              </a:rPr>
              <a:t>p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76729" y="993770"/>
            <a:ext cx="8274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many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53722" y="993770"/>
            <a:ext cx="8312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sharp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1534790"/>
            <a:ext cx="6816090" cy="1038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deb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(Four</a:t>
            </a:r>
            <a:r>
              <a:rPr sz="2800" spc="-10" dirty="0">
                <a:latin typeface="Calibri"/>
                <a:cs typeface="Calibri"/>
              </a:rPr>
              <a:t>ier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ries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sq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wav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96393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5</a:t>
            </a:r>
            <a:r>
              <a:rPr spc="-15" dirty="0"/>
              <a:t>: In</a:t>
            </a:r>
            <a:r>
              <a:rPr spc="-30" dirty="0"/>
              <a:t>c</a:t>
            </a:r>
            <a:r>
              <a:rPr spc="-15" dirty="0"/>
              <a:t>ludi</a:t>
            </a:r>
            <a:r>
              <a:rPr dirty="0"/>
              <a:t>n</a:t>
            </a:r>
            <a:r>
              <a:rPr spc="-20" dirty="0"/>
              <a:t>g</a:t>
            </a:r>
            <a:r>
              <a:rPr spc="-15" dirty="0"/>
              <a:t> </a:t>
            </a:r>
            <a:r>
              <a:rPr spc="-20" dirty="0"/>
              <a:t>Rela</a:t>
            </a:r>
            <a:r>
              <a:rPr spc="-15" dirty="0"/>
              <a:t>xation</a:t>
            </a:r>
            <a:r>
              <a:rPr spc="-5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Time</a:t>
            </a:r>
            <a:r>
              <a:rPr spc="-5" dirty="0"/>
              <a:t> </a:t>
            </a:r>
            <a:r>
              <a:rPr spc="-20" dirty="0"/>
              <a:t>Av</a:t>
            </a:r>
            <a:r>
              <a:rPr spc="-10" dirty="0"/>
              <a:t>e</a:t>
            </a:r>
            <a:r>
              <a:rPr spc="-20" dirty="0"/>
              <a:t>raging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9672320" cy="3547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Expon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ohere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evels: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du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da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onst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spc="10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tatio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probab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obta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via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weighted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ntegral</a:t>
            </a:r>
            <a:endParaRPr sz="2800">
              <a:latin typeface="Calibri"/>
              <a:cs typeface="Calibri"/>
            </a:endParaRPr>
          </a:p>
          <a:p>
            <a:pPr marR="617855" algn="ctr">
              <a:lnSpc>
                <a:spcPts val="2385"/>
              </a:lnSpc>
              <a:spcBef>
                <a:spcPts val="1365"/>
              </a:spcBef>
            </a:pPr>
            <a:r>
              <a:rPr sz="2000" spc="135" dirty="0">
                <a:latin typeface="Cambria Math"/>
                <a:cs typeface="Cambria Math"/>
              </a:rPr>
              <a:t>∞</a:t>
            </a:r>
            <a:endParaRPr sz="2000">
              <a:latin typeface="Cambria Math"/>
              <a:cs typeface="Cambria Math"/>
            </a:endParaRPr>
          </a:p>
          <a:p>
            <a:pPr marL="2764155">
              <a:lnSpc>
                <a:spcPts val="3345"/>
              </a:lnSpc>
              <a:tabLst>
                <a:tab pos="4639945" algn="l"/>
                <a:tab pos="4955540" algn="l"/>
              </a:tabLst>
            </a:pP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605" dirty="0">
                <a:latin typeface="Cambria Math"/>
                <a:cs typeface="Cambria Math"/>
              </a:rPr>
              <a:t>∫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e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352" baseline="29166" dirty="0">
                <a:latin typeface="Cambria Math"/>
                <a:cs typeface="Cambria Math"/>
              </a:rPr>
              <a:t>𝛾</a:t>
            </a:r>
            <a:r>
              <a:rPr sz="3000" spc="359" baseline="29166" dirty="0">
                <a:latin typeface="Cambria Math"/>
                <a:cs typeface="Cambria Math"/>
              </a:rPr>
              <a:t>𝑡</a:t>
            </a:r>
            <a:r>
              <a:rPr sz="3000" spc="300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20" dirty="0">
                <a:latin typeface="Cambria Math"/>
                <a:cs typeface="Cambria Math"/>
              </a:rPr>
              <a:t>𝑏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25" dirty="0">
                <a:latin typeface="Cambria Math"/>
                <a:cs typeface="Cambria Math"/>
              </a:rPr>
              <a:t>𝑡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R="967740" algn="ctr">
              <a:lnSpc>
                <a:spcPct val="100000"/>
              </a:lnSpc>
              <a:spcBef>
                <a:spcPts val="90"/>
              </a:spcBef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35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Result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after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gebra: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901700" y="3269045"/>
            <a:ext cx="10378440" cy="160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>
              <a:lnSpc>
                <a:spcPct val="127099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29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ag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appears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sq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ampl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tude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rma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damp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2F7221-5096-42D0-AD13-1E6F0B98D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444" y="1249692"/>
            <a:ext cx="5208951" cy="2019353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5557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6</a:t>
            </a:r>
            <a:r>
              <a:rPr spc="-10" dirty="0"/>
              <a:t>:</a:t>
            </a:r>
            <a:r>
              <a:rPr spc="-15" dirty="0"/>
              <a:t> Identical B</a:t>
            </a:r>
            <a:r>
              <a:rPr spc="-10" dirty="0"/>
              <a:t>r</a:t>
            </a:r>
            <a:r>
              <a:rPr spc="-20" dirty="0"/>
              <a:t>oadening</a:t>
            </a:r>
            <a:r>
              <a:rPr spc="-30" dirty="0"/>
              <a:t> </a:t>
            </a:r>
            <a:r>
              <a:rPr spc="-20" dirty="0"/>
              <a:t>Law</a:t>
            </a:r>
            <a:r>
              <a:rPr spc="-15" dirty="0"/>
              <a:t> </a:t>
            </a:r>
            <a:r>
              <a:rPr spc="5" dirty="0"/>
              <a:t>f</a:t>
            </a:r>
            <a:r>
              <a:rPr spc="-25" dirty="0"/>
              <a:t>rom</a:t>
            </a:r>
            <a:r>
              <a:rPr spc="-5" dirty="0"/>
              <a:t> t</a:t>
            </a:r>
            <a:r>
              <a:rPr spc="-20" dirty="0"/>
              <a:t>he Rabi</a:t>
            </a:r>
            <a:r>
              <a:rPr dirty="0"/>
              <a:t> </a:t>
            </a:r>
            <a:r>
              <a:rPr spc="-25" dirty="0"/>
              <a:t>P</a:t>
            </a:r>
            <a:r>
              <a:rPr spc="-5" dirty="0"/>
              <a:t>i</a:t>
            </a:r>
            <a:r>
              <a:rPr spc="-20" dirty="0"/>
              <a:t>cture</a:t>
            </a:r>
          </a:p>
        </p:txBody>
      </p:sp>
      <p:sp>
        <p:nvSpPr>
          <p:cNvPr id="3" name="object 3"/>
          <p:cNvSpPr/>
          <p:nvPr/>
        </p:nvSpPr>
        <p:spPr>
          <a:xfrm>
            <a:off x="6171315" y="2994538"/>
            <a:ext cx="934719" cy="0"/>
          </a:xfrm>
          <a:custGeom>
            <a:avLst/>
            <a:gdLst/>
            <a:ahLst/>
            <a:cxnLst/>
            <a:rect l="l" t="t" r="r" b="b"/>
            <a:pathLst>
              <a:path w="934720">
                <a:moveTo>
                  <a:pt x="0" y="0"/>
                </a:moveTo>
                <a:lnTo>
                  <a:pt x="93452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44012" y="5041904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0300" y="1752795"/>
            <a:ext cx="10152380" cy="3738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7099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Bec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427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irectly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sca</a:t>
            </a:r>
            <a:r>
              <a:rPr sz="2800" spc="-15" dirty="0">
                <a:latin typeface="Calibri"/>
                <a:cs typeface="Calibri"/>
              </a:rPr>
              <a:t>les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20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1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sam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before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ow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endParaRPr sz="2800" dirty="0">
              <a:latin typeface="Calibri"/>
              <a:cs typeface="Calibri"/>
            </a:endParaRPr>
          </a:p>
          <a:p>
            <a:pPr marR="214629" algn="ctr">
              <a:lnSpc>
                <a:spcPct val="100000"/>
              </a:lnSpc>
              <a:spcBef>
                <a:spcPts val="2325"/>
              </a:spcBef>
            </a:pP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5277" dirty="0">
                <a:latin typeface="Calibri"/>
                <a:cs typeface="Calibri"/>
              </a:rPr>
              <a:t>s </a:t>
            </a:r>
            <a:r>
              <a:rPr sz="3000" spc="-15" baseline="-15277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√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-9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7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Conne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arl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iti</a:t>
            </a:r>
            <a:r>
              <a:rPr sz="2800" spc="-20" dirty="0">
                <a:latin typeface="Calibri"/>
                <a:cs typeface="Calibri"/>
              </a:rPr>
              <a:t>on: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ts val="2405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  <a:tab pos="2074545" algn="l"/>
                <a:tab pos="4048760" algn="l"/>
              </a:tabLst>
            </a:pPr>
            <a:r>
              <a:rPr sz="2800" spc="-15" dirty="0">
                <a:latin typeface="Calibri"/>
                <a:cs typeface="Calibri"/>
              </a:rPr>
              <a:t>Repl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𝐷</a:t>
            </a:r>
            <a:r>
              <a:rPr sz="3000" spc="60" baseline="30555" dirty="0">
                <a:latin typeface="Cambria Math"/>
                <a:cs typeface="Cambria Math"/>
              </a:rPr>
              <a:t>2</a:t>
            </a:r>
            <a:r>
              <a:rPr sz="3000" baseline="30555" dirty="0">
                <a:latin typeface="Cambria Math"/>
                <a:cs typeface="Cambria Math"/>
              </a:rPr>
              <a:t>	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/ℏ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𝐵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30" dirty="0">
                <a:latin typeface="Cambria Math"/>
                <a:cs typeface="Cambria Math"/>
              </a:rPr>
              <a:t>𝐼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30" dirty="0">
                <a:latin typeface="Cambria Math"/>
                <a:cs typeface="Cambria Math"/>
              </a:rPr>
              <a:t>𝑐</a:t>
            </a:r>
            <a:r>
              <a:rPr sz="2800" spc="10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3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Calibri"/>
                <a:cs typeface="Calibri"/>
              </a:rPr>
              <a:t>↔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coeffic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ents).</a:t>
            </a:r>
            <a:endParaRPr sz="2800" dirty="0">
              <a:latin typeface="Calibri"/>
              <a:cs typeface="Calibri"/>
            </a:endParaRPr>
          </a:p>
          <a:p>
            <a:pPr marR="4428490" algn="ctr">
              <a:lnSpc>
                <a:spcPts val="1445"/>
              </a:lnSpc>
              <a:tabLst>
                <a:tab pos="595630" algn="l"/>
                <a:tab pos="2056130" algn="l"/>
              </a:tabLst>
            </a:pPr>
            <a:r>
              <a:rPr sz="2000" spc="215" dirty="0">
                <a:latin typeface="Cambria Math"/>
                <a:cs typeface="Cambria Math"/>
              </a:rPr>
              <a:t>𝑎</a:t>
            </a:r>
            <a:r>
              <a:rPr sz="2000" spc="220" dirty="0">
                <a:latin typeface="Cambria Math"/>
                <a:cs typeface="Cambria Math"/>
              </a:rPr>
              <a:t>𝑏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3000" spc="60" baseline="1388" dirty="0">
                <a:latin typeface="Cambria Math"/>
                <a:cs typeface="Cambria Math"/>
              </a:rPr>
              <a:t>0</a:t>
            </a:r>
            <a:r>
              <a:rPr sz="3000" baseline="1388" dirty="0">
                <a:latin typeface="Cambria Math"/>
                <a:cs typeface="Cambria Math"/>
              </a:rPr>
              <a:t>	</a:t>
            </a:r>
            <a:r>
              <a:rPr sz="3000" spc="60" baseline="1388" dirty="0">
                <a:latin typeface="Cambria Math"/>
                <a:cs typeface="Cambria Math"/>
              </a:rPr>
              <a:t>12</a:t>
            </a:r>
            <a:endParaRPr sz="3000" baseline="1388" dirty="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755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vers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10" dirty="0">
                <a:latin typeface="Cambria Math"/>
                <a:cs typeface="Cambria Math"/>
              </a:rPr>
              <a:t>𝐵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25" baseline="-16666" dirty="0">
                <a:latin typeface="Cambria Math"/>
                <a:cs typeface="Cambria Math"/>
              </a:rPr>
              <a:t>2</a:t>
            </a:r>
            <a:r>
              <a:rPr sz="2800" dirty="0">
                <a:latin typeface="Cambria Math"/>
                <a:cs typeface="Cambria Math"/>
              </a:rPr>
              <a:t>𝜌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225" baseline="-16666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8684"/>
            <a:ext cx="10380345" cy="160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>
              <a:lnSpc>
                <a:spcPct val="126800"/>
              </a:lnSpc>
              <a:buFont typeface="Symbol"/>
              <a:buChar char=""/>
              <a:tabLst>
                <a:tab pos="470534" algn="l"/>
                <a:tab pos="2282190" algn="l"/>
                <a:tab pos="3438525" algn="l"/>
                <a:tab pos="4046220" algn="l"/>
                <a:tab pos="4714875" algn="l"/>
                <a:tab pos="5483860" algn="l"/>
                <a:tab pos="6142355" algn="l"/>
                <a:tab pos="7973059" algn="l"/>
                <a:tab pos="9005570" algn="l"/>
                <a:tab pos="9884410" algn="l"/>
              </a:tabLst>
            </a:pPr>
            <a:r>
              <a:rPr sz="2800" spc="-20" dirty="0">
                <a:latin typeface="Calibri"/>
                <a:cs typeface="Calibri"/>
              </a:rPr>
              <a:t>Conce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tu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bon</a:t>
            </a:r>
            <a:r>
              <a:rPr sz="2800" spc="-2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stem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Four</a:t>
            </a:r>
            <a:r>
              <a:rPr sz="2800" spc="-10" dirty="0">
                <a:latin typeface="Calibri"/>
                <a:cs typeface="Calibri"/>
              </a:rPr>
              <a:t>ier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ransform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dampe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abi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osc</a:t>
            </a:r>
            <a:r>
              <a:rPr sz="2800" dirty="0">
                <a:latin typeface="Calibri"/>
                <a:cs typeface="Calibri"/>
              </a:rPr>
              <a:t>ill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6695" cy="2780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795">
              <a:lnSpc>
                <a:spcPct val="127099"/>
              </a:lnSpc>
              <a:buFont typeface="Calibri"/>
              <a:buAutoNum type="arabicPeriod" startAt="4"/>
              <a:tabLst>
                <a:tab pos="392430" algn="l"/>
              </a:tabLst>
            </a:pP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-der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opp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under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phys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099"/>
              </a:lnSpc>
              <a:spcBef>
                <a:spcPts val="905"/>
              </a:spcBef>
              <a:buFont typeface="Calibri"/>
              <a:buAutoNum type="arabicPeriod" startAt="4"/>
              <a:tabLst>
                <a:tab pos="390525" algn="l"/>
              </a:tabLst>
            </a:pPr>
            <a:r>
              <a:rPr sz="2800" spc="-20" dirty="0">
                <a:latin typeface="Calibri"/>
                <a:cs typeface="Calibri"/>
              </a:rPr>
              <a:t>Conc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experi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relevant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-ba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pum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–pro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arrangement.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501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7</a:t>
            </a:r>
            <a:r>
              <a:rPr spc="-10" dirty="0"/>
              <a:t>: </a:t>
            </a:r>
            <a:r>
              <a:rPr spc="-30" dirty="0"/>
              <a:t>Pum</a:t>
            </a:r>
            <a:r>
              <a:rPr spc="-15" dirty="0"/>
              <a:t>p</a:t>
            </a:r>
            <a:r>
              <a:rPr spc="-10" dirty="0">
                <a:latin typeface="Calibri"/>
                <a:cs typeface="Calibri"/>
              </a:rPr>
              <a:t>–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0" dirty="0"/>
              <a:t>obe Scenar</a:t>
            </a:r>
            <a:r>
              <a:rPr spc="-5" dirty="0"/>
              <a:t>i</a:t>
            </a:r>
            <a:r>
              <a:rPr spc="-15" dirty="0"/>
              <a:t>o &amp; Autle</a:t>
            </a:r>
            <a:r>
              <a:rPr spc="15" dirty="0"/>
              <a:t>r</a:t>
            </a:r>
            <a:r>
              <a:rPr spc="-35" dirty="0">
                <a:latin typeface="Calibri"/>
                <a:cs typeface="Calibri"/>
              </a:rPr>
              <a:t>–</a:t>
            </a:r>
            <a:r>
              <a:rPr spc="-25" dirty="0"/>
              <a:t>Towne</a:t>
            </a:r>
            <a:r>
              <a:rPr spc="-5" dirty="0"/>
              <a:t>s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spc="-25" dirty="0"/>
              <a:t>Type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5425" marR="220345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Side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bands</a:t>
            </a:r>
            <a:endParaRPr sz="3400">
              <a:latin typeface="Calibri"/>
              <a:cs typeface="Calibri"/>
            </a:endParaRPr>
          </a:p>
          <a:p>
            <a:pPr marL="46228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Stron</a:t>
            </a:r>
            <a:r>
              <a:rPr spc="-15" dirty="0"/>
              <a:t>g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Calibri"/>
                <a:cs typeface="Calibri"/>
              </a:rPr>
              <a:t>“</a:t>
            </a:r>
            <a:r>
              <a:rPr spc="-20" dirty="0"/>
              <a:t>p</a:t>
            </a:r>
            <a:r>
              <a:rPr spc="-5" dirty="0"/>
              <a:t>u</a:t>
            </a:r>
            <a:r>
              <a:rPr spc="-25" dirty="0"/>
              <a:t>m</a:t>
            </a:r>
            <a:r>
              <a:rPr spc="-20" dirty="0"/>
              <a:t>p</a:t>
            </a:r>
            <a:r>
              <a:rPr spc="-15" dirty="0">
                <a:latin typeface="Calibri"/>
                <a:cs typeface="Calibri"/>
              </a:rPr>
              <a:t>”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/>
              <a:t>l</a:t>
            </a:r>
            <a:r>
              <a:rPr spc="-10" dirty="0"/>
              <a:t>a</a:t>
            </a:r>
            <a:r>
              <a:rPr spc="-20" dirty="0"/>
              <a:t>se</a:t>
            </a:r>
            <a:r>
              <a:rPr spc="-10" dirty="0"/>
              <a:t>r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exactly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re</a:t>
            </a:r>
            <a:r>
              <a:rPr spc="-30" dirty="0"/>
              <a:t>s</a:t>
            </a:r>
            <a:r>
              <a:rPr spc="-20" dirty="0"/>
              <a:t>onan</a:t>
            </a:r>
            <a:r>
              <a:rPr spc="-5" dirty="0"/>
              <a:t>t</a:t>
            </a:r>
            <a:r>
              <a:rPr spc="-10" dirty="0"/>
              <a:t>: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/>
              <a:t>l</a:t>
            </a:r>
            <a:r>
              <a:rPr spc="-10" dirty="0"/>
              <a:t>a</a:t>
            </a:r>
            <a:r>
              <a:rPr spc="-15" dirty="0"/>
              <a:t>rge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85" dirty="0">
                <a:latin typeface="Cambria Math"/>
                <a:cs typeface="Cambria Math"/>
              </a:rPr>
              <a:t>𝛺</a:t>
            </a:r>
            <a:r>
              <a:rPr sz="3000" spc="179" baseline="-16666" dirty="0">
                <a:latin typeface="Calibri"/>
                <a:cs typeface="Calibri"/>
              </a:rPr>
              <a:t>R</a:t>
            </a:r>
            <a:r>
              <a:rPr sz="2800" dirty="0"/>
              <a:t>.</a:t>
            </a:r>
            <a:endParaRPr sz="2800">
              <a:latin typeface="Calibri"/>
              <a:cs typeface="Calibri"/>
            </a:endParaRPr>
          </a:p>
          <a:p>
            <a:pPr marL="46228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Weak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-10" dirty="0"/>
              <a:t>tu</a:t>
            </a:r>
            <a:r>
              <a:rPr spc="-20" dirty="0"/>
              <a:t>n</a:t>
            </a:r>
            <a:r>
              <a:rPr spc="-5" dirty="0"/>
              <a:t>a</a:t>
            </a:r>
            <a:r>
              <a:rPr spc="-20" dirty="0"/>
              <a:t>b</a:t>
            </a:r>
            <a:r>
              <a:rPr spc="-15" dirty="0"/>
              <a:t>le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Calibri"/>
                <a:cs typeface="Calibri"/>
              </a:rPr>
              <a:t>“</a:t>
            </a:r>
            <a:r>
              <a:rPr spc="-20" dirty="0"/>
              <a:t>prob</a:t>
            </a:r>
            <a:r>
              <a:rPr spc="-10" dirty="0"/>
              <a:t>e</a:t>
            </a:r>
            <a:r>
              <a:rPr spc="-15" dirty="0">
                <a:latin typeface="Calibri"/>
                <a:cs typeface="Calibri"/>
              </a:rPr>
              <a:t>”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/>
              <a:t>i</a:t>
            </a:r>
            <a:r>
              <a:rPr spc="-20" dirty="0"/>
              <a:t>nterro</a:t>
            </a:r>
            <a:r>
              <a:rPr dirty="0"/>
              <a:t>g</a:t>
            </a:r>
            <a:r>
              <a:rPr spc="-15" dirty="0"/>
              <a:t>ates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the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20" dirty="0"/>
              <a:t>mod</a:t>
            </a:r>
            <a:r>
              <a:rPr spc="-15" dirty="0"/>
              <a:t>ified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spc="-20" dirty="0"/>
              <a:t>bsorpt</a:t>
            </a:r>
            <a:r>
              <a:rPr spc="-5" dirty="0"/>
              <a:t>i</a:t>
            </a:r>
            <a:r>
              <a:rPr spc="-15" dirty="0"/>
              <a:t>on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prof</a:t>
            </a:r>
            <a:r>
              <a:rPr spc="-10" dirty="0"/>
              <a:t>i</a:t>
            </a:r>
            <a:r>
              <a:rPr dirty="0"/>
              <a:t>l</a:t>
            </a:r>
            <a:r>
              <a:rPr spc="-15" dirty="0"/>
              <a:t>e.</a:t>
            </a:r>
          </a:p>
          <a:p>
            <a:pPr marL="462280" marR="5080" indent="-228600">
              <a:lnSpc>
                <a:spcPct val="126800"/>
              </a:lnSpc>
              <a:spcBef>
                <a:spcPts val="1065"/>
              </a:spcBef>
              <a:buFont typeface="Symbol"/>
              <a:buChar char=""/>
              <a:tabLst>
                <a:tab pos="462915" algn="l"/>
              </a:tabLst>
            </a:pPr>
            <a:r>
              <a:rPr spc="-15" dirty="0"/>
              <a:t>Popul</a:t>
            </a:r>
            <a:r>
              <a:rPr spc="-10" dirty="0"/>
              <a:t>ati</a:t>
            </a:r>
            <a:r>
              <a:rPr spc="-20" dirty="0"/>
              <a:t>on</a:t>
            </a:r>
            <a:r>
              <a:rPr spc="-15" dirty="0"/>
              <a:t>s</a:t>
            </a:r>
            <a:r>
              <a:rPr spc="220" dirty="0">
                <a:latin typeface="Times New Roman"/>
                <a:cs typeface="Times New Roman"/>
              </a:rPr>
              <a:t> </a:t>
            </a:r>
            <a:r>
              <a:rPr spc="-15" dirty="0"/>
              <a:t>and</a:t>
            </a:r>
            <a:r>
              <a:rPr spc="215" dirty="0">
                <a:latin typeface="Times New Roman"/>
                <a:cs typeface="Times New Roman"/>
              </a:rPr>
              <a:t> </a:t>
            </a:r>
            <a:r>
              <a:rPr spc="-15" dirty="0"/>
              <a:t>c</a:t>
            </a:r>
            <a:r>
              <a:rPr dirty="0"/>
              <a:t>o</a:t>
            </a:r>
            <a:r>
              <a:rPr spc="-20" dirty="0"/>
              <a:t>herence</a:t>
            </a:r>
            <a:r>
              <a:rPr spc="-15" dirty="0"/>
              <a:t>s</a:t>
            </a:r>
            <a:r>
              <a:rPr spc="240" dirty="0">
                <a:latin typeface="Times New Roman"/>
                <a:cs typeface="Times New Roman"/>
              </a:rPr>
              <a:t> </a:t>
            </a:r>
            <a:r>
              <a:rPr spc="-15" dirty="0"/>
              <a:t>are</a:t>
            </a:r>
            <a:r>
              <a:rPr spc="225" dirty="0">
                <a:latin typeface="Times New Roman"/>
                <a:cs typeface="Times New Roman"/>
              </a:rPr>
              <a:t> </a:t>
            </a:r>
            <a:r>
              <a:rPr spc="-15" dirty="0"/>
              <a:t>modulated</a:t>
            </a:r>
            <a:r>
              <a:rPr spc="220" dirty="0">
                <a:latin typeface="Times New Roman"/>
                <a:cs typeface="Times New Roman"/>
              </a:rPr>
              <a:t> </a:t>
            </a:r>
            <a:r>
              <a:rPr spc="-15" dirty="0"/>
              <a:t>at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spc="-85" dirty="0">
                <a:latin typeface="Cambria Math"/>
                <a:cs typeface="Cambria Math"/>
              </a:rPr>
              <a:t>𝛺</a:t>
            </a:r>
            <a:r>
              <a:rPr sz="3000" spc="179" baseline="-16666" dirty="0">
                <a:latin typeface="Calibri"/>
                <a:cs typeface="Calibri"/>
              </a:rPr>
              <a:t>R</a:t>
            </a:r>
            <a:r>
              <a:rPr sz="2800" spc="-10" dirty="0"/>
              <a:t>;</a:t>
            </a:r>
            <a:r>
              <a:rPr sz="2800" spc="200" dirty="0">
                <a:latin typeface="Times New Roman"/>
                <a:cs typeface="Times New Roman"/>
              </a:rPr>
              <a:t> </a:t>
            </a:r>
            <a:r>
              <a:rPr sz="2800" spc="-20" dirty="0"/>
              <a:t>prob</a:t>
            </a:r>
            <a:r>
              <a:rPr sz="2800" spc="-15" dirty="0"/>
              <a:t>e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20" dirty="0"/>
              <a:t>per</a:t>
            </a:r>
            <a:r>
              <a:rPr sz="2800" spc="-5" dirty="0"/>
              <a:t>c</a:t>
            </a:r>
            <a:r>
              <a:rPr sz="2800" spc="-15" dirty="0"/>
              <a:t>eives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/>
              <a:t>s</a:t>
            </a:r>
            <a:r>
              <a:rPr sz="2800" spc="-10" dirty="0"/>
              <a:t>i</a:t>
            </a:r>
            <a:r>
              <a:rPr sz="2800" spc="-20" dirty="0"/>
              <a:t>deb</a:t>
            </a:r>
            <a:r>
              <a:rPr sz="2800" spc="-5" dirty="0"/>
              <a:t>a</a:t>
            </a:r>
            <a:r>
              <a:rPr sz="2800" spc="-20" dirty="0"/>
              <a:t>nd</a:t>
            </a:r>
            <a:r>
              <a:rPr sz="2800" spc="-15" dirty="0"/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/>
              <a:t>at</a:t>
            </a:r>
            <a:endParaRPr sz="2800">
              <a:latin typeface="Times New Roman"/>
              <a:cs typeface="Times New Roman"/>
            </a:endParaRPr>
          </a:p>
          <a:p>
            <a:pPr marL="225425" marR="219710" algn="ctr">
              <a:lnSpc>
                <a:spcPct val="100000"/>
              </a:lnSpc>
              <a:spcBef>
                <a:spcPts val="1814"/>
              </a:spcBef>
            </a:pPr>
            <a:r>
              <a:rPr spc="-30" dirty="0">
                <a:latin typeface="Cambria Math"/>
                <a:cs typeface="Cambria Math"/>
              </a:rPr>
              <a:t>𝜔</a:t>
            </a:r>
            <a:r>
              <a:rPr spc="220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=</a:t>
            </a:r>
            <a:r>
              <a:rPr spc="160" dirty="0">
                <a:latin typeface="Cambria Math"/>
                <a:cs typeface="Cambria Math"/>
              </a:rPr>
              <a:t> </a:t>
            </a:r>
            <a:r>
              <a:rPr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±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𝛺</a:t>
            </a:r>
            <a:r>
              <a:rPr sz="3000" spc="179" baseline="-16666" dirty="0">
                <a:latin typeface="Calibri"/>
                <a:cs typeface="Calibri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61905" cy="3659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Requirement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early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resolved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ub</a:t>
            </a:r>
            <a:r>
              <a:rPr sz="2800" spc="-10" dirty="0">
                <a:latin typeface="Calibri"/>
                <a:cs typeface="Calibri"/>
              </a:rPr>
              <a:t>let</a:t>
            </a:r>
            <a:endParaRPr sz="2800">
              <a:latin typeface="Calibri"/>
              <a:cs typeface="Calibri"/>
            </a:endParaRPr>
          </a:p>
          <a:p>
            <a:pPr marR="224790" algn="ctr">
              <a:lnSpc>
                <a:spcPct val="100000"/>
              </a:lnSpc>
              <a:spcBef>
                <a:spcPts val="1800"/>
              </a:spcBef>
            </a:pPr>
            <a:r>
              <a:rPr sz="2800" spc="-85" dirty="0">
                <a:latin typeface="Cambria Math"/>
                <a:cs typeface="Cambria Math"/>
              </a:rPr>
              <a:t>𝛺</a:t>
            </a:r>
            <a:r>
              <a:rPr sz="3000" baseline="-16666" dirty="0">
                <a:latin typeface="Calibri"/>
                <a:cs typeface="Calibri"/>
              </a:rPr>
              <a:t>R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spc="172" baseline="-16666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Observe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features: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6800"/>
              </a:lnSpc>
              <a:spcBef>
                <a:spcPts val="106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Centra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ip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(somet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mes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ho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burn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Mol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ow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</a:t>
            </a:r>
            <a:r>
              <a:rPr sz="2800" spc="-20" dirty="0">
                <a:latin typeface="Calibri"/>
                <a:cs typeface="Calibri"/>
              </a:rPr>
              <a:t>ip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uoresc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ontext).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wo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rentzi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15" dirty="0">
                <a:latin typeface="Calibri"/>
                <a:cs typeface="Calibri"/>
              </a:rPr>
              <a:t>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ch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spc="172" baseline="-16666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7725" y="304809"/>
            <a:ext cx="10467975" cy="6316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675" marR="40005">
              <a:lnSpc>
                <a:spcPct val="127099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cent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ip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two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symmetr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peaks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tate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sep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rat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80" dirty="0">
                <a:latin typeface="Cambria Math"/>
                <a:cs typeface="Cambria Math"/>
              </a:rPr>
              <a:t>𝛺</a:t>
            </a:r>
            <a:r>
              <a:rPr sz="3000" baseline="-16666" dirty="0">
                <a:latin typeface="Calibri"/>
                <a:cs typeface="Calibri"/>
              </a:rPr>
              <a:t>R </a:t>
            </a:r>
            <a:r>
              <a:rPr sz="3000" spc="-217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ivid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spc="172" baseline="-16666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365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47725" y="304809"/>
            <a:ext cx="10467959" cy="63163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16205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8</a:t>
            </a:r>
            <a:r>
              <a:rPr spc="-15" dirty="0"/>
              <a:t>: Fre</a:t>
            </a:r>
            <a:r>
              <a:rPr spc="-20" dirty="0"/>
              <a:t>quently</a:t>
            </a:r>
            <a:r>
              <a:rPr spc="-25" dirty="0"/>
              <a:t> </a:t>
            </a:r>
            <a:r>
              <a:rPr spc="-20" dirty="0"/>
              <a:t>Used</a:t>
            </a:r>
            <a:r>
              <a:rPr spc="-15" dirty="0"/>
              <a:t> </a:t>
            </a:r>
            <a:r>
              <a:rPr spc="-25" dirty="0"/>
              <a:t>W</a:t>
            </a:r>
            <a:r>
              <a:rPr spc="-15" dirty="0"/>
              <a:t>orking </a:t>
            </a:r>
            <a:r>
              <a:rPr spc="-20" dirty="0"/>
              <a:t>Equ</a:t>
            </a:r>
            <a:r>
              <a:rPr spc="-10" dirty="0"/>
              <a:t>a</a:t>
            </a:r>
            <a:r>
              <a:rPr spc="-15" dirty="0"/>
              <a:t>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337502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paramet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6365" y="2697168"/>
            <a:ext cx="5854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𝑆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5114" y="2427420"/>
            <a:ext cx="1191260" cy="940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0045" algn="l"/>
              </a:tabLst>
            </a:pPr>
            <a:r>
              <a:rPr sz="2800" u="heavy" spc="-1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	</a:t>
            </a:r>
            <a:r>
              <a:rPr sz="2800" u="heavy" spc="-20" dirty="0">
                <a:latin typeface="Cambria Math"/>
                <a:cs typeface="Cambria Math"/>
              </a:rPr>
              <a:t>2</a:t>
            </a:r>
            <a:r>
              <a:rPr sz="2800" u="heavy" spc="-160" dirty="0">
                <a:latin typeface="Cambria Math"/>
                <a:cs typeface="Cambria Math"/>
              </a:rPr>
              <a:t> </a:t>
            </a:r>
            <a:r>
              <a:rPr sz="2800" u="heavy" spc="-25" dirty="0">
                <a:latin typeface="Cambria Math"/>
                <a:cs typeface="Cambria Math"/>
              </a:rPr>
              <a:t>𝑃 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73755" y="2697168"/>
            <a:ext cx="21932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78535" algn="l"/>
                <a:tab pos="1914525" algn="l"/>
              </a:tabLst>
            </a:pP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u="heavy" spc="-1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37991" y="2410656"/>
            <a:ext cx="146558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10" dirty="0">
                <a:latin typeface="Cambria Math"/>
                <a:cs typeface="Cambria Math"/>
              </a:rPr>
              <a:t>𝐵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spc="247" baseline="-16666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𝜌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0233" y="2995872"/>
            <a:ext cx="2520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𝑅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50692" y="2884810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09">
                <a:moveTo>
                  <a:pt x="0" y="0"/>
                </a:moveTo>
                <a:lnTo>
                  <a:pt x="143891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40198" y="2427420"/>
            <a:ext cx="993140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45"/>
              </a:lnSpc>
            </a:pPr>
            <a:r>
              <a:rPr sz="4200" spc="-307" baseline="12896" dirty="0">
                <a:latin typeface="Cambria Math"/>
                <a:cs typeface="Cambria Math"/>
              </a:rPr>
              <a:t>𝐷</a:t>
            </a:r>
            <a:r>
              <a:rPr sz="2000" spc="215" dirty="0">
                <a:latin typeface="Cambria Math"/>
                <a:cs typeface="Cambria Math"/>
              </a:rPr>
              <a:t>𝑎</a:t>
            </a:r>
            <a:r>
              <a:rPr sz="2000" spc="220" dirty="0">
                <a:latin typeface="Cambria Math"/>
                <a:cs typeface="Cambria Math"/>
              </a:rPr>
              <a:t>𝑏</a:t>
            </a:r>
            <a:r>
              <a:rPr sz="2000" spc="204" dirty="0">
                <a:latin typeface="Cambria Math"/>
                <a:cs typeface="Cambria Math"/>
              </a:rPr>
              <a:t> </a:t>
            </a:r>
            <a:r>
              <a:rPr sz="4200" spc="-277" baseline="12896" dirty="0">
                <a:latin typeface="Cambria Math"/>
                <a:cs typeface="Cambria Math"/>
              </a:rPr>
              <a:t>𝐸</a:t>
            </a:r>
            <a:r>
              <a:rPr sz="3000" spc="60" baseline="1388" dirty="0">
                <a:latin typeface="Cambria Math"/>
                <a:cs typeface="Cambria Math"/>
              </a:rPr>
              <a:t>0</a:t>
            </a:r>
            <a:endParaRPr sz="3000" baseline="1388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96231" y="2366995"/>
            <a:ext cx="77025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9600" algn="l"/>
              </a:tabLst>
            </a:pPr>
            <a:r>
              <a:rPr sz="3000" spc="60" baseline="1388" dirty="0">
                <a:latin typeface="Cambria Math"/>
                <a:cs typeface="Cambria Math"/>
              </a:rPr>
              <a:t>2	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77359" y="2908016"/>
            <a:ext cx="75057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0" baseline="-16865" dirty="0">
                <a:latin typeface="Cambria Math"/>
                <a:cs typeface="Cambria Math"/>
              </a:rPr>
              <a:t>ℏ</a:t>
            </a:r>
            <a:r>
              <a:rPr sz="2000" spc="155" dirty="0">
                <a:latin typeface="Cambria Math"/>
                <a:cs typeface="Cambria Math"/>
              </a:rPr>
              <a:t>2</a:t>
            </a:r>
            <a:r>
              <a:rPr sz="4200" spc="179" baseline="-16865" dirty="0">
                <a:latin typeface="Cambria Math"/>
                <a:cs typeface="Cambria Math"/>
              </a:rPr>
              <a:t>𝛾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52887" y="2884810"/>
            <a:ext cx="1015365" cy="0"/>
          </a:xfrm>
          <a:custGeom>
            <a:avLst/>
            <a:gdLst/>
            <a:ahLst/>
            <a:cxnLst/>
            <a:rect l="l" t="t" r="r" b="b"/>
            <a:pathLst>
              <a:path w="1015365">
                <a:moveTo>
                  <a:pt x="0" y="0"/>
                </a:moveTo>
                <a:lnTo>
                  <a:pt x="10149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656708" y="2697168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300" y="3569273"/>
            <a:ext cx="338391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Popul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63439" y="4462604"/>
            <a:ext cx="8763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𝛥𝑁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3476" y="4192474"/>
            <a:ext cx="8763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" dirty="0">
                <a:latin typeface="Cambria Math"/>
                <a:cs typeface="Cambria Math"/>
              </a:rPr>
              <a:t>𝛥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 dirty="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12891" y="4701873"/>
            <a:ext cx="8337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25595" y="4649854"/>
            <a:ext cx="815975" cy="0"/>
          </a:xfrm>
          <a:custGeom>
            <a:avLst/>
            <a:gdLst/>
            <a:ahLst/>
            <a:cxnLst/>
            <a:rect l="l" t="t" r="r" b="b"/>
            <a:pathLst>
              <a:path w="815975">
                <a:moveTo>
                  <a:pt x="0" y="0"/>
                </a:moveTo>
                <a:lnTo>
                  <a:pt x="81565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928490" y="4462597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300" y="5271956"/>
            <a:ext cx="789876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effic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(homo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eneous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3555" y="1238318"/>
            <a:ext cx="12782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7680" algn="l"/>
                <a:tab pos="1000125" algn="l"/>
              </a:tabLst>
            </a:pPr>
            <a:r>
              <a:rPr sz="2800" spc="-30" dirty="0">
                <a:latin typeface="Cambria Math"/>
                <a:cs typeface="Cambria Math"/>
              </a:rPr>
              <a:t>𝛼	𝜔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86916" y="1396868"/>
            <a:ext cx="1250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01216" y="1221554"/>
            <a:ext cx="5861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5450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6492" y="951806"/>
            <a:ext cx="96266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7" baseline="-2976" dirty="0">
                <a:latin typeface="Cambria Math"/>
                <a:cs typeface="Cambria Math"/>
              </a:rPr>
              <a:t>𝛼</a:t>
            </a:r>
            <a:r>
              <a:rPr sz="3000" spc="232" baseline="-19444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37" baseline="-2976" dirty="0">
                <a:latin typeface="Cambria Math"/>
                <a:cs typeface="Cambria Math"/>
              </a:rPr>
              <a:t>𝜔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25344" y="1477586"/>
            <a:ext cx="8343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8206" y="1628998"/>
            <a:ext cx="23241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Cambria Math"/>
                <a:cs typeface="Cambria Math"/>
              </a:rPr>
              <a:t>𝜔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38031" y="1425946"/>
            <a:ext cx="1020444" cy="0"/>
          </a:xfrm>
          <a:custGeom>
            <a:avLst/>
            <a:gdLst/>
            <a:ahLst/>
            <a:cxnLst/>
            <a:rect l="l" t="t" r="r" b="b"/>
            <a:pathLst>
              <a:path w="1020445">
                <a:moveTo>
                  <a:pt x="0" y="0"/>
                </a:moveTo>
                <a:lnTo>
                  <a:pt x="101986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04718" y="1238318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47491" y="1238318"/>
            <a:ext cx="10604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0540" algn="l"/>
              </a:tabLst>
            </a:pPr>
            <a:r>
              <a:rPr sz="2800" spc="-30" dirty="0">
                <a:latin typeface="Cambria Math"/>
                <a:cs typeface="Cambria Math"/>
              </a:rPr>
              <a:t>𝑆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19703" y="1389729"/>
            <a:ext cx="23241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Cambria Math"/>
                <a:cs typeface="Cambria Math"/>
              </a:rPr>
              <a:t>𝜔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82550" y="1389729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98703" y="915765"/>
            <a:ext cx="103568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03530" y="1460822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(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51357" y="1477586"/>
            <a:ext cx="9721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7762" y="1628998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60831" y="1460822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08659" y="1449166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49451" y="1477586"/>
            <a:ext cx="10852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4825" algn="l"/>
              </a:tabLst>
            </a:pPr>
            <a:r>
              <a:rPr sz="2800" spc="-25" dirty="0">
                <a:latin typeface="Cambria Math"/>
                <a:cs typeface="Cambria Math"/>
              </a:rPr>
              <a:t>+	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94257" y="1460822"/>
            <a:ext cx="8877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27075" algn="l"/>
              </a:tabLst>
            </a:pPr>
            <a:r>
              <a:rPr sz="2800" spc="-15" dirty="0">
                <a:latin typeface="Cambria Math"/>
                <a:cs typeface="Cambria Math"/>
              </a:rPr>
              <a:t>(	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656841" y="1449166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816211" y="1425946"/>
            <a:ext cx="3014980" cy="0"/>
          </a:xfrm>
          <a:custGeom>
            <a:avLst/>
            <a:gdLst/>
            <a:ahLst/>
            <a:cxnLst/>
            <a:rect l="l" t="t" r="r" b="b"/>
            <a:pathLst>
              <a:path w="3014979">
                <a:moveTo>
                  <a:pt x="0" y="0"/>
                </a:moveTo>
                <a:lnTo>
                  <a:pt x="301472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819902" y="1238318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175887" y="2822326"/>
            <a:ext cx="956310" cy="0"/>
          </a:xfrm>
          <a:custGeom>
            <a:avLst/>
            <a:gdLst/>
            <a:ahLst/>
            <a:cxnLst/>
            <a:rect l="l" t="t" r="r" b="b"/>
            <a:pathLst>
              <a:path w="956309">
                <a:moveTo>
                  <a:pt x="0" y="0"/>
                </a:moveTo>
                <a:lnTo>
                  <a:pt x="95585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30300" y="2112066"/>
            <a:ext cx="6089015" cy="1817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Powe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lf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  <a:p>
            <a:pPr marL="3855085">
              <a:lnSpc>
                <a:spcPct val="100000"/>
              </a:lnSpc>
              <a:spcBef>
                <a:spcPts val="2305"/>
              </a:spcBef>
            </a:pP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4200" spc="322" baseline="-2976" dirty="0">
                <a:latin typeface="Cambria Math"/>
                <a:cs typeface="Cambria Math"/>
              </a:rPr>
              <a:t>√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55" dirty="0">
                <a:latin typeface="Cambria Math"/>
                <a:cs typeface="Cambria Math"/>
              </a:rPr>
              <a:t>𝑆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209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frequenc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58867" y="4416884"/>
            <a:ext cx="77851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85" dirty="0">
                <a:latin typeface="Cambria Math"/>
                <a:cs typeface="Cambria Math"/>
              </a:rPr>
              <a:t>𝛺</a:t>
            </a:r>
            <a:r>
              <a:rPr sz="3000" baseline="-16666" dirty="0">
                <a:latin typeface="Calibri"/>
                <a:cs typeface="Calibri"/>
              </a:rPr>
              <a:t>R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10783" y="4146755"/>
            <a:ext cx="93408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45"/>
              </a:lnSpc>
            </a:pPr>
            <a:r>
              <a:rPr sz="4200" spc="-300" baseline="11904" dirty="0">
                <a:latin typeface="Cambria Math"/>
                <a:cs typeface="Cambria Math"/>
              </a:rPr>
              <a:t>𝐷</a:t>
            </a:r>
            <a:r>
              <a:rPr sz="2000" spc="215" dirty="0">
                <a:latin typeface="Cambria Math"/>
                <a:cs typeface="Cambria Math"/>
              </a:rPr>
              <a:t>𝑎</a:t>
            </a:r>
            <a:r>
              <a:rPr sz="2000" spc="220" dirty="0">
                <a:latin typeface="Cambria Math"/>
                <a:cs typeface="Cambria Math"/>
              </a:rPr>
              <a:t>𝑏</a:t>
            </a:r>
            <a:r>
              <a:rPr sz="2000" spc="-265" dirty="0">
                <a:latin typeface="Cambria Math"/>
                <a:cs typeface="Cambria Math"/>
              </a:rPr>
              <a:t> </a:t>
            </a:r>
            <a:r>
              <a:rPr sz="4200" spc="-277" baseline="11904" dirty="0">
                <a:latin typeface="Cambria Math"/>
                <a:cs typeface="Cambria Math"/>
              </a:rPr>
              <a:t>𝐸</a:t>
            </a: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67662" y="4656153"/>
            <a:ext cx="234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23487" y="4604135"/>
            <a:ext cx="922655" cy="0"/>
          </a:xfrm>
          <a:custGeom>
            <a:avLst/>
            <a:gdLst/>
            <a:ahLst/>
            <a:cxnLst/>
            <a:rect l="l" t="t" r="r" b="b"/>
            <a:pathLst>
              <a:path w="922654">
                <a:moveTo>
                  <a:pt x="0" y="0"/>
                </a:moveTo>
                <a:lnTo>
                  <a:pt x="92233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934586" y="4416877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1700" y="5222365"/>
            <a:ext cx="3505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4257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2: </a:t>
            </a:r>
            <a:r>
              <a:rPr spc="-35" dirty="0"/>
              <a:t>R</a:t>
            </a:r>
            <a:r>
              <a:rPr spc="-25" dirty="0"/>
              <a:t>e</a:t>
            </a:r>
            <a:r>
              <a:rPr spc="-10" dirty="0"/>
              <a:t>f</a:t>
            </a:r>
            <a:r>
              <a:rPr spc="-20" dirty="0"/>
              <a:t>r</a:t>
            </a:r>
            <a:r>
              <a:rPr spc="-15" dirty="0"/>
              <a:t>es</a:t>
            </a:r>
            <a:r>
              <a:rPr spc="-30" dirty="0"/>
              <a:t>h</a:t>
            </a:r>
            <a:r>
              <a:rPr spc="-20" dirty="0"/>
              <a:t>er</a:t>
            </a:r>
            <a:r>
              <a:rPr spc="15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What</a:t>
            </a:r>
            <a:r>
              <a:rPr spc="-5" dirty="0"/>
              <a:t> </a:t>
            </a:r>
            <a:r>
              <a:rPr spc="-15" dirty="0"/>
              <a:t>Limits a </a:t>
            </a:r>
            <a:r>
              <a:rPr spc="-5" dirty="0"/>
              <a:t>L</a:t>
            </a:r>
            <a:r>
              <a:rPr spc="-15" dirty="0"/>
              <a:t>ine</a:t>
            </a:r>
            <a:r>
              <a:rPr spc="-25" dirty="0"/>
              <a:t>width</a:t>
            </a:r>
            <a:r>
              <a:rPr spc="-5" dirty="0"/>
              <a:t> </a:t>
            </a:r>
            <a:r>
              <a:rPr spc="-15" dirty="0"/>
              <a:t>in </a:t>
            </a:r>
            <a:r>
              <a:rPr spc="-20" dirty="0"/>
              <a:t>the F</a:t>
            </a:r>
            <a:r>
              <a:rPr spc="-5" dirty="0"/>
              <a:t>i</a:t>
            </a:r>
            <a:r>
              <a:rPr spc="-20" dirty="0"/>
              <a:t>rst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5425" marR="222250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Pl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ce?</a:t>
            </a:r>
            <a:endParaRPr sz="3400">
              <a:latin typeface="Calibri"/>
              <a:cs typeface="Calibri"/>
            </a:endParaRPr>
          </a:p>
          <a:p>
            <a:pPr marL="46228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L</a:t>
            </a:r>
            <a:r>
              <a:rPr spc="-10" dirty="0"/>
              <a:t>i</a:t>
            </a:r>
            <a:r>
              <a:rPr spc="-20" dirty="0"/>
              <a:t>n</a:t>
            </a:r>
            <a:r>
              <a:rPr spc="-15" dirty="0"/>
              <a:t>e-</a:t>
            </a:r>
            <a:r>
              <a:rPr spc="-10" dirty="0"/>
              <a:t>s</a:t>
            </a:r>
            <a:r>
              <a:rPr spc="-20" dirty="0"/>
              <a:t>ha</a:t>
            </a:r>
            <a:r>
              <a:rPr spc="-10" dirty="0"/>
              <a:t>p</a:t>
            </a:r>
            <a:r>
              <a:rPr spc="-15" dirty="0"/>
              <a:t>es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are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/>
              <a:t>a</a:t>
            </a:r>
            <a:r>
              <a:rPr spc="-20" dirty="0"/>
              <a:t>ffecte</a:t>
            </a:r>
            <a:r>
              <a:rPr spc="-15" dirty="0"/>
              <a:t>d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b</a:t>
            </a:r>
            <a:r>
              <a:rPr spc="-15" dirty="0"/>
              <a:t>y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many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0" dirty="0"/>
              <a:t>un</a:t>
            </a:r>
            <a:r>
              <a:rPr spc="-25" dirty="0"/>
              <a:t>r</a:t>
            </a:r>
            <a:r>
              <a:rPr spc="-15" dirty="0"/>
              <a:t>el</a:t>
            </a:r>
            <a:r>
              <a:rPr dirty="0"/>
              <a:t>a</a:t>
            </a:r>
            <a:r>
              <a:rPr spc="-15" dirty="0"/>
              <a:t>ted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ph</a:t>
            </a:r>
            <a:r>
              <a:rPr spc="-10" dirty="0"/>
              <a:t>y</a:t>
            </a:r>
            <a:r>
              <a:rPr spc="-20" dirty="0"/>
              <a:t>s</a:t>
            </a:r>
            <a:r>
              <a:rPr spc="-10" dirty="0"/>
              <a:t>ical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processes.</a:t>
            </a:r>
          </a:p>
          <a:p>
            <a:pPr marL="462280" marR="5080" indent="-228600">
              <a:lnSpc>
                <a:spcPct val="127099"/>
              </a:lnSpc>
              <a:spcBef>
                <a:spcPts val="1045"/>
              </a:spcBef>
              <a:buFont typeface="Symbol"/>
              <a:buChar char=""/>
              <a:tabLst>
                <a:tab pos="462915" algn="l"/>
                <a:tab pos="2832735" algn="l"/>
                <a:tab pos="4302125" algn="l"/>
                <a:tab pos="5612130" algn="l"/>
                <a:tab pos="6996430" algn="l"/>
                <a:tab pos="8192770" algn="l"/>
                <a:tab pos="9893935" algn="l"/>
              </a:tabLst>
            </a:pPr>
            <a:r>
              <a:rPr spc="-25" dirty="0"/>
              <a:t>Homoge</a:t>
            </a:r>
            <a:r>
              <a:rPr spc="-10" dirty="0"/>
              <a:t>n</a:t>
            </a:r>
            <a:r>
              <a:rPr spc="-15" dirty="0"/>
              <a:t>eous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s</a:t>
            </a:r>
            <a:r>
              <a:rPr spc="-5" dirty="0"/>
              <a:t>o</a:t>
            </a:r>
            <a:r>
              <a:rPr spc="-20" dirty="0"/>
              <a:t>ur</a:t>
            </a:r>
            <a:r>
              <a:rPr spc="-10" dirty="0"/>
              <a:t>c</a:t>
            </a:r>
            <a:r>
              <a:rPr spc="-15" dirty="0"/>
              <a:t>es: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na</a:t>
            </a:r>
            <a:r>
              <a:rPr spc="-5" dirty="0"/>
              <a:t>t</a:t>
            </a:r>
            <a:r>
              <a:rPr spc="-20" dirty="0"/>
              <a:t>ura</a:t>
            </a:r>
            <a:r>
              <a:rPr spc="-10" dirty="0"/>
              <a:t>l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dirty="0"/>
              <a:t>l</a:t>
            </a:r>
            <a:r>
              <a:rPr spc="5" dirty="0"/>
              <a:t>i</a:t>
            </a:r>
            <a:r>
              <a:rPr spc="-15" dirty="0"/>
              <a:t>feti</a:t>
            </a:r>
            <a:r>
              <a:rPr spc="-20" dirty="0"/>
              <a:t>me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25" dirty="0">
                <a:latin typeface="Cambria Math"/>
                <a:cs typeface="Cambria Math"/>
              </a:rPr>
              <a:t>𝜏</a:t>
            </a:r>
            <a:r>
              <a:rPr sz="4200" spc="-37" baseline="2976" dirty="0">
                <a:latin typeface="Cambria Math"/>
                <a:cs typeface="Cambria Math"/>
              </a:rPr>
              <a:t>)</a:t>
            </a:r>
            <a:r>
              <a:rPr sz="2800" spc="-10" dirty="0"/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/>
              <a:t>col</a:t>
            </a:r>
            <a:r>
              <a:rPr sz="2800" dirty="0"/>
              <a:t>l</a:t>
            </a:r>
            <a:r>
              <a:rPr sz="2800" spc="5" dirty="0"/>
              <a:t>i</a:t>
            </a:r>
            <a:r>
              <a:rPr sz="2800" spc="-20" dirty="0"/>
              <a:t>s</a:t>
            </a:r>
            <a:r>
              <a:rPr sz="2800" spc="-10" dirty="0"/>
              <a:t>i</a:t>
            </a:r>
            <a:r>
              <a:rPr sz="2800" spc="-20" dirty="0"/>
              <a:t>ona</a:t>
            </a:r>
            <a:r>
              <a:rPr sz="2800" spc="-10" dirty="0"/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/>
              <a:t>d</a:t>
            </a:r>
            <a:r>
              <a:rPr sz="2800" spc="-5" dirty="0"/>
              <a:t>e</a:t>
            </a:r>
            <a:r>
              <a:rPr sz="2800" spc="-10" dirty="0"/>
              <a:t>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/>
              <a:t>phas</a:t>
            </a:r>
            <a:r>
              <a:rPr sz="2800" spc="-10" dirty="0"/>
              <a:t>i</a:t>
            </a:r>
            <a:r>
              <a:rPr sz="2800" spc="-20" dirty="0"/>
              <a:t>ng</a:t>
            </a:r>
            <a:r>
              <a:rPr sz="2800" spc="-10" dirty="0"/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/>
              <a:t>t</a:t>
            </a:r>
            <a:r>
              <a:rPr sz="2800" spc="-10" dirty="0"/>
              <a:t>r</a:t>
            </a:r>
            <a:r>
              <a:rPr sz="2800" spc="-5" dirty="0"/>
              <a:t>a</a:t>
            </a:r>
            <a:r>
              <a:rPr sz="2800" spc="-20" dirty="0"/>
              <a:t>ns</a:t>
            </a:r>
            <a:r>
              <a:rPr sz="2800" spc="-10" dirty="0"/>
              <a:t>it</a:t>
            </a:r>
            <a:r>
              <a:rPr sz="2800" spc="-15" dirty="0"/>
              <a:t>-time,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/>
              <a:t>l</a:t>
            </a:r>
            <a:r>
              <a:rPr sz="2800" spc="-15" dirty="0"/>
              <a:t>aser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/>
              <a:t>ba</a:t>
            </a:r>
            <a:r>
              <a:rPr sz="2800" spc="-10" dirty="0"/>
              <a:t>n</a:t>
            </a:r>
            <a:r>
              <a:rPr sz="2800" spc="-25" dirty="0"/>
              <a:t>dw</a:t>
            </a:r>
            <a:r>
              <a:rPr sz="2800" spc="-10" dirty="0"/>
              <a:t>i</a:t>
            </a:r>
            <a:r>
              <a:rPr sz="2800" spc="-20" dirty="0"/>
              <a:t>dt</a:t>
            </a:r>
            <a:r>
              <a:rPr sz="2800" spc="-10" dirty="0"/>
              <a:t>h,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/>
              <a:t>e</a:t>
            </a:r>
            <a:r>
              <a:rPr sz="2800" spc="-5" dirty="0"/>
              <a:t>t</a:t>
            </a:r>
            <a:r>
              <a:rPr sz="2800" spc="-10" dirty="0"/>
              <a:t>c.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296221"/>
            <a:ext cx="259651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Inhomogeneous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8294" y="4321307"/>
            <a:ext cx="73628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29385" algn="l"/>
                <a:tab pos="2809240" algn="l"/>
                <a:tab pos="3888740" algn="l"/>
                <a:tab pos="5056505" algn="l"/>
                <a:tab pos="5909310" algn="l"/>
              </a:tabLst>
            </a:pP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urces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ts,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pat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gradients,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1" y="4862708"/>
            <a:ext cx="51879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unreso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hyp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rfine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tti</a:t>
            </a:r>
            <a:r>
              <a:rPr sz="2800" spc="-20" dirty="0">
                <a:latin typeface="Calibri"/>
                <a:cs typeface="Calibri"/>
              </a:rPr>
              <a:t>ngs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6" y="968684"/>
            <a:ext cx="10386060" cy="402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  <a:tab pos="1101725" algn="l"/>
                <a:tab pos="1743075" algn="l"/>
                <a:tab pos="3139440" algn="l"/>
                <a:tab pos="3729354" algn="l"/>
                <a:tab pos="5165725" algn="l"/>
                <a:tab pos="6122035" algn="l"/>
                <a:tab pos="8617585" algn="l"/>
              </a:tabLst>
            </a:pP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25" dirty="0">
                <a:latin typeface="Calibri"/>
                <a:cs typeface="Calibri"/>
              </a:rPr>
              <a:t>omen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sup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ress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eve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homog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mec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ani</a:t>
            </a:r>
            <a:r>
              <a:rPr sz="2800" spc="-20" dirty="0">
                <a:latin typeface="Calibri"/>
                <a:cs typeface="Calibri"/>
              </a:rPr>
              <a:t>sm.</a:t>
            </a:r>
            <a:endParaRPr sz="2800">
              <a:latin typeface="Calibri"/>
              <a:cs typeface="Calibri"/>
            </a:endParaRPr>
          </a:p>
          <a:p>
            <a:pPr marL="469900" marR="5080">
              <a:lnSpc>
                <a:spcPts val="4280"/>
              </a:lnSpc>
              <a:spcBef>
                <a:spcPts val="275"/>
              </a:spcBef>
              <a:tabLst>
                <a:tab pos="791210" algn="l"/>
                <a:tab pos="3191510" algn="l"/>
                <a:tab pos="3767454" algn="l"/>
                <a:tab pos="4614545" algn="l"/>
                <a:tab pos="4929505" algn="l"/>
                <a:tab pos="5907405" algn="l"/>
                <a:tab pos="7574280" algn="l"/>
                <a:tab pos="8924925" algn="l"/>
                <a:tab pos="9710420" algn="l"/>
              </a:tabLst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Math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mati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keep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4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𝛾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68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Intense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ters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ho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ogeneo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by:</a:t>
            </a:r>
            <a:endParaRPr sz="2800">
              <a:latin typeface="Calibri"/>
              <a:cs typeface="Calibri"/>
            </a:endParaRPr>
          </a:p>
          <a:p>
            <a:pPr marL="12700" marR="11430">
              <a:lnSpc>
                <a:spcPct val="127099"/>
              </a:lnSpc>
              <a:spcBef>
                <a:spcPts val="890"/>
              </a:spcBef>
              <a:buFont typeface="Calibri"/>
              <a:buAutoNum type="arabicPeriod"/>
              <a:tabLst>
                <a:tab pos="425450" algn="l"/>
                <a:tab pos="1962150" algn="l"/>
                <a:tab pos="2586990" algn="l"/>
                <a:tab pos="3553460" algn="l"/>
                <a:tab pos="4373245" algn="l"/>
                <a:tab pos="5287010" algn="l"/>
                <a:tab pos="6596380" algn="l"/>
                <a:tab pos="7028815" algn="l"/>
                <a:tab pos="8667115" algn="l"/>
                <a:tab pos="9472295" algn="l"/>
                <a:tab pos="9883775" algn="l"/>
              </a:tabLst>
            </a:pPr>
            <a:r>
              <a:rPr sz="2800" spc="-25" dirty="0">
                <a:latin typeface="Calibri"/>
                <a:cs typeface="Calibri"/>
              </a:rPr>
              <a:t>Dep</a:t>
            </a:r>
            <a:r>
              <a:rPr sz="2800" spc="-10" dirty="0">
                <a:latin typeface="Calibri"/>
                <a:cs typeface="Calibri"/>
              </a:rPr>
              <a:t>leti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more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sonanc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ngs.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Dr</a:t>
            </a:r>
            <a:r>
              <a:rPr sz="2800" spc="-10" dirty="0">
                <a:latin typeface="Calibri"/>
                <a:cs typeface="Calibri"/>
              </a:rPr>
              <a:t>ivi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coherent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smea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nse.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8684"/>
            <a:ext cx="10381615" cy="160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>
              <a:lnSpc>
                <a:spcPct val="126800"/>
              </a:lnSpc>
              <a:buFont typeface="Symbol"/>
              <a:buChar char=""/>
              <a:tabLst>
                <a:tab pos="470534" algn="l"/>
                <a:tab pos="2093595" algn="l"/>
                <a:tab pos="2638425" algn="l"/>
                <a:tab pos="4389120" algn="l"/>
                <a:tab pos="5399405" algn="l"/>
                <a:tab pos="7110730" algn="l"/>
                <a:tab pos="7940675" algn="l"/>
                <a:tab pos="8298815" algn="l"/>
                <a:tab pos="9674225" algn="l"/>
              </a:tabLst>
            </a:pPr>
            <a:r>
              <a:rPr sz="2800" spc="-20" dirty="0">
                <a:latin typeface="Calibri"/>
                <a:cs typeface="Calibri"/>
              </a:rPr>
              <a:t>Outcom</a:t>
            </a:r>
            <a:r>
              <a:rPr sz="2800" spc="-15" dirty="0">
                <a:latin typeface="Calibri"/>
                <a:cs typeface="Calibri"/>
              </a:rPr>
              <a:t>e: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apparently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Lor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ntz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peak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93167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dirty="0"/>
              <a:t> </a:t>
            </a:r>
            <a:r>
              <a:rPr spc="-15" dirty="0"/>
              <a:t>3:</a:t>
            </a:r>
            <a:r>
              <a:rPr spc="-20" dirty="0"/>
              <a:t> Prototype</a:t>
            </a:r>
            <a:r>
              <a:rPr spc="5" dirty="0"/>
              <a:t> </a:t>
            </a:r>
            <a:r>
              <a:rPr spc="-30" dirty="0"/>
              <a:t>Tw</a:t>
            </a:r>
            <a:r>
              <a:rPr spc="-15" dirty="0"/>
              <a:t>o-Le</a:t>
            </a:r>
            <a:r>
              <a:rPr spc="-20" dirty="0"/>
              <a:t>vel</a:t>
            </a:r>
            <a:r>
              <a:rPr dirty="0"/>
              <a:t> </a:t>
            </a:r>
            <a:r>
              <a:rPr spc="-20" dirty="0"/>
              <a:t>S</a:t>
            </a:r>
            <a:r>
              <a:rPr spc="-30" dirty="0"/>
              <a:t>y</a:t>
            </a:r>
            <a:r>
              <a:rPr spc="-20" dirty="0"/>
              <a:t>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754434"/>
            <a:ext cx="6671945" cy="240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wo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rete,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5" dirty="0">
                <a:latin typeface="Calibri"/>
                <a:cs typeface="Calibri"/>
              </a:rPr>
              <a:t>n-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ene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nerg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evels: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Lo</a:t>
            </a:r>
            <a:r>
              <a:rPr sz="2800" spc="-15" dirty="0">
                <a:latin typeface="Calibri"/>
                <a:cs typeface="Calibri"/>
              </a:rPr>
              <a:t>wer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⟩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energy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45" dirty="0">
                <a:latin typeface="Cambria Math"/>
                <a:cs typeface="Cambria Math"/>
              </a:rPr>
              <a:t>𝐸</a:t>
            </a:r>
            <a:r>
              <a:rPr sz="3000" spc="225" baseline="-16666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Upper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5" dirty="0">
                <a:latin typeface="Cambria Math"/>
                <a:cs typeface="Cambria Math"/>
              </a:rPr>
              <a:t>⟩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energy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spc="225" baseline="-16666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45" dirty="0">
                <a:latin typeface="Cambria Math"/>
                <a:cs typeface="Cambria Math"/>
              </a:rPr>
              <a:t> </a:t>
            </a:r>
            <a:r>
              <a:rPr sz="2800" spc="-245" dirty="0">
                <a:latin typeface="Cambria Math"/>
                <a:cs typeface="Cambria Math"/>
              </a:rPr>
              <a:t>𝐸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4200" spc="-37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Trans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angul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57699" y="4662249"/>
            <a:ext cx="956944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21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7924" y="4392500"/>
            <a:ext cx="115760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45" dirty="0">
                <a:latin typeface="Cambria Math"/>
                <a:cs typeface="Cambria Math"/>
              </a:rPr>
              <a:t>𝐸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6053" y="4901517"/>
            <a:ext cx="234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00627" y="4849879"/>
            <a:ext cx="1144905" cy="0"/>
          </a:xfrm>
          <a:custGeom>
            <a:avLst/>
            <a:gdLst/>
            <a:ahLst/>
            <a:cxnLst/>
            <a:rect l="l" t="t" r="r" b="b"/>
            <a:pathLst>
              <a:path w="1144904">
                <a:moveTo>
                  <a:pt x="0" y="0"/>
                </a:moveTo>
                <a:lnTo>
                  <a:pt x="114483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35754" y="4662241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5426241"/>
            <a:ext cx="724217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Popul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ables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numbe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toms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m</a:t>
            </a:r>
            <a:r>
              <a:rPr sz="3000" spc="225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91586" y="959934"/>
            <a:ext cx="2608580" cy="422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84655" algn="l"/>
              </a:tabLst>
            </a:pPr>
            <a:r>
              <a:rPr sz="2800" spc="-315" dirty="0">
                <a:latin typeface="Cambria Math"/>
                <a:cs typeface="Cambria Math"/>
              </a:rPr>
              <a:t>𝑁</a:t>
            </a:r>
            <a:r>
              <a:rPr sz="3000" spc="225" baseline="-16666" dirty="0">
                <a:latin typeface="Cambria Math"/>
                <a:cs typeface="Cambria Math"/>
              </a:rPr>
              <a:t>1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616893"/>
            <a:ext cx="6586220" cy="3126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owe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processe</a:t>
            </a:r>
            <a:r>
              <a:rPr sz="2800" spc="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5" dirty="0">
                <a:latin typeface="Calibri"/>
                <a:cs typeface="Calibri"/>
              </a:rPr>
              <a:t>imul</a:t>
            </a:r>
            <a:r>
              <a:rPr sz="2800" spc="-10" dirty="0">
                <a:latin typeface="Calibri"/>
                <a:cs typeface="Calibri"/>
              </a:rPr>
              <a:t>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5" dirty="0">
                <a:latin typeface="Cambria Math"/>
                <a:cs typeface="Cambria Math"/>
              </a:rPr>
              <a:t>⟩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5" dirty="0">
                <a:latin typeface="Calibri"/>
                <a:cs typeface="Calibri"/>
              </a:rPr>
              <a:t>imul</a:t>
            </a:r>
            <a:r>
              <a:rPr sz="2800" spc="-10" dirty="0">
                <a:latin typeface="Calibri"/>
                <a:cs typeface="Calibri"/>
              </a:rPr>
              <a:t>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emi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⟩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Spont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relax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2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(rat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Non</a:t>
            </a:r>
            <a:r>
              <a:rPr sz="2800" spc="-15" dirty="0">
                <a:latin typeface="Calibri"/>
                <a:cs typeface="Calibri"/>
              </a:rPr>
              <a:t>-radi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2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(rat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13" y="4983927"/>
            <a:ext cx="6595109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887094" algn="l"/>
                <a:tab pos="1911985" algn="l"/>
                <a:tab pos="2958465" algn="l"/>
                <a:tab pos="3657600" algn="l"/>
                <a:tab pos="5203825" algn="l"/>
              </a:tabLst>
            </a:pP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oth</a:t>
            </a:r>
            <a:r>
              <a:rPr sz="2800" spc="-10" dirty="0">
                <a:latin typeface="Calibri"/>
                <a:cs typeface="Calibri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nvo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ed;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herefore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7400" y="4999053"/>
            <a:ext cx="1945639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𝑁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10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4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01863" y="5009013"/>
            <a:ext cx="11868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remai</a:t>
            </a:r>
            <a:r>
              <a:rPr sz="2800" spc="-20" dirty="0">
                <a:latin typeface="Calibri"/>
                <a:cs typeface="Calibri"/>
              </a:rPr>
              <a:t>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64" y="5551497"/>
            <a:ext cx="13735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constant.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5055</TotalTime>
  <Words>2755</Words>
  <Application>Microsoft Office PowerPoint</Application>
  <PresentationFormat>Widescreen</PresentationFormat>
  <Paragraphs>500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Calibri</vt:lpstr>
      <vt:lpstr>Cambria Math</vt:lpstr>
      <vt:lpstr>Symbol</vt:lpstr>
      <vt:lpstr>Times New Roman</vt:lpstr>
      <vt:lpstr>Office Theme</vt:lpstr>
      <vt:lpstr>PowerPoint Presentation</vt:lpstr>
      <vt:lpstr>Slide 1: Saturation &amp; Power Broadening – WHY WE CARE</vt:lpstr>
      <vt:lpstr>PowerPoint Presentation</vt:lpstr>
      <vt:lpstr>PowerPoint Presentation</vt:lpstr>
      <vt:lpstr>Slide 2: Refresher – What Limits a Linewidth in the First</vt:lpstr>
      <vt:lpstr>PowerPoint Presentation</vt:lpstr>
      <vt:lpstr>PowerPoint Presentation</vt:lpstr>
      <vt:lpstr>Slide 3: Prototype Two-Level System</vt:lpstr>
      <vt:lpstr>PowerPoint Presentation</vt:lpstr>
      <vt:lpstr>PowerPoint Presentation</vt:lpstr>
      <vt:lpstr>Slide 4: Building the Rate Equation – Step by Step</vt:lpstr>
      <vt:lpstr>PowerPoint Presentation</vt:lpstr>
      <vt:lpstr>PowerPoint Presentation</vt:lpstr>
      <vt:lpstr>Slide 5: Stationary Solution of the Rate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Slide 7: Absorption Coefficient under Saturation</vt:lpstr>
      <vt:lpstr>PowerPoint Presentation</vt:lpstr>
      <vt:lpstr>PowerPoint Presentation</vt:lpstr>
      <vt:lpstr>Slide 8: Saturation Broadening – Conceptual Jump</vt:lpstr>
      <vt:lpstr>Slide 9: Lorentzian Profile &amp; Frequency-Dependent</vt:lpstr>
      <vt:lpstr>PowerPoint Presentation</vt:lpstr>
      <vt:lpstr>PowerPoint Presentation</vt:lpstr>
      <vt:lpstr>PowerPoint Presentation</vt:lpstr>
      <vt:lpstr>Slide 11: Absorption Profile in the Saturated Regime</vt:lpstr>
      <vt:lpstr>PowerPoint Presentation</vt:lpstr>
      <vt:lpstr>Slide 12: Visualising Saturation Broadening</vt:lpstr>
      <vt:lpstr>Slide 13: Power Broadening – An Alternative Microscopic</vt:lpstr>
      <vt:lpstr>PowerPoint Presentation</vt:lpstr>
      <vt:lpstr>Slide 14: Exact Time-Dependent Excitation Probability</vt:lpstr>
      <vt:lpstr>PowerPoint Presentation</vt:lpstr>
      <vt:lpstr>Slide 15: Including Relaxation – Time Averaging</vt:lpstr>
      <vt:lpstr>PowerPoint Presentation</vt:lpstr>
      <vt:lpstr>Slide 16: Identical Broadening Law from the Rabi Picture</vt:lpstr>
      <vt:lpstr>PowerPoint Presentation</vt:lpstr>
      <vt:lpstr>Slide 17: Pump–Probe Scenario &amp; Autler–Townes–Type</vt:lpstr>
      <vt:lpstr>PowerPoint Presentation</vt:lpstr>
      <vt:lpstr>PowerPoint Presentation</vt:lpstr>
      <vt:lpstr>Slide 18: Frequently Used Working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Online2PDF.com</dc:creator>
  <cp:lastModifiedBy>Abul Lais Abul Khair</cp:lastModifiedBy>
  <cp:revision>27</cp:revision>
  <dcterms:created xsi:type="dcterms:W3CDTF">2025-05-29T18:40:02Z</dcterms:created>
  <dcterms:modified xsi:type="dcterms:W3CDTF">2025-06-02T15:31:15Z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2025-05-29T00:00:00Z</vt:filetime>
  </property>
  <property fmtid="{D5CDD505-2E9C-101B-9397-08002B2CF9AE}" pid="3" name="LastSaved">
    <vt:filetime>2025-05-29T00:00:00Z</vt:filetime>
  </property>
</Properties>
</file>