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58" r:id="rId2"/>
    <p:sldId id="559" r:id="rId3"/>
    <p:sldId id="560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68" r:id="rId12"/>
    <p:sldId id="569" r:id="rId13"/>
    <p:sldId id="570" r:id="rId14"/>
    <p:sldId id="571" r:id="rId15"/>
    <p:sldId id="572" r:id="rId16"/>
    <p:sldId id="573" r:id="rId17"/>
    <p:sldId id="574" r:id="rId18"/>
    <p:sldId id="575" r:id="rId19"/>
    <p:sldId id="576" r:id="rId20"/>
    <p:sldId id="577" r:id="rId21"/>
    <p:sldId id="578" r:id="rId22"/>
    <p:sldId id="579" r:id="rId23"/>
    <p:sldId id="580" r:id="rId24"/>
    <p:sldId id="581" r:id="rId25"/>
    <p:sldId id="582" r:id="rId26"/>
    <p:sldId id="583" r:id="rId27"/>
    <p:sldId id="584" r:id="rId28"/>
    <p:sldId id="585" r:id="rId29"/>
    <p:sldId id="586" r:id="rId30"/>
    <p:sldId id="587" r:id="rId31"/>
    <p:sldId id="588" r:id="rId32"/>
    <p:sldId id="589" r:id="rId33"/>
    <p:sldId id="590" r:id="rId34"/>
    <p:sldId id="591" r:id="rId35"/>
    <p:sldId id="592" r:id="rId36"/>
    <p:sldId id="593" r:id="rId37"/>
    <p:sldId id="594" r:id="rId38"/>
    <p:sldId id="595" r:id="rId39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30" autoAdjust="0"/>
    <p:restoredTop sz="94660"/>
  </p:normalViewPr>
  <p:slideViewPr>
    <p:cSldViewPr>
      <p:cViewPr varScale="1">
        <p:scale>
          <a:sx n="49" d="100"/>
          <a:sy n="49" d="100"/>
        </p:scale>
        <p:origin x="288" y="4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4127" y="1984888"/>
            <a:ext cx="10142220" cy="66040"/>
          </a:xfrm>
          <a:custGeom>
            <a:avLst/>
            <a:gdLst/>
            <a:ahLst/>
            <a:cxnLst/>
            <a:rect l="l" t="t" r="r" b="b"/>
            <a:pathLst>
              <a:path w="10142220" h="66039">
                <a:moveTo>
                  <a:pt x="0" y="65531"/>
                </a:moveTo>
                <a:lnTo>
                  <a:pt x="10141975" y="65531"/>
                </a:lnTo>
                <a:lnTo>
                  <a:pt x="10141975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4981" y="3516752"/>
            <a:ext cx="9618980" cy="66040"/>
          </a:xfrm>
          <a:custGeom>
            <a:avLst/>
            <a:gdLst/>
            <a:ahLst/>
            <a:cxnLst/>
            <a:rect l="l" t="t" r="r" b="b"/>
            <a:pathLst>
              <a:path w="9618980" h="66039">
                <a:moveTo>
                  <a:pt x="0" y="65531"/>
                </a:moveTo>
                <a:lnTo>
                  <a:pt x="9618847" y="65531"/>
                </a:lnTo>
                <a:lnTo>
                  <a:pt x="9618847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1428" y="990600"/>
            <a:ext cx="10173335" cy="4091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7900" b="1" spc="-5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79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7900" b="1" spc="-1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7900" b="1" spc="-40" dirty="0">
                <a:solidFill>
                  <a:srgbClr val="0000FF"/>
                </a:solidFill>
                <a:latin typeface="Calibri"/>
                <a:cs typeface="Calibri"/>
              </a:rPr>
              <a:t>3</a:t>
            </a:r>
            <a:r>
              <a:rPr sz="7900" b="1" spc="-1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7900" b="1" spc="-40" dirty="0">
                <a:solidFill>
                  <a:srgbClr val="0000FF"/>
                </a:solidFill>
                <a:latin typeface="Calibri"/>
                <a:cs typeface="Calibri"/>
              </a:rPr>
              <a:t>5</a:t>
            </a:r>
            <a:r>
              <a:rPr sz="7900" b="1" spc="-1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7900" b="1" spc="-55" dirty="0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sz="7900" b="1" spc="-40" dirty="0">
                <a:solidFill>
                  <a:srgbClr val="0000FF"/>
                </a:solidFill>
                <a:latin typeface="Calibri"/>
                <a:cs typeface="Calibri"/>
              </a:rPr>
              <a:t>omogeneous</a:t>
            </a:r>
            <a:endParaRPr sz="7900" dirty="0">
              <a:latin typeface="Calibri"/>
              <a:cs typeface="Calibri"/>
            </a:endParaRPr>
          </a:p>
          <a:p>
            <a:pPr marL="273050" marR="273050" algn="ctr">
              <a:lnSpc>
                <a:spcPct val="127099"/>
              </a:lnSpc>
              <a:spcBef>
                <a:spcPts val="15"/>
              </a:spcBef>
            </a:pPr>
            <a:r>
              <a:rPr sz="7900" b="1" spc="-60" dirty="0">
                <a:solidFill>
                  <a:srgbClr val="0000FF"/>
                </a:solidFill>
                <a:latin typeface="Calibri"/>
                <a:cs typeface="Calibri"/>
              </a:rPr>
              <a:t>&amp;</a:t>
            </a:r>
            <a:r>
              <a:rPr sz="7900" b="1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7900" b="1" spc="-3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7900" b="1" spc="-45" dirty="0">
                <a:solidFill>
                  <a:srgbClr val="0000FF"/>
                </a:solidFill>
                <a:latin typeface="Calibri"/>
                <a:cs typeface="Calibri"/>
              </a:rPr>
              <a:t>nhomogene</a:t>
            </a:r>
            <a:r>
              <a:rPr sz="7900" b="1" spc="-40" dirty="0">
                <a:solidFill>
                  <a:srgbClr val="0000FF"/>
                </a:solidFill>
                <a:latin typeface="Calibri"/>
                <a:cs typeface="Calibri"/>
              </a:rPr>
              <a:t>ou</a:t>
            </a:r>
            <a:r>
              <a:rPr sz="7900" b="1" spc="-35" dirty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7900" b="1" spc="-2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7900" b="1" spc="-35" dirty="0">
                <a:solidFill>
                  <a:srgbClr val="0000FF"/>
                </a:solidFill>
                <a:latin typeface="Calibri"/>
                <a:cs typeface="Calibri"/>
              </a:rPr>
              <a:t>Line</a:t>
            </a:r>
            <a:r>
              <a:rPr sz="79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7900" b="1" spc="-40" dirty="0">
                <a:solidFill>
                  <a:srgbClr val="0000FF"/>
                </a:solidFill>
                <a:latin typeface="Calibri"/>
                <a:cs typeface="Calibri"/>
              </a:rPr>
              <a:t>Broadening</a:t>
            </a:r>
            <a:endParaRPr sz="79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95943" y="5047238"/>
            <a:ext cx="4796790" cy="66040"/>
          </a:xfrm>
          <a:custGeom>
            <a:avLst/>
            <a:gdLst/>
            <a:ahLst/>
            <a:cxnLst/>
            <a:rect l="l" t="t" r="r" b="b"/>
            <a:pathLst>
              <a:path w="4796790" h="66039">
                <a:moveTo>
                  <a:pt x="0" y="65531"/>
                </a:moveTo>
                <a:lnTo>
                  <a:pt x="4796667" y="65531"/>
                </a:lnTo>
                <a:lnTo>
                  <a:pt x="4796667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1507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dirty="0"/>
              <a:t> </a:t>
            </a:r>
            <a:r>
              <a:rPr spc="-15" dirty="0"/>
              <a:t>4:</a:t>
            </a:r>
            <a:r>
              <a:rPr spc="-20" dirty="0"/>
              <a:t> The</a:t>
            </a:r>
            <a:r>
              <a:rPr spc="-15" dirty="0"/>
              <a:t> Lor</a:t>
            </a:r>
            <a:r>
              <a:rPr spc="-10" dirty="0"/>
              <a:t>e</a:t>
            </a:r>
            <a:r>
              <a:rPr spc="-15" dirty="0"/>
              <a:t>ntz</a:t>
            </a:r>
            <a:r>
              <a:rPr spc="-5" dirty="0"/>
              <a:t>i</a:t>
            </a:r>
            <a:r>
              <a:rPr spc="-20" dirty="0"/>
              <a:t>an</a:t>
            </a:r>
            <a:r>
              <a:rPr spc="-15" dirty="0"/>
              <a:t> Line </a:t>
            </a:r>
            <a:r>
              <a:rPr spc="-20" dirty="0"/>
              <a:t>Sh</a:t>
            </a:r>
            <a:r>
              <a:rPr spc="-10" dirty="0"/>
              <a:t>a</a:t>
            </a:r>
            <a:r>
              <a:rPr spc="-20" dirty="0"/>
              <a:t>pe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331" rIns="0" bIns="0" rtlCol="0">
            <a:spAutoFit/>
          </a:bodyPr>
          <a:lstStyle/>
          <a:p>
            <a:pPr marL="3284854">
              <a:lnSpc>
                <a:spcPct val="100000"/>
              </a:lnSpc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Statement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endParaRPr sz="3000">
              <a:latin typeface="Calibri"/>
              <a:cs typeface="Calibri"/>
            </a:endParaRPr>
          </a:p>
          <a:p>
            <a:pPr marL="5080" marR="5080">
              <a:lnSpc>
                <a:spcPct val="127099"/>
              </a:lnSpc>
              <a:spcBef>
                <a:spcPts val="980"/>
              </a:spcBef>
            </a:pPr>
            <a:r>
              <a:rPr i="1" spc="-20" dirty="0">
                <a:latin typeface="Calibri"/>
                <a:cs typeface="Calibri"/>
              </a:rPr>
              <a:t>Fo</a:t>
            </a:r>
            <a:r>
              <a:rPr i="1" spc="-10" dirty="0">
                <a:latin typeface="Calibri"/>
                <a:cs typeface="Calibri"/>
              </a:rPr>
              <a:t>r</a:t>
            </a:r>
            <a:r>
              <a:rPr i="1" spc="17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h</a:t>
            </a:r>
            <a:r>
              <a:rPr i="1" spc="-10" dirty="0">
                <a:latin typeface="Calibri"/>
                <a:cs typeface="Calibri"/>
              </a:rPr>
              <a:t>o</a:t>
            </a:r>
            <a:r>
              <a:rPr i="1" spc="-15" dirty="0">
                <a:latin typeface="Calibri"/>
                <a:cs typeface="Calibri"/>
              </a:rPr>
              <a:t>mogeneous</a:t>
            </a:r>
            <a:r>
              <a:rPr i="1" spc="16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br</a:t>
            </a:r>
            <a:r>
              <a:rPr i="1" spc="-10" dirty="0">
                <a:latin typeface="Calibri"/>
                <a:cs typeface="Calibri"/>
              </a:rPr>
              <a:t>o</a:t>
            </a:r>
            <a:r>
              <a:rPr i="1" spc="-20" dirty="0">
                <a:latin typeface="Calibri"/>
                <a:cs typeface="Calibri"/>
              </a:rPr>
              <a:t>aden</a:t>
            </a:r>
            <a:r>
              <a:rPr i="1" spc="-5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n</a:t>
            </a:r>
            <a:r>
              <a:rPr i="1" spc="-15" dirty="0">
                <a:latin typeface="Calibri"/>
                <a:cs typeface="Calibri"/>
              </a:rPr>
              <a:t>g</a:t>
            </a:r>
            <a:r>
              <a:rPr i="1" spc="165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cau</a:t>
            </a:r>
            <a:r>
              <a:rPr i="1" spc="-10" dirty="0">
                <a:latin typeface="Calibri"/>
                <a:cs typeface="Calibri"/>
              </a:rPr>
              <a:t>s</a:t>
            </a:r>
            <a:r>
              <a:rPr i="1" spc="-15" dirty="0">
                <a:latin typeface="Calibri"/>
                <a:cs typeface="Calibri"/>
              </a:rPr>
              <a:t>ed</a:t>
            </a:r>
            <a:r>
              <a:rPr i="1" spc="15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pure</a:t>
            </a:r>
            <a:r>
              <a:rPr i="1" spc="-10" dirty="0">
                <a:latin typeface="Calibri"/>
                <a:cs typeface="Calibri"/>
              </a:rPr>
              <a:t>ly</a:t>
            </a:r>
            <a:r>
              <a:rPr i="1" spc="16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b</a:t>
            </a:r>
            <a:r>
              <a:rPr i="1" spc="-15" dirty="0">
                <a:latin typeface="Calibri"/>
                <a:cs typeface="Calibri"/>
              </a:rPr>
              <a:t>y</a:t>
            </a:r>
            <a:r>
              <a:rPr i="1" spc="160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Calibri"/>
                <a:cs typeface="Calibri"/>
              </a:rPr>
              <a:t>t</a:t>
            </a:r>
            <a:r>
              <a:rPr i="1" spc="-20" dirty="0">
                <a:latin typeface="Calibri"/>
                <a:cs typeface="Calibri"/>
              </a:rPr>
              <a:t>h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spc="16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f</a:t>
            </a:r>
            <a:r>
              <a:rPr i="1" spc="-10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n</a:t>
            </a:r>
            <a:r>
              <a:rPr i="1" spc="-5" dirty="0">
                <a:latin typeface="Calibri"/>
                <a:cs typeface="Calibri"/>
              </a:rPr>
              <a:t>i</a:t>
            </a:r>
            <a:r>
              <a:rPr i="1" spc="-15" dirty="0">
                <a:latin typeface="Calibri"/>
                <a:cs typeface="Calibri"/>
              </a:rPr>
              <a:t>te</a:t>
            </a:r>
            <a:r>
              <a:rPr i="1" spc="155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spc="-10" dirty="0">
                <a:latin typeface="Calibri"/>
                <a:cs typeface="Calibri"/>
              </a:rPr>
              <a:t>x</a:t>
            </a:r>
            <a:r>
              <a:rPr i="1" spc="-15" dirty="0">
                <a:latin typeface="Calibri"/>
                <a:cs typeface="Calibri"/>
              </a:rPr>
              <a:t>cite</a:t>
            </a:r>
            <a:r>
              <a:rPr i="1" spc="50" dirty="0">
                <a:latin typeface="Calibri"/>
                <a:cs typeface="Calibri"/>
              </a:rPr>
              <a:t>d</a:t>
            </a:r>
            <a:r>
              <a:rPr i="1" spc="-20" dirty="0">
                <a:latin typeface="Calibri"/>
                <a:cs typeface="Calibri"/>
              </a:rPr>
              <a:t>-sta</a:t>
            </a:r>
            <a:r>
              <a:rPr i="1" dirty="0">
                <a:latin typeface="Calibri"/>
                <a:cs typeface="Calibri"/>
              </a:rPr>
              <a:t>t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dirty="0">
                <a:latin typeface="Calibri"/>
                <a:cs typeface="Calibri"/>
              </a:rPr>
              <a:t>l</a:t>
            </a:r>
            <a:r>
              <a:rPr i="1" spc="5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fet</a:t>
            </a:r>
            <a:r>
              <a:rPr i="1" spc="-15" dirty="0">
                <a:latin typeface="Calibri"/>
                <a:cs typeface="Calibri"/>
              </a:rPr>
              <a:t>ime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90542" y="3616403"/>
            <a:ext cx="122529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509" baseline="-2976" dirty="0">
                <a:latin typeface="Cambria Math"/>
                <a:cs typeface="Cambria Math"/>
              </a:rPr>
              <a:t>𝑃</a:t>
            </a:r>
            <a:r>
              <a:rPr sz="3000" spc="300" baseline="-19444" dirty="0">
                <a:latin typeface="Cambria Math"/>
                <a:cs typeface="Cambria Math"/>
              </a:rPr>
              <a:t>𝑖𝑘</a:t>
            </a:r>
            <a:r>
              <a:rPr sz="3000" spc="-397" baseline="-19444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5839" y="3616403"/>
            <a:ext cx="278574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5300" algn="l"/>
                <a:tab pos="1106805" algn="l"/>
              </a:tabLst>
            </a:pPr>
            <a:r>
              <a:rPr sz="2800" spc="-25" dirty="0">
                <a:latin typeface="Cambria Math"/>
                <a:cs typeface="Cambria Math"/>
              </a:rPr>
              <a:t>=	𝐴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4200" spc="-37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4283580"/>
            <a:ext cx="10170160" cy="111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01975">
              <a:lnSpc>
                <a:spcPct val="100000"/>
              </a:lnSpc>
            </a:pP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pon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nts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Def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nit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ons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20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2800" spc="-15" dirty="0">
                <a:latin typeface="Calibri"/>
                <a:cs typeface="Calibri"/>
              </a:rPr>
              <a:t>-coeff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tota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spont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neou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3998"/>
            <a:ext cx="661606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2.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resonant)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angul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9891" y="1842204"/>
            <a:ext cx="92773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9605" algn="l"/>
              </a:tabLst>
            </a:pP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0032" y="1572074"/>
            <a:ext cx="1042669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80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3000" spc="-26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1774" y="2081472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02736" y="2029846"/>
            <a:ext cx="1033780" cy="0"/>
          </a:xfrm>
          <a:custGeom>
            <a:avLst/>
            <a:gdLst/>
            <a:ahLst/>
            <a:cxnLst/>
            <a:rect l="l" t="t" r="r" b="b"/>
            <a:pathLst>
              <a:path w="1033779">
                <a:moveTo>
                  <a:pt x="0" y="0"/>
                </a:moveTo>
                <a:lnTo>
                  <a:pt x="103358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23562" y="1842204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2622492"/>
            <a:ext cx="5089525" cy="407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3.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Normal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4485" y="3524963"/>
            <a:ext cx="147701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98245" algn="l"/>
              </a:tabLst>
            </a:pP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4315" y="327197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16351" y="3729349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9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03646" y="3752566"/>
            <a:ext cx="353555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8305" algn="l"/>
              </a:tabLst>
            </a:pPr>
            <a:r>
              <a:rPr sz="2800" spc="-30" dirty="0">
                <a:latin typeface="Cambria Math"/>
                <a:cs typeface="Cambria Math"/>
              </a:rPr>
              <a:t>𝜋	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4200" spc="-37" baseline="1984" dirty="0">
                <a:latin typeface="Cambria Math"/>
                <a:cs typeface="Cambria Math"/>
              </a:rPr>
              <a:t>⁄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𝛤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09981" y="3256731"/>
            <a:ext cx="95186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4200" spc="-37" baseline="1984" dirty="0">
                <a:latin typeface="Cambria Math"/>
                <a:cs typeface="Cambria Math"/>
              </a:rPr>
              <a:t>⁄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8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𝛤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12592" y="3729349"/>
            <a:ext cx="2757170" cy="0"/>
          </a:xfrm>
          <a:custGeom>
            <a:avLst/>
            <a:gdLst/>
            <a:ahLst/>
            <a:cxnLst/>
            <a:rect l="l" t="t" r="r" b="b"/>
            <a:pathLst>
              <a:path w="2757170">
                <a:moveTo>
                  <a:pt x="0" y="0"/>
                </a:moveTo>
                <a:lnTo>
                  <a:pt x="27571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58587" y="354171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700" y="4410073"/>
            <a:ext cx="2747645" cy="1098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964"/>
              </a:spcBef>
              <a:tabLst>
                <a:tab pos="1111250" algn="l"/>
                <a:tab pos="1534795" algn="l"/>
              </a:tabLst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≡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25" baseline="-16666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710689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𝛤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≡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1/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7" baseline="-16666" dirty="0">
                <a:latin typeface="Calibri"/>
                <a:cs typeface="Calibri"/>
              </a:rPr>
              <a:t>sp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0980" y="993770"/>
            <a:ext cx="82569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3400" algn="l"/>
                <a:tab pos="1247775" algn="l"/>
                <a:tab pos="2273935" algn="l"/>
                <a:tab pos="2764155" algn="l"/>
                <a:tab pos="3510915" algn="l"/>
                <a:tab pos="5154295" algn="l"/>
                <a:tab pos="6574155" algn="l"/>
                <a:tab pos="7041515" algn="l"/>
              </a:tabLst>
            </a:pPr>
            <a:r>
              <a:rPr sz="2800" spc="-30" dirty="0">
                <a:latin typeface="Calibri"/>
                <a:cs typeface="Calibri"/>
              </a:rPr>
              <a:t>—	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(F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spc="-30" dirty="0">
                <a:latin typeface="Calibri"/>
                <a:cs typeface="Calibri"/>
              </a:rPr>
              <a:t>HM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ngu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2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297" y="1557650"/>
            <a:ext cx="6765290" cy="2429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its.</a:t>
            </a:r>
            <a:endParaRPr sz="2800">
              <a:latin typeface="Calibri"/>
              <a:cs typeface="Calibri"/>
            </a:endParaRPr>
          </a:p>
          <a:p>
            <a:pPr marL="3282315">
              <a:lnSpc>
                <a:spcPct val="100000"/>
              </a:lnSpc>
              <a:spcBef>
                <a:spcPts val="1805"/>
              </a:spcBef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Visual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aracteristics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Symmetr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25" baseline="-16666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Lon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gebraic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decrea</a:t>
            </a:r>
            <a:r>
              <a:rPr sz="2800" dirty="0">
                <a:latin typeface="Calibri"/>
                <a:cs typeface="Calibri"/>
              </a:rPr>
              <a:t>si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251454"/>
            <a:ext cx="10627995" cy="642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curve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axes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19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r>
              <a:rPr sz="2800" spc="25" dirty="0">
                <a:latin typeface="Cambria Math"/>
                <a:cs typeface="Cambria Math"/>
              </a:rPr>
              <a:t>𝐿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marki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FWHM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𝛤</a:t>
            </a:r>
            <a:r>
              <a:rPr sz="2800" spc="-10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4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251454"/>
            <a:ext cx="10627857" cy="64287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7820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5: </a:t>
            </a:r>
            <a:r>
              <a:rPr spc="-25" dirty="0"/>
              <a:t>I</a:t>
            </a:r>
            <a:r>
              <a:rPr spc="-20" dirty="0"/>
              <a:t>ntroduc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0" dirty="0"/>
              <a:t>Inhomogen</a:t>
            </a:r>
            <a:r>
              <a:rPr spc="-10" dirty="0"/>
              <a:t>e</a:t>
            </a:r>
            <a:r>
              <a:rPr spc="-20" dirty="0"/>
              <a:t>ous Broad</a:t>
            </a:r>
            <a:r>
              <a:rPr spc="-15" dirty="0"/>
              <a:t>e</a:t>
            </a:r>
            <a:r>
              <a:rPr spc="-20" dirty="0"/>
              <a:t>ning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378" rIns="0" bIns="0" rtlCol="0">
            <a:spAutoFit/>
          </a:bodyPr>
          <a:lstStyle/>
          <a:p>
            <a:pPr marL="5080" marR="7620">
              <a:lnSpc>
                <a:spcPct val="127099"/>
              </a:lnSpc>
            </a:pPr>
            <a:r>
              <a:rPr i="1" spc="-15" dirty="0">
                <a:latin typeface="Calibri"/>
                <a:cs typeface="Calibri"/>
              </a:rPr>
              <a:t>Inh</a:t>
            </a:r>
            <a:r>
              <a:rPr i="1" spc="-25" dirty="0">
                <a:latin typeface="Calibri"/>
                <a:cs typeface="Calibri"/>
              </a:rPr>
              <a:t>omo</a:t>
            </a:r>
            <a:r>
              <a:rPr i="1" spc="-10" dirty="0">
                <a:latin typeface="Calibri"/>
                <a:cs typeface="Calibri"/>
              </a:rPr>
              <a:t>g</a:t>
            </a:r>
            <a:r>
              <a:rPr i="1" spc="-15" dirty="0">
                <a:latin typeface="Calibri"/>
                <a:cs typeface="Calibri"/>
              </a:rPr>
              <a:t>eneous</a:t>
            </a:r>
            <a:r>
              <a:rPr i="1" spc="300" dirty="0">
                <a:latin typeface="Times New Roman"/>
                <a:cs typeface="Times New Roman"/>
              </a:rPr>
              <a:t> </a:t>
            </a:r>
            <a:r>
              <a:rPr spc="-15" dirty="0"/>
              <a:t>means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Calibri"/>
                <a:cs typeface="Calibri"/>
              </a:rPr>
              <a:t>“</a:t>
            </a:r>
            <a:r>
              <a:rPr spc="-20" dirty="0"/>
              <a:t>d</a:t>
            </a:r>
            <a:r>
              <a:rPr spc="-10" dirty="0"/>
              <a:t>i</a:t>
            </a:r>
            <a:r>
              <a:rPr spc="-20" dirty="0"/>
              <a:t>fferen</a:t>
            </a:r>
            <a:r>
              <a:rPr spc="-10" dirty="0"/>
              <a:t>t</a:t>
            </a:r>
            <a:r>
              <a:rPr spc="300" dirty="0">
                <a:latin typeface="Times New Roman"/>
                <a:cs typeface="Times New Roman"/>
              </a:rPr>
              <a:t> </a:t>
            </a:r>
            <a:r>
              <a:rPr spc="-20" dirty="0"/>
              <a:t>subse</a:t>
            </a:r>
            <a:r>
              <a:rPr dirty="0"/>
              <a:t>t</a:t>
            </a:r>
            <a:r>
              <a:rPr spc="-15" dirty="0"/>
              <a:t>s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295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-20" dirty="0"/>
              <a:t>ensembl</a:t>
            </a:r>
            <a:r>
              <a:rPr spc="-15" dirty="0"/>
              <a:t>e</a:t>
            </a:r>
            <a:r>
              <a:rPr spc="295" dirty="0">
                <a:latin typeface="Times New Roman"/>
                <a:cs typeface="Times New Roman"/>
              </a:rPr>
              <a:t> </a:t>
            </a:r>
            <a:r>
              <a:rPr spc="-15" dirty="0"/>
              <a:t>contri</a:t>
            </a:r>
            <a:r>
              <a:rPr spc="-10" dirty="0"/>
              <a:t>b</a:t>
            </a:r>
            <a:r>
              <a:rPr spc="-20" dirty="0"/>
              <a:t>ute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20" dirty="0"/>
              <a:t>d</a:t>
            </a:r>
            <a:r>
              <a:rPr spc="-10" dirty="0"/>
              <a:t>i</a:t>
            </a:r>
            <a:r>
              <a:rPr spc="-20" dirty="0"/>
              <a:t>fferen</a:t>
            </a:r>
            <a:r>
              <a:rPr spc="-10" dirty="0"/>
              <a:t>t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0" dirty="0"/>
              <a:t>c</a:t>
            </a:r>
            <a:r>
              <a:rPr spc="-15" dirty="0"/>
              <a:t>ent</a:t>
            </a:r>
            <a:r>
              <a:rPr spc="-25" dirty="0"/>
              <a:t>r</a:t>
            </a:r>
            <a:r>
              <a:rPr spc="-15" dirty="0"/>
              <a:t>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/>
              <a:t>f</a:t>
            </a:r>
            <a:r>
              <a:rPr spc="-15" dirty="0"/>
              <a:t>requenc</a:t>
            </a:r>
            <a:r>
              <a:rPr spc="-20" dirty="0"/>
              <a:t>i</a:t>
            </a:r>
            <a:r>
              <a:rPr spc="-15" dirty="0"/>
              <a:t>e</a:t>
            </a:r>
            <a:r>
              <a:rPr dirty="0"/>
              <a:t>s</a:t>
            </a:r>
            <a:r>
              <a:rPr spc="-10" dirty="0">
                <a:latin typeface="Calibri"/>
                <a:cs typeface="Calibri"/>
              </a:rPr>
              <a:t>”</a:t>
            </a:r>
            <a:r>
              <a:rPr dirty="0"/>
              <a:t>.</a:t>
            </a:r>
          </a:p>
          <a:p>
            <a:pPr marL="35560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56235" algn="l"/>
              </a:tabLst>
            </a:pPr>
            <a:r>
              <a:rPr b="1" spc="-15" dirty="0">
                <a:latin typeface="Calibri"/>
                <a:cs typeface="Calibri"/>
              </a:rPr>
              <a:t>Underl</a:t>
            </a:r>
            <a:r>
              <a:rPr b="1" spc="-10" dirty="0">
                <a:latin typeface="Calibri"/>
                <a:cs typeface="Calibri"/>
              </a:rPr>
              <a:t>y</a:t>
            </a:r>
            <a:r>
              <a:rPr b="1" spc="-15" dirty="0">
                <a:latin typeface="Calibri"/>
                <a:cs typeface="Calibri"/>
              </a:rPr>
              <a:t>ing</a:t>
            </a:r>
            <a:r>
              <a:rPr b="1" spc="-7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Mechanism</a:t>
            </a:r>
          </a:p>
          <a:p>
            <a:pPr marL="5080" marR="5080">
              <a:lnSpc>
                <a:spcPct val="127099"/>
              </a:lnSpc>
              <a:spcBef>
                <a:spcPts val="900"/>
              </a:spcBef>
              <a:tabLst>
                <a:tab pos="1383665" algn="l"/>
                <a:tab pos="2126615" algn="l"/>
                <a:tab pos="3117850" algn="l"/>
                <a:tab pos="3949700" algn="l"/>
                <a:tab pos="5177155" algn="l"/>
                <a:tab pos="5617210" algn="l"/>
                <a:tab pos="6942455" algn="l"/>
                <a:tab pos="7833995" algn="l"/>
                <a:tab pos="8907780" algn="l"/>
              </a:tabLst>
            </a:pPr>
            <a:r>
              <a:rPr i="1" spc="-15" dirty="0">
                <a:latin typeface="Calibri"/>
                <a:cs typeface="Calibri"/>
              </a:rPr>
              <a:t>Property</a:t>
            </a:r>
            <a:r>
              <a:rPr i="1" spc="-15" dirty="0">
                <a:latin typeface="Times New Roman"/>
                <a:cs typeface="Times New Roman"/>
              </a:rPr>
              <a:t>	</a:t>
            </a:r>
            <a:r>
              <a:rPr i="1" spc="-5" dirty="0">
                <a:latin typeface="Calibri"/>
                <a:cs typeface="Calibri"/>
              </a:rPr>
              <a:t>t</a:t>
            </a:r>
            <a:r>
              <a:rPr i="1" spc="-20" dirty="0">
                <a:latin typeface="Calibri"/>
                <a:cs typeface="Calibri"/>
              </a:rPr>
              <a:t>ha</a:t>
            </a:r>
            <a:r>
              <a:rPr i="1" spc="-10" dirty="0">
                <a:latin typeface="Calibri"/>
                <a:cs typeface="Calibri"/>
              </a:rPr>
              <a:t>t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-15" dirty="0">
                <a:latin typeface="Calibri"/>
                <a:cs typeface="Calibri"/>
              </a:rPr>
              <a:t>var</a:t>
            </a:r>
            <a:r>
              <a:rPr i="1" spc="-5" dirty="0">
                <a:latin typeface="Calibri"/>
                <a:cs typeface="Calibri"/>
              </a:rPr>
              <a:t>i</a:t>
            </a:r>
            <a:r>
              <a:rPr i="1" spc="-15" dirty="0">
                <a:latin typeface="Calibri"/>
                <a:cs typeface="Calibri"/>
              </a:rPr>
              <a:t>es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-20" dirty="0">
                <a:latin typeface="Calibri"/>
                <a:cs typeface="Calibri"/>
              </a:rPr>
              <a:t>fro</a:t>
            </a:r>
            <a:r>
              <a:rPr i="1" spc="-25" dirty="0">
                <a:latin typeface="Calibri"/>
                <a:cs typeface="Calibri"/>
              </a:rPr>
              <a:t>m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-20" dirty="0">
                <a:latin typeface="Calibri"/>
                <a:cs typeface="Calibri"/>
              </a:rPr>
              <a:t>pa</a:t>
            </a:r>
            <a:r>
              <a:rPr i="1" spc="0" dirty="0">
                <a:latin typeface="Calibri"/>
                <a:cs typeface="Calibri"/>
              </a:rPr>
              <a:t>r</a:t>
            </a:r>
            <a:r>
              <a:rPr i="1" spc="-10" dirty="0">
                <a:latin typeface="Calibri"/>
                <a:cs typeface="Calibri"/>
              </a:rPr>
              <a:t>tic</a:t>
            </a:r>
            <a:r>
              <a:rPr i="1" spc="-5" dirty="0">
                <a:latin typeface="Calibri"/>
                <a:cs typeface="Calibri"/>
              </a:rPr>
              <a:t>l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-15" dirty="0">
                <a:latin typeface="Calibri"/>
                <a:cs typeface="Calibri"/>
              </a:rPr>
              <a:t>to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-20" dirty="0">
                <a:latin typeface="Calibri"/>
                <a:cs typeface="Calibri"/>
              </a:rPr>
              <a:t>part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10" dirty="0">
                <a:latin typeface="Calibri"/>
                <a:cs typeface="Calibri"/>
              </a:rPr>
              <a:t>cl</a:t>
            </a:r>
            <a:r>
              <a:rPr i="1" spc="25" dirty="0">
                <a:latin typeface="Calibri"/>
                <a:cs typeface="Calibri"/>
              </a:rPr>
              <a:t>e</a:t>
            </a:r>
            <a:r>
              <a:rPr spc="-10" dirty="0"/>
              <a:t>: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here</a:t>
            </a:r>
            <a:r>
              <a:rPr spc="-10" dirty="0"/>
              <a:t>,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cent</a:t>
            </a:r>
            <a:r>
              <a:rPr spc="-5" dirty="0"/>
              <a:t>r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frequ</a:t>
            </a:r>
            <a:r>
              <a:rPr spc="-5" dirty="0"/>
              <a:t>e</a:t>
            </a:r>
            <a:r>
              <a:rPr spc="-20" dirty="0"/>
              <a:t>ncy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20" dirty="0"/>
              <a:t>depe</a:t>
            </a:r>
            <a:r>
              <a:rPr spc="-5" dirty="0"/>
              <a:t>n</a:t>
            </a:r>
            <a:r>
              <a:rPr spc="-20" dirty="0"/>
              <a:t>d</a:t>
            </a:r>
            <a:r>
              <a:rPr spc="-15" dirty="0"/>
              <a:t>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spc="-15" dirty="0"/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vel</a:t>
            </a:r>
            <a:r>
              <a:rPr spc="-20" dirty="0"/>
              <a:t>o</a:t>
            </a:r>
            <a:r>
              <a:rPr spc="-10" dirty="0"/>
              <a:t>c</a:t>
            </a:r>
            <a:r>
              <a:rPr dirty="0"/>
              <a:t>i</a:t>
            </a:r>
            <a:r>
              <a:rPr spc="-15" dirty="0"/>
              <a:t>ty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35" dirty="0">
                <a:latin typeface="Cambria Math"/>
                <a:cs typeface="Cambria Math"/>
              </a:rPr>
              <a:t>𝐯</a:t>
            </a:r>
            <a:r>
              <a:rPr dirty="0"/>
              <a:t>.</a:t>
            </a:r>
          </a:p>
          <a:p>
            <a:pPr marL="355600" indent="-350520">
              <a:lnSpc>
                <a:spcPct val="100000"/>
              </a:lnSpc>
              <a:spcBef>
                <a:spcPts val="1825"/>
              </a:spcBef>
              <a:buFont typeface="Calibri"/>
              <a:buAutoNum type="arabicPeriod" startAt="2"/>
              <a:tabLst>
                <a:tab pos="356235" algn="l"/>
              </a:tabLst>
            </a:pPr>
            <a:r>
              <a:rPr b="1" spc="-25" dirty="0">
                <a:latin typeface="Calibri"/>
                <a:cs typeface="Calibri"/>
              </a:rPr>
              <a:t>Mos</a:t>
            </a:r>
            <a:r>
              <a:rPr b="1" spc="-10" dirty="0">
                <a:latin typeface="Calibri"/>
                <a:cs typeface="Calibri"/>
              </a:rPr>
              <a:t>t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Calibri"/>
                <a:cs typeface="Calibri"/>
              </a:rPr>
              <a:t>I</a:t>
            </a:r>
            <a:r>
              <a:rPr b="1" spc="-20" dirty="0">
                <a:latin typeface="Calibri"/>
                <a:cs typeface="Calibri"/>
              </a:rPr>
              <a:t>m</a:t>
            </a:r>
            <a:r>
              <a:rPr b="1" spc="-15" dirty="0">
                <a:latin typeface="Calibri"/>
                <a:cs typeface="Calibri"/>
              </a:rPr>
              <a:t>portant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Laborato</a:t>
            </a:r>
            <a:r>
              <a:rPr b="1" dirty="0">
                <a:latin typeface="Calibri"/>
                <a:cs typeface="Calibri"/>
              </a:rPr>
              <a:t>r</a:t>
            </a:r>
            <a:r>
              <a:rPr b="1" spc="-15" dirty="0">
                <a:latin typeface="Calibri"/>
                <a:cs typeface="Calibri"/>
              </a:rPr>
              <a:t>y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Example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libri"/>
                <a:cs typeface="Calibri"/>
              </a:rPr>
              <a:t>—</a:t>
            </a:r>
            <a:r>
              <a:rPr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Doppl</a:t>
            </a:r>
            <a:r>
              <a:rPr b="1" dirty="0">
                <a:latin typeface="Calibri"/>
                <a:cs typeface="Calibri"/>
              </a:rPr>
              <a:t>e</a:t>
            </a:r>
            <a:r>
              <a:rPr b="1" spc="-10" dirty="0">
                <a:latin typeface="Calibri"/>
                <a:cs typeface="Calibri"/>
              </a:rPr>
              <a:t>r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B</a:t>
            </a:r>
            <a:r>
              <a:rPr b="1" spc="-20" dirty="0">
                <a:latin typeface="Calibri"/>
                <a:cs typeface="Calibri"/>
              </a:rPr>
              <a:t>roadenin</a:t>
            </a:r>
            <a:r>
              <a:rPr b="1" spc="10" dirty="0">
                <a:latin typeface="Calibri"/>
                <a:cs typeface="Calibri"/>
              </a:rPr>
              <a:t>g</a:t>
            </a:r>
            <a:r>
              <a:rPr dirty="0"/>
              <a:t>.</a:t>
            </a:r>
          </a:p>
          <a:p>
            <a:pPr marL="35560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2"/>
              <a:tabLst>
                <a:tab pos="356235" algn="l"/>
              </a:tabLst>
            </a:pPr>
            <a:r>
              <a:rPr b="1" spc="-15" dirty="0">
                <a:latin typeface="Calibri"/>
                <a:cs typeface="Calibri"/>
              </a:rPr>
              <a:t>Implica</a:t>
            </a:r>
            <a:r>
              <a:rPr b="1" spc="-5" dirty="0">
                <a:latin typeface="Calibri"/>
                <a:cs typeface="Calibri"/>
              </a:rPr>
              <a:t>t</a:t>
            </a:r>
            <a:r>
              <a:rPr b="1" spc="-15" dirty="0">
                <a:latin typeface="Calibri"/>
                <a:cs typeface="Calibri"/>
              </a:rPr>
              <a:t>ion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for</a:t>
            </a:r>
            <a:r>
              <a:rPr b="1" spc="-7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O</a:t>
            </a:r>
            <a:r>
              <a:rPr b="1" spc="-10" dirty="0">
                <a:latin typeface="Calibri"/>
                <a:cs typeface="Calibri"/>
              </a:rPr>
              <a:t>b</a:t>
            </a:r>
            <a:r>
              <a:rPr b="1" spc="-15" dirty="0">
                <a:latin typeface="Calibri"/>
                <a:cs typeface="Calibri"/>
              </a:rPr>
              <a:t>served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Calibri"/>
                <a:cs typeface="Calibri"/>
              </a:rPr>
              <a:t>Li</a:t>
            </a:r>
            <a:r>
              <a:rPr b="1" spc="-5" dirty="0">
                <a:latin typeface="Calibri"/>
                <a:cs typeface="Calibri"/>
              </a:rPr>
              <a:t>n</a:t>
            </a:r>
            <a:r>
              <a:rPr b="1" spc="-15" dirty="0">
                <a:latin typeface="Calibri"/>
                <a:cs typeface="Calibri"/>
              </a:rPr>
              <a:t>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3" y="973958"/>
            <a:ext cx="10380345" cy="3437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13280">
              <a:lnSpc>
                <a:spcPct val="127099"/>
              </a:lnSpc>
            </a:pPr>
            <a:r>
              <a:rPr sz="2800" i="1" spc="-15" dirty="0">
                <a:latin typeface="Calibri"/>
                <a:cs typeface="Calibri"/>
              </a:rPr>
              <a:t>Macro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cop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a</a:t>
            </a:r>
            <a:r>
              <a:rPr sz="2800" i="1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convo</a:t>
            </a:r>
            <a:r>
              <a:rPr sz="2800" spc="-20" dirty="0">
                <a:latin typeface="Calibri"/>
                <a:cs typeface="Calibri"/>
              </a:rPr>
              <a:t>lut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le</a:t>
            </a:r>
            <a:r>
              <a:rPr sz="2800" spc="-20" dirty="0">
                <a:latin typeface="Calibri"/>
                <a:cs typeface="Calibri"/>
              </a:rPr>
              <a:t>-p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rtic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homog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ri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Co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tra</a:t>
            </a:r>
            <a:r>
              <a:rPr sz="2800" b="1" spc="-5" dirty="0">
                <a:latin typeface="Calibri"/>
                <a:cs typeface="Calibri"/>
              </a:rPr>
              <a:t>s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to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Hom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5" dirty="0">
                <a:latin typeface="Calibri"/>
                <a:cs typeface="Calibri"/>
              </a:rPr>
              <a:t>g</a:t>
            </a:r>
            <a:r>
              <a:rPr sz="2800" b="1" spc="-20" dirty="0">
                <a:latin typeface="Calibri"/>
                <a:cs typeface="Calibri"/>
              </a:rPr>
              <a:t>ene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u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ase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200"/>
              </a:lnSpc>
              <a:spcBef>
                <a:spcPts val="894"/>
              </a:spcBef>
              <a:tabLst>
                <a:tab pos="619760" algn="l"/>
                <a:tab pos="1740535" algn="l"/>
                <a:tab pos="3236595" algn="l"/>
                <a:tab pos="3947795" algn="l"/>
                <a:tab pos="4998720" algn="l"/>
                <a:tab pos="5668645" algn="l"/>
                <a:tab pos="7047230" algn="l"/>
                <a:tab pos="8388350" algn="l"/>
                <a:tab pos="9268460" algn="l"/>
              </a:tabLst>
            </a:pPr>
            <a:r>
              <a:rPr sz="2800" i="1" spc="-20" dirty="0">
                <a:latin typeface="Calibri"/>
                <a:cs typeface="Calibri"/>
              </a:rPr>
              <a:t>No</a:t>
            </a:r>
            <a:r>
              <a:rPr sz="2800" i="1" spc="-20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ng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e,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un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versal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shap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pe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part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cle;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nstead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ch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vel</a:t>
            </a:r>
            <a:r>
              <a:rPr sz="2800" i="1" spc="-20" dirty="0">
                <a:latin typeface="Calibri"/>
                <a:cs typeface="Calibri"/>
              </a:rPr>
              <a:t>oc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su</a:t>
            </a:r>
            <a:r>
              <a:rPr sz="2800" i="1" spc="-10" dirty="0">
                <a:latin typeface="Calibri"/>
                <a:cs typeface="Calibri"/>
              </a:rPr>
              <a:t>bcla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se</a:t>
            </a:r>
            <a:r>
              <a:rPr sz="2800" i="1" spc="-2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a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20" dirty="0">
                <a:latin typeface="Calibri"/>
                <a:cs typeface="Calibri"/>
              </a:rPr>
              <a:t>h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fte</a:t>
            </a:r>
            <a:r>
              <a:rPr sz="2800" i="1" spc="-15" dirty="0">
                <a:latin typeface="Calibri"/>
                <a:cs typeface="Calibri"/>
              </a:rPr>
              <a:t>d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reson</a:t>
            </a:r>
            <a:r>
              <a:rPr sz="2800" i="1" spc="-20" dirty="0">
                <a:latin typeface="Calibri"/>
                <a:cs typeface="Calibri"/>
              </a:rPr>
              <a:t>ance.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7716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6:</a:t>
            </a:r>
            <a:r>
              <a:rPr spc="-20" dirty="0"/>
              <a:t> D</a:t>
            </a:r>
            <a:r>
              <a:rPr spc="-35" dirty="0"/>
              <a:t>o</a:t>
            </a:r>
            <a:r>
              <a:rPr spc="-15" dirty="0"/>
              <a:t>pple</a:t>
            </a:r>
            <a:r>
              <a:rPr dirty="0"/>
              <a:t>r</a:t>
            </a:r>
            <a:r>
              <a:rPr spc="-15" dirty="0"/>
              <a:t> </a:t>
            </a:r>
            <a:r>
              <a:rPr spc="-20" dirty="0"/>
              <a:t>B</a:t>
            </a:r>
            <a:r>
              <a:rPr spc="-5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— </a:t>
            </a:r>
            <a:r>
              <a:rPr spc="-20" dirty="0"/>
              <a:t>F</a:t>
            </a:r>
            <a:r>
              <a:rPr spc="-10" dirty="0"/>
              <a:t>u</a:t>
            </a:r>
            <a:r>
              <a:rPr spc="-20" dirty="0"/>
              <a:t>ndamental</a:t>
            </a:r>
            <a:r>
              <a:rPr spc="-15" dirty="0"/>
              <a:t> </a:t>
            </a:r>
            <a:r>
              <a:rPr spc="-20" dirty="0"/>
              <a:t>K</a:t>
            </a:r>
            <a:r>
              <a:rPr dirty="0"/>
              <a:t>i</a:t>
            </a:r>
            <a:r>
              <a:rPr spc="-20" dirty="0"/>
              <a:t>nematics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372" y="1764660"/>
            <a:ext cx="52495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Doppl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Sh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ft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ngle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Particle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6826" y="2433516"/>
            <a:ext cx="116078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4044" y="2433516"/>
            <a:ext cx="12293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-30" dirty="0">
                <a:latin typeface="Cambria Math"/>
                <a:cs typeface="Cambria Math"/>
              </a:rPr>
              <a:t>𝐤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⋅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𝐯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13" y="3079246"/>
            <a:ext cx="9091295" cy="2420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𝐤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Wave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vector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magn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2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𝐯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Particle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ty;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choose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 </a:t>
            </a:r>
            <a:r>
              <a:rPr sz="3000" spc="-225" baseline="-16666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𝐤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936114">
              <a:lnSpc>
                <a:spcPct val="100000"/>
              </a:lnSpc>
              <a:spcBef>
                <a:spcPts val="1800"/>
              </a:spcBef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Velocity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istrib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(Thermal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Ensemb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e)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42354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Maxwe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tzmann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1</a:t>
            </a:r>
            <a:r>
              <a:rPr sz="2800" spc="-20" dirty="0">
                <a:latin typeface="Calibri"/>
                <a:cs typeface="Calibri"/>
              </a:rPr>
              <a:t>-D: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6488" y="2057088"/>
            <a:ext cx="5410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sz="2800" spc="-30" dirty="0">
                <a:latin typeface="Cambria Math"/>
                <a:cs typeface="Cambria Math"/>
              </a:rPr>
              <a:t>𝑓	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1942" y="2040324"/>
            <a:ext cx="6089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1982" y="2215638"/>
            <a:ext cx="12636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z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43170" y="2057088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07407" y="2087568"/>
            <a:ext cx="2971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90" dirty="0">
                <a:latin typeface="Cambria Math"/>
                <a:cs typeface="Cambria Math"/>
              </a:rPr>
              <a:t>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48427" y="1965378"/>
            <a:ext cx="74104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2425" algn="l"/>
              </a:tabLst>
            </a:pPr>
            <a:r>
              <a:rPr lang="en-US" sz="2800" b="1" u="sng" spc="-10" dirty="0">
                <a:latin typeface="Cambria Math"/>
                <a:cs typeface="Cambria Math"/>
              </a:rPr>
              <a:t>   </a:t>
            </a:r>
            <a:r>
              <a:rPr sz="2800" b="1" u="sng" spc="-25" dirty="0">
                <a:latin typeface="Cambria Math"/>
                <a:cs typeface="Cambria Math"/>
              </a:rPr>
              <a:t>𝑚 </a:t>
            </a:r>
            <a:endParaRPr sz="2800" b="1" u="sng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0203" y="2296356"/>
            <a:ext cx="10020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77240" algn="l"/>
              </a:tabLst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04587" y="2057400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91327" y="2454906"/>
            <a:ext cx="22904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38680" algn="l"/>
              </a:tabLst>
            </a:pPr>
            <a:r>
              <a:rPr sz="2000" dirty="0">
                <a:latin typeface="Calibri"/>
                <a:cs typeface="Calibri"/>
              </a:rPr>
              <a:t>B	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41750" y="2057088"/>
            <a:ext cx="10896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</a:t>
            </a:r>
            <a:r>
              <a:rPr sz="2800" spc="-20" dirty="0">
                <a:latin typeface="Cambria Math"/>
                <a:cs typeface="Cambria Math"/>
              </a:rPr>
              <a:t>p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85" dirty="0">
                <a:latin typeface="Cambria Math"/>
                <a:cs typeface="Cambria Math"/>
              </a:rPr>
              <a:t>[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67046" y="1778913"/>
            <a:ext cx="89115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10" dirty="0">
                <a:latin typeface="Cambria Math"/>
                <a:cs typeface="Cambria Math"/>
              </a:rPr>
              <a:t>𝑚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085207" y="1734154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24374" y="2296356"/>
            <a:ext cx="7842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59435" algn="l"/>
              </a:tabLst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37063" y="2244730"/>
            <a:ext cx="765175" cy="0"/>
          </a:xfrm>
          <a:custGeom>
            <a:avLst/>
            <a:gdLst/>
            <a:ahLst/>
            <a:cxnLst/>
            <a:rect l="l" t="t" r="r" b="b"/>
            <a:pathLst>
              <a:path w="765175">
                <a:moveTo>
                  <a:pt x="0" y="0"/>
                </a:moveTo>
                <a:lnTo>
                  <a:pt x="7650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290947" y="2057088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75" dirty="0">
                <a:latin typeface="Cambria Math"/>
                <a:cs typeface="Cambria Math"/>
              </a:rPr>
              <a:t>]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297" y="3124264"/>
            <a:ext cx="7165340" cy="244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𝑚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Particle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kg).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tzmann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constant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K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Absol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tempe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ature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(K).</a:t>
            </a:r>
            <a:endParaRPr sz="2800">
              <a:latin typeface="Calibri"/>
              <a:cs typeface="Calibri"/>
            </a:endParaRPr>
          </a:p>
          <a:p>
            <a:pPr marL="2773045">
              <a:lnSpc>
                <a:spcPct val="100000"/>
              </a:lnSpc>
              <a:spcBef>
                <a:spcPts val="1789"/>
              </a:spcBef>
            </a:pP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Re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ult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ng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tral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Enve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865695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Convo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Gaussia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ro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0854" y="2087568"/>
            <a:ext cx="220662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22145" algn="l"/>
              </a:tabLst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4200" spc="434" baseline="6944" dirty="0">
                <a:latin typeface="Cambria Math"/>
                <a:cs typeface="Cambria Math"/>
              </a:rPr>
              <a:t>√</a:t>
            </a:r>
            <a:endParaRPr sz="4200" baseline="694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1962" y="1862016"/>
            <a:ext cx="133477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ln2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12670" y="2342611"/>
            <a:ext cx="65786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5" dirty="0">
                <a:latin typeface="Cambria Math"/>
                <a:cs typeface="Cambria Math"/>
              </a:rPr>
              <a:t>𝑚</a:t>
            </a:r>
            <a:r>
              <a:rPr sz="2800" spc="95" dirty="0">
                <a:latin typeface="Cambria Math"/>
                <a:cs typeface="Cambria Math"/>
              </a:rPr>
              <a:t>𝑐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94647" y="2319406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81705" y="1905000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791075" y="2131764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2604" y="415867"/>
            <a:ext cx="10749915" cy="6229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795">
              <a:lnSpc>
                <a:spcPct val="100000"/>
              </a:lnSpc>
              <a:tabLst>
                <a:tab pos="1717675" algn="l"/>
                <a:tab pos="3541395" algn="l"/>
                <a:tab pos="4719320" algn="l"/>
                <a:tab pos="6142990" algn="l"/>
                <a:tab pos="6534150" algn="l"/>
                <a:tab pos="8053070" algn="l"/>
                <a:tab pos="9606280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Sketc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env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endParaRPr sz="2800">
              <a:latin typeface="Calibri"/>
              <a:cs typeface="Calibri"/>
            </a:endParaRPr>
          </a:p>
          <a:p>
            <a:pPr marL="391795">
              <a:lnSpc>
                <a:spcPct val="100000"/>
              </a:lnSpc>
              <a:spcBef>
                <a:spcPts val="910"/>
              </a:spcBef>
            </a:pP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5" dirty="0">
                <a:latin typeface="Calibri"/>
                <a:cs typeface="Calibri"/>
              </a:rPr>
              <a:t>Dop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over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many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rrow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tzia</a:t>
            </a:r>
            <a:r>
              <a:rPr sz="2800" spc="-20" dirty="0">
                <a:latin typeface="Calibri"/>
                <a:cs typeface="Calibri"/>
              </a:rPr>
              <a:t>ns.]</a:t>
            </a:r>
            <a:endParaRPr sz="2800">
              <a:latin typeface="Calibri"/>
              <a:cs typeface="Calibri"/>
            </a:endParaRPr>
          </a:p>
          <a:p>
            <a:pPr marL="391795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350">
              <a:latin typeface="Times New Roman"/>
              <a:cs typeface="Times New Roman"/>
            </a:endParaRPr>
          </a:p>
          <a:p>
            <a:pPr marL="391795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604" y="415867"/>
            <a:ext cx="10746729" cy="6229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39141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dirty="0"/>
              <a:t> </a:t>
            </a:r>
            <a:r>
              <a:rPr spc="-15" dirty="0"/>
              <a:t>1: </a:t>
            </a:r>
            <a:r>
              <a:rPr spc="-20" dirty="0"/>
              <a:t>Sc</a:t>
            </a:r>
            <a:r>
              <a:rPr spc="-35" dirty="0"/>
              <a:t>o</a:t>
            </a:r>
            <a:r>
              <a:rPr spc="-20" dirty="0"/>
              <a:t>pe </a:t>
            </a:r>
            <a:r>
              <a:rPr spc="-25" dirty="0"/>
              <a:t>&amp;</a:t>
            </a:r>
            <a:r>
              <a:rPr dirty="0"/>
              <a:t> </a:t>
            </a:r>
            <a:r>
              <a:rPr spc="-15" dirty="0"/>
              <a:t>Le</a:t>
            </a:r>
            <a:r>
              <a:rPr spc="-20" dirty="0"/>
              <a:t>arn</a:t>
            </a:r>
            <a:r>
              <a:rPr spc="-5" dirty="0"/>
              <a:t>i</a:t>
            </a:r>
            <a:r>
              <a:rPr spc="-30" dirty="0"/>
              <a:t>n</a:t>
            </a:r>
            <a:r>
              <a:rPr spc="-20" dirty="0"/>
              <a:t>g 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41734"/>
            <a:ext cx="166052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Intro</a:t>
            </a:r>
            <a:r>
              <a:rPr sz="2800" spc="-20" dirty="0">
                <a:latin typeface="Calibri"/>
                <a:cs typeface="Calibri"/>
              </a:rPr>
              <a:t>duce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02656" y="1779519"/>
            <a:ext cx="818769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30580" algn="l"/>
                <a:tab pos="1729105" algn="l"/>
                <a:tab pos="3922395" algn="l"/>
                <a:tab pos="5752465" algn="l"/>
                <a:tab pos="6384290" algn="l"/>
              </a:tabLst>
            </a:pP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tw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fund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mental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tegories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tra</a:t>
            </a:r>
            <a:r>
              <a:rPr sz="2800" spc="4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4" y="2309364"/>
            <a:ext cx="10154920" cy="2141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homog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neo</a:t>
            </a:r>
            <a:r>
              <a:rPr sz="2800" b="1" spc="-25" dirty="0">
                <a:latin typeface="Calibri"/>
                <a:cs typeface="Calibri"/>
              </a:rPr>
              <a:t>u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versus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inho</a:t>
            </a:r>
            <a:r>
              <a:rPr sz="2800" b="1" spc="-1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ogeneous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27000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Bui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ntu</a:t>
            </a:r>
            <a:r>
              <a:rPr sz="2800" spc="-10" dirty="0">
                <a:latin typeface="Calibri"/>
                <a:cs typeface="Calibri"/>
              </a:rPr>
              <a:t>itive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tative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rstand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each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mod</a:t>
            </a:r>
            <a:r>
              <a:rPr sz="2800" spc="-15" dirty="0">
                <a:latin typeface="Calibri"/>
                <a:cs typeface="Calibri"/>
              </a:rPr>
              <a:t>if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bservab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mitted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/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ecules.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556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7:</a:t>
            </a:r>
            <a:r>
              <a:rPr spc="-20" dirty="0"/>
              <a:t> Velocity</a:t>
            </a:r>
            <a:r>
              <a:rPr spc="0" dirty="0"/>
              <a:t> </a:t>
            </a:r>
            <a:r>
              <a:rPr spc="-15" dirty="0"/>
              <a:t>S</a:t>
            </a:r>
            <a:r>
              <a:rPr spc="-20" dirty="0"/>
              <a:t>u</a:t>
            </a:r>
            <a:r>
              <a:rPr spc="-15" dirty="0"/>
              <a:t>b-</a:t>
            </a:r>
            <a:r>
              <a:rPr spc="-25" dirty="0"/>
              <a:t>Grouping</a:t>
            </a:r>
            <a:r>
              <a:rPr spc="5" dirty="0"/>
              <a:t> </a:t>
            </a:r>
            <a:r>
              <a:rPr spc="-35" dirty="0">
                <a:latin typeface="Calibri"/>
                <a:cs typeface="Calibri"/>
              </a:rPr>
              <a:t>—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“</a:t>
            </a:r>
            <a:r>
              <a:rPr spc="-25" dirty="0"/>
              <a:t>Homog</a:t>
            </a:r>
            <a:r>
              <a:rPr spc="-10" dirty="0"/>
              <a:t>e</a:t>
            </a:r>
            <a:r>
              <a:rPr spc="-20" dirty="0"/>
              <a:t>neous</a:t>
            </a:r>
            <a:r>
              <a:rPr spc="-25" dirty="0"/>
              <a:t> </a:t>
            </a:r>
            <a:r>
              <a:rPr spc="-15" dirty="0"/>
              <a:t>Island</a:t>
            </a:r>
            <a:r>
              <a:rPr spc="-5" dirty="0"/>
              <a:t>s</a:t>
            </a:r>
            <a:r>
              <a:rPr spc="-15" dirty="0">
                <a:latin typeface="Calibri"/>
                <a:cs typeface="Calibri"/>
              </a:rPr>
              <a:t>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10915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Inside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D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oppler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Sea</a:t>
            </a:r>
            <a:endParaRPr sz="3400">
              <a:latin typeface="Calibri"/>
              <a:cs typeface="Calibri"/>
            </a:endParaRPr>
          </a:p>
          <a:p>
            <a:pPr marL="5080">
              <a:lnSpc>
                <a:spcPct val="100000"/>
              </a:lnSpc>
              <a:spcBef>
                <a:spcPts val="2039"/>
              </a:spcBef>
            </a:pPr>
            <a:r>
              <a:rPr spc="-15" dirty="0"/>
              <a:t>1.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Co</a:t>
            </a:r>
            <a:r>
              <a:rPr b="1" spc="-25" dirty="0">
                <a:latin typeface="Calibri"/>
                <a:cs typeface="Calibri"/>
              </a:rPr>
              <a:t>n</a:t>
            </a:r>
            <a:r>
              <a:rPr b="1" spc="-20" dirty="0">
                <a:latin typeface="Calibri"/>
                <a:cs typeface="Calibri"/>
              </a:rPr>
              <a:t>ce</a:t>
            </a:r>
            <a:r>
              <a:rPr b="1" dirty="0">
                <a:latin typeface="Calibri"/>
                <a:cs typeface="Calibri"/>
              </a:rPr>
              <a:t>p</a:t>
            </a:r>
            <a:r>
              <a:rPr b="1" spc="-15" dirty="0">
                <a:latin typeface="Calibri"/>
                <a:cs typeface="Calibri"/>
              </a:rPr>
              <a:t>tual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Parti</a:t>
            </a:r>
            <a:r>
              <a:rPr b="1" spc="0" dirty="0">
                <a:latin typeface="Calibri"/>
                <a:cs typeface="Calibri"/>
              </a:rPr>
              <a:t>t</a:t>
            </a:r>
            <a:r>
              <a:rPr b="1" spc="-15" dirty="0">
                <a:latin typeface="Calibri"/>
                <a:cs typeface="Calibri"/>
              </a:rPr>
              <a:t>ion</a:t>
            </a:r>
          </a:p>
          <a:p>
            <a:pPr marL="5080">
              <a:lnSpc>
                <a:spcPct val="100000"/>
              </a:lnSpc>
              <a:spcBef>
                <a:spcPts val="1815"/>
              </a:spcBef>
            </a:pPr>
            <a:r>
              <a:rPr i="1" spc="-25" dirty="0">
                <a:latin typeface="Calibri"/>
                <a:cs typeface="Calibri"/>
              </a:rPr>
              <a:t>D</a:t>
            </a:r>
            <a:r>
              <a:rPr i="1" spc="-10" dirty="0">
                <a:latin typeface="Calibri"/>
                <a:cs typeface="Calibri"/>
              </a:rPr>
              <a:t>ivid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the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vel</a:t>
            </a:r>
            <a:r>
              <a:rPr i="1" spc="-10" dirty="0">
                <a:latin typeface="Calibri"/>
                <a:cs typeface="Calibri"/>
              </a:rPr>
              <a:t>ocity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Calibri"/>
                <a:cs typeface="Calibri"/>
              </a:rPr>
              <a:t>a</a:t>
            </a:r>
            <a:r>
              <a:rPr i="1" spc="-20" dirty="0">
                <a:latin typeface="Calibri"/>
                <a:cs typeface="Calibri"/>
              </a:rPr>
              <a:t>x</a:t>
            </a:r>
            <a:r>
              <a:rPr i="1" spc="-10" dirty="0">
                <a:latin typeface="Calibri"/>
                <a:cs typeface="Calibri"/>
              </a:rPr>
              <a:t>is</a:t>
            </a:r>
            <a:r>
              <a:rPr i="1" spc="-65" dirty="0">
                <a:latin typeface="Times New Roman"/>
                <a:cs typeface="Times New Roman"/>
              </a:rPr>
              <a:t> </a:t>
            </a:r>
            <a:r>
              <a:rPr i="1" spc="5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nt</a:t>
            </a:r>
            <a:r>
              <a:rPr i="1" spc="-15" dirty="0">
                <a:latin typeface="Calibri"/>
                <a:cs typeface="Calibri"/>
              </a:rPr>
              <a:t>o</a:t>
            </a:r>
            <a:r>
              <a:rPr i="1" spc="-5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s</a:t>
            </a:r>
            <a:r>
              <a:rPr i="1" spc="-10" dirty="0">
                <a:latin typeface="Calibri"/>
                <a:cs typeface="Calibri"/>
              </a:rPr>
              <a:t>l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25" dirty="0">
                <a:latin typeface="Calibri"/>
                <a:cs typeface="Calibri"/>
              </a:rPr>
              <a:t>c</a:t>
            </a:r>
            <a:r>
              <a:rPr i="1" spc="-15" dirty="0">
                <a:latin typeface="Calibri"/>
                <a:cs typeface="Calibri"/>
              </a:rPr>
              <a:t>es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Calibri"/>
                <a:cs typeface="Calibri"/>
              </a:rPr>
              <a:t>of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w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d</a:t>
            </a:r>
            <a:r>
              <a:rPr i="1" spc="-25" dirty="0">
                <a:latin typeface="Calibri"/>
                <a:cs typeface="Calibri"/>
              </a:rPr>
              <a:t>t</a:t>
            </a:r>
            <a:r>
              <a:rPr i="1" spc="-15" dirty="0">
                <a:latin typeface="Calibri"/>
                <a:cs typeface="Calibri"/>
              </a:rPr>
              <a:t>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42086" y="3944063"/>
            <a:ext cx="101790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9140" algn="l"/>
              </a:tabLst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2405" y="3674314"/>
            <a:ext cx="81039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70" dirty="0">
                <a:latin typeface="Cambria Math"/>
                <a:cs typeface="Cambria Math"/>
              </a:rPr>
              <a:t>𝛿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n</a:t>
            </a:r>
          </a:p>
        </p:txBody>
      </p:sp>
      <p:sp>
        <p:nvSpPr>
          <p:cNvPr id="6" name="object 6"/>
          <p:cNvSpPr/>
          <p:nvPr/>
        </p:nvSpPr>
        <p:spPr>
          <a:xfrm>
            <a:off x="6365107" y="4131695"/>
            <a:ext cx="597535" cy="0"/>
          </a:xfrm>
          <a:custGeom>
            <a:avLst/>
            <a:gdLst/>
            <a:ahLst/>
            <a:cxnLst/>
            <a:rect l="l" t="t" r="r" b="b"/>
            <a:pathLst>
              <a:path w="597534">
                <a:moveTo>
                  <a:pt x="0" y="0"/>
                </a:moveTo>
                <a:lnTo>
                  <a:pt x="59740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47477" y="3944055"/>
            <a:ext cx="50101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62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 dirty="0">
              <a:latin typeface="Cambria Math"/>
              <a:cs typeface="Cambria Math"/>
            </a:endParaRPr>
          </a:p>
          <a:p>
            <a:pPr marL="12700">
              <a:lnSpc>
                <a:spcPts val="2620"/>
              </a:lnSpc>
            </a:pPr>
            <a:r>
              <a:rPr sz="2800" spc="-30" dirty="0">
                <a:latin typeface="Cambria Math"/>
                <a:cs typeface="Cambria Math"/>
              </a:rPr>
              <a:t>𝑘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696" y="4739965"/>
            <a:ext cx="7493000" cy="1047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Cambria Math"/>
                <a:cs typeface="Cambria Math"/>
              </a:rPr>
              <a:t>𝛿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n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homog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neous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2.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Each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Slice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Behaves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Homog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neo</a:t>
            </a:r>
            <a:r>
              <a:rPr sz="2800" b="1" spc="-25" dirty="0">
                <a:latin typeface="Calibri"/>
                <a:cs typeface="Calibri"/>
              </a:rPr>
              <a:t>u</a:t>
            </a:r>
            <a:r>
              <a:rPr sz="2800" b="1" spc="-10" dirty="0">
                <a:latin typeface="Calibri"/>
                <a:cs typeface="Calibri"/>
              </a:rPr>
              <a:t>sly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3998"/>
            <a:ext cx="10380345" cy="408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9275" algn="l"/>
                <a:tab pos="1941830" algn="l"/>
                <a:tab pos="2374265" algn="l"/>
                <a:tab pos="3161665" algn="l"/>
                <a:tab pos="4423410" algn="l"/>
                <a:tab pos="4895850" algn="l"/>
              </a:tabLst>
            </a:pPr>
            <a:r>
              <a:rPr sz="2800" i="1" spc="-15" dirty="0">
                <a:latin typeface="Calibri"/>
                <a:cs typeface="Calibri"/>
              </a:rPr>
              <a:t>All</a:t>
            </a:r>
            <a:r>
              <a:rPr sz="2800" i="1" spc="-15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part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cl</a:t>
            </a:r>
            <a:r>
              <a:rPr sz="2800" i="1" spc="-2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centred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</a:t>
            </a:r>
            <a:endParaRPr sz="3000" baseline="-16666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-15" dirty="0">
                <a:latin typeface="Calibri"/>
                <a:cs typeface="Calibri"/>
              </a:rPr>
              <a:t>resona</a:t>
            </a:r>
            <a:r>
              <a:rPr sz="2800" spc="-20" dirty="0">
                <a:latin typeface="Calibri"/>
                <a:cs typeface="Calibri"/>
              </a:rPr>
              <a:t>nce</a:t>
            </a:r>
            <a:endParaRPr sz="2800">
              <a:latin typeface="Calibri"/>
              <a:cs typeface="Calibri"/>
            </a:endParaRPr>
          </a:p>
          <a:p>
            <a:pPr marL="7620" algn="ctr">
              <a:lnSpc>
                <a:spcPct val="100000"/>
              </a:lnSpc>
              <a:spcBef>
                <a:spcPts val="1814"/>
              </a:spcBef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-60" dirty="0">
                <a:latin typeface="Cambria Math"/>
                <a:cs typeface="Cambria Math"/>
              </a:rPr>
              <a:t> 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spc="179" baseline="-16666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63220" indent="-350520">
              <a:lnSpc>
                <a:spcPct val="100000"/>
              </a:lnSpc>
              <a:spcBef>
                <a:spcPts val="1645"/>
              </a:spcBef>
              <a:buFont typeface="Calibri"/>
              <a:buAutoNum type="arabicPeriod" startAt="3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Math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20" dirty="0">
                <a:latin typeface="Calibri"/>
                <a:cs typeface="Calibri"/>
              </a:rPr>
              <a:t>mati</a:t>
            </a:r>
            <a:r>
              <a:rPr sz="2800" b="1" spc="-5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al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Viewpoint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  <a:tabLst>
                <a:tab pos="895350" algn="l"/>
                <a:tab pos="1967864" algn="l"/>
                <a:tab pos="2376170" algn="l"/>
                <a:tab pos="3121025" algn="l"/>
                <a:tab pos="3896995" algn="l"/>
                <a:tab pos="5692775" algn="l"/>
                <a:tab pos="6126480" algn="l"/>
                <a:tab pos="6951980" algn="l"/>
                <a:tab pos="8540115" algn="l"/>
                <a:tab pos="10026015" algn="l"/>
              </a:tabLst>
            </a:pPr>
            <a:r>
              <a:rPr sz="2800" i="1" spc="-2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otal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5" dirty="0">
                <a:latin typeface="Calibri"/>
                <a:cs typeface="Calibri"/>
              </a:rPr>
              <a:t>f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5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su</a:t>
            </a:r>
            <a:r>
              <a:rPr sz="2800" i="1" spc="-25" dirty="0">
                <a:latin typeface="Calibri"/>
                <a:cs typeface="Calibri"/>
              </a:rPr>
              <a:t>m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ove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Loren</a:t>
            </a:r>
            <a:r>
              <a:rPr sz="2800" i="1" spc="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zi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f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each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su</a:t>
            </a:r>
            <a:r>
              <a:rPr sz="2800" i="1" spc="-10" dirty="0">
                <a:latin typeface="Calibri"/>
                <a:cs typeface="Calibri"/>
              </a:rPr>
              <a:t>b</a:t>
            </a:r>
            <a:r>
              <a:rPr sz="2800" i="1" spc="-20" dirty="0">
                <a:latin typeface="Calibri"/>
                <a:cs typeface="Calibri"/>
              </a:rPr>
              <a:t>gr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up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wei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0" dirty="0">
                <a:latin typeface="Calibri"/>
                <a:cs typeface="Calibri"/>
              </a:rPr>
              <a:t>h</a:t>
            </a:r>
            <a:r>
              <a:rPr sz="2800" i="1" spc="-15" dirty="0">
                <a:latin typeface="Calibri"/>
                <a:cs typeface="Calibri"/>
              </a:rPr>
              <a:t>ted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50" dirty="0">
                <a:latin typeface="Cambria Math"/>
                <a:cs typeface="Cambria Math"/>
              </a:rPr>
              <a:t>𝑓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00" dirty="0">
                <a:latin typeface="Cambria Math"/>
                <a:cs typeface="Cambria Math"/>
              </a:rPr>
              <a:t>𝑣</a:t>
            </a:r>
            <a:r>
              <a:rPr sz="3000" spc="179" baseline="-16666" dirty="0">
                <a:latin typeface="Calibri"/>
                <a:cs typeface="Calibri"/>
              </a:rPr>
              <a:t>z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14"/>
              </a:spcBef>
              <a:buFont typeface="Calibri"/>
              <a:buAutoNum type="arabicPeriod" startAt="4"/>
              <a:tabLst>
                <a:tab pos="363855" algn="l"/>
              </a:tabLst>
            </a:pPr>
            <a:r>
              <a:rPr sz="2800" b="1" spc="-15" dirty="0">
                <a:latin typeface="Calibri"/>
                <a:cs typeface="Calibri"/>
              </a:rPr>
              <a:t>Experi</a:t>
            </a:r>
            <a:r>
              <a:rPr sz="2800" b="1" spc="-20" dirty="0">
                <a:latin typeface="Calibri"/>
                <a:cs typeface="Calibri"/>
              </a:rPr>
              <a:t>menta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ele</a:t>
            </a:r>
            <a:r>
              <a:rPr sz="2800" b="1" spc="-30" dirty="0">
                <a:latin typeface="Calibri"/>
                <a:cs typeface="Calibri"/>
              </a:rPr>
              <a:t>v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nce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1174" y="973958"/>
            <a:ext cx="50476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77900" algn="l"/>
                <a:tab pos="1315720" algn="l"/>
                <a:tab pos="2763520" algn="l"/>
              </a:tabLst>
            </a:pP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fted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646557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  <a:tabLst>
                <a:tab pos="1129030" algn="l"/>
                <a:tab pos="3675379" algn="l"/>
                <a:tab pos="4924425" algn="l"/>
              </a:tabLst>
            </a:pPr>
            <a:r>
              <a:rPr sz="2800" i="1" spc="-20" dirty="0">
                <a:latin typeface="Calibri"/>
                <a:cs typeface="Calibri"/>
              </a:rPr>
              <a:t>La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spectr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sc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p</a:t>
            </a:r>
            <a:r>
              <a:rPr sz="2800" i="1" spc="-10" dirty="0">
                <a:latin typeface="Calibri"/>
                <a:cs typeface="Calibri"/>
              </a:rPr>
              <a:t>is</a:t>
            </a:r>
            <a:r>
              <a:rPr sz="2800" i="1" spc="-15" dirty="0">
                <a:latin typeface="Calibri"/>
                <a:cs typeface="Calibri"/>
              </a:rPr>
              <a:t>ts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target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0" dirty="0">
                <a:latin typeface="Calibri"/>
                <a:cs typeface="Calibri"/>
              </a:rPr>
              <a:t>d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v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d</a:t>
            </a:r>
            <a:r>
              <a:rPr sz="2800" i="1" spc="-20" dirty="0">
                <a:latin typeface="Calibri"/>
                <a:cs typeface="Calibri"/>
              </a:rPr>
              <a:t>ual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spectr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sc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py</a:t>
            </a:r>
            <a:r>
              <a:rPr sz="2800" i="1" spc="-10" dirty="0">
                <a:latin typeface="Calibri"/>
                <a:cs typeface="Calibri"/>
              </a:rPr>
              <a:t>)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to</a:t>
            </a:r>
            <a:r>
              <a:rPr sz="2800" i="1" spc="-5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“</a:t>
            </a:r>
            <a:r>
              <a:rPr sz="2800" i="1" spc="-20" dirty="0">
                <a:latin typeface="Calibri"/>
                <a:cs typeface="Calibri"/>
              </a:rPr>
              <a:t>bea</a:t>
            </a:r>
            <a:r>
              <a:rPr sz="2800" i="1" spc="-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”</a:t>
            </a:r>
            <a:r>
              <a:rPr sz="2800" i="1" spc="10" dirty="0">
                <a:latin typeface="Calibri"/>
                <a:cs typeface="Calibri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Dopp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br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aden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8217" y="973958"/>
            <a:ext cx="7823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80368" y="973958"/>
            <a:ext cx="7543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(e.g</a:t>
            </a:r>
            <a:r>
              <a:rPr sz="2800" i="1" spc="-5" dirty="0">
                <a:latin typeface="Calibri"/>
                <a:cs typeface="Calibri"/>
              </a:rPr>
              <a:t>.</a:t>
            </a:r>
            <a:r>
              <a:rPr sz="2800" i="1" spc="-10" dirty="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920" rIns="0" bIns="0" rtlCol="0">
            <a:spAutoFit/>
          </a:bodyPr>
          <a:lstStyle/>
          <a:p>
            <a:pPr marL="8874125">
              <a:lnSpc>
                <a:spcPct val="100000"/>
              </a:lnSpc>
            </a:pPr>
            <a:r>
              <a:rPr sz="2800" b="0" i="1" u="none" spc="-20" dirty="0">
                <a:solidFill>
                  <a:srgbClr val="000000"/>
                </a:solidFill>
                <a:latin typeface="Calibri"/>
                <a:cs typeface="Calibri"/>
              </a:rPr>
              <a:t>sat</a:t>
            </a:r>
            <a:r>
              <a:rPr sz="2800" b="0" i="1" u="none" spc="-10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sz="2800" b="0" i="1" u="none" spc="-15" dirty="0">
                <a:solidFill>
                  <a:srgbClr val="000000"/>
                </a:solidFill>
                <a:latin typeface="Calibri"/>
                <a:cs typeface="Calibri"/>
              </a:rPr>
              <a:t>rati</a:t>
            </a:r>
            <a:r>
              <a:rPr sz="2800" b="0" i="1" u="none" spc="-5" dirty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sz="2800" b="0" i="1" u="none" spc="-15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7785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8:</a:t>
            </a:r>
            <a:r>
              <a:rPr spc="-20" dirty="0"/>
              <a:t> Collis</a:t>
            </a:r>
            <a:r>
              <a:rPr spc="5" dirty="0"/>
              <a:t>i</a:t>
            </a:r>
            <a:r>
              <a:rPr spc="-20" dirty="0"/>
              <a:t>o</a:t>
            </a:r>
            <a:r>
              <a:rPr spc="-35" dirty="0"/>
              <a:t>n</a:t>
            </a:r>
            <a:r>
              <a:rPr spc="-15" dirty="0"/>
              <a:t>al B</a:t>
            </a:r>
            <a:r>
              <a:rPr spc="-25" dirty="0"/>
              <a:t>roadening</a:t>
            </a:r>
            <a:r>
              <a:rPr spc="30" dirty="0"/>
              <a:t> </a:t>
            </a:r>
            <a:r>
              <a:rPr spc="-35" dirty="0">
                <a:latin typeface="Calibri"/>
                <a:cs typeface="Calibri"/>
              </a:rPr>
              <a:t>—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0" dirty="0"/>
              <a:t>Two</a:t>
            </a:r>
            <a:r>
              <a:rPr spc="-15" dirty="0"/>
              <a:t> F</a:t>
            </a:r>
            <a:r>
              <a:rPr spc="-10" dirty="0"/>
              <a:t>u</a:t>
            </a:r>
            <a:r>
              <a:rPr spc="-20" dirty="0"/>
              <a:t>ndamental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661409"/>
            <a:ext cx="8510270" cy="3868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17955"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Types</a:t>
            </a:r>
            <a:endParaRPr sz="3400">
              <a:latin typeface="Calibri"/>
              <a:cs typeface="Calibri"/>
            </a:endParaRPr>
          </a:p>
          <a:p>
            <a:pPr marL="1417320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1.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Inel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(Ampl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tud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Perturb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ng)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Col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lisi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Ener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x</a:t>
            </a:r>
            <a:r>
              <a:rPr sz="2800" b="1" spc="-20" dirty="0">
                <a:latin typeface="Calibri"/>
                <a:cs typeface="Calibri"/>
              </a:rPr>
              <a:t>chan</a:t>
            </a:r>
            <a:r>
              <a:rPr sz="2800" b="1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een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Shorten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20" dirty="0">
                <a:latin typeface="Calibri"/>
                <a:cs typeface="Calibri"/>
              </a:rPr>
              <a:t>-sta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𝜏′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&lt;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𝜏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Resu</a:t>
            </a:r>
            <a:r>
              <a:rPr sz="2800" b="1" spc="-20" dirty="0">
                <a:latin typeface="Calibri"/>
                <a:cs typeface="Calibri"/>
              </a:rPr>
              <a:t>l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reases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mogene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𝛤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416685" algn="ctr">
              <a:lnSpc>
                <a:spcPct val="100000"/>
              </a:lnSpc>
              <a:spcBef>
                <a:spcPts val="1805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2.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stic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(Phas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Perturbing)</a:t>
            </a:r>
            <a:r>
              <a:rPr sz="3000" b="1" u="heavy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Coll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isi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81384"/>
            <a:ext cx="630428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No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ener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exchang</a:t>
            </a:r>
            <a:r>
              <a:rPr sz="2800" b="1" spc="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nchang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97" y="1656517"/>
            <a:ext cx="487172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Intro</a:t>
            </a:r>
            <a:r>
              <a:rPr sz="2800" spc="-20" dirty="0">
                <a:latin typeface="Calibri"/>
                <a:cs typeface="Calibri"/>
              </a:rPr>
              <a:t>duc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random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jumps.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297" y="2320854"/>
            <a:ext cx="129730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Fourier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39237" y="2345940"/>
            <a:ext cx="60502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2605" algn="l"/>
                <a:tab pos="2425065" algn="l"/>
                <a:tab pos="4431030" algn="l"/>
              </a:tabLst>
            </a:pP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ransf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rm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int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rrupted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osc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llatio</a:t>
            </a:r>
            <a:r>
              <a:rPr sz="2800" spc="-15" dirty="0">
                <a:latin typeface="Calibri"/>
                <a:cs typeface="Calibri"/>
              </a:rPr>
              <a:t>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99705" y="2345940"/>
            <a:ext cx="21894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6275" algn="l"/>
              </a:tabLst>
            </a:pPr>
            <a:r>
              <a:rPr sz="2800" spc="-30" dirty="0">
                <a:latin typeface="Calibri"/>
                <a:cs typeface="Calibri"/>
              </a:rPr>
              <a:t>→	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dditi</a:t>
            </a:r>
            <a:r>
              <a:rPr sz="2800" b="1" spc="-30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10631" rIns="0" bIns="0" rtlCol="0">
            <a:spAutoFit/>
          </a:bodyPr>
          <a:lstStyle/>
          <a:p>
            <a:pPr marL="462280">
              <a:lnSpc>
                <a:spcPct val="100000"/>
              </a:lnSpc>
            </a:pPr>
            <a:r>
              <a:rPr b="1" spc="-15" dirty="0">
                <a:latin typeface="Calibri"/>
                <a:cs typeface="Calibri"/>
              </a:rPr>
              <a:t>Lorentzian</a:t>
            </a:r>
            <a:r>
              <a:rPr b="1" spc="-65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broadenin</a:t>
            </a:r>
            <a:r>
              <a:rPr b="1" dirty="0">
                <a:latin typeface="Calibri"/>
                <a:cs typeface="Calibri"/>
              </a:rPr>
              <a:t>g</a:t>
            </a:r>
            <a:r>
              <a:rPr dirty="0"/>
              <a:t>.</a:t>
            </a:r>
          </a:p>
          <a:p>
            <a:pPr marL="3833495">
              <a:lnSpc>
                <a:spcPct val="100000"/>
              </a:lnSpc>
              <a:spcBef>
                <a:spcPts val="1805"/>
              </a:spcBef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fied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O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utcome</a:t>
            </a:r>
            <a:endParaRPr sz="3000">
              <a:latin typeface="Calibri"/>
              <a:cs typeface="Calibri"/>
            </a:endParaRPr>
          </a:p>
          <a:p>
            <a:pPr marL="5080">
              <a:lnSpc>
                <a:spcPct val="100000"/>
              </a:lnSpc>
              <a:spcBef>
                <a:spcPts val="1889"/>
              </a:spcBef>
            </a:pPr>
            <a:r>
              <a:rPr i="1" spc="-20" dirty="0">
                <a:latin typeface="Calibri"/>
                <a:cs typeface="Calibri"/>
              </a:rPr>
              <a:t>B</a:t>
            </a:r>
            <a:r>
              <a:rPr i="1" spc="-10" dirty="0">
                <a:latin typeface="Calibri"/>
                <a:cs typeface="Calibri"/>
              </a:rPr>
              <a:t>o</a:t>
            </a:r>
            <a:r>
              <a:rPr i="1" spc="-15" dirty="0">
                <a:latin typeface="Calibri"/>
                <a:cs typeface="Calibri"/>
              </a:rPr>
              <a:t>th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mec</a:t>
            </a:r>
            <a:r>
              <a:rPr i="1" spc="-5" dirty="0">
                <a:latin typeface="Calibri"/>
                <a:cs typeface="Calibri"/>
              </a:rPr>
              <a:t>h</a:t>
            </a:r>
            <a:r>
              <a:rPr i="1" spc="-20" dirty="0">
                <a:latin typeface="Calibri"/>
                <a:cs typeface="Calibri"/>
              </a:rPr>
              <a:t>an</a:t>
            </a:r>
            <a:r>
              <a:rPr i="1" spc="-5" dirty="0">
                <a:latin typeface="Calibri"/>
                <a:cs typeface="Calibri"/>
              </a:rPr>
              <a:t>i</a:t>
            </a:r>
            <a:r>
              <a:rPr i="1" spc="-25" dirty="0">
                <a:latin typeface="Calibri"/>
                <a:cs typeface="Calibri"/>
              </a:rPr>
              <a:t>sm</a:t>
            </a:r>
            <a:r>
              <a:rPr i="1" spc="-15" dirty="0">
                <a:latin typeface="Calibri"/>
                <a:cs typeface="Calibri"/>
              </a:rPr>
              <a:t>s</a:t>
            </a:r>
            <a:r>
              <a:rPr i="1" spc="-6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pr</a:t>
            </a:r>
            <a:r>
              <a:rPr i="1" spc="-30" dirty="0">
                <a:latin typeface="Calibri"/>
                <a:cs typeface="Calibri"/>
              </a:rPr>
              <a:t>e</a:t>
            </a:r>
            <a:r>
              <a:rPr i="1" spc="-20" dirty="0">
                <a:latin typeface="Calibri"/>
                <a:cs typeface="Calibri"/>
              </a:rPr>
              <a:t>serv</a:t>
            </a:r>
            <a:r>
              <a:rPr i="1" spc="-15" dirty="0">
                <a:latin typeface="Calibri"/>
                <a:cs typeface="Calibri"/>
              </a:rPr>
              <a:t>e</a:t>
            </a:r>
            <a:r>
              <a:rPr i="1" spc="-65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the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spc="-25" dirty="0"/>
              <a:t>homoge</a:t>
            </a:r>
            <a:r>
              <a:rPr spc="-5" dirty="0"/>
              <a:t>n</a:t>
            </a:r>
            <a:r>
              <a:rPr spc="-15" dirty="0"/>
              <a:t>eous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nat</a:t>
            </a:r>
            <a:r>
              <a:rPr i="1" dirty="0">
                <a:latin typeface="Calibri"/>
                <a:cs typeface="Calibri"/>
              </a:rPr>
              <a:t>u</a:t>
            </a:r>
            <a:r>
              <a:rPr i="1" spc="-15" dirty="0">
                <a:latin typeface="Calibri"/>
                <a:cs typeface="Calibri"/>
              </a:rPr>
              <a:t>re: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91816" y="5020382"/>
            <a:ext cx="1108330" cy="427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502" baseline="-2976" dirty="0">
                <a:latin typeface="Cambria Math"/>
                <a:cs typeface="Cambria Math"/>
              </a:rPr>
              <a:t>𝑃</a:t>
            </a:r>
            <a:r>
              <a:rPr sz="3000" spc="300" baseline="-19444" dirty="0">
                <a:latin typeface="Cambria Math"/>
                <a:cs typeface="Cambria Math"/>
              </a:rPr>
              <a:t>𝑖𝑘</a:t>
            </a:r>
            <a:r>
              <a:rPr sz="3000" spc="-397" baseline="-19444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00146" y="4858891"/>
            <a:ext cx="389826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2000" dirty="0">
                <a:latin typeface="Calibri"/>
                <a:cs typeface="Calibri"/>
              </a:rPr>
              <a:t>coll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ons</a:t>
            </a:r>
            <a:endParaRPr sz="2000">
              <a:latin typeface="Calibri"/>
              <a:cs typeface="Calibri"/>
            </a:endParaRPr>
          </a:p>
          <a:p>
            <a:pPr marL="334010">
              <a:lnSpc>
                <a:spcPts val="2800"/>
              </a:lnSpc>
              <a:tabLst>
                <a:tab pos="1051560" algn="l"/>
              </a:tabLst>
            </a:pPr>
            <a:r>
              <a:rPr sz="2800" spc="-25" dirty="0">
                <a:latin typeface="Cambria Math"/>
                <a:cs typeface="Cambria Math"/>
              </a:rPr>
              <a:t>→	</a:t>
            </a:r>
            <a:r>
              <a:rPr sz="2800" spc="-15" dirty="0">
                <a:latin typeface="Calibri"/>
                <a:cs typeface="Calibri"/>
              </a:rPr>
              <a:t>broader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orentzia</a:t>
            </a:r>
            <a:r>
              <a:rPr sz="2800" spc="15" dirty="0">
                <a:latin typeface="Calibri"/>
                <a:cs typeface="Calibri"/>
              </a:rPr>
              <a:t>n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098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Cartoo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ompar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th/without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nterrupt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3342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9:</a:t>
            </a:r>
            <a:r>
              <a:rPr spc="-20" dirty="0"/>
              <a:t> Velocit</a:t>
            </a:r>
            <a:r>
              <a:rPr dirty="0"/>
              <a:t>y</a:t>
            </a:r>
            <a:r>
              <a:rPr spc="-15" dirty="0"/>
              <a:t>-</a:t>
            </a:r>
            <a:r>
              <a:rPr spc="-25" dirty="0"/>
              <a:t>Changing</a:t>
            </a:r>
            <a:r>
              <a:rPr spc="5" dirty="0"/>
              <a:t> </a:t>
            </a:r>
            <a:r>
              <a:rPr spc="-15" dirty="0"/>
              <a:t>Coll</a:t>
            </a:r>
            <a:r>
              <a:rPr spc="-5" dirty="0"/>
              <a:t>i</a:t>
            </a:r>
            <a:r>
              <a:rPr spc="-15" dirty="0"/>
              <a:t>sions (VC</a:t>
            </a:r>
            <a:r>
              <a:rPr spc="-20" dirty="0"/>
              <a:t>C)</a:t>
            </a:r>
            <a:r>
              <a:rPr spc="0" dirty="0"/>
              <a:t> </a:t>
            </a:r>
            <a:r>
              <a:rPr spc="-35" dirty="0">
                <a:latin typeface="Calibri"/>
                <a:cs typeface="Calibri"/>
              </a:rPr>
              <a:t>—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5" dirty="0"/>
              <a:t>New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85" y="1661409"/>
            <a:ext cx="10384790" cy="434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Compli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ation</a:t>
            </a:r>
            <a:endParaRPr sz="34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2039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Physica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Event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  <a:tabLst>
                <a:tab pos="1186815" algn="l"/>
                <a:tab pos="2640965" algn="l"/>
                <a:tab pos="5007610" algn="l"/>
                <a:tab pos="6890384" algn="l"/>
                <a:tab pos="7316470" algn="l"/>
                <a:tab pos="9373870" algn="l"/>
                <a:tab pos="9899015" algn="l"/>
              </a:tabLst>
            </a:pPr>
            <a:r>
              <a:rPr sz="2800" i="1" spc="-20" dirty="0">
                <a:latin typeface="Calibri"/>
                <a:cs typeface="Calibri"/>
              </a:rPr>
              <a:t>Dur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centr</a:t>
            </a:r>
            <a:r>
              <a:rPr sz="2800" i="1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-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5" dirty="0">
                <a:latin typeface="Calibri"/>
                <a:cs typeface="Calibri"/>
              </a:rPr>
              <a:t>-</a:t>
            </a:r>
            <a:r>
              <a:rPr sz="2800" i="1" spc="-25" dirty="0">
                <a:latin typeface="Calibri"/>
                <a:cs typeface="Calibri"/>
              </a:rPr>
              <a:t>m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ss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mom</a:t>
            </a:r>
            <a:r>
              <a:rPr sz="2800" i="1" spc="-15" dirty="0">
                <a:latin typeface="Calibri"/>
                <a:cs typeface="Calibri"/>
              </a:rPr>
              <a:t>entum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is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redi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tributed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30" dirty="0">
                <a:latin typeface="Calibri"/>
                <a:cs typeface="Calibri"/>
              </a:rPr>
              <a:t>→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he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i="1" spc="-15" dirty="0">
                <a:latin typeface="Calibri"/>
                <a:cs typeface="Calibri"/>
              </a:rPr>
              <a:t>vel</a:t>
            </a:r>
            <a:r>
              <a:rPr sz="2800" i="1" spc="-20" dirty="0">
                <a:latin typeface="Calibri"/>
                <a:cs typeface="Calibri"/>
              </a:rPr>
              <a:t>oc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ty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comp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nen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spc="-45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𝑢</a:t>
            </a:r>
            <a:r>
              <a:rPr sz="3000" spc="157" baseline="-16666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2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Transitio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Betwe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Subgr</a:t>
            </a:r>
            <a:r>
              <a:rPr sz="2800" b="1" spc="-10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ups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i="1" spc="-15" dirty="0">
                <a:latin typeface="Calibri"/>
                <a:cs typeface="Calibri"/>
              </a:rPr>
              <a:t>Particle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m</a:t>
            </a:r>
            <a:r>
              <a:rPr sz="2800" i="1" spc="-20" dirty="0">
                <a:latin typeface="Calibri"/>
                <a:cs typeface="Calibri"/>
              </a:rPr>
              <a:t>ove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fro</a:t>
            </a:r>
            <a:r>
              <a:rPr sz="2800" i="1" spc="-25" dirty="0">
                <a:latin typeface="Calibri"/>
                <a:cs typeface="Calibri"/>
              </a:rPr>
              <a:t>m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ce</a:t>
            </a:r>
            <a:endParaRPr sz="28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810"/>
              </a:spcBef>
              <a:tabLst>
                <a:tab pos="1973580" algn="l"/>
                <a:tab pos="2725420" algn="l"/>
              </a:tabLst>
            </a:pP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 </a:t>
            </a:r>
            <a:r>
              <a:rPr sz="3000" spc="-26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±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spc="179" baseline="-16666" dirty="0">
                <a:latin typeface="Calibri"/>
                <a:cs typeface="Calibri"/>
              </a:rPr>
              <a:t>z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baseline="-16666" dirty="0">
                <a:latin typeface="Calibri"/>
                <a:cs typeface="Calibri"/>
              </a:rPr>
              <a:t>z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𝑢</a:t>
            </a:r>
            <a:r>
              <a:rPr sz="3000" baseline="-16666" dirty="0">
                <a:latin typeface="Calibri"/>
                <a:cs typeface="Calibri"/>
              </a:rPr>
              <a:t>z </a:t>
            </a:r>
            <a:r>
              <a:rPr sz="3000" spc="-26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±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195" dirty="0">
                <a:latin typeface="Cambria Math"/>
                <a:cs typeface="Cambria Math"/>
              </a:rPr>
              <a:t>𝑣</a:t>
            </a:r>
            <a:r>
              <a:rPr sz="3000" spc="179" baseline="-16666" dirty="0">
                <a:latin typeface="Calibri"/>
                <a:cs typeface="Calibri"/>
              </a:rPr>
              <a:t>z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4290695" cy="167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3220" marR="64135" indent="-350520" algn="r">
              <a:lnSpc>
                <a:spcPct val="100000"/>
              </a:lnSpc>
              <a:buFont typeface="Calibri"/>
              <a:buAutoNum type="arabicPeriod" startAt="3"/>
              <a:tabLst>
                <a:tab pos="363855" algn="l"/>
              </a:tabLst>
            </a:pPr>
            <a:r>
              <a:rPr sz="2800" b="1" spc="-15" dirty="0">
                <a:latin typeface="Calibri"/>
                <a:cs typeface="Calibri"/>
              </a:rPr>
              <a:t>Resu</a:t>
            </a:r>
            <a:r>
              <a:rPr sz="2800" b="1" spc="-20" dirty="0">
                <a:latin typeface="Calibri"/>
                <a:cs typeface="Calibri"/>
              </a:rPr>
              <a:t>l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ing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Freque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Jum</a:t>
            </a:r>
            <a:r>
              <a:rPr sz="2800" b="1" spc="-15" dirty="0">
                <a:latin typeface="Calibri"/>
                <a:cs typeface="Calibri"/>
              </a:rPr>
              <a:t>p</a:t>
            </a:r>
            <a:endParaRPr sz="2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810"/>
              </a:spcBef>
            </a:pP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  <a:p>
            <a:pPr marL="363220" indent="-350520">
              <a:lnSpc>
                <a:spcPct val="100000"/>
              </a:lnSpc>
              <a:spcBef>
                <a:spcPts val="1645"/>
              </a:spcBef>
              <a:buFont typeface="Calibri"/>
              <a:buAutoNum type="arabicPeriod" startAt="4"/>
              <a:tabLst>
                <a:tab pos="363855" algn="l"/>
              </a:tabLst>
            </a:pPr>
            <a:r>
              <a:rPr sz="2800" b="1" spc="-15" dirty="0">
                <a:latin typeface="Calibri"/>
                <a:cs typeface="Calibri"/>
              </a:rPr>
              <a:t>Import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nt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Distinc</a:t>
            </a:r>
            <a:r>
              <a:rPr sz="2800" b="1" spc="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2035" y="1620842"/>
            <a:ext cx="1891030" cy="43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8955" algn="l"/>
              </a:tabLst>
            </a:pPr>
            <a:r>
              <a:rPr sz="2800" spc="-25" dirty="0">
                <a:latin typeface="Cambria Math"/>
                <a:cs typeface="Cambria Math"/>
              </a:rPr>
              <a:t>→	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-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𝑢</a:t>
            </a:r>
            <a:r>
              <a:rPr sz="3000" spc="179" baseline="-16666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98" y="2923536"/>
            <a:ext cx="10383520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200"/>
              </a:lnSpc>
            </a:pPr>
            <a:r>
              <a:rPr sz="2800" i="1" spc="-2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h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20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freq</a:t>
            </a:r>
            <a:r>
              <a:rPr sz="2800" i="1" spc="-25" dirty="0">
                <a:latin typeface="Calibri"/>
                <a:cs typeface="Calibri"/>
              </a:rPr>
              <a:t>u</a:t>
            </a:r>
            <a:r>
              <a:rPr sz="2800" i="1" spc="-15" dirty="0">
                <a:latin typeface="Calibri"/>
                <a:cs typeface="Calibri"/>
              </a:rPr>
              <a:t>ency</a:t>
            </a:r>
            <a:r>
              <a:rPr sz="2800" i="1" spc="18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sh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229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the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sam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20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20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the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sh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duce</a:t>
            </a:r>
            <a:r>
              <a:rPr sz="2800" i="1" spc="-15" dirty="0">
                <a:latin typeface="Calibri"/>
                <a:cs typeface="Calibri"/>
              </a:rPr>
              <a:t>d</a:t>
            </a:r>
            <a:r>
              <a:rPr sz="2800" i="1" spc="204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b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19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pure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ph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20" dirty="0">
                <a:latin typeface="Calibri"/>
                <a:cs typeface="Calibri"/>
              </a:rPr>
              <a:t>-per</a:t>
            </a:r>
            <a:r>
              <a:rPr sz="2800" i="1" dirty="0">
                <a:latin typeface="Calibri"/>
                <a:cs typeface="Calibri"/>
              </a:rPr>
              <a:t>t</a:t>
            </a:r>
            <a:r>
              <a:rPr sz="2800" i="1" spc="-20" dirty="0">
                <a:latin typeface="Calibri"/>
                <a:cs typeface="Calibri"/>
              </a:rPr>
              <a:t>urb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col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io</a:t>
            </a:r>
            <a:r>
              <a:rPr sz="2800" i="1" spc="-25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4804" y="1216664"/>
            <a:ext cx="6079490" cy="518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9595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5584" y="1177939"/>
            <a:ext cx="5321300" cy="522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804" y="629918"/>
            <a:ext cx="11654155" cy="49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959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[</a:t>
            </a:r>
            <a:r>
              <a:rPr sz="1400" spc="5" dirty="0">
                <a:latin typeface="Calibri"/>
                <a:cs typeface="Calibri"/>
              </a:rPr>
              <a:t>I</a:t>
            </a:r>
            <a:r>
              <a:rPr sz="1400" spc="-1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AGE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Q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IR</a:t>
            </a:r>
            <a:r>
              <a:rPr sz="1400" spc="-5" dirty="0">
                <a:latin typeface="Calibri"/>
                <a:cs typeface="Calibri"/>
              </a:rPr>
              <a:t>ED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w</a:t>
            </a:r>
            <a:r>
              <a:rPr sz="1400" spc="15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-</a:t>
            </a:r>
            <a:r>
              <a:rPr sz="1400" spc="5" dirty="0">
                <a:latin typeface="Calibri"/>
                <a:cs typeface="Calibri"/>
              </a:rPr>
              <a:t>p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el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spc="5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Calibri"/>
                <a:cs typeface="Calibri"/>
              </a:rPr>
              <a:t>(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)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lo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ity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i</a:t>
            </a:r>
            <a:r>
              <a:rPr sz="1400" dirty="0">
                <a:latin typeface="Calibri"/>
                <a:cs typeface="Calibri"/>
              </a:rPr>
              <a:t>ces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10" dirty="0">
                <a:latin typeface="Calibri"/>
                <a:cs typeface="Calibri"/>
              </a:rPr>
              <a:t>o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u</a:t>
            </a: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(b</a:t>
            </a:r>
            <a:r>
              <a:rPr sz="1400" dirty="0">
                <a:latin typeface="Calibri"/>
                <a:cs typeface="Calibri"/>
              </a:rPr>
              <a:t>)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-10" dirty="0">
                <a:latin typeface="Calibri"/>
                <a:cs typeface="Calibri"/>
              </a:rPr>
              <a:t>ro</a:t>
            </a:r>
            <a:r>
              <a:rPr sz="1400" dirty="0">
                <a:latin typeface="Calibri"/>
                <a:cs typeface="Calibri"/>
              </a:rPr>
              <a:t>w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sho</a:t>
            </a:r>
            <a:r>
              <a:rPr sz="1400" dirty="0">
                <a:latin typeface="Calibri"/>
                <a:cs typeface="Calibri"/>
              </a:rPr>
              <a:t>w</a:t>
            </a:r>
            <a:r>
              <a:rPr sz="1400" spc="-15" dirty="0">
                <a:latin typeface="Calibri"/>
                <a:cs typeface="Calibri"/>
              </a:rPr>
              <a:t>i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at</a:t>
            </a:r>
            <a:r>
              <a:rPr sz="1400" spc="-1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c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at</a:t>
            </a:r>
            <a:r>
              <a:rPr sz="1400" spc="-1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B,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alt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0" dirty="0">
                <a:latin typeface="Calibri"/>
                <a:cs typeface="Calibri"/>
              </a:rPr>
              <a:t>in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mbria Math"/>
                <a:cs typeface="Cambria Math"/>
              </a:rPr>
              <a:t>𝑣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libri"/>
                <a:cs typeface="Calibri"/>
              </a:rPr>
              <a:t>.]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54242" y="1012820"/>
            <a:ext cx="755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z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804" y="629918"/>
            <a:ext cx="11654149" cy="4508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804" y="1216664"/>
            <a:ext cx="6079113" cy="51390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98910" y="1177939"/>
            <a:ext cx="5307969" cy="51834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533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0</a:t>
            </a:r>
            <a:r>
              <a:rPr spc="-10" dirty="0"/>
              <a:t>: </a:t>
            </a:r>
            <a:r>
              <a:rPr spc="-20" dirty="0"/>
              <a:t>Coll</a:t>
            </a:r>
            <a:r>
              <a:rPr spc="0" dirty="0"/>
              <a:t>i</a:t>
            </a:r>
            <a:r>
              <a:rPr spc="-15" dirty="0"/>
              <a:t>sion Frequ</a:t>
            </a:r>
            <a:r>
              <a:rPr spc="-10" dirty="0"/>
              <a:t>e</a:t>
            </a:r>
            <a:r>
              <a:rPr spc="-20" dirty="0"/>
              <a:t>ncy vs</a:t>
            </a:r>
            <a:r>
              <a:rPr spc="-5" dirty="0"/>
              <a:t> </a:t>
            </a:r>
            <a:r>
              <a:rPr spc="-20" dirty="0"/>
              <a:t>Radiation</a:t>
            </a:r>
            <a:r>
              <a:rPr spc="-5" dirty="0"/>
              <a:t> </a:t>
            </a:r>
            <a:r>
              <a:rPr spc="-15" dirty="0"/>
              <a:t>Interaction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59584" y="1661409"/>
            <a:ext cx="5668645" cy="1144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Time</a:t>
            </a:r>
            <a:endParaRPr sz="3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30"/>
              </a:spcBef>
            </a:pP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Me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tween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Coll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isions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1291" y="3316167"/>
            <a:ext cx="124968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49580" algn="l"/>
                <a:tab pos="945515" algn="l"/>
                <a:tab pos="1163320" algn="l"/>
              </a:tabLst>
            </a:pPr>
            <a:r>
              <a:rPr sz="2800" spc="-30" dirty="0">
                <a:latin typeface="Cambria Math"/>
                <a:cs typeface="Cambria Math"/>
              </a:rPr>
              <a:t>𝑇	</a:t>
            </a: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	,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92049" y="3046419"/>
            <a:ext cx="247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𝛬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0325" y="3505200"/>
            <a:ext cx="219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𝑣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4731" y="3503798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71849" y="4857500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0300" y="4117906"/>
            <a:ext cx="5186680" cy="1081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𝛬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m).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𝑣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her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5555" cy="3909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27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Deve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mat</a:t>
            </a:r>
            <a:r>
              <a:rPr sz="2800" spc="-10" dirty="0">
                <a:latin typeface="Calibri"/>
                <a:cs typeface="Calibri"/>
              </a:rPr>
              <a:t>he</a:t>
            </a:r>
            <a:r>
              <a:rPr sz="2800" spc="-15" dirty="0">
                <a:latin typeface="Calibri"/>
                <a:cs typeface="Calibri"/>
              </a:rPr>
              <a:t>mati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15" dirty="0">
                <a:latin typeface="Calibri"/>
                <a:cs typeface="Calibri"/>
              </a:rPr>
              <a:t>espe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xwe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zma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10" dirty="0">
                <a:latin typeface="Calibri"/>
                <a:cs typeface="Calibri"/>
              </a:rPr>
              <a:t>e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mental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ectra.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8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role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  <a:p>
            <a:pPr marL="499109" lvl="1" indent="-257810">
              <a:lnSpc>
                <a:spcPct val="100000"/>
              </a:lnSpc>
              <a:spcBef>
                <a:spcPts val="1800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-pert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rbi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lasti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s,</a:t>
            </a:r>
            <a:endParaRPr sz="2800">
              <a:latin typeface="Calibri"/>
              <a:cs typeface="Calibri"/>
            </a:endParaRPr>
          </a:p>
          <a:p>
            <a:pPr marL="499109" lvl="1" indent="-257810">
              <a:lnSpc>
                <a:spcPct val="100000"/>
              </a:lnSpc>
              <a:spcBef>
                <a:spcPts val="910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20" dirty="0">
                <a:latin typeface="Calibri"/>
                <a:cs typeface="Calibri"/>
              </a:rPr>
              <a:t>phas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-pert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rb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ic)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io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499109" lvl="1" indent="-257810">
              <a:lnSpc>
                <a:spcPct val="100000"/>
              </a:lnSpc>
              <a:spcBef>
                <a:spcPts val="915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-chang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redistr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velocities.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873" rIns="0" bIns="0" rtlCol="0">
            <a:spAutoFit/>
          </a:bodyPr>
          <a:lstStyle/>
          <a:p>
            <a:pPr marL="2603500">
              <a:lnSpc>
                <a:spcPct val="100000"/>
              </a:lnSpc>
            </a:pPr>
            <a:r>
              <a:rPr sz="3000" u="heavy" spc="-15" dirty="0">
                <a:solidFill>
                  <a:srgbClr val="FF0000"/>
                </a:solidFill>
              </a:rPr>
              <a:t>Intera</a:t>
            </a:r>
            <a:r>
              <a:rPr sz="3000" u="heavy" spc="-20" dirty="0">
                <a:solidFill>
                  <a:srgbClr val="FF0000"/>
                </a:solidFill>
              </a:rPr>
              <a:t>c</a:t>
            </a:r>
            <a:r>
              <a:rPr sz="3000" u="heavy" spc="-10" dirty="0">
                <a:solidFill>
                  <a:srgbClr val="FF0000"/>
                </a:solidFill>
              </a:rPr>
              <a:t>ti</a:t>
            </a:r>
            <a:r>
              <a:rPr sz="3000" u="heavy" spc="-30" dirty="0">
                <a:solidFill>
                  <a:srgbClr val="FF0000"/>
                </a:solidFill>
              </a:rPr>
              <a:t>o</a:t>
            </a:r>
            <a:r>
              <a:rPr sz="3000" u="heavy" spc="-20" dirty="0">
                <a:solidFill>
                  <a:srgbClr val="FF0000"/>
                </a:solidFill>
              </a:rPr>
              <a:t>n</a:t>
            </a:r>
            <a:r>
              <a:rPr sz="3000" u="heavy" dirty="0">
                <a:solidFill>
                  <a:srgbClr val="FF0000"/>
                </a:solidFill>
              </a:rPr>
              <a:t> </a:t>
            </a:r>
            <a:r>
              <a:rPr sz="3000" u="heavy" spc="-5" dirty="0">
                <a:solidFill>
                  <a:srgbClr val="FF0000"/>
                </a:solidFill>
              </a:rPr>
              <a:t>Time</a:t>
            </a:r>
            <a:r>
              <a:rPr sz="3000" u="heavy" dirty="0">
                <a:solidFill>
                  <a:srgbClr val="FF0000"/>
                </a:solidFill>
              </a:rPr>
              <a:t> </a:t>
            </a:r>
            <a:r>
              <a:rPr sz="3000" u="heavy" spc="-20" dirty="0">
                <a:solidFill>
                  <a:srgbClr val="FF0000"/>
                </a:solidFill>
              </a:rPr>
              <a:t>with</a:t>
            </a:r>
            <a:r>
              <a:rPr sz="3000" u="heavy" spc="5" dirty="0">
                <a:solidFill>
                  <a:srgbClr val="FF0000"/>
                </a:solidFill>
              </a:rPr>
              <a:t> </a:t>
            </a:r>
            <a:r>
              <a:rPr sz="3000" u="heavy" dirty="0">
                <a:solidFill>
                  <a:srgbClr val="FF0000"/>
                </a:solidFill>
              </a:rPr>
              <a:t>Laser</a:t>
            </a:r>
            <a:r>
              <a:rPr sz="3000" u="heavy" spc="-10" dirty="0">
                <a:solidFill>
                  <a:srgbClr val="FF0000"/>
                </a:solidFill>
              </a:rPr>
              <a:t> </a:t>
            </a:r>
            <a:r>
              <a:rPr sz="3000" u="heavy" spc="-15" dirty="0">
                <a:solidFill>
                  <a:srgbClr val="FF0000"/>
                </a:solidFill>
              </a:rPr>
              <a:t>F</a:t>
            </a:r>
            <a:r>
              <a:rPr sz="3000" u="heavy" spc="-25" dirty="0">
                <a:solidFill>
                  <a:srgbClr val="FF0000"/>
                </a:solidFill>
              </a:rPr>
              <a:t>i</a:t>
            </a:r>
            <a:r>
              <a:rPr sz="3000" u="heavy" spc="-20" dirty="0">
                <a:solidFill>
                  <a:srgbClr val="FF0000"/>
                </a:solidFill>
              </a:rPr>
              <a:t>eld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158871" y="1880304"/>
            <a:ext cx="79375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4984" algn="l"/>
              </a:tabLst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c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4900" y="1610174"/>
            <a:ext cx="80073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11904" dirty="0">
                <a:latin typeface="Cambria Math"/>
                <a:cs typeface="Cambria Math"/>
              </a:rPr>
              <a:t>𝐿</a:t>
            </a:r>
            <a:r>
              <a:rPr sz="2000" spc="-30" dirty="0">
                <a:latin typeface="Calibri"/>
                <a:cs typeface="Calibri"/>
              </a:rPr>
              <a:t>beam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37769" y="2119572"/>
            <a:ext cx="219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𝑣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50451" y="2167006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57600" y="2067946"/>
            <a:ext cx="788670" cy="0"/>
          </a:xfrm>
          <a:custGeom>
            <a:avLst/>
            <a:gdLst/>
            <a:ahLst/>
            <a:cxnLst/>
            <a:rect l="l" t="t" r="r" b="b"/>
            <a:pathLst>
              <a:path w="788670">
                <a:moveTo>
                  <a:pt x="0" y="0"/>
                </a:moveTo>
                <a:lnTo>
                  <a:pt x="7882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34586" y="1880304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4386203"/>
            <a:ext cx="6583045" cy="0"/>
          </a:xfrm>
          <a:custGeom>
            <a:avLst/>
            <a:gdLst/>
            <a:ahLst/>
            <a:cxnLst/>
            <a:rect l="l" t="t" r="r" b="b"/>
            <a:pathLst>
              <a:path w="6583045">
                <a:moveTo>
                  <a:pt x="0" y="0"/>
                </a:moveTo>
                <a:lnTo>
                  <a:pt x="658303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0" y="2632849"/>
            <a:ext cx="8650605" cy="3005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3000" baseline="-16666" dirty="0">
                <a:latin typeface="Calibri"/>
                <a:cs typeface="Calibri"/>
              </a:rPr>
              <a:t>beam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Effect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um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regi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m).</a:t>
            </a:r>
            <a:endParaRPr sz="2800" dirty="0">
              <a:latin typeface="Calibri"/>
              <a:cs typeface="Calibri"/>
            </a:endParaRPr>
          </a:p>
          <a:p>
            <a:pPr marL="4143375">
              <a:lnSpc>
                <a:spcPct val="100000"/>
              </a:lnSpc>
              <a:spcBef>
                <a:spcPts val="1805"/>
              </a:spcBef>
            </a:pP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Two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Re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80"/>
              </a:spcBef>
            </a:pPr>
            <a:r>
              <a:rPr sz="2800" b="1" spc="-20" dirty="0">
                <a:latin typeface="Calibri"/>
                <a:cs typeface="Calibri"/>
              </a:rPr>
              <a:t>1</a:t>
            </a:r>
            <a:r>
              <a:rPr sz="2800" b="1" spc="-10" dirty="0">
                <a:latin typeface="Calibri"/>
                <a:cs typeface="Calibri"/>
              </a:rPr>
              <a:t>.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𝑻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𝝉</a:t>
            </a:r>
            <a:r>
              <a:rPr sz="3000" b="1" baseline="-16666" dirty="0">
                <a:latin typeface="Calibri"/>
                <a:cs typeface="Calibri"/>
              </a:rPr>
              <a:t>c </a:t>
            </a:r>
            <a:r>
              <a:rPr sz="3000" b="1" spc="-240" baseline="-16666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(Collisions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Ra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Durin</a:t>
            </a:r>
            <a:r>
              <a:rPr sz="2800" b="1" spc="-15" dirty="0">
                <a:latin typeface="Calibri"/>
                <a:cs typeface="Calibri"/>
              </a:rPr>
              <a:t>g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erac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io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  <a:tabLst>
                <a:tab pos="1480820" algn="l"/>
                <a:tab pos="2719705" algn="l"/>
                <a:tab pos="4239260" algn="l"/>
                <a:tab pos="5614670" algn="l"/>
                <a:tab pos="6644005" algn="l"/>
                <a:tab pos="7239634" algn="l"/>
              </a:tabLst>
            </a:pPr>
            <a:r>
              <a:rPr sz="2800" i="1" spc="-15" dirty="0">
                <a:latin typeface="Calibri"/>
                <a:cs typeface="Calibri"/>
              </a:rPr>
              <a:t>Min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mal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mixi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25" dirty="0">
                <a:latin typeface="Calibri"/>
                <a:cs typeface="Calibri"/>
              </a:rPr>
              <a:t>b</a:t>
            </a:r>
            <a:r>
              <a:rPr sz="2800" i="1" spc="-15" dirty="0">
                <a:latin typeface="Calibri"/>
                <a:cs typeface="Calibri"/>
              </a:rPr>
              <a:t>etwe</a:t>
            </a:r>
            <a:r>
              <a:rPr sz="2800" i="1" spc="-2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v</a:t>
            </a:r>
            <a:r>
              <a:rPr sz="2800" i="1" spc="-15" dirty="0">
                <a:latin typeface="Calibri"/>
                <a:cs typeface="Calibri"/>
              </a:rPr>
              <a:t>eloc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ty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sl</a:t>
            </a:r>
            <a:r>
              <a:rPr sz="2800" i="1" spc="-20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ces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30" dirty="0">
                <a:latin typeface="Calibri"/>
                <a:cs typeface="Calibri"/>
              </a:rPr>
              <a:t>→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25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egli</a:t>
            </a:r>
            <a:r>
              <a:rPr sz="2800" i="1" spc="-10" dirty="0">
                <a:latin typeface="Calibri"/>
                <a:cs typeface="Calibri"/>
              </a:rPr>
              <a:t>g</a:t>
            </a:r>
            <a:r>
              <a:rPr sz="2800" i="1" spc="-15" dirty="0">
                <a:latin typeface="Calibri"/>
                <a:cs typeface="Calibri"/>
              </a:rPr>
              <a:t>ib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i="1" spc="-20" dirty="0">
                <a:latin typeface="Calibri"/>
                <a:cs typeface="Calibri"/>
              </a:rPr>
              <a:t>br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aden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ng.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97098" y="4716397"/>
            <a:ext cx="14852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15" dirty="0">
                <a:latin typeface="Calibri"/>
                <a:cs typeface="Calibri"/>
              </a:rPr>
              <a:t>ad</a:t>
            </a:r>
            <a:r>
              <a:rPr sz="2800" i="1" spc="-10" dirty="0">
                <a:latin typeface="Calibri"/>
                <a:cs typeface="Calibri"/>
              </a:rPr>
              <a:t>dit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25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1299453"/>
            <a:ext cx="4514850" cy="0"/>
          </a:xfrm>
          <a:custGeom>
            <a:avLst/>
            <a:gdLst/>
            <a:ahLst/>
            <a:cxnLst/>
            <a:rect l="l" t="t" r="r" b="b"/>
            <a:pathLst>
              <a:path w="4514850">
                <a:moveTo>
                  <a:pt x="0" y="0"/>
                </a:moveTo>
                <a:lnTo>
                  <a:pt x="451472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63998"/>
            <a:ext cx="10385425" cy="224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2</a:t>
            </a:r>
            <a:r>
              <a:rPr sz="2800" b="1" spc="-10" dirty="0">
                <a:latin typeface="Calibri"/>
                <a:cs typeface="Calibri"/>
              </a:rPr>
              <a:t>.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𝑻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𝝉</a:t>
            </a:r>
            <a:r>
              <a:rPr sz="3000" b="1" baseline="-16666" dirty="0">
                <a:latin typeface="Calibri"/>
                <a:cs typeface="Calibri"/>
              </a:rPr>
              <a:t>c </a:t>
            </a:r>
            <a:r>
              <a:rPr sz="3000" b="1" spc="-240" baseline="-16666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(Freq</a:t>
            </a:r>
            <a:r>
              <a:rPr sz="2800" b="1" spc="-10" dirty="0">
                <a:latin typeface="Calibri"/>
                <a:cs typeface="Calibri"/>
              </a:rPr>
              <a:t>u</a:t>
            </a:r>
            <a:r>
              <a:rPr sz="2800" b="1" spc="-20" dirty="0">
                <a:latin typeface="Calibri"/>
                <a:cs typeface="Calibri"/>
              </a:rPr>
              <a:t>en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Collis</a:t>
            </a:r>
            <a:r>
              <a:rPr sz="2800" b="1" spc="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ons)</a:t>
            </a:r>
            <a:endParaRPr sz="2800">
              <a:latin typeface="Calibri"/>
              <a:cs typeface="Calibri"/>
            </a:endParaRPr>
          </a:p>
          <a:p>
            <a:pPr marL="12700" marR="5080" indent="-635">
              <a:lnSpc>
                <a:spcPct val="127200"/>
              </a:lnSpc>
              <a:spcBef>
                <a:spcPts val="894"/>
              </a:spcBef>
              <a:tabLst>
                <a:tab pos="935355" algn="l"/>
                <a:tab pos="1550670" algn="l"/>
                <a:tab pos="3649979" algn="l"/>
                <a:tab pos="5338445" algn="l"/>
                <a:tab pos="6714490" algn="l"/>
                <a:tab pos="8335009" algn="l"/>
                <a:tab pos="9130030" algn="l"/>
                <a:tab pos="9599295" algn="l"/>
              </a:tabLst>
            </a:pP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ces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ge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re-p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pu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ated,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sh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rte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ing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eff</a:t>
            </a:r>
            <a:r>
              <a:rPr sz="2800" i="1" spc="-3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c</a:t>
            </a:r>
            <a:r>
              <a:rPr sz="2800" i="1" spc="-15" dirty="0">
                <a:latin typeface="Calibri"/>
                <a:cs typeface="Calibri"/>
              </a:rPr>
              <a:t>tive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reso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ance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time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30" dirty="0">
                <a:latin typeface="Calibri"/>
                <a:cs typeface="Calibri"/>
              </a:rPr>
              <a:t>→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b="1" i="1" spc="-20" dirty="0">
                <a:latin typeface="Calibri"/>
                <a:cs typeface="Calibri"/>
              </a:rPr>
              <a:t>extra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Calibri"/>
                <a:cs typeface="Calibri"/>
              </a:rPr>
              <a:t>homo</a:t>
            </a:r>
            <a:r>
              <a:rPr sz="2800" b="1" i="1" spc="-5" dirty="0">
                <a:latin typeface="Calibri"/>
                <a:cs typeface="Calibri"/>
              </a:rPr>
              <a:t>g</a:t>
            </a:r>
            <a:r>
              <a:rPr sz="2800" b="1" i="1" spc="-20" dirty="0">
                <a:latin typeface="Calibri"/>
                <a:cs typeface="Calibri"/>
              </a:rPr>
              <a:t>e</a:t>
            </a:r>
            <a:r>
              <a:rPr sz="2800" b="1" i="1" spc="-15" dirty="0">
                <a:latin typeface="Calibri"/>
                <a:cs typeface="Calibri"/>
              </a:rPr>
              <a:t>n</a:t>
            </a:r>
            <a:r>
              <a:rPr sz="2800" b="1" i="1" spc="-20" dirty="0">
                <a:latin typeface="Calibri"/>
                <a:cs typeface="Calibri"/>
              </a:rPr>
              <a:t>eou</a:t>
            </a:r>
            <a:r>
              <a:rPr sz="2800" b="1" i="1" spc="-15" dirty="0">
                <a:latin typeface="Calibri"/>
                <a:cs typeface="Calibri"/>
              </a:rPr>
              <a:t>s</a:t>
            </a:r>
            <a:r>
              <a:rPr sz="2800" b="1" i="1" spc="-7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Calibri"/>
                <a:cs typeface="Calibri"/>
              </a:rPr>
              <a:t>bro</a:t>
            </a:r>
            <a:r>
              <a:rPr sz="2800" b="1" i="1" spc="-10" dirty="0">
                <a:latin typeface="Calibri"/>
                <a:cs typeface="Calibri"/>
              </a:rPr>
              <a:t>a</a:t>
            </a:r>
            <a:r>
              <a:rPr sz="2800" b="1" i="1" spc="-15" dirty="0">
                <a:latin typeface="Calibri"/>
                <a:cs typeface="Calibri"/>
              </a:rPr>
              <a:t>dening</a:t>
            </a:r>
            <a:r>
              <a:rPr sz="2800" b="1" i="1" spc="-5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dirty="0">
                <a:latin typeface="Calibri"/>
                <a:cs typeface="Calibri"/>
              </a:rPr>
              <a:t>b</a:t>
            </a:r>
            <a:r>
              <a:rPr sz="2800" i="1" spc="-20" dirty="0">
                <a:latin typeface="Calibri"/>
                <a:cs typeface="Calibri"/>
              </a:rPr>
              <a:t>served.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815464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1</a:t>
            </a:r>
            <a:r>
              <a:rPr spc="-15" dirty="0"/>
              <a:t>: Spectroscopic C</a:t>
            </a:r>
            <a:r>
              <a:rPr spc="-20" dirty="0"/>
              <a:t>onsequences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9707"/>
            <a:ext cx="9264015" cy="1012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Dopple</a:t>
            </a:r>
            <a:r>
              <a:rPr sz="2800" b="1" spc="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-Limited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Calibri"/>
                <a:cs typeface="Calibri"/>
              </a:rPr>
              <a:t>(</a:t>
            </a:r>
            <a:r>
              <a:rPr sz="2800" b="1" spc="-20" dirty="0">
                <a:latin typeface="Calibri"/>
                <a:cs typeface="Calibri"/>
              </a:rPr>
              <a:t>Conventi</a:t>
            </a:r>
            <a:r>
              <a:rPr sz="2800" b="1" spc="0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nal)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Spec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roscopy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  <a:tabLst>
                <a:tab pos="2889885" algn="l"/>
                <a:tab pos="4488180" algn="l"/>
                <a:tab pos="5955030" algn="l"/>
                <a:tab pos="6833870" algn="l"/>
                <a:tab pos="8111490" algn="l"/>
              </a:tabLst>
            </a:pPr>
            <a:r>
              <a:rPr sz="2800" i="1" spc="-20" dirty="0">
                <a:latin typeface="Calibri"/>
                <a:cs typeface="Calibri"/>
              </a:rPr>
              <a:t>Ve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oc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ty-</a:t>
            </a:r>
            <a:r>
              <a:rPr sz="2800" i="1" spc="-5" dirty="0">
                <a:latin typeface="Calibri"/>
                <a:cs typeface="Calibri"/>
              </a:rPr>
              <a:t>c</a:t>
            </a:r>
            <a:r>
              <a:rPr sz="2800" i="1" spc="-20" dirty="0">
                <a:latin typeface="Calibri"/>
                <a:cs typeface="Calibri"/>
              </a:rPr>
              <a:t>ha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0" dirty="0">
                <a:latin typeface="Calibri"/>
                <a:cs typeface="Calibri"/>
              </a:rPr>
              <a:t>in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25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averag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ut;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ov</a:t>
            </a:r>
            <a:r>
              <a:rPr sz="2800" i="1" spc="-2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ra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Dopp</a:t>
            </a:r>
            <a:r>
              <a:rPr sz="2800" i="1" spc="-10" dirty="0">
                <a:latin typeface="Calibri"/>
                <a:cs typeface="Calibri"/>
              </a:rPr>
              <a:t>ler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39239" y="2403852"/>
            <a:ext cx="844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2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67" rIns="0" bIns="0" rtlCol="0">
            <a:spAutoFit/>
          </a:bodyPr>
          <a:lstStyle/>
          <a:p>
            <a:pPr marL="5080">
              <a:lnSpc>
                <a:spcPct val="100000"/>
              </a:lnSpc>
            </a:pPr>
            <a:r>
              <a:rPr i="1" spc="-15" dirty="0">
                <a:latin typeface="Calibri"/>
                <a:cs typeface="Calibri"/>
              </a:rPr>
              <a:t>essenti</a:t>
            </a:r>
            <a:r>
              <a:rPr i="1" spc="-10" dirty="0">
                <a:latin typeface="Calibri"/>
                <a:cs typeface="Calibri"/>
              </a:rPr>
              <a:t>a</a:t>
            </a:r>
            <a:r>
              <a:rPr i="1" dirty="0">
                <a:latin typeface="Calibri"/>
                <a:cs typeface="Calibri"/>
              </a:rPr>
              <a:t>l</a:t>
            </a:r>
            <a:r>
              <a:rPr i="1" spc="5" dirty="0">
                <a:latin typeface="Calibri"/>
                <a:cs typeface="Calibri"/>
              </a:rPr>
              <a:t>l</a:t>
            </a:r>
            <a:r>
              <a:rPr i="1" spc="-15" dirty="0">
                <a:latin typeface="Calibri"/>
                <a:cs typeface="Calibri"/>
              </a:rPr>
              <a:t>y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un</a:t>
            </a:r>
            <a:r>
              <a:rPr i="1" spc="-10" dirty="0">
                <a:latin typeface="Calibri"/>
                <a:cs typeface="Calibri"/>
              </a:rPr>
              <a:t>c</a:t>
            </a:r>
            <a:r>
              <a:rPr i="1" spc="-20" dirty="0">
                <a:latin typeface="Calibri"/>
                <a:cs typeface="Calibri"/>
              </a:rPr>
              <a:t>ha</a:t>
            </a:r>
            <a:r>
              <a:rPr i="1" spc="-10" dirty="0">
                <a:latin typeface="Calibri"/>
                <a:cs typeface="Calibri"/>
              </a:rPr>
              <a:t>n</a:t>
            </a:r>
            <a:r>
              <a:rPr i="1" spc="-20" dirty="0">
                <a:latin typeface="Calibri"/>
                <a:cs typeface="Calibri"/>
              </a:rPr>
              <a:t>ged.</a:t>
            </a:r>
          </a:p>
          <a:p>
            <a:pPr marL="355600" indent="-350520">
              <a:lnSpc>
                <a:spcPct val="100000"/>
              </a:lnSpc>
              <a:spcBef>
                <a:spcPts val="1815"/>
              </a:spcBef>
              <a:buFont typeface="Calibri"/>
              <a:buAutoNum type="arabicPeriod" startAt="2"/>
              <a:tabLst>
                <a:tab pos="356235" algn="l"/>
              </a:tabLst>
            </a:pPr>
            <a:r>
              <a:rPr b="1" spc="-20" dirty="0">
                <a:latin typeface="Calibri"/>
                <a:cs typeface="Calibri"/>
              </a:rPr>
              <a:t>Dopple</a:t>
            </a:r>
            <a:r>
              <a:rPr b="1" spc="5" dirty="0">
                <a:latin typeface="Calibri"/>
                <a:cs typeface="Calibri"/>
              </a:rPr>
              <a:t>r</a:t>
            </a:r>
            <a:r>
              <a:rPr b="1" spc="-15" dirty="0">
                <a:latin typeface="Calibri"/>
                <a:cs typeface="Calibri"/>
              </a:rPr>
              <a:t>-Free</a:t>
            </a:r>
            <a:r>
              <a:rPr b="1" spc="-7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Calibri"/>
                <a:cs typeface="Calibri"/>
              </a:rPr>
              <a:t>M</a:t>
            </a:r>
            <a:r>
              <a:rPr b="1" spc="-20" dirty="0">
                <a:latin typeface="Calibri"/>
                <a:cs typeface="Calibri"/>
              </a:rPr>
              <a:t>e</a:t>
            </a:r>
            <a:r>
              <a:rPr b="1" spc="-5" dirty="0">
                <a:latin typeface="Calibri"/>
                <a:cs typeface="Calibri"/>
              </a:rPr>
              <a:t>t</a:t>
            </a:r>
            <a:r>
              <a:rPr b="1" spc="-15" dirty="0">
                <a:latin typeface="Calibri"/>
                <a:cs typeface="Calibri"/>
              </a:rPr>
              <a:t>hods</a:t>
            </a:r>
            <a:r>
              <a:rPr b="1" spc="-7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Calibri"/>
                <a:cs typeface="Calibri"/>
              </a:rPr>
              <a:t>(e.g.,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Saturation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Spectros</a:t>
            </a:r>
            <a:r>
              <a:rPr b="1" spc="-5" dirty="0">
                <a:latin typeface="Calibri"/>
                <a:cs typeface="Calibri"/>
              </a:rPr>
              <a:t>c</a:t>
            </a:r>
            <a:r>
              <a:rPr b="1" spc="-15" dirty="0">
                <a:latin typeface="Calibri"/>
                <a:cs typeface="Calibri"/>
              </a:rPr>
              <a:t>op</a:t>
            </a:r>
            <a:r>
              <a:rPr b="1" spc="-30" dirty="0">
                <a:latin typeface="Calibri"/>
                <a:cs typeface="Calibri"/>
              </a:rPr>
              <a:t>y</a:t>
            </a:r>
            <a:r>
              <a:rPr b="1" spc="-10" dirty="0">
                <a:latin typeface="Calibri"/>
                <a:cs typeface="Calibri"/>
              </a:rPr>
              <a:t>)</a:t>
            </a:r>
          </a:p>
          <a:p>
            <a:pPr marL="5080" marR="5080">
              <a:lnSpc>
                <a:spcPct val="127600"/>
              </a:lnSpc>
              <a:spcBef>
                <a:spcPts val="885"/>
              </a:spcBef>
            </a:pPr>
            <a:r>
              <a:rPr i="1" spc="-25" dirty="0">
                <a:latin typeface="Calibri"/>
                <a:cs typeface="Calibri"/>
              </a:rPr>
              <a:t>VC</a:t>
            </a:r>
            <a:r>
              <a:rPr i="1" spc="-15" dirty="0">
                <a:latin typeface="Calibri"/>
                <a:cs typeface="Calibri"/>
              </a:rPr>
              <a:t>C</a:t>
            </a:r>
            <a:r>
              <a:rPr i="1" spc="5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can</a:t>
            </a:r>
            <a:r>
              <a:rPr i="1" spc="4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b</a:t>
            </a:r>
            <a:r>
              <a:rPr i="1" spc="-10" dirty="0">
                <a:latin typeface="Calibri"/>
                <a:cs typeface="Calibri"/>
              </a:rPr>
              <a:t>l</a:t>
            </a:r>
            <a:r>
              <a:rPr i="1" spc="-20" dirty="0">
                <a:latin typeface="Calibri"/>
                <a:cs typeface="Calibri"/>
              </a:rPr>
              <a:t>u</a:t>
            </a:r>
            <a:r>
              <a:rPr i="1" spc="-10" dirty="0">
                <a:latin typeface="Calibri"/>
                <a:cs typeface="Calibri"/>
              </a:rPr>
              <a:t>r</a:t>
            </a:r>
            <a:r>
              <a:rPr i="1" spc="4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the</a:t>
            </a:r>
            <a:r>
              <a:rPr i="1" spc="3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narr</a:t>
            </a:r>
            <a:r>
              <a:rPr i="1" spc="-5" dirty="0">
                <a:latin typeface="Calibri"/>
                <a:cs typeface="Calibri"/>
              </a:rPr>
              <a:t>o</a:t>
            </a:r>
            <a:r>
              <a:rPr i="1" spc="-20" dirty="0">
                <a:latin typeface="Calibri"/>
                <a:cs typeface="Calibri"/>
              </a:rPr>
              <a:t>w</a:t>
            </a:r>
            <a:r>
              <a:rPr i="1" spc="6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Calibri"/>
                <a:cs typeface="Calibri"/>
              </a:rPr>
              <a:t>“</a:t>
            </a:r>
            <a:r>
              <a:rPr i="1" spc="-20" dirty="0">
                <a:latin typeface="Calibri"/>
                <a:cs typeface="Calibri"/>
              </a:rPr>
              <a:t>ho</a:t>
            </a:r>
            <a:r>
              <a:rPr i="1" spc="-10" dirty="0">
                <a:latin typeface="Calibri"/>
                <a:cs typeface="Calibri"/>
              </a:rPr>
              <a:t>l</a:t>
            </a:r>
            <a:r>
              <a:rPr i="1" spc="-20" dirty="0">
                <a:latin typeface="Calibri"/>
                <a:cs typeface="Calibri"/>
              </a:rPr>
              <a:t>e</a:t>
            </a:r>
            <a:r>
              <a:rPr i="1" spc="-15" dirty="0">
                <a:latin typeface="Calibri"/>
                <a:cs typeface="Calibri"/>
              </a:rPr>
              <a:t>”</a:t>
            </a:r>
            <a:r>
              <a:rPr i="1" spc="114" dirty="0">
                <a:latin typeface="Calibri"/>
                <a:cs typeface="Calibri"/>
              </a:rPr>
              <a:t> </a:t>
            </a:r>
            <a:r>
              <a:rPr i="1" spc="-20" dirty="0">
                <a:latin typeface="Calibri"/>
                <a:cs typeface="Calibri"/>
              </a:rPr>
              <a:t>o</a:t>
            </a:r>
            <a:r>
              <a:rPr i="1" spc="-10" dirty="0">
                <a:latin typeface="Calibri"/>
                <a:cs typeface="Calibri"/>
              </a:rPr>
              <a:t>r</a:t>
            </a:r>
            <a:r>
              <a:rPr i="1" spc="50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Calibri"/>
                <a:cs typeface="Calibri"/>
              </a:rPr>
              <a:t>“</a:t>
            </a:r>
            <a:r>
              <a:rPr i="1" spc="-20" dirty="0">
                <a:latin typeface="Calibri"/>
                <a:cs typeface="Calibri"/>
              </a:rPr>
              <a:t>pea</a:t>
            </a:r>
            <a:r>
              <a:rPr i="1" spc="-25" dirty="0">
                <a:latin typeface="Calibri"/>
                <a:cs typeface="Calibri"/>
              </a:rPr>
              <a:t>k</a:t>
            </a:r>
            <a:r>
              <a:rPr i="1" spc="-15" dirty="0">
                <a:latin typeface="Calibri"/>
                <a:cs typeface="Calibri"/>
              </a:rPr>
              <a:t>”</a:t>
            </a:r>
            <a:r>
              <a:rPr i="1" spc="114" dirty="0">
                <a:latin typeface="Calibri"/>
                <a:cs typeface="Calibri"/>
              </a:rPr>
              <a:t> </a:t>
            </a:r>
            <a:r>
              <a:rPr i="1" spc="-20" dirty="0">
                <a:latin typeface="Calibri"/>
                <a:cs typeface="Calibri"/>
              </a:rPr>
              <a:t>du</a:t>
            </a:r>
            <a:r>
              <a:rPr i="1" spc="-15" dirty="0">
                <a:latin typeface="Calibri"/>
                <a:cs typeface="Calibri"/>
              </a:rPr>
              <a:t>g</a:t>
            </a:r>
            <a:r>
              <a:rPr i="1" spc="45" dirty="0">
                <a:latin typeface="Times New Roman"/>
                <a:cs typeface="Times New Roman"/>
              </a:rPr>
              <a:t> 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nt</a:t>
            </a:r>
            <a:r>
              <a:rPr i="1" spc="-15" dirty="0">
                <a:latin typeface="Calibri"/>
                <a:cs typeface="Calibri"/>
              </a:rPr>
              <a:t>o</a:t>
            </a:r>
            <a:r>
              <a:rPr i="1" spc="3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a</a:t>
            </a:r>
            <a:r>
              <a:rPr i="1" spc="4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vel</a:t>
            </a:r>
            <a:r>
              <a:rPr i="1" spc="-20" dirty="0">
                <a:latin typeface="Calibri"/>
                <a:cs typeface="Calibri"/>
              </a:rPr>
              <a:t>oc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15" dirty="0">
                <a:latin typeface="Calibri"/>
                <a:cs typeface="Calibri"/>
              </a:rPr>
              <a:t>ty</a:t>
            </a:r>
            <a:r>
              <a:rPr i="1" spc="2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su</a:t>
            </a:r>
            <a:r>
              <a:rPr i="1" spc="-10" dirty="0">
                <a:latin typeface="Calibri"/>
                <a:cs typeface="Calibri"/>
              </a:rPr>
              <a:t>b</a:t>
            </a:r>
            <a:r>
              <a:rPr i="1" spc="-20" dirty="0">
                <a:latin typeface="Calibri"/>
                <a:cs typeface="Calibri"/>
              </a:rPr>
              <a:t>gr</a:t>
            </a:r>
            <a:r>
              <a:rPr i="1" spc="-10" dirty="0">
                <a:latin typeface="Calibri"/>
                <a:cs typeface="Calibri"/>
              </a:rPr>
              <a:t>o</a:t>
            </a:r>
            <a:r>
              <a:rPr i="1" spc="-20" dirty="0">
                <a:latin typeface="Calibri"/>
                <a:cs typeface="Calibri"/>
              </a:rPr>
              <a:t>up,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reduci</a:t>
            </a:r>
            <a:r>
              <a:rPr i="1" spc="-10" dirty="0">
                <a:latin typeface="Calibri"/>
                <a:cs typeface="Calibri"/>
              </a:rPr>
              <a:t>n</a:t>
            </a:r>
            <a:r>
              <a:rPr i="1" spc="-15" dirty="0">
                <a:latin typeface="Calibri"/>
                <a:cs typeface="Calibri"/>
              </a:rPr>
              <a:t>g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15" dirty="0">
                <a:latin typeface="Calibri"/>
                <a:cs typeface="Calibri"/>
              </a:rPr>
              <a:t>res</a:t>
            </a:r>
            <a:r>
              <a:rPr i="1" spc="-5" dirty="0">
                <a:latin typeface="Calibri"/>
                <a:cs typeface="Calibri"/>
              </a:rPr>
              <a:t>o</a:t>
            </a:r>
            <a:r>
              <a:rPr i="1" dirty="0">
                <a:latin typeface="Calibri"/>
                <a:cs typeface="Calibri"/>
              </a:rPr>
              <a:t>l</a:t>
            </a:r>
            <a:r>
              <a:rPr i="1" spc="-20" dirty="0">
                <a:latin typeface="Calibri"/>
                <a:cs typeface="Calibri"/>
              </a:rPr>
              <a:t>ut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20" dirty="0">
                <a:latin typeface="Calibri"/>
                <a:cs typeface="Calibri"/>
              </a:rPr>
              <a:t>o</a:t>
            </a:r>
            <a:r>
              <a:rPr i="1" spc="-10" dirty="0">
                <a:latin typeface="Calibri"/>
                <a:cs typeface="Calibri"/>
              </a:rPr>
              <a:t>n</a:t>
            </a:r>
            <a:r>
              <a:rPr i="1" dirty="0">
                <a:latin typeface="Calibri"/>
                <a:cs typeface="Calibri"/>
              </a:rPr>
              <a:t>.</a:t>
            </a:r>
          </a:p>
          <a:p>
            <a:pPr marL="35560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3"/>
              <a:tabLst>
                <a:tab pos="356235" algn="l"/>
              </a:tabLst>
            </a:pPr>
            <a:r>
              <a:rPr b="1" spc="-15" dirty="0">
                <a:latin typeface="Calibri"/>
                <a:cs typeface="Calibri"/>
              </a:rPr>
              <a:t>Lin</a:t>
            </a:r>
            <a:r>
              <a:rPr b="1" spc="-20" dirty="0">
                <a:latin typeface="Calibri"/>
                <a:cs typeface="Calibri"/>
              </a:rPr>
              <a:t>e</a:t>
            </a:r>
            <a:r>
              <a:rPr b="1" spc="-15" dirty="0">
                <a:latin typeface="Calibri"/>
                <a:cs typeface="Calibri"/>
              </a:rPr>
              <a:t>-</a:t>
            </a:r>
            <a:r>
              <a:rPr b="1" spc="-10" dirty="0">
                <a:latin typeface="Calibri"/>
                <a:cs typeface="Calibri"/>
              </a:rPr>
              <a:t>Sh</a:t>
            </a:r>
            <a:r>
              <a:rPr b="1" spc="-15" dirty="0">
                <a:latin typeface="Calibri"/>
                <a:cs typeface="Calibri"/>
              </a:rPr>
              <a:t>ape</a:t>
            </a:r>
            <a:r>
              <a:rPr b="1" spc="-7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Diag</a:t>
            </a:r>
            <a:r>
              <a:rPr b="1" dirty="0">
                <a:latin typeface="Calibri"/>
                <a:cs typeface="Calibri"/>
              </a:rPr>
              <a:t>n</a:t>
            </a:r>
            <a:r>
              <a:rPr b="1" spc="-15" dirty="0">
                <a:latin typeface="Calibri"/>
                <a:cs typeface="Calibri"/>
              </a:rPr>
              <a:t>osis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1615" cy="289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L</a:t>
            </a:r>
            <a:r>
              <a:rPr sz="2800" i="1" spc="-10" dirty="0">
                <a:latin typeface="Calibri"/>
                <a:cs typeface="Calibri"/>
              </a:rPr>
              <a:t>in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20" dirty="0">
                <a:latin typeface="Calibri"/>
                <a:cs typeface="Calibri"/>
              </a:rPr>
              <a:t>-sh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p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itt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pum</a:t>
            </a:r>
            <a:r>
              <a:rPr sz="2800" i="1" dirty="0">
                <a:latin typeface="Calibri"/>
                <a:cs typeface="Calibri"/>
              </a:rPr>
              <a:t>p</a:t>
            </a:r>
            <a:r>
              <a:rPr sz="2800" i="1" spc="-20" dirty="0">
                <a:latin typeface="Calibri"/>
                <a:cs typeface="Calibri"/>
              </a:rPr>
              <a:t>–pr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b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timi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q</a:t>
            </a:r>
            <a:r>
              <a:rPr sz="2800" i="1" spc="-20" dirty="0">
                <a:latin typeface="Calibri"/>
                <a:cs typeface="Calibri"/>
              </a:rPr>
              <a:t>ua</a:t>
            </a:r>
            <a:r>
              <a:rPr sz="2800" i="1" spc="-10" dirty="0">
                <a:latin typeface="Calibri"/>
                <a:cs typeface="Calibri"/>
              </a:rPr>
              <a:t>nti</a:t>
            </a:r>
            <a:r>
              <a:rPr sz="2800" i="1" spc="-20" dirty="0">
                <a:latin typeface="Calibri"/>
                <a:cs typeface="Calibri"/>
              </a:rPr>
              <a:t>f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VC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rates.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Pra</a:t>
            </a:r>
            <a:r>
              <a:rPr sz="2800" b="1" spc="-10" dirty="0">
                <a:latin typeface="Calibri"/>
                <a:cs typeface="Calibri"/>
              </a:rPr>
              <a:t>ctical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itigation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905"/>
              </a:spcBef>
              <a:tabLst>
                <a:tab pos="1066165" algn="l"/>
                <a:tab pos="2729230" algn="l"/>
                <a:tab pos="4130675" algn="l"/>
                <a:tab pos="4612005" algn="l"/>
                <a:tab pos="5279390" algn="l"/>
                <a:tab pos="6449060" algn="l"/>
                <a:tab pos="7580630" algn="l"/>
                <a:tab pos="8058784" algn="l"/>
                <a:tab pos="9207500" algn="l"/>
              </a:tabLst>
            </a:pPr>
            <a:r>
              <a:rPr sz="2800" i="1" spc="-20" dirty="0">
                <a:latin typeface="Calibri"/>
                <a:cs typeface="Calibri"/>
              </a:rPr>
              <a:t>Lo</a:t>
            </a:r>
            <a:r>
              <a:rPr sz="2800" i="1" spc="-15" dirty="0">
                <a:latin typeface="Calibri"/>
                <a:cs typeface="Calibri"/>
              </a:rPr>
              <a:t>wer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buffe</a:t>
            </a:r>
            <a:r>
              <a:rPr sz="2800" i="1" dirty="0">
                <a:latin typeface="Calibri"/>
                <a:cs typeface="Calibri"/>
              </a:rPr>
              <a:t>r</a:t>
            </a:r>
            <a:r>
              <a:rPr sz="2800" i="1" spc="-20" dirty="0">
                <a:latin typeface="Calibri"/>
                <a:cs typeface="Calibri"/>
              </a:rPr>
              <a:t>-ga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press</a:t>
            </a:r>
            <a:r>
              <a:rPr sz="2800" i="1" spc="-5" dirty="0">
                <a:latin typeface="Calibri"/>
                <a:cs typeface="Calibri"/>
              </a:rPr>
              <a:t>u</a:t>
            </a:r>
            <a:r>
              <a:rPr sz="2800" i="1" spc="-15" dirty="0">
                <a:latin typeface="Calibri"/>
                <a:cs typeface="Calibri"/>
              </a:rPr>
              <a:t>re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us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atom</a:t>
            </a:r>
            <a:r>
              <a:rPr sz="2800" i="1" spc="-10" dirty="0">
                <a:latin typeface="Calibri"/>
                <a:cs typeface="Calibri"/>
              </a:rPr>
              <a:t>ic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beam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to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red</a:t>
            </a:r>
            <a:r>
              <a:rPr sz="2800" i="1" spc="-30" dirty="0">
                <a:latin typeface="Calibri"/>
                <a:cs typeface="Calibri"/>
              </a:rPr>
              <a:t>u</a:t>
            </a:r>
            <a:r>
              <a:rPr sz="2800" i="1" spc="-15" dirty="0">
                <a:latin typeface="Calibri"/>
                <a:cs typeface="Calibri"/>
              </a:rPr>
              <a:t>ce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on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frequency.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2</a:t>
            </a:r>
            <a:r>
              <a:rPr spc="-10" dirty="0"/>
              <a:t>: </a:t>
            </a:r>
            <a:r>
              <a:rPr spc="-25" dirty="0"/>
              <a:t>Dicke</a:t>
            </a:r>
            <a:r>
              <a:rPr spc="-5" dirty="0"/>
              <a:t> </a:t>
            </a:r>
            <a:r>
              <a:rPr spc="-15" dirty="0"/>
              <a:t>Nar</a:t>
            </a:r>
            <a:r>
              <a:rPr spc="-10" dirty="0"/>
              <a:t>r</a:t>
            </a:r>
            <a:r>
              <a:rPr spc="-20" dirty="0"/>
              <a:t>owing</a:t>
            </a:r>
            <a:r>
              <a:rPr spc="-25" dirty="0"/>
              <a:t> </a:t>
            </a:r>
            <a:r>
              <a:rPr spc="-20" dirty="0">
                <a:latin typeface="Calibri"/>
                <a:cs typeface="Calibri"/>
              </a:rPr>
              <a:t>— </a:t>
            </a:r>
            <a:r>
              <a:rPr spc="-40" dirty="0"/>
              <a:t>W</a:t>
            </a:r>
            <a:r>
              <a:rPr spc="-5" dirty="0"/>
              <a:t>h</a:t>
            </a:r>
            <a:r>
              <a:rPr spc="-25" dirty="0"/>
              <a:t>en</a:t>
            </a:r>
            <a:r>
              <a:rPr spc="-10" dirty="0"/>
              <a:t> C</a:t>
            </a:r>
            <a:r>
              <a:rPr spc="-15" dirty="0"/>
              <a:t>oll</a:t>
            </a:r>
            <a:r>
              <a:rPr spc="-5" dirty="0"/>
              <a:t>i</a:t>
            </a:r>
            <a:r>
              <a:rPr spc="-25" dirty="0"/>
              <a:t>s</a:t>
            </a:r>
            <a:r>
              <a:rPr spc="-15" dirty="0"/>
              <a:t>ions</a:t>
            </a:r>
            <a:r>
              <a:rPr spc="-5" dirty="0"/>
              <a:t> </a:t>
            </a:r>
            <a:r>
              <a:rPr i="1" u="none" spc="-20" dirty="0">
                <a:latin typeface="Calibri"/>
                <a:cs typeface="Calibri"/>
              </a:rPr>
              <a:t>Reduce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3400" b="1" u="heavy" spc="-40" dirty="0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dth</a:t>
            </a:r>
            <a:endParaRPr sz="34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2039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b="1" spc="-15" dirty="0">
                <a:latin typeface="Calibri"/>
                <a:cs typeface="Calibri"/>
              </a:rPr>
              <a:t>Key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spc="-15" dirty="0">
                <a:latin typeface="Calibri"/>
                <a:cs typeface="Calibri"/>
              </a:rPr>
              <a:t>Re</a:t>
            </a:r>
            <a:r>
              <a:rPr b="1" spc="-10" dirty="0">
                <a:latin typeface="Calibri"/>
                <a:cs typeface="Calibri"/>
              </a:rPr>
              <a:t>q</a:t>
            </a:r>
            <a:r>
              <a:rPr b="1" spc="-15" dirty="0">
                <a:latin typeface="Calibri"/>
                <a:cs typeface="Calibri"/>
              </a:rPr>
              <a:t>uirement</a:t>
            </a:r>
          </a:p>
          <a:p>
            <a:pPr marL="3810" algn="ctr">
              <a:lnSpc>
                <a:spcPct val="100000"/>
              </a:lnSpc>
              <a:spcBef>
                <a:spcPts val="1815"/>
              </a:spcBef>
              <a:tabLst>
                <a:tab pos="451484" algn="l"/>
                <a:tab pos="935355" algn="l"/>
              </a:tabLst>
            </a:pPr>
            <a:r>
              <a:rPr spc="-30" dirty="0">
                <a:latin typeface="Cambria Math"/>
                <a:cs typeface="Cambria Math"/>
              </a:rPr>
              <a:t>𝛬	</a:t>
            </a:r>
            <a:r>
              <a:rPr spc="-25" dirty="0">
                <a:latin typeface="Cambria Math"/>
                <a:cs typeface="Cambria Math"/>
              </a:rPr>
              <a:t>&lt;	</a:t>
            </a:r>
            <a:r>
              <a:rPr spc="20" dirty="0">
                <a:latin typeface="Cambria Math"/>
                <a:cs typeface="Cambria Math"/>
              </a:rPr>
              <a:t>𝜆</a:t>
            </a:r>
            <a:r>
              <a:rPr spc="-10" dirty="0">
                <a:latin typeface="Cambria Math"/>
                <a:cs typeface="Cambria Math"/>
              </a:rPr>
              <a:t>,</a:t>
            </a: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pc="-15" dirty="0"/>
              <a:t>where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mbria Math"/>
                <a:cs typeface="Cambria Math"/>
              </a:rPr>
              <a:t>𝜆</a:t>
            </a:r>
            <a:r>
              <a:rPr spc="20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=</a:t>
            </a:r>
            <a:r>
              <a:rPr spc="16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2</a:t>
            </a:r>
            <a:r>
              <a:rPr spc="35" dirty="0">
                <a:latin typeface="Cambria Math"/>
                <a:cs typeface="Cambria Math"/>
              </a:rPr>
              <a:t>𝜋</a:t>
            </a:r>
            <a:r>
              <a:rPr spc="-20" dirty="0">
                <a:latin typeface="Cambria Math"/>
                <a:cs typeface="Cambria Math"/>
              </a:rPr>
              <a:t>/</a:t>
            </a:r>
            <a:r>
              <a:rPr spc="-30" dirty="0">
                <a:latin typeface="Cambria Math"/>
                <a:cs typeface="Cambria Math"/>
              </a:rPr>
              <a:t>𝑘</a:t>
            </a:r>
            <a:r>
              <a:rPr spc="105" dirty="0">
                <a:latin typeface="Cambria Math"/>
                <a:cs typeface="Cambria Math"/>
              </a:rPr>
              <a:t> </a:t>
            </a:r>
            <a:r>
              <a:rPr dirty="0"/>
              <a:t>i</a:t>
            </a:r>
            <a:r>
              <a:rPr spc="-15" dirty="0"/>
              <a:t>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t</a:t>
            </a:r>
            <a:r>
              <a:rPr spc="-25" dirty="0"/>
              <a:t>h</a:t>
            </a:r>
            <a:r>
              <a:rPr spc="-15" dirty="0"/>
              <a:t>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5" dirty="0"/>
              <a:t>l</a:t>
            </a:r>
            <a:r>
              <a:rPr spc="-15" dirty="0"/>
              <a:t>aser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w</a:t>
            </a:r>
            <a:r>
              <a:rPr spc="-5" dirty="0"/>
              <a:t>a</a:t>
            </a:r>
            <a:r>
              <a:rPr spc="-15" dirty="0"/>
              <a:t>velength.</a:t>
            </a:r>
          </a:p>
          <a:p>
            <a:pPr marL="36322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2"/>
              <a:tabLst>
                <a:tab pos="363855" algn="l"/>
              </a:tabLst>
            </a:pPr>
            <a:r>
              <a:rPr b="1" spc="-20" dirty="0">
                <a:latin typeface="Calibri"/>
                <a:cs typeface="Calibri"/>
              </a:rPr>
              <a:t>Physica</a:t>
            </a:r>
            <a:r>
              <a:rPr b="1" spc="-10" dirty="0">
                <a:latin typeface="Calibri"/>
                <a:cs typeface="Calibri"/>
              </a:rPr>
              <a:t>l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Calibri"/>
                <a:cs typeface="Calibri"/>
              </a:rPr>
              <a:t>Pic</a:t>
            </a:r>
            <a:r>
              <a:rPr b="1" dirty="0">
                <a:latin typeface="Calibri"/>
                <a:cs typeface="Calibri"/>
              </a:rPr>
              <a:t>t</a:t>
            </a:r>
            <a:r>
              <a:rPr b="1" spc="-15" dirty="0">
                <a:latin typeface="Calibri"/>
                <a:cs typeface="Calibri"/>
              </a:rPr>
              <a:t>ure</a:t>
            </a:r>
          </a:p>
          <a:p>
            <a:pPr marL="12700">
              <a:lnSpc>
                <a:spcPct val="100000"/>
              </a:lnSpc>
              <a:spcBef>
                <a:spcPts val="1814"/>
              </a:spcBef>
              <a:tabLst>
                <a:tab pos="1560830" algn="l"/>
                <a:tab pos="2916555" algn="l"/>
                <a:tab pos="5275580" algn="l"/>
                <a:tab pos="6724650" algn="l"/>
                <a:tab pos="7836534" algn="l"/>
                <a:tab pos="10048240" algn="l"/>
              </a:tabLst>
            </a:pPr>
            <a:r>
              <a:rPr i="1" spc="-15" dirty="0">
                <a:latin typeface="Calibri"/>
                <a:cs typeface="Calibri"/>
              </a:rPr>
              <a:t>Frequent	veloc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15" dirty="0">
                <a:latin typeface="Calibri"/>
                <a:cs typeface="Calibri"/>
              </a:rPr>
              <a:t>ty</a:t>
            </a:r>
            <a:r>
              <a:rPr i="1" dirty="0">
                <a:latin typeface="Calibri"/>
                <a:cs typeface="Calibri"/>
              </a:rPr>
              <a:t>	</a:t>
            </a:r>
            <a:r>
              <a:rPr i="1" spc="-15" dirty="0">
                <a:latin typeface="Calibri"/>
                <a:cs typeface="Calibri"/>
              </a:rPr>
              <a:t>ran</a:t>
            </a:r>
            <a:r>
              <a:rPr i="1" spc="-10" dirty="0">
                <a:latin typeface="Calibri"/>
                <a:cs typeface="Calibri"/>
              </a:rPr>
              <a:t>d</a:t>
            </a:r>
            <a:r>
              <a:rPr i="1" spc="-15" dirty="0">
                <a:latin typeface="Calibri"/>
                <a:cs typeface="Calibri"/>
              </a:rPr>
              <a:t>omi</a:t>
            </a:r>
            <a:r>
              <a:rPr i="1" spc="-10" dirty="0">
                <a:latin typeface="Calibri"/>
                <a:cs typeface="Calibri"/>
              </a:rPr>
              <a:t>sati</a:t>
            </a:r>
            <a:r>
              <a:rPr i="1" spc="-5" dirty="0">
                <a:latin typeface="Calibri"/>
                <a:cs typeface="Calibri"/>
              </a:rPr>
              <a:t>o</a:t>
            </a:r>
            <a:r>
              <a:rPr i="1" spc="-15" dirty="0">
                <a:latin typeface="Calibri"/>
                <a:cs typeface="Calibri"/>
              </a:rPr>
              <a:t>n</a:t>
            </a:r>
            <a:r>
              <a:rPr i="1" dirty="0">
                <a:latin typeface="Calibri"/>
                <a:cs typeface="Calibri"/>
              </a:rPr>
              <a:t>	</a:t>
            </a:r>
            <a:r>
              <a:rPr i="1" spc="-15" dirty="0">
                <a:latin typeface="Calibri"/>
                <a:cs typeface="Calibri"/>
              </a:rPr>
              <a:t>co</a:t>
            </a:r>
            <a:r>
              <a:rPr i="1" spc="-10" dirty="0">
                <a:latin typeface="Calibri"/>
                <a:cs typeface="Calibri"/>
              </a:rPr>
              <a:t>nfin</a:t>
            </a:r>
            <a:r>
              <a:rPr i="1" spc="-25" dirty="0">
                <a:latin typeface="Calibri"/>
                <a:cs typeface="Calibri"/>
              </a:rPr>
              <a:t>e</a:t>
            </a:r>
            <a:r>
              <a:rPr i="1" spc="-15" dirty="0">
                <a:latin typeface="Calibri"/>
                <a:cs typeface="Calibri"/>
              </a:rPr>
              <a:t>s</a:t>
            </a:r>
            <a:r>
              <a:rPr i="1" dirty="0">
                <a:latin typeface="Calibri"/>
                <a:cs typeface="Calibri"/>
              </a:rPr>
              <a:t>	</a:t>
            </a:r>
            <a:r>
              <a:rPr i="1" spc="-15" dirty="0">
                <a:latin typeface="Calibri"/>
                <a:cs typeface="Calibri"/>
              </a:rPr>
              <a:t>ph</a:t>
            </a:r>
            <a:r>
              <a:rPr i="1" spc="-10" dirty="0">
                <a:latin typeface="Calibri"/>
                <a:cs typeface="Calibri"/>
              </a:rPr>
              <a:t>a</a:t>
            </a:r>
            <a:r>
              <a:rPr i="1" spc="-15" dirty="0">
                <a:latin typeface="Calibri"/>
                <a:cs typeface="Calibri"/>
              </a:rPr>
              <a:t>se</a:t>
            </a:r>
            <a:r>
              <a:rPr i="1" dirty="0">
                <a:latin typeface="Calibri"/>
                <a:cs typeface="Calibri"/>
              </a:rPr>
              <a:t>	</a:t>
            </a:r>
            <a:r>
              <a:rPr i="1" spc="-15" dirty="0">
                <a:latin typeface="Calibri"/>
                <a:cs typeface="Calibri"/>
              </a:rPr>
              <a:t>accum</a:t>
            </a:r>
            <a:r>
              <a:rPr i="1" dirty="0">
                <a:latin typeface="Calibri"/>
                <a:cs typeface="Calibri"/>
              </a:rPr>
              <a:t>u</a:t>
            </a:r>
            <a:r>
              <a:rPr i="1" spc="-10" dirty="0">
                <a:latin typeface="Calibri"/>
                <a:cs typeface="Calibri"/>
              </a:rPr>
              <a:t>lat</a:t>
            </a:r>
            <a:r>
              <a:rPr i="1" dirty="0">
                <a:latin typeface="Calibri"/>
                <a:cs typeface="Calibri"/>
              </a:rPr>
              <a:t>i</a:t>
            </a:r>
            <a:r>
              <a:rPr i="1" spc="-15" dirty="0">
                <a:latin typeface="Calibri"/>
                <a:cs typeface="Calibri"/>
              </a:rPr>
              <a:t>on</a:t>
            </a:r>
            <a:r>
              <a:rPr i="1" dirty="0">
                <a:latin typeface="Calibri"/>
                <a:cs typeface="Calibri"/>
              </a:rPr>
              <a:t>	</a:t>
            </a:r>
            <a:r>
              <a:rPr i="1" spc="-30" dirty="0">
                <a:latin typeface="Calibri"/>
                <a:cs typeface="Calibri"/>
              </a:rPr>
              <a:t>→</a:t>
            </a: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i="1" spc="-20" dirty="0">
                <a:latin typeface="Calibri"/>
                <a:cs typeface="Calibri"/>
              </a:rPr>
              <a:t>su</a:t>
            </a:r>
            <a:r>
              <a:rPr i="1" spc="-10" dirty="0">
                <a:latin typeface="Calibri"/>
                <a:cs typeface="Calibri"/>
              </a:rPr>
              <a:t>p</a:t>
            </a:r>
            <a:r>
              <a:rPr i="1" spc="-20" dirty="0">
                <a:latin typeface="Calibri"/>
                <a:cs typeface="Calibri"/>
              </a:rPr>
              <a:t>presse</a:t>
            </a:r>
            <a:r>
              <a:rPr i="1" spc="-15" dirty="0">
                <a:latin typeface="Calibri"/>
                <a:cs typeface="Calibri"/>
              </a:rPr>
              <a:t>s</a:t>
            </a:r>
            <a:r>
              <a:rPr i="1" spc="-55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Dopp</a:t>
            </a:r>
            <a:r>
              <a:rPr i="1" dirty="0">
                <a:latin typeface="Calibri"/>
                <a:cs typeface="Calibri"/>
              </a:rPr>
              <a:t>l</a:t>
            </a:r>
            <a:r>
              <a:rPr i="1" spc="-15" dirty="0">
                <a:latin typeface="Calibri"/>
                <a:cs typeface="Calibri"/>
              </a:rPr>
              <a:t>er</a:t>
            </a:r>
            <a:r>
              <a:rPr i="1" spc="-70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Calibri"/>
                <a:cs typeface="Calibri"/>
              </a:rPr>
              <a:t>sp</a:t>
            </a:r>
            <a:r>
              <a:rPr i="1" spc="-5" dirty="0">
                <a:latin typeface="Calibri"/>
                <a:cs typeface="Calibri"/>
              </a:rPr>
              <a:t>r</a:t>
            </a:r>
            <a:r>
              <a:rPr i="1" spc="-15" dirty="0">
                <a:latin typeface="Calibri"/>
                <a:cs typeface="Calibri"/>
              </a:rPr>
              <a:t>ead.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85" y="973958"/>
            <a:ext cx="9633585" cy="2351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3220" indent="-350520">
              <a:lnSpc>
                <a:spcPct val="100000"/>
              </a:lnSpc>
              <a:buFont typeface="Calibri"/>
              <a:buAutoNum type="arabicPeriod" startAt="3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Obser</a:t>
            </a:r>
            <a:r>
              <a:rPr sz="2800" b="1" spc="-5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able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fe</a:t>
            </a:r>
            <a:r>
              <a:rPr sz="2800" b="1" dirty="0">
                <a:latin typeface="Calibri"/>
                <a:cs typeface="Calibri"/>
              </a:rPr>
              <a:t>c</a:t>
            </a:r>
            <a:r>
              <a:rPr sz="2800" b="1" spc="-10" dirty="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i="1" spc="-15" dirty="0">
                <a:latin typeface="Calibri"/>
                <a:cs typeface="Calibri"/>
              </a:rPr>
              <a:t>Measured</a:t>
            </a:r>
            <a:r>
              <a:rPr sz="2800" i="1" spc="-5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become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20" dirty="0">
                <a:latin typeface="Calibri"/>
                <a:cs typeface="Calibri"/>
              </a:rPr>
              <a:t>arr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wer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th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th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na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ve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Dop</a:t>
            </a:r>
            <a:r>
              <a:rPr sz="2800" i="1" spc="-10" dirty="0">
                <a:latin typeface="Calibri"/>
                <a:cs typeface="Calibri"/>
              </a:rPr>
              <a:t>p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w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dth.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14"/>
              </a:spcBef>
              <a:buFont typeface="Calibri"/>
              <a:buAutoNum type="arabicPeriod" startAt="4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Appl</a:t>
            </a:r>
            <a:r>
              <a:rPr sz="2800" b="1" spc="-10" dirty="0">
                <a:latin typeface="Calibri"/>
                <a:cs typeface="Calibri"/>
              </a:rPr>
              <a:t>ica</a:t>
            </a:r>
            <a:r>
              <a:rPr sz="2800" b="1" spc="-15" dirty="0">
                <a:latin typeface="Calibri"/>
                <a:cs typeface="Calibri"/>
              </a:rPr>
              <a:t>tions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i="1" spc="-25" dirty="0">
                <a:latin typeface="Calibri"/>
                <a:cs typeface="Calibri"/>
              </a:rPr>
              <a:t>H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5" dirty="0">
                <a:latin typeface="Calibri"/>
                <a:cs typeface="Calibri"/>
              </a:rPr>
              <a:t>h</a:t>
            </a:r>
            <a:r>
              <a:rPr sz="2800" i="1" spc="-20" dirty="0">
                <a:latin typeface="Calibri"/>
                <a:cs typeface="Calibri"/>
              </a:rPr>
              <a:t>-prec</a:t>
            </a:r>
            <a:r>
              <a:rPr sz="2800" i="1" spc="-10" dirty="0">
                <a:latin typeface="Calibri"/>
                <a:cs typeface="Calibri"/>
              </a:rPr>
              <a:t>is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frequenc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stan</a:t>
            </a:r>
            <a:r>
              <a:rPr sz="2800" i="1" dirty="0">
                <a:latin typeface="Calibri"/>
                <a:cs typeface="Calibri"/>
              </a:rPr>
              <a:t>d</a:t>
            </a:r>
            <a:r>
              <a:rPr sz="2800" i="1" spc="-20" dirty="0">
                <a:latin typeface="Calibri"/>
                <a:cs typeface="Calibri"/>
              </a:rPr>
              <a:t>ard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g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cel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(</a:t>
            </a:r>
            <a:r>
              <a:rPr sz="2800" i="1" spc="-10" dirty="0">
                <a:latin typeface="Calibri"/>
                <a:cs typeface="Calibri"/>
              </a:rPr>
              <a:t>e.g.,</a:t>
            </a:r>
            <a:r>
              <a:rPr sz="2800" i="1" spc="-8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R</a:t>
            </a:r>
            <a:r>
              <a:rPr sz="2800" i="1" spc="-20" dirty="0">
                <a:latin typeface="Calibri"/>
                <a:cs typeface="Calibri"/>
              </a:rPr>
              <a:t>b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cl</a:t>
            </a:r>
            <a:r>
              <a:rPr sz="2800" i="1" spc="-3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cks</a:t>
            </a:r>
            <a:r>
              <a:rPr sz="2800" i="1" spc="-5" dirty="0">
                <a:latin typeface="Calibri"/>
                <a:cs typeface="Calibri"/>
              </a:rPr>
              <a:t>)</a:t>
            </a:r>
            <a:r>
              <a:rPr sz="2800" i="1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259064"/>
            <a:ext cx="9844405" cy="6346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[</a:t>
            </a:r>
            <a:r>
              <a:rPr sz="1400" spc="5" dirty="0">
                <a:latin typeface="Calibri"/>
                <a:cs typeface="Calibri"/>
              </a:rPr>
              <a:t>I</a:t>
            </a:r>
            <a:r>
              <a:rPr sz="1400" spc="-1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AGE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Q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IR</a:t>
            </a:r>
            <a:r>
              <a:rPr sz="1400" spc="-5" dirty="0">
                <a:latin typeface="Calibri"/>
                <a:cs typeface="Calibri"/>
              </a:rPr>
              <a:t>ED</a:t>
            </a:r>
            <a:r>
              <a:rPr sz="1400" dirty="0">
                <a:latin typeface="Calibri"/>
                <a:cs typeface="Calibri"/>
              </a:rPr>
              <a:t>: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k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tch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co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-10" dirty="0">
                <a:latin typeface="Calibri"/>
                <a:cs typeface="Calibri"/>
              </a:rPr>
              <a:t>i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w</a:t>
            </a:r>
            <a:r>
              <a:rPr sz="1400" spc="-10" dirty="0">
                <a:latin typeface="Calibri"/>
                <a:cs typeface="Calibri"/>
              </a:rPr>
              <a:t>id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Ga</a:t>
            </a:r>
            <a:r>
              <a:rPr sz="1400" spc="5" dirty="0">
                <a:latin typeface="Calibri"/>
                <a:cs typeface="Calibri"/>
              </a:rPr>
              <a:t>u</a:t>
            </a: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Calibri"/>
                <a:cs typeface="Calibri"/>
              </a:rPr>
              <a:t>(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i</a:t>
            </a:r>
            <a:r>
              <a:rPr sz="1400" dirty="0">
                <a:latin typeface="Calibri"/>
                <a:cs typeface="Calibri"/>
              </a:rPr>
              <a:t>ck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)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vs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-1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5" dirty="0">
                <a:latin typeface="Calibri"/>
                <a:cs typeface="Calibri"/>
              </a:rPr>
              <a:t>w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c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tr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eak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w</a:t>
            </a:r>
            <a:r>
              <a:rPr sz="1400" spc="5" dirty="0">
                <a:latin typeface="Calibri"/>
                <a:cs typeface="Calibri"/>
              </a:rPr>
              <a:t>i</a:t>
            </a:r>
            <a:r>
              <a:rPr sz="1400" dirty="0">
                <a:latin typeface="Calibri"/>
                <a:cs typeface="Calibri"/>
              </a:rPr>
              <a:t>th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D</a:t>
            </a:r>
            <a:r>
              <a:rPr sz="1400" spc="-10" dirty="0">
                <a:latin typeface="Calibri"/>
                <a:cs typeface="Calibri"/>
              </a:rPr>
              <a:t>i</a:t>
            </a:r>
            <a:r>
              <a:rPr sz="1400" dirty="0">
                <a:latin typeface="Calibri"/>
                <a:cs typeface="Calibri"/>
              </a:rPr>
              <a:t>ck</a:t>
            </a:r>
            <a:r>
              <a:rPr sz="1400" spc="-20" dirty="0">
                <a:latin typeface="Calibri"/>
                <a:cs typeface="Calibri"/>
              </a:rPr>
              <a:t>e</a:t>
            </a:r>
            <a:r>
              <a:rPr sz="1400" spc="5" dirty="0">
                <a:latin typeface="Calibri"/>
                <a:cs typeface="Calibri"/>
              </a:rPr>
              <a:t>)</a:t>
            </a:r>
            <a:r>
              <a:rPr sz="1400" dirty="0">
                <a:latin typeface="Calibri"/>
                <a:cs typeface="Calibri"/>
              </a:rPr>
              <a:t>.]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30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259064"/>
            <a:ext cx="9843881" cy="6345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31838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dirty="0"/>
              <a:t> </a:t>
            </a:r>
            <a:r>
              <a:rPr spc="-20" dirty="0"/>
              <a:t>1</a:t>
            </a:r>
            <a:r>
              <a:rPr spc="-30" dirty="0"/>
              <a:t>3</a:t>
            </a:r>
            <a:r>
              <a:rPr spc="-20" dirty="0"/>
              <a:t>: Summ</a:t>
            </a:r>
            <a:r>
              <a:rPr spc="-15" dirty="0"/>
              <a:t>a</a:t>
            </a:r>
            <a:r>
              <a:rPr spc="-20" dirty="0"/>
              <a:t>ry</a:t>
            </a:r>
            <a:r>
              <a:rPr spc="-5" dirty="0"/>
              <a:t> </a:t>
            </a:r>
            <a:r>
              <a:rPr spc="-20" dirty="0"/>
              <a:t>&amp; Ne</a:t>
            </a:r>
            <a:r>
              <a:rPr spc="-15" dirty="0"/>
              <a:t>xt Steps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10155555" cy="3408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099"/>
              </a:lnSpc>
              <a:buFont typeface="Symbol"/>
              <a:buChar char=""/>
              <a:tabLst>
                <a:tab pos="241935" algn="l"/>
                <a:tab pos="2071370" algn="l"/>
                <a:tab pos="4359275" algn="l"/>
                <a:tab pos="6342380" algn="l"/>
                <a:tab pos="7762240" algn="l"/>
                <a:tab pos="922337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ogn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homogeneous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echan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sm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(natura</a:t>
            </a:r>
            <a:r>
              <a:rPr sz="2800" spc="-10" dirty="0">
                <a:latin typeface="Calibri"/>
                <a:cs typeface="Calibri"/>
              </a:rPr>
              <a:t>l,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ro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𝛤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5715" indent="-228600">
              <a:lnSpc>
                <a:spcPct val="126800"/>
              </a:lnSpc>
              <a:spcBef>
                <a:spcPts val="106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ogn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inhom</a:t>
            </a:r>
            <a:r>
              <a:rPr sz="2800" b="1" spc="-5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geneou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(therm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er)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8890" indent="-228600">
              <a:lnSpc>
                <a:spcPct val="127200"/>
              </a:lnSpc>
              <a:spcBef>
                <a:spcPts val="10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-c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ang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wo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ictu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es;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ir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187" baseline="-16666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6060" cy="334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15" dirty="0">
                <a:latin typeface="Calibri"/>
                <a:cs typeface="Calibri"/>
              </a:rPr>
              <a:t>In</a:t>
            </a:r>
            <a:r>
              <a:rPr sz="2800" i="1" spc="4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spec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3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h</a:t>
            </a:r>
            <a:r>
              <a:rPr sz="2800" i="1" spc="-10" dirty="0">
                <a:latin typeface="Calibri"/>
                <a:cs typeface="Calibri"/>
              </a:rPr>
              <a:t>ig</a:t>
            </a:r>
            <a:r>
              <a:rPr sz="2800" i="1" spc="-5" dirty="0">
                <a:latin typeface="Calibri"/>
                <a:cs typeface="Calibri"/>
              </a:rPr>
              <a:t>h</a:t>
            </a:r>
            <a:r>
              <a:rPr sz="2800" i="1" spc="-20" dirty="0">
                <a:latin typeface="Calibri"/>
                <a:cs typeface="Calibri"/>
              </a:rPr>
              <a:t>-press</a:t>
            </a:r>
            <a:r>
              <a:rPr sz="2800" i="1" spc="-5" dirty="0">
                <a:latin typeface="Calibri"/>
                <a:cs typeface="Calibri"/>
              </a:rPr>
              <a:t>u</a:t>
            </a:r>
            <a:r>
              <a:rPr sz="2800" i="1" spc="-10" dirty="0">
                <a:latin typeface="Calibri"/>
                <a:cs typeface="Calibri"/>
              </a:rPr>
              <a:t>re,</a:t>
            </a:r>
            <a:r>
              <a:rPr sz="2800" i="1" spc="3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sh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spc="-5" dirty="0">
                <a:latin typeface="Calibri"/>
                <a:cs typeface="Calibri"/>
              </a:rPr>
              <a:t>t-</a:t>
            </a:r>
            <a:r>
              <a:rPr sz="2800" i="1" spc="-20" dirty="0">
                <a:latin typeface="Calibri"/>
                <a:cs typeface="Calibri"/>
              </a:rPr>
              <a:t>pat</a:t>
            </a:r>
            <a:r>
              <a:rPr sz="2800" i="1" spc="-15" dirty="0">
                <a:latin typeface="Calibri"/>
                <a:cs typeface="Calibri"/>
              </a:rPr>
              <a:t>h</a:t>
            </a:r>
            <a:r>
              <a:rPr sz="2800" i="1" spc="5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regimes,</a:t>
            </a:r>
            <a:r>
              <a:rPr sz="2800" i="1" spc="4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4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can</a:t>
            </a:r>
            <a:r>
              <a:rPr sz="2800" i="1" spc="45" dirty="0">
                <a:latin typeface="Times New Roman"/>
                <a:cs typeface="Times New Roman"/>
              </a:rPr>
              <a:t> </a:t>
            </a:r>
            <a:r>
              <a:rPr sz="2800" i="1" spc="-3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ven</a:t>
            </a:r>
            <a:r>
              <a:rPr sz="2800" i="1" spc="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narrow</a:t>
            </a:r>
            <a:endParaRPr sz="2800">
              <a:latin typeface="Calibri"/>
              <a:cs typeface="Calibri"/>
            </a:endParaRPr>
          </a:p>
          <a:p>
            <a:pPr marL="269875" indent="-257175">
              <a:lnSpc>
                <a:spcPct val="100000"/>
              </a:lnSpc>
              <a:spcBef>
                <a:spcPts val="910"/>
              </a:spcBef>
              <a:buFont typeface="Calibri"/>
              <a:buChar char="*"/>
              <a:tabLst>
                <a:tab pos="270510" algn="l"/>
              </a:tabLst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(D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ke).</a:t>
            </a:r>
            <a:endParaRPr sz="2800">
              <a:latin typeface="Calibri"/>
              <a:cs typeface="Calibri"/>
            </a:endParaRPr>
          </a:p>
          <a:p>
            <a:pPr marL="469900" marR="6350" lvl="1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  <a:tab pos="7245984" algn="l"/>
              </a:tabLst>
            </a:pPr>
            <a:r>
              <a:rPr sz="2800" spc="-15" dirty="0">
                <a:latin typeface="Calibri"/>
                <a:cs typeface="Calibri"/>
              </a:rPr>
              <a:t>Upcomi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topi</a:t>
            </a:r>
            <a:r>
              <a:rPr sz="2800" spc="-10" dirty="0">
                <a:latin typeface="Calibri"/>
                <a:cs typeface="Calibri"/>
              </a:rPr>
              <a:t>c: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Sa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uration</a:t>
            </a:r>
            <a:r>
              <a:rPr sz="2800" b="1" spc="30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pectrosc</a:t>
            </a:r>
            <a:r>
              <a:rPr sz="2800" b="1" spc="-10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py</a:t>
            </a:r>
            <a:r>
              <a:rPr sz="2800" b="1" spc="3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x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popu</a:t>
            </a:r>
            <a:r>
              <a:rPr sz="2800" spc="-10" dirty="0">
                <a:latin typeface="Calibri"/>
                <a:cs typeface="Calibri"/>
              </a:rPr>
              <a:t>lati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dynam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rcumv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irectly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measure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15"/>
              </a:spcBef>
            </a:pPr>
            <a:r>
              <a:rPr sz="2800" spc="50" dirty="0">
                <a:latin typeface="Cambria Math"/>
                <a:cs typeface="Cambria Math"/>
              </a:rPr>
              <a:t>𝛤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4503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Conne</a:t>
            </a:r>
            <a:r>
              <a:rPr sz="2800" spc="-10" dirty="0">
                <a:latin typeface="Calibri"/>
                <a:cs typeface="Calibri"/>
              </a:rPr>
              <a:t>ct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74186" y="993770"/>
            <a:ext cx="85102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28700" algn="l"/>
                <a:tab pos="2002155" algn="l"/>
                <a:tab pos="2527300" algn="l"/>
                <a:tab pos="3978910" algn="l"/>
                <a:tab pos="6908800" algn="l"/>
              </a:tabLst>
            </a:pPr>
            <a:r>
              <a:rPr sz="2800" spc="-15" dirty="0">
                <a:latin typeface="Calibri"/>
                <a:cs typeface="Calibri"/>
              </a:rPr>
              <a:t>these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prac</a:t>
            </a:r>
            <a:r>
              <a:rPr sz="2800" spc="-10" dirty="0">
                <a:latin typeface="Calibri"/>
                <a:cs typeface="Calibri"/>
              </a:rPr>
              <a:t>tical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-spec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techni</a:t>
            </a:r>
            <a:r>
              <a:rPr sz="2800" spc="-20" dirty="0">
                <a:latin typeface="Calibri"/>
                <a:cs typeface="Calibri"/>
              </a:rPr>
              <a:t>ques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4790"/>
            <a:ext cx="9429750" cy="1038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(Do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mited,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-free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ick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-na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rowed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regimes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48971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2:</a:t>
            </a:r>
            <a:r>
              <a:rPr spc="-25" dirty="0"/>
              <a:t> What</a:t>
            </a:r>
            <a:r>
              <a:rPr spc="-5" dirty="0"/>
              <a:t> </a:t>
            </a:r>
            <a:r>
              <a:rPr spc="-15" dirty="0"/>
              <a:t>Exactly</a:t>
            </a:r>
            <a:r>
              <a:rPr spc="-20" dirty="0"/>
              <a:t> </a:t>
            </a:r>
            <a:r>
              <a:rPr spc="-15" dirty="0"/>
              <a:t>Is </a:t>
            </a:r>
            <a:r>
              <a:rPr spc="-20" dirty="0"/>
              <a:t>a</a:t>
            </a:r>
            <a:r>
              <a:rPr spc="0" dirty="0"/>
              <a:t> </a:t>
            </a:r>
            <a:r>
              <a:rPr spc="-20" dirty="0">
                <a:latin typeface="Calibri"/>
                <a:cs typeface="Calibri"/>
              </a:rPr>
              <a:t>“</a:t>
            </a:r>
            <a:r>
              <a:rPr spc="-15" dirty="0"/>
              <a:t>Spectral </a:t>
            </a:r>
            <a:r>
              <a:rPr spc="-10" dirty="0"/>
              <a:t>L</a:t>
            </a:r>
            <a:r>
              <a:rPr spc="-15" dirty="0"/>
              <a:t>in</a:t>
            </a:r>
            <a:r>
              <a:rPr dirty="0"/>
              <a:t>e</a:t>
            </a:r>
            <a:r>
              <a:rPr spc="-20" dirty="0">
                <a:latin typeface="Calibri"/>
                <a:cs typeface="Calibri"/>
              </a:rPr>
              <a:t>”</a:t>
            </a:r>
            <a:r>
              <a:rPr spc="-20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64660"/>
            <a:ext cx="10155555" cy="1066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16535" algn="ctr">
              <a:lnSpc>
                <a:spcPct val="100000"/>
              </a:lnSpc>
            </a:pP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Core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Conc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pt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241935" algn="l"/>
                <a:tab pos="587375" algn="l"/>
                <a:tab pos="1898650" algn="l"/>
                <a:tab pos="2582545" algn="l"/>
                <a:tab pos="2943225" algn="l"/>
                <a:tab pos="3566160" algn="l"/>
                <a:tab pos="5386705" algn="l"/>
                <a:tab pos="5821680" algn="l"/>
                <a:tab pos="7253605" algn="l"/>
                <a:tab pos="8448040" algn="l"/>
              </a:tabLst>
            </a:pP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spectral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li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dete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freq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encies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1" y="2994349"/>
            <a:ext cx="6954520" cy="1621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  <a:tab pos="2490470" algn="l"/>
                <a:tab pos="2817495" algn="l"/>
                <a:tab pos="4291965" algn="l"/>
                <a:tab pos="5849620" algn="l"/>
              </a:tabLst>
            </a:pPr>
            <a:r>
              <a:rPr sz="2800" spc="-15" dirty="0">
                <a:latin typeface="Calibri"/>
                <a:cs typeface="Calibri"/>
              </a:rPr>
              <a:t>asso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uantu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tra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</a:t>
            </a:r>
            <a:endParaRPr sz="3000" baseline="-16666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es.</a:t>
            </a:r>
            <a:endParaRPr sz="2800">
              <a:latin typeface="Calibri"/>
              <a:cs typeface="Calibri"/>
            </a:endParaRPr>
          </a:p>
          <a:p>
            <a:pPr marL="2630805">
              <a:lnSpc>
                <a:spcPct val="100000"/>
              </a:lnSpc>
              <a:spcBef>
                <a:spcPts val="180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Formal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spc="1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abi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ity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Den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ity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0120" y="3004308"/>
            <a:ext cx="28270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6880" algn="l"/>
                <a:tab pos="951865" algn="l"/>
                <a:tab pos="2518410" algn="l"/>
              </a:tabLst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ensembl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5228" y="4874077"/>
            <a:ext cx="227520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97075" algn="l"/>
              </a:tabLst>
            </a:pP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spc="-390" baseline="-16666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2800" y="4699000"/>
            <a:ext cx="7528559" cy="101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marR="5080" indent="-5080">
              <a:lnSpc>
                <a:spcPct val="148900"/>
              </a:lnSpc>
            </a:pPr>
            <a:r>
              <a:rPr sz="2800" spc="-15" dirty="0">
                <a:latin typeface="Calibri"/>
                <a:cs typeface="Calibri"/>
              </a:rPr>
              <a:t>pro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il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random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chosen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parti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emits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 ab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orbs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freq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ency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9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0" baseline="1984" dirty="0">
                <a:latin typeface="Cambria Math"/>
                <a:cs typeface="Cambria Math"/>
              </a:rPr>
              <a:t>]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573" rIns="0" bIns="0" rtlCol="0">
            <a:spAutoFit/>
          </a:bodyPr>
          <a:lstStyle/>
          <a:p>
            <a:pPr marL="2627630">
              <a:lnSpc>
                <a:spcPct val="100000"/>
              </a:lnSpc>
            </a:pPr>
            <a:r>
              <a:rPr sz="3000" u="heavy" dirty="0">
                <a:solidFill>
                  <a:srgbClr val="FF0000"/>
                </a:solidFill>
              </a:rPr>
              <a:t>Esse</a:t>
            </a:r>
            <a:r>
              <a:rPr sz="3000" u="heavy" spc="-15" dirty="0">
                <a:solidFill>
                  <a:srgbClr val="FF0000"/>
                </a:solidFill>
              </a:rPr>
              <a:t>nti</a:t>
            </a:r>
            <a:r>
              <a:rPr sz="3000" u="heavy" spc="-30" dirty="0">
                <a:solidFill>
                  <a:srgbClr val="FF0000"/>
                </a:solidFill>
              </a:rPr>
              <a:t>a</a:t>
            </a:r>
            <a:r>
              <a:rPr sz="3000" u="heavy" spc="-10" dirty="0">
                <a:solidFill>
                  <a:srgbClr val="FF0000"/>
                </a:solidFill>
              </a:rPr>
              <a:t>l</a:t>
            </a:r>
            <a:r>
              <a:rPr sz="3000" u="heavy" dirty="0">
                <a:solidFill>
                  <a:srgbClr val="FF0000"/>
                </a:solidFill>
              </a:rPr>
              <a:t> </a:t>
            </a:r>
            <a:r>
              <a:rPr sz="3000" u="heavy" spc="-15" dirty="0">
                <a:solidFill>
                  <a:srgbClr val="FF0000"/>
                </a:solidFill>
              </a:rPr>
              <a:t>S</a:t>
            </a:r>
            <a:r>
              <a:rPr sz="3000" u="heavy" spc="-25" dirty="0">
                <a:solidFill>
                  <a:srgbClr val="FF0000"/>
                </a:solidFill>
              </a:rPr>
              <a:t>ymbols</a:t>
            </a:r>
            <a:r>
              <a:rPr sz="3000" u="heavy" spc="15" dirty="0">
                <a:solidFill>
                  <a:srgbClr val="FF0000"/>
                </a:solidFill>
              </a:rPr>
              <a:t> </a:t>
            </a:r>
            <a:r>
              <a:rPr sz="3000" u="heavy" spc="-15" dirty="0">
                <a:solidFill>
                  <a:srgbClr val="FF0000"/>
                </a:solidFill>
              </a:rPr>
              <a:t>(with SI</a:t>
            </a:r>
            <a:r>
              <a:rPr sz="3000" u="heavy" spc="-5" dirty="0">
                <a:solidFill>
                  <a:srgbClr val="FF0000"/>
                </a:solidFill>
              </a:rPr>
              <a:t> </a:t>
            </a:r>
            <a:r>
              <a:rPr sz="3000" u="heavy" spc="-15" dirty="0">
                <a:solidFill>
                  <a:srgbClr val="FF0000"/>
                </a:solidFill>
              </a:rPr>
              <a:t>Units)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901700" y="1671642"/>
            <a:ext cx="8796655" cy="421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3220" indent="-350520">
              <a:lnSpc>
                <a:spcPct val="100000"/>
              </a:lnSpc>
              <a:buFont typeface="Calibri"/>
              <a:buAutoNum type="arabicPeriod"/>
              <a:tabLst>
                <a:tab pos="363855" algn="l"/>
              </a:tabLst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Ener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tum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0" dirty="0">
                <a:latin typeface="Calibri"/>
                <a:cs typeface="Calibri"/>
              </a:rPr>
              <a:t>le,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J).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25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3000" spc="-225" baseline="-16666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Ener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quant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J).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35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≡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2𝜋𝜈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Angular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10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(rad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15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spc="-397" baseline="-16666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Normal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s).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i="1" spc="-20" dirty="0">
                <a:latin typeface="Calibri"/>
                <a:cs typeface="Calibri"/>
              </a:rPr>
              <a:t>Norma</a:t>
            </a:r>
            <a:r>
              <a:rPr sz="2800" i="1" spc="-15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sat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nd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t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n:</a:t>
            </a:r>
            <a:endParaRPr sz="2800">
              <a:latin typeface="Calibri"/>
              <a:cs typeface="Calibri"/>
            </a:endParaRPr>
          </a:p>
          <a:p>
            <a:pPr marR="674370" algn="ctr">
              <a:lnSpc>
                <a:spcPts val="2385"/>
              </a:lnSpc>
              <a:spcBef>
                <a:spcPts val="1365"/>
              </a:spcBef>
            </a:pP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3652520">
              <a:lnSpc>
                <a:spcPts val="3345"/>
              </a:lnSpc>
              <a:tabLst>
                <a:tab pos="4173220" algn="l"/>
                <a:tab pos="5981065" algn="l"/>
                <a:tab pos="6464300" algn="l"/>
              </a:tabLst>
            </a:pPr>
            <a:r>
              <a:rPr sz="2800" spc="605" dirty="0">
                <a:latin typeface="Cambria Math"/>
                <a:cs typeface="Cambria Math"/>
              </a:rPr>
              <a:t>∫	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spc="292" baseline="-16666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0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R="1024255" algn="ctr">
              <a:lnSpc>
                <a:spcPct val="100000"/>
              </a:lnSpc>
              <a:spcBef>
                <a:spcPts val="90"/>
              </a:spcBef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229" y="415925"/>
            <a:ext cx="10489565" cy="6202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algn="just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Energ</a:t>
            </a:r>
            <a:r>
              <a:rPr sz="2800" spc="1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iag</a:t>
            </a:r>
            <a:r>
              <a:rPr sz="2800" spc="-20" dirty="0">
                <a:latin typeface="Calibri"/>
                <a:cs typeface="Calibri"/>
              </a:rPr>
              <a:t>ram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show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 </a:t>
            </a:r>
            <a:r>
              <a:rPr sz="3000" spc="-112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 </a:t>
            </a:r>
            <a:r>
              <a:rPr sz="3000" spc="-112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arrow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ℏ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dea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narrow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</a:t>
            </a:r>
            <a:r>
              <a:rPr sz="2800" spc="-10" dirty="0">
                <a:latin typeface="Calibri"/>
                <a:cs typeface="Calibri"/>
              </a:rPr>
              <a:t>ctral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rneath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]</a:t>
            </a:r>
            <a:endParaRPr sz="2800">
              <a:latin typeface="Calibri"/>
              <a:cs typeface="Calibri"/>
            </a:endParaRPr>
          </a:p>
          <a:p>
            <a:pPr marL="129539" algn="just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9539" algn="just">
              <a:lnSpc>
                <a:spcPct val="100000"/>
              </a:lnSpc>
              <a:spcBef>
                <a:spcPts val="169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4229" y="415925"/>
            <a:ext cx="10484995" cy="6202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3112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3:</a:t>
            </a:r>
            <a:r>
              <a:rPr spc="-20" dirty="0"/>
              <a:t> Defin</a:t>
            </a:r>
            <a:r>
              <a:rPr spc="0"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5" dirty="0"/>
              <a:t>Homog</a:t>
            </a:r>
            <a:r>
              <a:rPr spc="-10" dirty="0"/>
              <a:t>e</a:t>
            </a:r>
            <a:r>
              <a:rPr spc="-20" dirty="0"/>
              <a:t>neous</a:t>
            </a:r>
            <a:r>
              <a:rPr spc="-25" dirty="0"/>
              <a:t> </a:t>
            </a:r>
            <a:r>
              <a:rPr spc="-20" dirty="0"/>
              <a:t>B</a:t>
            </a:r>
            <a:r>
              <a:rPr spc="-5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9707"/>
            <a:ext cx="10063480" cy="2305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5" dirty="0">
                <a:latin typeface="Calibri"/>
                <a:cs typeface="Calibri"/>
              </a:rPr>
              <a:t>Homo</a:t>
            </a:r>
            <a:r>
              <a:rPr sz="2800" i="1" spc="-15" dirty="0">
                <a:latin typeface="Calibri"/>
                <a:cs typeface="Calibri"/>
              </a:rPr>
              <a:t>ge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eous</a:t>
            </a:r>
            <a:r>
              <a:rPr sz="2800" i="1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means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ev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memb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semb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”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3220" indent="-35052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3855" algn="l"/>
              </a:tabLst>
            </a:pPr>
            <a:r>
              <a:rPr sz="2800" b="1" spc="-15" dirty="0">
                <a:latin typeface="Calibri"/>
                <a:cs typeface="Calibri"/>
              </a:rPr>
              <a:t>Uniform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Transitio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Prob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bil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  <a:p>
            <a:pPr marL="1544320">
              <a:lnSpc>
                <a:spcPct val="100000"/>
              </a:lnSpc>
              <a:spcBef>
                <a:spcPts val="1815"/>
              </a:spcBef>
            </a:pP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spc="-397" baseline="-16666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 </a:t>
            </a:r>
            <a:r>
              <a:rPr sz="4200" spc="-442" baseline="297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entic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all p</a:t>
            </a:r>
            <a:r>
              <a:rPr sz="2800" spc="-15" dirty="0">
                <a:latin typeface="Calibri"/>
                <a:cs typeface="Calibri"/>
              </a:rPr>
              <a:t>articles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ially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state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63220" indent="-350520">
              <a:lnSpc>
                <a:spcPct val="100000"/>
              </a:lnSpc>
              <a:spcBef>
                <a:spcPts val="1645"/>
              </a:spcBef>
              <a:buFont typeface="Calibri"/>
              <a:buAutoNum type="arabicPeriod" startAt="2"/>
              <a:tabLst>
                <a:tab pos="363855" algn="l"/>
              </a:tabLst>
            </a:pPr>
            <a:r>
              <a:rPr sz="2800" b="1" spc="-20" dirty="0">
                <a:latin typeface="Calibri"/>
                <a:cs typeface="Calibri"/>
              </a:rPr>
              <a:t>T</a:t>
            </a:r>
            <a:r>
              <a:rPr sz="2800" b="1" spc="-25" dirty="0">
                <a:latin typeface="Calibri"/>
                <a:cs typeface="Calibri"/>
              </a:rPr>
              <a:t>y</a:t>
            </a:r>
            <a:r>
              <a:rPr sz="2800" b="1" spc="-10" dirty="0">
                <a:latin typeface="Calibri"/>
                <a:cs typeface="Calibri"/>
              </a:rPr>
              <a:t>pical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Physica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rigins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11" y="4348038"/>
            <a:ext cx="1619250" cy="970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Natural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0062" y="4373123"/>
            <a:ext cx="29845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26260" algn="l"/>
              </a:tabLst>
            </a:pPr>
            <a:r>
              <a:rPr sz="2800" b="1" spc="-15" dirty="0">
                <a:latin typeface="Calibri"/>
                <a:cs typeface="Calibri"/>
              </a:rPr>
              <a:t>(radiative)</a:t>
            </a:r>
            <a:r>
              <a:rPr sz="2800" b="1" spc="-15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lifetime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89458" y="4363163"/>
            <a:ext cx="421005" cy="43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11904" dirty="0">
                <a:latin typeface="Cambria Math"/>
                <a:cs typeface="Cambria Math"/>
              </a:rPr>
              <a:t>𝜏</a:t>
            </a:r>
            <a:r>
              <a:rPr sz="2000" spc="-5" dirty="0">
                <a:latin typeface="Calibri"/>
                <a:cs typeface="Calibri"/>
              </a:rPr>
              <a:t>sp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78568" y="4373123"/>
            <a:ext cx="46056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2775" algn="l"/>
                <a:tab pos="1746250" algn="l"/>
                <a:tab pos="2728595" algn="l"/>
              </a:tabLst>
            </a:pPr>
            <a:r>
              <a:rPr sz="2800" spc="-30" dirty="0">
                <a:latin typeface="Calibri"/>
                <a:cs typeface="Calibri"/>
              </a:rPr>
              <a:t>—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ntaneous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5425" cy="398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i="1" spc="-15" dirty="0">
                <a:latin typeface="Calibri"/>
                <a:cs typeface="Calibri"/>
              </a:rPr>
              <a:t>Collis</a:t>
            </a:r>
            <a:r>
              <a:rPr sz="2800" b="1" i="1" spc="-25" dirty="0">
                <a:latin typeface="Calibri"/>
                <a:cs typeface="Calibri"/>
              </a:rPr>
              <a:t>i</a:t>
            </a:r>
            <a:r>
              <a:rPr sz="2800" b="1" i="1" spc="-20" dirty="0">
                <a:latin typeface="Calibri"/>
                <a:cs typeface="Calibri"/>
              </a:rPr>
              <a:t>o</a:t>
            </a:r>
            <a:r>
              <a:rPr sz="2800" b="1" i="1" dirty="0">
                <a:latin typeface="Calibri"/>
                <a:cs typeface="Calibri"/>
              </a:rPr>
              <a:t>n</a:t>
            </a:r>
            <a:r>
              <a:rPr sz="2800" b="1" i="1" spc="-15" dirty="0">
                <a:latin typeface="Calibri"/>
                <a:cs typeface="Calibri"/>
              </a:rPr>
              <a:t>-</a:t>
            </a:r>
            <a:r>
              <a:rPr sz="2800" b="1" i="1" spc="-10" dirty="0">
                <a:latin typeface="Calibri"/>
                <a:cs typeface="Calibri"/>
              </a:rPr>
              <a:t>in</a:t>
            </a:r>
            <a:r>
              <a:rPr sz="2800" b="1" i="1" spc="-15" dirty="0">
                <a:latin typeface="Calibri"/>
                <a:cs typeface="Calibri"/>
              </a:rPr>
              <a:t>duced</a:t>
            </a:r>
            <a:r>
              <a:rPr sz="2800" b="1" i="1" spc="18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Calibri"/>
                <a:cs typeface="Calibri"/>
              </a:rPr>
              <a:t>d</a:t>
            </a:r>
            <a:r>
              <a:rPr sz="2800" b="1" i="1" spc="-10" dirty="0">
                <a:latin typeface="Calibri"/>
                <a:cs typeface="Calibri"/>
              </a:rPr>
              <a:t>a</a:t>
            </a:r>
            <a:r>
              <a:rPr sz="2800" b="1" i="1" spc="-15" dirty="0">
                <a:latin typeface="Calibri"/>
                <a:cs typeface="Calibri"/>
              </a:rPr>
              <a:t>mping</a:t>
            </a:r>
            <a:r>
              <a:rPr sz="2800" b="1" i="1" spc="17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dirty="0">
                <a:latin typeface="Calibri"/>
                <a:cs typeface="Calibri"/>
              </a:rPr>
              <a:t>h</a:t>
            </a:r>
            <a:r>
              <a:rPr sz="2800" i="1" spc="-15" dirty="0">
                <a:latin typeface="Calibri"/>
                <a:cs typeface="Calibri"/>
              </a:rPr>
              <a:t>en</a:t>
            </a:r>
            <a:r>
              <a:rPr sz="2800" i="1" spc="1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18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chan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170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amp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tude</a:t>
            </a:r>
            <a:r>
              <a:rPr sz="2800" i="1" spc="17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spc="18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ph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se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thout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alteri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oc</a:t>
            </a:r>
            <a:r>
              <a:rPr sz="2800" spc="-10" dirty="0">
                <a:latin typeface="Calibri"/>
                <a:cs typeface="Calibri"/>
              </a:rPr>
              <a:t>ity.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  <a:buFont typeface="Calibri"/>
              <a:buAutoNum type="arabicPeriod" startAt="3"/>
              <a:tabLst>
                <a:tab pos="363855" algn="l"/>
              </a:tabLst>
            </a:pPr>
            <a:r>
              <a:rPr sz="2800" b="1" spc="-15" dirty="0">
                <a:latin typeface="Calibri"/>
                <a:cs typeface="Calibri"/>
              </a:rPr>
              <a:t>Key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Ex</a:t>
            </a:r>
            <a:r>
              <a:rPr sz="2800" b="1" spc="-5" dirty="0">
                <a:latin typeface="Calibri"/>
                <a:cs typeface="Calibri"/>
              </a:rPr>
              <a:t>p</a:t>
            </a:r>
            <a:r>
              <a:rPr sz="2800" b="1" spc="-20" dirty="0">
                <a:latin typeface="Calibri"/>
                <a:cs typeface="Calibri"/>
              </a:rPr>
              <a:t>eriment</a:t>
            </a:r>
            <a:r>
              <a:rPr sz="2800" b="1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Signature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200"/>
              </a:lnSpc>
              <a:spcBef>
                <a:spcPts val="894"/>
              </a:spcBef>
              <a:tabLst>
                <a:tab pos="1072515" algn="l"/>
                <a:tab pos="2440305" algn="l"/>
                <a:tab pos="3829685" algn="l"/>
                <a:tab pos="4583430" algn="l"/>
                <a:tab pos="5632450" algn="l"/>
                <a:tab pos="6439535" algn="l"/>
                <a:tab pos="7666990" algn="l"/>
                <a:tab pos="8271509" algn="l"/>
                <a:tab pos="9034145" algn="l"/>
              </a:tabLst>
            </a:pPr>
            <a:r>
              <a:rPr sz="2800" i="1" spc="-20" dirty="0">
                <a:latin typeface="Calibri"/>
                <a:cs typeface="Calibri"/>
              </a:rPr>
              <a:t>Ever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pa</a:t>
            </a:r>
            <a:r>
              <a:rPr sz="2800" i="1" spc="0" dirty="0">
                <a:latin typeface="Calibri"/>
                <a:cs typeface="Calibri"/>
              </a:rPr>
              <a:t>r</a:t>
            </a:r>
            <a:r>
              <a:rPr sz="2800" i="1" spc="-10" dirty="0">
                <a:latin typeface="Calibri"/>
                <a:cs typeface="Calibri"/>
              </a:rPr>
              <a:t>tic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exh</a:t>
            </a:r>
            <a:r>
              <a:rPr sz="2800" i="1" spc="-20" dirty="0">
                <a:latin typeface="Calibri"/>
                <a:cs typeface="Calibri"/>
              </a:rPr>
              <a:t>ib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the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sam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obs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rved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macros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equals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-pa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tic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715">
              <a:lnSpc>
                <a:spcPct val="127200"/>
              </a:lnSpc>
              <a:spcBef>
                <a:spcPts val="894"/>
              </a:spcBef>
              <a:buFont typeface="Calibri"/>
              <a:buAutoNum type="arabicPeriod" startAt="4"/>
              <a:tabLst>
                <a:tab pos="424815" algn="l"/>
                <a:tab pos="2631440" algn="l"/>
                <a:tab pos="4258945" algn="l"/>
                <a:tab pos="4721860" algn="l"/>
                <a:tab pos="5400040" algn="l"/>
                <a:tab pos="7064375" algn="l"/>
                <a:tab pos="8592820" algn="l"/>
                <a:tab pos="9108440" algn="l"/>
                <a:tab pos="9732645" algn="l"/>
              </a:tabLst>
            </a:pPr>
            <a:r>
              <a:rPr sz="2800" b="1" spc="-20" dirty="0">
                <a:latin typeface="Calibri"/>
                <a:cs typeface="Calibri"/>
              </a:rPr>
              <a:t>Math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20" dirty="0">
                <a:latin typeface="Calibri"/>
                <a:cs typeface="Calibri"/>
              </a:rPr>
              <a:t>mati</a:t>
            </a:r>
            <a:r>
              <a:rPr sz="2800" b="1" spc="-5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al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P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otot</a:t>
            </a:r>
            <a:r>
              <a:rPr sz="2800" b="1" spc="-30" dirty="0">
                <a:latin typeface="Calibri"/>
                <a:cs typeface="Calibri"/>
              </a:rPr>
              <a:t>y</a:t>
            </a:r>
            <a:r>
              <a:rPr sz="2800" b="1" spc="-10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ren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zia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scusse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0" dirty="0">
                <a:latin typeface="Calibri"/>
                <a:cs typeface="Calibri"/>
              </a:rPr>
              <a:t>x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1849</Words>
  <Application>Microsoft Office PowerPoint</Application>
  <PresentationFormat>Widescreen</PresentationFormat>
  <Paragraphs>293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Calibri</vt:lpstr>
      <vt:lpstr>Cambria Math</vt:lpstr>
      <vt:lpstr>Symbol</vt:lpstr>
      <vt:lpstr>Times New Roman</vt:lpstr>
      <vt:lpstr>Office Theme</vt:lpstr>
      <vt:lpstr>PowerPoint Presentation</vt:lpstr>
      <vt:lpstr>Slide 1: Scope &amp; Learning Goals</vt:lpstr>
      <vt:lpstr>PowerPoint Presentation</vt:lpstr>
      <vt:lpstr>PowerPoint Presentation</vt:lpstr>
      <vt:lpstr>Slide 2: What Exactly Is a “Spectral Line”?</vt:lpstr>
      <vt:lpstr>Essential Symbols (with SI Units)</vt:lpstr>
      <vt:lpstr>PowerPoint Presentation</vt:lpstr>
      <vt:lpstr>Slide 3: Defining Homogeneous Broadening</vt:lpstr>
      <vt:lpstr>PowerPoint Presentation</vt:lpstr>
      <vt:lpstr>Slide 4: The Lorentzian Line Shape</vt:lpstr>
      <vt:lpstr>PowerPoint Presentation</vt:lpstr>
      <vt:lpstr>PowerPoint Presentation</vt:lpstr>
      <vt:lpstr>PowerPoint Presentation</vt:lpstr>
      <vt:lpstr>Slide 5: Introducing Inhomogeneous Broadening</vt:lpstr>
      <vt:lpstr>PowerPoint Presentation</vt:lpstr>
      <vt:lpstr>Slide 6: Doppler Broadening — Fundamental Kinematics</vt:lpstr>
      <vt:lpstr>PowerPoint Presentation</vt:lpstr>
      <vt:lpstr>PowerPoint Presentation</vt:lpstr>
      <vt:lpstr>PowerPoint Presentation</vt:lpstr>
      <vt:lpstr>Slide 7: Velocity Sub-Grouping — “Homogeneous Islands”</vt:lpstr>
      <vt:lpstr>PowerPoint Presentation</vt:lpstr>
      <vt:lpstr>saturation</vt:lpstr>
      <vt:lpstr>Slide 8: Collisional Broadening — Two Fundamental</vt:lpstr>
      <vt:lpstr>PowerPoint Presentation</vt:lpstr>
      <vt:lpstr>PowerPoint Presentation</vt:lpstr>
      <vt:lpstr>Slide 9: Velocity-Changing Collisions (VCC) — New</vt:lpstr>
      <vt:lpstr>PowerPoint Presentation</vt:lpstr>
      <vt:lpstr>PowerPoint Presentation</vt:lpstr>
      <vt:lpstr>Slide 10: Collision Frequency vs Radiation Interaction</vt:lpstr>
      <vt:lpstr>Interaction Time with Laser Field</vt:lpstr>
      <vt:lpstr>PowerPoint Presentation</vt:lpstr>
      <vt:lpstr>Slide 11: Spectroscopic Consequences</vt:lpstr>
      <vt:lpstr>PowerPoint Presentation</vt:lpstr>
      <vt:lpstr>Slide 12: Dicke Narrowing — When Collisions Reduce</vt:lpstr>
      <vt:lpstr>PowerPoint Presentation</vt:lpstr>
      <vt:lpstr>PowerPoint Presentation</vt:lpstr>
      <vt:lpstr>Slide 13: Summary &amp; 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Abul Lais Abul Khair</cp:lastModifiedBy>
  <cp:revision>27</cp:revision>
  <dcterms:created xsi:type="dcterms:W3CDTF">2025-05-29T18:40:02Z</dcterms:created>
  <dcterms:modified xsi:type="dcterms:W3CDTF">2025-06-02T15:22:09Z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