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447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71" r:id="rId26"/>
    <p:sldId id="472" r:id="rId27"/>
    <p:sldId id="473" r:id="rId28"/>
    <p:sldId id="474" r:id="rId29"/>
    <p:sldId id="475" r:id="rId30"/>
    <p:sldId id="476" r:id="rId31"/>
    <p:sldId id="477" r:id="rId32"/>
    <p:sldId id="478" r:id="rId33"/>
    <p:sldId id="479" r:id="rId34"/>
    <p:sldId id="480" r:id="rId35"/>
    <p:sldId id="481" r:id="rId36"/>
    <p:sldId id="482" r:id="rId37"/>
    <p:sldId id="483" r:id="rId38"/>
    <p:sldId id="484" r:id="rId39"/>
    <p:sldId id="485" r:id="rId40"/>
    <p:sldId id="486" r:id="rId41"/>
    <p:sldId id="487" r:id="rId42"/>
    <p:sldId id="488" r:id="rId43"/>
    <p:sldId id="489" r:id="rId44"/>
    <p:sldId id="490" r:id="rId45"/>
    <p:sldId id="491" r:id="rId46"/>
    <p:sldId id="492" r:id="rId47"/>
    <p:sldId id="493" r:id="rId48"/>
    <p:sldId id="494" r:id="rId49"/>
    <p:sldId id="495" r:id="rId50"/>
    <p:sldId id="496" r:id="rId51"/>
    <p:sldId id="497" r:id="rId52"/>
    <p:sldId id="498" r:id="rId53"/>
    <p:sldId id="499" r:id="rId54"/>
    <p:sldId id="500" r:id="rId55"/>
    <p:sldId id="501" r:id="rId56"/>
    <p:sldId id="502" r:id="rId57"/>
    <p:sldId id="503" r:id="rId58"/>
    <p:sldId id="504" r:id="rId59"/>
    <p:sldId id="505" r:id="rId60"/>
    <p:sldId id="506" r:id="rId61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30" autoAdjust="0"/>
    <p:restoredTop sz="94660"/>
  </p:normalViewPr>
  <p:slideViewPr>
    <p:cSldViewPr>
      <p:cViewPr varScale="1">
        <p:scale>
          <a:sx n="49" d="100"/>
          <a:sy n="49" d="100"/>
        </p:scale>
        <p:origin x="288" y="4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7005" y="2091568"/>
            <a:ext cx="9236710" cy="71755"/>
          </a:xfrm>
          <a:custGeom>
            <a:avLst/>
            <a:gdLst/>
            <a:ahLst/>
            <a:cxnLst/>
            <a:rect l="l" t="t" r="r" b="b"/>
            <a:pathLst>
              <a:path w="9236710" h="71755">
                <a:moveTo>
                  <a:pt x="0" y="71627"/>
                </a:moveTo>
                <a:lnTo>
                  <a:pt x="9236323" y="71627"/>
                </a:lnTo>
                <a:lnTo>
                  <a:pt x="9236323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57749" y="3777365"/>
            <a:ext cx="6475095" cy="71755"/>
          </a:xfrm>
          <a:custGeom>
            <a:avLst/>
            <a:gdLst/>
            <a:ahLst/>
            <a:cxnLst/>
            <a:rect l="l" t="t" r="r" b="b"/>
            <a:pathLst>
              <a:path w="6475095" h="71754">
                <a:moveTo>
                  <a:pt x="0" y="71627"/>
                </a:moveTo>
                <a:lnTo>
                  <a:pt x="6474835" y="71627"/>
                </a:lnTo>
                <a:lnTo>
                  <a:pt x="6474835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64311" y="762000"/>
            <a:ext cx="9263380" cy="450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27200"/>
              </a:lnSpc>
            </a:pPr>
            <a:r>
              <a:rPr sz="8700" b="1" spc="-6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87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700" b="1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3.3</a:t>
            </a:r>
            <a:r>
              <a:rPr sz="8700" b="1" spc="-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40" dirty="0">
                <a:solidFill>
                  <a:srgbClr val="0000FF"/>
                </a:solidFill>
                <a:latin typeface="Calibri"/>
                <a:cs typeface="Calibri"/>
              </a:rPr>
              <a:t>Collisio</a:t>
            </a:r>
            <a:r>
              <a:rPr sz="8700" b="1" spc="-35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8700" b="1" spc="-30" dirty="0">
                <a:solidFill>
                  <a:srgbClr val="0000FF"/>
                </a:solidFill>
                <a:latin typeface="Calibri"/>
                <a:cs typeface="Calibri"/>
              </a:rPr>
              <a:t>al</a:t>
            </a:r>
            <a:r>
              <a:rPr sz="87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40" dirty="0">
                <a:solidFill>
                  <a:srgbClr val="0000FF"/>
                </a:solidFill>
                <a:latin typeface="Calibri"/>
                <a:cs typeface="Calibri"/>
              </a:rPr>
              <a:t>Broadenin</a:t>
            </a:r>
            <a:r>
              <a:rPr sz="8700" b="1" spc="-45" dirty="0">
                <a:solidFill>
                  <a:srgbClr val="0000FF"/>
                </a:solidFill>
                <a:latin typeface="Calibri"/>
                <a:cs typeface="Calibri"/>
              </a:rPr>
              <a:t>g</a:t>
            </a:r>
            <a:r>
              <a:rPr sz="8700" b="1" spc="-2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8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87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5" dirty="0">
                <a:solidFill>
                  <a:srgbClr val="0000FF"/>
                </a:solidFill>
                <a:latin typeface="Calibri"/>
                <a:cs typeface="Calibri"/>
              </a:rPr>
              <a:t>Spectra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sz="8700" b="1" spc="-2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Lines</a:t>
            </a:r>
            <a:endParaRPr sz="87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41569" y="5464814"/>
            <a:ext cx="6307455" cy="71755"/>
          </a:xfrm>
          <a:custGeom>
            <a:avLst/>
            <a:gdLst/>
            <a:ahLst/>
            <a:cxnLst/>
            <a:rect l="l" t="t" r="r" b="b"/>
            <a:pathLst>
              <a:path w="6307455" h="71754">
                <a:moveTo>
                  <a:pt x="0" y="71627"/>
                </a:moveTo>
                <a:lnTo>
                  <a:pt x="6307195" y="71627"/>
                </a:lnTo>
                <a:lnTo>
                  <a:pt x="6307195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2230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4: </a:t>
            </a:r>
            <a:r>
              <a:rPr spc="-40" dirty="0"/>
              <a:t>N</a:t>
            </a:r>
            <a:r>
              <a:rPr spc="-20" dirty="0"/>
              <a:t>umeri</a:t>
            </a:r>
            <a:r>
              <a:rPr spc="-10" dirty="0"/>
              <a:t>c</a:t>
            </a:r>
            <a:r>
              <a:rPr spc="-15" dirty="0"/>
              <a:t>al </a:t>
            </a:r>
            <a:r>
              <a:rPr spc="-20" dirty="0"/>
              <a:t>Examp</a:t>
            </a:r>
            <a:r>
              <a:rPr spc="-5" dirty="0"/>
              <a:t>l</a:t>
            </a:r>
            <a:r>
              <a:rPr spc="-20" dirty="0"/>
              <a:t>e</a:t>
            </a:r>
            <a:r>
              <a:rPr spc="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0" dirty="0"/>
              <a:t>Typical</a:t>
            </a:r>
            <a:r>
              <a:rPr spc="-5" dirty="0"/>
              <a:t> </a:t>
            </a:r>
            <a:r>
              <a:rPr spc="-25" dirty="0"/>
              <a:t>Co</a:t>
            </a:r>
            <a:r>
              <a:rPr dirty="0"/>
              <a:t>l</a:t>
            </a:r>
            <a:r>
              <a:rPr spc="-10" dirty="0"/>
              <a:t>lis</a:t>
            </a:r>
            <a:r>
              <a:rPr dirty="0"/>
              <a:t>i</a:t>
            </a:r>
            <a:r>
              <a:rPr spc="-20" dirty="0"/>
              <a:t>on Ti</a:t>
            </a:r>
            <a:r>
              <a:rPr spc="-30" dirty="0"/>
              <a:t>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451548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Choo</a:t>
            </a:r>
            <a:r>
              <a:rPr sz="2800" spc="-15" dirty="0">
                <a:latin typeface="Calibri"/>
                <a:cs typeface="Calibri"/>
              </a:rPr>
              <a:t>se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</a:t>
            </a: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ntat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val</a:t>
            </a:r>
            <a:r>
              <a:rPr sz="2800" spc="-20" dirty="0">
                <a:latin typeface="Calibri"/>
                <a:cs typeface="Calibri"/>
              </a:rPr>
              <a:t>ues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4" y="2365471"/>
            <a:ext cx="4109085" cy="1099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0315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𝑣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 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1828" y="2365471"/>
            <a:ext cx="3840479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c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83792" y="419113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89988" y="4191130"/>
            <a:ext cx="2103755" cy="0"/>
          </a:xfrm>
          <a:custGeom>
            <a:avLst/>
            <a:gdLst/>
            <a:ahLst/>
            <a:cxnLst/>
            <a:rect l="l" t="t" r="r" b="b"/>
            <a:pathLst>
              <a:path w="2103754">
                <a:moveTo>
                  <a:pt x="0" y="0"/>
                </a:moveTo>
                <a:lnTo>
                  <a:pt x="210338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22424" y="4003491"/>
            <a:ext cx="5945505" cy="62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29310" algn="l"/>
                <a:tab pos="1202690" algn="l"/>
                <a:tab pos="5720715" algn="l"/>
              </a:tabLst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44" baseline="-37698" dirty="0">
                <a:latin typeface="Cambria Math"/>
                <a:cs typeface="Cambria Math"/>
              </a:rPr>
              <a:t>𝑣</a:t>
            </a:r>
            <a:r>
              <a:rPr sz="4200" baseline="-37698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5</a:t>
            </a:r>
            <a:r>
              <a:rPr sz="4200" spc="7" baseline="-37698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×</a:t>
            </a:r>
            <a:r>
              <a:rPr sz="4200" spc="22" baseline="-37698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1</a:t>
            </a:r>
            <a:r>
              <a:rPr sz="4200" spc="-30" baseline="-37698" dirty="0">
                <a:latin typeface="Cambria Math"/>
                <a:cs typeface="Cambria Math"/>
              </a:rPr>
              <a:t>0</a:t>
            </a:r>
            <a:r>
              <a:rPr sz="3000" spc="60" baseline="-29166" dirty="0">
                <a:latin typeface="Cambria Math"/>
                <a:cs typeface="Cambria Math"/>
              </a:rPr>
              <a:t>2</a:t>
            </a:r>
            <a:r>
              <a:rPr sz="3000" baseline="-29166" dirty="0">
                <a:latin typeface="Cambria Math"/>
                <a:cs typeface="Cambria Math"/>
              </a:rPr>
              <a:t> </a:t>
            </a:r>
            <a:r>
              <a:rPr sz="3000" spc="-97" baseline="-29166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libri"/>
                <a:cs typeface="Calibri"/>
              </a:rPr>
              <a:t>m</a:t>
            </a:r>
            <a:r>
              <a:rPr sz="4200" spc="-7" baseline="-37698" dirty="0">
                <a:latin typeface="Calibri"/>
                <a:cs typeface="Calibri"/>
              </a:rPr>
              <a:t> </a:t>
            </a:r>
            <a:r>
              <a:rPr sz="4200" spc="-22" baseline="-37698" dirty="0">
                <a:latin typeface="Calibri"/>
                <a:cs typeface="Calibri"/>
              </a:rPr>
              <a:t>s</a:t>
            </a:r>
            <a:r>
              <a:rPr sz="3000" spc="-82" baseline="-29166" dirty="0">
                <a:latin typeface="Cambria Math"/>
                <a:cs typeface="Cambria Math"/>
              </a:rPr>
              <a:t>−</a:t>
            </a:r>
            <a:r>
              <a:rPr sz="3000" spc="60" baseline="-29166" dirty="0">
                <a:latin typeface="Cambria Math"/>
                <a:cs typeface="Cambria Math"/>
              </a:rPr>
              <a:t>1</a:t>
            </a:r>
            <a:r>
              <a:rPr sz="3000" baseline="-29166" dirty="0">
                <a:latin typeface="Cambria Math"/>
                <a:cs typeface="Cambria Math"/>
              </a:rPr>
              <a:t> </a:t>
            </a:r>
            <a:r>
              <a:rPr sz="3000" spc="15" baseline="-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71090" y="3680938"/>
            <a:ext cx="274193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12190" algn="l"/>
              </a:tabLst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c	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9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6751" y="3950687"/>
            <a:ext cx="5073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40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12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10387965" cy="3462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Interpret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on:</a:t>
            </a:r>
            <a:endParaRPr sz="2800">
              <a:latin typeface="Calibri"/>
              <a:cs typeface="Calibri"/>
            </a:endParaRPr>
          </a:p>
          <a:p>
            <a:pPr marL="698500" marR="11430" lvl="1" indent="-228600">
              <a:lnSpc>
                <a:spcPct val="127200"/>
              </a:lnSpc>
              <a:spcBef>
                <a:spcPts val="885"/>
              </a:spcBef>
              <a:buFont typeface="Calibri"/>
              <a:buAutoNum type="arabicPeriod"/>
              <a:tabLst>
                <a:tab pos="927735" algn="l"/>
              </a:tabLst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extremely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shor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typical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(ns–</a:t>
            </a:r>
            <a:r>
              <a:rPr sz="2800" spc="-15" dirty="0">
                <a:latin typeface="Calibri"/>
                <a:cs typeface="Calibri"/>
              </a:rPr>
              <a:t>µs).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ct val="127200"/>
              </a:lnSpc>
              <a:spcBef>
                <a:spcPts val="910"/>
              </a:spcBef>
              <a:buFont typeface="Calibri"/>
              <a:buAutoNum type="arabicPeriod"/>
              <a:tabLst>
                <a:tab pos="927735" algn="l"/>
              </a:tabLst>
            </a:pPr>
            <a:r>
              <a:rPr sz="2800" spc="-15" dirty="0">
                <a:latin typeface="Calibri"/>
                <a:cs typeface="Calibri"/>
              </a:rPr>
              <a:t>Ju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verti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sumpt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1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stay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esse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xed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dur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on/absor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1595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5:</a:t>
            </a:r>
            <a:r>
              <a:rPr spc="-25" dirty="0"/>
              <a:t> Two</a:t>
            </a:r>
            <a:r>
              <a:rPr spc="-20" dirty="0"/>
              <a:t> Fundam</a:t>
            </a:r>
            <a:r>
              <a:rPr spc="-5" dirty="0"/>
              <a:t>e</a:t>
            </a:r>
            <a:r>
              <a:rPr spc="-15" dirty="0"/>
              <a:t>ntal</a:t>
            </a:r>
            <a:r>
              <a:rPr spc="-20" dirty="0"/>
              <a:t> B</a:t>
            </a:r>
            <a:r>
              <a:rPr spc="-10" dirty="0"/>
              <a:t>r</a:t>
            </a:r>
            <a:r>
              <a:rPr spc="-20" dirty="0"/>
              <a:t>oa</a:t>
            </a:r>
            <a:r>
              <a:rPr spc="-35" dirty="0"/>
              <a:t>d</a:t>
            </a:r>
            <a:r>
              <a:rPr spc="-25" dirty="0"/>
              <a:t>en</a:t>
            </a:r>
            <a:r>
              <a:rPr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0" dirty="0"/>
              <a:t>Mechanisms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764660"/>
            <a:ext cx="8767445" cy="3114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0780" algn="ctr">
              <a:lnSpc>
                <a:spcPct val="100000"/>
              </a:lnSpc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Inel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stic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coll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isions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(quenchi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g)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Shorte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20" dirty="0">
                <a:latin typeface="Calibri"/>
                <a:cs typeface="Calibri"/>
              </a:rPr>
              <a:t>d-stat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duc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addi</a:t>
            </a:r>
            <a:r>
              <a:rPr sz="2800" spc="-10" dirty="0">
                <a:latin typeface="Calibri"/>
                <a:cs typeface="Calibri"/>
              </a:rPr>
              <a:t>tio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mpin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rm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</a:t>
            </a:r>
            <a:r>
              <a:rPr sz="3000" spc="179" baseline="-16666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158240" algn="ctr">
              <a:lnSpc>
                <a:spcPct val="100000"/>
              </a:lnSpc>
              <a:spcBef>
                <a:spcPts val="180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stic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(ph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pert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rbing)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llis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io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4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Mod</a:t>
            </a:r>
            <a:r>
              <a:rPr sz="2800" spc="-15" dirty="0">
                <a:latin typeface="Calibri"/>
                <a:cs typeface="Calibri"/>
              </a:rPr>
              <a:t>ify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ator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hase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thout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cha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popu</a:t>
            </a:r>
            <a:r>
              <a:rPr sz="2800" spc="-10" dirty="0">
                <a:latin typeface="Calibri"/>
                <a:cs typeface="Calibri"/>
              </a:rPr>
              <a:t>latio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4920" cy="1623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304925" algn="l"/>
                <a:tab pos="2966085" algn="l"/>
                <a:tab pos="3804920" algn="l"/>
                <a:tab pos="4490720" algn="l"/>
                <a:tab pos="5236845" algn="l"/>
                <a:tab pos="6892290" algn="l"/>
                <a:tab pos="7921625" algn="l"/>
                <a:tab pos="9282430" algn="l"/>
              </a:tabLst>
            </a:pPr>
            <a:r>
              <a:rPr sz="2800" spc="-20" dirty="0">
                <a:latin typeface="Calibri"/>
                <a:cs typeface="Calibri"/>
              </a:rPr>
              <a:t>Caus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𝛥𝜔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additio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through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otal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observe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ffe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196" y="2858712"/>
            <a:ext cx="141732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Sh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ft: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6611" y="2858712"/>
            <a:ext cx="356044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Halfwidth: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n </a:t>
            </a:r>
            <a:r>
              <a:rPr sz="3000" spc="-254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</a:t>
            </a:r>
            <a:r>
              <a:rPr sz="3000" spc="202" baseline="-16666" dirty="0">
                <a:latin typeface="Calibri"/>
                <a:cs typeface="Calibri"/>
              </a:rPr>
              <a:t>l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9" y="3499169"/>
            <a:ext cx="6896734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n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fw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9" y="4174301"/>
            <a:ext cx="94043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Both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27772" y="4199387"/>
            <a:ext cx="55067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92985" algn="l"/>
                <a:tab pos="4957445" algn="l"/>
              </a:tabLst>
            </a:pPr>
            <a:r>
              <a:rPr sz="2800" spc="-20" dirty="0">
                <a:latin typeface="Calibri"/>
                <a:cs typeface="Calibri"/>
              </a:rPr>
              <a:t>mechanism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imultaneo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ct;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89081" y="4199387"/>
            <a:ext cx="15462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separat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94284" y="4199387"/>
            <a:ext cx="7918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them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9" y="4742312"/>
            <a:ext cx="5970270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experi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need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ref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730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6: </a:t>
            </a:r>
            <a:r>
              <a:rPr spc="-25" dirty="0"/>
              <a:t>I</a:t>
            </a:r>
            <a:r>
              <a:rPr spc="-20" dirty="0"/>
              <a:t>nstantaneous</a:t>
            </a:r>
            <a:r>
              <a:rPr spc="-35" dirty="0"/>
              <a:t> </a:t>
            </a:r>
            <a:r>
              <a:rPr spc="-25" dirty="0"/>
              <a:t>T</a:t>
            </a:r>
            <a:r>
              <a:rPr spc="-10" dirty="0"/>
              <a:t>r</a:t>
            </a:r>
            <a:r>
              <a:rPr spc="-15" dirty="0"/>
              <a:t>ansit</a:t>
            </a:r>
            <a:r>
              <a:rPr spc="-5" dirty="0"/>
              <a:t>i</a:t>
            </a:r>
            <a:r>
              <a:rPr spc="-20" dirty="0"/>
              <a:t>on</a:t>
            </a:r>
            <a:r>
              <a:rPr spc="-15" dirty="0"/>
              <a:t> Fre</a:t>
            </a:r>
            <a:r>
              <a:rPr spc="-20" dirty="0"/>
              <a:t>quency</a:t>
            </a:r>
            <a:r>
              <a:rPr spc="-25" dirty="0"/>
              <a:t> Dur</a:t>
            </a:r>
            <a:r>
              <a:rPr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7267575" cy="1181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04335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Coll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sion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oc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urr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ix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6203" y="3509893"/>
            <a:ext cx="2322830" cy="0"/>
          </a:xfrm>
          <a:custGeom>
            <a:avLst/>
            <a:gdLst/>
            <a:ahLst/>
            <a:cxnLst/>
            <a:rect l="l" t="t" r="r" b="b"/>
            <a:pathLst>
              <a:path w="2322829">
                <a:moveTo>
                  <a:pt x="0" y="0"/>
                </a:moveTo>
                <a:lnTo>
                  <a:pt x="232283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23486" y="3305506"/>
            <a:ext cx="1546860" cy="1224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300" baseline="-16666" dirty="0">
                <a:latin typeface="Cambria Math"/>
                <a:cs typeface="Cambria Math"/>
              </a:rPr>
              <a:t>𝑖</a:t>
            </a:r>
            <a:r>
              <a:rPr sz="3000" spc="562" baseline="-16666" dirty="0">
                <a:latin typeface="Cambria Math"/>
                <a:cs typeface="Cambria Math"/>
              </a:rPr>
              <a:t>𝑘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uct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ates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3499" y="3035758"/>
            <a:ext cx="234823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4200" spc="-277" baseline="-1984" dirty="0">
                <a:latin typeface="Cambria Math"/>
                <a:cs typeface="Cambria Math"/>
              </a:rPr>
              <a:t>𝐸</a:t>
            </a:r>
            <a:r>
              <a:rPr sz="3000" spc="179" baseline="-19444" dirty="0">
                <a:latin typeface="Calibri"/>
                <a:cs typeface="Calibri"/>
              </a:rPr>
              <a:t>k</a:t>
            </a:r>
            <a:r>
              <a:rPr sz="2800" spc="-10" dirty="0">
                <a:latin typeface="Cambria Math"/>
                <a:cs typeface="Cambria Math"/>
              </a:rPr>
              <a:t>(</a:t>
            </a:r>
            <a:r>
              <a:rPr sz="4200" spc="67" baseline="-1984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)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4200" spc="-37" baseline="-1984" dirty="0">
                <a:latin typeface="Cambria Math"/>
                <a:cs typeface="Cambria Math"/>
              </a:rPr>
              <a:t>−</a:t>
            </a:r>
            <a:r>
              <a:rPr sz="4200" spc="7" baseline="-1984" dirty="0">
                <a:latin typeface="Cambria Math"/>
                <a:cs typeface="Cambria Math"/>
              </a:rPr>
              <a:t> </a:t>
            </a:r>
            <a:r>
              <a:rPr sz="4200" spc="-277" baseline="-1984" dirty="0">
                <a:latin typeface="Cambria Math"/>
                <a:cs typeface="Cambria Math"/>
              </a:rPr>
              <a:t>𝐸</a:t>
            </a:r>
            <a:r>
              <a:rPr sz="3000" spc="172" baseline="-19444" dirty="0">
                <a:latin typeface="Calibri"/>
                <a:cs typeface="Calibri"/>
              </a:rPr>
              <a:t>i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67" baseline="-1984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)|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3276" y="3561539"/>
            <a:ext cx="5431155" cy="968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9155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1788160" algn="l"/>
                <a:tab pos="2450465" algn="l"/>
                <a:tab pos="3015615" algn="l"/>
                <a:tab pos="3973829" algn="l"/>
              </a:tabLst>
            </a:pP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ndom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as,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measured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66335" y="332226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4124002"/>
            <a:ext cx="144716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Bec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7160" y="4122363"/>
            <a:ext cx="70802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82" baseline="-2976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52" baseline="-2976" dirty="0">
                <a:latin typeface="Cambria Math"/>
                <a:cs typeface="Cambria Math"/>
              </a:rPr>
              <a:t>𝑡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1" y="4690489"/>
            <a:ext cx="9764395" cy="108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uoresc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e/absor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aro</a:t>
            </a:r>
            <a:r>
              <a:rPr sz="2800" spc="-20" dirty="0">
                <a:latin typeface="Calibri"/>
                <a:cs typeface="Calibri"/>
              </a:rPr>
              <a:t>und</a:t>
            </a:r>
            <a:endParaRPr sz="2800">
              <a:latin typeface="Calibri"/>
              <a:cs typeface="Calibri"/>
            </a:endParaRPr>
          </a:p>
          <a:p>
            <a:pPr marR="284480" algn="ctr">
              <a:lnSpc>
                <a:spcPct val="100000"/>
              </a:lnSpc>
              <a:spcBef>
                <a:spcPts val="2385"/>
              </a:spcBef>
            </a:pPr>
            <a:r>
              <a:rPr sz="4200" spc="-209" baseline="11904" dirty="0">
                <a:latin typeface="Cambria Math"/>
                <a:cs typeface="Cambria Math"/>
              </a:rPr>
              <a:t>𝜔</a:t>
            </a:r>
            <a:r>
              <a:rPr sz="2000" dirty="0">
                <a:latin typeface="Calibri"/>
                <a:cs typeface="Calibri"/>
              </a:rPr>
              <a:t>max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-44" baseline="11904" dirty="0">
                <a:latin typeface="Cambria Math"/>
                <a:cs typeface="Cambria Math"/>
              </a:rPr>
              <a:t>𝜔</a:t>
            </a:r>
            <a:r>
              <a:rPr sz="2000" spc="200" dirty="0">
                <a:latin typeface="Cambria Math"/>
                <a:cs typeface="Cambria Math"/>
              </a:rPr>
              <a:t>𝑖</a:t>
            </a:r>
            <a:r>
              <a:rPr sz="2000" spc="375" dirty="0">
                <a:latin typeface="Cambria Math"/>
                <a:cs typeface="Cambria Math"/>
              </a:rPr>
              <a:t>𝑘</a:t>
            </a:r>
            <a:r>
              <a:rPr sz="4200" spc="-22" baseline="13888" dirty="0">
                <a:latin typeface="Cambria Math"/>
                <a:cs typeface="Cambria Math"/>
              </a:rPr>
              <a:t>(</a:t>
            </a:r>
            <a:r>
              <a:rPr sz="4200" spc="-127" baseline="11904" dirty="0">
                <a:latin typeface="Cambria Math"/>
                <a:cs typeface="Cambria Math"/>
              </a:rPr>
              <a:t>𝑅</a:t>
            </a:r>
            <a:r>
              <a:rPr sz="2000" spc="110" dirty="0">
                <a:latin typeface="Calibri"/>
                <a:cs typeface="Calibri"/>
              </a:rPr>
              <a:t>m</a:t>
            </a:r>
            <a:r>
              <a:rPr sz="4200" spc="-22" baseline="13888" dirty="0">
                <a:latin typeface="Cambria Math"/>
                <a:cs typeface="Cambria Math"/>
              </a:rPr>
              <a:t>)</a:t>
            </a:r>
            <a:r>
              <a:rPr sz="4200" spc="-15" baseline="11904" dirty="0">
                <a:latin typeface="Cambria Math"/>
                <a:cs typeface="Cambria Math"/>
              </a:rPr>
              <a:t>,</a:t>
            </a:r>
            <a:endParaRPr sz="4200" baseline="11904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3998"/>
            <a:ext cx="7406005" cy="301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m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ze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</a:t>
            </a:r>
            <a:r>
              <a:rPr sz="2800" spc="-20" dirty="0">
                <a:latin typeface="Calibri"/>
                <a:cs typeface="Calibri"/>
              </a:rPr>
              <a:t>ss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ty.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Meas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rab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</a:t>
            </a:r>
            <a:endParaRPr sz="2800">
              <a:latin typeface="Calibri"/>
              <a:cs typeface="Calibri"/>
            </a:endParaRPr>
          </a:p>
          <a:p>
            <a:pPr marL="3950970">
              <a:lnSpc>
                <a:spcPct val="100000"/>
              </a:lnSpc>
              <a:spcBef>
                <a:spcPts val="1800"/>
              </a:spcBef>
            </a:pPr>
            <a:r>
              <a:rPr sz="2800" spc="-30" dirty="0">
                <a:latin typeface="Cambria Math"/>
                <a:cs typeface="Cambria Math"/>
              </a:rPr>
              <a:t>𝛥𝜔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max</a:t>
            </a:r>
            <a:endParaRPr sz="3000" baseline="-16666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tom.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525" rIns="0" bIns="0" rtlCol="0">
            <a:spAutoFit/>
          </a:bodyPr>
          <a:lstStyle/>
          <a:p>
            <a:pPr marL="2501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7:</a:t>
            </a:r>
            <a:r>
              <a:rPr spc="-20" dirty="0"/>
              <a:t> Probability</a:t>
            </a:r>
            <a:r>
              <a:rPr spc="15" dirty="0"/>
              <a:t> </a:t>
            </a:r>
            <a:r>
              <a:rPr spc="-15" dirty="0"/>
              <a:t>of</a:t>
            </a:r>
            <a:r>
              <a:rPr spc="-20" dirty="0"/>
              <a:t> F</a:t>
            </a:r>
            <a:r>
              <a:rPr dirty="0"/>
              <a:t>i</a:t>
            </a:r>
            <a:r>
              <a:rPr spc="-20" dirty="0"/>
              <a:t>nding </a:t>
            </a:r>
            <a:r>
              <a:rPr spc="-15" dirty="0"/>
              <a:t>a P</a:t>
            </a:r>
            <a:r>
              <a:rPr spc="-25" dirty="0"/>
              <a:t>e</a:t>
            </a:r>
            <a:r>
              <a:rPr spc="-10" dirty="0"/>
              <a:t>r</a:t>
            </a:r>
            <a:r>
              <a:rPr spc="-15" dirty="0"/>
              <a:t>turber</a:t>
            </a:r>
            <a:r>
              <a:rPr spc="-25" dirty="0"/>
              <a:t> </a:t>
            </a:r>
            <a:r>
              <a:rPr spc="-15" dirty="0"/>
              <a:t>at</a:t>
            </a:r>
            <a:r>
              <a:rPr spc="-20" dirty="0"/>
              <a:t> Dista</a:t>
            </a:r>
            <a:r>
              <a:rPr spc="-5" dirty="0"/>
              <a:t>n</a:t>
            </a:r>
            <a:r>
              <a:rPr spc="-25" dirty="0"/>
              <a:t>ce</a:t>
            </a:r>
            <a:r>
              <a:rPr spc="15" dirty="0"/>
              <a:t> </a:t>
            </a:r>
            <a:r>
              <a:rPr b="0" u="none" spc="-35" dirty="0">
                <a:latin typeface="Cambria Math"/>
                <a:cs typeface="Cambria Math"/>
              </a:rPr>
              <a:t>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4288" y="1737210"/>
            <a:ext cx="10121900" cy="3763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iv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𝑵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(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𝑹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)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(N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mber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3000" spc="5" dirty="0">
                <a:solidFill>
                  <a:srgbClr val="FF0000"/>
                </a:solidFill>
                <a:latin typeface="Cambria Math"/>
                <a:cs typeface="Cambria Math"/>
              </a:rPr>
              <a:t>𝑩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rticles</a:t>
            </a:r>
            <a:r>
              <a:rPr sz="3000" b="1" u="heavy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shell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𝑹</a:t>
            </a:r>
            <a:r>
              <a:rPr sz="3000" spc="2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…</a:t>
            </a: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𝑹</a:t>
            </a:r>
            <a:r>
              <a:rPr sz="3000" spc="5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+ 𝒅</a:t>
            </a:r>
            <a:r>
              <a:rPr sz="3000" spc="-5" dirty="0">
                <a:solidFill>
                  <a:srgbClr val="FF0000"/>
                </a:solidFill>
                <a:latin typeface="Cambria Math"/>
                <a:cs typeface="Cambria Math"/>
              </a:rPr>
              <a:t>𝑹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3000">
              <a:latin typeface="Calibri"/>
              <a:cs typeface="Calibri"/>
            </a:endParaRPr>
          </a:p>
          <a:p>
            <a:pPr marL="337185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337820" algn="l"/>
              </a:tabLst>
            </a:pPr>
            <a:r>
              <a:rPr sz="2800" spc="-20" dirty="0">
                <a:latin typeface="Calibri"/>
                <a:cs typeface="Calibri"/>
              </a:rPr>
              <a:t>Spher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vo</a:t>
            </a:r>
            <a:r>
              <a:rPr sz="2800" spc="-20" dirty="0">
                <a:latin typeface="Calibri"/>
                <a:cs typeface="Calibri"/>
              </a:rPr>
              <a:t>lum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35"/>
              </a:spcBef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𝑉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37185" indent="-228600">
              <a:lnSpc>
                <a:spcPct val="100000"/>
              </a:lnSpc>
              <a:spcBef>
                <a:spcPts val="1810"/>
              </a:spcBef>
              <a:buFont typeface="Symbol"/>
              <a:buChar char=""/>
              <a:tabLst>
                <a:tab pos="337820" algn="l"/>
              </a:tabLst>
            </a:pP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tzmann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groun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xp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30" dirty="0">
                <a:latin typeface="Cambria Math"/>
                <a:cs typeface="Cambria Math"/>
              </a:rPr>
              <a:t>−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37185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337820" algn="l"/>
              </a:tabLst>
            </a:pPr>
            <a:r>
              <a:rPr sz="2800" spc="-15" dirty="0">
                <a:latin typeface="Calibri"/>
                <a:cs typeface="Calibri"/>
              </a:rPr>
              <a:t>Average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erturber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ensity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4" y="968684"/>
            <a:ext cx="8848090" cy="3712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Comb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tors</a:t>
            </a:r>
            <a:endParaRPr sz="2800">
              <a:latin typeface="Calibri"/>
              <a:cs typeface="Calibri"/>
            </a:endParaRPr>
          </a:p>
          <a:p>
            <a:pPr marL="1975485">
              <a:lnSpc>
                <a:spcPct val="100000"/>
              </a:lnSpc>
              <a:spcBef>
                <a:spcPts val="1835"/>
              </a:spcBef>
              <a:tabLst>
                <a:tab pos="4254500" algn="l"/>
              </a:tabLst>
            </a:pPr>
            <a:r>
              <a:rPr sz="2800" spc="30" dirty="0">
                <a:latin typeface="Cambria Math"/>
                <a:cs typeface="Cambria Math"/>
              </a:rPr>
              <a:t>𝑁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xp</a:t>
            </a:r>
            <a:r>
              <a:rPr sz="4200" spc="-30" baseline="1984" dirty="0">
                <a:latin typeface="Cambria Math"/>
                <a:cs typeface="Cambria Math"/>
              </a:rPr>
              <a:t>[</a:t>
            </a:r>
            <a:r>
              <a:rPr sz="2800" spc="-30" dirty="0">
                <a:latin typeface="Cambria Math"/>
                <a:cs typeface="Cambria Math"/>
              </a:rPr>
              <a:t>−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spc="-209" baseline="1984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30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181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symbo</a:t>
            </a:r>
            <a:r>
              <a:rPr sz="2800" spc="-10" dirty="0">
                <a:latin typeface="Calibri"/>
                <a:cs typeface="Calibri"/>
              </a:rPr>
              <a:t>ls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this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void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mb</a:t>
            </a:r>
            <a:r>
              <a:rPr sz="2800" spc="-15" dirty="0">
                <a:latin typeface="Calibri"/>
                <a:cs typeface="Calibri"/>
              </a:rPr>
              <a:t>igui</a:t>
            </a:r>
            <a:r>
              <a:rPr sz="2800" spc="-10" dirty="0">
                <a:latin typeface="Calibri"/>
                <a:cs typeface="Calibri"/>
              </a:rPr>
              <a:t>ty: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11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tzmann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stan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23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11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25" baseline="31944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20" dirty="0">
                <a:latin typeface="Calibri"/>
                <a:cs typeface="Calibri"/>
              </a:rPr>
              <a:t>lu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temper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K).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8: Build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30" dirty="0"/>
              <a:t> </a:t>
            </a:r>
            <a:r>
              <a:rPr spc="-20" dirty="0"/>
              <a:t>the </a:t>
            </a:r>
            <a:r>
              <a:rPr spc="-15" dirty="0"/>
              <a:t>Intensity</a:t>
            </a:r>
            <a:r>
              <a:rPr spc="-20" dirty="0"/>
              <a:t> Pro</a:t>
            </a:r>
            <a:r>
              <a:rPr spc="-5" dirty="0"/>
              <a:t>f</a:t>
            </a:r>
            <a:r>
              <a:rPr spc="-15" dirty="0"/>
              <a:t>ile</a:t>
            </a:r>
            <a:r>
              <a:rPr spc="20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15" dirty="0"/>
              <a:t>Integral </a:t>
            </a:r>
            <a:r>
              <a:rPr spc="-20" dirty="0"/>
              <a:t>Expression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2795"/>
            <a:ext cx="8887460" cy="173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Spont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2800" spc="-15" dirty="0">
                <a:latin typeface="Calibri"/>
                <a:cs typeface="Calibri"/>
              </a:rPr>
              <a:t>-coeff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</a:t>
            </a:r>
            <a:r>
              <a:rPr sz="3000" spc="547" baseline="-16666" dirty="0">
                <a:latin typeface="Cambria Math"/>
                <a:cs typeface="Cambria Math"/>
              </a:rPr>
              <a:t>𝑘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bab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11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co</a:t>
            </a:r>
            <a:r>
              <a:rPr sz="3000" spc="179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rib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48463" y="3748991"/>
            <a:ext cx="937894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9653" y="3748991"/>
            <a:ext cx="576262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8790" algn="l"/>
              </a:tabLst>
            </a:pPr>
            <a:r>
              <a:rPr sz="2800" spc="-20" dirty="0">
                <a:latin typeface="Cambria Math"/>
                <a:cs typeface="Cambria Math"/>
              </a:rPr>
              <a:t>∝	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</a:t>
            </a:r>
            <a:r>
              <a:rPr sz="3000" spc="562" baseline="-16666" dirty="0">
                <a:latin typeface="Cambria Math"/>
                <a:cs typeface="Cambria Math"/>
              </a:rPr>
              <a:t>𝑘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 </a:t>
            </a:r>
            <a:r>
              <a:rPr sz="4200" spc="-442" baseline="2976" dirty="0">
                <a:latin typeface="Cambria Math"/>
                <a:cs typeface="Cambria Math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co</a:t>
            </a:r>
            <a:r>
              <a:rPr sz="3000" spc="179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 </a:t>
            </a:r>
            <a:r>
              <a:rPr sz="4200" spc="-442" baseline="2976" dirty="0">
                <a:latin typeface="Cambria Math"/>
                <a:cs typeface="Cambria Math"/>
              </a:rPr>
              <a:t> 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19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15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baseline="1984" dirty="0">
                <a:latin typeface="Cambria Math"/>
                <a:cs typeface="Cambria Math"/>
              </a:rPr>
              <a:t> </a:t>
            </a:r>
            <a:r>
              <a:rPr sz="4200" spc="-442" baseline="1984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12" y="4411604"/>
            <a:ext cx="9103995" cy="1105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(Or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3.35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written).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Subst</a:t>
            </a:r>
            <a:r>
              <a:rPr sz="2800" spc="-15" dirty="0">
                <a:latin typeface="Calibri"/>
                <a:cs typeface="Calibri"/>
              </a:rPr>
              <a:t>itute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Cambria Math"/>
                <a:cs typeface="Cambria Math"/>
              </a:rPr>
              <a:t>𝑃</a:t>
            </a:r>
            <a:r>
              <a:rPr sz="3000" baseline="-16666" dirty="0">
                <a:latin typeface="Calibri"/>
                <a:cs typeface="Calibri"/>
              </a:rPr>
              <a:t>co</a:t>
            </a:r>
            <a:r>
              <a:rPr sz="3000" spc="179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𝑁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52" baseline="297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bt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2800" spc="-20" dirty="0">
                <a:latin typeface="Calibri"/>
                <a:cs typeface="Calibri"/>
              </a:rPr>
              <a:t>-depe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24523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Result: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52754" y="993770"/>
            <a:ext cx="48882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86430" algn="l"/>
                <a:tab pos="4016375" algn="l"/>
              </a:tabLst>
            </a:pP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-bro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shape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7749" y="993770"/>
            <a:ext cx="10902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mirr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84148" y="993770"/>
            <a:ext cx="21005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1970" algn="l"/>
              </a:tabLst>
            </a:pP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4" y="1508066"/>
            <a:ext cx="6777355" cy="1064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cu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ves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Cambria Math"/>
                <a:cs typeface="Cambria Math"/>
              </a:rPr>
              <a:t>𝑉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15" dirty="0">
                <a:latin typeface="Cambria Math"/>
                <a:cs typeface="Cambria Math"/>
              </a:rPr>
              <a:t>𝐴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𝐵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spc="15" baseline="198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dirty="0">
                <a:latin typeface="Cambria Math"/>
                <a:cs typeface="Cambria Math"/>
              </a:rPr>
              <a:t>𝐴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60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𝐵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13384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1:</a:t>
            </a:r>
            <a:r>
              <a:rPr spc="-25" dirty="0"/>
              <a:t> Why</a:t>
            </a:r>
            <a:r>
              <a:rPr spc="-5" dirty="0"/>
              <a:t> </a:t>
            </a:r>
            <a:r>
              <a:rPr spc="-20" dirty="0"/>
              <a:t>Study Coll</a:t>
            </a:r>
            <a:r>
              <a:rPr spc="0" dirty="0"/>
              <a:t>i</a:t>
            </a:r>
            <a:r>
              <a:rPr spc="-25" dirty="0"/>
              <a:t>s</a:t>
            </a:r>
            <a:r>
              <a:rPr spc="-15" dirty="0"/>
              <a:t>ional</a:t>
            </a:r>
            <a:r>
              <a:rPr spc="-20" dirty="0"/>
              <a:t> </a:t>
            </a:r>
            <a:r>
              <a:rPr spc="-15" dirty="0"/>
              <a:t>(P</a:t>
            </a:r>
            <a:r>
              <a:rPr spc="-20" dirty="0"/>
              <a:t>ressu</a:t>
            </a:r>
            <a:r>
              <a:rPr spc="-5" dirty="0"/>
              <a:t>r</a:t>
            </a:r>
            <a:r>
              <a:rPr spc="-20" dirty="0"/>
              <a:t>e)</a:t>
            </a:r>
            <a:r>
              <a:rPr spc="-5" dirty="0"/>
              <a:t> </a:t>
            </a:r>
            <a:r>
              <a:rPr spc="-20" dirty="0"/>
              <a:t>Broadening?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10157460" cy="414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525" indent="-228600">
              <a:lnSpc>
                <a:spcPct val="127099"/>
              </a:lnSpc>
              <a:buFont typeface="Symbol"/>
              <a:buChar char=""/>
              <a:tabLst>
                <a:tab pos="241935" algn="l"/>
                <a:tab pos="3554729" algn="l"/>
                <a:tab pos="5290185" algn="l"/>
                <a:tab pos="7245984" algn="l"/>
                <a:tab pos="8175625" algn="l"/>
                <a:tab pos="8955405" algn="l"/>
                <a:tab pos="9872345" algn="l"/>
              </a:tabLst>
            </a:pPr>
            <a:r>
              <a:rPr sz="2800" spc="-20" dirty="0">
                <a:latin typeface="Calibri"/>
                <a:cs typeface="Calibri"/>
              </a:rPr>
              <a:t>Lase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m/mo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nteract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experi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take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lac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gases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wh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de.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6800"/>
              </a:lnSpc>
              <a:spcBef>
                <a:spcPts val="106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ters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gy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3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observe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ral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ened,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aped.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Understa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effects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esse</a:t>
            </a:r>
            <a:r>
              <a:rPr sz="2800" spc="-10" dirty="0">
                <a:latin typeface="Calibri"/>
                <a:cs typeface="Calibri"/>
              </a:rPr>
              <a:t>ntia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or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20" dirty="0">
                <a:latin typeface="Calibri"/>
                <a:cs typeface="Calibri"/>
              </a:rPr>
              <a:t>prec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requency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metrol</a:t>
            </a:r>
            <a:r>
              <a:rPr sz="2800" spc="-20" dirty="0">
                <a:latin typeface="Calibri"/>
                <a:cs typeface="Calibri"/>
              </a:rPr>
              <a:t>og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15" dirty="0">
                <a:latin typeface="Calibri"/>
                <a:cs typeface="Calibri"/>
              </a:rPr>
              <a:t>atmos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her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remot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-sens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ng,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3451" y="990563"/>
            <a:ext cx="778319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9: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From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u="heavy" spc="-35" dirty="0">
                <a:solidFill>
                  <a:srgbClr val="0000FF"/>
                </a:solidFill>
                <a:latin typeface="Cambria Math"/>
                <a:cs typeface="Cambria Math"/>
              </a:rPr>
              <a:t>𝑹</a:t>
            </a:r>
            <a:r>
              <a:rPr sz="3400" u="heavy" spc="0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to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 Observ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ble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Frequ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ncy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u="heavy" spc="-35" dirty="0">
                <a:solidFill>
                  <a:srgbClr val="0000FF"/>
                </a:solidFill>
                <a:latin typeface="Cambria Math"/>
                <a:cs typeface="Cambria Math"/>
              </a:rPr>
              <a:t>𝝎</a:t>
            </a:r>
            <a:endParaRPr sz="34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6771640" cy="169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parat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</a:t>
            </a:r>
            <a:endParaRPr sz="2800">
              <a:latin typeface="Calibri"/>
              <a:cs typeface="Calibri"/>
            </a:endParaRPr>
          </a:p>
          <a:p>
            <a:pPr marL="3172460">
              <a:lnSpc>
                <a:spcPct val="100000"/>
              </a:lnSpc>
              <a:spcBef>
                <a:spcPts val="1810"/>
              </a:spcBef>
            </a:pPr>
            <a:r>
              <a:rPr sz="2800" spc="-20" dirty="0">
                <a:latin typeface="Cambria Math"/>
                <a:cs typeface="Cambria Math"/>
              </a:rPr>
              <a:t>ℏ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transform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11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28800" y="4143886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43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47869" y="3956247"/>
            <a:ext cx="11290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50265" algn="l"/>
              </a:tabLst>
            </a:pPr>
            <a:r>
              <a:rPr sz="2800" spc="-20" dirty="0">
                <a:latin typeface="Cambria Math"/>
                <a:cs typeface="Cambria Math"/>
              </a:rPr>
              <a:t>ℏ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6093" y="3686499"/>
            <a:ext cx="12801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61085" algn="l"/>
              </a:tabLst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𝑑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9809" y="4195516"/>
            <a:ext cx="1379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34085" algn="l"/>
              </a:tabLst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𝑑𝑅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64536" y="4143886"/>
            <a:ext cx="44386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4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53231" y="3939483"/>
            <a:ext cx="239077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8" y="4758367"/>
            <a:ext cx="10149205" cy="948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into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expre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sion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obtain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rimental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usef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2800" spc="-20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14771" y="1466918"/>
            <a:ext cx="4343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𝑘𝑇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46119" y="1415277"/>
            <a:ext cx="781050" cy="0"/>
          </a:xfrm>
          <a:custGeom>
            <a:avLst/>
            <a:gdLst/>
            <a:ahLst/>
            <a:cxnLst/>
            <a:rect l="l" t="t" r="r" b="b"/>
            <a:pathLst>
              <a:path w="781050">
                <a:moveTo>
                  <a:pt x="0" y="0"/>
                </a:moveTo>
                <a:lnTo>
                  <a:pt x="78059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06034" y="1169313"/>
            <a:ext cx="498221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61210" algn="l"/>
                <a:tab pos="2579370" algn="l"/>
              </a:tabLst>
            </a:pP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17" baseline="2976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𝐶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</a:t>
            </a:r>
            <a:r>
              <a:rPr sz="2800" spc="-20" dirty="0">
                <a:latin typeface="Cambria Math"/>
                <a:cs typeface="Cambria Math"/>
              </a:rPr>
              <a:t>p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75" dirty="0">
                <a:latin typeface="Cambria Math"/>
                <a:cs typeface="Cambria Math"/>
              </a:rPr>
              <a:t>[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4200" spc="-600" baseline="41666" dirty="0">
                <a:latin typeface="Cambria Math"/>
                <a:cs typeface="Cambria Math"/>
              </a:rPr>
              <a:t>𝑉</a:t>
            </a:r>
            <a:r>
              <a:rPr sz="3000" spc="172" baseline="43055" dirty="0">
                <a:latin typeface="Calibri"/>
                <a:cs typeface="Calibri"/>
              </a:rPr>
              <a:t>i</a:t>
            </a:r>
            <a:r>
              <a:rPr sz="4200" spc="-22" baseline="44642" dirty="0">
                <a:latin typeface="Cambria Math"/>
                <a:cs typeface="Cambria Math"/>
              </a:rPr>
              <a:t>(</a:t>
            </a:r>
            <a:r>
              <a:rPr sz="4200" spc="75" baseline="41666" dirty="0">
                <a:latin typeface="Cambria Math"/>
                <a:cs typeface="Cambria Math"/>
              </a:rPr>
              <a:t>𝑅</a:t>
            </a:r>
            <a:r>
              <a:rPr sz="4200" spc="-22" baseline="44642" dirty="0">
                <a:latin typeface="Cambria Math"/>
                <a:cs typeface="Cambria Math"/>
              </a:rPr>
              <a:t>)</a:t>
            </a:r>
            <a:r>
              <a:rPr sz="2800" spc="85" dirty="0">
                <a:latin typeface="Cambria Math"/>
                <a:cs typeface="Cambria Math"/>
              </a:rPr>
              <a:t>]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1179" y="957902"/>
            <a:ext cx="4572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𝑑𝑅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9430" y="1450154"/>
            <a:ext cx="253365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0" dirty="0">
                <a:latin typeface="Cambria Math"/>
                <a:cs typeface="Cambria Math"/>
              </a:rPr>
              <a:t>𝑑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endParaRPr sz="4200" baseline="1984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42119" y="1415277"/>
            <a:ext cx="2508885" cy="0"/>
          </a:xfrm>
          <a:custGeom>
            <a:avLst/>
            <a:gdLst/>
            <a:ahLst/>
            <a:cxnLst/>
            <a:rect l="l" t="t" r="r" b="b"/>
            <a:pathLst>
              <a:path w="2508884">
                <a:moveTo>
                  <a:pt x="0" y="0"/>
                </a:moveTo>
                <a:lnTo>
                  <a:pt x="250875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515101" y="1227650"/>
            <a:ext cx="5708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9" y="2136450"/>
            <a:ext cx="980440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Const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𝐶</a:t>
            </a:r>
            <a:r>
              <a:rPr sz="2800" spc="13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5" dirty="0">
                <a:latin typeface="Calibri"/>
                <a:cs typeface="Calibri"/>
              </a:rPr>
              <a:t>iversal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efactors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numb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225" baseline="-16666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045844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0</a:t>
            </a:r>
            <a:r>
              <a:rPr spc="-15" dirty="0"/>
              <a:t>: Extract</a:t>
            </a:r>
            <a:r>
              <a:rPr spc="-5" dirty="0"/>
              <a:t>i</a:t>
            </a:r>
            <a:r>
              <a:rPr spc="-20" dirty="0"/>
              <a:t>ng Gro</a:t>
            </a:r>
            <a:r>
              <a:rPr spc="-15" dirty="0"/>
              <a:t>u</a:t>
            </a:r>
            <a:r>
              <a:rPr spc="-20" dirty="0"/>
              <a:t>n</a:t>
            </a:r>
            <a:r>
              <a:rPr spc="-10" dirty="0"/>
              <a:t>d</a:t>
            </a:r>
            <a:r>
              <a:rPr spc="-15" dirty="0"/>
              <a:t>-State</a:t>
            </a:r>
            <a:r>
              <a:rPr spc="-20" dirty="0"/>
              <a:t> </a:t>
            </a:r>
            <a:r>
              <a:rPr spc="-15" dirty="0"/>
              <a:t>Potential </a:t>
            </a:r>
            <a:r>
              <a:rPr spc="-20" dirty="0"/>
              <a:t>via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7324725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14295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Temp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ratu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e 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pend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nce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vative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measured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15" baseline="297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w.r.t.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9553" y="3048000"/>
            <a:ext cx="1925833" cy="9387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895">
              <a:lnSpc>
                <a:spcPct val="100000"/>
              </a:lnSpc>
            </a:pPr>
            <a:r>
              <a:rPr sz="2800" u="sng" spc="-25" dirty="0">
                <a:latin typeface="Cambria Math"/>
                <a:cs typeface="Cambria Math"/>
              </a:rPr>
              <a:t>∂𝐼</a:t>
            </a:r>
            <a:endParaRPr sz="2800" u="sng" dirty="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  <a:tabLst>
                <a:tab pos="978535" algn="l"/>
              </a:tabLst>
            </a:pPr>
            <a:r>
              <a:rPr sz="2800" spc="-25" dirty="0">
                <a:latin typeface="Cambria Math"/>
                <a:cs typeface="Cambria Math"/>
              </a:rPr>
              <a:t>∂𝑇	</a:t>
            </a:r>
            <a:r>
              <a:rPr sz="2800" spc="50" dirty="0">
                <a:latin typeface="Cambria Math"/>
                <a:cs typeface="Cambria Math"/>
              </a:rPr>
              <a:t>𝑘</a:t>
            </a:r>
            <a:r>
              <a:rPr sz="2800" spc="110" dirty="0">
                <a:latin typeface="Cambria Math"/>
                <a:cs typeface="Cambria Math"/>
              </a:rPr>
              <a:t>𝑇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11627" y="3322263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5863" y="3035751"/>
            <a:ext cx="80581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600" baseline="-2976" dirty="0">
                <a:latin typeface="Cambria Math"/>
                <a:cs typeface="Cambria Math"/>
              </a:rPr>
              <a:t>𝑉</a:t>
            </a:r>
            <a:r>
              <a:rPr sz="3000" spc="172" baseline="-19444" dirty="0">
                <a:latin typeface="Calibri"/>
                <a:cs typeface="Calibri"/>
              </a:rPr>
              <a:t>i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67" baseline="-2976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8563" y="3509893"/>
            <a:ext cx="781050" cy="0"/>
          </a:xfrm>
          <a:custGeom>
            <a:avLst/>
            <a:gdLst/>
            <a:ahLst/>
            <a:cxnLst/>
            <a:rect l="l" t="t" r="r" b="b"/>
            <a:pathLst>
              <a:path w="781050">
                <a:moveTo>
                  <a:pt x="0" y="0"/>
                </a:moveTo>
                <a:lnTo>
                  <a:pt x="78059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4714" y="3305499"/>
            <a:ext cx="115633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0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𝑇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4124002"/>
            <a:ext cx="202628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rranged: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1186" y="4975196"/>
            <a:ext cx="185420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𝑘</a:t>
            </a:r>
            <a:r>
              <a:rPr sz="2800" spc="120" dirty="0">
                <a:latin typeface="Cambria Math"/>
                <a:cs typeface="Cambria Math"/>
              </a:rPr>
              <a:t>𝑇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2274" y="4758253"/>
            <a:ext cx="7061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</a:tabLst>
            </a:pPr>
            <a:r>
              <a:rPr sz="2800" spc="-20" dirty="0">
                <a:latin typeface="Cambria Math"/>
                <a:cs typeface="Cambria Math"/>
              </a:rPr>
              <a:t>1	</a:t>
            </a:r>
            <a:r>
              <a:rPr sz="2800" spc="-25" dirty="0">
                <a:latin typeface="Cambria Math"/>
                <a:cs typeface="Cambria Math"/>
              </a:rPr>
              <a:t>∂𝐼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92259" y="4975196"/>
            <a:ext cx="746125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7660" algn="l"/>
              </a:tabLst>
            </a:pPr>
            <a:r>
              <a:rPr sz="2000" u="heavy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2000" u="heavy" dirty="0">
                <a:latin typeface="Cambria Math"/>
                <a:cs typeface="Cambria Math"/>
              </a:rPr>
              <a:t> </a:t>
            </a:r>
            <a:endParaRPr sz="2000">
              <a:latin typeface="Cambria Math"/>
              <a:cs typeface="Cambria Math"/>
            </a:endParaRPr>
          </a:p>
          <a:p>
            <a:pPr marL="36830">
              <a:lnSpc>
                <a:spcPct val="100000"/>
              </a:lnSpc>
              <a:spcBef>
                <a:spcPts val="114"/>
              </a:spcBef>
              <a:tabLst>
                <a:tab pos="327660" algn="l"/>
              </a:tabLst>
            </a:pPr>
            <a:r>
              <a:rPr sz="2800" spc="-30" dirty="0">
                <a:latin typeface="Cambria Math"/>
                <a:cs typeface="Cambria Math"/>
              </a:rPr>
              <a:t>𝐼	</a:t>
            </a:r>
            <a:r>
              <a:rPr sz="2800" spc="-25" dirty="0">
                <a:latin typeface="Cambria Math"/>
                <a:cs typeface="Cambria Math"/>
              </a:rPr>
              <a:t>∂𝑇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20743" y="5028001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3346D155-7819-4DF1-880D-93A95E5A583D}"/>
              </a:ext>
            </a:extLst>
          </p:cNvPr>
          <p:cNvSpPr/>
          <p:nvPr/>
        </p:nvSpPr>
        <p:spPr>
          <a:xfrm>
            <a:off x="7010400" y="525780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0" y="0"/>
                </a:moveTo>
                <a:lnTo>
                  <a:pt x="4163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91E9015-F8BF-4731-9F97-3067CAED2468}"/>
              </a:ext>
            </a:extLst>
          </p:cNvPr>
          <p:cNvSpPr/>
          <p:nvPr/>
        </p:nvSpPr>
        <p:spPr>
          <a:xfrm>
            <a:off x="6629400" y="5257800"/>
            <a:ext cx="274320" cy="0"/>
          </a:xfrm>
          <a:custGeom>
            <a:avLst/>
            <a:gdLst/>
            <a:ahLst/>
            <a:cxnLst/>
            <a:rect l="l" t="t" r="r" b="b"/>
            <a:pathLst>
              <a:path w="416560">
                <a:moveTo>
                  <a:pt x="0" y="0"/>
                </a:moveTo>
                <a:lnTo>
                  <a:pt x="4163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03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62025" algn="l"/>
                <a:tab pos="4258945" algn="l"/>
                <a:tab pos="4956810" algn="l"/>
                <a:tab pos="6205220" algn="l"/>
                <a:tab pos="7465695" algn="l"/>
                <a:tab pos="8470900" algn="l"/>
              </a:tabLst>
            </a:pPr>
            <a:r>
              <a:rPr sz="2800" i="1" spc="-20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h</a:t>
            </a:r>
            <a:r>
              <a:rPr sz="2800" i="1" spc="-20" dirty="0">
                <a:latin typeface="Calibri"/>
                <a:cs typeface="Calibri"/>
              </a:rPr>
              <a:t>us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te</a:t>
            </a:r>
            <a:r>
              <a:rPr sz="2800" i="1" spc="-35" dirty="0">
                <a:latin typeface="Calibri"/>
                <a:cs typeface="Calibri"/>
              </a:rPr>
              <a:t>m</a:t>
            </a:r>
            <a:r>
              <a:rPr sz="2800" i="1" spc="-20" dirty="0">
                <a:latin typeface="Calibri"/>
                <a:cs typeface="Calibri"/>
              </a:rPr>
              <a:t>peratur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-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canned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5" dirty="0">
                <a:latin typeface="Calibri"/>
                <a:cs typeface="Calibri"/>
              </a:rPr>
              <a:t>l</a:t>
            </a:r>
            <a:r>
              <a:rPr sz="2800" i="1" spc="-3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ovid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5" dirty="0">
                <a:latin typeface="Calibri"/>
                <a:cs typeface="Calibri"/>
              </a:rPr>
              <a:t>r</a:t>
            </a:r>
            <a:r>
              <a:rPr sz="2800" i="1" spc="-15" dirty="0">
                <a:latin typeface="Calibri"/>
                <a:cs typeface="Calibri"/>
              </a:rPr>
              <a:t>ect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experiment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16502"/>
            <a:ext cx="14814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66495" algn="l"/>
              </a:tabLst>
            </a:pPr>
            <a:r>
              <a:rPr sz="2800" i="1" spc="-20" dirty="0">
                <a:latin typeface="Calibri"/>
                <a:cs typeface="Calibri"/>
              </a:rPr>
              <a:t>acces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9024" y="1489778"/>
            <a:ext cx="80581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600" baseline="-2976" dirty="0">
                <a:latin typeface="Cambria Math"/>
                <a:cs typeface="Cambria Math"/>
              </a:rPr>
              <a:t>𝑉</a:t>
            </a:r>
            <a:r>
              <a:rPr sz="3000" spc="172" baseline="-19444" dirty="0">
                <a:latin typeface="Calibri"/>
                <a:cs typeface="Calibri"/>
              </a:rPr>
              <a:t>i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67" baseline="-2976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436" y="1516502"/>
            <a:ext cx="76885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7950" algn="l"/>
                <a:tab pos="3457575" algn="l"/>
                <a:tab pos="5267960" algn="l"/>
                <a:tab pos="5793740" algn="l"/>
              </a:tabLst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thout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penden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k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1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state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2059428"/>
            <a:ext cx="1810385" cy="1057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ctic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9541" y="2736084"/>
            <a:ext cx="1214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per</a:t>
            </a:r>
            <a:r>
              <a:rPr sz="2800" spc="-20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3430" y="2736084"/>
            <a:ext cx="10909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spectra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62680" y="2736084"/>
            <a:ext cx="35617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75945" algn="l"/>
                <a:tab pos="1025525" algn="l"/>
                <a:tab pos="1477645" algn="l"/>
              </a:tabLst>
            </a:pPr>
            <a:r>
              <a:rPr sz="2800" spc="-15" dirty="0">
                <a:latin typeface="Calibri"/>
                <a:cs typeface="Calibri"/>
              </a:rPr>
              <a:t>at	≥	3	tempe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72011" y="2736084"/>
            <a:ext cx="17113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numeric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3278890"/>
            <a:ext cx="3382645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compute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erivative.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13284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1</a:t>
            </a:r>
            <a:r>
              <a:rPr spc="-10" dirty="0"/>
              <a:t>: </a:t>
            </a:r>
            <a:r>
              <a:rPr spc="-20" dirty="0"/>
              <a:t>Typical</a:t>
            </a:r>
            <a:r>
              <a:rPr spc="-5" dirty="0"/>
              <a:t> </a:t>
            </a:r>
            <a:r>
              <a:rPr spc="-20" dirty="0"/>
              <a:t>Model</a:t>
            </a:r>
            <a:r>
              <a:rPr spc="-5" dirty="0"/>
              <a:t> </a:t>
            </a:r>
            <a:r>
              <a:rPr spc="-15" dirty="0"/>
              <a:t>Inte</a:t>
            </a:r>
            <a:r>
              <a:rPr spc="-20" dirty="0"/>
              <a:t>raction</a:t>
            </a:r>
            <a:r>
              <a:rPr spc="15" dirty="0"/>
              <a:t> </a:t>
            </a:r>
            <a:r>
              <a:rPr spc="-15" dirty="0"/>
              <a:t>Potentials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482028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Lenn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Jo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(1</a:t>
            </a:r>
            <a:r>
              <a:rPr sz="2800" spc="-10" dirty="0">
                <a:latin typeface="Calibri"/>
                <a:cs typeface="Calibri"/>
              </a:rPr>
              <a:t>2</a:t>
            </a:r>
            <a:r>
              <a:rPr sz="2800" spc="-5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6)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potent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50434" y="2628588"/>
            <a:ext cx="115633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7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93007" y="2832994"/>
            <a:ext cx="538480" cy="0"/>
          </a:xfrm>
          <a:custGeom>
            <a:avLst/>
            <a:gdLst/>
            <a:ahLst/>
            <a:cxnLst/>
            <a:rect l="l" t="t" r="r" b="b"/>
            <a:pathLst>
              <a:path w="538479">
                <a:moveTo>
                  <a:pt x="0" y="0"/>
                </a:moveTo>
                <a:lnTo>
                  <a:pt x="53828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44896" y="2375604"/>
            <a:ext cx="11131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08685" algn="l"/>
              </a:tabLst>
            </a:pPr>
            <a:r>
              <a:rPr sz="2800" spc="-30" dirty="0">
                <a:latin typeface="Cambria Math"/>
                <a:cs typeface="Cambria Math"/>
              </a:rPr>
              <a:t>𝑎	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0303" y="2856200"/>
            <a:ext cx="137096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74090" algn="l"/>
              </a:tabLst>
            </a:pPr>
            <a:r>
              <a:rPr sz="4200" spc="-22" baseline="-16865" dirty="0">
                <a:latin typeface="Cambria Math"/>
                <a:cs typeface="Cambria Math"/>
              </a:rPr>
              <a:t>𝑅</a:t>
            </a:r>
            <a:r>
              <a:rPr sz="2000" spc="40" dirty="0">
                <a:latin typeface="Cambria Math"/>
                <a:cs typeface="Cambria Math"/>
              </a:rPr>
              <a:t>12</a:t>
            </a:r>
            <a:r>
              <a:rPr sz="2000" dirty="0">
                <a:latin typeface="Cambria Math"/>
                <a:cs typeface="Cambria Math"/>
              </a:rPr>
              <a:t>	</a:t>
            </a:r>
            <a:r>
              <a:rPr sz="4200" spc="67" baseline="-16865" dirty="0">
                <a:latin typeface="Cambria Math"/>
                <a:cs typeface="Cambria Math"/>
              </a:rPr>
              <a:t>𝑅</a:t>
            </a:r>
            <a:r>
              <a:rPr sz="2000" spc="40" dirty="0">
                <a:latin typeface="Cambria Math"/>
                <a:cs typeface="Cambria Math"/>
              </a:rPr>
              <a:t>6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54895" y="283299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>
                <a:moveTo>
                  <a:pt x="0" y="0"/>
                </a:moveTo>
                <a:lnTo>
                  <a:pt x="3992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597782" y="2590800"/>
            <a:ext cx="8420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6285" algn="l"/>
              </a:tabLst>
            </a:pPr>
            <a:r>
              <a:rPr sz="2800" spc="-25" dirty="0">
                <a:latin typeface="Cambria Math"/>
                <a:cs typeface="Cambria Math"/>
              </a:rPr>
              <a:t>−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288" y="3449578"/>
            <a:ext cx="10154285" cy="2255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0" indent="-685800">
              <a:lnSpc>
                <a:spcPct val="100000"/>
              </a:lnSpc>
              <a:buFont typeface="Calibri"/>
              <a:buAutoNum type="arabicPeriod"/>
              <a:tabLst>
                <a:tab pos="1156335" algn="l"/>
              </a:tabLst>
            </a:pP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irst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term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shor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Paul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rep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 dirty="0">
              <a:latin typeface="Calibri"/>
              <a:cs typeface="Calibri"/>
            </a:endParaRPr>
          </a:p>
          <a:p>
            <a:pPr marL="1155700" indent="-68580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20" dirty="0">
                <a:latin typeface="Calibri"/>
                <a:cs typeface="Calibri"/>
              </a:rPr>
              <a:t>Secon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rm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der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Waa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attra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uce</a:t>
            </a:r>
            <a:r>
              <a:rPr sz="2800" spc="1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-d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le).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Adjust</a:t>
            </a:r>
            <a:r>
              <a:rPr sz="2800" spc="-20" dirty="0">
                <a:latin typeface="Calibri"/>
                <a:cs typeface="Calibri"/>
              </a:rPr>
              <a:t>ab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𝑎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𝑏</a:t>
            </a:r>
            <a:r>
              <a:rPr sz="2800" spc="13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fitted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reprod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obser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pes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8243570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Othe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ommon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Powe</a:t>
            </a:r>
            <a:r>
              <a:rPr sz="2800" spc="-15" dirty="0">
                <a:latin typeface="Calibri"/>
                <a:cs typeface="Calibri"/>
              </a:rPr>
              <a:t>r-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80" dirty="0">
                <a:latin typeface="Cambria Math"/>
                <a:cs typeface="Cambria Math"/>
              </a:rPr>
              <a:t>𝐶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3000" spc="630" baseline="29166" dirty="0">
                <a:latin typeface="Cambria Math"/>
                <a:cs typeface="Cambria Math"/>
              </a:rPr>
              <a:t>𝑛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5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Morse,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uck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ngh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m,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tabulated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205076"/>
            <a:ext cx="10360660" cy="6466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27099"/>
              </a:lnSpc>
              <a:tabLst>
                <a:tab pos="1375410" algn="l"/>
                <a:tab pos="3246755" algn="l"/>
                <a:tab pos="4088129" algn="l"/>
                <a:tab pos="4652645" algn="l"/>
                <a:tab pos="7086600" algn="l"/>
                <a:tab pos="8665845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4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Pl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Lennar</a:t>
            </a:r>
            <a:r>
              <a:rPr sz="2800" spc="2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Jones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tential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</a:t>
            </a:r>
            <a:r>
              <a:rPr sz="2800" spc="-20" dirty="0">
                <a:latin typeface="Calibri"/>
                <a:cs typeface="Calibri"/>
              </a:rPr>
              <a:t>ing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im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m,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repuls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attra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-15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205076"/>
            <a:ext cx="10326379" cy="6466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8196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2</a:t>
            </a:r>
            <a:r>
              <a:rPr spc="-15" dirty="0"/>
              <a:t>: Inelastic </a:t>
            </a:r>
            <a:r>
              <a:rPr spc="-20" dirty="0"/>
              <a:t>(Que</a:t>
            </a:r>
            <a:r>
              <a:rPr spc="-15" dirty="0"/>
              <a:t>n</a:t>
            </a:r>
            <a:r>
              <a:rPr spc="-20" dirty="0"/>
              <a:t>ching)</a:t>
            </a:r>
            <a:r>
              <a:rPr spc="5" dirty="0"/>
              <a:t> </a:t>
            </a:r>
            <a:r>
              <a:rPr spc="-15" dirty="0"/>
              <a:t>Coll</a:t>
            </a:r>
            <a:r>
              <a:rPr spc="-5" dirty="0"/>
              <a:t>i</a:t>
            </a:r>
            <a:r>
              <a:rPr spc="-15" dirty="0"/>
              <a:t>sions</a:t>
            </a:r>
            <a:r>
              <a:rPr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Trans</a:t>
            </a:r>
            <a:r>
              <a:rPr dirty="0"/>
              <a:t>i</a:t>
            </a:r>
            <a:r>
              <a:rPr spc="-15" dirty="0"/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6388100" cy="248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34340" algn="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P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obability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otal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depop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3541395" algn="ctr">
              <a:lnSpc>
                <a:spcPts val="2945"/>
              </a:lnSpc>
              <a:spcBef>
                <a:spcPts val="910"/>
              </a:spcBef>
              <a:tabLst>
                <a:tab pos="5080635" algn="l"/>
                <a:tab pos="5544185" algn="l"/>
              </a:tabLst>
            </a:pPr>
            <a:r>
              <a:rPr sz="4200" spc="-37" baseline="-21825" dirty="0">
                <a:latin typeface="Cambria Math"/>
                <a:cs typeface="Cambria Math"/>
              </a:rPr>
              <a:t>𝐴</a:t>
            </a:r>
            <a:r>
              <a:rPr sz="3000" baseline="-45833" dirty="0">
                <a:latin typeface="Calibri"/>
                <a:cs typeface="Calibri"/>
              </a:rPr>
              <a:t>i </a:t>
            </a:r>
            <a:r>
              <a:rPr sz="3000" spc="-15" baseline="-45833" dirty="0">
                <a:latin typeface="Calibri"/>
                <a:cs typeface="Calibri"/>
              </a:rPr>
              <a:t> </a:t>
            </a:r>
            <a:r>
              <a:rPr sz="4200" spc="-37" baseline="-21825" dirty="0">
                <a:latin typeface="Cambria Math"/>
                <a:cs typeface="Cambria Math"/>
              </a:rPr>
              <a:t>=</a:t>
            </a:r>
            <a:r>
              <a:rPr sz="4200" spc="240" baseline="-21825" dirty="0">
                <a:latin typeface="Cambria Math"/>
                <a:cs typeface="Cambria Math"/>
              </a:rPr>
              <a:t> </a:t>
            </a:r>
            <a:r>
              <a:rPr sz="4200" spc="-89" baseline="-21825" dirty="0">
                <a:latin typeface="Cambria Math"/>
                <a:cs typeface="Cambria Math"/>
              </a:rPr>
              <a:t>𝐴</a:t>
            </a:r>
            <a:r>
              <a:rPr sz="2000" dirty="0">
                <a:latin typeface="Calibri"/>
                <a:cs typeface="Calibri"/>
              </a:rPr>
              <a:t>rad	</a:t>
            </a:r>
            <a:r>
              <a:rPr sz="4200" spc="-37" baseline="-21825" dirty="0">
                <a:latin typeface="Cambria Math"/>
                <a:cs typeface="Cambria Math"/>
              </a:rPr>
              <a:t>+</a:t>
            </a:r>
            <a:r>
              <a:rPr sz="4200" baseline="-21825" dirty="0">
                <a:latin typeface="Cambria Math"/>
                <a:cs typeface="Cambria Math"/>
              </a:rPr>
              <a:t>	</a:t>
            </a:r>
            <a:r>
              <a:rPr sz="4200" spc="-89" baseline="-21825" dirty="0">
                <a:latin typeface="Cambria Math"/>
                <a:cs typeface="Cambria Math"/>
              </a:rPr>
              <a:t>𝐴</a:t>
            </a:r>
            <a:r>
              <a:rPr sz="2000" dirty="0">
                <a:latin typeface="Calibri"/>
                <a:cs typeface="Calibri"/>
              </a:rPr>
              <a:t>col</a:t>
            </a:r>
            <a:r>
              <a:rPr sz="2000" spc="114" dirty="0">
                <a:latin typeface="Calibri"/>
                <a:cs typeface="Calibri"/>
              </a:rPr>
              <a:t>l</a:t>
            </a:r>
            <a:r>
              <a:rPr sz="4200" spc="-15" baseline="-21825" dirty="0">
                <a:latin typeface="Cambria Math"/>
                <a:cs typeface="Cambria Math"/>
              </a:rPr>
              <a:t>.</a:t>
            </a:r>
            <a:endParaRPr sz="4200" baseline="-21825">
              <a:latin typeface="Cambria Math"/>
              <a:cs typeface="Cambria Math"/>
            </a:endParaRPr>
          </a:p>
          <a:p>
            <a:pPr marR="463550" algn="r">
              <a:lnSpc>
                <a:spcPts val="1985"/>
              </a:lnSpc>
              <a:tabLst>
                <a:tab pos="1240155" algn="l"/>
              </a:tabLst>
            </a:pPr>
            <a:r>
              <a:rPr sz="2000" dirty="0">
                <a:latin typeface="Calibri"/>
                <a:cs typeface="Calibri"/>
              </a:rPr>
              <a:t>i  	i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cont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5990" y="4438220"/>
            <a:ext cx="223837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05485" algn="l"/>
                <a:tab pos="1574800" algn="l"/>
                <a:tab pos="1896110" algn="l"/>
              </a:tabLst>
            </a:pP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baseline="-18055" dirty="0">
                <a:latin typeface="Calibri"/>
                <a:cs typeface="Calibri"/>
              </a:rPr>
              <a:t>i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B	</a:t>
            </a:r>
            <a:r>
              <a:rPr sz="2800" spc="-112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6971" y="4384553"/>
            <a:ext cx="3841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coll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8" y="5085213"/>
            <a:ext cx="9436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9" y="915765"/>
            <a:ext cx="7679055" cy="221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9109" indent="-257810">
              <a:lnSpc>
                <a:spcPct val="100000"/>
              </a:lnSpc>
              <a:buFont typeface="Calibri"/>
              <a:buChar char="*"/>
              <a:tabLst>
                <a:tab pos="499109" algn="l"/>
              </a:tabLst>
            </a:pP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perturbe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um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499109" indent="-257810">
              <a:lnSpc>
                <a:spcPct val="100000"/>
              </a:lnSpc>
              <a:spcBef>
                <a:spcPts val="910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speed.</a:t>
            </a:r>
            <a:endParaRPr sz="2800">
              <a:latin typeface="Calibri"/>
              <a:cs typeface="Calibri"/>
            </a:endParaRPr>
          </a:p>
          <a:p>
            <a:pPr marL="499109" indent="-257810">
              <a:lnSpc>
                <a:spcPct val="100000"/>
              </a:lnSpc>
              <a:spcBef>
                <a:spcPts val="950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(quench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xwe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reduced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45" dirty="0">
                <a:latin typeface="Cambria Math"/>
                <a:cs typeface="Cambria Math"/>
              </a:rPr>
              <a:t>𝜇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4519" y="3838907"/>
            <a:ext cx="963294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spc="3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434" baseline="1984" dirty="0">
                <a:latin typeface="Cambria Math"/>
                <a:cs typeface="Cambria Math"/>
              </a:rPr>
              <a:t>√</a:t>
            </a:r>
            <a:endParaRPr sz="4200" baseline="198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3303" y="3579827"/>
            <a:ext cx="6305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30" dirty="0">
                <a:latin typeface="Cambria Math"/>
                <a:cs typeface="Cambria Math"/>
              </a:rPr>
              <a:t>𝑘𝑇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0839" y="4088843"/>
            <a:ext cx="4305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86000" y="4037207"/>
            <a:ext cx="612775" cy="0"/>
          </a:xfrm>
          <a:custGeom>
            <a:avLst/>
            <a:gdLst/>
            <a:ahLst/>
            <a:cxnLst/>
            <a:rect l="l" t="t" r="r" b="b"/>
            <a:pathLst>
              <a:path w="612775">
                <a:moveTo>
                  <a:pt x="0" y="0"/>
                </a:moveTo>
                <a:lnTo>
                  <a:pt x="6126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97813" y="3657600"/>
            <a:ext cx="612775" cy="0"/>
          </a:xfrm>
          <a:custGeom>
            <a:avLst/>
            <a:gdLst/>
            <a:ahLst/>
            <a:cxnLst/>
            <a:rect l="l" t="t" r="r" b="b"/>
            <a:pathLst>
              <a:path w="612775">
                <a:moveTo>
                  <a:pt x="0" y="0"/>
                </a:moveTo>
                <a:lnTo>
                  <a:pt x="6126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45383" y="3849567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8418" y="3849567"/>
            <a:ext cx="5943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𝜇</a:t>
            </a:r>
            <a:r>
              <a:rPr sz="2800" spc="23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7771" y="3579819"/>
            <a:ext cx="88836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4" dirty="0">
                <a:latin typeface="Cambria Math"/>
                <a:cs typeface="Cambria Math"/>
              </a:rPr>
              <a:t>𝑀</a:t>
            </a:r>
            <a:r>
              <a:rPr sz="3000" spc="179" baseline="-16666" dirty="0">
                <a:latin typeface="Calibri"/>
                <a:cs typeface="Calibri"/>
              </a:rPr>
              <a:t>A</a:t>
            </a:r>
            <a:r>
              <a:rPr sz="2800" spc="-204" dirty="0">
                <a:latin typeface="Cambria Math"/>
                <a:cs typeface="Cambria Math"/>
              </a:rPr>
              <a:t>𝑀</a:t>
            </a:r>
            <a:r>
              <a:rPr sz="3000" baseline="-16666" dirty="0">
                <a:latin typeface="Calibri"/>
                <a:cs typeface="Calibri"/>
              </a:rPr>
              <a:t>B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935" y="4088836"/>
            <a:ext cx="131191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4" dirty="0">
                <a:latin typeface="Cambria Math"/>
                <a:cs typeface="Cambria Math"/>
              </a:rPr>
              <a:t>𝑀</a:t>
            </a:r>
            <a:r>
              <a:rPr sz="3000" baseline="-16666" dirty="0">
                <a:latin typeface="Calibri"/>
                <a:cs typeface="Calibri"/>
              </a:rPr>
              <a:t>A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4" dirty="0">
                <a:latin typeface="Cambria Math"/>
                <a:cs typeface="Cambria Math"/>
              </a:rPr>
              <a:t>𝑀</a:t>
            </a:r>
            <a:r>
              <a:rPr sz="3000" baseline="-16666" dirty="0">
                <a:latin typeface="Calibri"/>
                <a:cs typeface="Calibri"/>
              </a:rPr>
              <a:t>B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968611" y="4037207"/>
            <a:ext cx="1301750" cy="0"/>
          </a:xfrm>
          <a:custGeom>
            <a:avLst/>
            <a:gdLst/>
            <a:ahLst/>
            <a:cxnLst/>
            <a:rect l="l" t="t" r="r" b="b"/>
            <a:pathLst>
              <a:path w="1301750">
                <a:moveTo>
                  <a:pt x="0" y="0"/>
                </a:moveTo>
                <a:lnTo>
                  <a:pt x="13014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257419" y="3849567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300" y="4875715"/>
            <a:ext cx="610171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sur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2800" spc="20" dirty="0">
                <a:latin typeface="Cambria Math"/>
                <a:cs typeface="Cambria Math"/>
              </a:rPr>
              <a:t>𝑇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62860" y="1418150"/>
            <a:ext cx="94932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0106" y="1148402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6786" y="1816349"/>
            <a:ext cx="1593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36419" y="1605777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15386" y="1418150"/>
            <a:ext cx="104965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𝑎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9398" y="1412054"/>
            <a:ext cx="122364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𝑎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87" baseline="-16666" dirty="0">
                <a:latin typeface="Calibri"/>
                <a:cs typeface="Calibri"/>
              </a:rPr>
              <a:t>i</a:t>
            </a:r>
            <a:r>
              <a:rPr sz="2800" spc="290" dirty="0">
                <a:latin typeface="Cambria Math"/>
                <a:cs typeface="Cambria Math"/>
              </a:rPr>
              <a:t>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1000" y="1295400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8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07267" y="1657418"/>
            <a:ext cx="8382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𝜋𝜇𝑘𝑇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19943" y="1676400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3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96200" y="1371600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43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528691" y="1418150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0" y="2454144"/>
            <a:ext cx="3505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9" y="973958"/>
            <a:ext cx="10387330" cy="2914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4300" indent="-685800">
              <a:lnSpc>
                <a:spcPct val="100000"/>
              </a:lnSpc>
              <a:buFont typeface="Calibri"/>
              <a:buAutoNum type="arabicPeriod" startAt="3"/>
              <a:tabLst>
                <a:tab pos="1384935" algn="l"/>
              </a:tabLst>
            </a:pP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lasma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iag</a:t>
            </a:r>
            <a:r>
              <a:rPr sz="2800" spc="-20" dirty="0">
                <a:latin typeface="Calibri"/>
                <a:cs typeface="Calibri"/>
              </a:rPr>
              <a:t>nost</a:t>
            </a:r>
            <a:r>
              <a:rPr sz="2800" spc="-10" dirty="0">
                <a:latin typeface="Calibri"/>
                <a:cs typeface="Calibri"/>
              </a:rPr>
              <a:t>ics,</a:t>
            </a:r>
            <a:endParaRPr sz="2800">
              <a:latin typeface="Calibri"/>
              <a:cs typeface="Calibri"/>
            </a:endParaRPr>
          </a:p>
          <a:p>
            <a:pPr marL="1384300" indent="-68580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3"/>
              <a:tabLst>
                <a:tab pos="1384935" algn="l"/>
              </a:tabLst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des</a:t>
            </a:r>
            <a:r>
              <a:rPr sz="2800" spc="-15" dirty="0">
                <a:latin typeface="Calibri"/>
                <a:cs typeface="Calibri"/>
              </a:rPr>
              <a:t>ign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spc="-15" dirty="0">
                <a:latin typeface="Calibri"/>
                <a:cs typeface="Calibri"/>
              </a:rPr>
              <a:t>im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zat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  <a:tab pos="10067290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-sh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theory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ects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easurab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micros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0038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3</a:t>
            </a:r>
            <a:r>
              <a:rPr spc="-15" dirty="0"/>
              <a:t>: Lorentzian</a:t>
            </a:r>
            <a:r>
              <a:rPr spc="-25" dirty="0"/>
              <a:t> P</a:t>
            </a:r>
            <a:r>
              <a:rPr spc="-10" dirty="0"/>
              <a:t>r</a:t>
            </a:r>
            <a:r>
              <a:rPr spc="-15" dirty="0"/>
              <a:t>ofile</a:t>
            </a:r>
            <a:r>
              <a:rPr spc="-25" dirty="0"/>
              <a:t> </a:t>
            </a:r>
            <a:r>
              <a:rPr spc="10" dirty="0"/>
              <a:t>f</a:t>
            </a:r>
            <a:r>
              <a:rPr spc="-25" dirty="0"/>
              <a:t>rom</a:t>
            </a:r>
            <a:r>
              <a:rPr spc="-5" dirty="0"/>
              <a:t> </a:t>
            </a:r>
            <a:r>
              <a:rPr spc="-15" dirty="0"/>
              <a:t>L</a:t>
            </a:r>
            <a:r>
              <a:rPr spc="-5" dirty="0"/>
              <a:t>i</a:t>
            </a:r>
            <a:r>
              <a:rPr spc="-20" dirty="0"/>
              <a:t>f</a:t>
            </a:r>
            <a:r>
              <a:rPr spc="-15" dirty="0"/>
              <a:t>e</a:t>
            </a:r>
            <a:r>
              <a:rPr spc="-20" dirty="0"/>
              <a:t>time Shorten</a:t>
            </a:r>
            <a:r>
              <a:rPr spc="-5" dirty="0"/>
              <a:t>i</a:t>
            </a:r>
            <a:r>
              <a:rPr spc="-20" dirty="0"/>
              <a:t>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669607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me-dep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nden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dampe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ator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3254" y="2431992"/>
            <a:ext cx="68643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75" baseline="-2976" dirty="0">
                <a:latin typeface="Cambria Math"/>
                <a:cs typeface="Cambria Math"/>
              </a:rPr>
              <a:t>𝑑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52" baseline="-2976" dirty="0">
                <a:latin typeface="Cambria Math"/>
                <a:cs typeface="Cambria Math"/>
              </a:rPr>
              <a:t>𝑡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31079" y="2448756"/>
            <a:ext cx="2755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98947" y="2385283"/>
            <a:ext cx="1939925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65" baseline="-20833" dirty="0">
                <a:latin typeface="Cambria Math"/>
                <a:cs typeface="Cambria Math"/>
              </a:rPr>
              <a:t>𝑒</a:t>
            </a:r>
            <a:r>
              <a:rPr sz="2000" spc="-40" dirty="0">
                <a:latin typeface="Cambria Math"/>
                <a:cs typeface="Cambria Math"/>
              </a:rPr>
              <a:t>−</a:t>
            </a:r>
            <a:r>
              <a:rPr sz="3000" spc="-7" baseline="2777" dirty="0">
                <a:latin typeface="Cambria Math"/>
                <a:cs typeface="Cambria Math"/>
              </a:rPr>
              <a:t>(</a:t>
            </a:r>
            <a:r>
              <a:rPr sz="2000" spc="90" dirty="0">
                <a:latin typeface="Cambria Math"/>
                <a:cs typeface="Cambria Math"/>
              </a:rPr>
              <a:t>𝛾</a:t>
            </a:r>
            <a:r>
              <a:rPr sz="2475" spc="135" baseline="-13468" dirty="0">
                <a:latin typeface="Calibri"/>
                <a:cs typeface="Calibri"/>
              </a:rPr>
              <a:t>n</a:t>
            </a:r>
            <a:r>
              <a:rPr sz="2000" spc="-55" dirty="0">
                <a:latin typeface="Cambria Math"/>
                <a:cs typeface="Cambria Math"/>
              </a:rPr>
              <a:t>+</a:t>
            </a:r>
            <a:r>
              <a:rPr sz="2000" spc="254" dirty="0">
                <a:latin typeface="Cambria Math"/>
                <a:cs typeface="Cambria Math"/>
              </a:rPr>
              <a:t>𝛾</a:t>
            </a:r>
            <a:r>
              <a:rPr sz="2475" baseline="-13468" dirty="0">
                <a:latin typeface="Calibri"/>
                <a:cs typeface="Calibri"/>
              </a:rPr>
              <a:t>co</a:t>
            </a:r>
            <a:r>
              <a:rPr sz="2475" spc="112" baseline="-13468" dirty="0">
                <a:latin typeface="Calibri"/>
                <a:cs typeface="Calibri"/>
              </a:rPr>
              <a:t>l</a:t>
            </a:r>
            <a:r>
              <a:rPr sz="3000" spc="-7" baseline="2777" dirty="0">
                <a:latin typeface="Cambria Math"/>
                <a:cs typeface="Cambria Math"/>
              </a:rPr>
              <a:t>)</a:t>
            </a:r>
            <a:r>
              <a:rPr sz="2000" spc="270" dirty="0">
                <a:latin typeface="Cambria Math"/>
                <a:cs typeface="Cambria Math"/>
              </a:rPr>
              <a:t>𝑡</a:t>
            </a:r>
            <a:r>
              <a:rPr sz="2000" dirty="0">
                <a:latin typeface="Cambria Math"/>
                <a:cs typeface="Cambria Math"/>
              </a:rPr>
              <a:t>/</a:t>
            </a:r>
            <a:r>
              <a:rPr sz="2000" spc="150" dirty="0">
                <a:latin typeface="Cambria Math"/>
                <a:cs typeface="Cambria Math"/>
              </a:rPr>
              <a:t>2</a:t>
            </a:r>
            <a:r>
              <a:rPr sz="4200" spc="-15" baseline="-20833" dirty="0">
                <a:latin typeface="Cambria Math"/>
                <a:cs typeface="Cambria Math"/>
              </a:rPr>
              <a:t>.</a:t>
            </a:r>
            <a:endParaRPr sz="4200" baseline="-20833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3087688"/>
            <a:ext cx="635952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ransform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shape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20540" y="3966923"/>
            <a:ext cx="109601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0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17019" y="3713939"/>
            <a:ext cx="2374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𝐶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89830" y="4206191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7658" y="4222955"/>
            <a:ext cx="9740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85587" y="4374367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48655" y="4206191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96483" y="4194534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35752" y="4222955"/>
            <a:ext cx="15532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29920" algn="l"/>
                <a:tab pos="1009015" algn="l"/>
              </a:tabLst>
            </a:pP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[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05406" y="4206191"/>
            <a:ext cx="1733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5634" y="4381505"/>
            <a:ext cx="1593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50870" y="4381505"/>
            <a:ext cx="3257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col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02536" y="4171319"/>
            <a:ext cx="4281805" cy="0"/>
          </a:xfrm>
          <a:custGeom>
            <a:avLst/>
            <a:gdLst/>
            <a:ahLst/>
            <a:cxnLst/>
            <a:rect l="l" t="t" r="r" b="b"/>
            <a:pathLst>
              <a:path w="4281805">
                <a:moveTo>
                  <a:pt x="0" y="0"/>
                </a:moveTo>
                <a:lnTo>
                  <a:pt x="428155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966339" y="4267200"/>
            <a:ext cx="158788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5" dirty="0">
                <a:latin typeface="Cambria Math"/>
                <a:cs typeface="Cambria Math"/>
              </a:rPr>
              <a:t>]</a:t>
            </a:r>
            <a:r>
              <a:rPr sz="3000" spc="247" baseline="23611" dirty="0">
                <a:latin typeface="Cambria Math"/>
                <a:cs typeface="Cambria Math"/>
              </a:rPr>
              <a:t>2</a:t>
            </a:r>
            <a:r>
              <a:rPr sz="4200" spc="-15" baseline="37698" dirty="0">
                <a:latin typeface="Cambria Math"/>
                <a:cs typeface="Cambria Math"/>
              </a:rPr>
              <a:t>.</a:t>
            </a:r>
            <a:endParaRPr sz="4200" baseline="37698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341566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fw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6950" y="1863540"/>
            <a:ext cx="165925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col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𝑎</a:t>
            </a:r>
            <a:r>
              <a:rPr sz="2800" spc="-75" dirty="0">
                <a:latin typeface="Cambria Math"/>
                <a:cs typeface="Cambria Math"/>
              </a:rPr>
              <a:t> 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09038" y="1863540"/>
            <a:ext cx="11760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3384" algn="l"/>
                <a:tab pos="1089660" algn="l"/>
              </a:tabLst>
            </a:pPr>
            <a:r>
              <a:rPr sz="2800" spc="-30" dirty="0">
                <a:latin typeface="Cambria Math"/>
                <a:cs typeface="Cambria Math"/>
              </a:rPr>
              <a:t>𝛾	</a:t>
            </a: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1438" y="2022090"/>
            <a:ext cx="1593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30475" y="1593410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74086" y="2102808"/>
            <a:ext cx="1885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37154" y="2261358"/>
            <a:ext cx="1593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486771" y="2051182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9" y="2779578"/>
            <a:ext cx="9921875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Term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og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</a:t>
            </a:r>
            <a:r>
              <a:rPr sz="280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ear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gro</a:t>
            </a:r>
            <a:r>
              <a:rPr sz="2800" spc="-5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spc="157" baseline="-16666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96619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4</a:t>
            </a:r>
            <a:r>
              <a:rPr spc="-15" dirty="0"/>
              <a:t>: Elastic</a:t>
            </a:r>
            <a:r>
              <a:rPr spc="-20" dirty="0"/>
              <a:t> Col</a:t>
            </a:r>
            <a:r>
              <a:rPr spc="0" dirty="0"/>
              <a:t>l</a:t>
            </a:r>
            <a:r>
              <a:rPr spc="-15" dirty="0"/>
              <a:t>isions</a:t>
            </a:r>
            <a:r>
              <a:rPr spc="-20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Phase</a:t>
            </a:r>
            <a:r>
              <a:rPr spc="0" dirty="0"/>
              <a:t> </a:t>
            </a:r>
            <a:r>
              <a:rPr spc="-25" dirty="0"/>
              <a:t>P</a:t>
            </a:r>
            <a:r>
              <a:rPr spc="-15" dirty="0"/>
              <a:t>e</a:t>
            </a:r>
            <a:r>
              <a:rPr spc="-20" dirty="0"/>
              <a:t>rturbations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49748"/>
            <a:ext cx="9737725" cy="1042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dirty="0">
                <a:latin typeface="Calibri"/>
                <a:cs typeface="Calibri"/>
              </a:rPr>
              <a:t>lli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change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ampl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tude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Emp</a:t>
            </a:r>
            <a:r>
              <a:rPr sz="2800" spc="-10" dirty="0">
                <a:latin typeface="Calibri"/>
                <a:cs typeface="Calibri"/>
              </a:rPr>
              <a:t>irical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zia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8861" y="3287218"/>
            <a:ext cx="2292350" cy="63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22" baseline="-34722" dirty="0">
                <a:latin typeface="Cambria Math"/>
                <a:cs typeface="Cambria Math"/>
              </a:rPr>
              <a:t>(</a:t>
            </a:r>
            <a:r>
              <a:rPr sz="4200" spc="-44" baseline="-37698" dirty="0">
                <a:latin typeface="Cambria Math"/>
                <a:cs typeface="Cambria Math"/>
              </a:rPr>
              <a:t>𝜔</a:t>
            </a:r>
            <a:r>
              <a:rPr sz="4200" spc="97" baseline="-37698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−</a:t>
            </a:r>
            <a:r>
              <a:rPr sz="4200" spc="22" baseline="-37698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𝜔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65432" y="369466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82368" y="3491605"/>
            <a:ext cx="3921760" cy="0"/>
          </a:xfrm>
          <a:custGeom>
            <a:avLst/>
            <a:gdLst/>
            <a:ahLst/>
            <a:cxnLst/>
            <a:rect l="l" t="t" r="r" b="b"/>
            <a:pathLst>
              <a:path w="3921759">
                <a:moveTo>
                  <a:pt x="0" y="0"/>
                </a:moveTo>
                <a:lnTo>
                  <a:pt x="392152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06224" y="2981168"/>
            <a:ext cx="2686685" cy="942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1484">
              <a:lnSpc>
                <a:spcPct val="100000"/>
              </a:lnSpc>
            </a:pPr>
            <a:r>
              <a:rPr sz="4200" spc="195" baseline="-20833" dirty="0">
                <a:latin typeface="Cambria Math"/>
                <a:cs typeface="Cambria Math"/>
              </a:rPr>
              <a:t>𝐶</a:t>
            </a:r>
            <a:r>
              <a:rPr sz="2000" dirty="0">
                <a:latin typeface="Cambria Math"/>
                <a:cs typeface="Cambria Math"/>
              </a:rPr>
              <a:t>∗</a:t>
            </a:r>
            <a:endParaRPr sz="2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𝛾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32" baseline="23611" dirty="0">
                <a:latin typeface="Cambria Math"/>
                <a:cs typeface="Cambria Math"/>
              </a:rPr>
              <a:t>2</a:t>
            </a:r>
            <a:r>
              <a:rPr sz="4200" spc="-15" baseline="37698" dirty="0">
                <a:latin typeface="Cambria Math"/>
                <a:cs typeface="Cambria Math"/>
              </a:rPr>
              <a:t>.</a:t>
            </a:r>
            <a:endParaRPr sz="4200" baseline="37698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4177342"/>
            <a:ext cx="7752080" cy="111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Quantities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expressed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ug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ns</a:t>
            </a:r>
            <a:endParaRPr sz="2800">
              <a:latin typeface="Calibri"/>
              <a:cs typeface="Calibri"/>
            </a:endParaRPr>
          </a:p>
          <a:p>
            <a:pPr marL="2192020">
              <a:lnSpc>
                <a:spcPct val="100000"/>
              </a:lnSpc>
              <a:spcBef>
                <a:spcPts val="1814"/>
              </a:spcBef>
              <a:tabLst>
                <a:tab pos="3642995" algn="l"/>
                <a:tab pos="3966210" algn="l"/>
                <a:tab pos="5123180" algn="l"/>
                <a:tab pos="7011670" algn="l"/>
                <a:tab pos="7332980" algn="l"/>
              </a:tabLst>
            </a:pPr>
            <a:r>
              <a:rPr sz="2800" spc="-30" dirty="0">
                <a:latin typeface="Cambria Math"/>
                <a:cs typeface="Cambria Math"/>
              </a:rPr>
              <a:t>𝛥𝜔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B	</a:t>
            </a:r>
            <a:r>
              <a:rPr sz="2800" spc="-112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65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𝛾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n </a:t>
            </a:r>
            <a:r>
              <a:rPr sz="3000" spc="-254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B	</a:t>
            </a:r>
            <a:r>
              <a:rPr sz="2800" spc="-112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87" baseline="-16666" dirty="0">
                <a:latin typeface="Calibri"/>
                <a:cs typeface="Calibri"/>
              </a:rPr>
              <a:t>b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8169275" cy="226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Distinct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σ</a:t>
            </a:r>
            <a:r>
              <a:rPr sz="2800" spc="-5" dirty="0">
                <a:latin typeface="Calibri"/>
                <a:cs typeface="Calibri"/>
              </a:rPr>
              <a:t>’</a:t>
            </a:r>
            <a:r>
              <a:rPr sz="2800" spc="-15" dirty="0">
                <a:latin typeface="Calibri"/>
                <a:cs typeface="Calibri"/>
              </a:rPr>
              <a:t>s:</a:t>
            </a:r>
            <a:endParaRPr sz="2800">
              <a:latin typeface="Calibri"/>
              <a:cs typeface="Calibri"/>
            </a:endParaRPr>
          </a:p>
          <a:p>
            <a:pPr marL="499109" indent="-257810">
              <a:lnSpc>
                <a:spcPct val="100000"/>
              </a:lnSpc>
              <a:spcBef>
                <a:spcPts val="1800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even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mpa</a:t>
            </a:r>
            <a:r>
              <a:rPr sz="2800" spc="-10" dirty="0">
                <a:latin typeface="Calibri"/>
                <a:cs typeface="Calibri"/>
              </a:rPr>
              <a:t>ct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parameter</a:t>
            </a:r>
            <a:r>
              <a:rPr sz="2800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499109" indent="-257810">
              <a:lnSpc>
                <a:spcPct val="100000"/>
              </a:lnSpc>
              <a:spcBef>
                <a:spcPts val="915"/>
              </a:spcBef>
              <a:buFont typeface="Calibri"/>
              <a:buChar char="*"/>
              <a:tabLst>
                <a:tab pos="499109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do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count</a:t>
            </a:r>
            <a:r>
              <a:rPr sz="2800" spc="-10" dirty="0">
                <a:latin typeface="Calibri"/>
                <a:cs typeface="Calibri"/>
              </a:rPr>
              <a:t>ers.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5245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5</a:t>
            </a:r>
            <a:r>
              <a:rPr spc="-15" dirty="0"/>
              <a:t>: Rea</a:t>
            </a:r>
            <a:r>
              <a:rPr dirty="0"/>
              <a:t>l</a:t>
            </a:r>
            <a:r>
              <a:rPr spc="-15" dirty="0"/>
              <a:t>-</a:t>
            </a:r>
            <a:r>
              <a:rPr spc="-25" dirty="0"/>
              <a:t>World</a:t>
            </a:r>
            <a:r>
              <a:rPr spc="-5" dirty="0"/>
              <a:t> </a:t>
            </a:r>
            <a:r>
              <a:rPr spc="-15" dirty="0"/>
              <a:t>L</a:t>
            </a:r>
            <a:r>
              <a:rPr dirty="0"/>
              <a:t>i</a:t>
            </a:r>
            <a:r>
              <a:rPr spc="-20" dirty="0"/>
              <a:t>ne </a:t>
            </a:r>
            <a:r>
              <a:rPr spc="-25" dirty="0"/>
              <a:t>Pro</a:t>
            </a:r>
            <a:r>
              <a:rPr spc="-5" dirty="0"/>
              <a:t>f</a:t>
            </a:r>
            <a:r>
              <a:rPr spc="-15" dirty="0"/>
              <a:t>iles</a:t>
            </a:r>
            <a:r>
              <a:rPr spc="-20" dirty="0"/>
              <a:t> </a:t>
            </a:r>
            <a:r>
              <a:rPr spc="-15" dirty="0"/>
              <a:t>A</a:t>
            </a:r>
            <a:r>
              <a:rPr spc="-20" dirty="0"/>
              <a:t>re</a:t>
            </a:r>
            <a:r>
              <a:rPr dirty="0"/>
              <a:t> </a:t>
            </a:r>
            <a:r>
              <a:rPr spc="-15" dirty="0"/>
              <a:t>Rarely </a:t>
            </a:r>
            <a:r>
              <a:rPr spc="-25" dirty="0"/>
              <a:t>P</a:t>
            </a:r>
            <a:r>
              <a:rPr spc="-10" dirty="0"/>
              <a:t>e</a:t>
            </a:r>
            <a:r>
              <a:rPr spc="-20" dirty="0"/>
              <a:t>rfect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6695" marR="222885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Lorentzians</a:t>
            </a:r>
            <a:endParaRPr sz="3400">
              <a:latin typeface="Calibri"/>
              <a:cs typeface="Calibri"/>
            </a:endParaRPr>
          </a:p>
          <a:p>
            <a:pPr marL="462280" marR="5080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462915" algn="l"/>
              </a:tabLst>
            </a:pPr>
            <a:r>
              <a:rPr spc="-25" dirty="0">
                <a:latin typeface="Cambria Math"/>
                <a:cs typeface="Cambria Math"/>
              </a:rPr>
              <a:t>𝐴</a:t>
            </a:r>
            <a:r>
              <a:rPr sz="3000" spc="300" baseline="-16666" dirty="0">
                <a:latin typeface="Cambria Math"/>
                <a:cs typeface="Cambria Math"/>
              </a:rPr>
              <a:t>𝑖</a:t>
            </a:r>
            <a:r>
              <a:rPr sz="3000" spc="562" baseline="-16666" dirty="0">
                <a:latin typeface="Cambria Math"/>
                <a:cs typeface="Cambria Math"/>
              </a:rPr>
              <a:t>𝑘</a:t>
            </a:r>
            <a:r>
              <a:rPr sz="4200" spc="-37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90" baseline="2976" dirty="0">
                <a:latin typeface="Cambria Math"/>
                <a:cs typeface="Cambria Math"/>
              </a:rPr>
              <a:t> </a:t>
            </a:r>
            <a:r>
              <a:rPr sz="2800" spc="-20" dirty="0"/>
              <a:t>&amp;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97" baseline="2976" dirty="0">
                <a:latin typeface="Cambria Math"/>
                <a:cs typeface="Cambria Math"/>
              </a:rPr>
              <a:t> </a:t>
            </a:r>
            <a:r>
              <a:rPr sz="2800" spc="-20" dirty="0"/>
              <a:t>depe</a:t>
            </a:r>
            <a:r>
              <a:rPr sz="2800" spc="-5" dirty="0"/>
              <a:t>n</a:t>
            </a:r>
            <a:r>
              <a:rPr sz="2800" spc="-15" dirty="0"/>
              <a:t>d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/>
              <a:t>n</a:t>
            </a:r>
            <a:r>
              <a:rPr sz="2800" spc="-10" dirty="0"/>
              <a:t>o</a:t>
            </a:r>
            <a:r>
              <a:rPr sz="2800" spc="-15" dirty="0"/>
              <a:t>n-</a:t>
            </a:r>
            <a:r>
              <a:rPr sz="2800" dirty="0"/>
              <a:t>l</a:t>
            </a:r>
            <a:r>
              <a:rPr sz="2800" spc="5" dirty="0"/>
              <a:t>i</a:t>
            </a:r>
            <a:r>
              <a:rPr sz="2800" spc="-20" dirty="0"/>
              <a:t>ne</a:t>
            </a:r>
            <a:r>
              <a:rPr sz="2800" spc="-5" dirty="0"/>
              <a:t>a</a:t>
            </a:r>
            <a:r>
              <a:rPr sz="2800" spc="-10" dirty="0"/>
              <a:t>rly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/>
              <a:t>o</a:t>
            </a:r>
            <a:r>
              <a:rPr sz="2800" spc="-15" dirty="0"/>
              <a:t>n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60" dirty="0">
                <a:latin typeface="Cambria Math"/>
                <a:cs typeface="Cambria Math"/>
              </a:rPr>
              <a:t> </a:t>
            </a:r>
            <a:r>
              <a:rPr sz="2800" spc="-15" dirty="0"/>
              <a:t>as</a:t>
            </a:r>
            <a:r>
              <a:rPr sz="2800" spc="-10" dirty="0"/>
              <a:t>y</a:t>
            </a:r>
            <a:r>
              <a:rPr sz="2800" spc="-15" dirty="0"/>
              <a:t>mmetry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/>
              <a:t>betwe</a:t>
            </a:r>
            <a:r>
              <a:rPr sz="2800" dirty="0"/>
              <a:t>e</a:t>
            </a:r>
            <a:r>
              <a:rPr sz="2800" spc="-15" dirty="0"/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/>
              <a:t>red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/>
              <a:t>&amp;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/>
              <a:t>b</a:t>
            </a:r>
            <a:r>
              <a:rPr sz="2800" dirty="0"/>
              <a:t>l</a:t>
            </a:r>
            <a:r>
              <a:rPr sz="2800" spc="-20" dirty="0"/>
              <a:t>u</a:t>
            </a:r>
            <a:r>
              <a:rPr sz="2800" spc="-15" dirty="0"/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/>
              <a:t>w</a:t>
            </a:r>
            <a:r>
              <a:rPr sz="2800" spc="-5" dirty="0"/>
              <a:t>i</a:t>
            </a:r>
            <a:r>
              <a:rPr sz="2800" spc="-20" dirty="0"/>
              <a:t>ngs.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619565"/>
            <a:ext cx="253682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Non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tonic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60418" y="3617927"/>
            <a:ext cx="79057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75" baseline="-2976" dirty="0">
                <a:latin typeface="Cambria Math"/>
                <a:cs typeface="Cambria Math"/>
              </a:rPr>
              <a:t>𝑉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67" baseline="-2976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3398" y="3644651"/>
            <a:ext cx="64477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47419" algn="l"/>
                <a:tab pos="3433445" algn="l"/>
                <a:tab pos="4988560" algn="l"/>
              </a:tabLst>
            </a:pPr>
            <a:r>
              <a:rPr sz="2800" spc="-15" dirty="0">
                <a:latin typeface="Calibri"/>
                <a:cs typeface="Calibri"/>
              </a:rPr>
              <a:t>(e.g.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Lennar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Jo</a:t>
            </a:r>
            <a:r>
              <a:rPr sz="2800" spc="-20" dirty="0">
                <a:latin typeface="Calibri"/>
                <a:cs typeface="Calibri"/>
              </a:rPr>
              <a:t>nes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produce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te</a:t>
            </a:r>
            <a:r>
              <a:rPr sz="2800" spc="-15" dirty="0">
                <a:latin typeface="Calibri"/>
                <a:cs typeface="Calibri"/>
              </a:rPr>
              <a:t>”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4187195"/>
            <a:ext cx="10386695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feature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ngs.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905"/>
              </a:spcBef>
              <a:tabLst>
                <a:tab pos="1355090" algn="l"/>
                <a:tab pos="1818005" algn="l"/>
                <a:tab pos="3674110" algn="l"/>
                <a:tab pos="4912360" algn="l"/>
                <a:tab pos="5599430" algn="l"/>
                <a:tab pos="6887845" algn="l"/>
                <a:tab pos="8242934" algn="l"/>
              </a:tabLst>
            </a:pPr>
            <a:r>
              <a:rPr sz="2800" i="1" spc="-15" dirty="0">
                <a:latin typeface="Calibri"/>
                <a:cs typeface="Calibri"/>
              </a:rPr>
              <a:t>Ana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ys</a:t>
            </a:r>
            <a:r>
              <a:rPr sz="2800" i="1" spc="-10" dirty="0">
                <a:latin typeface="Calibri"/>
                <a:cs typeface="Calibri"/>
              </a:rPr>
              <a:t>is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f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asymmetr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les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can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retrieve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ntermo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ecul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3650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ctical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pectrosc</a:t>
            </a:r>
            <a:r>
              <a:rPr sz="2800" spc="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must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experimental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dat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soph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umer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ode</a:t>
            </a:r>
            <a:r>
              <a:rPr sz="2800" spc="-10" dirty="0">
                <a:latin typeface="Calibri"/>
                <a:cs typeface="Calibri"/>
              </a:rPr>
              <a:t>ls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spc="-15" dirty="0">
                <a:latin typeface="Calibri"/>
                <a:cs typeface="Calibri"/>
              </a:rPr>
              <a:t>ians.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664" y="457194"/>
            <a:ext cx="10436225" cy="6104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27099"/>
              </a:lnSpc>
              <a:tabLst>
                <a:tab pos="1327785" algn="l"/>
                <a:tab pos="3077210" algn="l"/>
                <a:tab pos="4685665" algn="l"/>
                <a:tab pos="5357495" algn="l"/>
                <a:tab pos="6142355" algn="l"/>
                <a:tab pos="7978140" algn="l"/>
                <a:tab pos="8950960" algn="l"/>
                <a:tab pos="9638030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Meas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mmetric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itt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theoret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curve,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marki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4050">
              <a:latin typeface="Times New Roman"/>
              <a:cs typeface="Times New Roman"/>
            </a:endParaRPr>
          </a:p>
          <a:p>
            <a:pPr marL="78105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5664" y="457194"/>
            <a:ext cx="10435708" cy="6104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83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6</a:t>
            </a:r>
            <a:r>
              <a:rPr spc="-10" dirty="0"/>
              <a:t>: </a:t>
            </a:r>
            <a:r>
              <a:rPr spc="-30" dirty="0"/>
              <a:t>Pow</a:t>
            </a:r>
            <a:r>
              <a:rPr spc="-15" dirty="0"/>
              <a:t>e</a:t>
            </a:r>
            <a:r>
              <a:rPr spc="10" dirty="0"/>
              <a:t>r</a:t>
            </a:r>
            <a:r>
              <a:rPr spc="-25" dirty="0"/>
              <a:t>-</a:t>
            </a:r>
            <a:r>
              <a:rPr spc="-20" dirty="0"/>
              <a:t>Law</a:t>
            </a:r>
            <a:r>
              <a:rPr spc="-15" dirty="0"/>
              <a:t> Potentials </a:t>
            </a:r>
            <a:r>
              <a:rPr b="0" u="none" spc="-35" dirty="0">
                <a:latin typeface="Cambria Math"/>
                <a:cs typeface="Cambria Math"/>
              </a:rPr>
              <a:t>𝑽</a:t>
            </a:r>
            <a:r>
              <a:rPr sz="5100" b="0" u="none" spc="-37" baseline="2450" dirty="0">
                <a:latin typeface="Cambria Math"/>
                <a:cs typeface="Cambria Math"/>
              </a:rPr>
              <a:t>(</a:t>
            </a:r>
            <a:r>
              <a:rPr sz="3400" b="0" u="none" spc="-40" dirty="0">
                <a:latin typeface="Cambria Math"/>
                <a:cs typeface="Cambria Math"/>
              </a:rPr>
              <a:t>𝑹</a:t>
            </a:r>
            <a:r>
              <a:rPr sz="5100" b="0" u="none" spc="-22" baseline="2450" dirty="0">
                <a:latin typeface="Cambria Math"/>
                <a:cs typeface="Cambria Math"/>
              </a:rPr>
              <a:t>)</a:t>
            </a:r>
            <a:r>
              <a:rPr sz="5100" b="0" u="none" spc="307" baseline="2450" dirty="0">
                <a:latin typeface="Cambria Math"/>
                <a:cs typeface="Cambria Math"/>
              </a:rPr>
              <a:t> </a:t>
            </a:r>
            <a:r>
              <a:rPr sz="3400" b="0" u="none" spc="-30" dirty="0">
                <a:latin typeface="Cambria Math"/>
                <a:cs typeface="Cambria Math"/>
              </a:rPr>
              <a:t>=</a:t>
            </a:r>
            <a:r>
              <a:rPr sz="3400" b="0" u="none" spc="195" dirty="0">
                <a:latin typeface="Cambria Math"/>
                <a:cs typeface="Cambria Math"/>
              </a:rPr>
              <a:t> </a:t>
            </a:r>
            <a:r>
              <a:rPr sz="3400" b="0" u="none" spc="-30" dirty="0">
                <a:latin typeface="Cambria Math"/>
                <a:cs typeface="Cambria Math"/>
              </a:rPr>
              <a:t>𝑪</a:t>
            </a:r>
            <a:r>
              <a:rPr sz="3400" b="0" u="none" spc="-20" dirty="0">
                <a:latin typeface="Cambria Math"/>
                <a:cs typeface="Cambria Math"/>
              </a:rPr>
              <a:t>/</a:t>
            </a:r>
            <a:r>
              <a:rPr sz="3400" b="0" u="none" spc="-40" dirty="0">
                <a:latin typeface="Cambria Math"/>
                <a:cs typeface="Cambria Math"/>
              </a:rPr>
              <a:t>𝑹</a:t>
            </a:r>
            <a:r>
              <a:rPr sz="3675" b="0" u="none" spc="-37" baseline="28344" dirty="0">
                <a:latin typeface="Cambria Math"/>
                <a:cs typeface="Cambria Math"/>
              </a:rPr>
              <a:t>𝒏</a:t>
            </a:r>
            <a:endParaRPr sz="3675" baseline="28344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432816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Ground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otentia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57856" y="2825374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4">
                <a:moveTo>
                  <a:pt x="0" y="0"/>
                </a:moveTo>
                <a:lnTo>
                  <a:pt x="4206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2428" y="2825374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4">
                <a:moveTo>
                  <a:pt x="0" y="0"/>
                </a:moveTo>
                <a:lnTo>
                  <a:pt x="4206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01566" y="2620968"/>
            <a:ext cx="4387215" cy="63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78735" algn="l"/>
              </a:tabLst>
            </a:pP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67" baseline="-37698" dirty="0">
                <a:latin typeface="Cambria Math"/>
                <a:cs typeface="Cambria Math"/>
              </a:rPr>
              <a:t>𝑅</a:t>
            </a:r>
            <a:r>
              <a:rPr sz="3000" spc="390" baseline="-29166" dirty="0">
                <a:latin typeface="Cambria Math"/>
                <a:cs typeface="Cambria Math"/>
              </a:rPr>
              <a:t>𝑛</a:t>
            </a:r>
            <a:r>
              <a:rPr sz="3000" spc="262" baseline="-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400" dirty="0">
                <a:latin typeface="Cambria Math"/>
                <a:cs typeface="Cambria Math"/>
              </a:rPr>
              <a:t>𝑉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67" baseline="-37698" dirty="0">
                <a:latin typeface="Cambria Math"/>
                <a:cs typeface="Cambria Math"/>
              </a:rPr>
              <a:t>𝑅</a:t>
            </a:r>
            <a:r>
              <a:rPr sz="3000" spc="615" baseline="-29166" dirty="0">
                <a:latin typeface="Cambria Math"/>
                <a:cs typeface="Cambria Math"/>
              </a:rPr>
              <a:t>𝑛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22875" y="2367984"/>
            <a:ext cx="292925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09215" algn="l"/>
              </a:tabLst>
            </a:pP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i	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k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3435161"/>
            <a:ext cx="676211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Corresp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ntane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requency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97095" y="4314395"/>
            <a:ext cx="161544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ℏ𝛥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85949" y="4061411"/>
            <a:ext cx="10191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k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80082" y="4542388"/>
            <a:ext cx="42735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67" baseline="-16865" dirty="0">
                <a:latin typeface="Cambria Math"/>
                <a:cs typeface="Cambria Math"/>
              </a:rPr>
              <a:t>𝑅</a:t>
            </a:r>
            <a:r>
              <a:rPr sz="2000" spc="260" dirty="0">
                <a:latin typeface="Cambria Math"/>
                <a:cs typeface="Cambria Math"/>
              </a:rPr>
              <a:t>𝑛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98635" y="4518791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4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96358" y="4331151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300" y="5128699"/>
            <a:ext cx="532447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uenc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expon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9141" y="963998"/>
            <a:ext cx="5597525" cy="147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9875" indent="-257175">
              <a:lnSpc>
                <a:spcPct val="100000"/>
              </a:lnSpc>
              <a:buFont typeface="Calibri"/>
              <a:buChar char="*"/>
              <a:tabLst>
                <a:tab pos="270510" algn="l"/>
              </a:tabLst>
            </a:pPr>
            <a:r>
              <a:rPr sz="2800" spc="-15" dirty="0">
                <a:latin typeface="Calibri"/>
                <a:cs typeface="Calibri"/>
              </a:rPr>
              <a:t>Van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spe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si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n)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69875" indent="-257175">
              <a:lnSpc>
                <a:spcPct val="100000"/>
              </a:lnSpc>
              <a:spcBef>
                <a:spcPts val="910"/>
              </a:spcBef>
              <a:buFont typeface="Calibri"/>
              <a:buChar char="*"/>
              <a:tabLst>
                <a:tab pos="270510" algn="l"/>
              </a:tabLst>
            </a:pP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le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pole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resonant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69875" indent="-257175">
              <a:lnSpc>
                <a:spcPct val="100000"/>
              </a:lnSpc>
              <a:spcBef>
                <a:spcPts val="915"/>
              </a:spcBef>
              <a:buFont typeface="Calibri"/>
              <a:buChar char="*"/>
              <a:tabLst>
                <a:tab pos="270510" algn="l"/>
              </a:tabLst>
            </a:pPr>
            <a:r>
              <a:rPr sz="2800" spc="-20" dirty="0">
                <a:latin typeface="Calibri"/>
                <a:cs typeface="Calibri"/>
              </a:rPr>
              <a:t>Cou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mb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n–ele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tron)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4701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7</a:t>
            </a:r>
            <a:r>
              <a:rPr spc="-10" dirty="0"/>
              <a:t>: </a:t>
            </a:r>
            <a:r>
              <a:rPr spc="-25" dirty="0"/>
              <a:t>Phase</a:t>
            </a:r>
            <a:r>
              <a:rPr spc="0" dirty="0"/>
              <a:t> </a:t>
            </a:r>
            <a:r>
              <a:rPr spc="-15" dirty="0"/>
              <a:t>Shift</a:t>
            </a:r>
            <a:r>
              <a:rPr spc="-20" dirty="0"/>
              <a:t> for</a:t>
            </a:r>
            <a:r>
              <a:rPr spc="-5" dirty="0"/>
              <a:t> </a:t>
            </a:r>
            <a:r>
              <a:rPr spc="-15" dirty="0"/>
              <a:t>a Single</a:t>
            </a:r>
            <a:r>
              <a:rPr spc="-5" dirty="0"/>
              <a:t> </a:t>
            </a:r>
            <a:r>
              <a:rPr spc="-25" dirty="0"/>
              <a:t>C</a:t>
            </a:r>
            <a:r>
              <a:rPr spc="-30" dirty="0"/>
              <a:t>o</a:t>
            </a:r>
            <a:r>
              <a:rPr spc="-10" dirty="0"/>
              <a:t>ll</a:t>
            </a:r>
            <a:r>
              <a:rPr dirty="0"/>
              <a:t>i</a:t>
            </a:r>
            <a:r>
              <a:rPr spc="-15" dirty="0"/>
              <a:t>sion </a:t>
            </a:r>
            <a:r>
              <a:rPr spc="-30" dirty="0"/>
              <a:t>(</a:t>
            </a:r>
            <a:r>
              <a:rPr spc="-15" dirty="0"/>
              <a:t>Stra</a:t>
            </a:r>
            <a:r>
              <a:rPr spc="-5" dirty="0"/>
              <a:t>i</a:t>
            </a:r>
            <a:r>
              <a:rPr spc="-25" dirty="0"/>
              <a:t>ght</a:t>
            </a:r>
            <a:r>
              <a:rPr spc="-10" dirty="0"/>
              <a:t> </a:t>
            </a:r>
            <a:r>
              <a:rPr spc="-25" dirty="0"/>
              <a:t>Path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661409"/>
            <a:ext cx="9857740" cy="319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App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oximation)</a:t>
            </a:r>
            <a:endParaRPr sz="3400" dirty="0">
              <a:latin typeface="Calibri"/>
              <a:cs typeface="Calibri"/>
            </a:endParaRPr>
          </a:p>
          <a:p>
            <a:pPr marL="71120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Geo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etry</a:t>
            </a:r>
            <a:endParaRPr sz="3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Impact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rameter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87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oses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ure).</a:t>
            </a:r>
            <a:endParaRPr sz="2800" dirty="0">
              <a:latin typeface="Calibri"/>
              <a:cs typeface="Calibri"/>
            </a:endParaRPr>
          </a:p>
          <a:p>
            <a:pPr marL="241300" indent="-228600" algn="ctr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𝑣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assumed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onsta</a:t>
            </a:r>
            <a:r>
              <a:rPr sz="2800" spc="-10" dirty="0">
                <a:latin typeface="Calibri"/>
                <a:cs typeface="Calibri"/>
              </a:rPr>
              <a:t>nt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traje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stra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ne.</a:t>
            </a:r>
            <a:endParaRPr sz="2800" dirty="0">
              <a:latin typeface="Calibri"/>
              <a:cs typeface="Calibri"/>
            </a:endParaRPr>
          </a:p>
          <a:p>
            <a:pPr marL="71755" algn="ctr">
              <a:lnSpc>
                <a:spcPct val="100000"/>
              </a:lnSpc>
              <a:spcBef>
                <a:spcPts val="1795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Inte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ral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4292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2:</a:t>
            </a:r>
            <a:r>
              <a:rPr spc="-20" dirty="0"/>
              <a:t> Collis</a:t>
            </a:r>
            <a:r>
              <a:rPr spc="5" dirty="0"/>
              <a:t>i</a:t>
            </a:r>
            <a:r>
              <a:rPr spc="-20" dirty="0"/>
              <a:t>on</a:t>
            </a:r>
            <a:r>
              <a:rPr spc="-25" dirty="0"/>
              <a:t> Pa</a:t>
            </a:r>
            <a:r>
              <a:rPr spc="-5" dirty="0"/>
              <a:t>r</a:t>
            </a:r>
            <a:r>
              <a:rPr spc="-15" dirty="0"/>
              <a:t>tners</a:t>
            </a:r>
            <a:r>
              <a:rPr spc="-25" dirty="0"/>
              <a:t> </a:t>
            </a:r>
            <a:r>
              <a:rPr spc="-20" dirty="0"/>
              <a:t>and</a:t>
            </a:r>
            <a:r>
              <a:rPr spc="-15" dirty="0"/>
              <a:t> Int</a:t>
            </a:r>
            <a:r>
              <a:rPr spc="-10" dirty="0"/>
              <a:t>e</a:t>
            </a:r>
            <a:r>
              <a:rPr spc="-20" dirty="0"/>
              <a:t>raction</a:t>
            </a:r>
            <a:r>
              <a:rPr spc="15" dirty="0"/>
              <a:t> </a:t>
            </a:r>
            <a:r>
              <a:rPr spc="-15" dirty="0"/>
              <a:t>Potentials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95" y="1754434"/>
            <a:ext cx="6329680" cy="366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Cons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part</a:t>
            </a:r>
            <a:r>
              <a:rPr sz="2800" spc="-5" dirty="0">
                <a:latin typeface="Calibri"/>
                <a:cs typeface="Calibri"/>
              </a:rPr>
              <a:t>ic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727710" lvl="1" indent="-257810">
              <a:lnSpc>
                <a:spcPct val="100000"/>
              </a:lnSpc>
              <a:spcBef>
                <a:spcPts val="1810"/>
              </a:spcBef>
              <a:buFont typeface="Calibri"/>
              <a:buChar char="*"/>
              <a:tabLst>
                <a:tab pos="727710" algn="l"/>
              </a:tabLst>
            </a:pPr>
            <a:r>
              <a:rPr sz="2800" spc="-15" dirty="0">
                <a:latin typeface="Calibri"/>
                <a:cs typeface="Calibri"/>
              </a:rPr>
              <a:t>Absorber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/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emitter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80" dirty="0">
                <a:latin typeface="Cambria Math"/>
                <a:cs typeface="Cambria Math"/>
              </a:rPr>
              <a:t>𝐸</a:t>
            </a:r>
            <a:r>
              <a:rPr sz="3000" spc="157" baseline="-16666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727710" lvl="1" indent="-257810">
              <a:lnSpc>
                <a:spcPct val="100000"/>
              </a:lnSpc>
              <a:spcBef>
                <a:spcPts val="1815"/>
              </a:spcBef>
              <a:buFont typeface="Calibri"/>
              <a:buChar char="*"/>
              <a:tabLst>
                <a:tab pos="727710" algn="l"/>
              </a:tabLst>
            </a:pPr>
            <a:r>
              <a:rPr sz="2800" spc="-15" dirty="0">
                <a:latin typeface="Calibri"/>
                <a:cs typeface="Calibri"/>
              </a:rPr>
              <a:t>Pe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urb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𝐵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Cente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-o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20" dirty="0">
                <a:latin typeface="Calibri"/>
                <a:cs typeface="Calibri"/>
              </a:rPr>
              <a:t>ion</a:t>
            </a:r>
            <a:endParaRPr sz="2800">
              <a:latin typeface="Calibri"/>
              <a:cs typeface="Calibri"/>
            </a:endParaRPr>
          </a:p>
          <a:p>
            <a:pPr marR="210820" algn="r">
              <a:lnSpc>
                <a:spcPct val="100000"/>
              </a:lnSpc>
              <a:spcBef>
                <a:spcPts val="1800"/>
              </a:spcBef>
            </a:pP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≡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15" dirty="0">
                <a:latin typeface="Cambria Math"/>
                <a:cs typeface="Cambria Math"/>
              </a:rPr>
              <a:t>𝐴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𝐵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most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mport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rd</a:t>
            </a:r>
            <a:r>
              <a:rPr sz="2800" spc="-20" dirty="0">
                <a:latin typeface="Calibri"/>
                <a:cs typeface="Calibri"/>
              </a:rPr>
              <a:t>inate.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33559" y="1416801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5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07483" y="1440021"/>
            <a:ext cx="91503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67" baseline="-2976" dirty="0">
                <a:latin typeface="Cambria Math"/>
                <a:cs typeface="Cambria Math"/>
              </a:rPr>
              <a:t>𝑅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52" baseline="-2976" dirty="0">
                <a:latin typeface="Cambria Math"/>
                <a:cs typeface="Cambria Math"/>
              </a:rPr>
              <a:t>𝑡</a:t>
            </a:r>
            <a:r>
              <a:rPr sz="2800" spc="-15" dirty="0">
                <a:latin typeface="Cambria Math"/>
                <a:cs typeface="Cambria Math"/>
              </a:rPr>
              <a:t>)</a:t>
            </a:r>
            <a:r>
              <a:rPr sz="2800" spc="-280" dirty="0">
                <a:latin typeface="Cambria Math"/>
                <a:cs typeface="Cambria Math"/>
              </a:rPr>
              <a:t> </a:t>
            </a:r>
            <a:r>
              <a:rPr sz="3000" spc="390" baseline="19444" dirty="0">
                <a:latin typeface="Cambria Math"/>
                <a:cs typeface="Cambria Math"/>
              </a:rPr>
              <a:t>𝑛</a:t>
            </a:r>
            <a:endParaRPr sz="3000" baseline="19444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68355" y="1416801"/>
            <a:ext cx="1010919" cy="0"/>
          </a:xfrm>
          <a:custGeom>
            <a:avLst/>
            <a:gdLst/>
            <a:ahLst/>
            <a:cxnLst/>
            <a:rect l="l" t="t" r="r" b="b"/>
            <a:pathLst>
              <a:path w="1010920">
                <a:moveTo>
                  <a:pt x="0" y="0"/>
                </a:moveTo>
                <a:lnTo>
                  <a:pt x="101071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1700" y="905097"/>
            <a:ext cx="4092575" cy="163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385"/>
              </a:lnSpc>
            </a:pPr>
            <a:r>
              <a:rPr sz="2000" spc="-55" dirty="0">
                <a:latin typeface="Cambria Math"/>
                <a:cs typeface="Cambria Math"/>
              </a:rPr>
              <a:t>+</a:t>
            </a: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1764030">
              <a:lnSpc>
                <a:spcPts val="3345"/>
              </a:lnSpc>
            </a:pP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54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605" dirty="0">
                <a:latin typeface="Cambria Math"/>
                <a:cs typeface="Cambria Math"/>
              </a:rPr>
              <a:t>∫</a:t>
            </a:r>
            <a:endParaRPr sz="2800">
              <a:latin typeface="Cambria Math"/>
              <a:cs typeface="Cambria Math"/>
            </a:endParaRPr>
          </a:p>
          <a:p>
            <a:pPr marR="135890" algn="r">
              <a:lnSpc>
                <a:spcPct val="100000"/>
              </a:lnSpc>
              <a:spcBef>
                <a:spcPts val="90"/>
              </a:spcBef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Eva</a:t>
            </a:r>
            <a:r>
              <a:rPr sz="3000" b="1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uate</a:t>
            </a:r>
            <a:r>
              <a:rPr sz="30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integral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27807" y="1212410"/>
            <a:ext cx="181991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02" baseline="2976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-30" dirty="0">
                <a:latin typeface="Cambria Math"/>
                <a:cs typeface="Cambria Math"/>
              </a:rPr>
              <a:t>𝑡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20878" y="905097"/>
            <a:ext cx="2054225" cy="94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715">
              <a:lnSpc>
                <a:spcPct val="119300"/>
              </a:lnSpc>
              <a:tabLst>
                <a:tab pos="568325" algn="l"/>
              </a:tabLst>
            </a:pPr>
            <a:r>
              <a:rPr sz="2800" spc="-20" dirty="0">
                <a:latin typeface="Cambria Math"/>
                <a:cs typeface="Cambria Math"/>
              </a:rPr>
              <a:t>1	</a:t>
            </a:r>
            <a:r>
              <a:rPr sz="3000" spc="-82" baseline="29166" dirty="0">
                <a:latin typeface="Cambria Math"/>
                <a:cs typeface="Cambria Math"/>
              </a:rPr>
              <a:t>+</a:t>
            </a:r>
            <a:r>
              <a:rPr sz="3000" spc="202" baseline="29166" dirty="0">
                <a:latin typeface="Cambria Math"/>
                <a:cs typeface="Cambria Math"/>
              </a:rPr>
              <a:t>∞</a:t>
            </a:r>
            <a:r>
              <a:rPr sz="3000" spc="30" baseline="29166" dirty="0">
                <a:latin typeface="Cambria Math"/>
                <a:cs typeface="Cambria Math"/>
              </a:rPr>
              <a:t> 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90618" y="1229174"/>
            <a:ext cx="3124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605" dirty="0">
                <a:latin typeface="Cambria Math"/>
                <a:cs typeface="Cambria Math"/>
              </a:rPr>
              <a:t>∫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46067" y="1644238"/>
            <a:ext cx="445134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83809" y="1229174"/>
            <a:ext cx="453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30424" y="2855854"/>
            <a:ext cx="1562735" cy="0"/>
          </a:xfrm>
          <a:custGeom>
            <a:avLst/>
            <a:gdLst/>
            <a:ahLst/>
            <a:cxnLst/>
            <a:rect l="l" t="t" r="r" b="b"/>
            <a:pathLst>
              <a:path w="1562734">
                <a:moveTo>
                  <a:pt x="0" y="0"/>
                </a:moveTo>
                <a:lnTo>
                  <a:pt x="15623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91260" y="2866390"/>
            <a:ext cx="5666740" cy="1096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21200" algn="l"/>
              </a:tabLst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stra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15" dirty="0">
                <a:latin typeface="Cambria Math"/>
                <a:cs typeface="Cambria Math"/>
              </a:rPr>
              <a:t>√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9444" dirty="0">
                <a:latin typeface="Cambria Math"/>
                <a:cs typeface="Cambria Math"/>
              </a:rPr>
              <a:t>0</a:t>
            </a:r>
            <a:r>
              <a:rPr sz="3000" baseline="-19444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135" dirty="0">
                <a:latin typeface="Cambria Math"/>
                <a:cs typeface="Cambria Math"/>
              </a:rPr>
              <a:t>𝑣</a:t>
            </a:r>
            <a:r>
              <a:rPr sz="3000" spc="247" baseline="23611" dirty="0">
                <a:latin typeface="Cambria Math"/>
                <a:cs typeface="Cambria Math"/>
              </a:rPr>
              <a:t>2</a:t>
            </a:r>
            <a:r>
              <a:rPr sz="2800" spc="105" dirty="0">
                <a:latin typeface="Cambria Math"/>
                <a:cs typeface="Cambria Math"/>
              </a:rPr>
              <a:t>𝑡</a:t>
            </a:r>
            <a:r>
              <a:rPr sz="3000" spc="225" baseline="23611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Standa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esul</a:t>
            </a:r>
            <a:r>
              <a:rPr sz="2800" spc="-10" dirty="0">
                <a:latin typeface="Calibri"/>
                <a:cs typeface="Calibri"/>
              </a:rPr>
              <a:t>t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8135" y="284705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07534" y="4467176"/>
            <a:ext cx="1536065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3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16880" y="4197047"/>
            <a:ext cx="169291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3000" spc="179" baseline="-16666" dirty="0">
                <a:latin typeface="Calibri"/>
                <a:cs typeface="Calibri"/>
              </a:rPr>
              <a:t>n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0" dirty="0">
                <a:latin typeface="Cambria Math"/>
                <a:cs typeface="Cambria Math"/>
              </a:rPr>
              <a:t>𝐶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96990" y="4648200"/>
            <a:ext cx="1070610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-20833" dirty="0">
                <a:latin typeface="Cambria Math"/>
                <a:cs typeface="Cambria Math"/>
              </a:rPr>
              <a:t>𝑣𝑅</a:t>
            </a:r>
            <a:r>
              <a:rPr sz="4200" spc="-307" baseline="-20833" dirty="0">
                <a:latin typeface="Cambria Math"/>
                <a:cs typeface="Cambria Math"/>
              </a:rPr>
              <a:t> </a:t>
            </a:r>
            <a:r>
              <a:rPr lang="en-US" sz="4200" spc="-307" baseline="-20833" dirty="0">
                <a:latin typeface="Cambria Math"/>
                <a:cs typeface="Cambria Math"/>
              </a:rPr>
              <a:t> </a:t>
            </a:r>
            <a:r>
              <a:rPr sz="2000" spc="290" dirty="0">
                <a:latin typeface="Cambria Math"/>
                <a:cs typeface="Cambria Math"/>
              </a:rPr>
              <a:t>𝑛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</a:t>
            </a:r>
            <a:endParaRPr sz="2000" dirty="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05050" y="490205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29583" y="4671417"/>
            <a:ext cx="1666239" cy="0"/>
          </a:xfrm>
          <a:custGeom>
            <a:avLst/>
            <a:gdLst/>
            <a:ahLst/>
            <a:cxnLst/>
            <a:rect l="l" t="t" r="r" b="b"/>
            <a:pathLst>
              <a:path w="1666240">
                <a:moveTo>
                  <a:pt x="0" y="0"/>
                </a:moveTo>
                <a:lnTo>
                  <a:pt x="1665994" y="0"/>
                </a:lnTo>
              </a:path>
            </a:pathLst>
          </a:custGeom>
          <a:ln w="244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684395" y="448393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700" y="5383034"/>
            <a:ext cx="967549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3000" baseline="-16666" dirty="0">
                <a:latin typeface="Calibri"/>
                <a:cs typeface="Calibri"/>
              </a:rPr>
              <a:t>n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depend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(e.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𝛼</a:t>
            </a:r>
            <a:r>
              <a:rPr sz="3000" spc="60" baseline="-16666" dirty="0">
                <a:latin typeface="Cambria Math"/>
                <a:cs typeface="Cambria Math"/>
              </a:rPr>
              <a:t>6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408" y="551825"/>
            <a:ext cx="10199370" cy="5888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je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agram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45" dirty="0">
                <a:latin typeface="Cambria Math"/>
                <a:cs typeface="Cambria Math"/>
              </a:rPr>
              <a:t>𝑣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4200">
              <a:latin typeface="Times New Roman"/>
              <a:cs typeface="Times New Roman"/>
            </a:endParaRPr>
          </a:p>
          <a:p>
            <a:pPr marL="4699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7408" y="551825"/>
            <a:ext cx="10199366" cy="5888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8326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8</a:t>
            </a:r>
            <a:r>
              <a:rPr spc="-10" dirty="0"/>
              <a:t>: </a:t>
            </a:r>
            <a:r>
              <a:rPr spc="-25" dirty="0"/>
              <a:t>Conne</a:t>
            </a:r>
            <a:r>
              <a:rPr dirty="0"/>
              <a:t>c</a:t>
            </a:r>
            <a:r>
              <a:rPr spc="-15" dirty="0"/>
              <a:t>ting</a:t>
            </a:r>
            <a:r>
              <a:rPr spc="-20" dirty="0"/>
              <a:t> </a:t>
            </a:r>
            <a:r>
              <a:rPr spc="-25" dirty="0"/>
              <a:t>Pha</a:t>
            </a:r>
            <a:r>
              <a:rPr spc="-5" dirty="0"/>
              <a:t>s</a:t>
            </a:r>
            <a:r>
              <a:rPr spc="-20" dirty="0"/>
              <a:t>e</a:t>
            </a:r>
            <a:r>
              <a:rPr spc="-15" dirty="0"/>
              <a:t> </a:t>
            </a:r>
            <a:r>
              <a:rPr spc="-20" dirty="0"/>
              <a:t>S</a:t>
            </a:r>
            <a:r>
              <a:rPr spc="-15" dirty="0"/>
              <a:t>h</a:t>
            </a:r>
            <a:r>
              <a:rPr spc="-10" dirty="0"/>
              <a:t>if</a:t>
            </a:r>
            <a:r>
              <a:rPr spc="-15" dirty="0"/>
              <a:t>ts</a:t>
            </a:r>
            <a:r>
              <a:rPr spc="-25" dirty="0"/>
              <a:t> </a:t>
            </a:r>
            <a:r>
              <a:rPr spc="-15" dirty="0"/>
              <a:t>to</a:t>
            </a:r>
            <a:r>
              <a:rPr spc="-20" dirty="0"/>
              <a:t> Cross</a:t>
            </a:r>
            <a:r>
              <a:rPr spc="0" dirty="0"/>
              <a:t> </a:t>
            </a:r>
            <a:r>
              <a:rPr spc="-15" dirty="0"/>
              <a:t>Sections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7943850" cy="3401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  <a:p>
            <a:pPr marR="154305" algn="ctr">
              <a:lnSpc>
                <a:spcPts val="2385"/>
              </a:lnSpc>
              <a:spcBef>
                <a:spcPts val="1365"/>
              </a:spcBef>
            </a:pP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1985010" algn="ctr">
              <a:lnSpc>
                <a:spcPts val="3345"/>
              </a:lnSpc>
              <a:tabLst>
                <a:tab pos="3759835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S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605" dirty="0">
                <a:latin typeface="Cambria Math"/>
                <a:cs typeface="Cambria Math"/>
              </a:rPr>
              <a:t>∫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cos𝛥</a:t>
            </a:r>
            <a:r>
              <a:rPr sz="2800" spc="3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spc="-232" baseline="1984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spc="225" baseline="-16666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𝑑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R="504190" algn="ctr">
              <a:lnSpc>
                <a:spcPct val="100000"/>
              </a:lnSpc>
              <a:spcBef>
                <a:spcPts val="90"/>
              </a:spcBef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35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phas</a:t>
            </a:r>
            <a:r>
              <a:rPr sz="2800" spc="-5" dirty="0">
                <a:latin typeface="Calibri"/>
                <a:cs typeface="Calibri"/>
              </a:rPr>
              <a:t>e-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cro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  <a:p>
            <a:pPr marR="589915" algn="ctr">
              <a:lnSpc>
                <a:spcPts val="2385"/>
              </a:lnSpc>
              <a:spcBef>
                <a:spcPts val="1365"/>
              </a:spcBef>
            </a:pPr>
            <a:r>
              <a:rPr sz="2000" spc="135" dirty="0">
                <a:latin typeface="Cambria Math"/>
                <a:cs typeface="Cambria Math"/>
              </a:rPr>
              <a:t>∞</a:t>
            </a:r>
            <a:endParaRPr sz="2000">
              <a:latin typeface="Cambria Math"/>
              <a:cs typeface="Cambria Math"/>
            </a:endParaRPr>
          </a:p>
          <a:p>
            <a:pPr marL="1985645" algn="ctr">
              <a:lnSpc>
                <a:spcPts val="3345"/>
              </a:lnSpc>
              <a:tabLst>
                <a:tab pos="3776979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605" dirty="0">
                <a:latin typeface="Cambria Math"/>
                <a:cs typeface="Cambria Math"/>
              </a:rPr>
              <a:t>∫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cos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37" baseline="1984" dirty="0">
                <a:latin typeface="Cambria Math"/>
                <a:cs typeface="Cambria Math"/>
              </a:rPr>
              <a:t>⁄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spc="-217" baseline="1984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spc="225" baseline="-16666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𝑑</a:t>
            </a:r>
            <a:r>
              <a:rPr sz="2800" spc="-80" dirty="0">
                <a:latin typeface="Cambria Math"/>
                <a:cs typeface="Cambria Math"/>
              </a:rPr>
              <a:t>𝑅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R="940435" algn="ctr">
              <a:lnSpc>
                <a:spcPct val="100000"/>
              </a:lnSpc>
              <a:spcBef>
                <a:spcPts val="90"/>
              </a:spcBef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7101"/>
            <a:ext cx="773430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915669" algn="l"/>
                <a:tab pos="1875155" algn="l"/>
                <a:tab pos="2543810" algn="l"/>
                <a:tab pos="3769360" algn="l"/>
                <a:tab pos="5394325" algn="l"/>
              </a:tabLst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𝛥𝜙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(f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20" dirty="0">
                <a:latin typeface="Calibri"/>
                <a:cs typeface="Calibri"/>
              </a:rPr>
              <a:t>-of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S 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∫</a:t>
            </a:r>
            <a:r>
              <a:rPr sz="2800" spc="-3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80" dirty="0">
                <a:latin typeface="Cambria Math"/>
                <a:cs typeface="Cambria Math"/>
              </a:rPr>
              <a:t>𝜙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𝑑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6385" y="999866"/>
            <a:ext cx="2231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5410" algn="l"/>
              </a:tabLst>
            </a:pPr>
            <a:r>
              <a:rPr sz="2800" spc="-15" dirty="0">
                <a:latin typeface="Calibri"/>
                <a:cs typeface="Calibri"/>
              </a:rPr>
              <a:t>remai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ite,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2450"/>
            <a:ext cx="10386060" cy="159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whereas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15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converges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faste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demons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why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stan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rcely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3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oaden.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473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9</a:t>
            </a:r>
            <a:r>
              <a:rPr spc="-15" dirty="0"/>
              <a:t>: Sate</a:t>
            </a:r>
            <a:r>
              <a:rPr spc="-5" dirty="0"/>
              <a:t>l</a:t>
            </a:r>
            <a:r>
              <a:rPr spc="-15" dirty="0"/>
              <a:t>lites</a:t>
            </a:r>
            <a:r>
              <a:rPr spc="-25" dirty="0"/>
              <a:t> </a:t>
            </a:r>
            <a:r>
              <a:rPr spc="-20" dirty="0"/>
              <a:t>and</a:t>
            </a:r>
            <a:r>
              <a:rPr spc="-15" dirty="0"/>
              <a:t> </a:t>
            </a:r>
            <a:r>
              <a:rPr spc="-25" dirty="0"/>
              <a:t>No</a:t>
            </a:r>
            <a:r>
              <a:rPr spc="-15" dirty="0"/>
              <a:t>n-</a:t>
            </a:r>
            <a:r>
              <a:rPr spc="-25" dirty="0"/>
              <a:t>Monotonic</a:t>
            </a:r>
            <a:r>
              <a:rPr spc="-5" dirty="0"/>
              <a:t> </a:t>
            </a:r>
            <a:r>
              <a:rPr spc="-10" dirty="0"/>
              <a:t>P</a:t>
            </a:r>
            <a:r>
              <a:rPr spc="-15" dirty="0"/>
              <a:t>otentials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2795"/>
            <a:ext cx="10155555" cy="924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If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52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extremum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many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cumu</a:t>
            </a:r>
            <a:r>
              <a:rPr sz="2800" spc="-15" dirty="0">
                <a:latin typeface="Calibri"/>
                <a:cs typeface="Calibri"/>
              </a:rPr>
              <a:t>late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same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3330" y="3206446"/>
            <a:ext cx="74803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14767" y="2919672"/>
            <a:ext cx="110934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417" y="3445714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27475" y="3394069"/>
            <a:ext cx="1083945" cy="0"/>
          </a:xfrm>
          <a:custGeom>
            <a:avLst/>
            <a:gdLst/>
            <a:ahLst/>
            <a:cxnLst/>
            <a:rect l="l" t="t" r="r" b="b"/>
            <a:pathLst>
              <a:path w="1083945">
                <a:moveTo>
                  <a:pt x="0" y="0"/>
                </a:moveTo>
                <a:lnTo>
                  <a:pt x="108387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98594" y="320643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3970499"/>
            <a:ext cx="10064750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𝑑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55" dirty="0">
                <a:latin typeface="Cambria Math"/>
                <a:cs typeface="Cambria Math"/>
              </a:rPr>
              <a:t>𝑑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Cambria Math"/>
                <a:cs typeface="Cambria Math"/>
              </a:rPr>
              <a:t>𝑅</a:t>
            </a:r>
            <a:r>
              <a:rPr sz="3000" spc="187" baseline="-16666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Observ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erefore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npo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tential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ima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/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ma.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8730" cy="988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700530" algn="l"/>
                <a:tab pos="2703195" algn="l"/>
                <a:tab pos="4157979" algn="l"/>
                <a:tab pos="5062855" algn="l"/>
                <a:tab pos="6483985" algn="l"/>
                <a:tab pos="6889115" algn="l"/>
                <a:tab pos="7429500" algn="l"/>
                <a:tab pos="8054340" algn="l"/>
                <a:tab pos="8881110" algn="l"/>
                <a:tab pos="9320530" algn="l"/>
              </a:tabLst>
            </a:pPr>
            <a:r>
              <a:rPr sz="2800" spc="-20" dirty="0">
                <a:latin typeface="Calibri"/>
                <a:cs typeface="Calibri"/>
              </a:rPr>
              <a:t>Ex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mp</a:t>
            </a:r>
            <a:r>
              <a:rPr sz="2800" spc="-15" dirty="0">
                <a:latin typeface="Calibri"/>
                <a:cs typeface="Calibri"/>
              </a:rPr>
              <a:t>le: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–X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show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-15" dirty="0">
                <a:latin typeface="Cambria Math"/>
                <a:cs typeface="Cambria Math"/>
              </a:rPr>
              <a:t> 9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spc="60" baseline="-16666" dirty="0">
                <a:latin typeface="Cambria Math"/>
                <a:cs typeface="Cambria Math"/>
              </a:rPr>
              <a:t>3</a:t>
            </a:r>
            <a:r>
              <a:rPr sz="3000" baseline="-16666" dirty="0">
                <a:latin typeface="Cambria Math"/>
                <a:cs typeface="Cambria Math"/>
              </a:rPr>
              <a:t>/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44799"/>
            <a:ext cx="10577830" cy="6173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–X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otat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te.]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344799"/>
            <a:ext cx="10577565" cy="61734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787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0</a:t>
            </a:r>
            <a:r>
              <a:rPr spc="-15" dirty="0"/>
              <a:t>: Broade</a:t>
            </a:r>
            <a:r>
              <a:rPr spc="-20" dirty="0"/>
              <a:t>ning &amp; </a:t>
            </a:r>
            <a:r>
              <a:rPr spc="-10" dirty="0"/>
              <a:t>S</a:t>
            </a:r>
            <a:r>
              <a:rPr spc="-15" dirty="0"/>
              <a:t>hi</a:t>
            </a:r>
            <a:r>
              <a:rPr spc="-10" dirty="0"/>
              <a:t>f</a:t>
            </a:r>
            <a:r>
              <a:rPr spc="-15" dirty="0"/>
              <a:t>t in</a:t>
            </a:r>
            <a:r>
              <a:rPr spc="-25" dirty="0"/>
              <a:t> Plasmas</a:t>
            </a:r>
            <a:r>
              <a:rPr dirty="0"/>
              <a:t> </a:t>
            </a:r>
            <a:r>
              <a:rPr spc="-15" dirty="0"/>
              <a:t>(</a:t>
            </a:r>
            <a:r>
              <a:rPr spc="-10" dirty="0"/>
              <a:t>S</a:t>
            </a:r>
            <a:r>
              <a:rPr spc="-15" dirty="0"/>
              <a:t>tark</a:t>
            </a:r>
            <a:r>
              <a:rPr spc="-20" dirty="0"/>
              <a:t> E</a:t>
            </a:r>
            <a:r>
              <a:rPr spc="-10" dirty="0"/>
              <a:t>f</a:t>
            </a:r>
            <a:r>
              <a:rPr spc="-20" dirty="0"/>
              <a:t>fect)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9461500" cy="1118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Charg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pert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rbers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Coul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pot</a:t>
            </a:r>
            <a:r>
              <a:rPr sz="2800" spc="-10" dirty="0">
                <a:latin typeface="Calibri"/>
                <a:cs typeface="Calibri"/>
              </a:rPr>
              <a:t>ential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𝑉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spc="10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rk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effec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9" y="3099058"/>
            <a:ext cx="8279765" cy="2257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127099"/>
              </a:lnSpc>
              <a:tabLst>
                <a:tab pos="719455" algn="l"/>
                <a:tab pos="1791970" algn="l"/>
                <a:tab pos="3815079" algn="l"/>
                <a:tab pos="6132195" algn="l"/>
                <a:tab pos="661035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ub</a:t>
            </a:r>
            <a:r>
              <a:rPr sz="2800" spc="-15" dirty="0">
                <a:latin typeface="Calibri"/>
                <a:cs typeface="Calibri"/>
              </a:rPr>
              <a:t>leve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symmetr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contri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utes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Quadratic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effe</a:t>
            </a:r>
            <a:r>
              <a:rPr sz="2800" spc="-10" dirty="0">
                <a:latin typeface="Calibri"/>
                <a:cs typeface="Calibri"/>
              </a:rPr>
              <a:t>ct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vity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adds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86234" y="3099058"/>
            <a:ext cx="16008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80795" algn="l"/>
              </a:tabLst>
            </a:pP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6563359" cy="1109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iag</a:t>
            </a:r>
            <a:r>
              <a:rPr sz="2800" spc="-20" dirty="0">
                <a:latin typeface="Calibri"/>
                <a:cs typeface="Calibri"/>
              </a:rPr>
              <a:t>nost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Calibri"/>
                <a:cs typeface="Calibri"/>
              </a:rPr>
              <a:t>e: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800"/>
              </a:spcBef>
              <a:tabLst>
                <a:tab pos="576580" algn="l"/>
                <a:tab pos="2112010" algn="l"/>
                <a:tab pos="2566670" algn="l"/>
                <a:tab pos="3070225" algn="l"/>
                <a:tab pos="4538345" algn="l"/>
                <a:tab pos="5857240" algn="l"/>
                <a:tab pos="625983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Inferen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𝑛</a:t>
            </a:r>
            <a:r>
              <a:rPr sz="3000" baseline="-16666" dirty="0">
                <a:latin typeface="Calibri"/>
                <a:cs typeface="Calibri"/>
              </a:rPr>
              <a:t>e	</a:t>
            </a:r>
            <a:r>
              <a:rPr sz="2800" spc="-20" dirty="0">
                <a:latin typeface="Calibri"/>
                <a:cs typeface="Calibri"/>
              </a:rPr>
              <a:t>(e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ectron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ity)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409" dirty="0">
                <a:latin typeface="Cambria Math"/>
                <a:cs typeface="Cambria Math"/>
              </a:rPr>
              <a:t>𝑇</a:t>
            </a:r>
            <a:r>
              <a:rPr sz="3000" baseline="-16666" dirty="0">
                <a:latin typeface="Calibri"/>
                <a:cs typeface="Calibri"/>
              </a:rPr>
              <a:t>e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1375" y="1649090"/>
            <a:ext cx="34461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79550" algn="l"/>
              </a:tabLst>
            </a:pPr>
            <a:r>
              <a:rPr sz="2800" spc="-20" dirty="0">
                <a:latin typeface="Calibri"/>
                <a:cs typeface="Calibri"/>
              </a:rPr>
              <a:t>(e</a:t>
            </a:r>
            <a:r>
              <a:rPr sz="2800" spc="-15" dirty="0">
                <a:latin typeface="Calibri"/>
                <a:cs typeface="Calibri"/>
              </a:rPr>
              <a:t>lectron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emperature)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95" y="2192016"/>
            <a:ext cx="10382885" cy="2256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dirty="0">
                <a:latin typeface="Calibri"/>
                <a:cs typeface="Calibri"/>
              </a:rPr>
              <a:t>il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6800"/>
              </a:lnSpc>
              <a:spcBef>
                <a:spcPts val="1080"/>
              </a:spcBef>
              <a:buFont typeface="Symbol"/>
              <a:buChar char=""/>
              <a:tabLst>
                <a:tab pos="470534" algn="l"/>
                <a:tab pos="2656205" algn="l"/>
                <a:tab pos="3647440" algn="l"/>
                <a:tab pos="4808220" algn="l"/>
                <a:tab pos="5610860" algn="l"/>
                <a:tab pos="6937375" algn="l"/>
                <a:tab pos="8715375" algn="l"/>
              </a:tabLst>
            </a:pP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-20" dirty="0">
                <a:latin typeface="Calibri"/>
                <a:cs typeface="Calibri"/>
              </a:rPr>
              <a:t>-d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(HeNe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3000" spc="104" baseline="29166" dirty="0">
                <a:latin typeface="Cambria Math"/>
                <a:cs typeface="Cambria Math"/>
              </a:rPr>
              <a:t>+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strong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uenc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reach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774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1</a:t>
            </a:r>
            <a:r>
              <a:rPr spc="-20" dirty="0"/>
              <a:t>: Numerical</a:t>
            </a:r>
            <a:r>
              <a:rPr dirty="0"/>
              <a:t> </a:t>
            </a:r>
            <a:r>
              <a:rPr spc="-20" dirty="0"/>
              <a:t>Exampl</a:t>
            </a:r>
            <a:r>
              <a:rPr spc="-25" dirty="0"/>
              <a:t>es</a:t>
            </a:r>
            <a:r>
              <a:rPr spc="-15" dirty="0"/>
              <a:t> (Ba</a:t>
            </a:r>
            <a:r>
              <a:rPr spc="-20" dirty="0"/>
              <a:t>sed</a:t>
            </a:r>
            <a:r>
              <a:rPr spc="-15" dirty="0"/>
              <a:t> </a:t>
            </a:r>
            <a:r>
              <a:rPr spc="-20" dirty="0"/>
              <a:t>on D</a:t>
            </a:r>
            <a:r>
              <a:rPr spc="-15" dirty="0"/>
              <a:t>e</a:t>
            </a:r>
            <a:r>
              <a:rPr spc="-25" dirty="0"/>
              <a:t>mtr</a:t>
            </a:r>
            <a:r>
              <a:rPr spc="-10" dirty="0"/>
              <a:t>ö</a:t>
            </a:r>
            <a:r>
              <a:rPr spc="-15" dirty="0"/>
              <a:t>der Ex.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661409"/>
            <a:ext cx="7169784" cy="111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625600" algn="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3.4)</a:t>
            </a:r>
            <a:endParaRPr sz="3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58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22194" y="3017209"/>
            <a:ext cx="603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𝑑𝛿𝜈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12110" y="3526487"/>
            <a:ext cx="42925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34895" y="3474842"/>
            <a:ext cx="588645" cy="0"/>
          </a:xfrm>
          <a:custGeom>
            <a:avLst/>
            <a:gdLst/>
            <a:ahLst/>
            <a:cxnLst/>
            <a:rect l="l" t="t" r="r" b="b"/>
            <a:pathLst>
              <a:path w="588645">
                <a:moveTo>
                  <a:pt x="0" y="0"/>
                </a:moveTo>
                <a:lnTo>
                  <a:pt x="58826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09519" y="3220690"/>
            <a:ext cx="286004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22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9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8" y="4109183"/>
            <a:ext cx="6631305" cy="1113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-bro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</a:t>
            </a:r>
            <a:r>
              <a:rPr sz="2800" spc="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Na)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≈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15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25" baseline="31944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2.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Mi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-IR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rotatio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≃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𝜇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):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94373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Interatom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71320" y="993770"/>
            <a:ext cx="13335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potent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1061" y="967046"/>
            <a:ext cx="299085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71575" algn="l"/>
              </a:tabLst>
            </a:pPr>
            <a:r>
              <a:rPr sz="2800" spc="-15" dirty="0">
                <a:latin typeface="Calibri"/>
                <a:cs typeface="Calibri"/>
              </a:rPr>
              <a:t>curves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9199" y="993770"/>
            <a:ext cx="7169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ari</a:t>
            </a:r>
            <a:r>
              <a:rPr sz="2800" spc="-20" dirty="0">
                <a:latin typeface="Calibri"/>
                <a:cs typeface="Calibri"/>
              </a:rPr>
              <a:t>se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03206" y="993770"/>
            <a:ext cx="7277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rom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26084" y="993770"/>
            <a:ext cx="14605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tronic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294" y="1534790"/>
            <a:ext cx="7613650" cy="2372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20" dirty="0">
                <a:latin typeface="Calibri"/>
                <a:cs typeface="Calibri"/>
              </a:rPr>
              <a:t>-fun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overlap;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ign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tel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3244215">
              <a:lnSpc>
                <a:spcPct val="100000"/>
              </a:lnSpc>
              <a:spcBef>
                <a:spcPts val="1814"/>
              </a:spcBef>
            </a:pP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∞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repulsive</a:t>
            </a:r>
            <a:endParaRPr sz="2800">
              <a:latin typeface="Calibri"/>
              <a:cs typeface="Calibri"/>
            </a:endParaRPr>
          </a:p>
          <a:p>
            <a:pPr marL="3204210">
              <a:lnSpc>
                <a:spcPct val="100000"/>
              </a:lnSpc>
              <a:spcBef>
                <a:spcPts val="1825"/>
              </a:spcBef>
            </a:pP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&lt;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∞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attrac</a:t>
            </a:r>
            <a:r>
              <a:rPr sz="2800" b="1" spc="-2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ive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Energ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tual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dr</a:t>
            </a:r>
            <a:r>
              <a:rPr sz="2800" spc="-15" dirty="0">
                <a:latin typeface="Calibri"/>
                <a:cs typeface="Calibri"/>
              </a:rPr>
              <a:t>ives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ctrosc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35672" y="4155899"/>
            <a:ext cx="101155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38109" y="4155899"/>
            <a:ext cx="291655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5300" algn="l"/>
                <a:tab pos="1559560" algn="l"/>
                <a:tab pos="2022475" algn="l"/>
              </a:tabLst>
            </a:pP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9" baseline="-16666" dirty="0">
                <a:latin typeface="Calibri"/>
                <a:cs typeface="Calibri"/>
              </a:rPr>
              <a:t>k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spc="172" baseline="-16666" dirty="0">
                <a:latin typeface="Calibri"/>
                <a:cs typeface="Calibri"/>
              </a:rPr>
              <a:t>i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298" y="4811601"/>
            <a:ext cx="10160000" cy="948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271270" algn="l"/>
                <a:tab pos="1673860" algn="l"/>
                <a:tab pos="3014345" algn="l"/>
                <a:tab pos="4111625" algn="l"/>
                <a:tab pos="4445000" algn="l"/>
                <a:tab pos="5876290" algn="l"/>
                <a:tab pos="7026909" algn="l"/>
                <a:tab pos="8366759" algn="l"/>
                <a:tab pos="8839200" algn="l"/>
              </a:tabLst>
            </a:pPr>
            <a:r>
              <a:rPr sz="2800" spc="-20" dirty="0">
                <a:latin typeface="Calibri"/>
                <a:cs typeface="Calibri"/>
              </a:rPr>
              <a:t>When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changes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dur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cha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radiat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44470" y="927422"/>
            <a:ext cx="603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𝑑𝛿𝜈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34386" y="1436438"/>
            <a:ext cx="42925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𝑑𝑝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7171" y="1384797"/>
            <a:ext cx="588645" cy="0"/>
          </a:xfrm>
          <a:custGeom>
            <a:avLst/>
            <a:gdLst/>
            <a:ahLst/>
            <a:cxnLst/>
            <a:rect l="l" t="t" r="r" b="b"/>
            <a:pathLst>
              <a:path w="588645">
                <a:moveTo>
                  <a:pt x="0" y="0"/>
                </a:moveTo>
                <a:lnTo>
                  <a:pt x="58826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31795" y="1130649"/>
            <a:ext cx="301561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3000" spc="-60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13" y="2066232"/>
            <a:ext cx="8754745" cy="303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tm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&gt;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3.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HeN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63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scharge:</a:t>
            </a:r>
            <a:endParaRPr sz="2800">
              <a:latin typeface="Calibri"/>
              <a:cs typeface="Calibri"/>
            </a:endParaRPr>
          </a:p>
          <a:p>
            <a:pPr marL="1646555">
              <a:lnSpc>
                <a:spcPct val="100000"/>
              </a:lnSpc>
              <a:spcBef>
                <a:spcPts val="1970"/>
              </a:spcBef>
              <a:tabLst>
                <a:tab pos="5664200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15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9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𝛥𝜈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3000" spc="-60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Argo</a:t>
            </a:r>
            <a:r>
              <a:rPr sz="2800" spc="-20" dirty="0">
                <a:latin typeface="Calibri"/>
                <a:cs typeface="Calibri"/>
              </a:rPr>
              <a:t>n-</a:t>
            </a:r>
            <a:r>
              <a:rPr sz="280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lasma: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5" dirty="0">
                <a:latin typeface="Calibri"/>
                <a:cs typeface="Calibri"/>
              </a:rPr>
              <a:t>r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25" baseline="31944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4772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2</a:t>
            </a:r>
            <a:r>
              <a:rPr spc="-10" dirty="0"/>
              <a:t>: </a:t>
            </a:r>
            <a:r>
              <a:rPr spc="-20" dirty="0"/>
              <a:t>Coll</a:t>
            </a:r>
            <a:r>
              <a:rPr spc="0" dirty="0"/>
              <a:t>i</a:t>
            </a:r>
            <a:r>
              <a:rPr spc="-15" dirty="0"/>
              <a:t>sional (Dicke) Narrowing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Concept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4434"/>
            <a:ext cx="10386695" cy="293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Occur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𝛬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&lt;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velength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4900"/>
              </a:lnSpc>
              <a:spcBef>
                <a:spcPts val="780"/>
              </a:spcBef>
              <a:tabLst>
                <a:tab pos="1450975" algn="l"/>
                <a:tab pos="4132579" algn="l"/>
                <a:tab pos="5575300" algn="l"/>
                <a:tab pos="7245350" algn="l"/>
                <a:tab pos="8531860" algn="l"/>
                <a:tab pos="9448800" algn="l"/>
                <a:tab pos="9902825" algn="l"/>
              </a:tabLst>
            </a:pPr>
            <a:r>
              <a:rPr sz="2800" i="1" spc="-20" dirty="0">
                <a:latin typeface="Calibri"/>
                <a:cs typeface="Calibri"/>
              </a:rPr>
              <a:t>Frequen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vel</a:t>
            </a:r>
            <a:r>
              <a:rPr sz="2800" i="1" spc="-20" dirty="0">
                <a:latin typeface="Calibri"/>
                <a:cs typeface="Calibri"/>
              </a:rPr>
              <a:t>oc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spc="-20" dirty="0">
                <a:latin typeface="Calibri"/>
                <a:cs typeface="Calibri"/>
              </a:rPr>
              <a:t>y-</a:t>
            </a:r>
            <a:r>
              <a:rPr sz="2800" i="1" spc="-15" dirty="0">
                <a:latin typeface="Calibri"/>
                <a:cs typeface="Calibri"/>
              </a:rPr>
              <a:t>chan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0" dirty="0">
                <a:latin typeface="Calibri"/>
                <a:cs typeface="Calibri"/>
              </a:rPr>
              <a:t>in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2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randomize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Do</a:t>
            </a:r>
            <a:r>
              <a:rPr sz="2800" i="1" spc="-10" dirty="0">
                <a:latin typeface="Calibri"/>
                <a:cs typeface="Calibri"/>
              </a:rPr>
              <a:t>p</a:t>
            </a:r>
            <a:r>
              <a:rPr sz="2800" i="1" spc="-20" dirty="0">
                <a:latin typeface="Calibri"/>
                <a:cs typeface="Calibri"/>
              </a:rPr>
              <a:t>p</a:t>
            </a:r>
            <a:r>
              <a:rPr sz="2800" i="1" spc="-10" dirty="0">
                <a:latin typeface="Calibri"/>
                <a:cs typeface="Calibri"/>
              </a:rPr>
              <a:t>ler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shi</a:t>
            </a:r>
            <a:r>
              <a:rPr sz="2800" i="1" spc="-15" dirty="0">
                <a:latin typeface="Calibri"/>
                <a:cs typeface="Calibri"/>
              </a:rPr>
              <a:t>fts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950" i="1" spc="-155" dirty="0">
                <a:latin typeface="Cambria Math"/>
                <a:cs typeface="Cambria Math"/>
              </a:rPr>
              <a:t>⇒</a:t>
            </a:r>
            <a:r>
              <a:rPr sz="2950" i="1" dirty="0">
                <a:latin typeface="Cambria Math"/>
                <a:cs typeface="Cambria Math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net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spectra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Cond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arger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Observe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5" dirty="0">
                <a:latin typeface="Calibri"/>
                <a:cs typeface="Calibri"/>
              </a:rPr>
              <a:t>imari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microwave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IR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rotat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2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brat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1075" y="447685"/>
            <a:ext cx="10220325" cy="6155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380" indent="-77470">
              <a:lnSpc>
                <a:spcPct val="127099"/>
              </a:lnSpc>
              <a:tabLst>
                <a:tab pos="1220470" algn="l"/>
                <a:tab pos="3006725" algn="l"/>
                <a:tab pos="4079240" algn="l"/>
                <a:tab pos="4558665" algn="l"/>
                <a:tab pos="6095365" algn="l"/>
                <a:tab pos="6671309" algn="l"/>
                <a:tab pos="8105140" algn="l"/>
                <a:tab pos="9491345" algn="l"/>
              </a:tabLst>
            </a:pPr>
            <a:r>
              <a:rPr sz="2800" spc="-20" dirty="0">
                <a:latin typeface="Calibri"/>
                <a:cs typeface="Calibri"/>
              </a:rPr>
              <a:t>IMAGE</a:t>
            </a:r>
            <a:r>
              <a:rPr sz="2800" spc="-2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Graph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ecreas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icke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ncreas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(pressur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g)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405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repar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973958"/>
            <a:ext cx="212090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[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-20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81546" y="973958"/>
            <a:ext cx="10731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3540" y="351162"/>
            <a:ext cx="11060260" cy="63544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6182740"/>
            <a:ext cx="13335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7200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3</a:t>
            </a:r>
            <a:r>
              <a:rPr spc="-10" dirty="0"/>
              <a:t>: </a:t>
            </a:r>
            <a:r>
              <a:rPr spc="-25" dirty="0"/>
              <a:t>Dicke</a:t>
            </a:r>
            <a:r>
              <a:rPr spc="-5" dirty="0"/>
              <a:t> </a:t>
            </a:r>
            <a:r>
              <a:rPr spc="-15" dirty="0"/>
              <a:t>Nar</a:t>
            </a:r>
            <a:r>
              <a:rPr spc="-10" dirty="0"/>
              <a:t>r</a:t>
            </a:r>
            <a:r>
              <a:rPr spc="-20" dirty="0"/>
              <a:t>owing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Wat</a:t>
            </a:r>
            <a:r>
              <a:rPr spc="-10" dirty="0"/>
              <a:t>e</a:t>
            </a:r>
            <a:r>
              <a:rPr dirty="0"/>
              <a:t>r</a:t>
            </a:r>
            <a:r>
              <a:rPr spc="-25" dirty="0"/>
              <a:t> Vapor</a:t>
            </a:r>
            <a:r>
              <a:rPr spc="0" dirty="0"/>
              <a:t> </a:t>
            </a:r>
            <a:r>
              <a:rPr spc="-20" dirty="0"/>
              <a:t>Examp</a:t>
            </a:r>
            <a:r>
              <a:rPr dirty="0"/>
              <a:t>l</a:t>
            </a:r>
            <a:r>
              <a:rPr spc="-2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16374"/>
            <a:ext cx="93091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rotati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12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lang="en-US"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187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𝜇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4" y="2418390"/>
            <a:ext cx="216979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Exper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8194" y="2443476"/>
            <a:ext cx="21221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66215" algn="l"/>
              </a:tabLst>
            </a:pPr>
            <a:r>
              <a:rPr sz="2800" spc="-15" dirty="0">
                <a:latin typeface="Calibri"/>
                <a:cs typeface="Calibri"/>
              </a:rPr>
              <a:t>tre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-15" dirty="0">
                <a:latin typeface="Calibri"/>
                <a:cs typeface="Calibri"/>
              </a:rPr>
              <a:t>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96900" y="2443476"/>
            <a:ext cx="408305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marR="5080" indent="-10160">
              <a:lnSpc>
                <a:spcPct val="126800"/>
              </a:lnSpc>
            </a:pP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9738" y="2443476"/>
            <a:ext cx="3594100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2085" marR="5080" indent="-160020">
              <a:lnSpc>
                <a:spcPct val="126800"/>
              </a:lnSpc>
              <a:tabLst>
                <a:tab pos="916940" algn="l"/>
                <a:tab pos="1940560" algn="l"/>
              </a:tabLst>
            </a:pP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2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pert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rbers: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5" y="2984496"/>
            <a:ext cx="20256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*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05559" y="2984496"/>
            <a:ext cx="209359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 dirty="0">
              <a:latin typeface="Calibri"/>
              <a:cs typeface="Calibri"/>
            </a:endParaRPr>
          </a:p>
          <a:p>
            <a:pPr marL="672465">
              <a:lnSpc>
                <a:spcPct val="100000"/>
              </a:lnSpc>
              <a:spcBef>
                <a:spcPts val="915"/>
              </a:spcBef>
            </a:pPr>
            <a:r>
              <a:rPr sz="2800" spc="-20" dirty="0">
                <a:latin typeface="Calibri"/>
                <a:cs typeface="Calibri"/>
              </a:rPr>
              <a:t>Minimum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7906" y="2984496"/>
            <a:ext cx="5941494" cy="977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decreases</a:t>
            </a:r>
            <a:endParaRPr sz="2800" dirty="0">
              <a:latin typeface="Calibri"/>
              <a:cs typeface="Calibri"/>
            </a:endParaRPr>
          </a:p>
          <a:p>
            <a:pPr marL="1318260">
              <a:lnSpc>
                <a:spcPct val="100000"/>
              </a:lnSpc>
              <a:spcBef>
                <a:spcPts val="915"/>
              </a:spcBef>
              <a:tabLst>
                <a:tab pos="3576320" algn="l"/>
              </a:tabLst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when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6848" y="2974537"/>
            <a:ext cx="3036551" cy="977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15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1382395">
              <a:lnSpc>
                <a:spcPct val="100000"/>
              </a:lnSpc>
              <a:spcBef>
                <a:spcPts val="915"/>
              </a:spcBef>
            </a:pPr>
            <a:r>
              <a:rPr sz="2800" spc="-30" dirty="0">
                <a:latin typeface="Cambria Math"/>
                <a:cs typeface="Cambria Math"/>
              </a:rPr>
              <a:t>𝛬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30322" y="4069847"/>
            <a:ext cx="10156190" cy="160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Bey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rm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pressu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tes.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  <a:tab pos="975360" algn="l"/>
                <a:tab pos="2250440" algn="l"/>
                <a:tab pos="2809240" algn="l"/>
                <a:tab pos="3961765" algn="l"/>
                <a:tab pos="4464050" algn="l"/>
                <a:tab pos="5720715" algn="l"/>
                <a:tab pos="6256655" algn="l"/>
                <a:tab pos="7227570" algn="l"/>
                <a:tab pos="8813165" algn="l"/>
                <a:tab pos="9317355" algn="l"/>
              </a:tabLst>
            </a:pP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heav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arger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30" dirty="0">
                <a:latin typeface="Cambria Math"/>
                <a:cs typeface="Cambria Math"/>
              </a:rPr>
              <a:t>𝜎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5" dirty="0">
                <a:latin typeface="Calibri"/>
                <a:cs typeface="Calibri"/>
              </a:rPr>
              <a:t>orter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Cambria Math"/>
                <a:cs typeface="Cambria Math"/>
              </a:rPr>
              <a:t>𝛬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Ar</a:t>
            </a:r>
            <a:r>
              <a:rPr sz="2800" dirty="0"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0388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4</a:t>
            </a:r>
            <a:r>
              <a:rPr spc="-10" dirty="0"/>
              <a:t>: </a:t>
            </a:r>
            <a:r>
              <a:rPr spc="-20" dirty="0"/>
              <a:t>Dif</a:t>
            </a:r>
            <a:r>
              <a:rPr spc="-5" dirty="0"/>
              <a:t>f</a:t>
            </a:r>
            <a:r>
              <a:rPr spc="-15" dirty="0"/>
              <a:t>usion</a:t>
            </a:r>
            <a:r>
              <a:rPr spc="-20" dirty="0"/>
              <a:t>-Lim</a:t>
            </a:r>
            <a:r>
              <a:rPr spc="-5" dirty="0"/>
              <a:t>i</a:t>
            </a:r>
            <a:r>
              <a:rPr spc="-20" dirty="0"/>
              <a:t>ted</a:t>
            </a:r>
            <a:r>
              <a:rPr spc="-25" dirty="0"/>
              <a:t> N</a:t>
            </a:r>
            <a:r>
              <a:rPr spc="-15" dirty="0"/>
              <a:t>ar</a:t>
            </a:r>
            <a:r>
              <a:rPr spc="-10" dirty="0"/>
              <a:t>r</a:t>
            </a:r>
            <a:r>
              <a:rPr spc="-20" dirty="0"/>
              <a:t>owing</a:t>
            </a:r>
            <a:r>
              <a:rPr spc="-25" dirty="0"/>
              <a:t> </a:t>
            </a:r>
            <a:r>
              <a:rPr spc="-15" dirty="0"/>
              <a:t>in </a:t>
            </a:r>
            <a:r>
              <a:rPr spc="-10" dirty="0"/>
              <a:t>L</a:t>
            </a:r>
            <a:r>
              <a:rPr spc="-20" dirty="0"/>
              <a:t>on</a:t>
            </a:r>
            <a:r>
              <a:rPr spc="-10" dirty="0"/>
              <a:t>g</a:t>
            </a:r>
            <a:r>
              <a:rPr spc="-15" dirty="0"/>
              <a:t>-Liv</a:t>
            </a:r>
            <a:r>
              <a:rPr spc="-10" dirty="0"/>
              <a:t>e</a:t>
            </a:r>
            <a:r>
              <a:rPr spc="-20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29203" y="1661409"/>
            <a:ext cx="113157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States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401626"/>
            <a:ext cx="8230234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1713230" algn="l"/>
                <a:tab pos="4335145" algn="l"/>
                <a:tab pos="5643880" algn="l"/>
              </a:tabLst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metastab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groun</a:t>
            </a:r>
            <a:r>
              <a:rPr sz="2800" spc="-5" dirty="0">
                <a:latin typeface="Calibri"/>
                <a:cs typeface="Calibri"/>
              </a:rPr>
              <a:t>d-</a:t>
            </a:r>
            <a:r>
              <a:rPr sz="2800" spc="-20" dirty="0">
                <a:latin typeface="Calibri"/>
                <a:cs typeface="Calibri"/>
              </a:rPr>
              <a:t>state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  <a:tabLst>
                <a:tab pos="1329055" algn="l"/>
                <a:tab pos="3320415" algn="l"/>
                <a:tab pos="5340350" algn="l"/>
                <a:tab pos="6572884" algn="l"/>
                <a:tab pos="7905750" algn="l"/>
              </a:tabLst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Natu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fe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ime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ms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or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34379" y="2426712"/>
            <a:ext cx="1652905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ons:</a:t>
            </a:r>
            <a:endParaRPr sz="2800">
              <a:latin typeface="Calibri"/>
              <a:cs typeface="Calibri"/>
            </a:endParaRPr>
          </a:p>
          <a:p>
            <a:pPr marL="623570">
              <a:lnSpc>
                <a:spcPct val="100000"/>
              </a:lnSpc>
              <a:spcBef>
                <a:spcPts val="900"/>
              </a:spcBef>
            </a:pPr>
            <a:r>
              <a:rPr sz="2800" spc="-15" dirty="0">
                <a:latin typeface="Calibri"/>
                <a:cs typeface="Calibri"/>
              </a:rPr>
              <a:t>longer.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3510538"/>
            <a:ext cx="10155555" cy="160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Trans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bea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Addin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rt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buff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ws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5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ncrease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nteract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5"/>
              </a:spcBef>
            </a:pP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ces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homoge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eous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300" y="968684"/>
            <a:ext cx="150304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sure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2498" y="993770"/>
            <a:ext cx="84023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08405" algn="l"/>
                <a:tab pos="2291080" algn="l"/>
                <a:tab pos="3482340" algn="l"/>
                <a:tab pos="5236845" algn="l"/>
                <a:tab pos="5965190" algn="l"/>
                <a:tab pos="7505700" algn="l"/>
              </a:tabLst>
            </a:pPr>
            <a:r>
              <a:rPr sz="2800" spc="-15" dirty="0">
                <a:latin typeface="Calibri"/>
                <a:cs typeface="Calibri"/>
              </a:rPr>
              <a:t>regi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x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whe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narro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lay)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4790"/>
            <a:ext cx="10384790" cy="2257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competes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urpasse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oaden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  <a:tab pos="2115185" algn="l"/>
                <a:tab pos="3604260" algn="l"/>
                <a:tab pos="4011295" algn="l"/>
                <a:tab pos="7145020" algn="l"/>
                <a:tab pos="9190990" algn="l"/>
                <a:tab pos="9625965" algn="l"/>
              </a:tabLst>
            </a:pPr>
            <a:r>
              <a:rPr sz="2800" spc="-20" dirty="0">
                <a:latin typeface="Calibri"/>
                <a:cs typeface="Calibri"/>
              </a:rPr>
              <a:t>Te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exp</a:t>
            </a: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ltr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gh-resol</a:t>
            </a:r>
            <a:r>
              <a:rPr sz="2800" spc="-10" dirty="0">
                <a:latin typeface="Calibri"/>
                <a:cs typeface="Calibri"/>
              </a:rPr>
              <a:t>uti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roscopy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ka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buffe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-ga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-f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1645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5</a:t>
            </a:r>
            <a:r>
              <a:rPr spc="-15" dirty="0"/>
              <a:t>: Key</a:t>
            </a:r>
            <a:r>
              <a:rPr spc="-20" dirty="0"/>
              <a:t> Ta</a:t>
            </a:r>
            <a:r>
              <a:rPr spc="-15" dirty="0"/>
              <a:t>k</a:t>
            </a:r>
            <a:r>
              <a:rPr spc="-25" dirty="0"/>
              <a:t>e</a:t>
            </a:r>
            <a:r>
              <a:rPr spc="-15" dirty="0"/>
              <a:t>a</a:t>
            </a:r>
            <a:r>
              <a:rPr spc="-25" dirty="0"/>
              <a:t>ways</a:t>
            </a:r>
            <a:r>
              <a:rPr spc="-5" dirty="0"/>
              <a:t> </a:t>
            </a:r>
            <a:r>
              <a:rPr spc="5" dirty="0"/>
              <a:t>f</a:t>
            </a:r>
            <a:r>
              <a:rPr spc="-20" dirty="0"/>
              <a:t>or Exp</a:t>
            </a:r>
            <a:r>
              <a:rPr spc="-15" dirty="0"/>
              <a:t>e</a:t>
            </a:r>
            <a:r>
              <a:rPr spc="-20" dirty="0"/>
              <a:t>r</a:t>
            </a:r>
            <a:r>
              <a:rPr spc="-5" dirty="0"/>
              <a:t>i</a:t>
            </a:r>
            <a:r>
              <a:rPr spc="-20" dirty="0"/>
              <a:t>mentalists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9707"/>
            <a:ext cx="10385425" cy="3298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27099"/>
              </a:lnSpc>
              <a:buFont typeface="Calibri"/>
              <a:buAutoNum type="arabicPeriod"/>
              <a:tabLst>
                <a:tab pos="473075" algn="l"/>
                <a:tab pos="1673225" algn="l"/>
                <a:tab pos="3129280" algn="l"/>
                <a:tab pos="3950970" algn="l"/>
                <a:tab pos="4685665" algn="l"/>
                <a:tab pos="6529705" algn="l"/>
                <a:tab pos="8752205" algn="l"/>
                <a:tab pos="9631045" algn="l"/>
              </a:tabLst>
            </a:pPr>
            <a:r>
              <a:rPr sz="2800" spc="-15" dirty="0">
                <a:latin typeface="Calibri"/>
                <a:cs typeface="Calibri"/>
              </a:rPr>
              <a:t>Alwa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separat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sh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aden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contr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dirty="0">
                <a:latin typeface="Calibri"/>
                <a:cs typeface="Calibri"/>
              </a:rPr>
              <a:t>io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ir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200"/>
              </a:lnSpc>
              <a:spcBef>
                <a:spcPts val="894"/>
              </a:spcBef>
              <a:buFont typeface="Calibri"/>
              <a:buAutoNum type="arabicPeriod"/>
              <a:tabLst>
                <a:tab pos="581025" algn="l"/>
                <a:tab pos="2155825" algn="l"/>
                <a:tab pos="2743835" algn="l"/>
                <a:tab pos="4239895" algn="l"/>
                <a:tab pos="5930900" algn="l"/>
                <a:tab pos="6471920" algn="l"/>
                <a:tab pos="8752840" algn="l"/>
                <a:tab pos="9357360" algn="l"/>
              </a:tabLst>
            </a:pPr>
            <a:r>
              <a:rPr sz="2800" spc="-20" dirty="0">
                <a:latin typeface="Calibri"/>
                <a:cs typeface="Calibri"/>
              </a:rPr>
              <a:t>Meas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press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temperatur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extract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micros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potent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12700" marR="7620">
              <a:lnSpc>
                <a:spcPct val="127600"/>
              </a:lnSpc>
              <a:spcBef>
                <a:spcPts val="885"/>
              </a:spcBef>
              <a:buFont typeface="Calibri"/>
              <a:buAutoNum type="arabicPeriod"/>
              <a:tabLst>
                <a:tab pos="422909" algn="l"/>
                <a:tab pos="1657350" algn="l"/>
                <a:tab pos="2094230" algn="l"/>
                <a:tab pos="4427220" algn="l"/>
                <a:tab pos="5395595" algn="l"/>
                <a:tab pos="6078855" algn="l"/>
                <a:tab pos="7599045" algn="l"/>
                <a:tab pos="8602980" algn="l"/>
                <a:tab pos="9361170" algn="l"/>
              </a:tabLst>
            </a:pPr>
            <a:r>
              <a:rPr sz="2800" spc="-20" dirty="0">
                <a:latin typeface="Calibri"/>
                <a:cs typeface="Calibri"/>
              </a:rPr>
              <a:t>Bew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orentz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tes;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itti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central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essent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973958"/>
            <a:ext cx="1038352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lasma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press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regimes,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Star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dwar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othe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cts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i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rtu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mode</a:t>
            </a:r>
            <a:r>
              <a:rPr sz="2800" spc="-15" dirty="0">
                <a:latin typeface="Calibri"/>
                <a:cs typeface="Calibri"/>
              </a:rPr>
              <a:t>ls.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6451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6</a:t>
            </a:r>
            <a:r>
              <a:rPr spc="-15" dirty="0"/>
              <a:t>: Sugges</a:t>
            </a:r>
            <a:r>
              <a:rPr spc="-10" dirty="0"/>
              <a:t>t</a:t>
            </a:r>
            <a:r>
              <a:rPr spc="-25" dirty="0"/>
              <a:t>ed</a:t>
            </a:r>
            <a:r>
              <a:rPr spc="-5" dirty="0"/>
              <a:t> </a:t>
            </a:r>
            <a:r>
              <a:rPr spc="-25" dirty="0"/>
              <a:t>V</a:t>
            </a:r>
            <a:r>
              <a:rPr spc="-5" dirty="0"/>
              <a:t>i</a:t>
            </a:r>
            <a:r>
              <a:rPr spc="-15" dirty="0"/>
              <a:t>sual Aids</a:t>
            </a:r>
            <a:r>
              <a:rPr spc="-20" dirty="0"/>
              <a:t> and</a:t>
            </a:r>
            <a:r>
              <a:rPr spc="-15" dirty="0"/>
              <a:t> </a:t>
            </a:r>
            <a:r>
              <a:rPr spc="-20" dirty="0"/>
              <a:t>Furth</a:t>
            </a:r>
            <a:r>
              <a:rPr spc="-15" dirty="0"/>
              <a:t>e</a:t>
            </a:r>
            <a:r>
              <a:rPr dirty="0"/>
              <a:t>r</a:t>
            </a:r>
            <a:r>
              <a:rPr spc="-15" dirty="0"/>
              <a:t> </a:t>
            </a:r>
            <a:r>
              <a:rPr spc="-20" dirty="0"/>
              <a:t>R</a:t>
            </a:r>
            <a:r>
              <a:rPr spc="-15" dirty="0"/>
              <a:t>e</a:t>
            </a:r>
            <a:r>
              <a:rPr spc="-20" dirty="0"/>
              <a:t>ading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8740775" cy="3607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Potenti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-curve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rams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vari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–B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rs.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-pe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turbat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anim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ustr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35" dirty="0">
                <a:latin typeface="Cambria Math"/>
                <a:cs typeface="Cambria Math"/>
              </a:rPr>
              <a:t>𝜙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35" dirty="0">
                <a:latin typeface="Cambria Math"/>
                <a:cs typeface="Cambria Math"/>
              </a:rPr>
              <a:t>𝑡</a:t>
            </a:r>
            <a:r>
              <a:rPr sz="4200" spc="-37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Sate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te</a:t>
            </a:r>
            <a:r>
              <a:rPr sz="2800" spc="-20" dirty="0">
                <a:latin typeface="Calibri"/>
                <a:cs typeface="Calibri"/>
              </a:rPr>
              <a:t>-bear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erimental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Cs</a:t>
            </a:r>
            <a:r>
              <a:rPr sz="2800" spc="-20" dirty="0">
                <a:latin typeface="Calibri"/>
                <a:cs typeface="Calibri"/>
              </a:rPr>
              <a:t>–Xe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5" dirty="0">
                <a:latin typeface="Calibri"/>
                <a:cs typeface="Calibri"/>
              </a:rPr>
              <a:t>–</a:t>
            </a:r>
            <a:r>
              <a:rPr sz="2800" spc="-20" dirty="0">
                <a:latin typeface="Calibri"/>
                <a:cs typeface="Calibri"/>
              </a:rPr>
              <a:t>H).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Review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artic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Griem,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sm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osc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py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800"/>
              </a:spcBef>
            </a:pPr>
            <a:r>
              <a:rPr sz="2800" spc="-20" dirty="0">
                <a:latin typeface="Calibri"/>
                <a:cs typeface="Calibri"/>
              </a:rPr>
              <a:t>*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Hartm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et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.</a:t>
            </a:r>
            <a:r>
              <a:rPr sz="2800" i="1" spc="-10" dirty="0">
                <a:latin typeface="Calibri"/>
                <a:cs typeface="Calibri"/>
              </a:rPr>
              <a:t>,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Effect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Spectra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10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Griem,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Pri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sm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Spectros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9075" y="914643"/>
            <a:ext cx="4972050" cy="527685"/>
          </a:xfrm>
          <a:custGeom>
            <a:avLst/>
            <a:gdLst/>
            <a:ahLst/>
            <a:cxnLst/>
            <a:rect l="l" t="t" r="r" b="b"/>
            <a:pathLst>
              <a:path w="4972050" h="527685">
                <a:moveTo>
                  <a:pt x="0" y="527303"/>
                </a:moveTo>
                <a:lnTo>
                  <a:pt x="4971927" y="527303"/>
                </a:lnTo>
                <a:lnTo>
                  <a:pt x="4971927" y="0"/>
                </a:lnTo>
                <a:lnTo>
                  <a:pt x="0" y="0"/>
                </a:lnTo>
                <a:lnTo>
                  <a:pt x="0" y="52730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922" rIns="0" bIns="0" rtlCol="0">
            <a:spAutoFit/>
          </a:bodyPr>
          <a:lstStyle/>
          <a:p>
            <a:pPr marL="2707005">
              <a:lnSpc>
                <a:spcPct val="100000"/>
              </a:lnSpc>
            </a:pPr>
            <a:r>
              <a:rPr u="none" spc="-10" dirty="0"/>
              <a:t>I</a:t>
            </a:r>
            <a:r>
              <a:rPr u="none" spc="-45" dirty="0"/>
              <a:t>M</a:t>
            </a:r>
            <a:r>
              <a:rPr u="none" spc="-10" dirty="0"/>
              <a:t>P</a:t>
            </a:r>
            <a:r>
              <a:rPr u="none" spc="-30" dirty="0"/>
              <a:t>ORTAN</a:t>
            </a:r>
            <a:r>
              <a:rPr u="none" spc="-20" dirty="0"/>
              <a:t>T</a:t>
            </a:r>
            <a:r>
              <a:rPr u="none" spc="-75" dirty="0">
                <a:latin typeface="Times New Roman"/>
                <a:cs typeface="Times New Roman"/>
              </a:rPr>
              <a:t> </a:t>
            </a:r>
            <a:r>
              <a:rPr u="none" spc="-25" dirty="0"/>
              <a:t>N</a:t>
            </a:r>
            <a:r>
              <a:rPr u="none" spc="-15" dirty="0"/>
              <a:t>O</a:t>
            </a:r>
            <a:r>
              <a:rPr u="none" spc="-25" dirty="0"/>
              <a:t>T</a:t>
            </a:r>
            <a:r>
              <a:rPr u="none" spc="-20" dirty="0"/>
              <a:t>E</a:t>
            </a:r>
            <a:r>
              <a:rPr u="none" spc="-85" dirty="0">
                <a:latin typeface="Times New Roman"/>
                <a:cs typeface="Times New Roman"/>
              </a:rPr>
              <a:t> </a:t>
            </a:r>
            <a:r>
              <a:rPr u="none" spc="-25" dirty="0"/>
              <a:t>TO</a:t>
            </a:r>
            <a:r>
              <a:rPr u="none" spc="-85" dirty="0">
                <a:latin typeface="Times New Roman"/>
                <a:cs typeface="Times New Roman"/>
              </a:rPr>
              <a:t> </a:t>
            </a:r>
            <a:r>
              <a:rPr u="none" spc="-10" dirty="0"/>
              <a:t>U</a:t>
            </a:r>
            <a:r>
              <a:rPr u="none" spc="-20" dirty="0"/>
              <a:t>SER</a:t>
            </a:r>
          </a:p>
        </p:txBody>
      </p:sp>
      <p:sp>
        <p:nvSpPr>
          <p:cNvPr id="4" name="object 4"/>
          <p:cNvSpPr/>
          <p:nvPr/>
        </p:nvSpPr>
        <p:spPr>
          <a:xfrm>
            <a:off x="3609075" y="1389369"/>
            <a:ext cx="4972050" cy="0"/>
          </a:xfrm>
          <a:custGeom>
            <a:avLst/>
            <a:gdLst/>
            <a:ahLst/>
            <a:cxnLst/>
            <a:rect l="l" t="t" r="r" b="b"/>
            <a:pathLst>
              <a:path w="4972050">
                <a:moveTo>
                  <a:pt x="0" y="0"/>
                </a:moveTo>
                <a:lnTo>
                  <a:pt x="4971927" y="0"/>
                </a:lnTo>
              </a:path>
            </a:pathLst>
          </a:custGeom>
          <a:ln w="3022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4400" y="1687409"/>
            <a:ext cx="10361930" cy="4349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answer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genera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extremely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long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2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comp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ex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(≈17,500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words,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2230252"/>
            <a:ext cx="1036193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≈950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nes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ect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of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rrent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chat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interface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400" y="2772796"/>
            <a:ext cx="1036193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an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spc="2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eX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ters,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bre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rules,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lank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400" y="3315273"/>
            <a:ext cx="10361930" cy="4349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separato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remain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10" dirty="0">
                <a:latin typeface="Calibri"/>
                <a:cs typeface="Calibri"/>
              </a:rPr>
              <a:t>x</a:t>
            </a:r>
            <a:r>
              <a:rPr sz="2800" i="1" spc="-20" dirty="0">
                <a:latin typeface="Calibri"/>
                <a:cs typeface="Calibri"/>
              </a:rPr>
              <a:t>act</a:t>
            </a:r>
            <a:r>
              <a:rPr sz="2800" i="1" spc="-10" dirty="0">
                <a:latin typeface="Calibri"/>
                <a:cs typeface="Calibri"/>
              </a:rPr>
              <a:t>ly</a:t>
            </a:r>
            <a:r>
              <a:rPr sz="2800" i="1" spc="1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andat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4400" y="3858136"/>
            <a:ext cx="10361930" cy="4362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pro</a:t>
            </a:r>
            <a:r>
              <a:rPr sz="2800" spc="-25" dirty="0">
                <a:latin typeface="Calibri"/>
                <a:cs typeface="Calibri"/>
              </a:rPr>
              <a:t>v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separ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15" dirty="0">
                <a:latin typeface="Calibri"/>
                <a:cs typeface="Calibri"/>
              </a:rPr>
              <a:t>te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downl</a:t>
            </a:r>
            <a:r>
              <a:rPr sz="2800" b="1" spc="-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adable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te</a:t>
            </a:r>
            <a:r>
              <a:rPr sz="2800" b="1" spc="-10" dirty="0">
                <a:latin typeface="Calibri"/>
                <a:cs typeface="Calibri"/>
              </a:rPr>
              <a:t>xt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file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upp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4400" y="4402275"/>
            <a:ext cx="10361930" cy="4349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287145" algn="l"/>
                <a:tab pos="1736089" algn="l"/>
                <a:tab pos="3113405" algn="l"/>
                <a:tab pos="4231005" algn="l"/>
                <a:tab pos="5305425" algn="l"/>
                <a:tab pos="5706110" algn="l"/>
                <a:tab pos="6054725" algn="l"/>
                <a:tab pos="7306945" algn="l"/>
                <a:tab pos="8645525" algn="l"/>
                <a:tab pos="9121775" algn="l"/>
                <a:tab pos="9782810" algn="l"/>
              </a:tabLst>
            </a:pPr>
            <a:r>
              <a:rPr sz="2800" spc="-15" dirty="0">
                <a:latin typeface="Calibri"/>
                <a:cs typeface="Calibri"/>
              </a:rPr>
              <a:t>request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parts)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ow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</a:t>
            </a:r>
            <a:r>
              <a:rPr sz="2800" spc="-25" dirty="0">
                <a:latin typeface="Calibri"/>
                <a:cs typeface="Calibri"/>
              </a:rPr>
              <a:t>v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ew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irst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4400" y="4945129"/>
            <a:ext cx="1036193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225550" algn="l"/>
                <a:tab pos="2227580" algn="l"/>
                <a:tab pos="2751455" algn="l"/>
                <a:tab pos="3484245" algn="l"/>
                <a:tab pos="4189095" algn="l"/>
                <a:tab pos="5199380" algn="l"/>
                <a:tab pos="5991225" algn="l"/>
                <a:tab pos="6670675" algn="l"/>
                <a:tab pos="7601584" algn="l"/>
                <a:tab pos="9436100" algn="l"/>
              </a:tabLst>
            </a:pPr>
            <a:r>
              <a:rPr sz="2800" spc="-20" dirty="0">
                <a:latin typeface="Calibri"/>
                <a:cs typeface="Calibri"/>
              </a:rPr>
              <a:t>sever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you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verify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ict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formatt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ength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4400" y="5487613"/>
            <a:ext cx="1036193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expans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sty</a:t>
            </a:r>
            <a:r>
              <a:rPr sz="2800" spc="1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requi</a:t>
            </a:r>
            <a:r>
              <a:rPr sz="2800" spc="-20" dirty="0">
                <a:latin typeface="Calibri"/>
                <a:cs typeface="Calibri"/>
              </a:rPr>
              <a:t>rem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met.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If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you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entire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77837"/>
            <a:ext cx="10402570" cy="6209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3020">
              <a:lnSpc>
                <a:spcPct val="127099"/>
              </a:lnSpc>
              <a:tabLst>
                <a:tab pos="1256665" algn="l"/>
                <a:tab pos="3013710" algn="l"/>
                <a:tab pos="3780790" algn="l"/>
                <a:tab pos="5243195" algn="l"/>
                <a:tab pos="6331585" algn="l"/>
                <a:tab pos="6881495" algn="l"/>
                <a:tab pos="7271384" algn="l"/>
                <a:tab pos="8625840" algn="l"/>
                <a:tab pos="9817100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enti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cu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ves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𝑅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oun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states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ann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repuls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ve/attractive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regi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abel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75" dirty="0">
                <a:latin typeface="Cambria Math"/>
                <a:cs typeface="Cambria Math"/>
              </a:rPr>
              <a:t>𝐸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35"/>
              </a:spcBef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377837"/>
            <a:ext cx="10402579" cy="62095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4400" y="914643"/>
            <a:ext cx="1036193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lease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request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FUL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SLID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DECK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(Prov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whole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deck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1457187"/>
            <a:ext cx="8359140" cy="4343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wou</a:t>
            </a:r>
            <a:r>
              <a:rPr sz="2800" spc="-15" dirty="0">
                <a:latin typeface="Calibri"/>
                <a:cs typeface="Calibri"/>
              </a:rPr>
              <a:t>ld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currently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response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ze.)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2173728"/>
            <a:ext cx="3505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922" rIns="0" bIns="0" rtlCol="0">
            <a:spAutoFit/>
          </a:bodyPr>
          <a:lstStyle/>
          <a:p>
            <a:pPr marL="4806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3:</a:t>
            </a:r>
            <a:r>
              <a:rPr spc="-20" dirty="0"/>
              <a:t> Defin</a:t>
            </a:r>
            <a:r>
              <a:rPr spc="0"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0" dirty="0"/>
              <a:t>a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“</a:t>
            </a:r>
            <a:r>
              <a:rPr spc="-20" dirty="0"/>
              <a:t>Coll</a:t>
            </a:r>
            <a:r>
              <a:rPr spc="0" dirty="0"/>
              <a:t>i</a:t>
            </a:r>
            <a:r>
              <a:rPr spc="-25" dirty="0"/>
              <a:t>s</a:t>
            </a:r>
            <a:r>
              <a:rPr spc="-15" dirty="0"/>
              <a:t>ion</a:t>
            </a:r>
            <a:r>
              <a:rPr spc="-15" dirty="0">
                <a:latin typeface="Calibri"/>
                <a:cs typeface="Calibri"/>
              </a:rPr>
              <a:t>” </a:t>
            </a:r>
            <a:r>
              <a:rPr spc="-15" dirty="0"/>
              <a:t>in </a:t>
            </a:r>
            <a:r>
              <a:rPr spc="-20" dirty="0"/>
              <a:t>Sp</a:t>
            </a:r>
            <a:r>
              <a:rPr spc="-10" dirty="0"/>
              <a:t>e</a:t>
            </a:r>
            <a:r>
              <a:rPr spc="-20" dirty="0"/>
              <a:t>ctroscopic</a:t>
            </a:r>
            <a:r>
              <a:rPr spc="20" dirty="0"/>
              <a:t> </a:t>
            </a:r>
            <a:r>
              <a:rPr spc="-25" dirty="0"/>
              <a:t>T</a:t>
            </a:r>
            <a:r>
              <a:rPr spc="-15" dirty="0"/>
              <a:t>e</a:t>
            </a:r>
            <a:r>
              <a:rPr spc="-25" dirty="0"/>
              <a:t>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41734"/>
            <a:ext cx="147129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8270" y="1752600"/>
            <a:ext cx="9131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rad</a:t>
            </a:r>
            <a:r>
              <a:rPr sz="2800" spc="-20" dirty="0">
                <a:latin typeface="Calibri"/>
                <a:cs typeface="Calibri"/>
              </a:rPr>
              <a:t>ius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8075" y="1741734"/>
            <a:ext cx="35306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c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909319" y="1676329"/>
            <a:ext cx="10825481" cy="2394002"/>
          </a:xfrm>
          <a:prstGeom prst="rect">
            <a:avLst/>
          </a:prstGeom>
        </p:spPr>
        <p:txBody>
          <a:bodyPr vert="horz" wrap="square" lIns="0" tIns="606311" rIns="0" bIns="0" rtlCol="0">
            <a:spAutoFit/>
          </a:bodyPr>
          <a:lstStyle/>
          <a:p>
            <a:pPr marL="462280" marR="5080">
              <a:lnSpc>
                <a:spcPct val="127099"/>
              </a:lnSpc>
              <a:tabLst>
                <a:tab pos="835660" algn="l"/>
                <a:tab pos="1567815" algn="l"/>
                <a:tab pos="3211830" algn="l"/>
                <a:tab pos="3644900" algn="l"/>
                <a:tab pos="4260215" algn="l"/>
                <a:tab pos="5316855" algn="l"/>
                <a:tab pos="5995035" algn="l"/>
                <a:tab pos="8043545" algn="l"/>
                <a:tab pos="9230995" algn="l"/>
                <a:tab pos="9648190" algn="l"/>
              </a:tabLst>
            </a:pPr>
            <a:r>
              <a:rPr spc="-15" dirty="0"/>
              <a:t>*</a:t>
            </a:r>
            <a:r>
              <a:rPr spc="-15" dirty="0">
                <a:latin typeface="Times New Roman"/>
                <a:cs typeface="Times New Roman"/>
              </a:rPr>
              <a:t>	</a:t>
            </a:r>
            <a:r>
              <a:rPr spc="-20" dirty="0"/>
              <a:t>Th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m</a:t>
            </a:r>
            <a:r>
              <a:rPr spc="-15" dirty="0"/>
              <a:t>ax</a:t>
            </a:r>
            <a:r>
              <a:rPr spc="-5" dirty="0"/>
              <a:t>i</a:t>
            </a:r>
            <a:r>
              <a:rPr spc="-20" dirty="0"/>
              <a:t>mum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30" dirty="0">
                <a:latin typeface="Cambria Math"/>
                <a:cs typeface="Cambria Math"/>
              </a:rPr>
              <a:t>𝑅</a:t>
            </a:r>
            <a:r>
              <a:rPr dirty="0">
                <a:latin typeface="Cambria Math"/>
                <a:cs typeface="Cambria Math"/>
              </a:rPr>
              <a:t>	</a:t>
            </a:r>
            <a:r>
              <a:rPr spc="-20" dirty="0"/>
              <a:t>fo</a:t>
            </a:r>
            <a:r>
              <a:rPr spc="-10" dirty="0"/>
              <a:t>r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wh</a:t>
            </a:r>
            <a:r>
              <a:rPr spc="-15" dirty="0"/>
              <a:t>i</a:t>
            </a:r>
            <a:r>
              <a:rPr spc="-10" dirty="0"/>
              <a:t>c</a:t>
            </a:r>
            <a:r>
              <a:rPr spc="-15" dirty="0"/>
              <a:t>h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the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per</a:t>
            </a:r>
            <a:r>
              <a:rPr spc="0" dirty="0"/>
              <a:t>t</a:t>
            </a:r>
            <a:r>
              <a:rPr spc="-20" dirty="0"/>
              <a:t>urbat</a:t>
            </a:r>
            <a:r>
              <a:rPr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1984" dirty="0">
                <a:latin typeface="Cambria Math"/>
                <a:cs typeface="Cambria Math"/>
              </a:rPr>
              <a:t>|</a:t>
            </a:r>
            <a:r>
              <a:rPr sz="4200" baseline="1984" dirty="0">
                <a:latin typeface="Cambria Math"/>
                <a:cs typeface="Cambria Math"/>
              </a:rPr>
              <a:t>	</a:t>
            </a:r>
            <a:r>
              <a:rPr sz="2800" dirty="0"/>
              <a:t>i</a:t>
            </a:r>
            <a:r>
              <a:rPr sz="2800" spc="-15" dirty="0"/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/>
              <a:t>l</a:t>
            </a:r>
            <a:r>
              <a:rPr sz="2800" spc="-10" dirty="0"/>
              <a:t>ar</a:t>
            </a:r>
            <a:r>
              <a:rPr sz="2800" spc="-30" dirty="0"/>
              <a:t>g</a:t>
            </a:r>
            <a:r>
              <a:rPr sz="2800" spc="-15" dirty="0"/>
              <a:t>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/>
              <a:t>enou</a:t>
            </a:r>
            <a:r>
              <a:rPr sz="2800" spc="-20" dirty="0"/>
              <a:t>g</a:t>
            </a:r>
            <a:r>
              <a:rPr sz="2800" spc="-15" dirty="0"/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/>
              <a:t>to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/>
              <a:t>mod</a:t>
            </a:r>
            <a:r>
              <a:rPr sz="2800" spc="-15" dirty="0"/>
              <a:t>ify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𝛥𝐸</a:t>
            </a:r>
            <a:r>
              <a:rPr sz="2800" spc="130" dirty="0">
                <a:latin typeface="Cambria Math"/>
                <a:cs typeface="Cambria Math"/>
              </a:rPr>
              <a:t> </a:t>
            </a:r>
            <a:r>
              <a:rPr sz="2800" spc="-20" dirty="0"/>
              <a:t>not</a:t>
            </a:r>
            <a:r>
              <a:rPr sz="2800" spc="-15" dirty="0"/>
              <a:t>ice</a:t>
            </a:r>
            <a:r>
              <a:rPr sz="2800" spc="-10" dirty="0"/>
              <a:t>a</a:t>
            </a:r>
            <a:r>
              <a:rPr sz="2800" spc="-20" dirty="0"/>
              <a:t>b</a:t>
            </a:r>
            <a:r>
              <a:rPr sz="2800" spc="-10" dirty="0"/>
              <a:t>ly.</a:t>
            </a:r>
            <a:endParaRPr sz="2800" dirty="0">
              <a:latin typeface="Cambria Math"/>
              <a:cs typeface="Cambria Math"/>
            </a:endParaRPr>
          </a:p>
          <a:p>
            <a:pPr marL="46228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Co</a:t>
            </a:r>
            <a:r>
              <a:rPr spc="-10" dirty="0"/>
              <a:t>l</a:t>
            </a:r>
            <a:r>
              <a:rPr spc="5" dirty="0"/>
              <a:t>l</a:t>
            </a:r>
            <a:r>
              <a:rPr dirty="0"/>
              <a:t>i</a:t>
            </a:r>
            <a:r>
              <a:rPr spc="-20" dirty="0"/>
              <a:t>s</a:t>
            </a:r>
            <a:r>
              <a:rPr spc="-5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time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c</a:t>
            </a:r>
          </a:p>
        </p:txBody>
      </p:sp>
      <p:sp>
        <p:nvSpPr>
          <p:cNvPr id="7" name="object 7"/>
          <p:cNvSpPr/>
          <p:nvPr/>
        </p:nvSpPr>
        <p:spPr>
          <a:xfrm>
            <a:off x="6380347" y="4582798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81367" y="4395541"/>
            <a:ext cx="142748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14984" algn="l"/>
                <a:tab pos="1067435" algn="l"/>
              </a:tabLst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c	</a:t>
            </a:r>
            <a:r>
              <a:rPr sz="2800" spc="-25" dirty="0">
                <a:latin typeface="Cambria Math"/>
                <a:cs typeface="Cambria Math"/>
              </a:rPr>
              <a:t>≃	</a:t>
            </a:r>
            <a:r>
              <a:rPr sz="4200" spc="-44" baseline="-37698" dirty="0">
                <a:latin typeface="Cambria Math"/>
                <a:cs typeface="Cambria Math"/>
              </a:rPr>
              <a:t>𝑣</a:t>
            </a:r>
            <a:r>
              <a:rPr sz="4200" spc="30" baseline="-37698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67658" y="4125419"/>
            <a:ext cx="35306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85" dirty="0">
                <a:latin typeface="Cambria Math"/>
                <a:cs typeface="Cambria Math"/>
              </a:rPr>
              <a:t>𝑅</a:t>
            </a:r>
            <a:r>
              <a:rPr sz="3000" baseline="-16666" dirty="0">
                <a:latin typeface="Calibri"/>
                <a:cs typeface="Calibri"/>
              </a:rPr>
              <a:t>c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5202553"/>
            <a:ext cx="9436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1005"/>
            <a:ext cx="10157460" cy="419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30" dirty="0">
                <a:latin typeface="Cambria Math"/>
                <a:cs typeface="Cambria Math"/>
              </a:rPr>
              <a:t>𝑣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𝐵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Approxi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ates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rat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ant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on.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lass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icati</a:t>
            </a:r>
            <a:r>
              <a:rPr sz="2800" spc="-20" dirty="0">
                <a:latin typeface="Calibri"/>
                <a:cs typeface="Calibri"/>
              </a:rPr>
              <a:t>ons:</a:t>
            </a:r>
            <a:endParaRPr sz="2800">
              <a:latin typeface="Calibri"/>
              <a:cs typeface="Calibri"/>
            </a:endParaRPr>
          </a:p>
          <a:p>
            <a:pPr marL="241300" marR="5080" lvl="1">
              <a:lnSpc>
                <a:spcPct val="127200"/>
              </a:lnSpc>
              <a:spcBef>
                <a:spcPts val="885"/>
              </a:spcBef>
              <a:buFont typeface="Calibri"/>
              <a:buAutoNum type="arabicPeriod"/>
              <a:tabLst>
                <a:tab pos="591820" algn="l"/>
              </a:tabLst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ternal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nch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nged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tot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ki</a:t>
            </a:r>
            <a:r>
              <a:rPr sz="2800" spc="-20" dirty="0">
                <a:latin typeface="Calibri"/>
                <a:cs typeface="Calibri"/>
              </a:rPr>
              <a:t>net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onserved.</a:t>
            </a:r>
            <a:endParaRPr sz="2800">
              <a:latin typeface="Calibri"/>
              <a:cs typeface="Calibri"/>
            </a:endParaRPr>
          </a:p>
          <a:p>
            <a:pPr marL="241300" marR="9525" lvl="1">
              <a:lnSpc>
                <a:spcPct val="127200"/>
              </a:lnSpc>
              <a:spcBef>
                <a:spcPts val="894"/>
              </a:spcBef>
              <a:buFont typeface="Calibri"/>
              <a:buAutoNum type="arabicPeriod"/>
              <a:tabLst>
                <a:tab pos="642620" algn="l"/>
                <a:tab pos="3825875" algn="l"/>
                <a:tab pos="4133850" algn="l"/>
              </a:tabLst>
            </a:pPr>
            <a:r>
              <a:rPr sz="2800" spc="-15" dirty="0">
                <a:latin typeface="Calibri"/>
                <a:cs typeface="Calibri"/>
              </a:rPr>
              <a:t>Inel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(quen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</a:t>
            </a:r>
            <a:r>
              <a:rPr sz="2800" spc="-20" dirty="0">
                <a:latin typeface="Calibri"/>
                <a:cs typeface="Calibri"/>
              </a:rPr>
              <a:t>nsferr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een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ter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states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ki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etic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energy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ompensates.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7046"/>
            <a:ext cx="10385425" cy="215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 algn="just">
              <a:lnSpc>
                <a:spcPct val="127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Dur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c  </a:t>
            </a:r>
            <a:r>
              <a:rPr sz="3000" spc="-322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cl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adi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bat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y”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29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ow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45" dirty="0">
                <a:latin typeface="Cambria Math"/>
                <a:cs typeface="Cambria Math"/>
              </a:rPr>
              <a:t>𝑅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 </a:t>
            </a:r>
            <a:r>
              <a:rPr sz="4200" spc="-277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(B</a:t>
            </a:r>
            <a:r>
              <a:rPr sz="2800" spc="-10" dirty="0">
                <a:latin typeface="Calibri"/>
                <a:cs typeface="Calibri"/>
              </a:rPr>
              <a:t>or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Oppe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ictu</a:t>
            </a:r>
            <a:r>
              <a:rPr sz="2800" spc="-15" dirty="0">
                <a:latin typeface="Calibri"/>
                <a:cs typeface="Calibri"/>
              </a:rPr>
              <a:t>re)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becaus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tronic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much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faster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uc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motion.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3461</Words>
  <Application>Microsoft Office PowerPoint</Application>
  <PresentationFormat>Widescreen</PresentationFormat>
  <Paragraphs>493</Paragraphs>
  <Slides>60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5" baseType="lpstr">
      <vt:lpstr>Calibri</vt:lpstr>
      <vt:lpstr>Cambria Math</vt:lpstr>
      <vt:lpstr>Symbol</vt:lpstr>
      <vt:lpstr>Times New Roman</vt:lpstr>
      <vt:lpstr>Office Theme</vt:lpstr>
      <vt:lpstr>PowerPoint Presentation</vt:lpstr>
      <vt:lpstr>Slide 1: Why Study Collisional (Pressure) Broadening?</vt:lpstr>
      <vt:lpstr>PowerPoint Presentation</vt:lpstr>
      <vt:lpstr>Slide 2: Collision Partners and Interaction Potentials</vt:lpstr>
      <vt:lpstr>PowerPoint Presentation</vt:lpstr>
      <vt:lpstr>PowerPoint Presentation</vt:lpstr>
      <vt:lpstr>Slide 3: Defining a “Collision” in Spectroscopic Terms</vt:lpstr>
      <vt:lpstr>PowerPoint Presentation</vt:lpstr>
      <vt:lpstr>PowerPoint Presentation</vt:lpstr>
      <vt:lpstr>Slide 4: Numerical Example – Typical Collision Time</vt:lpstr>
      <vt:lpstr>PowerPoint Presentation</vt:lpstr>
      <vt:lpstr>Slide 5: Two Fundamental Broadening Mechanisms</vt:lpstr>
      <vt:lpstr>PowerPoint Presentation</vt:lpstr>
      <vt:lpstr>Slide 6: Instantaneous Transition Frequency During a</vt:lpstr>
      <vt:lpstr>PowerPoint Presentation</vt:lpstr>
      <vt:lpstr>Slide 7: Probability of Finding a Perturber at Distance 𝑹</vt:lpstr>
      <vt:lpstr>PowerPoint Presentation</vt:lpstr>
      <vt:lpstr>Slide 8: Building the Intensity Profile – Integral Expression</vt:lpstr>
      <vt:lpstr>PowerPoint Presentation</vt:lpstr>
      <vt:lpstr>PowerPoint Presentation</vt:lpstr>
      <vt:lpstr>PowerPoint Presentation</vt:lpstr>
      <vt:lpstr>Slide 10: Extracting Ground-State Potential via</vt:lpstr>
      <vt:lpstr>PowerPoint Presentation</vt:lpstr>
      <vt:lpstr>Slide 11: Typical Model Interaction Potentials</vt:lpstr>
      <vt:lpstr>PowerPoint Presentation</vt:lpstr>
      <vt:lpstr>PowerPoint Presentation</vt:lpstr>
      <vt:lpstr>Slide 12: Inelastic (Quenching) Collisions – Transition</vt:lpstr>
      <vt:lpstr>PowerPoint Presentation</vt:lpstr>
      <vt:lpstr>PowerPoint Presentation</vt:lpstr>
      <vt:lpstr>Slide 13: Lorentzian Profile from Lifetime Shortening</vt:lpstr>
      <vt:lpstr>PowerPoint Presentation</vt:lpstr>
      <vt:lpstr>Slide 14: Elastic Collisions – Phase Perturbations</vt:lpstr>
      <vt:lpstr>PowerPoint Presentation</vt:lpstr>
      <vt:lpstr>Slide 15: Real-World Line Profiles Are Rarely Perfect</vt:lpstr>
      <vt:lpstr>PowerPoint Presentation</vt:lpstr>
      <vt:lpstr>PowerPoint Presentation</vt:lpstr>
      <vt:lpstr>Slide 16: Power-Law Potentials 𝑽(𝑹) = 𝑪/𝑹𝒏</vt:lpstr>
      <vt:lpstr>PowerPoint Presentation</vt:lpstr>
      <vt:lpstr>Slide 17: Phase Shift for a Single Collision (Straight Path</vt:lpstr>
      <vt:lpstr>PowerPoint Presentation</vt:lpstr>
      <vt:lpstr>PowerPoint Presentation</vt:lpstr>
      <vt:lpstr>Slide 18: Connecting Phase Shifts to Cross Sections</vt:lpstr>
      <vt:lpstr>PowerPoint Presentation</vt:lpstr>
      <vt:lpstr>Slide 19: Satellites and Non-Monotonic Potentials</vt:lpstr>
      <vt:lpstr>PowerPoint Presentation</vt:lpstr>
      <vt:lpstr>PowerPoint Presentation</vt:lpstr>
      <vt:lpstr>Slide 20: Broadening &amp; Shift in Plasmas (Stark Effect)</vt:lpstr>
      <vt:lpstr>PowerPoint Presentation</vt:lpstr>
      <vt:lpstr>Slide 21: Numerical Examples (Based on Demtröder Ex.</vt:lpstr>
      <vt:lpstr>PowerPoint Presentation</vt:lpstr>
      <vt:lpstr>Slide 22: Collisional (Dicke) Narrowing – Concept</vt:lpstr>
      <vt:lpstr>PowerPoint Presentation</vt:lpstr>
      <vt:lpstr>Slide 23: Dicke Narrowing – Water Vapor Example</vt:lpstr>
      <vt:lpstr>Slide 24: Diffusion-Limited Narrowing in Long-Lived</vt:lpstr>
      <vt:lpstr>PowerPoint Presentation</vt:lpstr>
      <vt:lpstr>Slide 25: Key Takeaways for Experimentalists</vt:lpstr>
      <vt:lpstr>PowerPoint Presentation</vt:lpstr>
      <vt:lpstr>Slide 26: Suggested Visual Aids and Further Reading</vt:lpstr>
      <vt:lpstr>IMPORTANT NOTE TO USER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Abul Lais Abul Khair</cp:lastModifiedBy>
  <cp:revision>27</cp:revision>
  <dcterms:created xsi:type="dcterms:W3CDTF">2025-05-29T18:40:02Z</dcterms:created>
  <dcterms:modified xsi:type="dcterms:W3CDTF">2025-06-02T15:20:59Z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