
<file path=[Content_Types].xml><?xml version="1.0" encoding="utf-8"?>
<Types xmlns="http://schemas.openxmlformats.org/package/2006/content-types">
  <Default Extension="jpg" ContentType="image/jp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sldIdLst>
    <p:sldId id="401" r:id="rId2"/>
    <p:sldId id="402" r:id="rId3"/>
    <p:sldId id="403" r:id="rId4"/>
    <p:sldId id="404" r:id="rId5"/>
    <p:sldId id="405" r:id="rId6"/>
    <p:sldId id="406" r:id="rId7"/>
    <p:sldId id="407" r:id="rId8"/>
    <p:sldId id="408" r:id="rId9"/>
    <p:sldId id="409" r:id="rId10"/>
    <p:sldId id="410" r:id="rId11"/>
    <p:sldId id="411" r:id="rId12"/>
    <p:sldId id="412" r:id="rId13"/>
    <p:sldId id="413" r:id="rId14"/>
    <p:sldId id="414" r:id="rId15"/>
    <p:sldId id="415" r:id="rId16"/>
    <p:sldId id="416" r:id="rId17"/>
    <p:sldId id="417" r:id="rId18"/>
    <p:sldId id="418" r:id="rId19"/>
    <p:sldId id="419" r:id="rId20"/>
    <p:sldId id="420" r:id="rId21"/>
    <p:sldId id="421" r:id="rId22"/>
    <p:sldId id="422" r:id="rId23"/>
    <p:sldId id="423" r:id="rId24"/>
    <p:sldId id="424" r:id="rId25"/>
    <p:sldId id="425" r:id="rId26"/>
    <p:sldId id="426" r:id="rId27"/>
    <p:sldId id="427" r:id="rId28"/>
    <p:sldId id="428" r:id="rId29"/>
    <p:sldId id="429" r:id="rId30"/>
    <p:sldId id="430" r:id="rId31"/>
    <p:sldId id="431" r:id="rId32"/>
    <p:sldId id="432" r:id="rId33"/>
    <p:sldId id="433" r:id="rId34"/>
    <p:sldId id="434" r:id="rId35"/>
    <p:sldId id="435" r:id="rId36"/>
    <p:sldId id="436" r:id="rId37"/>
    <p:sldId id="437" r:id="rId38"/>
    <p:sldId id="438" r:id="rId39"/>
    <p:sldId id="439" r:id="rId40"/>
    <p:sldId id="440" r:id="rId41"/>
    <p:sldId id="441" r:id="rId42"/>
    <p:sldId id="442" r:id="rId43"/>
    <p:sldId id="443" r:id="rId44"/>
    <p:sldId id="444" r:id="rId45"/>
    <p:sldId id="445" r:id="rId46"/>
    <p:sldId id="446" r:id="rId47"/>
  </p:sldIdLst>
  <p:sldSz cx="12192000" cy="6858000"/>
  <p:notesSz cx="12192000" cy="6858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0530" autoAdjust="0"/>
    <p:restoredTop sz="94660"/>
  </p:normalViewPr>
  <p:slideViewPr>
    <p:cSldViewPr>
      <p:cViewPr varScale="1">
        <p:scale>
          <a:sx n="49" d="100"/>
          <a:sy n="49" d="100"/>
        </p:scale>
        <p:origin x="288" y="41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1903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399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400" b="1" i="0" u="heavy">
                <a:solidFill>
                  <a:schemeClr val="hlink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400" b="1" i="0" u="heavy">
                <a:solidFill>
                  <a:schemeClr val="hlink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79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400" b="1" i="0" u="heavy">
                <a:solidFill>
                  <a:schemeClr val="hlink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01700" y="933037"/>
            <a:ext cx="10388598" cy="4959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400" b="1" i="0" u="heavy">
                <a:solidFill>
                  <a:schemeClr val="hlink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09319" y="1676329"/>
            <a:ext cx="10373361" cy="42360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39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82973" y="2091568"/>
            <a:ext cx="8224520" cy="71755"/>
          </a:xfrm>
          <a:custGeom>
            <a:avLst/>
            <a:gdLst/>
            <a:ahLst/>
            <a:cxnLst/>
            <a:rect l="l" t="t" r="r" b="b"/>
            <a:pathLst>
              <a:path w="8224520" h="71755">
                <a:moveTo>
                  <a:pt x="0" y="71627"/>
                </a:moveTo>
                <a:lnTo>
                  <a:pt x="8224387" y="71627"/>
                </a:lnTo>
                <a:lnTo>
                  <a:pt x="8224387" y="0"/>
                </a:lnTo>
                <a:lnTo>
                  <a:pt x="0" y="0"/>
                </a:lnTo>
                <a:lnTo>
                  <a:pt x="0" y="71627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03417" y="764540"/>
            <a:ext cx="8244840" cy="28168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04465" marR="5080" indent="-2691765">
              <a:lnSpc>
                <a:spcPct val="127200"/>
              </a:lnSpc>
            </a:pPr>
            <a:r>
              <a:rPr sz="8700" b="1" spc="-60" dirty="0">
                <a:solidFill>
                  <a:srgbClr val="0000FF"/>
                </a:solidFill>
                <a:latin typeface="Calibri"/>
                <a:cs typeface="Calibri"/>
              </a:rPr>
              <a:t>Chap</a:t>
            </a:r>
            <a:r>
              <a:rPr sz="8700" b="1" spc="-25" dirty="0">
                <a:solidFill>
                  <a:srgbClr val="0000FF"/>
                </a:solidFill>
                <a:latin typeface="Calibri"/>
                <a:cs typeface="Calibri"/>
              </a:rPr>
              <a:t>.</a:t>
            </a:r>
            <a:r>
              <a:rPr sz="8700" b="1" spc="-18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8700" b="1" dirty="0">
                <a:solidFill>
                  <a:srgbClr val="0000FF"/>
                </a:solidFill>
                <a:latin typeface="Calibri"/>
                <a:cs typeface="Calibri"/>
              </a:rPr>
              <a:t>3.2</a:t>
            </a:r>
            <a:r>
              <a:rPr sz="8700" b="1" spc="-22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8700" b="1" spc="-10" dirty="0">
                <a:solidFill>
                  <a:srgbClr val="0000FF"/>
                </a:solidFill>
                <a:latin typeface="Calibri"/>
                <a:cs typeface="Calibri"/>
              </a:rPr>
              <a:t>Doppler</a:t>
            </a:r>
            <a:r>
              <a:rPr sz="8700" b="1" spc="-1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8700" b="1" spc="-5" dirty="0">
                <a:solidFill>
                  <a:srgbClr val="0000FF"/>
                </a:solidFill>
                <a:latin typeface="Calibri"/>
                <a:cs typeface="Calibri"/>
              </a:rPr>
              <a:t>W</a:t>
            </a:r>
            <a:r>
              <a:rPr sz="8700" b="1" spc="-40" dirty="0">
                <a:solidFill>
                  <a:srgbClr val="0000FF"/>
                </a:solidFill>
                <a:latin typeface="Calibri"/>
                <a:cs typeface="Calibri"/>
              </a:rPr>
              <a:t>idth</a:t>
            </a:r>
            <a:endParaRPr sz="8700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674747" y="3777365"/>
            <a:ext cx="2840990" cy="71755"/>
          </a:xfrm>
          <a:custGeom>
            <a:avLst/>
            <a:gdLst/>
            <a:ahLst/>
            <a:cxnLst/>
            <a:rect l="l" t="t" r="r" b="b"/>
            <a:pathLst>
              <a:path w="2840990" h="71754">
                <a:moveTo>
                  <a:pt x="0" y="71627"/>
                </a:moveTo>
                <a:lnTo>
                  <a:pt x="2840998" y="71627"/>
                </a:lnTo>
                <a:lnTo>
                  <a:pt x="2840998" y="0"/>
                </a:lnTo>
                <a:lnTo>
                  <a:pt x="0" y="0"/>
                </a:lnTo>
                <a:lnTo>
                  <a:pt x="0" y="71627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9622" rIns="0" bIns="0" rtlCol="0">
            <a:spAutoFit/>
          </a:bodyPr>
          <a:lstStyle/>
          <a:p>
            <a:pPr marL="998855">
              <a:lnSpc>
                <a:spcPct val="100000"/>
              </a:lnSpc>
            </a:pPr>
            <a:r>
              <a:rPr spc="-15" dirty="0"/>
              <a:t>Sl</a:t>
            </a:r>
            <a:r>
              <a:rPr spc="-5" dirty="0"/>
              <a:t>i</a:t>
            </a:r>
            <a:r>
              <a:rPr spc="-20" dirty="0"/>
              <a:t>de</a:t>
            </a:r>
            <a:r>
              <a:rPr spc="-5" dirty="0"/>
              <a:t> </a:t>
            </a:r>
            <a:r>
              <a:rPr spc="-15" dirty="0"/>
              <a:t>4:</a:t>
            </a:r>
            <a:r>
              <a:rPr spc="-25" dirty="0"/>
              <a:t> Geome</a:t>
            </a:r>
            <a:r>
              <a:rPr spc="-10" dirty="0"/>
              <a:t>t</a:t>
            </a:r>
            <a:r>
              <a:rPr spc="-20" dirty="0"/>
              <a:t>ry</a:t>
            </a:r>
            <a:r>
              <a:rPr spc="-5" dirty="0"/>
              <a:t> </a:t>
            </a:r>
            <a:r>
              <a:rPr spc="-20" dirty="0"/>
              <a:t>&amp; No</a:t>
            </a:r>
            <a:r>
              <a:rPr spc="-5" dirty="0"/>
              <a:t>t</a:t>
            </a:r>
            <a:r>
              <a:rPr spc="-15" dirty="0"/>
              <a:t>ation</a:t>
            </a:r>
            <a:r>
              <a:rPr spc="-20" dirty="0"/>
              <a:t> for</a:t>
            </a:r>
            <a:r>
              <a:rPr dirty="0"/>
              <a:t> </a:t>
            </a:r>
            <a:r>
              <a:rPr spc="-25" dirty="0"/>
              <a:t>Doppler</a:t>
            </a:r>
            <a:r>
              <a:rPr spc="0" dirty="0"/>
              <a:t> </a:t>
            </a:r>
            <a:r>
              <a:rPr spc="-15" dirty="0"/>
              <a:t>Shi</a:t>
            </a:r>
            <a:r>
              <a:rPr spc="-10" dirty="0"/>
              <a:t>f</a:t>
            </a:r>
            <a:r>
              <a:rPr spc="-15" dirty="0"/>
              <a:t>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30289" y="1754434"/>
            <a:ext cx="9107170" cy="3162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Font typeface="Symbol"/>
              <a:buChar char=""/>
              <a:tabLst>
                <a:tab pos="241935" algn="l"/>
              </a:tabLst>
            </a:pPr>
            <a:r>
              <a:rPr sz="2800" spc="-20" dirty="0">
                <a:latin typeface="Calibri"/>
                <a:cs typeface="Calibri"/>
              </a:rPr>
              <a:t>Choo</a:t>
            </a:r>
            <a:r>
              <a:rPr sz="2800" spc="-15" dirty="0">
                <a:latin typeface="Calibri"/>
                <a:cs typeface="Calibri"/>
              </a:rPr>
              <a:t>se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aboratory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spc="20" dirty="0">
                <a:latin typeface="Cambria Math"/>
                <a:cs typeface="Cambria Math"/>
              </a:rPr>
              <a:t>𝑧</a:t>
            </a:r>
            <a:r>
              <a:rPr sz="2800" spc="-15" dirty="0">
                <a:latin typeface="Calibri"/>
                <a:cs typeface="Calibri"/>
              </a:rPr>
              <a:t>-ax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a</a:t>
            </a:r>
            <a:r>
              <a:rPr sz="2800" spc="-5" dirty="0">
                <a:latin typeface="Calibri"/>
                <a:cs typeface="Calibri"/>
              </a:rPr>
              <a:t>l</a:t>
            </a:r>
            <a:r>
              <a:rPr sz="2800" spc="-20" dirty="0">
                <a:latin typeface="Calibri"/>
                <a:cs typeface="Calibri"/>
              </a:rPr>
              <a:t>on</a:t>
            </a:r>
            <a:r>
              <a:rPr sz="2800" spc="-15" dirty="0">
                <a:latin typeface="Calibri"/>
                <a:cs typeface="Calibri"/>
              </a:rPr>
              <a:t>g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Calibri"/>
                <a:cs typeface="Calibri"/>
              </a:rPr>
              <a:t>p</a:t>
            </a:r>
            <a:r>
              <a:rPr sz="2800" spc="-10" dirty="0">
                <a:latin typeface="Calibri"/>
                <a:cs typeface="Calibri"/>
              </a:rPr>
              <a:t>ro</a:t>
            </a:r>
            <a:r>
              <a:rPr sz="2800" spc="-20" dirty="0">
                <a:latin typeface="Calibri"/>
                <a:cs typeface="Calibri"/>
              </a:rPr>
              <a:t>pag</a:t>
            </a:r>
            <a:r>
              <a:rPr sz="2800" spc="-10" dirty="0">
                <a:latin typeface="Calibri"/>
                <a:cs typeface="Calibri"/>
              </a:rPr>
              <a:t>ati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d</a:t>
            </a:r>
            <a:r>
              <a:rPr sz="2800" spc="-10" dirty="0">
                <a:latin typeface="Calibri"/>
                <a:cs typeface="Calibri"/>
              </a:rPr>
              <a:t>irecti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of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1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ght.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964"/>
              </a:spcBef>
            </a:pPr>
            <a:r>
              <a:rPr sz="2800" spc="-15" dirty="0">
                <a:latin typeface="Symbol"/>
                <a:cs typeface="Symbol"/>
              </a:rPr>
              <a:t></a:t>
            </a:r>
            <a:r>
              <a:rPr sz="2800" spc="-18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Wave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vec</a:t>
            </a:r>
            <a:r>
              <a:rPr sz="2800" dirty="0">
                <a:latin typeface="Calibri"/>
                <a:cs typeface="Calibri"/>
              </a:rPr>
              <a:t>t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0" dirty="0">
                <a:latin typeface="Calibri"/>
                <a:cs typeface="Calibri"/>
              </a:rPr>
              <a:t>r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𝐤</a:t>
            </a:r>
            <a:r>
              <a:rPr sz="2800" spc="165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=</a:t>
            </a:r>
            <a:r>
              <a:rPr sz="2800" spc="165" dirty="0">
                <a:latin typeface="Cambria Math"/>
                <a:cs typeface="Cambria Math"/>
              </a:rPr>
              <a:t> </a:t>
            </a:r>
            <a:r>
              <a:rPr sz="4200" spc="-22" baseline="2976" dirty="0">
                <a:latin typeface="Cambria Math"/>
                <a:cs typeface="Cambria Math"/>
              </a:rPr>
              <a:t>(</a:t>
            </a:r>
            <a:r>
              <a:rPr sz="2800" spc="-25" dirty="0">
                <a:latin typeface="Cambria Math"/>
                <a:cs typeface="Cambria Math"/>
              </a:rPr>
              <a:t>0</a:t>
            </a:r>
            <a:r>
              <a:rPr sz="2800" spc="-10" dirty="0">
                <a:latin typeface="Cambria Math"/>
                <a:cs typeface="Cambria Math"/>
              </a:rPr>
              <a:t>,</a:t>
            </a:r>
            <a:r>
              <a:rPr sz="2800" spc="-25" dirty="0">
                <a:latin typeface="Cambria Math"/>
                <a:cs typeface="Cambria Math"/>
              </a:rPr>
              <a:t>0</a:t>
            </a:r>
            <a:r>
              <a:rPr sz="2800" spc="-10" dirty="0">
                <a:latin typeface="Cambria Math"/>
                <a:cs typeface="Cambria Math"/>
              </a:rPr>
              <a:t>,</a:t>
            </a:r>
            <a:r>
              <a:rPr sz="2800" spc="-150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𝑘</a:t>
            </a:r>
            <a:r>
              <a:rPr sz="3000" spc="509" baseline="-16666" dirty="0">
                <a:latin typeface="Cambria Math"/>
                <a:cs typeface="Cambria Math"/>
              </a:rPr>
              <a:t>𝑧</a:t>
            </a:r>
            <a:r>
              <a:rPr sz="4200" spc="-37" baseline="2976" dirty="0">
                <a:latin typeface="Cambria Math"/>
                <a:cs typeface="Cambria Math"/>
              </a:rPr>
              <a:t>)</a:t>
            </a:r>
            <a:r>
              <a:rPr sz="2800" dirty="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955"/>
              </a:spcBef>
            </a:pPr>
            <a:r>
              <a:rPr sz="2800" spc="-15" dirty="0">
                <a:latin typeface="Symbol"/>
                <a:cs typeface="Symbol"/>
              </a:rPr>
              <a:t></a:t>
            </a:r>
            <a:r>
              <a:rPr sz="2800" spc="-18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Magnit</a:t>
            </a:r>
            <a:r>
              <a:rPr sz="2800" spc="-5" dirty="0">
                <a:latin typeface="Calibri"/>
                <a:cs typeface="Calibri"/>
              </a:rPr>
              <a:t>u</a:t>
            </a:r>
            <a:r>
              <a:rPr sz="2800" spc="-20" dirty="0">
                <a:latin typeface="Calibri"/>
                <a:cs typeface="Calibri"/>
              </a:rPr>
              <a:t>d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𝑘</a:t>
            </a:r>
            <a:r>
              <a:rPr sz="3000" spc="270" baseline="-16666" dirty="0">
                <a:latin typeface="Cambria Math"/>
                <a:cs typeface="Cambria Math"/>
              </a:rPr>
              <a:t>𝑧</a:t>
            </a:r>
            <a:r>
              <a:rPr sz="3000" baseline="-16666" dirty="0">
                <a:latin typeface="Cambria Math"/>
                <a:cs typeface="Cambria Math"/>
              </a:rPr>
              <a:t> </a:t>
            </a:r>
            <a:r>
              <a:rPr sz="3000" spc="89" baseline="-16666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=</a:t>
            </a:r>
            <a:r>
              <a:rPr sz="2800" spc="165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2</a:t>
            </a:r>
            <a:r>
              <a:rPr sz="2800" spc="25" dirty="0">
                <a:latin typeface="Cambria Math"/>
                <a:cs typeface="Cambria Math"/>
              </a:rPr>
              <a:t>𝜋</a:t>
            </a:r>
            <a:r>
              <a:rPr sz="2800" spc="-5" dirty="0">
                <a:latin typeface="Cambria Math"/>
                <a:cs typeface="Cambria Math"/>
              </a:rPr>
              <a:t>/</a:t>
            </a:r>
            <a:r>
              <a:rPr sz="2800" spc="-30" dirty="0">
                <a:latin typeface="Cambria Math"/>
                <a:cs typeface="Cambria Math"/>
              </a:rPr>
              <a:t>𝜆</a:t>
            </a:r>
            <a:r>
              <a:rPr sz="2800" spc="200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=</a:t>
            </a:r>
            <a:r>
              <a:rPr sz="2800" spc="160" dirty="0">
                <a:latin typeface="Cambria Math"/>
                <a:cs typeface="Cambria Math"/>
              </a:rPr>
              <a:t> </a:t>
            </a:r>
            <a:r>
              <a:rPr sz="2800" spc="35" dirty="0">
                <a:latin typeface="Cambria Math"/>
                <a:cs typeface="Cambria Math"/>
              </a:rPr>
              <a:t>𝜔</a:t>
            </a:r>
            <a:r>
              <a:rPr sz="2800" spc="-20" dirty="0">
                <a:latin typeface="Cambria Math"/>
                <a:cs typeface="Cambria Math"/>
              </a:rPr>
              <a:t>/</a:t>
            </a:r>
            <a:r>
              <a:rPr sz="2800" spc="50" dirty="0">
                <a:latin typeface="Cambria Math"/>
                <a:cs typeface="Cambria Math"/>
              </a:rPr>
              <a:t>𝑐</a:t>
            </a:r>
            <a:r>
              <a:rPr sz="2800" dirty="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050"/>
              </a:spcBef>
            </a:pPr>
            <a:r>
              <a:rPr sz="2800" spc="-15" dirty="0">
                <a:latin typeface="Symbol"/>
                <a:cs typeface="Symbol"/>
              </a:rPr>
              <a:t></a:t>
            </a:r>
            <a:r>
              <a:rPr sz="2800" spc="-18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Mole</a:t>
            </a:r>
            <a:r>
              <a:rPr sz="2800" spc="-10" dirty="0">
                <a:latin typeface="Calibri"/>
                <a:cs typeface="Calibri"/>
              </a:rPr>
              <a:t>c</a:t>
            </a:r>
            <a:r>
              <a:rPr sz="2800" spc="-20" dirty="0">
                <a:latin typeface="Calibri"/>
                <a:cs typeface="Calibri"/>
              </a:rPr>
              <a:t>u</a:t>
            </a:r>
            <a:r>
              <a:rPr sz="2800" spc="-10" dirty="0">
                <a:latin typeface="Calibri"/>
                <a:cs typeface="Calibri"/>
              </a:rPr>
              <a:t>lar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veloc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ty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𝐯</a:t>
            </a:r>
            <a:r>
              <a:rPr sz="2800" spc="160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=</a:t>
            </a:r>
            <a:r>
              <a:rPr sz="2800" spc="160" dirty="0">
                <a:latin typeface="Cambria Math"/>
                <a:cs typeface="Cambria Math"/>
              </a:rPr>
              <a:t> </a:t>
            </a:r>
            <a:r>
              <a:rPr sz="2800" spc="90" dirty="0">
                <a:latin typeface="Cambria Math"/>
                <a:cs typeface="Cambria Math"/>
              </a:rPr>
              <a:t>(</a:t>
            </a:r>
            <a:r>
              <a:rPr sz="2800" spc="-195" dirty="0">
                <a:latin typeface="Cambria Math"/>
                <a:cs typeface="Cambria Math"/>
              </a:rPr>
              <a:t>𝑣</a:t>
            </a:r>
            <a:r>
              <a:rPr sz="3000" spc="577" baseline="-16666" dirty="0">
                <a:latin typeface="Cambria Math"/>
                <a:cs typeface="Cambria Math"/>
              </a:rPr>
              <a:t>𝑥</a:t>
            </a:r>
            <a:r>
              <a:rPr sz="2800" spc="-10" dirty="0">
                <a:latin typeface="Cambria Math"/>
                <a:cs typeface="Cambria Math"/>
              </a:rPr>
              <a:t>,</a:t>
            </a:r>
            <a:r>
              <a:rPr sz="2800" spc="-160" dirty="0">
                <a:latin typeface="Cambria Math"/>
                <a:cs typeface="Cambria Math"/>
              </a:rPr>
              <a:t> </a:t>
            </a:r>
            <a:r>
              <a:rPr sz="2800" spc="-195" dirty="0">
                <a:latin typeface="Cambria Math"/>
                <a:cs typeface="Cambria Math"/>
              </a:rPr>
              <a:t>𝑣</a:t>
            </a:r>
            <a:r>
              <a:rPr sz="3000" spc="637" baseline="-16666" dirty="0">
                <a:latin typeface="Cambria Math"/>
                <a:cs typeface="Cambria Math"/>
              </a:rPr>
              <a:t>𝑦</a:t>
            </a:r>
            <a:r>
              <a:rPr sz="2800" spc="-10" dirty="0">
                <a:latin typeface="Cambria Math"/>
                <a:cs typeface="Cambria Math"/>
              </a:rPr>
              <a:t>,</a:t>
            </a:r>
            <a:r>
              <a:rPr sz="2800" spc="-160" dirty="0">
                <a:latin typeface="Cambria Math"/>
                <a:cs typeface="Cambria Math"/>
              </a:rPr>
              <a:t> </a:t>
            </a:r>
            <a:r>
              <a:rPr sz="2800" spc="-195" dirty="0">
                <a:latin typeface="Cambria Math"/>
                <a:cs typeface="Cambria Math"/>
              </a:rPr>
              <a:t>𝑣</a:t>
            </a:r>
            <a:r>
              <a:rPr sz="3000" spc="509" baseline="-16666" dirty="0">
                <a:latin typeface="Cambria Math"/>
                <a:cs typeface="Cambria Math"/>
              </a:rPr>
              <a:t>𝑧</a:t>
            </a:r>
            <a:r>
              <a:rPr sz="2800" spc="95" dirty="0">
                <a:latin typeface="Cambria Math"/>
                <a:cs typeface="Cambria Math"/>
              </a:rPr>
              <a:t>)</a:t>
            </a:r>
            <a:r>
              <a:rPr sz="2800" dirty="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2160"/>
              </a:spcBef>
              <a:buFont typeface="Symbol"/>
              <a:buChar char=""/>
              <a:tabLst>
                <a:tab pos="241935" algn="l"/>
              </a:tabLst>
            </a:pPr>
            <a:r>
              <a:rPr sz="2800" spc="-25" dirty="0">
                <a:latin typeface="Calibri"/>
                <a:cs typeface="Calibri"/>
              </a:rPr>
              <a:t>Comp</a:t>
            </a:r>
            <a:r>
              <a:rPr sz="2800" spc="-15" dirty="0">
                <a:latin typeface="Calibri"/>
                <a:cs typeface="Calibri"/>
              </a:rPr>
              <a:t>o</a:t>
            </a:r>
            <a:r>
              <a:rPr sz="2800" spc="-20" dirty="0">
                <a:latin typeface="Calibri"/>
                <a:cs typeface="Calibri"/>
              </a:rPr>
              <a:t>nen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re</a:t>
            </a:r>
            <a:r>
              <a:rPr sz="2800" b="1" spc="-5" dirty="0">
                <a:latin typeface="Calibri"/>
                <a:cs typeface="Calibri"/>
              </a:rPr>
              <a:t>l</a:t>
            </a:r>
            <a:r>
              <a:rPr sz="2800" b="1" spc="-20" dirty="0">
                <a:latin typeface="Calibri"/>
                <a:cs typeface="Calibri"/>
              </a:rPr>
              <a:t>eva</a:t>
            </a:r>
            <a:r>
              <a:rPr sz="2800" b="1" dirty="0">
                <a:latin typeface="Calibri"/>
                <a:cs typeface="Calibri"/>
              </a:rPr>
              <a:t>n</a:t>
            </a:r>
            <a:r>
              <a:rPr sz="2800" b="1" spc="-10" dirty="0">
                <a:latin typeface="Calibri"/>
                <a:cs typeface="Calibri"/>
              </a:rPr>
              <a:t>t</a:t>
            </a:r>
            <a:r>
              <a:rPr sz="2800" b="1" spc="-70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Calibri"/>
                <a:cs typeface="Calibri"/>
              </a:rPr>
              <a:t>f</a:t>
            </a:r>
            <a:r>
              <a:rPr sz="2800" b="1" spc="-15" dirty="0">
                <a:latin typeface="Calibri"/>
                <a:cs typeface="Calibri"/>
              </a:rPr>
              <a:t>or</a:t>
            </a:r>
            <a:r>
              <a:rPr sz="2800" b="1" spc="-60" dirty="0">
                <a:latin typeface="Times New Roman"/>
                <a:cs typeface="Times New Roman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shift</a:t>
            </a:r>
            <a:r>
              <a:rPr sz="2800" b="1" spc="-6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195" dirty="0">
                <a:latin typeface="Cambria Math"/>
                <a:cs typeface="Cambria Math"/>
              </a:rPr>
              <a:t>𝑣</a:t>
            </a:r>
            <a:r>
              <a:rPr sz="3000" spc="270" baseline="-16666" dirty="0">
                <a:latin typeface="Cambria Math"/>
                <a:cs typeface="Cambria Math"/>
              </a:rPr>
              <a:t>𝑧</a:t>
            </a:r>
            <a:r>
              <a:rPr sz="3000" baseline="-16666" dirty="0">
                <a:latin typeface="Cambria Math"/>
                <a:cs typeface="Cambria Math"/>
              </a:rPr>
              <a:t> </a:t>
            </a:r>
            <a:r>
              <a:rPr sz="3000" spc="-120" baseline="-16666" dirty="0">
                <a:latin typeface="Cambria Math"/>
                <a:cs typeface="Cambria Math"/>
              </a:rPr>
              <a:t> </a:t>
            </a:r>
            <a:r>
              <a:rPr sz="2800" spc="-20" dirty="0">
                <a:latin typeface="Calibri"/>
                <a:cs typeface="Calibri"/>
              </a:rPr>
              <a:t>becaus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𝐤</a:t>
            </a:r>
            <a:r>
              <a:rPr sz="2800" spc="5" dirty="0">
                <a:latin typeface="Cambria Math"/>
                <a:cs typeface="Cambria Math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⋅</a:t>
            </a:r>
            <a:r>
              <a:rPr sz="2800" spc="10" dirty="0">
                <a:latin typeface="Cambria Math"/>
                <a:cs typeface="Cambria Math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𝐯</a:t>
            </a:r>
            <a:r>
              <a:rPr sz="2800" spc="160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=</a:t>
            </a:r>
            <a:r>
              <a:rPr sz="2800" spc="165" dirty="0">
                <a:latin typeface="Cambria Math"/>
                <a:cs typeface="Cambria Math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𝑘</a:t>
            </a:r>
            <a:r>
              <a:rPr sz="3000" spc="270" baseline="-16666" dirty="0">
                <a:latin typeface="Cambria Math"/>
                <a:cs typeface="Cambria Math"/>
              </a:rPr>
              <a:t>𝑧</a:t>
            </a:r>
            <a:r>
              <a:rPr sz="3000" spc="284" baseline="-16666" dirty="0">
                <a:latin typeface="Cambria Math"/>
                <a:cs typeface="Cambria Math"/>
              </a:rPr>
              <a:t> </a:t>
            </a:r>
            <a:r>
              <a:rPr sz="2800" spc="-195" dirty="0">
                <a:latin typeface="Cambria Math"/>
                <a:cs typeface="Cambria Math"/>
              </a:rPr>
              <a:t>𝑣</a:t>
            </a:r>
            <a:r>
              <a:rPr sz="3000" spc="494" baseline="-16666" dirty="0">
                <a:latin typeface="Cambria Math"/>
                <a:cs typeface="Cambria Math"/>
              </a:rPr>
              <a:t>𝑧</a:t>
            </a:r>
            <a:r>
              <a:rPr sz="2800" dirty="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1695" y="968570"/>
            <a:ext cx="10383520" cy="16040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 indent="-228600">
              <a:lnSpc>
                <a:spcPct val="100000"/>
              </a:lnSpc>
              <a:buFont typeface="Symbol"/>
              <a:buChar char=""/>
              <a:tabLst>
                <a:tab pos="470534" algn="l"/>
                <a:tab pos="1138555" algn="l"/>
                <a:tab pos="2023745" algn="l"/>
                <a:tab pos="3207385" algn="l"/>
                <a:tab pos="4624705" algn="l"/>
                <a:tab pos="5122545" algn="l"/>
                <a:tab pos="5801360" algn="l"/>
                <a:tab pos="6823709" algn="l"/>
                <a:tab pos="8188959" algn="l"/>
              </a:tabLst>
            </a:pPr>
            <a:r>
              <a:rPr sz="2800" spc="-20" dirty="0">
                <a:latin typeface="Calibri"/>
                <a:cs typeface="Calibri"/>
              </a:rPr>
              <a:t>We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5" dirty="0">
                <a:latin typeface="Calibri"/>
                <a:cs typeface="Calibri"/>
              </a:rPr>
              <a:t>treat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Calibri"/>
                <a:cs typeface="Calibri"/>
              </a:rPr>
              <a:t>speed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4200" spc="-15" baseline="1984" dirty="0">
                <a:latin typeface="Cambria Math"/>
                <a:cs typeface="Cambria Math"/>
              </a:rPr>
              <a:t>|</a:t>
            </a:r>
            <a:r>
              <a:rPr sz="2800" spc="-195" dirty="0">
                <a:latin typeface="Cambria Math"/>
                <a:cs typeface="Cambria Math"/>
              </a:rPr>
              <a:t>𝑣</a:t>
            </a:r>
            <a:r>
              <a:rPr sz="3000" spc="509" baseline="-16666" dirty="0">
                <a:latin typeface="Cambria Math"/>
                <a:cs typeface="Cambria Math"/>
              </a:rPr>
              <a:t>𝑧</a:t>
            </a:r>
            <a:r>
              <a:rPr sz="4200" spc="-15" baseline="1984" dirty="0">
                <a:latin typeface="Cambria Math"/>
                <a:cs typeface="Cambria Math"/>
              </a:rPr>
              <a:t>|</a:t>
            </a:r>
            <a:r>
              <a:rPr sz="4200" spc="247" baseline="1984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≪</a:t>
            </a:r>
            <a:r>
              <a:rPr sz="2800" spc="155" dirty="0">
                <a:latin typeface="Cambria Math"/>
                <a:cs typeface="Cambria Math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𝑐</a:t>
            </a:r>
            <a:r>
              <a:rPr sz="2800" dirty="0">
                <a:latin typeface="Cambria Math"/>
                <a:cs typeface="Cambria Math"/>
              </a:rPr>
              <a:t>	</a:t>
            </a:r>
            <a:r>
              <a:rPr sz="2800" spc="-30" dirty="0">
                <a:latin typeface="Calibri"/>
                <a:cs typeface="Calibri"/>
              </a:rPr>
              <a:t>→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15" dirty="0">
                <a:latin typeface="Calibri"/>
                <a:cs typeface="Calibri"/>
              </a:rPr>
              <a:t>use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b="1" spc="-15" dirty="0">
                <a:latin typeface="Calibri"/>
                <a:cs typeface="Calibri"/>
              </a:rPr>
              <a:t>linear</a:t>
            </a:r>
            <a:r>
              <a:rPr sz="2800" b="1" dirty="0">
                <a:latin typeface="Times New Roman"/>
                <a:cs typeface="Times New Roman"/>
              </a:rPr>
              <a:t>	</a:t>
            </a:r>
            <a:r>
              <a:rPr sz="2800" b="1" spc="-20" dirty="0">
                <a:latin typeface="Calibri"/>
                <a:cs typeface="Calibri"/>
              </a:rPr>
              <a:t>Dopple</a:t>
            </a:r>
            <a:r>
              <a:rPr sz="2800" b="1" spc="-10" dirty="0">
                <a:latin typeface="Calibri"/>
                <a:cs typeface="Calibri"/>
              </a:rPr>
              <a:t>r</a:t>
            </a:r>
            <a:r>
              <a:rPr sz="2800" b="1" dirty="0">
                <a:latin typeface="Times New Roman"/>
                <a:cs typeface="Times New Roman"/>
              </a:rPr>
              <a:t>	</a:t>
            </a:r>
            <a:r>
              <a:rPr sz="2800" b="1" spc="-15" dirty="0">
                <a:latin typeface="Calibri"/>
                <a:cs typeface="Calibri"/>
              </a:rPr>
              <a:t>approximation</a:t>
            </a:r>
            <a:endParaRPr sz="2800">
              <a:latin typeface="Calibri"/>
              <a:cs typeface="Calibri"/>
            </a:endParaRPr>
          </a:p>
          <a:p>
            <a:pPr marL="469900">
              <a:lnSpc>
                <a:spcPct val="100000"/>
              </a:lnSpc>
              <a:spcBef>
                <a:spcPts val="900"/>
              </a:spcBef>
            </a:pPr>
            <a:r>
              <a:rPr sz="2800" spc="-20" dirty="0">
                <a:latin typeface="Calibri"/>
                <a:cs typeface="Calibri"/>
              </a:rPr>
              <a:t>(re</a:t>
            </a:r>
            <a:r>
              <a:rPr sz="2800" spc="-5" dirty="0">
                <a:latin typeface="Calibri"/>
                <a:cs typeface="Calibri"/>
              </a:rPr>
              <a:t>la</a:t>
            </a:r>
            <a:r>
              <a:rPr sz="2800" spc="-10" dirty="0">
                <a:latin typeface="Calibri"/>
                <a:cs typeface="Calibri"/>
              </a:rPr>
              <a:t>tivi</a:t>
            </a:r>
            <a:r>
              <a:rPr sz="2800" spc="-20" dirty="0">
                <a:latin typeface="Calibri"/>
                <a:cs typeface="Calibri"/>
              </a:rPr>
              <a:t>st</a:t>
            </a:r>
            <a:r>
              <a:rPr sz="2800" spc="-10" dirty="0">
                <a:latin typeface="Calibri"/>
                <a:cs typeface="Calibri"/>
              </a:rPr>
              <a:t>ic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c</a:t>
            </a:r>
            <a:r>
              <a:rPr sz="2800" spc="-20" dirty="0">
                <a:latin typeface="Calibri"/>
                <a:cs typeface="Calibri"/>
              </a:rPr>
              <a:t>orrect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25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d</a:t>
            </a:r>
            <a:r>
              <a:rPr sz="2800" spc="-10" dirty="0">
                <a:latin typeface="Calibri"/>
                <a:cs typeface="Calibri"/>
              </a:rPr>
              <a:t>e</a:t>
            </a:r>
            <a:r>
              <a:rPr sz="2800" spc="-20" dirty="0">
                <a:latin typeface="Calibri"/>
                <a:cs typeface="Calibri"/>
              </a:rPr>
              <a:t>ferr</a:t>
            </a:r>
            <a:r>
              <a:rPr sz="2800" spc="-10" dirty="0">
                <a:latin typeface="Calibri"/>
                <a:cs typeface="Calibri"/>
              </a:rPr>
              <a:t>e</a:t>
            </a:r>
            <a:r>
              <a:rPr sz="2800" spc="-15" dirty="0">
                <a:latin typeface="Calibri"/>
                <a:cs typeface="Calibri"/>
              </a:rPr>
              <a:t>d).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814"/>
              </a:spcBef>
            </a:pPr>
            <a:r>
              <a:rPr sz="2800" spc="-15" dirty="0">
                <a:latin typeface="Calibri"/>
                <a:cs typeface="Calibri"/>
              </a:rPr>
              <a:t>---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9622" rIns="0" bIns="0" rtlCol="0">
            <a:spAutoFit/>
          </a:bodyPr>
          <a:lstStyle/>
          <a:p>
            <a:pPr marL="934719">
              <a:lnSpc>
                <a:spcPct val="100000"/>
              </a:lnSpc>
            </a:pPr>
            <a:r>
              <a:rPr spc="-15" dirty="0"/>
              <a:t>Sl</a:t>
            </a:r>
            <a:r>
              <a:rPr spc="-5" dirty="0"/>
              <a:t>i</a:t>
            </a:r>
            <a:r>
              <a:rPr spc="-20" dirty="0"/>
              <a:t>de</a:t>
            </a:r>
            <a:r>
              <a:rPr spc="-5" dirty="0"/>
              <a:t> </a:t>
            </a:r>
            <a:r>
              <a:rPr spc="-15" dirty="0"/>
              <a:t>5:</a:t>
            </a:r>
            <a:r>
              <a:rPr spc="-20" dirty="0"/>
              <a:t> D</a:t>
            </a:r>
            <a:r>
              <a:rPr spc="-35" dirty="0"/>
              <a:t>o</a:t>
            </a:r>
            <a:r>
              <a:rPr spc="-15" dirty="0"/>
              <a:t>pple</a:t>
            </a:r>
            <a:r>
              <a:rPr dirty="0"/>
              <a:t>r</a:t>
            </a:r>
            <a:r>
              <a:rPr spc="-15" dirty="0"/>
              <a:t> </a:t>
            </a:r>
            <a:r>
              <a:rPr spc="-20" dirty="0"/>
              <a:t>Sh</a:t>
            </a:r>
            <a:r>
              <a:rPr dirty="0"/>
              <a:t>i</a:t>
            </a:r>
            <a:r>
              <a:rPr spc="-20" dirty="0"/>
              <a:t>ft</a:t>
            </a:r>
            <a:r>
              <a:rPr spc="-5" dirty="0"/>
              <a:t> </a:t>
            </a:r>
            <a:r>
              <a:rPr spc="5" dirty="0"/>
              <a:t>f</a:t>
            </a:r>
            <a:r>
              <a:rPr spc="-20" dirty="0"/>
              <a:t>or Spon</a:t>
            </a:r>
            <a:r>
              <a:rPr spc="-25" dirty="0"/>
              <a:t>t</a:t>
            </a:r>
            <a:r>
              <a:rPr spc="-20" dirty="0"/>
              <a:t>a</a:t>
            </a:r>
            <a:r>
              <a:rPr spc="-10" dirty="0"/>
              <a:t>n</a:t>
            </a:r>
            <a:r>
              <a:rPr spc="-25" dirty="0"/>
              <a:t>eous</a:t>
            </a:r>
            <a:r>
              <a:rPr dirty="0"/>
              <a:t> </a:t>
            </a:r>
            <a:r>
              <a:rPr spc="-20" dirty="0"/>
              <a:t>Em</a:t>
            </a:r>
            <a:r>
              <a:rPr spc="-15" dirty="0"/>
              <a:t>iss</a:t>
            </a:r>
            <a:r>
              <a:rPr spc="-5" dirty="0"/>
              <a:t>i</a:t>
            </a:r>
            <a:r>
              <a:rPr spc="-20" dirty="0"/>
              <a:t>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30300" y="1754434"/>
            <a:ext cx="9738360" cy="37611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Font typeface="Symbol"/>
              <a:buChar char=""/>
              <a:tabLst>
                <a:tab pos="241935" algn="l"/>
              </a:tabLst>
            </a:pPr>
            <a:r>
              <a:rPr sz="2800" spc="-20" dirty="0">
                <a:latin typeface="Calibri"/>
                <a:cs typeface="Calibri"/>
              </a:rPr>
              <a:t>Cons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de</a:t>
            </a:r>
            <a:r>
              <a:rPr sz="2800" spc="-10" dirty="0">
                <a:latin typeface="Calibri"/>
                <a:cs typeface="Calibri"/>
              </a:rPr>
              <a:t>r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a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mo</a:t>
            </a:r>
            <a:r>
              <a:rPr sz="2800" spc="-5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ecule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that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ha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libri"/>
                <a:cs typeface="Calibri"/>
              </a:rPr>
              <a:t>j</a:t>
            </a:r>
            <a:r>
              <a:rPr sz="2800" spc="-20" dirty="0">
                <a:latin typeface="Calibri"/>
                <a:cs typeface="Calibri"/>
              </a:rPr>
              <a:t>us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deca</a:t>
            </a:r>
            <a:r>
              <a:rPr sz="2800" spc="-5" dirty="0">
                <a:latin typeface="Calibri"/>
                <a:cs typeface="Calibri"/>
              </a:rPr>
              <a:t>y</a:t>
            </a:r>
            <a:r>
              <a:rPr sz="2800" spc="-15" dirty="0">
                <a:latin typeface="Calibri"/>
                <a:cs typeface="Calibri"/>
              </a:rPr>
              <a:t>ed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and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emit</a:t>
            </a:r>
            <a:r>
              <a:rPr sz="2800" dirty="0">
                <a:latin typeface="Calibri"/>
                <a:cs typeface="Calibri"/>
              </a:rPr>
              <a:t>t</a:t>
            </a:r>
            <a:r>
              <a:rPr sz="2800" spc="-15" dirty="0">
                <a:latin typeface="Calibri"/>
                <a:cs typeface="Calibri"/>
              </a:rPr>
              <a:t>ed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a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phot</a:t>
            </a:r>
            <a:r>
              <a:rPr sz="2800" spc="-10" dirty="0">
                <a:latin typeface="Calibri"/>
                <a:cs typeface="Calibri"/>
              </a:rPr>
              <a:t>o</a:t>
            </a:r>
            <a:r>
              <a:rPr sz="2800" spc="-20" dirty="0">
                <a:latin typeface="Calibri"/>
                <a:cs typeface="Calibri"/>
              </a:rPr>
              <a:t>n.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964"/>
              </a:spcBef>
              <a:buFont typeface="Symbol"/>
              <a:buChar char=""/>
              <a:tabLst>
                <a:tab pos="241935" algn="l"/>
              </a:tabLst>
            </a:pPr>
            <a:r>
              <a:rPr sz="2800" spc="-15" dirty="0">
                <a:latin typeface="Calibri"/>
                <a:cs typeface="Calibri"/>
              </a:rPr>
              <a:t>In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mo</a:t>
            </a:r>
            <a:r>
              <a:rPr sz="2800" spc="-5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ecul</a:t>
            </a:r>
            <a:r>
              <a:rPr sz="2800" spc="-5" dirty="0">
                <a:latin typeface="Calibri"/>
                <a:cs typeface="Calibri"/>
              </a:rPr>
              <a:t>e</a:t>
            </a:r>
            <a:r>
              <a:rPr sz="2800" spc="-15" dirty="0">
                <a:latin typeface="Calibri"/>
                <a:cs typeface="Calibri"/>
              </a:rPr>
              <a:t>’s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rest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libri"/>
                <a:cs typeface="Calibri"/>
              </a:rPr>
              <a:t>f</a:t>
            </a:r>
            <a:r>
              <a:rPr sz="2800" spc="-15" dirty="0">
                <a:latin typeface="Calibri"/>
                <a:cs typeface="Calibri"/>
              </a:rPr>
              <a:t>rame: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phot</a:t>
            </a:r>
            <a:r>
              <a:rPr sz="2800" spc="-5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angul</a:t>
            </a:r>
            <a:r>
              <a:rPr sz="2800" spc="-10" dirty="0">
                <a:latin typeface="Calibri"/>
                <a:cs typeface="Calibri"/>
              </a:rPr>
              <a:t>ar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libri"/>
                <a:cs typeface="Calibri"/>
              </a:rPr>
              <a:t>f</a:t>
            </a:r>
            <a:r>
              <a:rPr sz="2800" spc="-15" dirty="0">
                <a:latin typeface="Calibri"/>
                <a:cs typeface="Calibri"/>
              </a:rPr>
              <a:t>requency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35" dirty="0">
                <a:latin typeface="Cambria Math"/>
                <a:cs typeface="Cambria Math"/>
              </a:rPr>
              <a:t>𝜔</a:t>
            </a:r>
            <a:r>
              <a:rPr sz="3000" spc="225" baseline="-16666" dirty="0">
                <a:latin typeface="Cambria Math"/>
                <a:cs typeface="Cambria Math"/>
              </a:rPr>
              <a:t>0</a:t>
            </a:r>
            <a:r>
              <a:rPr sz="2800" dirty="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955"/>
              </a:spcBef>
              <a:buFont typeface="Symbol"/>
              <a:buChar char=""/>
              <a:tabLst>
                <a:tab pos="241935" algn="l"/>
              </a:tabLst>
            </a:pPr>
            <a:r>
              <a:rPr sz="2800" spc="-20" dirty="0">
                <a:latin typeface="Calibri"/>
                <a:cs typeface="Calibri"/>
              </a:rPr>
              <a:t>Fo</a:t>
            </a:r>
            <a:r>
              <a:rPr sz="2800" spc="-10" dirty="0">
                <a:latin typeface="Calibri"/>
                <a:cs typeface="Calibri"/>
              </a:rPr>
              <a:t>r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a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spc="-20" dirty="0">
                <a:latin typeface="Calibri"/>
                <a:cs typeface="Calibri"/>
              </a:rPr>
              <a:t>borator</a:t>
            </a:r>
            <a:r>
              <a:rPr sz="2800" spc="-15" dirty="0">
                <a:latin typeface="Calibri"/>
                <a:cs typeface="Calibri"/>
              </a:rPr>
              <a:t>y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o</a:t>
            </a:r>
            <a:r>
              <a:rPr sz="2800" spc="-20" dirty="0">
                <a:latin typeface="Calibri"/>
                <a:cs typeface="Calibri"/>
              </a:rPr>
              <a:t>bserver:</a:t>
            </a:r>
            <a:endParaRPr sz="2800">
              <a:latin typeface="Calibri"/>
              <a:cs typeface="Calibri"/>
            </a:endParaRPr>
          </a:p>
          <a:p>
            <a:pPr marL="2716530">
              <a:lnSpc>
                <a:spcPct val="100000"/>
              </a:lnSpc>
              <a:spcBef>
                <a:spcPts val="1810"/>
              </a:spcBef>
            </a:pPr>
            <a:r>
              <a:rPr sz="2800" spc="-140" dirty="0">
                <a:latin typeface="Cambria Math"/>
                <a:cs typeface="Cambria Math"/>
              </a:rPr>
              <a:t>𝜔</a:t>
            </a:r>
            <a:r>
              <a:rPr sz="3000" spc="270" baseline="-16666" dirty="0">
                <a:latin typeface="Cambria Math"/>
                <a:cs typeface="Cambria Math"/>
              </a:rPr>
              <a:t>𝑒</a:t>
            </a:r>
            <a:r>
              <a:rPr sz="3000" baseline="-16666" dirty="0">
                <a:latin typeface="Cambria Math"/>
                <a:cs typeface="Cambria Math"/>
              </a:rPr>
              <a:t> </a:t>
            </a:r>
            <a:r>
              <a:rPr sz="3000" spc="104" baseline="-16666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=</a:t>
            </a:r>
            <a:r>
              <a:rPr sz="2800" spc="160" dirty="0">
                <a:latin typeface="Cambria Math"/>
                <a:cs typeface="Cambria Math"/>
              </a:rPr>
              <a:t> </a:t>
            </a:r>
            <a:r>
              <a:rPr sz="2800" spc="-35" dirty="0">
                <a:latin typeface="Cambria Math"/>
                <a:cs typeface="Cambria Math"/>
              </a:rPr>
              <a:t>𝜔</a:t>
            </a:r>
            <a:r>
              <a:rPr sz="3000" spc="60" baseline="-16666" dirty="0">
                <a:latin typeface="Cambria Math"/>
                <a:cs typeface="Cambria Math"/>
              </a:rPr>
              <a:t>0</a:t>
            </a:r>
            <a:r>
              <a:rPr sz="3000" baseline="-16666" dirty="0">
                <a:latin typeface="Cambria Math"/>
                <a:cs typeface="Cambria Math"/>
              </a:rPr>
              <a:t> </a:t>
            </a:r>
            <a:r>
              <a:rPr sz="3000" spc="-202" baseline="-16666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+</a:t>
            </a:r>
            <a:r>
              <a:rPr sz="2800" spc="5" dirty="0">
                <a:latin typeface="Cambria Math"/>
                <a:cs typeface="Cambria Math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𝐤</a:t>
            </a:r>
            <a:r>
              <a:rPr sz="2800" spc="5" dirty="0">
                <a:latin typeface="Cambria Math"/>
                <a:cs typeface="Cambria Math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⋅</a:t>
            </a:r>
            <a:r>
              <a:rPr sz="2800" spc="-5" dirty="0">
                <a:latin typeface="Cambria Math"/>
                <a:cs typeface="Cambria Math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𝐯</a:t>
            </a:r>
            <a:r>
              <a:rPr sz="2800" spc="165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=</a:t>
            </a:r>
            <a:r>
              <a:rPr sz="2800" spc="175" dirty="0">
                <a:latin typeface="Cambria Math"/>
                <a:cs typeface="Cambria Math"/>
              </a:rPr>
              <a:t> </a:t>
            </a:r>
            <a:r>
              <a:rPr sz="2800" spc="-35" dirty="0">
                <a:latin typeface="Cambria Math"/>
                <a:cs typeface="Cambria Math"/>
              </a:rPr>
              <a:t>𝜔</a:t>
            </a:r>
            <a:r>
              <a:rPr sz="3000" spc="60" baseline="-16666" dirty="0">
                <a:latin typeface="Cambria Math"/>
                <a:cs typeface="Cambria Math"/>
              </a:rPr>
              <a:t>0</a:t>
            </a:r>
            <a:r>
              <a:rPr sz="3000" baseline="-16666" dirty="0">
                <a:latin typeface="Cambria Math"/>
                <a:cs typeface="Cambria Math"/>
              </a:rPr>
              <a:t> </a:t>
            </a:r>
            <a:r>
              <a:rPr sz="3000" spc="-217" baseline="-16666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+</a:t>
            </a:r>
            <a:r>
              <a:rPr sz="2800" spc="5" dirty="0">
                <a:latin typeface="Cambria Math"/>
                <a:cs typeface="Cambria Math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𝑘</a:t>
            </a:r>
            <a:r>
              <a:rPr sz="3000" spc="270" baseline="-16666" dirty="0">
                <a:latin typeface="Cambria Math"/>
                <a:cs typeface="Cambria Math"/>
              </a:rPr>
              <a:t>𝑧</a:t>
            </a:r>
            <a:r>
              <a:rPr sz="3000" spc="284" baseline="-16666" dirty="0">
                <a:latin typeface="Cambria Math"/>
                <a:cs typeface="Cambria Math"/>
              </a:rPr>
              <a:t> </a:t>
            </a:r>
            <a:r>
              <a:rPr sz="2800" spc="-195" dirty="0">
                <a:latin typeface="Cambria Math"/>
                <a:cs typeface="Cambria Math"/>
              </a:rPr>
              <a:t>𝑣</a:t>
            </a:r>
            <a:r>
              <a:rPr sz="3000" spc="509" baseline="-16666" dirty="0">
                <a:latin typeface="Cambria Math"/>
                <a:cs typeface="Cambria Math"/>
              </a:rPr>
              <a:t>𝑧</a:t>
            </a:r>
            <a:r>
              <a:rPr sz="2800" spc="-10" dirty="0">
                <a:latin typeface="Cambria Math"/>
                <a:cs typeface="Cambria Math"/>
              </a:rPr>
              <a:t>.</a:t>
            </a:r>
            <a:endParaRPr sz="2800">
              <a:latin typeface="Cambria Math"/>
              <a:cs typeface="Cambria Math"/>
            </a:endParaRPr>
          </a:p>
          <a:p>
            <a:pPr marL="241300" indent="-228600">
              <a:lnSpc>
                <a:spcPct val="100000"/>
              </a:lnSpc>
              <a:spcBef>
                <a:spcPts val="1800"/>
              </a:spcBef>
              <a:buFont typeface="Symbol"/>
              <a:buChar char=""/>
              <a:tabLst>
                <a:tab pos="241935" algn="l"/>
              </a:tabLst>
            </a:pPr>
            <a:r>
              <a:rPr sz="2800" spc="-195" dirty="0">
                <a:latin typeface="Cambria Math"/>
                <a:cs typeface="Cambria Math"/>
              </a:rPr>
              <a:t>𝑣</a:t>
            </a:r>
            <a:r>
              <a:rPr sz="3000" spc="270" baseline="-16666" dirty="0">
                <a:latin typeface="Cambria Math"/>
                <a:cs typeface="Cambria Math"/>
              </a:rPr>
              <a:t>𝑧</a:t>
            </a:r>
            <a:r>
              <a:rPr sz="3000" baseline="-16666" dirty="0">
                <a:latin typeface="Cambria Math"/>
                <a:cs typeface="Cambria Math"/>
              </a:rPr>
              <a:t> </a:t>
            </a:r>
            <a:r>
              <a:rPr sz="3000" spc="89" baseline="-16666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&gt;</a:t>
            </a:r>
            <a:r>
              <a:rPr sz="2800" spc="155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0</a:t>
            </a:r>
            <a:r>
              <a:rPr sz="2800" spc="-10" dirty="0">
                <a:latin typeface="Calibri"/>
                <a:cs typeface="Calibri"/>
              </a:rPr>
              <a:t>: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mole</a:t>
            </a:r>
            <a:r>
              <a:rPr sz="2800" spc="-10" dirty="0">
                <a:latin typeface="Calibri"/>
                <a:cs typeface="Calibri"/>
              </a:rPr>
              <a:t>c</a:t>
            </a:r>
            <a:r>
              <a:rPr sz="2800" spc="-20" dirty="0">
                <a:latin typeface="Calibri"/>
                <a:cs typeface="Calibri"/>
              </a:rPr>
              <a:t>u</a:t>
            </a:r>
            <a:r>
              <a:rPr sz="2800" spc="-15" dirty="0">
                <a:latin typeface="Calibri"/>
                <a:cs typeface="Calibri"/>
              </a:rPr>
              <a:t>le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moves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spc="-5" dirty="0">
                <a:latin typeface="Calibri"/>
                <a:cs typeface="Calibri"/>
              </a:rPr>
              <a:t>o</a:t>
            </a:r>
            <a:r>
              <a:rPr sz="2800" spc="-20" dirty="0">
                <a:latin typeface="Calibri"/>
                <a:cs typeface="Calibri"/>
              </a:rPr>
              <a:t>w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spc="-15" dirty="0">
                <a:latin typeface="Calibri"/>
                <a:cs typeface="Calibri"/>
              </a:rPr>
              <a:t>rd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observe</a:t>
            </a:r>
            <a:r>
              <a:rPr sz="2800" spc="-10" dirty="0">
                <a:latin typeface="Calibri"/>
                <a:cs typeface="Calibri"/>
              </a:rPr>
              <a:t>r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⇒</a:t>
            </a:r>
            <a:r>
              <a:rPr sz="2800" spc="30" dirty="0">
                <a:latin typeface="Cambria Math"/>
                <a:cs typeface="Cambria Math"/>
              </a:rPr>
              <a:t> </a:t>
            </a:r>
            <a:r>
              <a:rPr sz="2800" spc="-140" dirty="0">
                <a:latin typeface="Cambria Math"/>
                <a:cs typeface="Cambria Math"/>
              </a:rPr>
              <a:t>𝜔</a:t>
            </a:r>
            <a:r>
              <a:rPr sz="3000" spc="270" baseline="-16666" dirty="0">
                <a:latin typeface="Cambria Math"/>
                <a:cs typeface="Cambria Math"/>
              </a:rPr>
              <a:t>𝑒</a:t>
            </a:r>
            <a:r>
              <a:rPr sz="3000" baseline="-16666" dirty="0">
                <a:latin typeface="Cambria Math"/>
                <a:cs typeface="Cambria Math"/>
              </a:rPr>
              <a:t> </a:t>
            </a:r>
            <a:r>
              <a:rPr sz="3000" spc="127" baseline="-16666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&gt;</a:t>
            </a:r>
            <a:r>
              <a:rPr sz="2800" spc="155" dirty="0">
                <a:latin typeface="Cambria Math"/>
                <a:cs typeface="Cambria Math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𝜔</a:t>
            </a:r>
            <a:r>
              <a:rPr sz="3000" spc="60" baseline="-16666" dirty="0">
                <a:latin typeface="Cambria Math"/>
                <a:cs typeface="Cambria Math"/>
              </a:rPr>
              <a:t>0</a:t>
            </a:r>
            <a:r>
              <a:rPr sz="3000" baseline="-16666" dirty="0">
                <a:latin typeface="Cambria Math"/>
                <a:cs typeface="Cambria Math"/>
              </a:rPr>
              <a:t> </a:t>
            </a:r>
            <a:r>
              <a:rPr sz="3000" spc="-202" baseline="-16666" dirty="0">
                <a:latin typeface="Cambria Math"/>
                <a:cs typeface="Cambria Math"/>
              </a:rPr>
              <a:t> </a:t>
            </a:r>
            <a:r>
              <a:rPr sz="2800" spc="-20" dirty="0">
                <a:latin typeface="Calibri"/>
                <a:cs typeface="Calibri"/>
              </a:rPr>
              <a:t>(b</a:t>
            </a:r>
            <a:r>
              <a:rPr sz="2800" spc="-10" dirty="0">
                <a:latin typeface="Calibri"/>
                <a:cs typeface="Calibri"/>
              </a:rPr>
              <a:t>l</a:t>
            </a:r>
            <a:r>
              <a:rPr sz="2800" spc="-30" dirty="0">
                <a:latin typeface="Calibri"/>
                <a:cs typeface="Calibri"/>
              </a:rPr>
              <a:t>u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sh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ft).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955"/>
              </a:spcBef>
              <a:buFont typeface="Symbol"/>
              <a:buChar char=""/>
              <a:tabLst>
                <a:tab pos="241935" algn="l"/>
              </a:tabLst>
            </a:pPr>
            <a:r>
              <a:rPr sz="2800" spc="-195" dirty="0">
                <a:latin typeface="Cambria Math"/>
                <a:cs typeface="Cambria Math"/>
              </a:rPr>
              <a:t>𝑣</a:t>
            </a:r>
            <a:r>
              <a:rPr sz="3000" spc="270" baseline="-16666" dirty="0">
                <a:latin typeface="Cambria Math"/>
                <a:cs typeface="Cambria Math"/>
              </a:rPr>
              <a:t>𝑧</a:t>
            </a:r>
            <a:r>
              <a:rPr sz="3000" baseline="-16666" dirty="0">
                <a:latin typeface="Cambria Math"/>
                <a:cs typeface="Cambria Math"/>
              </a:rPr>
              <a:t> </a:t>
            </a:r>
            <a:r>
              <a:rPr sz="3000" spc="89" baseline="-16666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&lt;</a:t>
            </a:r>
            <a:r>
              <a:rPr sz="2800" spc="155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0</a:t>
            </a:r>
            <a:r>
              <a:rPr sz="2800" spc="-10" dirty="0">
                <a:latin typeface="Calibri"/>
                <a:cs typeface="Calibri"/>
              </a:rPr>
              <a:t>: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mole</a:t>
            </a:r>
            <a:r>
              <a:rPr sz="2800" spc="-10" dirty="0">
                <a:latin typeface="Calibri"/>
                <a:cs typeface="Calibri"/>
              </a:rPr>
              <a:t>c</a:t>
            </a:r>
            <a:r>
              <a:rPr sz="2800" spc="-20" dirty="0">
                <a:latin typeface="Calibri"/>
                <a:cs typeface="Calibri"/>
              </a:rPr>
              <a:t>u</a:t>
            </a:r>
            <a:r>
              <a:rPr sz="2800" spc="-15" dirty="0">
                <a:latin typeface="Calibri"/>
                <a:cs typeface="Calibri"/>
              </a:rPr>
              <a:t>le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recedes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⇒</a:t>
            </a:r>
            <a:r>
              <a:rPr sz="2800" spc="20" dirty="0">
                <a:latin typeface="Cambria Math"/>
                <a:cs typeface="Cambria Math"/>
              </a:rPr>
              <a:t> </a:t>
            </a:r>
            <a:r>
              <a:rPr sz="2800" spc="-140" dirty="0">
                <a:latin typeface="Cambria Math"/>
                <a:cs typeface="Cambria Math"/>
              </a:rPr>
              <a:t>𝜔</a:t>
            </a:r>
            <a:r>
              <a:rPr sz="3000" spc="270" baseline="-16666" dirty="0">
                <a:latin typeface="Cambria Math"/>
                <a:cs typeface="Cambria Math"/>
              </a:rPr>
              <a:t>𝑒</a:t>
            </a:r>
            <a:r>
              <a:rPr sz="3000" baseline="-16666" dirty="0">
                <a:latin typeface="Cambria Math"/>
                <a:cs typeface="Cambria Math"/>
              </a:rPr>
              <a:t> </a:t>
            </a:r>
            <a:r>
              <a:rPr sz="3000" spc="104" baseline="-16666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&lt;</a:t>
            </a:r>
            <a:r>
              <a:rPr sz="2800" spc="170" dirty="0">
                <a:latin typeface="Cambria Math"/>
                <a:cs typeface="Cambria Math"/>
              </a:rPr>
              <a:t> </a:t>
            </a:r>
            <a:r>
              <a:rPr sz="2800" spc="-35" dirty="0">
                <a:latin typeface="Cambria Math"/>
                <a:cs typeface="Cambria Math"/>
              </a:rPr>
              <a:t>𝜔</a:t>
            </a:r>
            <a:r>
              <a:rPr sz="3000" spc="60" baseline="-16666" dirty="0">
                <a:latin typeface="Cambria Math"/>
                <a:cs typeface="Cambria Math"/>
              </a:rPr>
              <a:t>0</a:t>
            </a:r>
            <a:r>
              <a:rPr sz="3000" baseline="-16666" dirty="0">
                <a:latin typeface="Cambria Math"/>
                <a:cs typeface="Cambria Math"/>
              </a:rPr>
              <a:t> </a:t>
            </a:r>
            <a:r>
              <a:rPr sz="3000" spc="-202" baseline="-16666" dirty="0">
                <a:latin typeface="Cambria Math"/>
                <a:cs typeface="Cambria Math"/>
              </a:rPr>
              <a:t> </a:t>
            </a:r>
            <a:r>
              <a:rPr sz="2800" spc="-20" dirty="0">
                <a:latin typeface="Calibri"/>
                <a:cs typeface="Calibri"/>
              </a:rPr>
              <a:t>(re</a:t>
            </a:r>
            <a:r>
              <a:rPr sz="2800" spc="-15" dirty="0">
                <a:latin typeface="Calibri"/>
                <a:cs typeface="Calibri"/>
              </a:rPr>
              <a:t>d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sh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ft).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0300" y="968684"/>
            <a:ext cx="8856345" cy="447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Font typeface="Symbol"/>
              <a:buChar char=""/>
              <a:tabLst>
                <a:tab pos="241935" algn="l"/>
              </a:tabLst>
            </a:pPr>
            <a:r>
              <a:rPr sz="2800" spc="-20" dirty="0">
                <a:latin typeface="Calibri"/>
                <a:cs typeface="Calibri"/>
              </a:rPr>
              <a:t>Ea</a:t>
            </a:r>
            <a:r>
              <a:rPr sz="2800" spc="-5" dirty="0">
                <a:latin typeface="Calibri"/>
                <a:cs typeface="Calibri"/>
              </a:rPr>
              <a:t>c</a:t>
            </a:r>
            <a:r>
              <a:rPr sz="2800" spc="-15" dirty="0">
                <a:latin typeface="Calibri"/>
                <a:cs typeface="Calibri"/>
              </a:rPr>
              <a:t>h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val</a:t>
            </a:r>
            <a:r>
              <a:rPr sz="2800" spc="-20" dirty="0">
                <a:latin typeface="Calibri"/>
                <a:cs typeface="Calibri"/>
              </a:rPr>
              <a:t>u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0" dirty="0">
                <a:latin typeface="Calibri"/>
                <a:cs typeface="Calibri"/>
              </a:rPr>
              <a:t>f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195" dirty="0">
                <a:latin typeface="Cambria Math"/>
                <a:cs typeface="Cambria Math"/>
              </a:rPr>
              <a:t>𝑣</a:t>
            </a:r>
            <a:r>
              <a:rPr sz="3000" spc="270" baseline="-16666" dirty="0">
                <a:latin typeface="Cambria Math"/>
                <a:cs typeface="Cambria Math"/>
              </a:rPr>
              <a:t>𝑧</a:t>
            </a:r>
            <a:r>
              <a:rPr sz="3000" baseline="-16666" dirty="0">
                <a:latin typeface="Cambria Math"/>
                <a:cs typeface="Cambria Math"/>
              </a:rPr>
              <a:t> </a:t>
            </a:r>
            <a:r>
              <a:rPr sz="3000" spc="-120" baseline="-16666" dirty="0">
                <a:latin typeface="Cambria Math"/>
                <a:cs typeface="Cambria Math"/>
              </a:rPr>
              <a:t> </a:t>
            </a:r>
            <a:r>
              <a:rPr sz="2800" spc="-15" dirty="0">
                <a:latin typeface="Calibri"/>
                <a:cs typeface="Calibri"/>
              </a:rPr>
              <a:t>th</a:t>
            </a:r>
            <a:r>
              <a:rPr sz="2800" spc="-30" dirty="0">
                <a:latin typeface="Calibri"/>
                <a:cs typeface="Calibri"/>
              </a:rPr>
              <a:t>u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maps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to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a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un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qu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em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ss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fr</a:t>
            </a:r>
            <a:r>
              <a:rPr sz="2800" spc="-5" dirty="0">
                <a:latin typeface="Calibri"/>
                <a:cs typeface="Calibri"/>
              </a:rPr>
              <a:t>e</a:t>
            </a:r>
            <a:r>
              <a:rPr sz="2800" spc="-20" dirty="0">
                <a:latin typeface="Calibri"/>
                <a:cs typeface="Calibri"/>
              </a:rPr>
              <a:t>quenc</a:t>
            </a:r>
            <a:r>
              <a:rPr sz="2800" spc="-5" dirty="0">
                <a:latin typeface="Calibri"/>
                <a:cs typeface="Calibri"/>
              </a:rPr>
              <a:t>y</a:t>
            </a:r>
            <a:r>
              <a:rPr sz="2800" dirty="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58165" y="427994"/>
            <a:ext cx="9215120" cy="60686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6235">
              <a:lnSpc>
                <a:spcPct val="100000"/>
              </a:lnSpc>
            </a:pPr>
            <a:r>
              <a:rPr sz="1200" spc="-5" dirty="0">
                <a:latin typeface="Calibri"/>
                <a:cs typeface="Calibri"/>
              </a:rPr>
              <a:t>[I</a:t>
            </a:r>
            <a:r>
              <a:rPr sz="1200" spc="-10" dirty="0">
                <a:latin typeface="Calibri"/>
                <a:cs typeface="Calibri"/>
              </a:rPr>
              <a:t>MAGE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Calibri"/>
                <a:cs typeface="Calibri"/>
              </a:rPr>
              <a:t>RE</a:t>
            </a:r>
            <a:r>
              <a:rPr sz="1200" spc="-5" dirty="0">
                <a:latin typeface="Calibri"/>
                <a:cs typeface="Calibri"/>
              </a:rPr>
              <a:t>Q</a:t>
            </a:r>
            <a:r>
              <a:rPr sz="1200" spc="-10" dirty="0">
                <a:latin typeface="Calibri"/>
                <a:cs typeface="Calibri"/>
              </a:rPr>
              <a:t>UI</a:t>
            </a:r>
            <a:r>
              <a:rPr sz="1200" dirty="0">
                <a:latin typeface="Calibri"/>
                <a:cs typeface="Calibri"/>
              </a:rPr>
              <a:t>RED</a:t>
            </a:r>
            <a:r>
              <a:rPr sz="1200" spc="-5" dirty="0">
                <a:latin typeface="Calibri"/>
                <a:cs typeface="Calibri"/>
              </a:rPr>
              <a:t>: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Calibri"/>
                <a:cs typeface="Calibri"/>
              </a:rPr>
              <a:t>Pl</a:t>
            </a:r>
            <a:r>
              <a:rPr sz="1200" spc="-10" dirty="0">
                <a:latin typeface="Calibri"/>
                <a:cs typeface="Calibri"/>
              </a:rPr>
              <a:t>o</a:t>
            </a:r>
            <a:r>
              <a:rPr sz="1200" spc="-5" dirty="0">
                <a:latin typeface="Calibri"/>
                <a:cs typeface="Calibri"/>
              </a:rPr>
              <a:t>t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Calibri"/>
                <a:cs typeface="Calibri"/>
              </a:rPr>
              <a:t>o</a:t>
            </a:r>
            <a:r>
              <a:rPr sz="1200" dirty="0">
                <a:latin typeface="Calibri"/>
                <a:cs typeface="Calibri"/>
              </a:rPr>
              <a:t>f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spc="-45" dirty="0">
                <a:latin typeface="Cambria Math"/>
                <a:cs typeface="Cambria Math"/>
              </a:rPr>
              <a:t>𝜔</a:t>
            </a:r>
            <a:r>
              <a:rPr sz="1275" spc="112" baseline="-16339" dirty="0">
                <a:latin typeface="Cambria Math"/>
                <a:cs typeface="Cambria Math"/>
              </a:rPr>
              <a:t>𝑒</a:t>
            </a:r>
            <a:r>
              <a:rPr sz="1275" baseline="-16339" dirty="0">
                <a:latin typeface="Cambria Math"/>
                <a:cs typeface="Cambria Math"/>
              </a:rPr>
              <a:t> </a:t>
            </a:r>
            <a:r>
              <a:rPr sz="1275" spc="-52" baseline="-16339" dirty="0">
                <a:latin typeface="Cambria Math"/>
                <a:cs typeface="Cambria Math"/>
              </a:rPr>
              <a:t> </a:t>
            </a:r>
            <a:r>
              <a:rPr sz="1200" spc="-5" dirty="0">
                <a:latin typeface="Calibri"/>
                <a:cs typeface="Calibri"/>
              </a:rPr>
              <a:t>vs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spc="-80" dirty="0">
                <a:latin typeface="Cambria Math"/>
                <a:cs typeface="Cambria Math"/>
              </a:rPr>
              <a:t>𝑣</a:t>
            </a:r>
            <a:r>
              <a:rPr sz="1275" spc="112" baseline="-16339" dirty="0">
                <a:latin typeface="Cambria Math"/>
                <a:cs typeface="Cambria Math"/>
              </a:rPr>
              <a:t>𝑧</a:t>
            </a:r>
            <a:r>
              <a:rPr sz="1275" baseline="-16339" dirty="0">
                <a:latin typeface="Cambria Math"/>
                <a:cs typeface="Cambria Math"/>
              </a:rPr>
              <a:t> </a:t>
            </a:r>
            <a:r>
              <a:rPr sz="1275" spc="-37" baseline="-16339" dirty="0">
                <a:latin typeface="Cambria Math"/>
                <a:cs typeface="Cambria Math"/>
              </a:rPr>
              <a:t> </a:t>
            </a:r>
            <a:r>
              <a:rPr sz="1200" spc="-5" dirty="0">
                <a:latin typeface="Calibri"/>
                <a:cs typeface="Calibri"/>
              </a:rPr>
              <a:t>s</a:t>
            </a:r>
            <a:r>
              <a:rPr sz="1200" dirty="0">
                <a:latin typeface="Calibri"/>
                <a:cs typeface="Calibri"/>
              </a:rPr>
              <a:t>h</a:t>
            </a:r>
            <a:r>
              <a:rPr sz="1200" spc="-5" dirty="0">
                <a:latin typeface="Calibri"/>
                <a:cs typeface="Calibri"/>
              </a:rPr>
              <a:t>o</a:t>
            </a:r>
            <a:r>
              <a:rPr sz="1200" spc="5" dirty="0">
                <a:latin typeface="Calibri"/>
                <a:cs typeface="Calibri"/>
              </a:rPr>
              <a:t>w</a:t>
            </a:r>
            <a:r>
              <a:rPr sz="1200" spc="-15" dirty="0">
                <a:latin typeface="Calibri"/>
                <a:cs typeface="Calibri"/>
              </a:rPr>
              <a:t>i</a:t>
            </a:r>
            <a:r>
              <a:rPr sz="1200" dirty="0">
                <a:latin typeface="Calibri"/>
                <a:cs typeface="Calibri"/>
              </a:rPr>
              <a:t>n</a:t>
            </a:r>
            <a:r>
              <a:rPr sz="1200" spc="-10" dirty="0">
                <a:latin typeface="Calibri"/>
                <a:cs typeface="Calibri"/>
              </a:rPr>
              <a:t>g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Calibri"/>
                <a:cs typeface="Calibri"/>
              </a:rPr>
              <a:t>l</a:t>
            </a:r>
            <a:r>
              <a:rPr sz="1200" spc="-15" dirty="0">
                <a:latin typeface="Calibri"/>
                <a:cs typeface="Calibri"/>
              </a:rPr>
              <a:t>i</a:t>
            </a:r>
            <a:r>
              <a:rPr sz="1200" dirty="0">
                <a:latin typeface="Calibri"/>
                <a:cs typeface="Calibri"/>
              </a:rPr>
              <a:t>n</a:t>
            </a:r>
            <a:r>
              <a:rPr sz="1200" spc="-10" dirty="0">
                <a:latin typeface="Calibri"/>
                <a:cs typeface="Calibri"/>
              </a:rPr>
              <a:t>ear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Calibri"/>
                <a:cs typeface="Calibri"/>
              </a:rPr>
              <a:t>re</a:t>
            </a:r>
            <a:r>
              <a:rPr sz="1200" spc="-15" dirty="0">
                <a:latin typeface="Calibri"/>
                <a:cs typeface="Calibri"/>
              </a:rPr>
              <a:t>l</a:t>
            </a:r>
            <a:r>
              <a:rPr sz="1200" spc="-10" dirty="0">
                <a:latin typeface="Calibri"/>
                <a:cs typeface="Calibri"/>
              </a:rPr>
              <a:t>a</a:t>
            </a:r>
            <a:r>
              <a:rPr sz="1200" dirty="0">
                <a:latin typeface="Calibri"/>
                <a:cs typeface="Calibri"/>
              </a:rPr>
              <a:t>ti</a:t>
            </a:r>
            <a:r>
              <a:rPr sz="1200" spc="-5" dirty="0">
                <a:latin typeface="Calibri"/>
                <a:cs typeface="Calibri"/>
              </a:rPr>
              <a:t>on</a:t>
            </a:r>
            <a:r>
              <a:rPr sz="1200" dirty="0">
                <a:latin typeface="Calibri"/>
                <a:cs typeface="Calibri"/>
              </a:rPr>
              <a:t>;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-15" dirty="0">
                <a:latin typeface="Calibri"/>
                <a:cs typeface="Calibri"/>
              </a:rPr>
              <a:t>a</a:t>
            </a:r>
            <a:r>
              <a:rPr sz="1200" dirty="0">
                <a:latin typeface="Calibri"/>
                <a:cs typeface="Calibri"/>
              </a:rPr>
              <a:t>nn</a:t>
            </a:r>
            <a:r>
              <a:rPr sz="1200" spc="-10" dirty="0">
                <a:latin typeface="Calibri"/>
                <a:cs typeface="Calibri"/>
              </a:rPr>
              <a:t>o</a:t>
            </a:r>
            <a:r>
              <a:rPr sz="1200" spc="-5" dirty="0">
                <a:latin typeface="Calibri"/>
                <a:cs typeface="Calibri"/>
              </a:rPr>
              <a:t>ta</a:t>
            </a:r>
            <a:r>
              <a:rPr sz="1200" spc="-10" dirty="0">
                <a:latin typeface="Calibri"/>
                <a:cs typeface="Calibri"/>
              </a:rPr>
              <a:t>te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Calibri"/>
                <a:cs typeface="Calibri"/>
              </a:rPr>
              <a:t>b</a:t>
            </a:r>
            <a:r>
              <a:rPr sz="1200" dirty="0">
                <a:latin typeface="Calibri"/>
                <a:cs typeface="Calibri"/>
              </a:rPr>
              <a:t>lu</a:t>
            </a:r>
            <a:r>
              <a:rPr sz="1200" spc="-20" dirty="0">
                <a:latin typeface="Calibri"/>
                <a:cs typeface="Calibri"/>
              </a:rPr>
              <a:t>e</a:t>
            </a:r>
            <a:r>
              <a:rPr sz="1200" dirty="0">
                <a:latin typeface="Calibri"/>
                <a:cs typeface="Calibri"/>
              </a:rPr>
              <a:t>/</a:t>
            </a:r>
            <a:r>
              <a:rPr sz="1200" spc="-5" dirty="0">
                <a:latin typeface="Calibri"/>
                <a:cs typeface="Calibri"/>
              </a:rPr>
              <a:t>re</a:t>
            </a:r>
            <a:r>
              <a:rPr sz="1200" dirty="0">
                <a:latin typeface="Calibri"/>
                <a:cs typeface="Calibri"/>
              </a:rPr>
              <a:t>d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Calibri"/>
                <a:cs typeface="Calibri"/>
              </a:rPr>
              <a:t>s</a:t>
            </a:r>
            <a:r>
              <a:rPr sz="1200" dirty="0">
                <a:latin typeface="Calibri"/>
                <a:cs typeface="Calibri"/>
              </a:rPr>
              <a:t>hi</a:t>
            </a:r>
            <a:r>
              <a:rPr sz="1200" spc="-10" dirty="0">
                <a:latin typeface="Calibri"/>
                <a:cs typeface="Calibri"/>
              </a:rPr>
              <a:t>f</a:t>
            </a:r>
            <a:r>
              <a:rPr sz="1200" spc="-5" dirty="0">
                <a:latin typeface="Calibri"/>
                <a:cs typeface="Calibri"/>
              </a:rPr>
              <a:t>t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-20" dirty="0">
                <a:latin typeface="Calibri"/>
                <a:cs typeface="Calibri"/>
              </a:rPr>
              <a:t>r</a:t>
            </a:r>
            <a:r>
              <a:rPr sz="1200" spc="-5" dirty="0">
                <a:latin typeface="Calibri"/>
                <a:cs typeface="Calibri"/>
              </a:rPr>
              <a:t>egi</a:t>
            </a:r>
            <a:r>
              <a:rPr sz="1200" dirty="0">
                <a:latin typeface="Calibri"/>
                <a:cs typeface="Calibri"/>
              </a:rPr>
              <a:t>on</a:t>
            </a:r>
            <a:r>
              <a:rPr sz="1200" spc="-5" dirty="0">
                <a:latin typeface="Calibri"/>
                <a:cs typeface="Calibri"/>
              </a:rPr>
              <a:t>s.]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2"/>
              </a:spcBef>
            </a:pPr>
            <a:endParaRPr sz="1050">
              <a:latin typeface="Times New Roman"/>
              <a:cs typeface="Times New Roman"/>
            </a:endParaRPr>
          </a:p>
          <a:p>
            <a:pPr marL="356235">
              <a:lnSpc>
                <a:spcPct val="100000"/>
              </a:lnSpc>
            </a:pPr>
            <a:r>
              <a:rPr sz="2800" spc="-15" dirty="0">
                <a:latin typeface="Calibri"/>
                <a:cs typeface="Calibri"/>
              </a:rPr>
              <a:t>---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1"/>
              </a:spcBef>
            </a:pPr>
            <a:endParaRPr sz="2600">
              <a:latin typeface="Times New Roman"/>
              <a:cs typeface="Times New Roman"/>
            </a:endParaRPr>
          </a:p>
          <a:p>
            <a:pPr marL="356235">
              <a:lnSpc>
                <a:spcPct val="100000"/>
              </a:lnSpc>
            </a:pPr>
            <a:r>
              <a:rPr sz="1600" b="1" spc="-15" dirty="0">
                <a:latin typeface="Calibri"/>
                <a:cs typeface="Calibri"/>
              </a:rPr>
              <a:t>Prepar</a:t>
            </a:r>
            <a:r>
              <a:rPr sz="1600" b="1" spc="-5" dirty="0">
                <a:latin typeface="Calibri"/>
                <a:cs typeface="Calibri"/>
              </a:rPr>
              <a:t>e</a:t>
            </a:r>
            <a:r>
              <a:rPr sz="1600" b="1" spc="-10" dirty="0">
                <a:latin typeface="Calibri"/>
                <a:cs typeface="Calibri"/>
              </a:rPr>
              <a:t>d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b</a:t>
            </a:r>
            <a:r>
              <a:rPr sz="1600" b="1" spc="-10" dirty="0">
                <a:latin typeface="Calibri"/>
                <a:cs typeface="Calibri"/>
              </a:rPr>
              <a:t>y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Dist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2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Pr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0" dirty="0">
                <a:latin typeface="Calibri"/>
                <a:cs typeface="Calibri"/>
              </a:rPr>
              <a:t>f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Dr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M.A.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20" dirty="0">
                <a:latin typeface="Calibri"/>
                <a:cs typeface="Calibri"/>
              </a:rPr>
              <a:t>G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nd</a:t>
            </a:r>
            <a:r>
              <a:rPr sz="1600" b="1" spc="-10" dirty="0">
                <a:latin typeface="Calibri"/>
                <a:cs typeface="Calibri"/>
              </a:rPr>
              <a:t>al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fo</a:t>
            </a:r>
            <a:r>
              <a:rPr sz="1600" b="1" spc="-10" dirty="0">
                <a:latin typeface="Calibri"/>
                <a:cs typeface="Calibri"/>
              </a:rPr>
              <a:t>r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Ph</a:t>
            </a:r>
            <a:r>
              <a:rPr sz="1600" b="1" dirty="0">
                <a:latin typeface="Calibri"/>
                <a:cs typeface="Calibri"/>
              </a:rPr>
              <a:t>y</a:t>
            </a:r>
            <a:r>
              <a:rPr sz="1600" b="1" spc="-10" dirty="0">
                <a:latin typeface="Calibri"/>
                <a:cs typeface="Calibri"/>
              </a:rPr>
              <a:t>s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6</a:t>
            </a:r>
            <a:r>
              <a:rPr sz="1600" b="1" spc="-15" dirty="0">
                <a:latin typeface="Calibri"/>
                <a:cs typeface="Calibri"/>
              </a:rPr>
              <a:t>0</a:t>
            </a:r>
            <a:r>
              <a:rPr sz="1600" b="1" spc="-10" dirty="0">
                <a:latin typeface="Calibri"/>
                <a:cs typeface="Calibri"/>
              </a:rPr>
              <a:t>8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Calibri"/>
                <a:cs typeface="Calibri"/>
              </a:rPr>
              <a:t>L</a:t>
            </a:r>
            <a:r>
              <a:rPr sz="1600" b="1" spc="-10" dirty="0">
                <a:latin typeface="Calibri"/>
                <a:cs typeface="Calibri"/>
              </a:rPr>
              <a:t>aser</a:t>
            </a:r>
            <a:r>
              <a:rPr sz="1600" b="1" spc="-4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Spec</a:t>
            </a:r>
            <a:r>
              <a:rPr sz="1600" b="1" spc="-5" dirty="0">
                <a:latin typeface="Calibri"/>
                <a:cs typeface="Calibri"/>
              </a:rPr>
              <a:t>t</a:t>
            </a:r>
            <a:r>
              <a:rPr sz="1600" b="1" spc="-15" dirty="0">
                <a:latin typeface="Calibri"/>
                <a:cs typeface="Calibri"/>
              </a:rPr>
              <a:t>ros</a:t>
            </a:r>
            <a:r>
              <a:rPr sz="1600" b="1" spc="-5" dirty="0">
                <a:latin typeface="Calibri"/>
                <a:cs typeface="Calibri"/>
              </a:rPr>
              <a:t>c</a:t>
            </a:r>
            <a:r>
              <a:rPr sz="1600" b="1" spc="-10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p</a:t>
            </a:r>
            <a:r>
              <a:rPr sz="1600" b="1" spc="-10" dirty="0">
                <a:latin typeface="Calibri"/>
                <a:cs typeface="Calibri"/>
              </a:rPr>
              <a:t>y</a:t>
            </a:r>
            <a:r>
              <a:rPr sz="1600" b="1" spc="-3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c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urs</a:t>
            </a:r>
            <a:r>
              <a:rPr sz="1600" b="1" spc="-10" dirty="0">
                <a:latin typeface="Calibri"/>
                <a:cs typeface="Calibri"/>
              </a:rPr>
              <a:t>e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in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KFUPM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(Te</a:t>
            </a:r>
            <a:r>
              <a:rPr sz="1600" b="1" dirty="0">
                <a:latin typeface="Calibri"/>
                <a:cs typeface="Calibri"/>
              </a:rPr>
              <a:t>r</a:t>
            </a:r>
            <a:r>
              <a:rPr sz="1600" b="1" spc="-15" dirty="0">
                <a:latin typeface="Calibri"/>
                <a:cs typeface="Calibri"/>
              </a:rPr>
              <a:t>m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25</a:t>
            </a:r>
            <a:r>
              <a:rPr sz="1600" b="1" spc="-5" dirty="0">
                <a:latin typeface="Calibri"/>
                <a:cs typeface="Calibri"/>
              </a:rPr>
              <a:t>1)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58165" y="427994"/>
            <a:ext cx="9214865" cy="606868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9622" rIns="0" bIns="0" rtlCol="0">
            <a:spAutoFit/>
          </a:bodyPr>
          <a:lstStyle/>
          <a:p>
            <a:pPr marL="1948180">
              <a:lnSpc>
                <a:spcPct val="100000"/>
              </a:lnSpc>
            </a:pPr>
            <a:r>
              <a:rPr spc="-15" dirty="0"/>
              <a:t>Sl</a:t>
            </a:r>
            <a:r>
              <a:rPr spc="-5" dirty="0"/>
              <a:t>i</a:t>
            </a:r>
            <a:r>
              <a:rPr spc="-20" dirty="0"/>
              <a:t>de</a:t>
            </a:r>
            <a:r>
              <a:rPr dirty="0"/>
              <a:t> </a:t>
            </a:r>
            <a:r>
              <a:rPr spc="-15" dirty="0"/>
              <a:t>6:</a:t>
            </a:r>
            <a:r>
              <a:rPr spc="-20" dirty="0"/>
              <a:t> D</a:t>
            </a:r>
            <a:r>
              <a:rPr spc="-35" dirty="0"/>
              <a:t>o</a:t>
            </a:r>
            <a:r>
              <a:rPr spc="-15" dirty="0"/>
              <a:t>pple</a:t>
            </a:r>
            <a:r>
              <a:rPr dirty="0"/>
              <a:t>r</a:t>
            </a:r>
            <a:r>
              <a:rPr spc="-15" dirty="0"/>
              <a:t> </a:t>
            </a:r>
            <a:r>
              <a:rPr spc="-20" dirty="0"/>
              <a:t>Sh</a:t>
            </a:r>
            <a:r>
              <a:rPr dirty="0"/>
              <a:t>i</a:t>
            </a:r>
            <a:r>
              <a:rPr spc="-20" dirty="0"/>
              <a:t>ft</a:t>
            </a:r>
            <a:r>
              <a:rPr spc="-5" dirty="0"/>
              <a:t> </a:t>
            </a:r>
            <a:r>
              <a:rPr spc="5" dirty="0"/>
              <a:t>f</a:t>
            </a:r>
            <a:r>
              <a:rPr spc="-20" dirty="0"/>
              <a:t>or Absorption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78105" rIns="0" bIns="0" rtlCol="0">
            <a:spAutoFit/>
          </a:bodyPr>
          <a:lstStyle/>
          <a:p>
            <a:pPr marL="462280" indent="-228600">
              <a:lnSpc>
                <a:spcPct val="100000"/>
              </a:lnSpc>
              <a:buFont typeface="Symbol"/>
              <a:buChar char=""/>
              <a:tabLst>
                <a:tab pos="462915" algn="l"/>
              </a:tabLst>
            </a:pPr>
            <a:r>
              <a:rPr spc="-15" dirty="0"/>
              <a:t>Inc</a:t>
            </a:r>
            <a:r>
              <a:rPr spc="-5" dirty="0"/>
              <a:t>i</a:t>
            </a:r>
            <a:r>
              <a:rPr spc="-20" dirty="0"/>
              <a:t>den</a:t>
            </a:r>
            <a:r>
              <a:rPr spc="-10" dirty="0"/>
              <a:t>t</a:t>
            </a:r>
            <a:r>
              <a:rPr spc="-75" dirty="0">
                <a:latin typeface="Times New Roman"/>
                <a:cs typeface="Times New Roman"/>
              </a:rPr>
              <a:t> </a:t>
            </a:r>
            <a:r>
              <a:rPr spc="-15" dirty="0"/>
              <a:t>m</a:t>
            </a:r>
            <a:r>
              <a:rPr spc="-20" dirty="0"/>
              <a:t>onochr</a:t>
            </a:r>
            <a:r>
              <a:rPr spc="-5" dirty="0"/>
              <a:t>o</a:t>
            </a:r>
            <a:r>
              <a:rPr spc="-20" dirty="0"/>
              <a:t>m</a:t>
            </a:r>
            <a:r>
              <a:rPr spc="-15" dirty="0"/>
              <a:t>at</a:t>
            </a:r>
            <a:r>
              <a:rPr spc="-5" dirty="0"/>
              <a:t>i</a:t>
            </a:r>
            <a:r>
              <a:rPr spc="-15" dirty="0"/>
              <a:t>c</a:t>
            </a:r>
            <a:r>
              <a:rPr spc="-65" dirty="0">
                <a:latin typeface="Times New Roman"/>
                <a:cs typeface="Times New Roman"/>
              </a:rPr>
              <a:t> </a:t>
            </a:r>
            <a:r>
              <a:rPr spc="-20" dirty="0"/>
              <a:t>p</a:t>
            </a:r>
            <a:r>
              <a:rPr spc="-15" dirty="0"/>
              <a:t>lane</a:t>
            </a:r>
            <a:r>
              <a:rPr spc="-70" dirty="0">
                <a:latin typeface="Times New Roman"/>
                <a:cs typeface="Times New Roman"/>
              </a:rPr>
              <a:t> </a:t>
            </a:r>
            <a:r>
              <a:rPr spc="-15" dirty="0"/>
              <a:t>wave</a:t>
            </a:r>
            <a:r>
              <a:rPr spc="-70" dirty="0">
                <a:latin typeface="Times New Roman"/>
                <a:cs typeface="Times New Roman"/>
              </a:rPr>
              <a:t> </a:t>
            </a:r>
            <a:r>
              <a:rPr dirty="0"/>
              <a:t>i</a:t>
            </a:r>
            <a:r>
              <a:rPr spc="-15" dirty="0"/>
              <a:t>n</a:t>
            </a:r>
            <a:r>
              <a:rPr spc="-70" dirty="0">
                <a:latin typeface="Times New Roman"/>
                <a:cs typeface="Times New Roman"/>
              </a:rPr>
              <a:t> </a:t>
            </a:r>
            <a:r>
              <a:rPr spc="10" dirty="0"/>
              <a:t>l</a:t>
            </a:r>
            <a:r>
              <a:rPr spc="-15" dirty="0"/>
              <a:t>a</a:t>
            </a:r>
            <a:r>
              <a:rPr spc="-30" dirty="0"/>
              <a:t>b</a:t>
            </a:r>
            <a:r>
              <a:rPr spc="-10" dirty="0"/>
              <a:t>:</a:t>
            </a:r>
          </a:p>
          <a:p>
            <a:pPr marL="227329" marR="221615" algn="ctr">
              <a:lnSpc>
                <a:spcPct val="100000"/>
              </a:lnSpc>
              <a:spcBef>
                <a:spcPts val="1810"/>
              </a:spcBef>
            </a:pPr>
            <a:r>
              <a:rPr spc="75" dirty="0">
                <a:latin typeface="Cambria Math"/>
                <a:cs typeface="Cambria Math"/>
              </a:rPr>
              <a:t>𝐸</a:t>
            </a:r>
            <a:r>
              <a:rPr sz="4200" spc="-22" baseline="2976" dirty="0">
                <a:latin typeface="Cambria Math"/>
                <a:cs typeface="Cambria Math"/>
              </a:rPr>
              <a:t>(</a:t>
            </a:r>
            <a:r>
              <a:rPr sz="2800" spc="-25" dirty="0">
                <a:latin typeface="Cambria Math"/>
                <a:cs typeface="Cambria Math"/>
              </a:rPr>
              <a:t>𝐫,</a:t>
            </a:r>
            <a:r>
              <a:rPr sz="2800" spc="-150" dirty="0">
                <a:latin typeface="Cambria Math"/>
                <a:cs typeface="Cambria Math"/>
              </a:rPr>
              <a:t> </a:t>
            </a:r>
            <a:r>
              <a:rPr sz="2800" spc="35" dirty="0">
                <a:latin typeface="Cambria Math"/>
                <a:cs typeface="Cambria Math"/>
              </a:rPr>
              <a:t>𝑡</a:t>
            </a:r>
            <a:r>
              <a:rPr sz="4200" spc="-22" baseline="2976" dirty="0">
                <a:latin typeface="Cambria Math"/>
                <a:cs typeface="Cambria Math"/>
              </a:rPr>
              <a:t>)</a:t>
            </a:r>
            <a:r>
              <a:rPr sz="4200" spc="232" baseline="2976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=</a:t>
            </a:r>
            <a:r>
              <a:rPr sz="2800" spc="160" dirty="0">
                <a:latin typeface="Cambria Math"/>
                <a:cs typeface="Cambria Math"/>
              </a:rPr>
              <a:t> </a:t>
            </a:r>
            <a:r>
              <a:rPr sz="2800" spc="-185" dirty="0">
                <a:latin typeface="Cambria Math"/>
                <a:cs typeface="Cambria Math"/>
              </a:rPr>
              <a:t>𝐸</a:t>
            </a:r>
            <a:r>
              <a:rPr sz="3000" spc="60" baseline="-16666" dirty="0">
                <a:latin typeface="Cambria Math"/>
                <a:cs typeface="Cambria Math"/>
              </a:rPr>
              <a:t>0</a:t>
            </a:r>
            <a:r>
              <a:rPr sz="3000" spc="225" baseline="-16666" dirty="0">
                <a:latin typeface="Cambria Math"/>
                <a:cs typeface="Cambria Math"/>
              </a:rPr>
              <a:t> </a:t>
            </a:r>
            <a:r>
              <a:rPr sz="2800" spc="-15" dirty="0">
                <a:latin typeface="Cambria Math"/>
                <a:cs typeface="Cambria Math"/>
              </a:rPr>
              <a:t>e</a:t>
            </a:r>
            <a:r>
              <a:rPr sz="2800" spc="-10" dirty="0">
                <a:latin typeface="Cambria Math"/>
                <a:cs typeface="Cambria Math"/>
              </a:rPr>
              <a:t>xp</a:t>
            </a:r>
            <a:r>
              <a:rPr sz="4200" spc="-37" baseline="2976" dirty="0">
                <a:latin typeface="Cambria Math"/>
                <a:cs typeface="Cambria Math"/>
              </a:rPr>
              <a:t>(</a:t>
            </a:r>
            <a:r>
              <a:rPr sz="2800" spc="-30" dirty="0">
                <a:latin typeface="Cambria Math"/>
                <a:cs typeface="Cambria Math"/>
              </a:rPr>
              <a:t>𝑖𝜔𝑡</a:t>
            </a:r>
            <a:r>
              <a:rPr sz="2800" spc="65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−</a:t>
            </a:r>
            <a:r>
              <a:rPr sz="2800" spc="15" dirty="0">
                <a:latin typeface="Cambria Math"/>
                <a:cs typeface="Cambria Math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𝑖𝐤</a:t>
            </a:r>
            <a:r>
              <a:rPr sz="2800" spc="-5" dirty="0">
                <a:latin typeface="Cambria Math"/>
                <a:cs typeface="Cambria Math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⋅</a:t>
            </a:r>
            <a:r>
              <a:rPr sz="2800" spc="10" dirty="0">
                <a:latin typeface="Cambria Math"/>
                <a:cs typeface="Cambria Math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𝐫</a:t>
            </a:r>
            <a:r>
              <a:rPr sz="4200" spc="-22" baseline="2976" dirty="0">
                <a:latin typeface="Cambria Math"/>
                <a:cs typeface="Cambria Math"/>
              </a:rPr>
              <a:t>)</a:t>
            </a:r>
            <a:r>
              <a:rPr sz="2800" spc="-10" dirty="0">
                <a:latin typeface="Cambria Math"/>
                <a:cs typeface="Cambria Math"/>
              </a:rPr>
              <a:t>.</a:t>
            </a:r>
            <a:endParaRPr sz="2800">
              <a:latin typeface="Cambria Math"/>
              <a:cs typeface="Cambria Math"/>
            </a:endParaRPr>
          </a:p>
          <a:p>
            <a:pPr marL="462280" marR="5080" indent="-228600">
              <a:lnSpc>
                <a:spcPct val="126800"/>
              </a:lnSpc>
              <a:spcBef>
                <a:spcPts val="900"/>
              </a:spcBef>
              <a:buFont typeface="Symbol"/>
              <a:buChar char=""/>
              <a:tabLst>
                <a:tab pos="462915" algn="l"/>
                <a:tab pos="993775" algn="l"/>
                <a:tab pos="2802890" algn="l"/>
                <a:tab pos="4573905" algn="l"/>
                <a:tab pos="5692775" algn="l"/>
                <a:tab pos="7177405" algn="l"/>
                <a:tab pos="7828280" algn="l"/>
                <a:tab pos="8745220" algn="l"/>
                <a:tab pos="9544685" algn="l"/>
              </a:tabLst>
            </a:pPr>
            <a:r>
              <a:rPr spc="-15" dirty="0"/>
              <a:t>In</a:t>
            </a:r>
            <a:r>
              <a:rPr dirty="0">
                <a:latin typeface="Times New Roman"/>
                <a:cs typeface="Times New Roman"/>
              </a:rPr>
              <a:t>	</a:t>
            </a:r>
            <a:r>
              <a:rPr spc="-15" dirty="0"/>
              <a:t>mole</a:t>
            </a:r>
            <a:r>
              <a:rPr spc="-10" dirty="0"/>
              <a:t>c</a:t>
            </a:r>
            <a:r>
              <a:rPr spc="-20" dirty="0"/>
              <a:t>u</a:t>
            </a:r>
            <a:r>
              <a:rPr spc="-10" dirty="0"/>
              <a:t>le</a:t>
            </a:r>
            <a:r>
              <a:rPr spc="-15" dirty="0">
                <a:latin typeface="Calibri"/>
                <a:cs typeface="Calibri"/>
              </a:rPr>
              <a:t>’</a:t>
            </a:r>
            <a:r>
              <a:rPr spc="-15" dirty="0"/>
              <a:t>s</a:t>
            </a:r>
            <a:r>
              <a:rPr dirty="0">
                <a:latin typeface="Times New Roman"/>
                <a:cs typeface="Times New Roman"/>
              </a:rPr>
              <a:t>	</a:t>
            </a:r>
            <a:r>
              <a:rPr spc="-15" dirty="0"/>
              <a:t>c</a:t>
            </a:r>
            <a:r>
              <a:rPr spc="-5" dirty="0"/>
              <a:t>o-</a:t>
            </a:r>
            <a:r>
              <a:rPr spc="-15" dirty="0"/>
              <a:t>movi</a:t>
            </a:r>
            <a:r>
              <a:rPr spc="-20" dirty="0"/>
              <a:t>n</a:t>
            </a:r>
            <a:r>
              <a:rPr spc="-15" dirty="0"/>
              <a:t>g</a:t>
            </a:r>
            <a:r>
              <a:rPr dirty="0">
                <a:latin typeface="Times New Roman"/>
                <a:cs typeface="Times New Roman"/>
              </a:rPr>
              <a:t>	</a:t>
            </a:r>
            <a:r>
              <a:rPr spc="-15" dirty="0"/>
              <a:t>fr</a:t>
            </a:r>
            <a:r>
              <a:rPr spc="-10" dirty="0"/>
              <a:t>a</a:t>
            </a:r>
            <a:r>
              <a:rPr spc="-20" dirty="0"/>
              <a:t>me</a:t>
            </a:r>
            <a:r>
              <a:rPr dirty="0">
                <a:latin typeface="Times New Roman"/>
                <a:cs typeface="Times New Roman"/>
              </a:rPr>
              <a:t>	</a:t>
            </a:r>
            <a:r>
              <a:rPr spc="-20" dirty="0"/>
              <a:t>(ve</a:t>
            </a:r>
            <a:r>
              <a:rPr spc="-10" dirty="0"/>
              <a:t>l</a:t>
            </a:r>
            <a:r>
              <a:rPr spc="-20" dirty="0"/>
              <a:t>o</a:t>
            </a:r>
            <a:r>
              <a:rPr spc="-5" dirty="0"/>
              <a:t>c</a:t>
            </a:r>
            <a:r>
              <a:rPr dirty="0"/>
              <a:t>i</a:t>
            </a:r>
            <a:r>
              <a:rPr spc="-15" dirty="0"/>
              <a:t>ty</a:t>
            </a:r>
            <a:r>
              <a:rPr dirty="0">
                <a:latin typeface="Times New Roman"/>
                <a:cs typeface="Times New Roman"/>
              </a:rPr>
              <a:t>	</a:t>
            </a:r>
            <a:r>
              <a:rPr spc="-35" dirty="0">
                <a:latin typeface="Cambria Math"/>
                <a:cs typeface="Cambria Math"/>
              </a:rPr>
              <a:t>𝐯</a:t>
            </a:r>
            <a:r>
              <a:rPr spc="-15" dirty="0"/>
              <a:t>)</a:t>
            </a:r>
            <a:r>
              <a:rPr spc="-10" dirty="0"/>
              <a:t>:</a:t>
            </a:r>
            <a:r>
              <a:rPr dirty="0">
                <a:latin typeface="Times New Roman"/>
                <a:cs typeface="Times New Roman"/>
              </a:rPr>
              <a:t>	</a:t>
            </a:r>
            <a:r>
              <a:rPr spc="-15" dirty="0"/>
              <a:t>time</a:t>
            </a:r>
            <a:r>
              <a:rPr dirty="0">
                <a:latin typeface="Times New Roman"/>
                <a:cs typeface="Times New Roman"/>
              </a:rPr>
              <a:t>	</a:t>
            </a:r>
            <a:r>
              <a:rPr spc="-15" dirty="0"/>
              <a:t>and</a:t>
            </a:r>
            <a:r>
              <a:rPr dirty="0">
                <a:latin typeface="Times New Roman"/>
                <a:cs typeface="Times New Roman"/>
              </a:rPr>
              <a:t>	</a:t>
            </a:r>
            <a:r>
              <a:rPr spc="-20" dirty="0"/>
              <a:t>space</a:t>
            </a:r>
            <a:r>
              <a:rPr spc="-15" dirty="0">
                <a:latin typeface="Times New Roman"/>
                <a:cs typeface="Times New Roman"/>
              </a:rPr>
              <a:t> </a:t>
            </a:r>
            <a:r>
              <a:rPr spc="-15" dirty="0"/>
              <a:t>transform</a:t>
            </a:r>
            <a:r>
              <a:rPr spc="-65" dirty="0">
                <a:latin typeface="Times New Roman"/>
                <a:cs typeface="Times New Roman"/>
              </a:rPr>
              <a:t> </a:t>
            </a:r>
            <a:r>
              <a:rPr spc="-20" dirty="0"/>
              <a:t>s</a:t>
            </a:r>
            <a:r>
              <a:rPr spc="-15" dirty="0"/>
              <a:t>o</a:t>
            </a:r>
            <a:r>
              <a:rPr spc="-70" dirty="0">
                <a:latin typeface="Times New Roman"/>
                <a:cs typeface="Times New Roman"/>
              </a:rPr>
              <a:t> </a:t>
            </a:r>
            <a:r>
              <a:rPr spc="-15" dirty="0"/>
              <a:t>that</a:t>
            </a:r>
            <a:r>
              <a:rPr spc="-65" dirty="0">
                <a:latin typeface="Times New Roman"/>
                <a:cs typeface="Times New Roman"/>
              </a:rPr>
              <a:t> </a:t>
            </a:r>
            <a:r>
              <a:rPr spc="-15" dirty="0"/>
              <a:t>the</a:t>
            </a:r>
            <a:r>
              <a:rPr spc="-50" dirty="0">
                <a:latin typeface="Times New Roman"/>
                <a:cs typeface="Times New Roman"/>
              </a:rPr>
              <a:t> </a:t>
            </a:r>
            <a:r>
              <a:rPr b="1" spc="-15" dirty="0">
                <a:latin typeface="Calibri"/>
                <a:cs typeface="Calibri"/>
              </a:rPr>
              <a:t>observed</a:t>
            </a:r>
            <a:r>
              <a:rPr b="1" spc="-70" dirty="0">
                <a:latin typeface="Times New Roman"/>
                <a:cs typeface="Times New Roman"/>
              </a:rPr>
              <a:t> </a:t>
            </a:r>
            <a:r>
              <a:rPr b="1" spc="-15" dirty="0">
                <a:latin typeface="Calibri"/>
                <a:cs typeface="Calibri"/>
              </a:rPr>
              <a:t>angular</a:t>
            </a:r>
            <a:r>
              <a:rPr b="1" spc="-80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Calibri"/>
                <a:cs typeface="Calibri"/>
              </a:rPr>
              <a:t>f</a:t>
            </a:r>
            <a:r>
              <a:rPr b="1" spc="-20" dirty="0">
                <a:latin typeface="Calibri"/>
                <a:cs typeface="Calibri"/>
              </a:rPr>
              <a:t>requen</a:t>
            </a:r>
            <a:r>
              <a:rPr b="1" dirty="0">
                <a:latin typeface="Calibri"/>
                <a:cs typeface="Calibri"/>
              </a:rPr>
              <a:t>c</a:t>
            </a:r>
            <a:r>
              <a:rPr b="1" spc="-15" dirty="0">
                <a:latin typeface="Calibri"/>
                <a:cs typeface="Calibri"/>
              </a:rPr>
              <a:t>y</a:t>
            </a:r>
            <a:r>
              <a:rPr b="1" spc="-60" dirty="0">
                <a:latin typeface="Times New Roman"/>
                <a:cs typeface="Times New Roman"/>
              </a:rPr>
              <a:t> </a:t>
            </a:r>
            <a:r>
              <a:rPr b="1" spc="-15" dirty="0">
                <a:latin typeface="Calibri"/>
                <a:cs typeface="Calibri"/>
              </a:rPr>
              <a:t>becomes</a:t>
            </a:r>
          </a:p>
          <a:p>
            <a:pPr marL="227329" marR="221615" algn="ctr">
              <a:lnSpc>
                <a:spcPct val="100000"/>
              </a:lnSpc>
              <a:spcBef>
                <a:spcPts val="1810"/>
              </a:spcBef>
            </a:pPr>
            <a:r>
              <a:rPr spc="-35" dirty="0">
                <a:latin typeface="Cambria Math"/>
                <a:cs typeface="Cambria Math"/>
              </a:rPr>
              <a:t>𝜔</a:t>
            </a:r>
            <a:r>
              <a:rPr spc="-10" dirty="0">
                <a:latin typeface="Cambria Math"/>
                <a:cs typeface="Cambria Math"/>
              </a:rPr>
              <a:t>′</a:t>
            </a:r>
            <a:r>
              <a:rPr spc="170" dirty="0">
                <a:latin typeface="Cambria Math"/>
                <a:cs typeface="Cambria Math"/>
              </a:rPr>
              <a:t> </a:t>
            </a:r>
            <a:r>
              <a:rPr spc="-25" dirty="0">
                <a:latin typeface="Cambria Math"/>
                <a:cs typeface="Cambria Math"/>
              </a:rPr>
              <a:t>=</a:t>
            </a:r>
            <a:r>
              <a:rPr spc="160" dirty="0">
                <a:latin typeface="Cambria Math"/>
                <a:cs typeface="Cambria Math"/>
              </a:rPr>
              <a:t> </a:t>
            </a:r>
            <a:r>
              <a:rPr spc="-30" dirty="0">
                <a:latin typeface="Cambria Math"/>
                <a:cs typeface="Cambria Math"/>
              </a:rPr>
              <a:t>𝜔</a:t>
            </a:r>
            <a:r>
              <a:rPr spc="65" dirty="0">
                <a:latin typeface="Cambria Math"/>
                <a:cs typeface="Cambria Math"/>
              </a:rPr>
              <a:t> </a:t>
            </a:r>
            <a:r>
              <a:rPr spc="-25" dirty="0">
                <a:latin typeface="Cambria Math"/>
                <a:cs typeface="Cambria Math"/>
              </a:rPr>
              <a:t>−</a:t>
            </a:r>
            <a:r>
              <a:rPr spc="5" dirty="0">
                <a:latin typeface="Cambria Math"/>
                <a:cs typeface="Cambria Math"/>
              </a:rPr>
              <a:t> </a:t>
            </a:r>
            <a:r>
              <a:rPr spc="-30" dirty="0">
                <a:latin typeface="Cambria Math"/>
                <a:cs typeface="Cambria Math"/>
              </a:rPr>
              <a:t>𝐤</a:t>
            </a:r>
            <a:r>
              <a:rPr spc="5" dirty="0">
                <a:latin typeface="Cambria Math"/>
                <a:cs typeface="Cambria Math"/>
              </a:rPr>
              <a:t> </a:t>
            </a:r>
            <a:r>
              <a:rPr spc="-10" dirty="0">
                <a:latin typeface="Cambria Math"/>
                <a:cs typeface="Cambria Math"/>
              </a:rPr>
              <a:t>⋅</a:t>
            </a:r>
            <a:r>
              <a:rPr spc="10" dirty="0">
                <a:latin typeface="Cambria Math"/>
                <a:cs typeface="Cambria Math"/>
              </a:rPr>
              <a:t> </a:t>
            </a:r>
            <a:r>
              <a:rPr spc="-35" dirty="0">
                <a:latin typeface="Cambria Math"/>
                <a:cs typeface="Cambria Math"/>
              </a:rPr>
              <a:t>𝐯</a:t>
            </a:r>
            <a:r>
              <a:rPr spc="-10" dirty="0">
                <a:latin typeface="Cambria Math"/>
                <a:cs typeface="Cambria Math"/>
              </a:rPr>
              <a:t>.</a:t>
            </a:r>
          </a:p>
          <a:p>
            <a:pPr marL="462280" indent="-228600">
              <a:lnSpc>
                <a:spcPct val="100000"/>
              </a:lnSpc>
              <a:spcBef>
                <a:spcPts val="1800"/>
              </a:spcBef>
              <a:buFont typeface="Symbol"/>
              <a:buChar char=""/>
              <a:tabLst>
                <a:tab pos="462915" algn="l"/>
                <a:tab pos="2247265" algn="l"/>
                <a:tab pos="3367404" algn="l"/>
                <a:tab pos="4164965" algn="l"/>
                <a:tab pos="5149215" algn="l"/>
                <a:tab pos="6457315" algn="l"/>
                <a:tab pos="8136255" algn="l"/>
                <a:tab pos="9683750" algn="l"/>
              </a:tabLst>
            </a:pPr>
            <a:r>
              <a:rPr spc="-15" dirty="0"/>
              <a:t>Absorpt</a:t>
            </a:r>
            <a:r>
              <a:rPr spc="-20" dirty="0"/>
              <a:t>i</a:t>
            </a:r>
            <a:r>
              <a:rPr dirty="0"/>
              <a:t>o</a:t>
            </a:r>
            <a:r>
              <a:rPr spc="-15" dirty="0"/>
              <a:t>n</a:t>
            </a:r>
            <a:r>
              <a:rPr dirty="0">
                <a:latin typeface="Times New Roman"/>
                <a:cs typeface="Times New Roman"/>
              </a:rPr>
              <a:t>	</a:t>
            </a:r>
            <a:r>
              <a:rPr spc="-20" dirty="0"/>
              <a:t>oc</a:t>
            </a:r>
            <a:r>
              <a:rPr spc="-5" dirty="0"/>
              <a:t>c</a:t>
            </a:r>
            <a:r>
              <a:rPr spc="-20" dirty="0"/>
              <a:t>ur</a:t>
            </a:r>
            <a:r>
              <a:rPr spc="-15" dirty="0"/>
              <a:t>s</a:t>
            </a:r>
            <a:r>
              <a:rPr dirty="0">
                <a:latin typeface="Times New Roman"/>
                <a:cs typeface="Times New Roman"/>
              </a:rPr>
              <a:t>	</a:t>
            </a:r>
            <a:r>
              <a:rPr spc="-20" dirty="0"/>
              <a:t>on</a:t>
            </a:r>
            <a:r>
              <a:rPr spc="-10" dirty="0"/>
              <a:t>ly</a:t>
            </a:r>
            <a:r>
              <a:rPr dirty="0">
                <a:latin typeface="Times New Roman"/>
                <a:cs typeface="Times New Roman"/>
              </a:rPr>
              <a:t>	</a:t>
            </a:r>
            <a:r>
              <a:rPr spc="-20" dirty="0"/>
              <a:t>when</a:t>
            </a:r>
            <a:r>
              <a:rPr dirty="0">
                <a:latin typeface="Times New Roman"/>
                <a:cs typeface="Times New Roman"/>
              </a:rPr>
              <a:t>	</a:t>
            </a:r>
            <a:r>
              <a:rPr dirty="0"/>
              <a:t>i</a:t>
            </a:r>
            <a:r>
              <a:rPr spc="-20" dirty="0"/>
              <a:t>ntern</a:t>
            </a:r>
            <a:r>
              <a:rPr spc="-5" dirty="0"/>
              <a:t>a</a:t>
            </a:r>
            <a:r>
              <a:rPr dirty="0"/>
              <a:t>l</a:t>
            </a:r>
            <a:r>
              <a:rPr dirty="0">
                <a:latin typeface="Times New Roman"/>
                <a:cs typeface="Times New Roman"/>
              </a:rPr>
              <a:t>	</a:t>
            </a:r>
            <a:r>
              <a:rPr spc="-15" dirty="0"/>
              <a:t>resona</a:t>
            </a:r>
            <a:r>
              <a:rPr spc="-20" dirty="0"/>
              <a:t>nc</a:t>
            </a:r>
            <a:r>
              <a:rPr spc="-15" dirty="0"/>
              <a:t>e</a:t>
            </a:r>
            <a:r>
              <a:rPr dirty="0">
                <a:latin typeface="Times New Roman"/>
                <a:cs typeface="Times New Roman"/>
              </a:rPr>
              <a:t>	</a:t>
            </a:r>
            <a:r>
              <a:rPr spc="-15" dirty="0"/>
              <a:t>condi</a:t>
            </a:r>
            <a:r>
              <a:rPr spc="-10" dirty="0"/>
              <a:t>t</a:t>
            </a:r>
            <a:r>
              <a:rPr spc="-5" dirty="0"/>
              <a:t>i</a:t>
            </a:r>
            <a:r>
              <a:rPr spc="-20" dirty="0"/>
              <a:t>o</a:t>
            </a:r>
            <a:r>
              <a:rPr spc="-15" dirty="0"/>
              <a:t>n</a:t>
            </a:r>
            <a:r>
              <a:rPr dirty="0">
                <a:latin typeface="Times New Roman"/>
                <a:cs typeface="Times New Roman"/>
              </a:rPr>
              <a:t>	</a:t>
            </a:r>
            <a:r>
              <a:rPr spc="-20" dirty="0"/>
              <a:t>me</a:t>
            </a:r>
            <a:r>
              <a:rPr spc="-5" dirty="0"/>
              <a:t>t</a:t>
            </a:r>
            <a:r>
              <a:rPr spc="-10" dirty="0"/>
              <a:t>:</a:t>
            </a:r>
          </a:p>
          <a:p>
            <a:pPr marL="462280">
              <a:lnSpc>
                <a:spcPct val="100000"/>
              </a:lnSpc>
              <a:spcBef>
                <a:spcPts val="910"/>
              </a:spcBef>
            </a:pPr>
            <a:r>
              <a:rPr spc="-35" dirty="0">
                <a:latin typeface="Cambria Math"/>
                <a:cs typeface="Cambria Math"/>
              </a:rPr>
              <a:t>𝜔</a:t>
            </a:r>
            <a:r>
              <a:rPr spc="-10" dirty="0">
                <a:latin typeface="Cambria Math"/>
                <a:cs typeface="Cambria Math"/>
              </a:rPr>
              <a:t>′</a:t>
            </a:r>
            <a:r>
              <a:rPr spc="160" dirty="0">
                <a:latin typeface="Cambria Math"/>
                <a:cs typeface="Cambria Math"/>
              </a:rPr>
              <a:t> </a:t>
            </a:r>
            <a:r>
              <a:rPr spc="-25" dirty="0">
                <a:latin typeface="Cambria Math"/>
                <a:cs typeface="Cambria Math"/>
              </a:rPr>
              <a:t>=</a:t>
            </a:r>
            <a:r>
              <a:rPr spc="175" dirty="0">
                <a:latin typeface="Cambria Math"/>
                <a:cs typeface="Cambria Math"/>
              </a:rPr>
              <a:t> </a:t>
            </a:r>
            <a:r>
              <a:rPr spc="-35" dirty="0">
                <a:latin typeface="Cambria Math"/>
                <a:cs typeface="Cambria Math"/>
              </a:rPr>
              <a:t>𝜔</a:t>
            </a:r>
            <a:r>
              <a:rPr sz="3000" spc="225" baseline="-16666" dirty="0">
                <a:latin typeface="Cambria Math"/>
                <a:cs typeface="Cambria Math"/>
              </a:rPr>
              <a:t>0</a:t>
            </a:r>
            <a:r>
              <a:rPr sz="2800" dirty="0"/>
              <a:t>.</a:t>
            </a:r>
            <a:endParaRPr sz="2800">
              <a:latin typeface="Cambria Math"/>
              <a:cs typeface="Cambria Math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875153" y="3509722"/>
            <a:ext cx="332740" cy="431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195" dirty="0">
                <a:latin typeface="Cambria Math"/>
                <a:cs typeface="Cambria Math"/>
              </a:rPr>
              <a:t>𝑣</a:t>
            </a:r>
            <a:r>
              <a:rPr sz="3000" spc="270" baseline="-16666" dirty="0">
                <a:latin typeface="Cambria Math"/>
                <a:cs typeface="Cambria Math"/>
              </a:rPr>
              <a:t>𝑧</a:t>
            </a:r>
            <a:endParaRPr sz="3000" baseline="-16666">
              <a:latin typeface="Cambria Math"/>
              <a:cs typeface="Cambria Math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887840" y="3967103"/>
            <a:ext cx="327660" cy="0"/>
          </a:xfrm>
          <a:custGeom>
            <a:avLst/>
            <a:gdLst/>
            <a:ahLst/>
            <a:cxnLst/>
            <a:rect l="l" t="t" r="r" b="b"/>
            <a:pathLst>
              <a:path w="327659">
                <a:moveTo>
                  <a:pt x="0" y="0"/>
                </a:moveTo>
                <a:lnTo>
                  <a:pt x="327659" y="0"/>
                </a:lnTo>
              </a:path>
            </a:pathLst>
          </a:custGeom>
          <a:ln w="24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30300" y="968684"/>
            <a:ext cx="6469380" cy="32726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Font typeface="Symbol"/>
              <a:buChar char=""/>
              <a:tabLst>
                <a:tab pos="241935" algn="l"/>
              </a:tabLst>
            </a:pPr>
            <a:r>
              <a:rPr sz="2800" spc="-20" dirty="0">
                <a:latin typeface="Calibri"/>
                <a:cs typeface="Calibri"/>
              </a:rPr>
              <a:t>So</a:t>
            </a:r>
            <a:r>
              <a:rPr sz="2800" spc="-15" dirty="0">
                <a:latin typeface="Calibri"/>
                <a:cs typeface="Calibri"/>
              </a:rPr>
              <a:t>lve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for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spc="-20" dirty="0">
                <a:latin typeface="Calibri"/>
                <a:cs typeface="Calibri"/>
              </a:rPr>
              <a:t>borator</a:t>
            </a:r>
            <a:r>
              <a:rPr sz="2800" spc="-15" dirty="0">
                <a:latin typeface="Calibri"/>
                <a:cs typeface="Calibri"/>
              </a:rPr>
              <a:t>y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frequ</a:t>
            </a:r>
            <a:r>
              <a:rPr sz="2800" spc="-5" dirty="0">
                <a:latin typeface="Calibri"/>
                <a:cs typeface="Calibri"/>
              </a:rPr>
              <a:t>e</a:t>
            </a:r>
            <a:r>
              <a:rPr sz="2800" spc="-20" dirty="0">
                <a:latin typeface="Calibri"/>
                <a:cs typeface="Calibri"/>
              </a:rPr>
              <a:t>nc</a:t>
            </a:r>
            <a:r>
              <a:rPr sz="2800" spc="-15" dirty="0">
                <a:latin typeface="Calibri"/>
                <a:cs typeface="Calibri"/>
              </a:rPr>
              <a:t>y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spc="25" dirty="0">
                <a:latin typeface="Cambria Math"/>
                <a:cs typeface="Cambria Math"/>
              </a:rPr>
              <a:t>𝜔</a:t>
            </a:r>
            <a:r>
              <a:rPr sz="2800" spc="-10" dirty="0">
                <a:latin typeface="Calibri"/>
                <a:cs typeface="Calibri"/>
              </a:rPr>
              <a:t>:</a:t>
            </a:r>
            <a:endParaRPr sz="2800" dirty="0">
              <a:latin typeface="Calibri"/>
              <a:cs typeface="Calibri"/>
            </a:endParaRPr>
          </a:p>
          <a:p>
            <a:pPr marL="3460115" algn="ctr">
              <a:lnSpc>
                <a:spcPct val="100000"/>
              </a:lnSpc>
              <a:spcBef>
                <a:spcPts val="1800"/>
              </a:spcBef>
            </a:pPr>
            <a:r>
              <a:rPr sz="2800" spc="-140" dirty="0">
                <a:latin typeface="Cambria Math"/>
                <a:cs typeface="Cambria Math"/>
              </a:rPr>
              <a:t>𝜔</a:t>
            </a:r>
            <a:r>
              <a:rPr sz="3000" spc="359" baseline="-16666" dirty="0">
                <a:latin typeface="Cambria Math"/>
                <a:cs typeface="Cambria Math"/>
              </a:rPr>
              <a:t>𝑎</a:t>
            </a:r>
            <a:r>
              <a:rPr sz="3000" baseline="-16666" dirty="0">
                <a:latin typeface="Cambria Math"/>
                <a:cs typeface="Cambria Math"/>
              </a:rPr>
              <a:t> </a:t>
            </a:r>
            <a:r>
              <a:rPr sz="3000" spc="89" baseline="-16666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=</a:t>
            </a:r>
            <a:r>
              <a:rPr sz="2800" spc="160" dirty="0">
                <a:latin typeface="Cambria Math"/>
                <a:cs typeface="Cambria Math"/>
              </a:rPr>
              <a:t> </a:t>
            </a:r>
            <a:r>
              <a:rPr sz="2800" spc="-35" dirty="0">
                <a:latin typeface="Cambria Math"/>
                <a:cs typeface="Cambria Math"/>
              </a:rPr>
              <a:t>𝜔</a:t>
            </a:r>
            <a:r>
              <a:rPr sz="3000" spc="60" baseline="-16666" dirty="0">
                <a:latin typeface="Cambria Math"/>
                <a:cs typeface="Cambria Math"/>
              </a:rPr>
              <a:t>0</a:t>
            </a:r>
            <a:r>
              <a:rPr sz="3000" baseline="-16666" dirty="0">
                <a:latin typeface="Cambria Math"/>
                <a:cs typeface="Cambria Math"/>
              </a:rPr>
              <a:t> </a:t>
            </a:r>
            <a:r>
              <a:rPr sz="3000" spc="-202" baseline="-16666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+</a:t>
            </a:r>
            <a:r>
              <a:rPr sz="2800" spc="5" dirty="0">
                <a:latin typeface="Cambria Math"/>
                <a:cs typeface="Cambria Math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𝐤</a:t>
            </a:r>
            <a:r>
              <a:rPr sz="2800" spc="5" dirty="0">
                <a:latin typeface="Cambria Math"/>
                <a:cs typeface="Cambria Math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⋅</a:t>
            </a:r>
            <a:r>
              <a:rPr sz="2800" spc="-5" dirty="0">
                <a:latin typeface="Cambria Math"/>
                <a:cs typeface="Cambria Math"/>
              </a:rPr>
              <a:t> </a:t>
            </a:r>
            <a:r>
              <a:rPr sz="2800" spc="-20" dirty="0">
                <a:latin typeface="Cambria Math"/>
                <a:cs typeface="Cambria Math"/>
              </a:rPr>
              <a:t>𝐯</a:t>
            </a:r>
            <a:r>
              <a:rPr sz="2800" spc="-10" dirty="0">
                <a:latin typeface="Cambria Math"/>
                <a:cs typeface="Cambria Math"/>
              </a:rPr>
              <a:t>.</a:t>
            </a:r>
            <a:endParaRPr sz="2800" dirty="0">
              <a:latin typeface="Cambria Math"/>
              <a:cs typeface="Cambria Math"/>
            </a:endParaRPr>
          </a:p>
          <a:p>
            <a:pPr marL="241300" indent="-228600">
              <a:lnSpc>
                <a:spcPct val="100000"/>
              </a:lnSpc>
              <a:spcBef>
                <a:spcPts val="1800"/>
              </a:spcBef>
              <a:buFont typeface="Symbol"/>
              <a:buChar char=""/>
              <a:tabLst>
                <a:tab pos="241935" algn="l"/>
              </a:tabLst>
            </a:pPr>
            <a:r>
              <a:rPr sz="2800" spc="-25" dirty="0">
                <a:latin typeface="Calibri"/>
                <a:cs typeface="Calibri"/>
              </a:rPr>
              <a:t>Sam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Calibri"/>
                <a:cs typeface="Calibri"/>
              </a:rPr>
              <a:t>l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nea</a:t>
            </a:r>
            <a:r>
              <a:rPr sz="2800" spc="-10" dirty="0">
                <a:latin typeface="Calibri"/>
                <a:cs typeface="Calibri"/>
              </a:rPr>
              <a:t>r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dep</a:t>
            </a:r>
            <a:r>
              <a:rPr sz="2800" spc="-10" dirty="0">
                <a:latin typeface="Calibri"/>
                <a:cs typeface="Calibri"/>
              </a:rPr>
              <a:t>e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5" dirty="0">
                <a:latin typeface="Calibri"/>
                <a:cs typeface="Calibri"/>
              </a:rPr>
              <a:t>d</a:t>
            </a:r>
            <a:r>
              <a:rPr sz="2800" spc="-15" dirty="0">
                <a:latin typeface="Calibri"/>
                <a:cs typeface="Calibri"/>
              </a:rPr>
              <a:t>ence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emi</a:t>
            </a:r>
            <a:r>
              <a:rPr sz="2800" spc="-20" dirty="0">
                <a:latin typeface="Calibri"/>
                <a:cs typeface="Calibri"/>
              </a:rPr>
              <a:t>ss</a:t>
            </a:r>
            <a:r>
              <a:rPr sz="2800" spc="-10" dirty="0">
                <a:latin typeface="Calibri"/>
                <a:cs typeface="Calibri"/>
              </a:rPr>
              <a:t>io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c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spc="-20" dirty="0">
                <a:latin typeface="Calibri"/>
                <a:cs typeface="Calibri"/>
              </a:rPr>
              <a:t>se.</a:t>
            </a:r>
            <a:endParaRPr sz="28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964"/>
              </a:spcBef>
              <a:buFont typeface="Symbol"/>
              <a:buChar char=""/>
              <a:tabLst>
                <a:tab pos="241935" algn="l"/>
              </a:tabLst>
            </a:pPr>
            <a:r>
              <a:rPr sz="2800" spc="-20" dirty="0">
                <a:latin typeface="Calibri"/>
                <a:cs typeface="Calibri"/>
              </a:rPr>
              <a:t>Exp</a:t>
            </a:r>
            <a:r>
              <a:rPr sz="2800" spc="-10" dirty="0">
                <a:latin typeface="Calibri"/>
                <a:cs typeface="Calibri"/>
              </a:rPr>
              <a:t>l</a:t>
            </a:r>
            <a:r>
              <a:rPr sz="2800" spc="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c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fo</a:t>
            </a:r>
            <a:r>
              <a:rPr sz="2800" spc="-10" dirty="0">
                <a:latin typeface="Calibri"/>
                <a:cs typeface="Calibri"/>
              </a:rPr>
              <a:t>r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c</a:t>
            </a:r>
            <a:r>
              <a:rPr sz="2800" spc="-20" dirty="0">
                <a:latin typeface="Calibri"/>
                <a:cs typeface="Calibri"/>
              </a:rPr>
              <a:t>hose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g</a:t>
            </a:r>
            <a:r>
              <a:rPr sz="2800" spc="-10" dirty="0">
                <a:latin typeface="Calibri"/>
                <a:cs typeface="Calibri"/>
              </a:rPr>
              <a:t>e</a:t>
            </a:r>
            <a:r>
              <a:rPr sz="2800" spc="-20" dirty="0">
                <a:latin typeface="Calibri"/>
                <a:cs typeface="Calibri"/>
              </a:rPr>
              <a:t>ometr</a:t>
            </a:r>
            <a:r>
              <a:rPr sz="2800" spc="-15" dirty="0">
                <a:latin typeface="Calibri"/>
                <a:cs typeface="Calibri"/>
              </a:rPr>
              <a:t>y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𝐤</a:t>
            </a:r>
            <a:r>
              <a:rPr sz="2800" spc="165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=</a:t>
            </a:r>
            <a:r>
              <a:rPr sz="2800" spc="175" dirty="0">
                <a:latin typeface="Cambria Math"/>
                <a:cs typeface="Cambria Math"/>
              </a:rPr>
              <a:t> </a:t>
            </a:r>
            <a:r>
              <a:rPr sz="4200" spc="-22" baseline="2976" dirty="0">
                <a:latin typeface="Cambria Math"/>
                <a:cs typeface="Cambria Math"/>
              </a:rPr>
              <a:t>(</a:t>
            </a:r>
            <a:r>
              <a:rPr sz="2800" spc="-25" dirty="0">
                <a:latin typeface="Cambria Math"/>
                <a:cs typeface="Cambria Math"/>
              </a:rPr>
              <a:t>0</a:t>
            </a:r>
            <a:r>
              <a:rPr sz="2800" spc="-10" dirty="0">
                <a:latin typeface="Cambria Math"/>
                <a:cs typeface="Cambria Math"/>
              </a:rPr>
              <a:t>,</a:t>
            </a:r>
            <a:r>
              <a:rPr lang="en-US" sz="2800" spc="-10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0</a:t>
            </a:r>
            <a:r>
              <a:rPr sz="2800" spc="-10" dirty="0">
                <a:latin typeface="Cambria Math"/>
                <a:cs typeface="Cambria Math"/>
              </a:rPr>
              <a:t>,</a:t>
            </a:r>
            <a:r>
              <a:rPr sz="2800" spc="-160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𝑘</a:t>
            </a:r>
            <a:r>
              <a:rPr sz="3000" spc="509" baseline="-16666" dirty="0">
                <a:latin typeface="Cambria Math"/>
                <a:cs typeface="Cambria Math"/>
              </a:rPr>
              <a:t>𝑧</a:t>
            </a:r>
            <a:r>
              <a:rPr sz="4200" spc="-37" baseline="2976" dirty="0">
                <a:latin typeface="Cambria Math"/>
                <a:cs typeface="Cambria Math"/>
              </a:rPr>
              <a:t>)</a:t>
            </a:r>
            <a:r>
              <a:rPr sz="2800" spc="-10" dirty="0">
                <a:latin typeface="Calibri"/>
                <a:cs typeface="Calibri"/>
              </a:rPr>
              <a:t>:</a:t>
            </a:r>
            <a:endParaRPr sz="2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2"/>
              </a:spcBef>
            </a:pPr>
            <a:endParaRPr sz="2600" dirty="0">
              <a:latin typeface="Times New Roman"/>
              <a:cs typeface="Times New Roman"/>
            </a:endParaRPr>
          </a:p>
          <a:p>
            <a:pPr marL="3460115" algn="ctr">
              <a:lnSpc>
                <a:spcPct val="100000"/>
              </a:lnSpc>
              <a:tabLst>
                <a:tab pos="5697855" algn="l"/>
              </a:tabLst>
            </a:pPr>
            <a:r>
              <a:rPr sz="2800" spc="-140" dirty="0">
                <a:latin typeface="Cambria Math"/>
                <a:cs typeface="Cambria Math"/>
              </a:rPr>
              <a:t>𝜔</a:t>
            </a:r>
            <a:r>
              <a:rPr sz="3000" spc="359" baseline="-16666" dirty="0">
                <a:latin typeface="Cambria Math"/>
                <a:cs typeface="Cambria Math"/>
              </a:rPr>
              <a:t>𝑎</a:t>
            </a:r>
            <a:r>
              <a:rPr sz="3000" baseline="-16666" dirty="0">
                <a:latin typeface="Cambria Math"/>
                <a:cs typeface="Cambria Math"/>
              </a:rPr>
              <a:t> </a:t>
            </a:r>
            <a:r>
              <a:rPr sz="3000" spc="89" baseline="-16666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=</a:t>
            </a:r>
            <a:r>
              <a:rPr sz="2800" spc="160" dirty="0">
                <a:latin typeface="Cambria Math"/>
                <a:cs typeface="Cambria Math"/>
              </a:rPr>
              <a:t> </a:t>
            </a:r>
            <a:r>
              <a:rPr sz="2800" spc="-35" dirty="0">
                <a:latin typeface="Cambria Math"/>
                <a:cs typeface="Cambria Math"/>
              </a:rPr>
              <a:t>𝜔</a:t>
            </a:r>
            <a:r>
              <a:rPr sz="3000" spc="60" baseline="-16666" dirty="0">
                <a:latin typeface="Cambria Math"/>
                <a:cs typeface="Cambria Math"/>
              </a:rPr>
              <a:t>0</a:t>
            </a:r>
            <a:r>
              <a:rPr sz="3000" spc="225" baseline="-16666" dirty="0">
                <a:latin typeface="Cambria Math"/>
                <a:cs typeface="Cambria Math"/>
              </a:rPr>
              <a:t> </a:t>
            </a:r>
            <a:r>
              <a:rPr sz="2800" spc="95" dirty="0">
                <a:latin typeface="Cambria Math"/>
                <a:cs typeface="Cambria Math"/>
              </a:rPr>
              <a:t>(1</a:t>
            </a:r>
            <a:r>
              <a:rPr sz="2800" spc="5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+</a:t>
            </a:r>
            <a:r>
              <a:rPr sz="2800" dirty="0">
                <a:latin typeface="Cambria Math"/>
                <a:cs typeface="Cambria Math"/>
              </a:rPr>
              <a:t>	</a:t>
            </a:r>
            <a:r>
              <a:rPr sz="4200" spc="-44" baseline="-37698" dirty="0">
                <a:latin typeface="Cambria Math"/>
                <a:cs typeface="Cambria Math"/>
              </a:rPr>
              <a:t>𝑐</a:t>
            </a:r>
            <a:r>
              <a:rPr sz="4200" spc="112" baseline="-37698" dirty="0">
                <a:latin typeface="Cambria Math"/>
                <a:cs typeface="Cambria Math"/>
              </a:rPr>
              <a:t> </a:t>
            </a:r>
            <a:r>
              <a:rPr sz="2800" spc="200" dirty="0">
                <a:latin typeface="Cambria Math"/>
                <a:cs typeface="Cambria Math"/>
              </a:rPr>
              <a:t>)</a:t>
            </a:r>
            <a:r>
              <a:rPr sz="2800" spc="-10" dirty="0">
                <a:latin typeface="Cambria Math"/>
                <a:cs typeface="Cambria Math"/>
              </a:rPr>
              <a:t>.</a:t>
            </a:r>
            <a:endParaRPr sz="2800" dirty="0">
              <a:latin typeface="Cambria Math"/>
              <a:cs typeface="Cambria Math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01700" y="4588381"/>
            <a:ext cx="350520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15" dirty="0">
                <a:latin typeface="Calibri"/>
                <a:cs typeface="Calibri"/>
              </a:rPr>
              <a:t>---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9622" rIns="0" bIns="0" rtlCol="0">
            <a:spAutoFit/>
          </a:bodyPr>
          <a:lstStyle/>
          <a:p>
            <a:pPr marL="951230">
              <a:lnSpc>
                <a:spcPct val="100000"/>
              </a:lnSpc>
            </a:pPr>
            <a:r>
              <a:rPr spc="-15" dirty="0"/>
              <a:t>Sl</a:t>
            </a:r>
            <a:r>
              <a:rPr spc="-5" dirty="0"/>
              <a:t>i</a:t>
            </a:r>
            <a:r>
              <a:rPr spc="-20" dirty="0"/>
              <a:t>de</a:t>
            </a:r>
            <a:r>
              <a:rPr spc="-5" dirty="0"/>
              <a:t> </a:t>
            </a:r>
            <a:r>
              <a:rPr spc="-15" dirty="0"/>
              <a:t>7:</a:t>
            </a:r>
            <a:r>
              <a:rPr spc="-20" dirty="0"/>
              <a:t> Validity</a:t>
            </a:r>
            <a:r>
              <a:rPr spc="5" dirty="0"/>
              <a:t> </a:t>
            </a:r>
            <a:r>
              <a:rPr spc="-20" dirty="0"/>
              <a:t>&amp; High</a:t>
            </a:r>
            <a:r>
              <a:rPr spc="-10" dirty="0"/>
              <a:t>e</a:t>
            </a:r>
            <a:r>
              <a:rPr spc="5" dirty="0"/>
              <a:t>r</a:t>
            </a:r>
            <a:r>
              <a:rPr spc="-15" dirty="0"/>
              <a:t>-</a:t>
            </a:r>
            <a:r>
              <a:rPr spc="-25" dirty="0"/>
              <a:t>Ord</a:t>
            </a:r>
            <a:r>
              <a:rPr spc="-15" dirty="0"/>
              <a:t>e</a:t>
            </a:r>
            <a:r>
              <a:rPr dirty="0"/>
              <a:t>r</a:t>
            </a:r>
            <a:r>
              <a:rPr spc="-20" dirty="0"/>
              <a:t> D</a:t>
            </a:r>
            <a:r>
              <a:rPr spc="-30" dirty="0"/>
              <a:t>o</a:t>
            </a:r>
            <a:r>
              <a:rPr spc="-15" dirty="0"/>
              <a:t>pple</a:t>
            </a:r>
            <a:r>
              <a:rPr dirty="0"/>
              <a:t>r</a:t>
            </a:r>
            <a:r>
              <a:rPr spc="-15" dirty="0"/>
              <a:t> </a:t>
            </a:r>
            <a:r>
              <a:rPr spc="-20" dirty="0"/>
              <a:t>E</a:t>
            </a:r>
            <a:r>
              <a:rPr spc="-10" dirty="0"/>
              <a:t>f</a:t>
            </a:r>
            <a:r>
              <a:rPr spc="-20" dirty="0"/>
              <a:t>f</a:t>
            </a:r>
            <a:r>
              <a:rPr spc="-15" dirty="0"/>
              <a:t>e</a:t>
            </a:r>
            <a:r>
              <a:rPr spc="-20" dirty="0"/>
              <a:t>cts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30300" y="1716374"/>
            <a:ext cx="7891780" cy="10953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Font typeface="Symbol"/>
              <a:buChar char=""/>
              <a:tabLst>
                <a:tab pos="241935" algn="l"/>
              </a:tabLst>
            </a:pPr>
            <a:r>
              <a:rPr sz="2800" spc="-20" dirty="0">
                <a:latin typeface="Calibri"/>
                <a:cs typeface="Calibri"/>
              </a:rPr>
              <a:t>L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nea</a:t>
            </a:r>
            <a:r>
              <a:rPr sz="2800" spc="-10" dirty="0">
                <a:latin typeface="Calibri"/>
                <a:cs typeface="Calibri"/>
              </a:rPr>
              <a:t>r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spc="-20" dirty="0">
                <a:latin typeface="Calibri"/>
                <a:cs typeface="Calibri"/>
              </a:rPr>
              <a:t>pprox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mation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adeq</a:t>
            </a:r>
            <a:r>
              <a:rPr sz="2800" spc="-20" dirty="0">
                <a:latin typeface="Calibri"/>
                <a:cs typeface="Calibri"/>
              </a:rPr>
              <a:t>ua</a:t>
            </a:r>
            <a:r>
              <a:rPr sz="2800" spc="-5" dirty="0">
                <a:latin typeface="Calibri"/>
                <a:cs typeface="Calibri"/>
              </a:rPr>
              <a:t>t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unt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4200" spc="-15" baseline="1984" dirty="0">
                <a:latin typeface="Cambria Math"/>
                <a:cs typeface="Cambria Math"/>
              </a:rPr>
              <a:t>|</a:t>
            </a:r>
            <a:r>
              <a:rPr sz="2800" spc="-195" dirty="0">
                <a:latin typeface="Cambria Math"/>
                <a:cs typeface="Cambria Math"/>
              </a:rPr>
              <a:t>𝑣</a:t>
            </a:r>
            <a:r>
              <a:rPr sz="3000" spc="509" baseline="-16666" dirty="0">
                <a:latin typeface="Cambria Math"/>
                <a:cs typeface="Cambria Math"/>
              </a:rPr>
              <a:t>𝑧</a:t>
            </a:r>
            <a:r>
              <a:rPr sz="4200" spc="-15" baseline="1984" dirty="0">
                <a:latin typeface="Cambria Math"/>
                <a:cs typeface="Cambria Math"/>
              </a:rPr>
              <a:t>|</a:t>
            </a:r>
            <a:r>
              <a:rPr sz="2800" spc="-20" dirty="0">
                <a:latin typeface="Cambria Math"/>
                <a:cs typeface="Cambria Math"/>
              </a:rPr>
              <a:t>/</a:t>
            </a:r>
            <a:r>
              <a:rPr sz="2800" spc="-30" dirty="0">
                <a:latin typeface="Cambria Math"/>
                <a:cs typeface="Cambria Math"/>
              </a:rPr>
              <a:t>𝑐</a:t>
            </a:r>
            <a:r>
              <a:rPr sz="2800" spc="245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≈</a:t>
            </a:r>
            <a:r>
              <a:rPr sz="2800" spc="170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1</a:t>
            </a:r>
            <a:r>
              <a:rPr sz="2800" spc="-20" dirty="0">
                <a:latin typeface="Cambria Math"/>
                <a:cs typeface="Cambria Math"/>
              </a:rPr>
              <a:t>0</a:t>
            </a:r>
            <a:r>
              <a:rPr sz="3000" spc="-60" baseline="29166" dirty="0">
                <a:latin typeface="Cambria Math"/>
                <a:cs typeface="Cambria Math"/>
              </a:rPr>
              <a:t>−</a:t>
            </a:r>
            <a:r>
              <a:rPr sz="3000" spc="225" baseline="29166" dirty="0">
                <a:latin typeface="Cambria Math"/>
                <a:cs typeface="Cambria Math"/>
              </a:rPr>
              <a:t>5</a:t>
            </a:r>
            <a:r>
              <a:rPr sz="2800" dirty="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964"/>
              </a:spcBef>
              <a:buFont typeface="Symbol"/>
              <a:buChar char=""/>
              <a:tabLst>
                <a:tab pos="241935" algn="l"/>
              </a:tabLst>
            </a:pPr>
            <a:r>
              <a:rPr sz="2800" b="1" spc="-15" dirty="0">
                <a:latin typeface="Calibri"/>
                <a:cs typeface="Calibri"/>
              </a:rPr>
              <a:t>Quadrati</a:t>
            </a:r>
            <a:r>
              <a:rPr sz="2800" b="1" dirty="0">
                <a:latin typeface="Calibri"/>
                <a:cs typeface="Calibri"/>
              </a:rPr>
              <a:t>c</a:t>
            </a:r>
            <a:r>
              <a:rPr sz="2800" b="1" spc="-15" dirty="0">
                <a:latin typeface="Calibri"/>
                <a:cs typeface="Calibri"/>
              </a:rPr>
              <a:t>/relativistic</a:t>
            </a:r>
            <a:r>
              <a:rPr sz="2800" b="1" spc="-65" dirty="0">
                <a:latin typeface="Times New Roman"/>
                <a:cs typeface="Times New Roman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Dopple</a:t>
            </a:r>
            <a:r>
              <a:rPr sz="2800" b="1" spc="-10" dirty="0">
                <a:latin typeface="Calibri"/>
                <a:cs typeface="Calibri"/>
              </a:rPr>
              <a:t>r</a:t>
            </a:r>
            <a:r>
              <a:rPr sz="2800" b="1" spc="-4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adds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te</a:t>
            </a:r>
            <a:r>
              <a:rPr sz="2800" spc="-15" dirty="0">
                <a:latin typeface="Calibri"/>
                <a:cs typeface="Calibri"/>
              </a:rPr>
              <a:t>rms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mbria Math"/>
                <a:cs typeface="Cambria Math"/>
              </a:rPr>
              <a:t>∝</a:t>
            </a:r>
            <a:r>
              <a:rPr sz="2800" spc="165" dirty="0">
                <a:latin typeface="Cambria Math"/>
                <a:cs typeface="Cambria Math"/>
              </a:rPr>
              <a:t> </a:t>
            </a:r>
            <a:r>
              <a:rPr sz="4200" spc="-22" baseline="2976" dirty="0">
                <a:latin typeface="Cambria Math"/>
                <a:cs typeface="Cambria Math"/>
              </a:rPr>
              <a:t>(</a:t>
            </a:r>
            <a:r>
              <a:rPr sz="2800" spc="45" dirty="0">
                <a:latin typeface="Cambria Math"/>
                <a:cs typeface="Cambria Math"/>
              </a:rPr>
              <a:t>𝑣</a:t>
            </a:r>
            <a:r>
              <a:rPr sz="2800" spc="-5" dirty="0">
                <a:latin typeface="Cambria Math"/>
                <a:cs typeface="Cambria Math"/>
              </a:rPr>
              <a:t>/</a:t>
            </a:r>
            <a:r>
              <a:rPr sz="2800" spc="50" dirty="0">
                <a:latin typeface="Cambria Math"/>
                <a:cs typeface="Cambria Math"/>
              </a:rPr>
              <a:t>𝑐</a:t>
            </a:r>
            <a:r>
              <a:rPr sz="4200" spc="-15" baseline="2976" dirty="0">
                <a:latin typeface="Cambria Math"/>
                <a:cs typeface="Cambria Math"/>
              </a:rPr>
              <a:t>)</a:t>
            </a:r>
            <a:r>
              <a:rPr sz="3000" spc="225" baseline="29166" dirty="0">
                <a:latin typeface="Cambria Math"/>
                <a:cs typeface="Cambria Math"/>
              </a:rPr>
              <a:t>2</a:t>
            </a:r>
            <a:r>
              <a:rPr sz="2800" dirty="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30318" y="3093784"/>
            <a:ext cx="1720214" cy="405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Font typeface="Symbol"/>
              <a:buChar char=""/>
              <a:tabLst>
                <a:tab pos="241935" algn="l"/>
              </a:tabLst>
            </a:pPr>
            <a:r>
              <a:rPr sz="2800" spc="-15" dirty="0">
                <a:latin typeface="Calibri"/>
                <a:cs typeface="Calibri"/>
              </a:rPr>
              <a:t>Import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spc="-20" dirty="0">
                <a:latin typeface="Calibri"/>
                <a:cs typeface="Calibri"/>
              </a:rPr>
              <a:t>nt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108008" y="3118870"/>
            <a:ext cx="8176895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561975" algn="l"/>
                <a:tab pos="2157730" algn="l"/>
                <a:tab pos="3928745" algn="l"/>
                <a:tab pos="5310505" algn="l"/>
                <a:tab pos="6550659" algn="l"/>
              </a:tabLst>
            </a:pPr>
            <a:r>
              <a:rPr sz="280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-15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Calibri"/>
                <a:cs typeface="Calibri"/>
              </a:rPr>
              <a:t>prec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s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Calibri"/>
                <a:cs typeface="Calibri"/>
              </a:rPr>
              <a:t>me</a:t>
            </a:r>
            <a:r>
              <a:rPr sz="2800" spc="-5" dirty="0">
                <a:latin typeface="Calibri"/>
                <a:cs typeface="Calibri"/>
              </a:rPr>
              <a:t>t</a:t>
            </a:r>
            <a:r>
              <a:rPr sz="2800" spc="-15" dirty="0">
                <a:latin typeface="Calibri"/>
                <a:cs typeface="Calibri"/>
              </a:rPr>
              <a:t>ro</a:t>
            </a:r>
            <a:r>
              <a:rPr sz="2800" spc="-20" dirty="0">
                <a:latin typeface="Calibri"/>
                <a:cs typeface="Calibri"/>
              </a:rPr>
              <a:t>lo</a:t>
            </a:r>
            <a:r>
              <a:rPr sz="2800" spc="-10" dirty="0">
                <a:latin typeface="Calibri"/>
                <a:cs typeface="Calibri"/>
              </a:rPr>
              <a:t>g</a:t>
            </a:r>
            <a:r>
              <a:rPr sz="2800" spc="-15" dirty="0">
                <a:latin typeface="Calibri"/>
                <a:cs typeface="Calibri"/>
              </a:rPr>
              <a:t>y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Calibri"/>
                <a:cs typeface="Calibri"/>
              </a:rPr>
              <a:t>(atom</a:t>
            </a:r>
            <a:r>
              <a:rPr sz="2800" spc="-10" dirty="0">
                <a:latin typeface="Calibri"/>
                <a:cs typeface="Calibri"/>
              </a:rPr>
              <a:t>ic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5" dirty="0">
                <a:latin typeface="Calibri"/>
                <a:cs typeface="Calibri"/>
              </a:rPr>
              <a:t>c</a:t>
            </a:r>
            <a:r>
              <a:rPr sz="2800" spc="-5" dirty="0">
                <a:latin typeface="Calibri"/>
                <a:cs typeface="Calibri"/>
              </a:rPr>
              <a:t>l</a:t>
            </a:r>
            <a:r>
              <a:rPr sz="2800" spc="-25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cks,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Calibri"/>
                <a:cs typeface="Calibri"/>
              </a:rPr>
              <a:t>Mö</a:t>
            </a:r>
            <a:r>
              <a:rPr sz="2800" spc="-10" dirty="0">
                <a:latin typeface="Calibri"/>
                <a:cs typeface="Calibri"/>
              </a:rPr>
              <a:t>s</a:t>
            </a:r>
            <a:r>
              <a:rPr sz="2800" spc="-20" dirty="0">
                <a:latin typeface="Calibri"/>
                <a:cs typeface="Calibri"/>
              </a:rPr>
              <a:t>sbauer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01718" y="3661414"/>
            <a:ext cx="10379710" cy="22555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>
              <a:lnSpc>
                <a:spcPct val="100000"/>
              </a:lnSpc>
            </a:pPr>
            <a:r>
              <a:rPr sz="2800" spc="-20" dirty="0">
                <a:latin typeface="Calibri"/>
                <a:cs typeface="Calibri"/>
              </a:rPr>
              <a:t>spectros</a:t>
            </a:r>
            <a:r>
              <a:rPr sz="2800" spc="-5" dirty="0">
                <a:latin typeface="Calibri"/>
                <a:cs typeface="Calibri"/>
              </a:rPr>
              <a:t>c</a:t>
            </a:r>
            <a:r>
              <a:rPr sz="2800" spc="-20" dirty="0">
                <a:latin typeface="Calibri"/>
                <a:cs typeface="Calibri"/>
              </a:rPr>
              <a:t>opy</a:t>
            </a:r>
            <a:r>
              <a:rPr sz="2800" spc="-5" dirty="0">
                <a:latin typeface="Calibri"/>
                <a:cs typeface="Calibri"/>
              </a:rPr>
              <a:t>)</a:t>
            </a:r>
            <a:r>
              <a:rPr sz="2800" dirty="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  <a:p>
            <a:pPr marL="469900" marR="5080" indent="-228600">
              <a:lnSpc>
                <a:spcPct val="126899"/>
              </a:lnSpc>
              <a:spcBef>
                <a:spcPts val="1065"/>
              </a:spcBef>
              <a:buFont typeface="Symbol"/>
              <a:buChar char=""/>
              <a:tabLst>
                <a:tab pos="470534" algn="l"/>
                <a:tab pos="1123315" algn="l"/>
                <a:tab pos="1785620" algn="l"/>
                <a:tab pos="3949065" algn="l"/>
                <a:tab pos="4672965" algn="l"/>
                <a:tab pos="5900420" algn="l"/>
                <a:tab pos="7567295" algn="l"/>
                <a:tab pos="8411210" algn="l"/>
                <a:tab pos="10071100" algn="l"/>
              </a:tabLst>
            </a:pPr>
            <a:r>
              <a:rPr sz="2800" spc="-20" dirty="0">
                <a:latin typeface="Calibri"/>
                <a:cs typeface="Calibri"/>
              </a:rPr>
              <a:t>Fo</a:t>
            </a:r>
            <a:r>
              <a:rPr sz="2800" spc="-10" dirty="0">
                <a:latin typeface="Calibri"/>
                <a:cs typeface="Calibri"/>
              </a:rPr>
              <a:t>r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5" dirty="0">
                <a:latin typeface="Calibri"/>
                <a:cs typeface="Calibri"/>
              </a:rPr>
              <a:t>the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Calibri"/>
                <a:cs typeface="Calibri"/>
              </a:rPr>
              <a:t>t</a:t>
            </a:r>
            <a:r>
              <a:rPr sz="2800" spc="-15" dirty="0">
                <a:latin typeface="Calibri"/>
                <a:cs typeface="Calibri"/>
              </a:rPr>
              <a:t>emperatures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5" dirty="0">
                <a:latin typeface="Calibri"/>
                <a:cs typeface="Calibri"/>
              </a:rPr>
              <a:t>and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Calibri"/>
                <a:cs typeface="Calibri"/>
              </a:rPr>
              <a:t>m</a:t>
            </a:r>
            <a:r>
              <a:rPr sz="2800" spc="-15" dirty="0">
                <a:latin typeface="Calibri"/>
                <a:cs typeface="Calibri"/>
              </a:rPr>
              <a:t>asses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5" dirty="0">
                <a:latin typeface="Calibri"/>
                <a:cs typeface="Calibri"/>
              </a:rPr>
              <a:t>a</a:t>
            </a:r>
            <a:r>
              <a:rPr sz="2800" spc="-5" dirty="0">
                <a:latin typeface="Calibri"/>
                <a:cs typeface="Calibri"/>
              </a:rPr>
              <a:t>d</a:t>
            </a:r>
            <a:r>
              <a:rPr sz="2800" spc="-20" dirty="0">
                <a:latin typeface="Calibri"/>
                <a:cs typeface="Calibri"/>
              </a:rPr>
              <a:t>dress</a:t>
            </a:r>
            <a:r>
              <a:rPr sz="2800" dirty="0">
                <a:latin typeface="Calibri"/>
                <a:cs typeface="Calibri"/>
              </a:rPr>
              <a:t>e</a:t>
            </a:r>
            <a:r>
              <a:rPr sz="2800" spc="-15" dirty="0">
                <a:latin typeface="Calibri"/>
                <a:cs typeface="Calibri"/>
              </a:rPr>
              <a:t>d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Calibri"/>
                <a:cs typeface="Calibri"/>
              </a:rPr>
              <a:t>her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Calibri"/>
                <a:cs typeface="Calibri"/>
              </a:rPr>
              <a:t>(h</a:t>
            </a:r>
            <a:r>
              <a:rPr sz="2800" spc="-15" dirty="0">
                <a:latin typeface="Calibri"/>
                <a:cs typeface="Calibri"/>
              </a:rPr>
              <a:t>u</a:t>
            </a:r>
            <a:r>
              <a:rPr sz="2800" spc="-20" dirty="0">
                <a:latin typeface="Calibri"/>
                <a:cs typeface="Calibri"/>
              </a:rPr>
              <a:t>nd</a:t>
            </a:r>
            <a:r>
              <a:rPr sz="2800" spc="-5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eds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Calibri"/>
                <a:cs typeface="Calibri"/>
              </a:rPr>
              <a:t>of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kelvi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10" dirty="0">
                <a:latin typeface="Calibri"/>
                <a:cs typeface="Calibri"/>
              </a:rPr>
              <a:t>,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atomic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masses),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Calibri"/>
                <a:cs typeface="Calibri"/>
              </a:rPr>
              <a:t>l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nea</a:t>
            </a:r>
            <a:r>
              <a:rPr sz="2800" spc="-10" dirty="0">
                <a:latin typeface="Calibri"/>
                <a:cs typeface="Calibri"/>
              </a:rPr>
              <a:t>r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term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d</a:t>
            </a:r>
            <a:r>
              <a:rPr sz="2800" spc="-5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mi</a:t>
            </a:r>
            <a:r>
              <a:rPr sz="2800" spc="-20" dirty="0">
                <a:latin typeface="Calibri"/>
                <a:cs typeface="Calibri"/>
              </a:rPr>
              <a:t>nates.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810"/>
              </a:spcBef>
            </a:pPr>
            <a:r>
              <a:rPr sz="2800" spc="-15" dirty="0">
                <a:latin typeface="Calibri"/>
                <a:cs typeface="Calibri"/>
              </a:rPr>
              <a:t>---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9622" rIns="0" bIns="0" rtlCol="0">
            <a:spAutoFit/>
          </a:bodyPr>
          <a:lstStyle/>
          <a:p>
            <a:pPr marL="755015">
              <a:lnSpc>
                <a:spcPct val="100000"/>
              </a:lnSpc>
            </a:pPr>
            <a:r>
              <a:rPr spc="-15" dirty="0"/>
              <a:t>Sl</a:t>
            </a:r>
            <a:r>
              <a:rPr spc="-5" dirty="0"/>
              <a:t>i</a:t>
            </a:r>
            <a:r>
              <a:rPr spc="-20" dirty="0"/>
              <a:t>de</a:t>
            </a:r>
            <a:r>
              <a:rPr spc="-5" dirty="0"/>
              <a:t> </a:t>
            </a:r>
            <a:r>
              <a:rPr spc="-15" dirty="0"/>
              <a:t>8: </a:t>
            </a:r>
            <a:r>
              <a:rPr spc="-45" dirty="0"/>
              <a:t>M</a:t>
            </a:r>
            <a:r>
              <a:rPr spc="-20" dirty="0"/>
              <a:t>axwel</a:t>
            </a:r>
            <a:r>
              <a:rPr spc="0" dirty="0"/>
              <a:t>l</a:t>
            </a:r>
            <a:r>
              <a:rPr spc="-20" dirty="0">
                <a:latin typeface="Calibri"/>
                <a:cs typeface="Calibri"/>
              </a:rPr>
              <a:t>–</a:t>
            </a:r>
            <a:r>
              <a:rPr spc="-20" dirty="0"/>
              <a:t>Boltzmann Ve</a:t>
            </a:r>
            <a:r>
              <a:rPr spc="-5" dirty="0"/>
              <a:t>l</a:t>
            </a:r>
            <a:r>
              <a:rPr spc="-15" dirty="0"/>
              <a:t>ocity</a:t>
            </a:r>
            <a:r>
              <a:rPr spc="-25" dirty="0"/>
              <a:t> </a:t>
            </a:r>
            <a:r>
              <a:rPr spc="-20" dirty="0"/>
              <a:t>Dist</a:t>
            </a:r>
            <a:r>
              <a:rPr dirty="0"/>
              <a:t>r</a:t>
            </a:r>
            <a:r>
              <a:rPr spc="-15" dirty="0"/>
              <a:t>ibution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30300" y="1754434"/>
            <a:ext cx="10157460" cy="9232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marR="5080" indent="-228600">
              <a:lnSpc>
                <a:spcPct val="127099"/>
              </a:lnSpc>
              <a:buFont typeface="Symbol"/>
              <a:buChar char=""/>
              <a:tabLst>
                <a:tab pos="241935" algn="l"/>
                <a:tab pos="763270" algn="l"/>
                <a:tab pos="2618740" algn="l"/>
                <a:tab pos="3303270" algn="l"/>
                <a:tab pos="5119370" algn="l"/>
                <a:tab pos="6400165" algn="l"/>
                <a:tab pos="7017384" algn="l"/>
                <a:tab pos="7699375" algn="l"/>
                <a:tab pos="9848850" algn="l"/>
              </a:tabLst>
            </a:pPr>
            <a:r>
              <a:rPr sz="2800" spc="-15" dirty="0">
                <a:latin typeface="Calibri"/>
                <a:cs typeface="Calibri"/>
              </a:rPr>
              <a:t>At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5" dirty="0">
                <a:latin typeface="Calibri"/>
                <a:cs typeface="Calibri"/>
              </a:rPr>
              <a:t>equi</a:t>
            </a:r>
            <a:r>
              <a:rPr sz="2800" dirty="0">
                <a:latin typeface="Calibri"/>
                <a:cs typeface="Calibri"/>
              </a:rPr>
              <a:t>li</a:t>
            </a:r>
            <a:r>
              <a:rPr sz="2800" spc="-5" dirty="0">
                <a:latin typeface="Calibri"/>
                <a:cs typeface="Calibri"/>
              </a:rPr>
              <a:t>b</a:t>
            </a:r>
            <a:r>
              <a:rPr sz="2800" spc="-10" dirty="0">
                <a:latin typeface="Calibri"/>
                <a:cs typeface="Calibri"/>
              </a:rPr>
              <a:t>ri</a:t>
            </a:r>
            <a:r>
              <a:rPr sz="2800" spc="-20" dirty="0">
                <a:latin typeface="Calibri"/>
                <a:cs typeface="Calibri"/>
              </a:rPr>
              <a:t>u</a:t>
            </a:r>
            <a:r>
              <a:rPr sz="2800" spc="-25" dirty="0">
                <a:latin typeface="Calibri"/>
                <a:cs typeface="Calibri"/>
              </a:rPr>
              <a:t>m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Calibri"/>
                <a:cs typeface="Calibri"/>
              </a:rPr>
              <a:t>t</a:t>
            </a:r>
            <a:r>
              <a:rPr sz="2800" spc="-20" dirty="0">
                <a:latin typeface="Calibri"/>
                <a:cs typeface="Calibri"/>
              </a:rPr>
              <a:t>h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b="1" spc="-15" dirty="0">
                <a:latin typeface="Calibri"/>
                <a:cs typeface="Calibri"/>
              </a:rPr>
              <a:t>probability</a:t>
            </a:r>
            <a:r>
              <a:rPr sz="2800" b="1" dirty="0">
                <a:latin typeface="Times New Roman"/>
                <a:cs typeface="Times New Roman"/>
              </a:rPr>
              <a:t>	</a:t>
            </a:r>
            <a:r>
              <a:rPr sz="2800" b="1" spc="-15" dirty="0">
                <a:latin typeface="Calibri"/>
                <a:cs typeface="Calibri"/>
              </a:rPr>
              <a:t>density</a:t>
            </a:r>
            <a:r>
              <a:rPr sz="2800" b="1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Calibri"/>
                <a:cs typeface="Calibri"/>
              </a:rPr>
              <a:t>fo</a:t>
            </a:r>
            <a:r>
              <a:rPr sz="2800" spc="-10" dirty="0">
                <a:latin typeface="Calibri"/>
                <a:cs typeface="Calibri"/>
              </a:rPr>
              <a:t>r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5" dirty="0">
                <a:latin typeface="Calibri"/>
                <a:cs typeface="Calibri"/>
              </a:rPr>
              <a:t>the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20" dirty="0">
                <a:latin typeface="Cambria Math"/>
                <a:cs typeface="Cambria Math"/>
              </a:rPr>
              <a:t>𝑧</a:t>
            </a:r>
            <a:r>
              <a:rPr sz="2800" spc="-15" dirty="0">
                <a:latin typeface="Calibri"/>
                <a:cs typeface="Calibri"/>
              </a:rPr>
              <a:t>-</a:t>
            </a:r>
            <a:r>
              <a:rPr sz="2800" spc="-20" dirty="0">
                <a:latin typeface="Calibri"/>
                <a:cs typeface="Calibri"/>
              </a:rPr>
              <a:t>comp</a:t>
            </a:r>
            <a:r>
              <a:rPr sz="2800" spc="-5" dirty="0">
                <a:latin typeface="Calibri"/>
                <a:cs typeface="Calibri"/>
              </a:rPr>
              <a:t>o</a:t>
            </a:r>
            <a:r>
              <a:rPr sz="2800" spc="-20" dirty="0">
                <a:latin typeface="Calibri"/>
                <a:cs typeface="Calibri"/>
              </a:rPr>
              <a:t>nen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Calibri"/>
                <a:cs typeface="Calibri"/>
              </a:rPr>
              <a:t>of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vel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0" dirty="0">
                <a:latin typeface="Calibri"/>
                <a:cs typeface="Calibri"/>
              </a:rPr>
              <a:t>c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ty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886200" y="3167217"/>
            <a:ext cx="1219200" cy="4483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55" dirty="0">
                <a:latin typeface="Cambria Math"/>
                <a:cs typeface="Cambria Math"/>
              </a:rPr>
              <a:t>𝑓</a:t>
            </a:r>
            <a:r>
              <a:rPr sz="4200" spc="-22" baseline="2976" dirty="0">
                <a:latin typeface="Cambria Math"/>
                <a:cs typeface="Cambria Math"/>
              </a:rPr>
              <a:t>(</a:t>
            </a:r>
            <a:r>
              <a:rPr sz="2800" spc="-195" dirty="0">
                <a:latin typeface="Cambria Math"/>
                <a:cs typeface="Cambria Math"/>
              </a:rPr>
              <a:t>𝑣</a:t>
            </a:r>
            <a:r>
              <a:rPr sz="3000" spc="509" baseline="-16666" dirty="0">
                <a:latin typeface="Cambria Math"/>
                <a:cs typeface="Cambria Math"/>
              </a:rPr>
              <a:t>𝑧</a:t>
            </a:r>
            <a:r>
              <a:rPr sz="4200" spc="-22" baseline="2976" dirty="0">
                <a:latin typeface="Cambria Math"/>
                <a:cs typeface="Cambria Math"/>
              </a:rPr>
              <a:t>)</a:t>
            </a:r>
            <a:r>
              <a:rPr sz="4200" spc="232" baseline="2976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=</a:t>
            </a:r>
            <a:endParaRPr sz="2800" dirty="0">
              <a:latin typeface="Cambria Math"/>
              <a:cs typeface="Cambria Math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195447" y="3037282"/>
            <a:ext cx="601980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14325" algn="l"/>
              </a:tabLst>
            </a:pPr>
            <a:r>
              <a:rPr sz="2800" u="sng" spc="-10" dirty="0">
                <a:latin typeface="Cambria Math"/>
                <a:cs typeface="Cambria Math"/>
              </a:rPr>
              <a:t>	</a:t>
            </a:r>
            <a:r>
              <a:rPr sz="2800" u="sng" spc="-15" dirty="0">
                <a:latin typeface="Cambria Math"/>
                <a:cs typeface="Cambria Math"/>
              </a:rPr>
              <a:t>1 </a:t>
            </a:r>
            <a:endParaRPr sz="2800" u="sng" dirty="0">
              <a:latin typeface="Cambria Math"/>
              <a:cs typeface="Cambria Math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958251" y="3277669"/>
            <a:ext cx="1576705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89560" algn="l"/>
              </a:tabLst>
            </a:pPr>
            <a:r>
              <a:rPr sz="2800" spc="-15" dirty="0">
                <a:latin typeface="Cambria Math"/>
                <a:cs typeface="Cambria Math"/>
              </a:rPr>
              <a:t>e</a:t>
            </a:r>
            <a:r>
              <a:rPr sz="2800" spc="-10" dirty="0">
                <a:latin typeface="Cambria Math"/>
                <a:cs typeface="Cambria Math"/>
              </a:rPr>
              <a:t>x</a:t>
            </a:r>
            <a:r>
              <a:rPr sz="2800" spc="-20" dirty="0">
                <a:latin typeface="Cambria Math"/>
                <a:cs typeface="Cambria Math"/>
              </a:rPr>
              <a:t>p</a:t>
            </a:r>
            <a:r>
              <a:rPr sz="2800" spc="-140" dirty="0">
                <a:latin typeface="Cambria Math"/>
                <a:cs typeface="Cambria Math"/>
              </a:rPr>
              <a:t> </a:t>
            </a:r>
            <a:r>
              <a:rPr sz="2800" spc="125" dirty="0">
                <a:latin typeface="Cambria Math"/>
                <a:cs typeface="Cambria Math"/>
              </a:rPr>
              <a:t>[</a:t>
            </a:r>
            <a:r>
              <a:rPr sz="2800" spc="-25" dirty="0">
                <a:latin typeface="Cambria Math"/>
                <a:cs typeface="Cambria Math"/>
              </a:rPr>
              <a:t>−</a:t>
            </a:r>
            <a:r>
              <a:rPr sz="2800" spc="-150" dirty="0">
                <a:latin typeface="Cambria Math"/>
                <a:cs typeface="Cambria Math"/>
              </a:rPr>
              <a:t> </a:t>
            </a:r>
            <a:r>
              <a:rPr sz="2800" spc="440" dirty="0">
                <a:latin typeface="Cambria Math"/>
                <a:cs typeface="Cambria Math"/>
              </a:rPr>
              <a:t>(</a:t>
            </a:r>
            <a:endParaRPr sz="2800" dirty="0">
              <a:latin typeface="Cambria Math"/>
              <a:cs typeface="Cambria Math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086544" y="3454400"/>
            <a:ext cx="819785" cy="431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195" dirty="0">
                <a:latin typeface="Cambria Math"/>
                <a:cs typeface="Cambria Math"/>
              </a:rPr>
              <a:t>𝑣</a:t>
            </a:r>
            <a:r>
              <a:rPr sz="3000" spc="562" baseline="-16666" dirty="0">
                <a:latin typeface="Cambria Math"/>
                <a:cs typeface="Cambria Math"/>
              </a:rPr>
              <a:t>𝑝</a:t>
            </a:r>
            <a:r>
              <a:rPr sz="4200" spc="-37" baseline="-3968" dirty="0">
                <a:latin typeface="Cambria Math"/>
                <a:cs typeface="Cambria Math"/>
              </a:rPr>
              <a:t>√</a:t>
            </a:r>
            <a:r>
              <a:rPr sz="2800" spc="-30" dirty="0">
                <a:latin typeface="Cambria Math"/>
                <a:cs typeface="Cambria Math"/>
              </a:rPr>
              <a:t>𝜋</a:t>
            </a:r>
            <a:endParaRPr sz="2800" dirty="0">
              <a:latin typeface="Cambria Math"/>
              <a:cs typeface="Cambria Math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341507" y="3037275"/>
            <a:ext cx="332740" cy="431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195" dirty="0">
                <a:latin typeface="Cambria Math"/>
                <a:cs typeface="Cambria Math"/>
              </a:rPr>
              <a:t>𝑣</a:t>
            </a:r>
            <a:r>
              <a:rPr sz="3000" spc="270" baseline="-16666" dirty="0">
                <a:latin typeface="Cambria Math"/>
                <a:cs typeface="Cambria Math"/>
              </a:rPr>
              <a:t>𝑧</a:t>
            </a:r>
            <a:endParaRPr sz="3000" baseline="-16666">
              <a:latin typeface="Cambria Math"/>
              <a:cs typeface="Cambria Math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338060" y="3378200"/>
            <a:ext cx="358140" cy="431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195" dirty="0">
                <a:latin typeface="Cambria Math"/>
                <a:cs typeface="Cambria Math"/>
              </a:rPr>
              <a:t>𝑣</a:t>
            </a:r>
            <a:r>
              <a:rPr sz="3000" spc="359" baseline="-16666" dirty="0">
                <a:latin typeface="Cambria Math"/>
                <a:cs typeface="Cambria Math"/>
              </a:rPr>
              <a:t>𝑝</a:t>
            </a:r>
            <a:endParaRPr sz="3000" baseline="-16666" dirty="0">
              <a:latin typeface="Cambria Math"/>
              <a:cs typeface="Cambria Math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7343516" y="3494654"/>
            <a:ext cx="350520" cy="0"/>
          </a:xfrm>
          <a:custGeom>
            <a:avLst/>
            <a:gdLst/>
            <a:ahLst/>
            <a:cxnLst/>
            <a:rect l="l" t="t" r="r" b="b"/>
            <a:pathLst>
              <a:path w="350520">
                <a:moveTo>
                  <a:pt x="0" y="0"/>
                </a:moveTo>
                <a:lnTo>
                  <a:pt x="350519" y="0"/>
                </a:lnTo>
              </a:path>
            </a:pathLst>
          </a:custGeom>
          <a:ln w="24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7698105" y="2895600"/>
            <a:ext cx="607695" cy="8027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17780" algn="ctr">
              <a:lnSpc>
                <a:spcPct val="100000"/>
              </a:lnSpc>
            </a:pPr>
            <a:r>
              <a:rPr sz="2000" spc="40" dirty="0">
                <a:latin typeface="Cambria Math"/>
                <a:cs typeface="Cambria Math"/>
              </a:rPr>
              <a:t>2</a:t>
            </a:r>
            <a:endParaRPr sz="2000" dirty="0">
              <a:latin typeface="Cambria Math"/>
              <a:cs typeface="Cambria Math"/>
            </a:endParaRPr>
          </a:p>
          <a:p>
            <a:pPr algn="ctr">
              <a:lnSpc>
                <a:spcPct val="100000"/>
              </a:lnSpc>
              <a:spcBef>
                <a:spcPts val="535"/>
              </a:spcBef>
              <a:tabLst>
                <a:tab pos="367030" algn="l"/>
              </a:tabLst>
            </a:pPr>
            <a:r>
              <a:rPr sz="2800" spc="440" dirty="0">
                <a:latin typeface="Cambria Math"/>
                <a:cs typeface="Cambria Math"/>
              </a:rPr>
              <a:t>)</a:t>
            </a:r>
            <a:r>
              <a:rPr sz="2800" spc="125" dirty="0">
                <a:latin typeface="Cambria Math"/>
                <a:cs typeface="Cambria Math"/>
              </a:rPr>
              <a:t>]</a:t>
            </a:r>
            <a:r>
              <a:rPr sz="2800" spc="-10" dirty="0">
                <a:latin typeface="Cambria Math"/>
                <a:cs typeface="Cambria Math"/>
              </a:rPr>
              <a:t>.</a:t>
            </a:r>
            <a:endParaRPr sz="2800" dirty="0">
              <a:latin typeface="Cambria Math"/>
              <a:cs typeface="Cambria Math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130300" y="4528243"/>
            <a:ext cx="1704339" cy="553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452880" algn="l"/>
              </a:tabLst>
            </a:pPr>
            <a:r>
              <a:rPr sz="2800" spc="-15" dirty="0">
                <a:latin typeface="Symbol"/>
                <a:cs typeface="Symbol"/>
              </a:rPr>
              <a:t></a:t>
            </a:r>
            <a:r>
              <a:rPr sz="2800" spc="-185" dirty="0">
                <a:latin typeface="Times New Roman"/>
                <a:cs typeface="Times New Roman"/>
              </a:rPr>
              <a:t> </a:t>
            </a:r>
            <a:r>
              <a:rPr sz="2800" spc="-195" dirty="0">
                <a:latin typeface="Cambria Math"/>
                <a:cs typeface="Cambria Math"/>
              </a:rPr>
              <a:t>𝑣</a:t>
            </a:r>
            <a:r>
              <a:rPr sz="3000" spc="359" baseline="-16666" dirty="0">
                <a:latin typeface="Cambria Math"/>
                <a:cs typeface="Cambria Math"/>
              </a:rPr>
              <a:t>𝑝</a:t>
            </a:r>
            <a:r>
              <a:rPr sz="3000" baseline="-16666" dirty="0">
                <a:latin typeface="Cambria Math"/>
                <a:cs typeface="Cambria Math"/>
              </a:rPr>
              <a:t> </a:t>
            </a:r>
            <a:r>
              <a:rPr sz="3000" spc="60" baseline="-16666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=</a:t>
            </a:r>
            <a:r>
              <a:rPr sz="2800" spc="160" dirty="0">
                <a:latin typeface="Cambria Math"/>
                <a:cs typeface="Cambria Math"/>
              </a:rPr>
              <a:t> </a:t>
            </a:r>
            <a:r>
              <a:rPr sz="2800" spc="235" dirty="0">
                <a:latin typeface="Cambria Math"/>
                <a:cs typeface="Cambria Math"/>
              </a:rPr>
              <a:t>√</a:t>
            </a:r>
            <a:r>
              <a:rPr sz="2800" dirty="0">
                <a:latin typeface="Cambria Math"/>
                <a:cs typeface="Cambria Math"/>
              </a:rPr>
              <a:t>	</a:t>
            </a:r>
            <a:r>
              <a:rPr sz="3000" spc="330" baseline="-38888" dirty="0">
                <a:latin typeface="Cambria Math"/>
                <a:cs typeface="Cambria Math"/>
              </a:rPr>
              <a:t>𝑚</a:t>
            </a:r>
            <a:endParaRPr sz="3000" baseline="-38888">
              <a:latin typeface="Cambria Math"/>
              <a:cs typeface="Cambria Math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439668" y="4412459"/>
            <a:ext cx="526415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40" dirty="0">
                <a:latin typeface="Cambria Math"/>
                <a:cs typeface="Cambria Math"/>
              </a:rPr>
              <a:t>2</a:t>
            </a:r>
            <a:r>
              <a:rPr sz="2000" spc="-105" dirty="0">
                <a:latin typeface="Cambria Math"/>
                <a:cs typeface="Cambria Math"/>
              </a:rPr>
              <a:t> </a:t>
            </a:r>
            <a:r>
              <a:rPr sz="2000" spc="114" dirty="0">
                <a:latin typeface="Cambria Math"/>
                <a:cs typeface="Cambria Math"/>
              </a:rPr>
              <a:t>𝑘𝑇</a:t>
            </a:r>
            <a:endParaRPr sz="2000">
              <a:latin typeface="Cambria Math"/>
              <a:cs typeface="Cambria Math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452365" y="4731008"/>
            <a:ext cx="506095" cy="0"/>
          </a:xfrm>
          <a:custGeom>
            <a:avLst/>
            <a:gdLst/>
            <a:ahLst/>
            <a:cxnLst/>
            <a:rect l="l" t="t" r="r" b="b"/>
            <a:pathLst>
              <a:path w="506094">
                <a:moveTo>
                  <a:pt x="0" y="0"/>
                </a:moveTo>
                <a:lnTo>
                  <a:pt x="505967" y="0"/>
                </a:lnTo>
              </a:path>
            </a:pathLst>
          </a:custGeom>
          <a:ln w="24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452365" y="4326767"/>
            <a:ext cx="506095" cy="0"/>
          </a:xfrm>
          <a:custGeom>
            <a:avLst/>
            <a:gdLst/>
            <a:ahLst/>
            <a:cxnLst/>
            <a:rect l="l" t="t" r="r" b="b"/>
            <a:pathLst>
              <a:path w="506094">
                <a:moveTo>
                  <a:pt x="0" y="0"/>
                </a:moveTo>
                <a:lnTo>
                  <a:pt x="505967" y="0"/>
                </a:lnTo>
              </a:path>
            </a:pathLst>
          </a:custGeom>
          <a:ln w="24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3026412" y="4553329"/>
            <a:ext cx="6812915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15" dirty="0">
                <a:latin typeface="Calibri"/>
                <a:cs typeface="Calibri"/>
              </a:rPr>
              <a:t>– most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pr</a:t>
            </a:r>
            <a:r>
              <a:rPr sz="2800" spc="-10" dirty="0">
                <a:latin typeface="Calibri"/>
                <a:cs typeface="Calibri"/>
              </a:rPr>
              <a:t>o</a:t>
            </a:r>
            <a:r>
              <a:rPr sz="2800" spc="-20" dirty="0">
                <a:latin typeface="Calibri"/>
                <a:cs typeface="Calibri"/>
              </a:rPr>
              <a:t>bab</a:t>
            </a:r>
            <a:r>
              <a:rPr sz="2800" spc="-15" dirty="0">
                <a:latin typeface="Calibri"/>
                <a:cs typeface="Calibri"/>
              </a:rPr>
              <a:t>le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s</a:t>
            </a:r>
            <a:r>
              <a:rPr sz="2800" spc="-10" dirty="0">
                <a:latin typeface="Calibri"/>
                <a:cs typeface="Calibri"/>
              </a:rPr>
              <a:t>p</a:t>
            </a:r>
            <a:r>
              <a:rPr sz="2800" spc="-15" dirty="0">
                <a:latin typeface="Calibri"/>
                <a:cs typeface="Calibri"/>
              </a:rPr>
              <a:t>eed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com</a:t>
            </a:r>
            <a:r>
              <a:rPr sz="2800" spc="-10" dirty="0">
                <a:latin typeface="Calibri"/>
                <a:cs typeface="Calibri"/>
              </a:rPr>
              <a:t>p</a:t>
            </a:r>
            <a:r>
              <a:rPr sz="2800" spc="-20" dirty="0">
                <a:latin typeface="Calibri"/>
                <a:cs typeface="Calibri"/>
              </a:rPr>
              <a:t>onen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magn</a:t>
            </a:r>
            <a:r>
              <a:rPr sz="2800" spc="-15" dirty="0">
                <a:latin typeface="Calibri"/>
                <a:cs typeface="Calibri"/>
              </a:rPr>
              <a:t>i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spc="-5" dirty="0">
                <a:latin typeface="Calibri"/>
                <a:cs typeface="Calibri"/>
              </a:rPr>
              <a:t>u</a:t>
            </a:r>
            <a:r>
              <a:rPr sz="2800" spc="-20" dirty="0">
                <a:latin typeface="Calibri"/>
                <a:cs typeface="Calibri"/>
              </a:rPr>
              <a:t>de.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130300" y="5333337"/>
            <a:ext cx="7834630" cy="457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15" dirty="0">
                <a:latin typeface="Symbol"/>
                <a:cs typeface="Symbol"/>
              </a:rPr>
              <a:t></a:t>
            </a:r>
            <a:r>
              <a:rPr sz="2800" spc="-185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𝑘</a:t>
            </a:r>
            <a:r>
              <a:rPr sz="2800" spc="240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=</a:t>
            </a:r>
            <a:r>
              <a:rPr sz="2800" spc="175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1</a:t>
            </a:r>
            <a:r>
              <a:rPr sz="2800" spc="-10" dirty="0">
                <a:latin typeface="Cambria Math"/>
                <a:cs typeface="Cambria Math"/>
              </a:rPr>
              <a:t>.</a:t>
            </a:r>
            <a:r>
              <a:rPr sz="2800" spc="-25" dirty="0">
                <a:latin typeface="Cambria Math"/>
                <a:cs typeface="Cambria Math"/>
              </a:rPr>
              <a:t>38</a:t>
            </a:r>
            <a:r>
              <a:rPr sz="2800" spc="-20" dirty="0">
                <a:latin typeface="Cambria Math"/>
                <a:cs typeface="Cambria Math"/>
              </a:rPr>
              <a:t>0</a:t>
            </a:r>
            <a:r>
              <a:rPr sz="2800" spc="-150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64</a:t>
            </a:r>
            <a:r>
              <a:rPr sz="2800" spc="-20" dirty="0">
                <a:latin typeface="Cambria Math"/>
                <a:cs typeface="Cambria Math"/>
              </a:rPr>
              <a:t>9</a:t>
            </a:r>
            <a:r>
              <a:rPr sz="2800" spc="5" dirty="0">
                <a:latin typeface="Cambria Math"/>
                <a:cs typeface="Cambria Math"/>
              </a:rPr>
              <a:t> </a:t>
            </a:r>
            <a:r>
              <a:rPr sz="2800" spc="-20" dirty="0">
                <a:latin typeface="Cambria Math"/>
                <a:cs typeface="Cambria Math"/>
              </a:rPr>
              <a:t>×</a:t>
            </a:r>
            <a:r>
              <a:rPr sz="2800" spc="15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1</a:t>
            </a:r>
            <a:r>
              <a:rPr sz="2800" spc="-20" dirty="0">
                <a:latin typeface="Cambria Math"/>
                <a:cs typeface="Cambria Math"/>
              </a:rPr>
              <a:t>0</a:t>
            </a:r>
            <a:r>
              <a:rPr sz="3000" spc="-60" baseline="29166" dirty="0">
                <a:latin typeface="Cambria Math"/>
                <a:cs typeface="Cambria Math"/>
              </a:rPr>
              <a:t>−</a:t>
            </a:r>
            <a:r>
              <a:rPr sz="3000" spc="60" baseline="29166" dirty="0">
                <a:latin typeface="Cambria Math"/>
                <a:cs typeface="Cambria Math"/>
              </a:rPr>
              <a:t>23</a:t>
            </a:r>
            <a:r>
              <a:rPr sz="3000" spc="202" baseline="29166" dirty="0">
                <a:latin typeface="Cambria Math"/>
                <a:cs typeface="Cambria Math"/>
              </a:rPr>
              <a:t> </a:t>
            </a:r>
            <a:r>
              <a:rPr sz="2800" spc="-10" dirty="0">
                <a:latin typeface="Calibri"/>
                <a:cs typeface="Calibri"/>
              </a:rPr>
              <a:t>J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K</a:t>
            </a:r>
            <a:r>
              <a:rPr sz="3000" spc="-82" baseline="31944" dirty="0">
                <a:latin typeface="Cambria Math"/>
                <a:cs typeface="Cambria Math"/>
              </a:rPr>
              <a:t>−</a:t>
            </a:r>
            <a:r>
              <a:rPr sz="3000" spc="60" baseline="31944" dirty="0">
                <a:latin typeface="Cambria Math"/>
                <a:cs typeface="Cambria Math"/>
              </a:rPr>
              <a:t>1</a:t>
            </a:r>
            <a:r>
              <a:rPr sz="3000" baseline="31944" dirty="0">
                <a:latin typeface="Cambria Math"/>
                <a:cs typeface="Cambria Math"/>
              </a:rPr>
              <a:t> </a:t>
            </a:r>
            <a:r>
              <a:rPr sz="3000" spc="-202" baseline="31944" dirty="0">
                <a:latin typeface="Cambria Math"/>
                <a:cs typeface="Cambria Math"/>
              </a:rPr>
              <a:t> </a:t>
            </a:r>
            <a:r>
              <a:rPr sz="2800" spc="-15" dirty="0">
                <a:latin typeface="Calibri"/>
                <a:cs typeface="Calibri"/>
              </a:rPr>
              <a:t>–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Bo</a:t>
            </a:r>
            <a:r>
              <a:rPr sz="2800" spc="-5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tzmann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co</a:t>
            </a:r>
            <a:r>
              <a:rPr sz="2800" spc="-10" dirty="0">
                <a:latin typeface="Calibri"/>
                <a:cs typeface="Calibri"/>
              </a:rPr>
              <a:t>n</a:t>
            </a:r>
            <a:r>
              <a:rPr sz="2800" spc="-20" dirty="0">
                <a:latin typeface="Calibri"/>
                <a:cs typeface="Calibri"/>
              </a:rPr>
              <a:t>stant.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0300" y="981384"/>
            <a:ext cx="3867150" cy="3803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Font typeface="Symbol"/>
              <a:buChar char=""/>
              <a:tabLst>
                <a:tab pos="241935" algn="l"/>
              </a:tabLst>
            </a:pPr>
            <a:r>
              <a:rPr sz="2800" spc="-30" dirty="0">
                <a:latin typeface="Cambria Math"/>
                <a:cs typeface="Cambria Math"/>
              </a:rPr>
              <a:t>𝑚</a:t>
            </a:r>
            <a:r>
              <a:rPr sz="2800" spc="75" dirty="0">
                <a:latin typeface="Cambria Math"/>
                <a:cs typeface="Cambria Math"/>
              </a:rPr>
              <a:t> </a:t>
            </a:r>
            <a:r>
              <a:rPr sz="2800" spc="-15" dirty="0">
                <a:latin typeface="Calibri"/>
                <a:cs typeface="Calibri"/>
              </a:rPr>
              <a:t>–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mole</a:t>
            </a:r>
            <a:r>
              <a:rPr sz="2800" spc="-10" dirty="0">
                <a:latin typeface="Calibri"/>
                <a:cs typeface="Calibri"/>
              </a:rPr>
              <a:t>c</a:t>
            </a:r>
            <a:r>
              <a:rPr sz="2800" spc="-20" dirty="0">
                <a:latin typeface="Calibri"/>
                <a:cs typeface="Calibri"/>
              </a:rPr>
              <a:t>u</a:t>
            </a:r>
            <a:r>
              <a:rPr sz="2800" spc="-10" dirty="0">
                <a:latin typeface="Calibri"/>
                <a:cs typeface="Calibri"/>
              </a:rPr>
              <a:t>lar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Calibri"/>
                <a:cs typeface="Calibri"/>
              </a:rPr>
              <a:t>m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spc="-20" dirty="0">
                <a:latin typeface="Calibri"/>
                <a:cs typeface="Calibri"/>
              </a:rPr>
              <a:t>s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(k</a:t>
            </a:r>
            <a:r>
              <a:rPr sz="2800" spc="-10" dirty="0">
                <a:latin typeface="Calibri"/>
                <a:cs typeface="Calibri"/>
              </a:rPr>
              <a:t>g</a:t>
            </a:r>
            <a:r>
              <a:rPr sz="2800" spc="-15" dirty="0">
                <a:latin typeface="Calibri"/>
                <a:cs typeface="Calibri"/>
              </a:rPr>
              <a:t>).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30300" y="1656517"/>
            <a:ext cx="4009390" cy="3803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Font typeface="Symbol"/>
              <a:buChar char=""/>
              <a:tabLst>
                <a:tab pos="241935" algn="l"/>
              </a:tabLst>
            </a:pPr>
            <a:r>
              <a:rPr sz="2800" spc="-20" dirty="0">
                <a:latin typeface="Calibri"/>
                <a:cs typeface="Calibri"/>
              </a:rPr>
              <a:t>Number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libri"/>
                <a:cs typeface="Calibri"/>
              </a:rPr>
              <a:t>d</a:t>
            </a:r>
            <a:r>
              <a:rPr sz="2800" spc="-15" dirty="0">
                <a:latin typeface="Calibri"/>
                <a:cs typeface="Calibri"/>
              </a:rPr>
              <a:t>ensity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of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evel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spc="50" dirty="0">
                <a:latin typeface="Cambria Math"/>
                <a:cs typeface="Cambria Math"/>
              </a:rPr>
              <a:t>𝑖</a:t>
            </a:r>
            <a:r>
              <a:rPr sz="2800" spc="-10" dirty="0">
                <a:latin typeface="Calibri"/>
                <a:cs typeface="Calibri"/>
              </a:rPr>
              <a:t>: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488306" y="2581344"/>
            <a:ext cx="1408430" cy="6953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254" dirty="0">
                <a:latin typeface="Cambria Math"/>
                <a:cs typeface="Cambria Math"/>
              </a:rPr>
              <a:t>𝑁</a:t>
            </a:r>
            <a:r>
              <a:rPr sz="3000" spc="300" baseline="-16666" dirty="0">
                <a:latin typeface="Cambria Math"/>
                <a:cs typeface="Cambria Math"/>
              </a:rPr>
              <a:t>𝑖</a:t>
            </a:r>
            <a:r>
              <a:rPr sz="3000" baseline="-16666" dirty="0">
                <a:latin typeface="Cambria Math"/>
                <a:cs typeface="Cambria Math"/>
              </a:rPr>
              <a:t> </a:t>
            </a:r>
            <a:r>
              <a:rPr sz="3000" spc="104" baseline="-16666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=</a:t>
            </a:r>
            <a:r>
              <a:rPr sz="2800" spc="160" dirty="0">
                <a:latin typeface="Cambria Math"/>
                <a:cs typeface="Cambria Math"/>
              </a:rPr>
              <a:t> </a:t>
            </a:r>
            <a:r>
              <a:rPr sz="2800" spc="605" dirty="0">
                <a:latin typeface="Cambria Math"/>
                <a:cs typeface="Cambria Math"/>
              </a:rPr>
              <a:t>∫</a:t>
            </a:r>
            <a:endParaRPr sz="2800">
              <a:latin typeface="Cambria Math"/>
              <a:cs typeface="Cambria Math"/>
            </a:endParaRPr>
          </a:p>
          <a:p>
            <a:pPr marR="5080" algn="r">
              <a:lnSpc>
                <a:spcPct val="100000"/>
              </a:lnSpc>
              <a:spcBef>
                <a:spcPts val="90"/>
              </a:spcBef>
            </a:pPr>
            <a:r>
              <a:rPr sz="2000" spc="-40" dirty="0">
                <a:latin typeface="Cambria Math"/>
                <a:cs typeface="Cambria Math"/>
              </a:rPr>
              <a:t>−</a:t>
            </a:r>
            <a:r>
              <a:rPr sz="2000" spc="135" dirty="0">
                <a:latin typeface="Cambria Math"/>
                <a:cs typeface="Cambria Math"/>
              </a:rPr>
              <a:t>∞</a:t>
            </a:r>
            <a:endParaRPr sz="2000">
              <a:latin typeface="Cambria Math"/>
              <a:cs typeface="Cambria Math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001640" y="2564580"/>
            <a:ext cx="2380359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30" dirty="0">
                <a:latin typeface="Cambria Math"/>
                <a:cs typeface="Cambria Math"/>
              </a:rPr>
              <a:t>𝑛</a:t>
            </a:r>
            <a:r>
              <a:rPr sz="3000" spc="300" baseline="-16666" dirty="0">
                <a:latin typeface="Cambria Math"/>
                <a:cs typeface="Cambria Math"/>
              </a:rPr>
              <a:t>𝑖 </a:t>
            </a:r>
            <a:r>
              <a:rPr sz="4200" spc="-22" baseline="2976" dirty="0">
                <a:latin typeface="Cambria Math"/>
                <a:cs typeface="Cambria Math"/>
              </a:rPr>
              <a:t>(</a:t>
            </a:r>
            <a:r>
              <a:rPr sz="2800" spc="-195" dirty="0">
                <a:latin typeface="Cambria Math"/>
                <a:cs typeface="Cambria Math"/>
              </a:rPr>
              <a:t>𝑣</a:t>
            </a:r>
            <a:r>
              <a:rPr sz="3000" spc="509" baseline="-16666" dirty="0">
                <a:latin typeface="Cambria Math"/>
                <a:cs typeface="Cambria Math"/>
              </a:rPr>
              <a:t>𝑧</a:t>
            </a:r>
            <a:r>
              <a:rPr sz="4200" spc="-22" baseline="2976" dirty="0">
                <a:latin typeface="Cambria Math"/>
                <a:cs typeface="Cambria Math"/>
              </a:rPr>
              <a:t>)</a:t>
            </a:r>
            <a:r>
              <a:rPr sz="4200" spc="-217" baseline="2976" dirty="0">
                <a:latin typeface="Cambria Math"/>
                <a:cs typeface="Cambria Math"/>
              </a:rPr>
              <a:t> </a:t>
            </a:r>
            <a:r>
              <a:rPr sz="2800" spc="50" dirty="0">
                <a:latin typeface="Cambria Math"/>
                <a:cs typeface="Cambria Math"/>
              </a:rPr>
              <a:t>𝑑</a:t>
            </a:r>
            <a:r>
              <a:rPr sz="2800" spc="-195" dirty="0">
                <a:latin typeface="Cambria Math"/>
                <a:cs typeface="Cambria Math"/>
              </a:rPr>
              <a:t>𝑣</a:t>
            </a:r>
            <a:r>
              <a:rPr sz="3000" spc="509" baseline="-16666" dirty="0">
                <a:latin typeface="Cambria Math"/>
                <a:cs typeface="Cambria Math"/>
              </a:rPr>
              <a:t>𝑧</a:t>
            </a:r>
            <a:r>
              <a:rPr sz="2800" spc="-10" dirty="0">
                <a:latin typeface="Cambria Math"/>
                <a:cs typeface="Cambria Math"/>
              </a:rPr>
              <a:t>.</a:t>
            </a:r>
            <a:endParaRPr sz="2800" dirty="0">
              <a:latin typeface="Cambria Math"/>
              <a:cs typeface="Cambria Math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581015" y="2257267"/>
            <a:ext cx="447040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-40" dirty="0">
                <a:latin typeface="Cambria Math"/>
                <a:cs typeface="Cambria Math"/>
              </a:rPr>
              <a:t>+</a:t>
            </a:r>
            <a:r>
              <a:rPr sz="2000" spc="135" dirty="0">
                <a:latin typeface="Cambria Math"/>
                <a:cs typeface="Cambria Math"/>
              </a:rPr>
              <a:t>∞</a:t>
            </a:r>
            <a:endParaRPr sz="2000">
              <a:latin typeface="Cambria Math"/>
              <a:cs typeface="Cambria Math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9622" rIns="0" bIns="0" rtlCol="0">
            <a:spAutoFit/>
          </a:bodyPr>
          <a:lstStyle/>
          <a:p>
            <a:pPr marL="1273175">
              <a:lnSpc>
                <a:spcPct val="100000"/>
              </a:lnSpc>
            </a:pPr>
            <a:r>
              <a:rPr spc="-15" dirty="0"/>
              <a:t>Sl</a:t>
            </a:r>
            <a:r>
              <a:rPr spc="-5" dirty="0"/>
              <a:t>i</a:t>
            </a:r>
            <a:r>
              <a:rPr spc="-20" dirty="0"/>
              <a:t>de</a:t>
            </a:r>
            <a:r>
              <a:rPr spc="-5" dirty="0"/>
              <a:t> </a:t>
            </a:r>
            <a:r>
              <a:rPr spc="-15" dirty="0"/>
              <a:t>1: Spectral Lin</a:t>
            </a:r>
            <a:r>
              <a:rPr spc="-10" dirty="0"/>
              <a:t>e</a:t>
            </a:r>
            <a:r>
              <a:rPr spc="-15" dirty="0"/>
              <a:t>s</a:t>
            </a:r>
            <a:r>
              <a:rPr dirty="0"/>
              <a:t> </a:t>
            </a:r>
            <a:r>
              <a:rPr spc="-20" dirty="0">
                <a:latin typeface="Calibri"/>
                <a:cs typeface="Calibri"/>
              </a:rPr>
              <a:t>– </a:t>
            </a:r>
            <a:r>
              <a:rPr spc="-30" dirty="0"/>
              <a:t>Why</a:t>
            </a:r>
            <a:r>
              <a:rPr spc="-15" dirty="0"/>
              <a:t> Widths</a:t>
            </a:r>
            <a:r>
              <a:rPr spc="-20" dirty="0"/>
              <a:t> </a:t>
            </a:r>
            <a:r>
              <a:rPr spc="-45" dirty="0"/>
              <a:t>M</a:t>
            </a:r>
            <a:r>
              <a:rPr spc="-10" dirty="0"/>
              <a:t>a</a:t>
            </a:r>
            <a:r>
              <a:rPr spc="-15" dirty="0"/>
              <a:t>tter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30300" y="1754434"/>
            <a:ext cx="10155555" cy="2141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marR="5080" indent="-228600">
              <a:lnSpc>
                <a:spcPct val="127099"/>
              </a:lnSpc>
              <a:buFont typeface="Symbol"/>
              <a:buChar char=""/>
              <a:tabLst>
                <a:tab pos="241935" algn="l"/>
                <a:tab pos="591820" algn="l"/>
                <a:tab pos="2032635" algn="l"/>
                <a:tab pos="2853690" algn="l"/>
                <a:tab pos="3936365" algn="l"/>
                <a:tab pos="4958715" algn="l"/>
                <a:tab pos="5273675" algn="l"/>
                <a:tab pos="6338570" algn="l"/>
                <a:tab pos="8745220" algn="l"/>
              </a:tabLst>
            </a:pPr>
            <a:r>
              <a:rPr sz="2800" spc="-20" dirty="0">
                <a:latin typeface="Calibri"/>
                <a:cs typeface="Calibri"/>
              </a:rPr>
              <a:t>A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0" dirty="0">
                <a:latin typeface="Calibri"/>
                <a:cs typeface="Calibri"/>
              </a:rPr>
              <a:t>“</a:t>
            </a:r>
            <a:r>
              <a:rPr sz="2800" spc="-20" dirty="0">
                <a:latin typeface="Calibri"/>
                <a:cs typeface="Calibri"/>
              </a:rPr>
              <a:t>spectra</a:t>
            </a:r>
            <a:r>
              <a:rPr sz="2800" spc="-10" dirty="0">
                <a:latin typeface="Calibri"/>
                <a:cs typeface="Calibri"/>
              </a:rPr>
              <a:t>l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dirty="0">
                <a:latin typeface="Calibri"/>
                <a:cs typeface="Calibri"/>
              </a:rPr>
              <a:t>li</a:t>
            </a:r>
            <a:r>
              <a:rPr sz="2800" spc="-20" dirty="0">
                <a:latin typeface="Calibri"/>
                <a:cs typeface="Calibri"/>
              </a:rPr>
              <a:t>ne</a:t>
            </a:r>
            <a:r>
              <a:rPr sz="2800" spc="-15" dirty="0">
                <a:latin typeface="Calibri"/>
                <a:cs typeface="Calibri"/>
              </a:rPr>
              <a:t>”</a:t>
            </a:r>
            <a:r>
              <a:rPr sz="2800" dirty="0">
                <a:latin typeface="Calibri"/>
                <a:cs typeface="Calibri"/>
              </a:rPr>
              <a:t>	i</a:t>
            </a:r>
            <a:r>
              <a:rPr sz="2800" spc="-30" dirty="0">
                <a:latin typeface="Calibri"/>
                <a:cs typeface="Calibri"/>
              </a:rPr>
              <a:t>d</a:t>
            </a:r>
            <a:r>
              <a:rPr sz="2800" spc="-15" dirty="0">
                <a:latin typeface="Calibri"/>
                <a:cs typeface="Calibri"/>
              </a:rPr>
              <a:t>ea</a:t>
            </a:r>
            <a:r>
              <a:rPr sz="2800" spc="-5" dirty="0">
                <a:latin typeface="Calibri"/>
                <a:cs typeface="Calibri"/>
              </a:rPr>
              <a:t>l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y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5" dirty="0">
                <a:latin typeface="Calibri"/>
                <a:cs typeface="Calibri"/>
              </a:rPr>
              <a:t>marks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5" dirty="0">
                <a:latin typeface="Calibri"/>
                <a:cs typeface="Calibri"/>
              </a:rPr>
              <a:t>a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Calibri"/>
                <a:cs typeface="Calibri"/>
              </a:rPr>
              <a:t>s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ng</a:t>
            </a:r>
            <a:r>
              <a:rPr sz="2800" spc="-10" dirty="0">
                <a:latin typeface="Calibri"/>
                <a:cs typeface="Calibri"/>
              </a:rPr>
              <a:t>le,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Calibri"/>
                <a:cs typeface="Calibri"/>
              </a:rPr>
              <a:t>sharp</a:t>
            </a:r>
            <a:r>
              <a:rPr sz="2800" spc="-10" dirty="0">
                <a:latin typeface="Calibri"/>
                <a:cs typeface="Calibri"/>
              </a:rPr>
              <a:t>l</a:t>
            </a:r>
            <a:r>
              <a:rPr sz="2800" spc="0" dirty="0">
                <a:latin typeface="Calibri"/>
                <a:cs typeface="Calibri"/>
              </a:rPr>
              <a:t>y</a:t>
            </a:r>
            <a:r>
              <a:rPr sz="2800" spc="-20" dirty="0">
                <a:latin typeface="Calibri"/>
                <a:cs typeface="Calibri"/>
              </a:rPr>
              <a:t>-def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ne</a:t>
            </a:r>
            <a:r>
              <a:rPr sz="2800" spc="-15" dirty="0">
                <a:latin typeface="Calibri"/>
                <a:cs typeface="Calibri"/>
              </a:rPr>
              <a:t>d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0" dirty="0">
                <a:latin typeface="Calibri"/>
                <a:cs typeface="Calibri"/>
              </a:rPr>
              <a:t>tra</a:t>
            </a:r>
            <a:r>
              <a:rPr sz="2800" spc="-20" dirty="0">
                <a:latin typeface="Calibri"/>
                <a:cs typeface="Calibri"/>
              </a:rPr>
              <a:t>ns</a:t>
            </a:r>
            <a:r>
              <a:rPr sz="2800" spc="-10" dirty="0">
                <a:latin typeface="Calibri"/>
                <a:cs typeface="Calibri"/>
              </a:rPr>
              <a:t>iti</a:t>
            </a:r>
            <a:r>
              <a:rPr sz="2800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ene</a:t>
            </a:r>
            <a:r>
              <a:rPr sz="2800" spc="-20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gy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be</a:t>
            </a:r>
            <a:r>
              <a:rPr sz="2800" dirty="0">
                <a:latin typeface="Calibri"/>
                <a:cs typeface="Calibri"/>
              </a:rPr>
              <a:t>t</a:t>
            </a:r>
            <a:r>
              <a:rPr sz="2800" spc="-20" dirty="0">
                <a:latin typeface="Calibri"/>
                <a:cs typeface="Calibri"/>
              </a:rPr>
              <a:t>ween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spc="-15" dirty="0">
                <a:latin typeface="Calibri"/>
                <a:cs typeface="Calibri"/>
              </a:rPr>
              <a:t>wo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qu</a:t>
            </a:r>
            <a:r>
              <a:rPr sz="2800" spc="-5" dirty="0">
                <a:latin typeface="Calibri"/>
                <a:cs typeface="Calibri"/>
              </a:rPr>
              <a:t>a</a:t>
            </a:r>
            <a:r>
              <a:rPr sz="2800" spc="-20" dirty="0">
                <a:latin typeface="Calibri"/>
                <a:cs typeface="Calibri"/>
              </a:rPr>
              <a:t>ntu</a:t>
            </a:r>
            <a:r>
              <a:rPr sz="2800" spc="-25" dirty="0">
                <a:latin typeface="Calibri"/>
                <a:cs typeface="Calibri"/>
              </a:rPr>
              <a:t>m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libri"/>
                <a:cs typeface="Calibri"/>
              </a:rPr>
              <a:t>s</a:t>
            </a:r>
            <a:r>
              <a:rPr sz="2800" spc="-15" dirty="0">
                <a:latin typeface="Calibri"/>
                <a:cs typeface="Calibri"/>
              </a:rPr>
              <a:t>tates.</a:t>
            </a:r>
            <a:endParaRPr sz="2800">
              <a:latin typeface="Calibri"/>
              <a:cs typeface="Calibri"/>
            </a:endParaRPr>
          </a:p>
          <a:p>
            <a:pPr marL="241300" marR="10160" indent="-228600">
              <a:lnSpc>
                <a:spcPct val="126800"/>
              </a:lnSpc>
              <a:spcBef>
                <a:spcPts val="1065"/>
              </a:spcBef>
              <a:buFont typeface="Symbol"/>
              <a:buChar char=""/>
              <a:tabLst>
                <a:tab pos="241935" algn="l"/>
                <a:tab pos="652145" algn="l"/>
                <a:tab pos="1341120" algn="l"/>
                <a:tab pos="3282950" algn="l"/>
                <a:tab pos="4102735" algn="l"/>
                <a:tab pos="4764405" algn="l"/>
                <a:tab pos="6323330" algn="l"/>
                <a:tab pos="6629400" algn="l"/>
                <a:tab pos="7519034" algn="l"/>
                <a:tab pos="8569325" algn="l"/>
                <a:tab pos="9144635" algn="l"/>
                <a:tab pos="9916795" algn="l"/>
              </a:tabLst>
            </a:pPr>
            <a:r>
              <a:rPr sz="2800" spc="-15" dirty="0">
                <a:latin typeface="Calibri"/>
                <a:cs typeface="Calibri"/>
              </a:rPr>
              <a:t>In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5" dirty="0">
                <a:latin typeface="Calibri"/>
                <a:cs typeface="Calibri"/>
              </a:rPr>
              <a:t>real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5" dirty="0">
                <a:latin typeface="Calibri"/>
                <a:cs typeface="Calibri"/>
              </a:rPr>
              <a:t>x</a:t>
            </a:r>
            <a:r>
              <a:rPr sz="2800" spc="-20" dirty="0">
                <a:latin typeface="Calibri"/>
                <a:cs typeface="Calibri"/>
              </a:rPr>
              <a:t>per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ments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5" dirty="0">
                <a:latin typeface="Calibri"/>
                <a:cs typeface="Calibri"/>
              </a:rPr>
              <a:t>each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Calibri"/>
                <a:cs typeface="Calibri"/>
              </a:rPr>
              <a:t>possesse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5" dirty="0">
                <a:latin typeface="Calibri"/>
                <a:cs typeface="Calibri"/>
              </a:rPr>
              <a:t>a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5" dirty="0">
                <a:latin typeface="Calibri"/>
                <a:cs typeface="Calibri"/>
              </a:rPr>
              <a:t>f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10" dirty="0">
                <a:latin typeface="Calibri"/>
                <a:cs typeface="Calibri"/>
              </a:rPr>
              <a:t>ite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Calibri"/>
                <a:cs typeface="Calibri"/>
              </a:rPr>
              <a:t>w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dt</a:t>
            </a:r>
            <a:r>
              <a:rPr sz="2800" spc="-25" dirty="0">
                <a:latin typeface="Calibri"/>
                <a:cs typeface="Calibri"/>
              </a:rPr>
              <a:t>h</a:t>
            </a:r>
            <a:r>
              <a:rPr sz="2800" spc="-10" dirty="0">
                <a:latin typeface="Calibri"/>
                <a:cs typeface="Calibri"/>
              </a:rPr>
              <a:t>,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.e</a:t>
            </a:r>
            <a:r>
              <a:rPr sz="2800" spc="-10" dirty="0">
                <a:latin typeface="Calibri"/>
                <a:cs typeface="Calibri"/>
              </a:rPr>
              <a:t>.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ght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emitted/</a:t>
            </a:r>
            <a:r>
              <a:rPr sz="2800" spc="-5" dirty="0">
                <a:latin typeface="Calibri"/>
                <a:cs typeface="Calibri"/>
              </a:rPr>
              <a:t>a</a:t>
            </a:r>
            <a:r>
              <a:rPr sz="2800" spc="-20" dirty="0">
                <a:latin typeface="Calibri"/>
                <a:cs typeface="Calibri"/>
              </a:rPr>
              <a:t>bsorb</a:t>
            </a:r>
            <a:r>
              <a:rPr sz="2800" dirty="0">
                <a:latin typeface="Calibri"/>
                <a:cs typeface="Calibri"/>
              </a:rPr>
              <a:t>e</a:t>
            </a:r>
            <a:r>
              <a:rPr sz="2800" spc="-15" dirty="0">
                <a:latin typeface="Calibri"/>
                <a:cs typeface="Calibri"/>
              </a:rPr>
              <a:t>d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ove</a:t>
            </a:r>
            <a:r>
              <a:rPr sz="2800" spc="-10" dirty="0">
                <a:latin typeface="Calibri"/>
                <a:cs typeface="Calibri"/>
              </a:rPr>
              <a:t>r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a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b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d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0" dirty="0">
                <a:latin typeface="Calibri"/>
                <a:cs typeface="Calibri"/>
              </a:rPr>
              <a:t>f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angul</a:t>
            </a:r>
            <a:r>
              <a:rPr sz="2800" spc="-10" dirty="0">
                <a:latin typeface="Calibri"/>
                <a:cs typeface="Calibri"/>
              </a:rPr>
              <a:t>ar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frequenc</a:t>
            </a:r>
            <a:r>
              <a:rPr sz="2800" spc="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es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spc="25" dirty="0">
                <a:latin typeface="Cambria Math"/>
                <a:cs typeface="Cambria Math"/>
              </a:rPr>
              <a:t>𝜔</a:t>
            </a:r>
            <a:r>
              <a:rPr sz="2800" dirty="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30309" y="4178873"/>
            <a:ext cx="1143635" cy="405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Font typeface="Symbol"/>
              <a:buChar char=""/>
              <a:tabLst>
                <a:tab pos="241935" algn="l"/>
              </a:tabLst>
            </a:pPr>
            <a:r>
              <a:rPr sz="2800" spc="-20" dirty="0">
                <a:latin typeface="Calibri"/>
                <a:cs typeface="Calibri"/>
              </a:rPr>
              <a:t>Width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475919" y="4203959"/>
            <a:ext cx="8805545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205230" algn="l"/>
                <a:tab pos="3148965" algn="l"/>
                <a:tab pos="4225925" algn="l"/>
                <a:tab pos="5992495" algn="l"/>
                <a:tab pos="7376795" algn="l"/>
              </a:tabLst>
            </a:pPr>
            <a:r>
              <a:rPr sz="2800" spc="-15" dirty="0">
                <a:latin typeface="Calibri"/>
                <a:cs typeface="Calibri"/>
              </a:rPr>
              <a:t>c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spc="-15" dirty="0">
                <a:latin typeface="Calibri"/>
                <a:cs typeface="Calibri"/>
              </a:rPr>
              <a:t>rries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nf</a:t>
            </a:r>
            <a:r>
              <a:rPr sz="2800" spc="-5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rmat</a:t>
            </a:r>
            <a:r>
              <a:rPr sz="2800" spc="-20" dirty="0">
                <a:latin typeface="Calibri"/>
                <a:cs typeface="Calibri"/>
              </a:rPr>
              <a:t>io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5" dirty="0">
                <a:latin typeface="Calibri"/>
                <a:cs typeface="Calibri"/>
              </a:rPr>
              <a:t>about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Calibri"/>
                <a:cs typeface="Calibri"/>
              </a:rPr>
              <a:t>un</a:t>
            </a:r>
            <a:r>
              <a:rPr sz="2800" spc="-10" dirty="0">
                <a:latin typeface="Calibri"/>
                <a:cs typeface="Calibri"/>
              </a:rPr>
              <a:t>d</a:t>
            </a:r>
            <a:r>
              <a:rPr sz="2800" spc="-15" dirty="0">
                <a:latin typeface="Calibri"/>
                <a:cs typeface="Calibri"/>
              </a:rPr>
              <a:t>erly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g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Calibri"/>
                <a:cs typeface="Calibri"/>
              </a:rPr>
              <a:t>phys</a:t>
            </a:r>
            <a:r>
              <a:rPr sz="2800" spc="-10" dirty="0">
                <a:latin typeface="Calibri"/>
                <a:cs typeface="Calibri"/>
              </a:rPr>
              <a:t>ica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Calibri"/>
                <a:cs typeface="Calibri"/>
              </a:rPr>
              <a:t>processes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359160" y="4746885"/>
            <a:ext cx="6908800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10" dirty="0">
                <a:latin typeface="Calibri"/>
                <a:cs typeface="Calibri"/>
              </a:rPr>
              <a:t>(</a:t>
            </a:r>
            <a:r>
              <a:rPr sz="2800" spc="-5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ifetimes,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mot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on,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c</a:t>
            </a:r>
            <a:r>
              <a:rPr sz="2800" dirty="0">
                <a:latin typeface="Calibri"/>
                <a:cs typeface="Calibri"/>
              </a:rPr>
              <a:t>o</a:t>
            </a:r>
            <a:r>
              <a:rPr sz="2800" spc="-10" dirty="0">
                <a:latin typeface="Calibri"/>
                <a:cs typeface="Calibri"/>
              </a:rPr>
              <a:t>l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isions,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5" dirty="0">
                <a:latin typeface="Calibri"/>
                <a:cs typeface="Calibri"/>
              </a:rPr>
              <a:t>x</a:t>
            </a:r>
            <a:r>
              <a:rPr sz="2800" spc="-15" dirty="0">
                <a:latin typeface="Calibri"/>
                <a:cs typeface="Calibri"/>
              </a:rPr>
              <a:t>ter</a:t>
            </a:r>
            <a:r>
              <a:rPr sz="2800" spc="-25" dirty="0">
                <a:latin typeface="Calibri"/>
                <a:cs typeface="Calibri"/>
              </a:rPr>
              <a:t>n</a:t>
            </a:r>
            <a:r>
              <a:rPr sz="2800" spc="-10" dirty="0">
                <a:latin typeface="Calibri"/>
                <a:cs typeface="Calibri"/>
              </a:rPr>
              <a:t>al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fie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ds,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…).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4400" y="297820"/>
            <a:ext cx="8609330" cy="6259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1400" dirty="0">
                <a:latin typeface="Calibri"/>
                <a:cs typeface="Calibri"/>
              </a:rPr>
              <a:t>[</a:t>
            </a:r>
            <a:r>
              <a:rPr sz="1400" spc="5" dirty="0">
                <a:latin typeface="Calibri"/>
                <a:cs typeface="Calibri"/>
              </a:rPr>
              <a:t>I</a:t>
            </a:r>
            <a:r>
              <a:rPr sz="1400" spc="-15" dirty="0">
                <a:latin typeface="Calibri"/>
                <a:cs typeface="Calibri"/>
              </a:rPr>
              <a:t>M</a:t>
            </a:r>
            <a:r>
              <a:rPr sz="1400" dirty="0">
                <a:latin typeface="Calibri"/>
                <a:cs typeface="Calibri"/>
              </a:rPr>
              <a:t>AGE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Calibri"/>
                <a:cs typeface="Calibri"/>
              </a:rPr>
              <a:t>R</a:t>
            </a:r>
            <a:r>
              <a:rPr sz="1400" spc="-15" dirty="0">
                <a:latin typeface="Calibri"/>
                <a:cs typeface="Calibri"/>
              </a:rPr>
              <a:t>E</a:t>
            </a:r>
            <a:r>
              <a:rPr sz="1400" dirty="0">
                <a:latin typeface="Calibri"/>
                <a:cs typeface="Calibri"/>
              </a:rPr>
              <a:t>Q</a:t>
            </a:r>
            <a:r>
              <a:rPr sz="1400" spc="-10" dirty="0">
                <a:latin typeface="Calibri"/>
                <a:cs typeface="Calibri"/>
              </a:rPr>
              <a:t>U</a:t>
            </a:r>
            <a:r>
              <a:rPr sz="1400" dirty="0">
                <a:latin typeface="Calibri"/>
                <a:cs typeface="Calibri"/>
              </a:rPr>
              <a:t>IR</a:t>
            </a:r>
            <a:r>
              <a:rPr sz="1400" spc="-5" dirty="0">
                <a:latin typeface="Calibri"/>
                <a:cs typeface="Calibri"/>
              </a:rPr>
              <a:t>ED</a:t>
            </a:r>
            <a:r>
              <a:rPr sz="1400" dirty="0">
                <a:latin typeface="Calibri"/>
                <a:cs typeface="Calibri"/>
              </a:rPr>
              <a:t>: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Calibri"/>
                <a:cs typeface="Calibri"/>
              </a:rPr>
              <a:t>G</a:t>
            </a:r>
            <a:r>
              <a:rPr sz="1400" dirty="0">
                <a:latin typeface="Calibri"/>
                <a:cs typeface="Calibri"/>
              </a:rPr>
              <a:t>a</a:t>
            </a:r>
            <a:r>
              <a:rPr sz="1400" spc="5" dirty="0">
                <a:latin typeface="Calibri"/>
                <a:cs typeface="Calibri"/>
              </a:rPr>
              <a:t>u</a:t>
            </a:r>
            <a:r>
              <a:rPr sz="1400" spc="-10" dirty="0">
                <a:latin typeface="Calibri"/>
                <a:cs typeface="Calibri"/>
              </a:rPr>
              <a:t>s</a:t>
            </a:r>
            <a:r>
              <a:rPr sz="1400" spc="-5" dirty="0">
                <a:latin typeface="Calibri"/>
                <a:cs typeface="Calibri"/>
              </a:rPr>
              <a:t>s</a:t>
            </a:r>
            <a:r>
              <a:rPr sz="1400" dirty="0">
                <a:latin typeface="Calibri"/>
                <a:cs typeface="Calibri"/>
              </a:rPr>
              <a:t>i</a:t>
            </a:r>
            <a:r>
              <a:rPr sz="1400" spc="-10" dirty="0">
                <a:latin typeface="Calibri"/>
                <a:cs typeface="Calibri"/>
              </a:rPr>
              <a:t>a</a:t>
            </a:r>
            <a:r>
              <a:rPr sz="1400" dirty="0">
                <a:latin typeface="Calibri"/>
                <a:cs typeface="Calibri"/>
              </a:rPr>
              <a:t>n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Calibri"/>
                <a:cs typeface="Calibri"/>
              </a:rPr>
              <a:t>c</a:t>
            </a:r>
            <a:r>
              <a:rPr sz="1400" spc="5" dirty="0">
                <a:latin typeface="Calibri"/>
                <a:cs typeface="Calibri"/>
              </a:rPr>
              <a:t>u</a:t>
            </a:r>
            <a:r>
              <a:rPr sz="1400" dirty="0">
                <a:latin typeface="Calibri"/>
                <a:cs typeface="Calibri"/>
              </a:rPr>
              <a:t>rve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Calibri"/>
                <a:cs typeface="Calibri"/>
              </a:rPr>
              <a:t>o</a:t>
            </a:r>
            <a:r>
              <a:rPr sz="1400" dirty="0">
                <a:latin typeface="Calibri"/>
                <a:cs typeface="Calibri"/>
              </a:rPr>
              <a:t>f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spc="45" dirty="0">
                <a:latin typeface="Cambria Math"/>
                <a:cs typeface="Cambria Math"/>
              </a:rPr>
              <a:t>𝑓</a:t>
            </a:r>
            <a:r>
              <a:rPr sz="2100" spc="7" baseline="1984" dirty="0">
                <a:latin typeface="Cambria Math"/>
                <a:cs typeface="Cambria Math"/>
              </a:rPr>
              <a:t>(</a:t>
            </a:r>
            <a:r>
              <a:rPr sz="1400" spc="-80" dirty="0">
                <a:latin typeface="Cambria Math"/>
                <a:cs typeface="Cambria Math"/>
              </a:rPr>
              <a:t>𝑣</a:t>
            </a:r>
            <a:r>
              <a:rPr sz="1500" spc="262" baseline="-16666" dirty="0">
                <a:latin typeface="Cambria Math"/>
                <a:cs typeface="Cambria Math"/>
              </a:rPr>
              <a:t>𝑧</a:t>
            </a:r>
            <a:r>
              <a:rPr sz="2100" baseline="1984" dirty="0">
                <a:latin typeface="Cambria Math"/>
                <a:cs typeface="Cambria Math"/>
              </a:rPr>
              <a:t>)</a:t>
            </a:r>
            <a:r>
              <a:rPr sz="2100" spc="-22" baseline="1984" dirty="0">
                <a:latin typeface="Cambria Math"/>
                <a:cs typeface="Cambria Math"/>
              </a:rPr>
              <a:t> </a:t>
            </a:r>
            <a:r>
              <a:rPr sz="1400" dirty="0">
                <a:latin typeface="Calibri"/>
                <a:cs typeface="Calibri"/>
              </a:rPr>
              <a:t>w</a:t>
            </a:r>
            <a:r>
              <a:rPr sz="1400" spc="5" dirty="0">
                <a:latin typeface="Calibri"/>
                <a:cs typeface="Calibri"/>
              </a:rPr>
              <a:t>i</a:t>
            </a:r>
            <a:r>
              <a:rPr sz="1400" spc="-15" dirty="0">
                <a:latin typeface="Calibri"/>
                <a:cs typeface="Calibri"/>
              </a:rPr>
              <a:t>t</a:t>
            </a:r>
            <a:r>
              <a:rPr sz="1400" dirty="0">
                <a:latin typeface="Calibri"/>
                <a:cs typeface="Calibri"/>
              </a:rPr>
              <a:t>h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Calibri"/>
                <a:cs typeface="Calibri"/>
              </a:rPr>
              <a:t>i</a:t>
            </a:r>
            <a:r>
              <a:rPr sz="1400" spc="-5" dirty="0">
                <a:latin typeface="Calibri"/>
                <a:cs typeface="Calibri"/>
              </a:rPr>
              <a:t>nd</a:t>
            </a:r>
            <a:r>
              <a:rPr sz="1400" spc="-10" dirty="0">
                <a:latin typeface="Calibri"/>
                <a:cs typeface="Calibri"/>
              </a:rPr>
              <a:t>i</a:t>
            </a:r>
            <a:r>
              <a:rPr sz="1400" dirty="0">
                <a:latin typeface="Calibri"/>
                <a:cs typeface="Calibri"/>
              </a:rPr>
              <a:t>cat</a:t>
            </a:r>
            <a:r>
              <a:rPr sz="1400" spc="-20" dirty="0">
                <a:latin typeface="Calibri"/>
                <a:cs typeface="Calibri"/>
              </a:rPr>
              <a:t>e</a:t>
            </a:r>
            <a:r>
              <a:rPr sz="1400" dirty="0">
                <a:latin typeface="Calibri"/>
                <a:cs typeface="Calibri"/>
              </a:rPr>
              <a:t>d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spc="-80" dirty="0">
                <a:latin typeface="Cambria Math"/>
                <a:cs typeface="Cambria Math"/>
              </a:rPr>
              <a:t>𝑣</a:t>
            </a:r>
            <a:r>
              <a:rPr sz="1500" spc="270" baseline="-16666" dirty="0">
                <a:latin typeface="Cambria Math"/>
                <a:cs typeface="Cambria Math"/>
              </a:rPr>
              <a:t>𝑝</a:t>
            </a:r>
            <a:r>
              <a:rPr sz="1400" dirty="0">
                <a:latin typeface="Calibri"/>
                <a:cs typeface="Calibri"/>
              </a:rPr>
              <a:t>,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Calibri"/>
                <a:cs typeface="Calibri"/>
              </a:rPr>
              <a:t>FWHM.]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930"/>
              </a:spcBef>
            </a:pPr>
            <a:r>
              <a:rPr sz="1600" b="1" spc="-15" dirty="0">
                <a:latin typeface="Calibri"/>
                <a:cs typeface="Calibri"/>
              </a:rPr>
              <a:t>Prepar</a:t>
            </a:r>
            <a:r>
              <a:rPr sz="1600" b="1" spc="-5" dirty="0">
                <a:latin typeface="Calibri"/>
                <a:cs typeface="Calibri"/>
              </a:rPr>
              <a:t>e</a:t>
            </a:r>
            <a:r>
              <a:rPr sz="1600" b="1" spc="-10" dirty="0">
                <a:latin typeface="Calibri"/>
                <a:cs typeface="Calibri"/>
              </a:rPr>
              <a:t>d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b</a:t>
            </a:r>
            <a:r>
              <a:rPr sz="1600" b="1" spc="-10" dirty="0">
                <a:latin typeface="Calibri"/>
                <a:cs typeface="Calibri"/>
              </a:rPr>
              <a:t>y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Dist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2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Pr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0" dirty="0">
                <a:latin typeface="Calibri"/>
                <a:cs typeface="Calibri"/>
              </a:rPr>
              <a:t>f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Dr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M.A.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20" dirty="0">
                <a:latin typeface="Calibri"/>
                <a:cs typeface="Calibri"/>
              </a:rPr>
              <a:t>G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nd</a:t>
            </a:r>
            <a:r>
              <a:rPr sz="1600" b="1" spc="-10" dirty="0">
                <a:latin typeface="Calibri"/>
                <a:cs typeface="Calibri"/>
              </a:rPr>
              <a:t>al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fo</a:t>
            </a:r>
            <a:r>
              <a:rPr sz="1600" b="1" spc="-10" dirty="0">
                <a:latin typeface="Calibri"/>
                <a:cs typeface="Calibri"/>
              </a:rPr>
              <a:t>r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Ph</a:t>
            </a:r>
            <a:r>
              <a:rPr sz="1600" b="1" dirty="0">
                <a:latin typeface="Calibri"/>
                <a:cs typeface="Calibri"/>
              </a:rPr>
              <a:t>y</a:t>
            </a:r>
            <a:r>
              <a:rPr sz="1600" b="1" spc="-10" dirty="0">
                <a:latin typeface="Calibri"/>
                <a:cs typeface="Calibri"/>
              </a:rPr>
              <a:t>s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6</a:t>
            </a:r>
            <a:r>
              <a:rPr sz="1600" b="1" spc="-15" dirty="0">
                <a:latin typeface="Calibri"/>
                <a:cs typeface="Calibri"/>
              </a:rPr>
              <a:t>0</a:t>
            </a:r>
            <a:r>
              <a:rPr sz="1600" b="1" spc="-10" dirty="0">
                <a:latin typeface="Calibri"/>
                <a:cs typeface="Calibri"/>
              </a:rPr>
              <a:t>8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Calibri"/>
                <a:cs typeface="Calibri"/>
              </a:rPr>
              <a:t>L</a:t>
            </a:r>
            <a:r>
              <a:rPr sz="1600" b="1" spc="-10" dirty="0">
                <a:latin typeface="Calibri"/>
                <a:cs typeface="Calibri"/>
              </a:rPr>
              <a:t>aser</a:t>
            </a:r>
            <a:r>
              <a:rPr sz="1600" b="1" spc="-4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Spec</a:t>
            </a:r>
            <a:r>
              <a:rPr sz="1600" b="1" spc="-5" dirty="0">
                <a:latin typeface="Calibri"/>
                <a:cs typeface="Calibri"/>
              </a:rPr>
              <a:t>t</a:t>
            </a:r>
            <a:r>
              <a:rPr sz="1600" b="1" spc="-15" dirty="0">
                <a:latin typeface="Calibri"/>
                <a:cs typeface="Calibri"/>
              </a:rPr>
              <a:t>ros</a:t>
            </a:r>
            <a:r>
              <a:rPr sz="1600" b="1" spc="-5" dirty="0">
                <a:latin typeface="Calibri"/>
                <a:cs typeface="Calibri"/>
              </a:rPr>
              <a:t>c</a:t>
            </a:r>
            <a:r>
              <a:rPr sz="1600" b="1" spc="-10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p</a:t>
            </a:r>
            <a:r>
              <a:rPr sz="1600" b="1" spc="-10" dirty="0">
                <a:latin typeface="Calibri"/>
                <a:cs typeface="Calibri"/>
              </a:rPr>
              <a:t>y</a:t>
            </a:r>
            <a:r>
              <a:rPr sz="1600" b="1" spc="-3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c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urs</a:t>
            </a:r>
            <a:r>
              <a:rPr sz="1600" b="1" spc="-10" dirty="0">
                <a:latin typeface="Calibri"/>
                <a:cs typeface="Calibri"/>
              </a:rPr>
              <a:t>e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in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KFUPM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(Te</a:t>
            </a:r>
            <a:r>
              <a:rPr sz="1600" b="1" dirty="0">
                <a:latin typeface="Calibri"/>
                <a:cs typeface="Calibri"/>
              </a:rPr>
              <a:t>r</a:t>
            </a:r>
            <a:r>
              <a:rPr sz="1600" b="1" spc="-15" dirty="0">
                <a:latin typeface="Calibri"/>
                <a:cs typeface="Calibri"/>
              </a:rPr>
              <a:t>m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25</a:t>
            </a:r>
            <a:r>
              <a:rPr sz="1600" b="1" spc="-5" dirty="0">
                <a:latin typeface="Calibri"/>
                <a:cs typeface="Calibri"/>
              </a:rPr>
              <a:t>1)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14400" y="297820"/>
            <a:ext cx="8608831" cy="625918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9622" rIns="0" bIns="0" rtlCol="0">
            <a:spAutoFit/>
          </a:bodyPr>
          <a:lstStyle/>
          <a:p>
            <a:pPr marL="1861185">
              <a:lnSpc>
                <a:spcPct val="100000"/>
              </a:lnSpc>
            </a:pPr>
            <a:r>
              <a:rPr spc="-15" dirty="0"/>
              <a:t>Sl</a:t>
            </a:r>
            <a:r>
              <a:rPr spc="-5" dirty="0"/>
              <a:t>i</a:t>
            </a:r>
            <a:r>
              <a:rPr spc="-20" dirty="0"/>
              <a:t>de</a:t>
            </a:r>
            <a:r>
              <a:rPr dirty="0"/>
              <a:t> </a:t>
            </a:r>
            <a:r>
              <a:rPr spc="-15" dirty="0"/>
              <a:t>9:</a:t>
            </a:r>
            <a:r>
              <a:rPr spc="-20" dirty="0"/>
              <a:t> </a:t>
            </a:r>
            <a:r>
              <a:rPr spc="-15" dirty="0"/>
              <a:t>Linking</a:t>
            </a:r>
            <a:r>
              <a:rPr spc="-20" dirty="0"/>
              <a:t> </a:t>
            </a:r>
            <a:r>
              <a:rPr spc="-25" dirty="0"/>
              <a:t>Ve</a:t>
            </a:r>
            <a:r>
              <a:rPr dirty="0"/>
              <a:t>l</a:t>
            </a:r>
            <a:r>
              <a:rPr spc="-15" dirty="0"/>
              <a:t>ocity</a:t>
            </a:r>
            <a:r>
              <a:rPr spc="-25" dirty="0"/>
              <a:t> </a:t>
            </a:r>
            <a:r>
              <a:rPr spc="-15" dirty="0"/>
              <a:t>to Fr</a:t>
            </a:r>
            <a:r>
              <a:rPr spc="-10" dirty="0"/>
              <a:t>e</a:t>
            </a:r>
            <a:r>
              <a:rPr spc="-20" dirty="0"/>
              <a:t>quency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30300" y="1754434"/>
            <a:ext cx="6995795" cy="421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Font typeface="Symbol"/>
              <a:buChar char=""/>
              <a:tabLst>
                <a:tab pos="241935" algn="l"/>
              </a:tabLst>
            </a:pPr>
            <a:r>
              <a:rPr sz="2800" spc="-15" dirty="0">
                <a:latin typeface="Calibri"/>
                <a:cs typeface="Calibri"/>
              </a:rPr>
              <a:t>Re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at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onsh</a:t>
            </a:r>
            <a:r>
              <a:rPr sz="2800" spc="-15" dirty="0">
                <a:latin typeface="Calibri"/>
                <a:cs typeface="Calibri"/>
              </a:rPr>
              <a:t>ip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95" dirty="0">
                <a:latin typeface="Cambria Math"/>
                <a:cs typeface="Cambria Math"/>
              </a:rPr>
              <a:t>𝑣</a:t>
            </a:r>
            <a:r>
              <a:rPr sz="3000" spc="270" baseline="-16666" dirty="0">
                <a:latin typeface="Cambria Math"/>
                <a:cs typeface="Cambria Math"/>
              </a:rPr>
              <a:t>𝑧</a:t>
            </a:r>
            <a:r>
              <a:rPr sz="3000" baseline="-16666" dirty="0">
                <a:latin typeface="Cambria Math"/>
                <a:cs typeface="Cambria Math"/>
              </a:rPr>
              <a:t> </a:t>
            </a:r>
            <a:r>
              <a:rPr sz="3000" spc="89" baseline="-16666" dirty="0">
                <a:latin typeface="Cambria Math"/>
                <a:cs typeface="Cambria Math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↔</a:t>
            </a:r>
            <a:r>
              <a:rPr sz="2800" spc="170" dirty="0">
                <a:latin typeface="Cambria Math"/>
                <a:cs typeface="Cambria Math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𝜔</a:t>
            </a:r>
            <a:r>
              <a:rPr sz="2800" spc="75" dirty="0">
                <a:latin typeface="Cambria Math"/>
                <a:cs typeface="Cambria Math"/>
              </a:rPr>
              <a:t> </a:t>
            </a:r>
            <a:r>
              <a:rPr sz="2800" spc="-20" dirty="0">
                <a:latin typeface="Calibri"/>
                <a:cs typeface="Calibri"/>
              </a:rPr>
              <a:t>fro</a:t>
            </a:r>
            <a:r>
              <a:rPr sz="2800" spc="-25" dirty="0">
                <a:latin typeface="Calibri"/>
                <a:cs typeface="Calibri"/>
              </a:rPr>
              <a:t>m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abso</a:t>
            </a:r>
            <a:r>
              <a:rPr sz="2800" spc="-5" dirty="0">
                <a:latin typeface="Calibri"/>
                <a:cs typeface="Calibri"/>
              </a:rPr>
              <a:t>r</a:t>
            </a:r>
            <a:r>
              <a:rPr sz="2800" spc="-20" dirty="0">
                <a:latin typeface="Calibri"/>
                <a:cs typeface="Calibri"/>
              </a:rPr>
              <a:t>pt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formu</a:t>
            </a:r>
            <a:r>
              <a:rPr sz="2800" spc="-5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a: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948555" y="2566104"/>
            <a:ext cx="979805" cy="431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195" dirty="0">
                <a:latin typeface="Cambria Math"/>
                <a:cs typeface="Cambria Math"/>
              </a:rPr>
              <a:t>𝑣</a:t>
            </a:r>
            <a:r>
              <a:rPr sz="3000" spc="270" baseline="-16666" dirty="0">
                <a:latin typeface="Cambria Math"/>
                <a:cs typeface="Cambria Math"/>
              </a:rPr>
              <a:t>𝑧</a:t>
            </a:r>
            <a:r>
              <a:rPr sz="3000" baseline="-16666" dirty="0">
                <a:latin typeface="Cambria Math"/>
                <a:cs typeface="Cambria Math"/>
              </a:rPr>
              <a:t> </a:t>
            </a:r>
            <a:r>
              <a:rPr sz="3000" spc="89" baseline="-16666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=</a:t>
            </a:r>
            <a:r>
              <a:rPr sz="2800" spc="160" dirty="0">
                <a:latin typeface="Cambria Math"/>
                <a:cs typeface="Cambria Math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𝑐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033644" y="2296356"/>
            <a:ext cx="1119505" cy="431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30" dirty="0">
                <a:latin typeface="Cambria Math"/>
                <a:cs typeface="Cambria Math"/>
              </a:rPr>
              <a:t>𝜔</a:t>
            </a:r>
            <a:r>
              <a:rPr sz="2800" spc="65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−</a:t>
            </a:r>
            <a:r>
              <a:rPr sz="2800" spc="5" dirty="0">
                <a:latin typeface="Cambria Math"/>
                <a:cs typeface="Cambria Math"/>
              </a:rPr>
              <a:t> </a:t>
            </a:r>
            <a:r>
              <a:rPr sz="2800" spc="-35" dirty="0">
                <a:latin typeface="Cambria Math"/>
                <a:cs typeface="Cambria Math"/>
              </a:rPr>
              <a:t>𝜔</a:t>
            </a:r>
            <a:r>
              <a:rPr sz="3000" spc="60" baseline="-16666" dirty="0">
                <a:latin typeface="Cambria Math"/>
                <a:cs typeface="Cambria Math"/>
              </a:rPr>
              <a:t>0</a:t>
            </a:r>
            <a:endParaRPr sz="3000" baseline="-16666">
              <a:latin typeface="Cambria Math"/>
              <a:cs typeface="Cambria Math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378330" y="2805372"/>
            <a:ext cx="283210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30" dirty="0">
                <a:latin typeface="Cambria Math"/>
                <a:cs typeface="Cambria Math"/>
              </a:rPr>
              <a:t>𝜔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635886" y="2956784"/>
            <a:ext cx="173355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40" dirty="0">
                <a:latin typeface="Cambria Math"/>
                <a:cs typeface="Cambria Math"/>
              </a:rPr>
              <a:t>0</a:t>
            </a:r>
            <a:endParaRPr sz="2000">
              <a:latin typeface="Cambria Math"/>
              <a:cs typeface="Cambria Math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046347" y="2753746"/>
            <a:ext cx="1109980" cy="0"/>
          </a:xfrm>
          <a:custGeom>
            <a:avLst/>
            <a:gdLst/>
            <a:ahLst/>
            <a:cxnLst/>
            <a:rect l="l" t="t" r="r" b="b"/>
            <a:pathLst>
              <a:path w="1109979">
                <a:moveTo>
                  <a:pt x="0" y="0"/>
                </a:moveTo>
                <a:lnTo>
                  <a:pt x="1109782" y="0"/>
                </a:lnTo>
              </a:path>
            </a:pathLst>
          </a:custGeom>
          <a:ln w="24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7143374" y="2566104"/>
            <a:ext cx="98425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10" dirty="0">
                <a:latin typeface="Cambria Math"/>
                <a:cs typeface="Cambria Math"/>
              </a:rPr>
              <a:t>.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130300" y="3439733"/>
            <a:ext cx="4404995" cy="405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Font typeface="Symbol"/>
              <a:buChar char=""/>
              <a:tabLst>
                <a:tab pos="241935" algn="l"/>
              </a:tabLst>
            </a:pPr>
            <a:r>
              <a:rPr sz="2800" spc="-10" dirty="0">
                <a:latin typeface="Calibri"/>
                <a:cs typeface="Calibri"/>
              </a:rPr>
              <a:t>Inf</a:t>
            </a:r>
            <a:r>
              <a:rPr sz="2800" spc="-20" dirty="0">
                <a:latin typeface="Calibri"/>
                <a:cs typeface="Calibri"/>
              </a:rPr>
              <a:t>in</a:t>
            </a:r>
            <a:r>
              <a:rPr sz="2800" spc="-10" dirty="0">
                <a:latin typeface="Calibri"/>
                <a:cs typeface="Calibri"/>
              </a:rPr>
              <a:t>itesi</a:t>
            </a:r>
            <a:r>
              <a:rPr sz="2800" spc="-15" dirty="0">
                <a:latin typeface="Calibri"/>
                <a:cs typeface="Calibri"/>
              </a:rPr>
              <a:t>m</a:t>
            </a:r>
            <a:r>
              <a:rPr sz="2800" spc="-10" dirty="0">
                <a:latin typeface="Calibri"/>
                <a:cs typeface="Calibri"/>
              </a:rPr>
              <a:t>al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transformatio</a:t>
            </a:r>
            <a:r>
              <a:rPr sz="2800" spc="-20" dirty="0">
                <a:latin typeface="Calibri"/>
                <a:cs typeface="Calibri"/>
              </a:rPr>
              <a:t>n: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057015" y="4451735"/>
            <a:ext cx="419734" cy="0"/>
          </a:xfrm>
          <a:custGeom>
            <a:avLst/>
            <a:gdLst/>
            <a:ahLst/>
            <a:cxnLst/>
            <a:rect l="l" t="t" r="r" b="b"/>
            <a:pathLst>
              <a:path w="419735">
                <a:moveTo>
                  <a:pt x="0" y="0"/>
                </a:moveTo>
                <a:lnTo>
                  <a:pt x="419410" y="0"/>
                </a:lnTo>
              </a:path>
            </a:pathLst>
          </a:custGeom>
          <a:ln w="24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5036947" y="4264095"/>
            <a:ext cx="2116455" cy="6203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559560" algn="l"/>
              </a:tabLst>
            </a:pPr>
            <a:r>
              <a:rPr sz="2800" spc="55" dirty="0">
                <a:latin typeface="Cambria Math"/>
                <a:cs typeface="Cambria Math"/>
              </a:rPr>
              <a:t>𝑑</a:t>
            </a:r>
            <a:r>
              <a:rPr sz="2800" spc="-195" dirty="0">
                <a:latin typeface="Cambria Math"/>
                <a:cs typeface="Cambria Math"/>
              </a:rPr>
              <a:t>𝑣</a:t>
            </a:r>
            <a:r>
              <a:rPr sz="3000" spc="270" baseline="-16666" dirty="0">
                <a:latin typeface="Cambria Math"/>
                <a:cs typeface="Cambria Math"/>
              </a:rPr>
              <a:t>𝑧</a:t>
            </a:r>
            <a:r>
              <a:rPr sz="3000" baseline="-16666" dirty="0">
                <a:latin typeface="Cambria Math"/>
                <a:cs typeface="Cambria Math"/>
              </a:rPr>
              <a:t> </a:t>
            </a:r>
            <a:r>
              <a:rPr sz="3000" spc="75" baseline="-16666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=</a:t>
            </a:r>
            <a:r>
              <a:rPr sz="2800" spc="160" dirty="0">
                <a:latin typeface="Cambria Math"/>
                <a:cs typeface="Cambria Math"/>
              </a:rPr>
              <a:t> </a:t>
            </a:r>
            <a:r>
              <a:rPr sz="4200" spc="-44" baseline="-37698" dirty="0">
                <a:latin typeface="Cambria Math"/>
                <a:cs typeface="Cambria Math"/>
              </a:rPr>
              <a:t>𝜔</a:t>
            </a:r>
            <a:r>
              <a:rPr sz="4200" baseline="-37698" dirty="0">
                <a:latin typeface="Cambria Math"/>
                <a:cs typeface="Cambria Math"/>
              </a:rPr>
              <a:t>	</a:t>
            </a:r>
            <a:r>
              <a:rPr sz="2800" spc="-35" dirty="0">
                <a:latin typeface="Cambria Math"/>
                <a:cs typeface="Cambria Math"/>
              </a:rPr>
              <a:t>𝑑</a:t>
            </a:r>
            <a:r>
              <a:rPr sz="2800" spc="25" dirty="0">
                <a:latin typeface="Cambria Math"/>
                <a:cs typeface="Cambria Math"/>
              </a:rPr>
              <a:t>𝜔</a:t>
            </a:r>
            <a:r>
              <a:rPr sz="2800" spc="-10" dirty="0">
                <a:latin typeface="Cambria Math"/>
                <a:cs typeface="Cambria Math"/>
              </a:rPr>
              <a:t>.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166232" y="3994355"/>
            <a:ext cx="189230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30" dirty="0">
                <a:latin typeface="Cambria Math"/>
                <a:cs typeface="Cambria Math"/>
              </a:rPr>
              <a:t>𝑐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302130" y="4655164"/>
            <a:ext cx="173355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40" dirty="0">
                <a:latin typeface="Cambria Math"/>
                <a:cs typeface="Cambria Math"/>
              </a:rPr>
              <a:t>0</a:t>
            </a:r>
            <a:endParaRPr sz="2000">
              <a:latin typeface="Cambria Math"/>
              <a:cs typeface="Cambria Math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0300" y="968684"/>
            <a:ext cx="10156825" cy="946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marR="5080" indent="-228600">
              <a:lnSpc>
                <a:spcPct val="126800"/>
              </a:lnSpc>
              <a:buFont typeface="Symbol"/>
              <a:buChar char=""/>
              <a:tabLst>
                <a:tab pos="241935" algn="l"/>
              </a:tabLst>
            </a:pPr>
            <a:r>
              <a:rPr sz="2800" spc="-20" dirty="0">
                <a:latin typeface="Calibri"/>
                <a:cs typeface="Calibri"/>
              </a:rPr>
              <a:t>Subst</a:t>
            </a:r>
            <a:r>
              <a:rPr sz="2800" spc="-15" dirty="0">
                <a:latin typeface="Calibri"/>
                <a:cs typeface="Calibri"/>
              </a:rPr>
              <a:t>itute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nt</a:t>
            </a:r>
            <a:r>
              <a:rPr sz="2800" spc="-15" dirty="0">
                <a:latin typeface="Calibri"/>
                <a:cs typeface="Calibri"/>
              </a:rPr>
              <a:t>o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vel</a:t>
            </a:r>
            <a:r>
              <a:rPr sz="2800" spc="-20" dirty="0">
                <a:latin typeface="Calibri"/>
                <a:cs typeface="Calibri"/>
              </a:rPr>
              <a:t>oc</a:t>
            </a:r>
            <a:r>
              <a:rPr sz="2800" spc="-10" dirty="0">
                <a:latin typeface="Calibri"/>
                <a:cs typeface="Calibri"/>
              </a:rPr>
              <a:t>ity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d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str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but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to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obta</a:t>
            </a:r>
            <a:r>
              <a:rPr sz="2800" spc="-15" dirty="0">
                <a:latin typeface="Calibri"/>
                <a:cs typeface="Calibri"/>
              </a:rPr>
              <a:t>in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frequ</a:t>
            </a:r>
            <a:r>
              <a:rPr sz="2800" b="1" spc="-5" dirty="0">
                <a:latin typeface="Calibri"/>
                <a:cs typeface="Calibri"/>
              </a:rPr>
              <a:t>e</a:t>
            </a:r>
            <a:r>
              <a:rPr sz="2800" b="1" spc="-15" dirty="0">
                <a:latin typeface="Calibri"/>
                <a:cs typeface="Calibri"/>
              </a:rPr>
              <a:t>ncy</a:t>
            </a:r>
            <a:r>
              <a:rPr sz="2800" b="1" spc="-35" dirty="0">
                <a:latin typeface="Times New Roman"/>
                <a:cs typeface="Times New Roman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distribution</a:t>
            </a:r>
            <a:r>
              <a:rPr sz="2800" b="1" spc="-10" dirty="0">
                <a:latin typeface="Times New Roman"/>
                <a:cs typeface="Times New Roman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of</a:t>
            </a:r>
            <a:r>
              <a:rPr sz="2800" b="1" spc="-75" dirty="0">
                <a:latin typeface="Times New Roman"/>
                <a:cs typeface="Times New Roman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reson</a:t>
            </a:r>
            <a:r>
              <a:rPr sz="2800" b="1" dirty="0">
                <a:latin typeface="Calibri"/>
                <a:cs typeface="Calibri"/>
              </a:rPr>
              <a:t>a</a:t>
            </a:r>
            <a:r>
              <a:rPr sz="2800" b="1" spc="-15" dirty="0">
                <a:latin typeface="Calibri"/>
                <a:cs typeface="Calibri"/>
              </a:rPr>
              <a:t>nt</a:t>
            </a:r>
            <a:r>
              <a:rPr sz="2800" b="1" spc="-70" dirty="0">
                <a:latin typeface="Times New Roman"/>
                <a:cs typeface="Times New Roman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m</a:t>
            </a:r>
            <a:r>
              <a:rPr sz="2800" b="1" spc="-15" dirty="0">
                <a:latin typeface="Calibri"/>
                <a:cs typeface="Calibri"/>
              </a:rPr>
              <a:t>ol</a:t>
            </a:r>
            <a:r>
              <a:rPr sz="2800" b="1" spc="-30" dirty="0">
                <a:latin typeface="Calibri"/>
                <a:cs typeface="Calibri"/>
              </a:rPr>
              <a:t>e</a:t>
            </a:r>
            <a:r>
              <a:rPr sz="2800" b="1" spc="-20" dirty="0">
                <a:latin typeface="Calibri"/>
                <a:cs typeface="Calibri"/>
              </a:rPr>
              <a:t>c</a:t>
            </a:r>
            <a:r>
              <a:rPr sz="2800" b="1" dirty="0">
                <a:latin typeface="Calibri"/>
                <a:cs typeface="Calibri"/>
              </a:rPr>
              <a:t>u</a:t>
            </a:r>
            <a:r>
              <a:rPr sz="2800" b="1" spc="-15" dirty="0">
                <a:latin typeface="Calibri"/>
                <a:cs typeface="Calibri"/>
              </a:rPr>
              <a:t>le</a:t>
            </a:r>
            <a:r>
              <a:rPr sz="2800" b="1" spc="-10" dirty="0">
                <a:latin typeface="Calibri"/>
                <a:cs typeface="Calibri"/>
              </a:rPr>
              <a:t>s</a:t>
            </a:r>
            <a:r>
              <a:rPr sz="2800" dirty="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01696" y="2186742"/>
            <a:ext cx="7499350" cy="16052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 indent="-228600">
              <a:lnSpc>
                <a:spcPct val="100000"/>
              </a:lnSpc>
              <a:buFont typeface="Symbol"/>
              <a:buChar char=""/>
              <a:tabLst>
                <a:tab pos="470534" algn="l"/>
                <a:tab pos="1344295" algn="l"/>
                <a:tab pos="1804670" algn="l"/>
                <a:tab pos="3100070" algn="l"/>
                <a:tab pos="4379595" algn="l"/>
                <a:tab pos="6038850" algn="l"/>
                <a:tab pos="7179309" algn="l"/>
              </a:tabLst>
            </a:pPr>
            <a:r>
              <a:rPr sz="2800" spc="-20" dirty="0">
                <a:latin typeface="Calibri"/>
                <a:cs typeface="Calibri"/>
              </a:rPr>
              <a:t>Ea</a:t>
            </a:r>
            <a:r>
              <a:rPr sz="2800" spc="-5" dirty="0">
                <a:latin typeface="Calibri"/>
                <a:cs typeface="Calibri"/>
              </a:rPr>
              <a:t>c</a:t>
            </a:r>
            <a:r>
              <a:rPr sz="2800" spc="-15" dirty="0">
                <a:latin typeface="Calibri"/>
                <a:cs typeface="Calibri"/>
              </a:rPr>
              <a:t>h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30" dirty="0">
                <a:latin typeface="Cambria Math"/>
                <a:cs typeface="Cambria Math"/>
              </a:rPr>
              <a:t>𝜔</a:t>
            </a:r>
            <a:r>
              <a:rPr sz="2800" dirty="0">
                <a:latin typeface="Cambria Math"/>
                <a:cs typeface="Cambria Math"/>
              </a:rPr>
              <a:t>	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nterva</a:t>
            </a:r>
            <a:r>
              <a:rPr sz="2800" spc="-10" dirty="0">
                <a:latin typeface="Calibri"/>
                <a:cs typeface="Calibri"/>
              </a:rPr>
              <a:t>l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5" dirty="0">
                <a:latin typeface="Calibri"/>
                <a:cs typeface="Calibri"/>
              </a:rPr>
              <a:t>col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ects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5" dirty="0">
                <a:latin typeface="Calibri"/>
                <a:cs typeface="Calibri"/>
              </a:rPr>
              <a:t>mole</a:t>
            </a:r>
            <a:r>
              <a:rPr sz="2800" spc="-10" dirty="0">
                <a:latin typeface="Calibri"/>
                <a:cs typeface="Calibri"/>
              </a:rPr>
              <a:t>c</a:t>
            </a:r>
            <a:r>
              <a:rPr sz="2800" spc="-20" dirty="0">
                <a:latin typeface="Calibri"/>
                <a:cs typeface="Calibri"/>
              </a:rPr>
              <a:t>u</a:t>
            </a:r>
            <a:r>
              <a:rPr sz="2800" spc="-15" dirty="0">
                <a:latin typeface="Calibri"/>
                <a:cs typeface="Calibri"/>
              </a:rPr>
              <a:t>les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5" dirty="0">
                <a:latin typeface="Calibri"/>
                <a:cs typeface="Calibri"/>
              </a:rPr>
              <a:t>whose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95" dirty="0">
                <a:latin typeface="Cambria Math"/>
                <a:cs typeface="Cambria Math"/>
              </a:rPr>
              <a:t>𝑣</a:t>
            </a:r>
            <a:r>
              <a:rPr sz="3000" spc="270" baseline="-16666" dirty="0">
                <a:latin typeface="Cambria Math"/>
                <a:cs typeface="Cambria Math"/>
              </a:rPr>
              <a:t>𝑧</a:t>
            </a:r>
            <a:endParaRPr sz="3000" baseline="-16666">
              <a:latin typeface="Cambria Math"/>
              <a:cs typeface="Cambria Math"/>
            </a:endParaRPr>
          </a:p>
          <a:p>
            <a:pPr marL="469900">
              <a:lnSpc>
                <a:spcPct val="100000"/>
              </a:lnSpc>
              <a:spcBef>
                <a:spcPts val="910"/>
              </a:spcBef>
            </a:pPr>
            <a:r>
              <a:rPr sz="2800" spc="-15" dirty="0">
                <a:latin typeface="Calibri"/>
                <a:cs typeface="Calibri"/>
              </a:rPr>
              <a:t>relat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on.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815"/>
              </a:spcBef>
            </a:pPr>
            <a:r>
              <a:rPr sz="2800" spc="-15" dirty="0">
                <a:latin typeface="Calibri"/>
                <a:cs typeface="Calibri"/>
              </a:rPr>
              <a:t>---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591180" y="2211828"/>
            <a:ext cx="2695575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124585" algn="l"/>
                <a:tab pos="1800860" algn="l"/>
              </a:tabLst>
            </a:pPr>
            <a:r>
              <a:rPr sz="2800" spc="-20" dirty="0">
                <a:latin typeface="Calibri"/>
                <a:cs typeface="Calibri"/>
              </a:rPr>
              <a:t>sat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sfy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5" dirty="0">
                <a:latin typeface="Calibri"/>
                <a:cs typeface="Calibri"/>
              </a:rPr>
              <a:t>the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5" dirty="0">
                <a:latin typeface="Calibri"/>
                <a:cs typeface="Calibri"/>
              </a:rPr>
              <a:t>above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9622" rIns="0" bIns="0" rtlCol="0">
            <a:spAutoFit/>
          </a:bodyPr>
          <a:lstStyle/>
          <a:p>
            <a:pPr marL="873760">
              <a:lnSpc>
                <a:spcPct val="100000"/>
              </a:lnSpc>
            </a:pPr>
            <a:r>
              <a:rPr spc="-15" dirty="0"/>
              <a:t>Sl</a:t>
            </a:r>
            <a:r>
              <a:rPr spc="-5" dirty="0"/>
              <a:t>i</a:t>
            </a:r>
            <a:r>
              <a:rPr spc="-20" dirty="0"/>
              <a:t>de</a:t>
            </a:r>
            <a:r>
              <a:rPr spc="-5" dirty="0"/>
              <a:t> </a:t>
            </a:r>
            <a:r>
              <a:rPr spc="-20" dirty="0"/>
              <a:t>1</a:t>
            </a:r>
            <a:r>
              <a:rPr spc="-30" dirty="0"/>
              <a:t>0</a:t>
            </a:r>
            <a:r>
              <a:rPr spc="-10" dirty="0"/>
              <a:t>: </a:t>
            </a:r>
            <a:r>
              <a:rPr spc="-25" dirty="0"/>
              <a:t>Der</a:t>
            </a:r>
            <a:r>
              <a:rPr dirty="0"/>
              <a:t>i</a:t>
            </a:r>
            <a:r>
              <a:rPr spc="-20" dirty="0"/>
              <a:t>vation</a:t>
            </a:r>
            <a:r>
              <a:rPr dirty="0"/>
              <a:t> </a:t>
            </a:r>
            <a:r>
              <a:rPr spc="-30" dirty="0"/>
              <a:t>o</a:t>
            </a:r>
            <a:r>
              <a:rPr dirty="0"/>
              <a:t>f</a:t>
            </a:r>
            <a:r>
              <a:rPr spc="-20" dirty="0"/>
              <a:t> G</a:t>
            </a:r>
            <a:r>
              <a:rPr spc="-10" dirty="0"/>
              <a:t>a</a:t>
            </a:r>
            <a:r>
              <a:rPr spc="-15" dirty="0"/>
              <a:t>ussian</a:t>
            </a:r>
            <a:r>
              <a:rPr spc="-20" dirty="0"/>
              <a:t> </a:t>
            </a:r>
            <a:r>
              <a:rPr spc="-15" dirty="0"/>
              <a:t>Intensity</a:t>
            </a:r>
            <a:r>
              <a:rPr spc="-20" dirty="0"/>
              <a:t> P</a:t>
            </a:r>
            <a:r>
              <a:rPr spc="-10" dirty="0"/>
              <a:t>r</a:t>
            </a:r>
            <a:r>
              <a:rPr spc="-15" dirty="0"/>
              <a:t>ofile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30300" y="1752795"/>
            <a:ext cx="7438390" cy="382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Font typeface="Symbol"/>
              <a:buChar char=""/>
              <a:tabLst>
                <a:tab pos="241935" algn="l"/>
              </a:tabLst>
            </a:pPr>
            <a:r>
              <a:rPr sz="2800" spc="-20" dirty="0">
                <a:latin typeface="Calibri"/>
                <a:cs typeface="Calibri"/>
              </a:rPr>
              <a:t>Coun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of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esona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m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le</a:t>
            </a:r>
            <a:r>
              <a:rPr sz="2800" spc="-10" dirty="0">
                <a:latin typeface="Calibri"/>
                <a:cs typeface="Calibri"/>
              </a:rPr>
              <a:t>c</a:t>
            </a:r>
            <a:r>
              <a:rPr sz="2800" spc="-20" dirty="0">
                <a:latin typeface="Calibri"/>
                <a:cs typeface="Calibri"/>
              </a:rPr>
              <a:t>u</a:t>
            </a:r>
            <a:r>
              <a:rPr sz="2800" spc="-15" dirty="0">
                <a:latin typeface="Calibri"/>
                <a:cs typeface="Calibri"/>
              </a:rPr>
              <a:t>les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within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4200" spc="-22" baseline="2976" dirty="0">
                <a:latin typeface="Cambria Math"/>
                <a:cs typeface="Cambria Math"/>
              </a:rPr>
              <a:t>(</a:t>
            </a:r>
            <a:r>
              <a:rPr sz="2800" spc="25" dirty="0">
                <a:latin typeface="Cambria Math"/>
                <a:cs typeface="Cambria Math"/>
              </a:rPr>
              <a:t>𝜔</a:t>
            </a:r>
            <a:r>
              <a:rPr sz="2800" spc="-10" dirty="0">
                <a:latin typeface="Cambria Math"/>
                <a:cs typeface="Cambria Math"/>
              </a:rPr>
              <a:t>,</a:t>
            </a:r>
            <a:r>
              <a:rPr sz="2800" spc="-150" dirty="0">
                <a:latin typeface="Cambria Math"/>
                <a:cs typeface="Cambria Math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𝜔</a:t>
            </a:r>
            <a:r>
              <a:rPr sz="2800" spc="65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+</a:t>
            </a:r>
            <a:r>
              <a:rPr sz="2800" spc="15" dirty="0">
                <a:latin typeface="Cambria Math"/>
                <a:cs typeface="Cambria Math"/>
              </a:rPr>
              <a:t> </a:t>
            </a:r>
            <a:r>
              <a:rPr sz="2800" spc="-35" dirty="0">
                <a:latin typeface="Cambria Math"/>
                <a:cs typeface="Cambria Math"/>
              </a:rPr>
              <a:t>𝑑</a:t>
            </a:r>
            <a:r>
              <a:rPr sz="2800" spc="25" dirty="0">
                <a:latin typeface="Cambria Math"/>
                <a:cs typeface="Cambria Math"/>
              </a:rPr>
              <a:t>𝜔</a:t>
            </a:r>
            <a:r>
              <a:rPr sz="4200" spc="-22" baseline="2976" dirty="0">
                <a:latin typeface="Cambria Math"/>
                <a:cs typeface="Cambria Math"/>
              </a:rPr>
              <a:t>)</a:t>
            </a:r>
            <a:r>
              <a:rPr sz="2800" spc="-10" dirty="0">
                <a:latin typeface="Calibri"/>
                <a:cs typeface="Calibri"/>
              </a:rPr>
              <a:t>: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939795" y="2549340"/>
            <a:ext cx="2218690" cy="4483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30" dirty="0">
                <a:latin typeface="Cambria Math"/>
                <a:cs typeface="Cambria Math"/>
              </a:rPr>
              <a:t>𝑛</a:t>
            </a:r>
            <a:r>
              <a:rPr sz="3000" spc="592" baseline="-16666" dirty="0">
                <a:latin typeface="Cambria Math"/>
                <a:cs typeface="Cambria Math"/>
              </a:rPr>
              <a:t>𝑖</a:t>
            </a:r>
            <a:r>
              <a:rPr sz="4200" spc="-22" baseline="2976" dirty="0">
                <a:latin typeface="Cambria Math"/>
                <a:cs typeface="Cambria Math"/>
              </a:rPr>
              <a:t>(</a:t>
            </a:r>
            <a:r>
              <a:rPr sz="2800" spc="25" dirty="0">
                <a:latin typeface="Cambria Math"/>
                <a:cs typeface="Cambria Math"/>
              </a:rPr>
              <a:t>𝜔</a:t>
            </a:r>
            <a:r>
              <a:rPr sz="4200" spc="-22" baseline="2976" dirty="0">
                <a:latin typeface="Cambria Math"/>
                <a:cs typeface="Cambria Math"/>
              </a:rPr>
              <a:t>)</a:t>
            </a:r>
            <a:r>
              <a:rPr sz="4200" spc="-217" baseline="2976" dirty="0">
                <a:latin typeface="Cambria Math"/>
                <a:cs typeface="Cambria Math"/>
              </a:rPr>
              <a:t> </a:t>
            </a:r>
            <a:r>
              <a:rPr sz="2800" spc="-35" dirty="0">
                <a:latin typeface="Cambria Math"/>
                <a:cs typeface="Cambria Math"/>
              </a:rPr>
              <a:t>𝑑</a:t>
            </a:r>
            <a:r>
              <a:rPr sz="2800" spc="-30" dirty="0">
                <a:latin typeface="Cambria Math"/>
                <a:cs typeface="Cambria Math"/>
              </a:rPr>
              <a:t>𝜔</a:t>
            </a:r>
            <a:r>
              <a:rPr sz="2800" spc="210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=</a:t>
            </a:r>
            <a:r>
              <a:rPr sz="2800" spc="165" dirty="0">
                <a:latin typeface="Cambria Math"/>
                <a:cs typeface="Cambria Math"/>
              </a:rPr>
              <a:t> </a:t>
            </a:r>
            <a:r>
              <a:rPr sz="2800" spc="-254" dirty="0">
                <a:latin typeface="Cambria Math"/>
                <a:cs typeface="Cambria Math"/>
              </a:rPr>
              <a:t>𝑁</a:t>
            </a:r>
            <a:r>
              <a:rPr sz="3000" spc="300" baseline="-16666" dirty="0">
                <a:latin typeface="Cambria Math"/>
                <a:cs typeface="Cambria Math"/>
              </a:rPr>
              <a:t>𝑖</a:t>
            </a:r>
            <a:endParaRPr sz="3000" baseline="-16666">
              <a:latin typeface="Cambria Math"/>
              <a:cs typeface="Cambria Math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796154" y="2296356"/>
            <a:ext cx="189230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30" dirty="0">
                <a:latin typeface="Cambria Math"/>
                <a:cs typeface="Cambria Math"/>
              </a:rPr>
              <a:t>𝑐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273422" y="2846520"/>
            <a:ext cx="1240790" cy="431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35" dirty="0">
                <a:latin typeface="Cambria Math"/>
                <a:cs typeface="Cambria Math"/>
              </a:rPr>
              <a:t>𝜔</a:t>
            </a:r>
            <a:r>
              <a:rPr sz="3000" spc="232" baseline="-16666" dirty="0">
                <a:latin typeface="Cambria Math"/>
                <a:cs typeface="Cambria Math"/>
              </a:rPr>
              <a:t>0</a:t>
            </a:r>
            <a:r>
              <a:rPr sz="2800" spc="-195" dirty="0">
                <a:latin typeface="Cambria Math"/>
                <a:cs typeface="Cambria Math"/>
              </a:rPr>
              <a:t>𝑣</a:t>
            </a:r>
            <a:r>
              <a:rPr sz="3000" spc="562" baseline="-16666" dirty="0">
                <a:latin typeface="Cambria Math"/>
                <a:cs typeface="Cambria Math"/>
              </a:rPr>
              <a:t>𝑝</a:t>
            </a:r>
            <a:r>
              <a:rPr sz="4200" spc="-37" baseline="-3968" dirty="0">
                <a:latin typeface="Cambria Math"/>
                <a:cs typeface="Cambria Math"/>
              </a:rPr>
              <a:t>√</a:t>
            </a:r>
            <a:r>
              <a:rPr sz="2800" spc="-30" dirty="0">
                <a:latin typeface="Cambria Math"/>
                <a:cs typeface="Cambria Math"/>
              </a:rPr>
              <a:t>𝜋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286127" y="2753746"/>
            <a:ext cx="1222375" cy="0"/>
          </a:xfrm>
          <a:custGeom>
            <a:avLst/>
            <a:gdLst/>
            <a:ahLst/>
            <a:cxnLst/>
            <a:rect l="l" t="t" r="r" b="b"/>
            <a:pathLst>
              <a:path w="1222375">
                <a:moveTo>
                  <a:pt x="0" y="0"/>
                </a:moveTo>
                <a:lnTo>
                  <a:pt x="1222247" y="0"/>
                </a:lnTo>
              </a:path>
            </a:pathLst>
          </a:custGeom>
          <a:ln w="24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277744" y="2513299"/>
            <a:ext cx="4972685" cy="4845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89560" algn="l"/>
              </a:tabLst>
            </a:pPr>
            <a:r>
              <a:rPr sz="2800" u="heavy" spc="-10" dirty="0">
                <a:latin typeface="Cambria Math"/>
                <a:cs typeface="Cambria Math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	</a:t>
            </a:r>
            <a:r>
              <a:rPr sz="2800" spc="-15" dirty="0">
                <a:latin typeface="Cambria Math"/>
                <a:cs typeface="Cambria Math"/>
              </a:rPr>
              <a:t>e</a:t>
            </a:r>
            <a:r>
              <a:rPr sz="2800" spc="-10" dirty="0">
                <a:latin typeface="Cambria Math"/>
                <a:cs typeface="Cambria Math"/>
              </a:rPr>
              <a:t>xp</a:t>
            </a:r>
            <a:r>
              <a:rPr sz="2800" spc="5" dirty="0">
                <a:latin typeface="Cambria Math"/>
                <a:cs typeface="Cambria Math"/>
              </a:rPr>
              <a:t>[</a:t>
            </a:r>
            <a:r>
              <a:rPr sz="2800" spc="-30" dirty="0">
                <a:latin typeface="Cambria Math"/>
                <a:cs typeface="Cambria Math"/>
              </a:rPr>
              <a:t>−</a:t>
            </a:r>
            <a:r>
              <a:rPr sz="2800" spc="-15" dirty="0">
                <a:latin typeface="Cambria Math"/>
                <a:cs typeface="Cambria Math"/>
              </a:rPr>
              <a:t>(</a:t>
            </a:r>
            <a:r>
              <a:rPr sz="2800" spc="50" dirty="0">
                <a:latin typeface="Cambria Math"/>
                <a:cs typeface="Cambria Math"/>
              </a:rPr>
              <a:t>𝑐</a:t>
            </a:r>
            <a:r>
              <a:rPr sz="4200" spc="-22" baseline="2976" dirty="0">
                <a:latin typeface="Cambria Math"/>
                <a:cs typeface="Cambria Math"/>
              </a:rPr>
              <a:t>(</a:t>
            </a:r>
            <a:r>
              <a:rPr sz="2800" spc="-30" dirty="0">
                <a:latin typeface="Cambria Math"/>
                <a:cs typeface="Cambria Math"/>
              </a:rPr>
              <a:t>𝜔</a:t>
            </a:r>
            <a:r>
              <a:rPr sz="2800" spc="75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−</a:t>
            </a:r>
            <a:r>
              <a:rPr sz="2800" spc="5" dirty="0">
                <a:latin typeface="Cambria Math"/>
                <a:cs typeface="Cambria Math"/>
              </a:rPr>
              <a:t> </a:t>
            </a:r>
            <a:r>
              <a:rPr sz="2800" spc="-35" dirty="0">
                <a:latin typeface="Cambria Math"/>
                <a:cs typeface="Cambria Math"/>
              </a:rPr>
              <a:t>𝜔</a:t>
            </a:r>
            <a:r>
              <a:rPr sz="3000" spc="232" baseline="-16666" dirty="0">
                <a:latin typeface="Cambria Math"/>
                <a:cs typeface="Cambria Math"/>
              </a:rPr>
              <a:t>0</a:t>
            </a:r>
            <a:r>
              <a:rPr sz="4200" spc="-37" baseline="2976" dirty="0">
                <a:latin typeface="Cambria Math"/>
                <a:cs typeface="Cambria Math"/>
              </a:rPr>
              <a:t>)</a:t>
            </a:r>
            <a:r>
              <a:rPr sz="4200" spc="-37" baseline="1984" dirty="0">
                <a:latin typeface="Cambria Math"/>
                <a:cs typeface="Cambria Math"/>
              </a:rPr>
              <a:t>⁄</a:t>
            </a:r>
            <a:r>
              <a:rPr sz="2800" spc="-35" dirty="0">
                <a:latin typeface="Cambria Math"/>
                <a:cs typeface="Cambria Math"/>
              </a:rPr>
              <a:t>𝜔</a:t>
            </a:r>
            <a:r>
              <a:rPr sz="3000" spc="247" baseline="-16666" dirty="0">
                <a:latin typeface="Cambria Math"/>
                <a:cs typeface="Cambria Math"/>
              </a:rPr>
              <a:t>0</a:t>
            </a:r>
            <a:r>
              <a:rPr sz="2800" spc="-195" dirty="0">
                <a:latin typeface="Cambria Math"/>
                <a:cs typeface="Cambria Math"/>
              </a:rPr>
              <a:t>𝑣</a:t>
            </a:r>
            <a:r>
              <a:rPr sz="3000" spc="562" baseline="-16666" dirty="0">
                <a:latin typeface="Cambria Math"/>
                <a:cs typeface="Cambria Math"/>
              </a:rPr>
              <a:t>𝑝</a:t>
            </a:r>
            <a:r>
              <a:rPr sz="2800" spc="-15" dirty="0">
                <a:latin typeface="Cambria Math"/>
                <a:cs typeface="Cambria Math"/>
              </a:rPr>
              <a:t>)</a:t>
            </a:r>
            <a:r>
              <a:rPr sz="3000" spc="225" baseline="29166" dirty="0">
                <a:latin typeface="Cambria Math"/>
                <a:cs typeface="Cambria Math"/>
              </a:rPr>
              <a:t>2</a:t>
            </a:r>
            <a:r>
              <a:rPr sz="2800" spc="5" dirty="0">
                <a:latin typeface="Cambria Math"/>
                <a:cs typeface="Cambria Math"/>
              </a:rPr>
              <a:t>]</a:t>
            </a:r>
            <a:r>
              <a:rPr sz="2800" spc="-150" dirty="0">
                <a:latin typeface="Cambria Math"/>
                <a:cs typeface="Cambria Math"/>
              </a:rPr>
              <a:t> </a:t>
            </a:r>
            <a:r>
              <a:rPr sz="2800" spc="-35" dirty="0">
                <a:latin typeface="Cambria Math"/>
                <a:cs typeface="Cambria Math"/>
              </a:rPr>
              <a:t>𝑑</a:t>
            </a:r>
            <a:r>
              <a:rPr sz="2800" spc="25" dirty="0">
                <a:latin typeface="Cambria Math"/>
                <a:cs typeface="Cambria Math"/>
              </a:rPr>
              <a:t>𝜔</a:t>
            </a:r>
            <a:r>
              <a:rPr sz="2800" spc="-10" dirty="0">
                <a:latin typeface="Cambria Math"/>
                <a:cs typeface="Cambria Math"/>
              </a:rPr>
              <a:t>.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30308" y="3524963"/>
            <a:ext cx="10156190" cy="16789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marR="5080" indent="-228600">
              <a:lnSpc>
                <a:spcPct val="127099"/>
              </a:lnSpc>
              <a:buFont typeface="Symbol"/>
              <a:buChar char=""/>
              <a:tabLst>
                <a:tab pos="241935" algn="l"/>
              </a:tabLst>
            </a:pPr>
            <a:r>
              <a:rPr sz="2800" spc="-25" dirty="0">
                <a:latin typeface="Calibri"/>
                <a:cs typeface="Calibri"/>
              </a:rPr>
              <a:t>Em</a:t>
            </a:r>
            <a:r>
              <a:rPr sz="2800" spc="-15" dirty="0">
                <a:latin typeface="Calibri"/>
                <a:cs typeface="Calibri"/>
              </a:rPr>
              <a:t>itted/</a:t>
            </a:r>
            <a:r>
              <a:rPr sz="2800" dirty="0">
                <a:latin typeface="Calibri"/>
                <a:cs typeface="Calibri"/>
              </a:rPr>
              <a:t>a</a:t>
            </a:r>
            <a:r>
              <a:rPr sz="2800" spc="-20" dirty="0">
                <a:latin typeface="Calibri"/>
                <a:cs typeface="Calibri"/>
              </a:rPr>
              <a:t>bsorb</a:t>
            </a:r>
            <a:r>
              <a:rPr sz="2800" dirty="0">
                <a:latin typeface="Calibri"/>
                <a:cs typeface="Calibri"/>
              </a:rPr>
              <a:t>e</a:t>
            </a:r>
            <a:r>
              <a:rPr sz="2800" spc="-15" dirty="0">
                <a:latin typeface="Calibri"/>
                <a:cs typeface="Calibri"/>
              </a:rPr>
              <a:t>d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power</a:t>
            </a:r>
            <a:r>
              <a:rPr sz="2800" b="1" spc="-60" dirty="0">
                <a:latin typeface="Times New Roman"/>
                <a:cs typeface="Times New Roman"/>
              </a:rPr>
              <a:t> </a:t>
            </a:r>
            <a:r>
              <a:rPr sz="2800" spc="30" dirty="0">
                <a:latin typeface="Cambria Math"/>
                <a:cs typeface="Cambria Math"/>
              </a:rPr>
              <a:t>𝑃</a:t>
            </a:r>
            <a:r>
              <a:rPr sz="4200" spc="-22" baseline="2976" dirty="0">
                <a:latin typeface="Cambria Math"/>
                <a:cs typeface="Cambria Math"/>
              </a:rPr>
              <a:t>(</a:t>
            </a:r>
            <a:r>
              <a:rPr sz="2800" spc="25" dirty="0">
                <a:latin typeface="Cambria Math"/>
                <a:cs typeface="Cambria Math"/>
              </a:rPr>
              <a:t>𝜔</a:t>
            </a:r>
            <a:r>
              <a:rPr sz="4200" spc="-22" baseline="2976" dirty="0">
                <a:latin typeface="Cambria Math"/>
                <a:cs typeface="Cambria Math"/>
              </a:rPr>
              <a:t>)</a:t>
            </a:r>
            <a:r>
              <a:rPr sz="4200" spc="67" baseline="2976" dirty="0">
                <a:latin typeface="Cambria Math"/>
                <a:cs typeface="Cambria Math"/>
              </a:rPr>
              <a:t> </a:t>
            </a:r>
            <a:r>
              <a:rPr sz="2800" spc="-20" dirty="0">
                <a:latin typeface="Cambria Math"/>
                <a:cs typeface="Cambria Math"/>
              </a:rPr>
              <a:t>∝</a:t>
            </a:r>
            <a:r>
              <a:rPr sz="2800" spc="20" dirty="0">
                <a:latin typeface="Cambria Math"/>
                <a:cs typeface="Cambria Math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𝑛</a:t>
            </a:r>
            <a:r>
              <a:rPr sz="3000" spc="569" baseline="-16666" dirty="0">
                <a:latin typeface="Cambria Math"/>
                <a:cs typeface="Cambria Math"/>
              </a:rPr>
              <a:t>𝑖</a:t>
            </a:r>
            <a:r>
              <a:rPr sz="4200" spc="-22" baseline="2976" dirty="0">
                <a:latin typeface="Cambria Math"/>
                <a:cs typeface="Cambria Math"/>
              </a:rPr>
              <a:t>(</a:t>
            </a:r>
            <a:r>
              <a:rPr sz="2800" spc="25" dirty="0">
                <a:latin typeface="Cambria Math"/>
                <a:cs typeface="Cambria Math"/>
              </a:rPr>
              <a:t>𝜔</a:t>
            </a:r>
            <a:r>
              <a:rPr sz="4200" spc="-22" baseline="2976" dirty="0">
                <a:latin typeface="Cambria Math"/>
                <a:cs typeface="Cambria Math"/>
              </a:rPr>
              <a:t>)</a:t>
            </a:r>
            <a:r>
              <a:rPr sz="4200" spc="52" baseline="2976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⇒</a:t>
            </a:r>
            <a:r>
              <a:rPr sz="2800" spc="30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libri"/>
                <a:cs typeface="Calibri"/>
              </a:rPr>
              <a:t>sam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fu</a:t>
            </a:r>
            <a:r>
              <a:rPr sz="2800" spc="-25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ct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ona</a:t>
            </a:r>
            <a:r>
              <a:rPr sz="2800" spc="-10" dirty="0">
                <a:latin typeface="Calibri"/>
                <a:cs typeface="Calibri"/>
              </a:rPr>
              <a:t>l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for</a:t>
            </a:r>
            <a:r>
              <a:rPr sz="2800" spc="-25" dirty="0">
                <a:latin typeface="Calibri"/>
                <a:cs typeface="Calibri"/>
              </a:rPr>
              <a:t>m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for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ntens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0" dirty="0">
                <a:latin typeface="Calibri"/>
                <a:cs typeface="Calibri"/>
              </a:rPr>
              <a:t>ty:</a:t>
            </a:r>
            <a:endParaRPr sz="2800">
              <a:latin typeface="Calibri"/>
              <a:cs typeface="Calibri"/>
            </a:endParaRPr>
          </a:p>
          <a:p>
            <a:pPr marL="2172335">
              <a:lnSpc>
                <a:spcPct val="100000"/>
              </a:lnSpc>
              <a:spcBef>
                <a:spcPts val="2055"/>
              </a:spcBef>
            </a:pPr>
            <a:r>
              <a:rPr sz="2800" spc="55" dirty="0">
                <a:latin typeface="Cambria Math"/>
                <a:cs typeface="Cambria Math"/>
              </a:rPr>
              <a:t>𝐼</a:t>
            </a:r>
            <a:r>
              <a:rPr sz="4200" spc="-22" baseline="2976" dirty="0">
                <a:latin typeface="Cambria Math"/>
                <a:cs typeface="Cambria Math"/>
              </a:rPr>
              <a:t>(</a:t>
            </a:r>
            <a:r>
              <a:rPr sz="2800" spc="25" dirty="0">
                <a:latin typeface="Cambria Math"/>
                <a:cs typeface="Cambria Math"/>
              </a:rPr>
              <a:t>𝜔</a:t>
            </a:r>
            <a:r>
              <a:rPr sz="4200" spc="-22" baseline="2976" dirty="0">
                <a:latin typeface="Cambria Math"/>
                <a:cs typeface="Cambria Math"/>
              </a:rPr>
              <a:t>)</a:t>
            </a:r>
            <a:r>
              <a:rPr sz="4200" spc="247" baseline="2976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=</a:t>
            </a:r>
            <a:r>
              <a:rPr sz="2800" spc="160" dirty="0">
                <a:latin typeface="Cambria Math"/>
                <a:cs typeface="Cambria Math"/>
              </a:rPr>
              <a:t> </a:t>
            </a:r>
            <a:r>
              <a:rPr sz="2800" spc="-204" dirty="0">
                <a:latin typeface="Cambria Math"/>
                <a:cs typeface="Cambria Math"/>
              </a:rPr>
              <a:t>𝐼</a:t>
            </a:r>
            <a:r>
              <a:rPr sz="3000" spc="232" baseline="-16666" dirty="0">
                <a:latin typeface="Cambria Math"/>
                <a:cs typeface="Cambria Math"/>
              </a:rPr>
              <a:t>0</a:t>
            </a:r>
            <a:r>
              <a:rPr sz="2800" spc="-15" dirty="0">
                <a:latin typeface="Cambria Math"/>
                <a:cs typeface="Cambria Math"/>
              </a:rPr>
              <a:t>e</a:t>
            </a:r>
            <a:r>
              <a:rPr sz="2800" spc="-10" dirty="0">
                <a:latin typeface="Cambria Math"/>
                <a:cs typeface="Cambria Math"/>
              </a:rPr>
              <a:t>xp</a:t>
            </a:r>
            <a:r>
              <a:rPr sz="2800" spc="5" dirty="0">
                <a:latin typeface="Cambria Math"/>
                <a:cs typeface="Cambria Math"/>
              </a:rPr>
              <a:t>[</a:t>
            </a:r>
            <a:r>
              <a:rPr sz="2800" spc="-30" dirty="0">
                <a:latin typeface="Cambria Math"/>
                <a:cs typeface="Cambria Math"/>
              </a:rPr>
              <a:t>−</a:t>
            </a:r>
            <a:r>
              <a:rPr sz="2800" spc="-15" dirty="0">
                <a:latin typeface="Cambria Math"/>
                <a:cs typeface="Cambria Math"/>
              </a:rPr>
              <a:t>(</a:t>
            </a:r>
            <a:r>
              <a:rPr sz="2800" spc="50" dirty="0">
                <a:latin typeface="Cambria Math"/>
                <a:cs typeface="Cambria Math"/>
              </a:rPr>
              <a:t>𝑐</a:t>
            </a:r>
            <a:r>
              <a:rPr sz="4200" spc="-22" baseline="2976" dirty="0">
                <a:latin typeface="Cambria Math"/>
                <a:cs typeface="Cambria Math"/>
              </a:rPr>
              <a:t>(</a:t>
            </a:r>
            <a:r>
              <a:rPr sz="2800" spc="-30" dirty="0">
                <a:latin typeface="Cambria Math"/>
                <a:cs typeface="Cambria Math"/>
              </a:rPr>
              <a:t>𝜔</a:t>
            </a:r>
            <a:r>
              <a:rPr sz="2800" spc="65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−</a:t>
            </a:r>
            <a:r>
              <a:rPr sz="2800" spc="5" dirty="0">
                <a:latin typeface="Cambria Math"/>
                <a:cs typeface="Cambria Math"/>
              </a:rPr>
              <a:t> </a:t>
            </a:r>
            <a:r>
              <a:rPr sz="2800" spc="-35" dirty="0">
                <a:latin typeface="Cambria Math"/>
                <a:cs typeface="Cambria Math"/>
              </a:rPr>
              <a:t>𝜔</a:t>
            </a:r>
            <a:r>
              <a:rPr sz="3000" spc="232" baseline="-16666" dirty="0">
                <a:latin typeface="Cambria Math"/>
                <a:cs typeface="Cambria Math"/>
              </a:rPr>
              <a:t>0</a:t>
            </a:r>
            <a:r>
              <a:rPr sz="4200" spc="-22" baseline="2976" dirty="0">
                <a:latin typeface="Cambria Math"/>
                <a:cs typeface="Cambria Math"/>
              </a:rPr>
              <a:t>)</a:t>
            </a:r>
            <a:r>
              <a:rPr sz="4200" spc="-37" baseline="1984" dirty="0">
                <a:latin typeface="Cambria Math"/>
                <a:cs typeface="Cambria Math"/>
              </a:rPr>
              <a:t>⁄</a:t>
            </a:r>
            <a:r>
              <a:rPr sz="2800" spc="-35" dirty="0">
                <a:latin typeface="Cambria Math"/>
                <a:cs typeface="Cambria Math"/>
              </a:rPr>
              <a:t>𝜔</a:t>
            </a:r>
            <a:r>
              <a:rPr sz="3000" spc="232" baseline="-16666" dirty="0">
                <a:latin typeface="Cambria Math"/>
                <a:cs typeface="Cambria Math"/>
              </a:rPr>
              <a:t>0</a:t>
            </a:r>
            <a:r>
              <a:rPr sz="2800" spc="-195" dirty="0">
                <a:latin typeface="Cambria Math"/>
                <a:cs typeface="Cambria Math"/>
              </a:rPr>
              <a:t>𝑣</a:t>
            </a:r>
            <a:r>
              <a:rPr sz="3000" spc="562" baseline="-16666" dirty="0">
                <a:latin typeface="Cambria Math"/>
                <a:cs typeface="Cambria Math"/>
              </a:rPr>
              <a:t>𝑝</a:t>
            </a:r>
            <a:r>
              <a:rPr sz="2800" spc="-15" dirty="0">
                <a:latin typeface="Cambria Math"/>
                <a:cs typeface="Cambria Math"/>
              </a:rPr>
              <a:t>)</a:t>
            </a:r>
            <a:r>
              <a:rPr sz="3000" spc="225" baseline="29166" dirty="0">
                <a:latin typeface="Cambria Math"/>
                <a:cs typeface="Cambria Math"/>
              </a:rPr>
              <a:t>2</a:t>
            </a:r>
            <a:r>
              <a:rPr sz="2800" spc="5" dirty="0">
                <a:latin typeface="Cambria Math"/>
                <a:cs typeface="Cambria Math"/>
              </a:rPr>
              <a:t>]</a:t>
            </a:r>
            <a:r>
              <a:rPr sz="2800" spc="-10" dirty="0">
                <a:latin typeface="Cambria Math"/>
                <a:cs typeface="Cambria Math"/>
              </a:rPr>
              <a:t>.</a:t>
            </a:r>
            <a:endParaRPr sz="2800">
              <a:latin typeface="Cambria Math"/>
              <a:cs typeface="Cambria Math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0300" y="968684"/>
            <a:ext cx="10157460" cy="946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Font typeface="Symbol"/>
              <a:buChar char=""/>
              <a:tabLst>
                <a:tab pos="241935" algn="l"/>
                <a:tab pos="937260" algn="l"/>
                <a:tab pos="1835785" algn="l"/>
                <a:tab pos="3131820" algn="l"/>
                <a:tab pos="3509010" algn="l"/>
                <a:tab pos="5041900" algn="l"/>
                <a:tab pos="5788660" algn="l"/>
                <a:tab pos="6871334" algn="l"/>
                <a:tab pos="7761605" algn="l"/>
                <a:tab pos="8814435" algn="l"/>
              </a:tabLst>
            </a:pPr>
            <a:r>
              <a:rPr sz="2800" spc="-20" dirty="0">
                <a:latin typeface="Calibri"/>
                <a:cs typeface="Calibri"/>
              </a:rPr>
              <a:t>We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Calibri"/>
                <a:cs typeface="Calibri"/>
              </a:rPr>
              <a:t>hav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Calibri"/>
                <a:cs typeface="Calibri"/>
              </a:rPr>
              <a:t>der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ved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5" dirty="0">
                <a:latin typeface="Calibri"/>
                <a:cs typeface="Calibri"/>
              </a:rPr>
              <a:t>a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b="1" spc="-20" dirty="0">
                <a:latin typeface="Calibri"/>
                <a:cs typeface="Calibri"/>
              </a:rPr>
              <a:t>Gaussia</a:t>
            </a:r>
            <a:r>
              <a:rPr sz="2800" b="1" spc="-15" dirty="0">
                <a:latin typeface="Calibri"/>
                <a:cs typeface="Calibri"/>
              </a:rPr>
              <a:t>n</a:t>
            </a:r>
            <a:r>
              <a:rPr sz="2800" b="1" dirty="0">
                <a:latin typeface="Times New Roman"/>
                <a:cs typeface="Times New Roman"/>
              </a:rPr>
              <a:t>	</a:t>
            </a:r>
            <a:r>
              <a:rPr sz="2800" b="1" spc="-10" dirty="0">
                <a:latin typeface="Calibri"/>
                <a:cs typeface="Calibri"/>
              </a:rPr>
              <a:t>li</a:t>
            </a:r>
            <a:r>
              <a:rPr sz="2800" b="1" spc="-25" dirty="0">
                <a:latin typeface="Calibri"/>
                <a:cs typeface="Calibri"/>
              </a:rPr>
              <a:t>n</a:t>
            </a:r>
            <a:r>
              <a:rPr sz="2800" b="1" spc="-15" dirty="0">
                <a:latin typeface="Calibri"/>
                <a:cs typeface="Calibri"/>
              </a:rPr>
              <a:t>e</a:t>
            </a:r>
            <a:r>
              <a:rPr sz="2800" b="1" dirty="0">
                <a:latin typeface="Times New Roman"/>
                <a:cs typeface="Times New Roman"/>
              </a:rPr>
              <a:t>	</a:t>
            </a:r>
            <a:r>
              <a:rPr sz="2800" b="1" spc="-15" dirty="0">
                <a:latin typeface="Calibri"/>
                <a:cs typeface="Calibri"/>
              </a:rPr>
              <a:t>s</a:t>
            </a:r>
            <a:r>
              <a:rPr sz="2800" b="1" spc="-10" dirty="0">
                <a:latin typeface="Calibri"/>
                <a:cs typeface="Calibri"/>
              </a:rPr>
              <a:t>h</a:t>
            </a:r>
            <a:r>
              <a:rPr sz="2800" b="1" spc="-15" dirty="0">
                <a:latin typeface="Calibri"/>
                <a:cs typeface="Calibri"/>
              </a:rPr>
              <a:t>ape</a:t>
            </a:r>
            <a:r>
              <a:rPr sz="2800" b="1" dirty="0">
                <a:latin typeface="Times New Roman"/>
                <a:cs typeface="Times New Roman"/>
              </a:rPr>
              <a:t>	</a:t>
            </a:r>
            <a:r>
              <a:rPr sz="2800" spc="-15" dirty="0">
                <a:latin typeface="Calibri"/>
                <a:cs typeface="Calibri"/>
              </a:rPr>
              <a:t>(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20" dirty="0">
                <a:latin typeface="Calibri"/>
                <a:cs typeface="Calibri"/>
              </a:rPr>
              <a:t>s</a:t>
            </a:r>
            <a:r>
              <a:rPr sz="2800" spc="-15" dirty="0">
                <a:latin typeface="Calibri"/>
                <a:cs typeface="Calibri"/>
              </a:rPr>
              <a:t>o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5" dirty="0">
                <a:latin typeface="Calibri"/>
                <a:cs typeface="Calibri"/>
              </a:rPr>
              <a:t>c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dirty="0">
                <a:latin typeface="Calibri"/>
                <a:cs typeface="Calibri"/>
              </a:rPr>
              <a:t>ll</a:t>
            </a:r>
            <a:r>
              <a:rPr sz="2800" spc="-15" dirty="0">
                <a:latin typeface="Calibri"/>
                <a:cs typeface="Calibri"/>
              </a:rPr>
              <a:t>ed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Calibri"/>
                <a:cs typeface="Calibri"/>
              </a:rPr>
              <a:t>“norma</a:t>
            </a:r>
            <a:r>
              <a:rPr sz="2800" spc="-5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”</a:t>
            </a:r>
            <a:endParaRPr sz="2800">
              <a:latin typeface="Calibri"/>
              <a:cs typeface="Calibri"/>
            </a:endParaRPr>
          </a:p>
          <a:p>
            <a:pPr marL="241300">
              <a:lnSpc>
                <a:spcPct val="100000"/>
              </a:lnSpc>
              <a:spcBef>
                <a:spcPts val="900"/>
              </a:spcBef>
            </a:pPr>
            <a:r>
              <a:rPr sz="2800" spc="-20" dirty="0">
                <a:latin typeface="Calibri"/>
                <a:cs typeface="Calibri"/>
              </a:rPr>
              <a:t>d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str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but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on).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63548" y="332744"/>
            <a:ext cx="10331450" cy="61988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50850">
              <a:lnSpc>
                <a:spcPct val="100000"/>
              </a:lnSpc>
            </a:pPr>
            <a:r>
              <a:rPr sz="1200" spc="-5" dirty="0">
                <a:latin typeface="Calibri"/>
                <a:cs typeface="Calibri"/>
              </a:rPr>
              <a:t>[I</a:t>
            </a:r>
            <a:r>
              <a:rPr sz="1200" spc="-10" dirty="0">
                <a:latin typeface="Calibri"/>
                <a:cs typeface="Calibri"/>
              </a:rPr>
              <a:t>MAGE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Calibri"/>
                <a:cs typeface="Calibri"/>
              </a:rPr>
              <a:t>RE</a:t>
            </a:r>
            <a:r>
              <a:rPr sz="1200" spc="-5" dirty="0">
                <a:latin typeface="Calibri"/>
                <a:cs typeface="Calibri"/>
              </a:rPr>
              <a:t>Q</a:t>
            </a:r>
            <a:r>
              <a:rPr sz="1200" spc="-10" dirty="0">
                <a:latin typeface="Calibri"/>
                <a:cs typeface="Calibri"/>
              </a:rPr>
              <a:t>UI</a:t>
            </a:r>
            <a:r>
              <a:rPr sz="1200" dirty="0">
                <a:latin typeface="Calibri"/>
                <a:cs typeface="Calibri"/>
              </a:rPr>
              <a:t>RED</a:t>
            </a:r>
            <a:r>
              <a:rPr sz="1200" spc="-5" dirty="0">
                <a:latin typeface="Calibri"/>
                <a:cs typeface="Calibri"/>
              </a:rPr>
              <a:t>: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-15" dirty="0">
                <a:latin typeface="Calibri"/>
                <a:cs typeface="Calibri"/>
              </a:rPr>
              <a:t>Ov</a:t>
            </a:r>
            <a:r>
              <a:rPr sz="1200" spc="-10" dirty="0">
                <a:latin typeface="Calibri"/>
                <a:cs typeface="Calibri"/>
              </a:rPr>
              <a:t>e</a:t>
            </a:r>
            <a:r>
              <a:rPr sz="1200" spc="-15" dirty="0">
                <a:latin typeface="Calibri"/>
                <a:cs typeface="Calibri"/>
              </a:rPr>
              <a:t>r</a:t>
            </a:r>
            <a:r>
              <a:rPr sz="1200" dirty="0">
                <a:latin typeface="Calibri"/>
                <a:cs typeface="Calibri"/>
              </a:rPr>
              <a:t>l</a:t>
            </a:r>
            <a:r>
              <a:rPr sz="1200" spc="-10" dirty="0">
                <a:latin typeface="Calibri"/>
                <a:cs typeface="Calibri"/>
              </a:rPr>
              <a:t>ay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Calibri"/>
                <a:cs typeface="Calibri"/>
              </a:rPr>
              <a:t>of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Calibri"/>
                <a:cs typeface="Calibri"/>
              </a:rPr>
              <a:t>d</a:t>
            </a:r>
            <a:r>
              <a:rPr sz="1200" spc="-5" dirty="0">
                <a:latin typeface="Calibri"/>
                <a:cs typeface="Calibri"/>
              </a:rPr>
              <a:t>er</a:t>
            </a:r>
            <a:r>
              <a:rPr sz="1200" dirty="0">
                <a:latin typeface="Calibri"/>
                <a:cs typeface="Calibri"/>
              </a:rPr>
              <a:t>i</a:t>
            </a:r>
            <a:r>
              <a:rPr sz="1200" spc="-10" dirty="0">
                <a:latin typeface="Calibri"/>
                <a:cs typeface="Calibri"/>
              </a:rPr>
              <a:t>v</a:t>
            </a:r>
            <a:r>
              <a:rPr sz="1200" spc="-25" dirty="0">
                <a:latin typeface="Calibri"/>
                <a:cs typeface="Calibri"/>
              </a:rPr>
              <a:t>e</a:t>
            </a:r>
            <a:r>
              <a:rPr sz="1200" dirty="0">
                <a:latin typeface="Calibri"/>
                <a:cs typeface="Calibri"/>
              </a:rPr>
              <a:t>d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Calibri"/>
                <a:cs typeface="Calibri"/>
              </a:rPr>
              <a:t>G</a:t>
            </a:r>
            <a:r>
              <a:rPr sz="1200" spc="-25" dirty="0">
                <a:latin typeface="Calibri"/>
                <a:cs typeface="Calibri"/>
              </a:rPr>
              <a:t>a</a:t>
            </a:r>
            <a:r>
              <a:rPr sz="1200" dirty="0">
                <a:latin typeface="Calibri"/>
                <a:cs typeface="Calibri"/>
              </a:rPr>
              <a:t>u</a:t>
            </a:r>
            <a:r>
              <a:rPr sz="1200" spc="-5" dirty="0">
                <a:latin typeface="Calibri"/>
                <a:cs typeface="Calibri"/>
              </a:rPr>
              <a:t>ss</a:t>
            </a:r>
            <a:r>
              <a:rPr sz="1200" dirty="0">
                <a:latin typeface="Calibri"/>
                <a:cs typeface="Calibri"/>
              </a:rPr>
              <a:t>ian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Calibri"/>
                <a:cs typeface="Calibri"/>
              </a:rPr>
              <a:t>o</a:t>
            </a:r>
            <a:r>
              <a:rPr sz="1200" dirty="0">
                <a:latin typeface="Calibri"/>
                <a:cs typeface="Calibri"/>
              </a:rPr>
              <a:t>n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Calibri"/>
                <a:cs typeface="Calibri"/>
              </a:rPr>
              <a:t>vel</a:t>
            </a:r>
            <a:r>
              <a:rPr sz="1200" dirty="0">
                <a:latin typeface="Calibri"/>
                <a:cs typeface="Calibri"/>
              </a:rPr>
              <a:t>o</a:t>
            </a:r>
            <a:r>
              <a:rPr sz="1200" spc="-10" dirty="0">
                <a:latin typeface="Calibri"/>
                <a:cs typeface="Calibri"/>
              </a:rPr>
              <a:t>c</a:t>
            </a:r>
            <a:r>
              <a:rPr sz="1200" dirty="0">
                <a:latin typeface="Calibri"/>
                <a:cs typeface="Calibri"/>
              </a:rPr>
              <a:t>i</a:t>
            </a:r>
            <a:r>
              <a:rPr sz="1200" spc="-5" dirty="0">
                <a:latin typeface="Calibri"/>
                <a:cs typeface="Calibri"/>
              </a:rPr>
              <a:t>ty</a:t>
            </a:r>
            <a:r>
              <a:rPr sz="1200" dirty="0">
                <a:latin typeface="Calibri"/>
                <a:cs typeface="Calibri"/>
              </a:rPr>
              <a:t>-</a:t>
            </a:r>
            <a:r>
              <a:rPr sz="1200" spc="-5" dirty="0">
                <a:latin typeface="Calibri"/>
                <a:cs typeface="Calibri"/>
              </a:rPr>
              <a:t>tr</a:t>
            </a:r>
            <a:r>
              <a:rPr sz="1200" spc="-20" dirty="0">
                <a:latin typeface="Calibri"/>
                <a:cs typeface="Calibri"/>
              </a:rPr>
              <a:t>a</a:t>
            </a:r>
            <a:r>
              <a:rPr sz="1200" dirty="0">
                <a:latin typeface="Calibri"/>
                <a:cs typeface="Calibri"/>
              </a:rPr>
              <a:t>n</a:t>
            </a:r>
            <a:r>
              <a:rPr sz="1200" spc="-5" dirty="0">
                <a:latin typeface="Calibri"/>
                <a:cs typeface="Calibri"/>
              </a:rPr>
              <a:t>s</a:t>
            </a:r>
            <a:r>
              <a:rPr sz="1200" dirty="0">
                <a:latin typeface="Calibri"/>
                <a:cs typeface="Calibri"/>
              </a:rPr>
              <a:t>l</a:t>
            </a:r>
            <a:r>
              <a:rPr sz="1200" spc="-10" dirty="0">
                <a:latin typeface="Calibri"/>
                <a:cs typeface="Calibri"/>
              </a:rPr>
              <a:t>a</a:t>
            </a:r>
            <a:r>
              <a:rPr sz="1200" spc="-15" dirty="0">
                <a:latin typeface="Calibri"/>
                <a:cs typeface="Calibri"/>
              </a:rPr>
              <a:t>t</a:t>
            </a:r>
            <a:r>
              <a:rPr sz="1200" spc="-10" dirty="0">
                <a:latin typeface="Calibri"/>
                <a:cs typeface="Calibri"/>
              </a:rPr>
              <a:t>ed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Calibri"/>
                <a:cs typeface="Calibri"/>
              </a:rPr>
              <a:t>di</a:t>
            </a:r>
            <a:r>
              <a:rPr sz="1200" spc="-5" dirty="0">
                <a:latin typeface="Calibri"/>
                <a:cs typeface="Calibri"/>
              </a:rPr>
              <a:t>s</a:t>
            </a:r>
            <a:r>
              <a:rPr sz="1200" spc="-10" dirty="0">
                <a:latin typeface="Calibri"/>
                <a:cs typeface="Calibri"/>
              </a:rPr>
              <a:t>t</a:t>
            </a:r>
            <a:r>
              <a:rPr sz="1200" dirty="0">
                <a:latin typeface="Calibri"/>
                <a:cs typeface="Calibri"/>
              </a:rPr>
              <a:t>ri</a:t>
            </a:r>
            <a:r>
              <a:rPr sz="1200" spc="5" dirty="0">
                <a:latin typeface="Calibri"/>
                <a:cs typeface="Calibri"/>
              </a:rPr>
              <a:t>b</a:t>
            </a:r>
            <a:r>
              <a:rPr sz="1200" spc="-10" dirty="0">
                <a:latin typeface="Calibri"/>
                <a:cs typeface="Calibri"/>
              </a:rPr>
              <a:t>u</a:t>
            </a:r>
            <a:r>
              <a:rPr sz="1200" spc="-5" dirty="0">
                <a:latin typeface="Calibri"/>
                <a:cs typeface="Calibri"/>
              </a:rPr>
              <a:t>t</a:t>
            </a:r>
            <a:r>
              <a:rPr sz="1200" dirty="0">
                <a:latin typeface="Calibri"/>
                <a:cs typeface="Calibri"/>
              </a:rPr>
              <a:t>i</a:t>
            </a:r>
            <a:r>
              <a:rPr sz="1200" spc="-5" dirty="0">
                <a:latin typeface="Calibri"/>
                <a:cs typeface="Calibri"/>
              </a:rPr>
              <a:t>o</a:t>
            </a:r>
            <a:r>
              <a:rPr sz="1200" spc="5" dirty="0">
                <a:latin typeface="Calibri"/>
                <a:cs typeface="Calibri"/>
              </a:rPr>
              <a:t>n</a:t>
            </a:r>
            <a:r>
              <a:rPr sz="1200" spc="-5" dirty="0">
                <a:latin typeface="Calibri"/>
                <a:cs typeface="Calibri"/>
              </a:rPr>
              <a:t>.]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1"/>
              </a:spcBef>
            </a:pPr>
            <a:endParaRPr sz="1000">
              <a:latin typeface="Times New Roman"/>
              <a:cs typeface="Times New Roman"/>
            </a:endParaRPr>
          </a:p>
          <a:p>
            <a:pPr marL="450850">
              <a:lnSpc>
                <a:spcPct val="100000"/>
              </a:lnSpc>
            </a:pPr>
            <a:r>
              <a:rPr sz="1600" b="1" spc="-15" dirty="0">
                <a:latin typeface="Calibri"/>
                <a:cs typeface="Calibri"/>
              </a:rPr>
              <a:t>Prepar</a:t>
            </a:r>
            <a:r>
              <a:rPr sz="1600" b="1" spc="-5" dirty="0">
                <a:latin typeface="Calibri"/>
                <a:cs typeface="Calibri"/>
              </a:rPr>
              <a:t>e</a:t>
            </a:r>
            <a:r>
              <a:rPr sz="1600" b="1" spc="-10" dirty="0">
                <a:latin typeface="Calibri"/>
                <a:cs typeface="Calibri"/>
              </a:rPr>
              <a:t>d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b</a:t>
            </a:r>
            <a:r>
              <a:rPr sz="1600" b="1" spc="-10" dirty="0">
                <a:latin typeface="Calibri"/>
                <a:cs typeface="Calibri"/>
              </a:rPr>
              <a:t>y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Dist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2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Pr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0" dirty="0">
                <a:latin typeface="Calibri"/>
                <a:cs typeface="Calibri"/>
              </a:rPr>
              <a:t>f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Dr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M.A.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20" dirty="0">
                <a:latin typeface="Calibri"/>
                <a:cs typeface="Calibri"/>
              </a:rPr>
              <a:t>G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nd</a:t>
            </a:r>
            <a:r>
              <a:rPr sz="1600" b="1" spc="-10" dirty="0">
                <a:latin typeface="Calibri"/>
                <a:cs typeface="Calibri"/>
              </a:rPr>
              <a:t>al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fo</a:t>
            </a:r>
            <a:r>
              <a:rPr sz="1600" b="1" spc="-10" dirty="0">
                <a:latin typeface="Calibri"/>
                <a:cs typeface="Calibri"/>
              </a:rPr>
              <a:t>r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Ph</a:t>
            </a:r>
            <a:r>
              <a:rPr sz="1600" b="1" dirty="0">
                <a:latin typeface="Calibri"/>
                <a:cs typeface="Calibri"/>
              </a:rPr>
              <a:t>y</a:t>
            </a:r>
            <a:r>
              <a:rPr sz="1600" b="1" spc="-10" dirty="0">
                <a:latin typeface="Calibri"/>
                <a:cs typeface="Calibri"/>
              </a:rPr>
              <a:t>s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6</a:t>
            </a:r>
            <a:r>
              <a:rPr sz="1600" b="1" spc="-15" dirty="0">
                <a:latin typeface="Calibri"/>
                <a:cs typeface="Calibri"/>
              </a:rPr>
              <a:t>0</a:t>
            </a:r>
            <a:r>
              <a:rPr sz="1600" b="1" spc="-10" dirty="0">
                <a:latin typeface="Calibri"/>
                <a:cs typeface="Calibri"/>
              </a:rPr>
              <a:t>8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Calibri"/>
                <a:cs typeface="Calibri"/>
              </a:rPr>
              <a:t>L</a:t>
            </a:r>
            <a:r>
              <a:rPr sz="1600" b="1" spc="-10" dirty="0">
                <a:latin typeface="Calibri"/>
                <a:cs typeface="Calibri"/>
              </a:rPr>
              <a:t>aser</a:t>
            </a:r>
            <a:r>
              <a:rPr sz="1600" b="1" spc="-4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Spec</a:t>
            </a:r>
            <a:r>
              <a:rPr sz="1600" b="1" spc="-5" dirty="0">
                <a:latin typeface="Calibri"/>
                <a:cs typeface="Calibri"/>
              </a:rPr>
              <a:t>t</a:t>
            </a:r>
            <a:r>
              <a:rPr sz="1600" b="1" spc="-15" dirty="0">
                <a:latin typeface="Calibri"/>
                <a:cs typeface="Calibri"/>
              </a:rPr>
              <a:t>ros</a:t>
            </a:r>
            <a:r>
              <a:rPr sz="1600" b="1" spc="-5" dirty="0">
                <a:latin typeface="Calibri"/>
                <a:cs typeface="Calibri"/>
              </a:rPr>
              <a:t>c</a:t>
            </a:r>
            <a:r>
              <a:rPr sz="1600" b="1" spc="-10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p</a:t>
            </a:r>
            <a:r>
              <a:rPr sz="1600" b="1" spc="-10" dirty="0">
                <a:latin typeface="Calibri"/>
                <a:cs typeface="Calibri"/>
              </a:rPr>
              <a:t>y</a:t>
            </a:r>
            <a:r>
              <a:rPr sz="1600" b="1" spc="-3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c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urs</a:t>
            </a:r>
            <a:r>
              <a:rPr sz="1600" b="1" spc="-10" dirty="0">
                <a:latin typeface="Calibri"/>
                <a:cs typeface="Calibri"/>
              </a:rPr>
              <a:t>e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in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KFUPM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(Te</a:t>
            </a:r>
            <a:r>
              <a:rPr sz="1600" b="1" dirty="0">
                <a:latin typeface="Calibri"/>
                <a:cs typeface="Calibri"/>
              </a:rPr>
              <a:t>r</a:t>
            </a:r>
            <a:r>
              <a:rPr sz="1600" b="1" spc="-15" dirty="0">
                <a:latin typeface="Calibri"/>
                <a:cs typeface="Calibri"/>
              </a:rPr>
              <a:t>m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25</a:t>
            </a:r>
            <a:r>
              <a:rPr sz="1600" b="1" spc="-5" dirty="0">
                <a:latin typeface="Calibri"/>
                <a:cs typeface="Calibri"/>
              </a:rPr>
              <a:t>1)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63548" y="332744"/>
            <a:ext cx="10331439" cy="619886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6922" rIns="0" bIns="0" rtlCol="0">
            <a:spAutoFit/>
          </a:bodyPr>
          <a:lstStyle/>
          <a:p>
            <a:pPr marL="1760855">
              <a:lnSpc>
                <a:spcPct val="100000"/>
              </a:lnSpc>
            </a:pPr>
            <a:r>
              <a:rPr spc="-15" dirty="0"/>
              <a:t>Sl</a:t>
            </a:r>
            <a:r>
              <a:rPr spc="-5" dirty="0"/>
              <a:t>i</a:t>
            </a:r>
            <a:r>
              <a:rPr spc="-20" dirty="0"/>
              <a:t>de</a:t>
            </a:r>
            <a:r>
              <a:rPr spc="-5" dirty="0"/>
              <a:t> </a:t>
            </a:r>
            <a:r>
              <a:rPr spc="-20" dirty="0"/>
              <a:t>1</a:t>
            </a:r>
            <a:r>
              <a:rPr spc="-30" dirty="0"/>
              <a:t>1</a:t>
            </a:r>
            <a:r>
              <a:rPr spc="-15" dirty="0"/>
              <a:t>: Extract</a:t>
            </a:r>
            <a:r>
              <a:rPr spc="-5" dirty="0"/>
              <a:t>i</a:t>
            </a:r>
            <a:r>
              <a:rPr spc="-20" dirty="0"/>
              <a:t>ng</a:t>
            </a:r>
            <a:r>
              <a:rPr spc="-15" dirty="0"/>
              <a:t> </a:t>
            </a:r>
            <a:r>
              <a:rPr spc="-20" dirty="0"/>
              <a:t>the Doppler</a:t>
            </a:r>
            <a:r>
              <a:rPr spc="-25" dirty="0"/>
              <a:t> W</a:t>
            </a:r>
            <a:r>
              <a:rPr spc="-5" dirty="0"/>
              <a:t>i</a:t>
            </a:r>
            <a:r>
              <a:rPr spc="-20" dirty="0"/>
              <a:t>dth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30297" y="1741734"/>
            <a:ext cx="7108190" cy="30092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Font typeface="Symbol"/>
              <a:buChar char=""/>
              <a:tabLst>
                <a:tab pos="241935" algn="l"/>
                <a:tab pos="1324610" algn="l"/>
                <a:tab pos="2620645" algn="l"/>
                <a:tab pos="3763645" algn="l"/>
              </a:tabLst>
            </a:pPr>
            <a:r>
              <a:rPr sz="2800" spc="-20" dirty="0">
                <a:latin typeface="Calibri"/>
                <a:cs typeface="Calibri"/>
              </a:rPr>
              <a:t>Def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5" dirty="0">
                <a:latin typeface="Calibri"/>
                <a:cs typeface="Calibri"/>
              </a:rPr>
              <a:t>D</a:t>
            </a:r>
            <a:r>
              <a:rPr sz="2800" spc="-10" dirty="0">
                <a:latin typeface="Calibri"/>
                <a:cs typeface="Calibri"/>
              </a:rPr>
              <a:t>o</a:t>
            </a:r>
            <a:r>
              <a:rPr sz="2800" spc="-20" dirty="0">
                <a:latin typeface="Calibri"/>
                <a:cs typeface="Calibri"/>
              </a:rPr>
              <a:t>pp</a:t>
            </a:r>
            <a:r>
              <a:rPr sz="2800" spc="-10" dirty="0">
                <a:latin typeface="Calibri"/>
                <a:cs typeface="Calibri"/>
              </a:rPr>
              <a:t>ler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Calibri"/>
                <a:cs typeface="Calibri"/>
              </a:rPr>
              <a:t>F</a:t>
            </a:r>
            <a:r>
              <a:rPr sz="2800" spc="-25" dirty="0">
                <a:latin typeface="Calibri"/>
                <a:cs typeface="Calibri"/>
              </a:rPr>
              <a:t>WHM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70" dirty="0">
                <a:latin typeface="Cambria Math"/>
                <a:cs typeface="Cambria Math"/>
              </a:rPr>
              <a:t>𝛿</a:t>
            </a:r>
            <a:r>
              <a:rPr sz="2800" spc="-35" dirty="0">
                <a:latin typeface="Cambria Math"/>
                <a:cs typeface="Cambria Math"/>
              </a:rPr>
              <a:t>𝜔</a:t>
            </a:r>
            <a:r>
              <a:rPr sz="3000" spc="89" baseline="-16666" dirty="0">
                <a:latin typeface="Cambria Math"/>
                <a:cs typeface="Cambria Math"/>
              </a:rPr>
              <a:t>𝐷</a:t>
            </a:r>
            <a:endParaRPr sz="3000" baseline="-16666">
              <a:latin typeface="Cambria Math"/>
              <a:cs typeface="Cambria Math"/>
            </a:endParaRPr>
          </a:p>
          <a:p>
            <a:pPr marL="241300">
              <a:lnSpc>
                <a:spcPct val="100000"/>
              </a:lnSpc>
              <a:spcBef>
                <a:spcPts val="910"/>
              </a:spcBef>
            </a:pPr>
            <a:r>
              <a:rPr sz="2800" spc="-20" dirty="0">
                <a:latin typeface="Calibri"/>
                <a:cs typeface="Calibri"/>
              </a:rPr>
              <a:t>drop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to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mbria Math"/>
                <a:cs typeface="Cambria Math"/>
              </a:rPr>
              <a:t>1/2</a:t>
            </a:r>
            <a:r>
              <a:rPr sz="2800" spc="30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libri"/>
                <a:cs typeface="Calibri"/>
              </a:rPr>
              <a:t>o</a:t>
            </a:r>
            <a:r>
              <a:rPr sz="2800" spc="-10" dirty="0">
                <a:latin typeface="Calibri"/>
                <a:cs typeface="Calibri"/>
              </a:rPr>
              <a:t>f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peak.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964"/>
              </a:spcBef>
              <a:buFont typeface="Symbol"/>
              <a:buChar char=""/>
              <a:tabLst>
                <a:tab pos="241935" algn="l"/>
              </a:tabLst>
            </a:pPr>
            <a:r>
              <a:rPr sz="2800" spc="-20" dirty="0">
                <a:latin typeface="Calibri"/>
                <a:cs typeface="Calibri"/>
              </a:rPr>
              <a:t>So</a:t>
            </a:r>
            <a:r>
              <a:rPr sz="2800" spc="-15" dirty="0">
                <a:latin typeface="Calibri"/>
                <a:cs typeface="Calibri"/>
              </a:rPr>
              <a:t>lve</a:t>
            </a:r>
            <a:endParaRPr sz="2800">
              <a:latin typeface="Calibri"/>
              <a:cs typeface="Calibri"/>
            </a:endParaRPr>
          </a:p>
          <a:p>
            <a:pPr marL="2834005">
              <a:lnSpc>
                <a:spcPct val="100000"/>
              </a:lnSpc>
              <a:spcBef>
                <a:spcPts val="2039"/>
              </a:spcBef>
            </a:pPr>
            <a:r>
              <a:rPr sz="2800" spc="-15" dirty="0">
                <a:latin typeface="Cambria Math"/>
                <a:cs typeface="Cambria Math"/>
              </a:rPr>
              <a:t>e</a:t>
            </a:r>
            <a:r>
              <a:rPr sz="2800" spc="-10" dirty="0">
                <a:latin typeface="Cambria Math"/>
                <a:cs typeface="Cambria Math"/>
              </a:rPr>
              <a:t>xp</a:t>
            </a:r>
            <a:r>
              <a:rPr sz="2800" spc="5" dirty="0">
                <a:latin typeface="Cambria Math"/>
                <a:cs typeface="Cambria Math"/>
              </a:rPr>
              <a:t>[</a:t>
            </a:r>
            <a:r>
              <a:rPr sz="2800" spc="-30" dirty="0">
                <a:latin typeface="Cambria Math"/>
                <a:cs typeface="Cambria Math"/>
              </a:rPr>
              <a:t>−</a:t>
            </a:r>
            <a:r>
              <a:rPr sz="2800" spc="-25" dirty="0">
                <a:latin typeface="Cambria Math"/>
                <a:cs typeface="Cambria Math"/>
              </a:rPr>
              <a:t>(𝑐𝛥</a:t>
            </a:r>
            <a:r>
              <a:rPr sz="2800" spc="35" dirty="0">
                <a:latin typeface="Cambria Math"/>
                <a:cs typeface="Cambria Math"/>
              </a:rPr>
              <a:t>𝜔</a:t>
            </a:r>
            <a:r>
              <a:rPr sz="4200" spc="-37" baseline="1984" dirty="0">
                <a:latin typeface="Cambria Math"/>
                <a:cs typeface="Cambria Math"/>
              </a:rPr>
              <a:t>⁄</a:t>
            </a:r>
            <a:r>
              <a:rPr sz="2800" spc="-35" dirty="0">
                <a:latin typeface="Cambria Math"/>
                <a:cs typeface="Cambria Math"/>
              </a:rPr>
              <a:t>𝜔</a:t>
            </a:r>
            <a:r>
              <a:rPr sz="3000" spc="247" baseline="-16666" dirty="0">
                <a:latin typeface="Cambria Math"/>
                <a:cs typeface="Cambria Math"/>
              </a:rPr>
              <a:t>0</a:t>
            </a:r>
            <a:r>
              <a:rPr sz="2800" spc="-195" dirty="0">
                <a:latin typeface="Cambria Math"/>
                <a:cs typeface="Cambria Math"/>
              </a:rPr>
              <a:t>𝑣</a:t>
            </a:r>
            <a:r>
              <a:rPr sz="3000" spc="562" baseline="-16666" dirty="0">
                <a:latin typeface="Cambria Math"/>
                <a:cs typeface="Cambria Math"/>
              </a:rPr>
              <a:t>𝑝</a:t>
            </a:r>
            <a:r>
              <a:rPr sz="2800" spc="-15" dirty="0">
                <a:latin typeface="Cambria Math"/>
                <a:cs typeface="Cambria Math"/>
              </a:rPr>
              <a:t>)</a:t>
            </a:r>
            <a:r>
              <a:rPr sz="3000" spc="225" baseline="29166" dirty="0">
                <a:latin typeface="Cambria Math"/>
                <a:cs typeface="Cambria Math"/>
              </a:rPr>
              <a:t>2</a:t>
            </a:r>
            <a:r>
              <a:rPr sz="2800" spc="5" dirty="0">
                <a:latin typeface="Cambria Math"/>
                <a:cs typeface="Cambria Math"/>
              </a:rPr>
              <a:t>]</a:t>
            </a:r>
            <a:r>
              <a:rPr sz="2800" spc="150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=</a:t>
            </a:r>
            <a:r>
              <a:rPr sz="2800" spc="160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1</a:t>
            </a:r>
            <a:r>
              <a:rPr sz="4200" spc="-37" baseline="1984" dirty="0">
                <a:latin typeface="Cambria Math"/>
                <a:cs typeface="Cambria Math"/>
              </a:rPr>
              <a:t>⁄</a:t>
            </a:r>
            <a:r>
              <a:rPr sz="2800" spc="-10" dirty="0">
                <a:latin typeface="Cambria Math"/>
                <a:cs typeface="Cambria Math"/>
              </a:rPr>
              <a:t>2.</a:t>
            </a:r>
            <a:endParaRPr sz="2800">
              <a:latin typeface="Cambria Math"/>
              <a:cs typeface="Cambria Math"/>
            </a:endParaRPr>
          </a:p>
          <a:p>
            <a:pPr marL="241300" indent="-228600">
              <a:lnSpc>
                <a:spcPct val="100000"/>
              </a:lnSpc>
              <a:spcBef>
                <a:spcPts val="2135"/>
              </a:spcBef>
              <a:buFont typeface="Symbol"/>
              <a:buChar char=""/>
              <a:tabLst>
                <a:tab pos="241935" algn="l"/>
              </a:tabLst>
            </a:pPr>
            <a:r>
              <a:rPr sz="2800" spc="-15" dirty="0">
                <a:latin typeface="Calibri"/>
                <a:cs typeface="Calibri"/>
              </a:rPr>
              <a:t>Re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spc="-15" dirty="0">
                <a:latin typeface="Calibri"/>
                <a:cs typeface="Calibri"/>
              </a:rPr>
              <a:t>rrang</a:t>
            </a:r>
            <a:r>
              <a:rPr sz="2800" spc="-20" dirty="0">
                <a:latin typeface="Calibri"/>
                <a:cs typeface="Calibri"/>
              </a:rPr>
              <a:t>in</a:t>
            </a:r>
            <a:r>
              <a:rPr sz="2800" spc="-15" dirty="0">
                <a:latin typeface="Calibri"/>
                <a:cs typeface="Calibri"/>
              </a:rPr>
              <a:t>g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y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5" dirty="0">
                <a:latin typeface="Calibri"/>
                <a:cs typeface="Calibri"/>
              </a:rPr>
              <a:t>l</a:t>
            </a:r>
            <a:r>
              <a:rPr sz="2800" spc="-20" dirty="0">
                <a:latin typeface="Calibri"/>
                <a:cs typeface="Calibri"/>
              </a:rPr>
              <a:t>ds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683123" y="1766819"/>
            <a:ext cx="5601335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457200" algn="l"/>
                <a:tab pos="2048510" algn="l"/>
                <a:tab pos="3284220" algn="l"/>
                <a:tab pos="4335145" algn="l"/>
              </a:tabLst>
            </a:pPr>
            <a:r>
              <a:rPr sz="2800" spc="-15" dirty="0">
                <a:latin typeface="Calibri"/>
                <a:cs typeface="Calibri"/>
              </a:rPr>
              <a:t>as</a:t>
            </a:r>
            <a:r>
              <a:rPr sz="2800" spc="-15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Calibri"/>
                <a:cs typeface="Calibri"/>
              </a:rPr>
              <a:t>fre</a:t>
            </a:r>
            <a:r>
              <a:rPr sz="2800" spc="-25" dirty="0">
                <a:latin typeface="Calibri"/>
                <a:cs typeface="Calibri"/>
              </a:rPr>
              <a:t>q</a:t>
            </a:r>
            <a:r>
              <a:rPr sz="2800" spc="-20" dirty="0">
                <a:latin typeface="Calibri"/>
                <a:cs typeface="Calibri"/>
              </a:rPr>
              <a:t>uen</a:t>
            </a:r>
            <a:r>
              <a:rPr sz="2800" spc="-10" dirty="0">
                <a:latin typeface="Calibri"/>
                <a:cs typeface="Calibri"/>
              </a:rPr>
              <a:t>c</a:t>
            </a:r>
            <a:r>
              <a:rPr sz="2800" spc="-15" dirty="0">
                <a:latin typeface="Calibri"/>
                <a:cs typeface="Calibri"/>
              </a:rPr>
              <a:t>y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30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terval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Calibri"/>
                <a:cs typeface="Calibri"/>
              </a:rPr>
              <a:t>w</a:t>
            </a:r>
            <a:r>
              <a:rPr sz="2800" spc="-30" dirty="0">
                <a:latin typeface="Calibri"/>
                <a:cs typeface="Calibri"/>
              </a:rPr>
              <a:t>h</a:t>
            </a:r>
            <a:r>
              <a:rPr sz="2800" spc="-15" dirty="0">
                <a:latin typeface="Calibri"/>
                <a:cs typeface="Calibri"/>
              </a:rPr>
              <a:t>ere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nt</a:t>
            </a:r>
            <a:r>
              <a:rPr sz="2800" spc="-5" dirty="0">
                <a:latin typeface="Calibri"/>
                <a:cs typeface="Calibri"/>
              </a:rPr>
              <a:t>e</a:t>
            </a:r>
            <a:r>
              <a:rPr sz="2800" spc="-20" dirty="0">
                <a:latin typeface="Calibri"/>
                <a:cs typeface="Calibri"/>
              </a:rPr>
              <a:t>ns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ty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575175" y="5175837"/>
            <a:ext cx="2077085" cy="4349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80" dirty="0">
                <a:latin typeface="Cambria Math"/>
                <a:cs typeface="Cambria Math"/>
              </a:rPr>
              <a:t>𝛿</a:t>
            </a:r>
            <a:r>
              <a:rPr sz="2800" spc="-35" dirty="0">
                <a:latin typeface="Cambria Math"/>
                <a:cs typeface="Cambria Math"/>
              </a:rPr>
              <a:t>𝜔</a:t>
            </a:r>
            <a:r>
              <a:rPr sz="3000" spc="89" baseline="-16666" dirty="0">
                <a:latin typeface="Cambria Math"/>
                <a:cs typeface="Cambria Math"/>
              </a:rPr>
              <a:t>𝐷</a:t>
            </a:r>
            <a:r>
              <a:rPr sz="3000" baseline="-16666" dirty="0">
                <a:latin typeface="Cambria Math"/>
                <a:cs typeface="Cambria Math"/>
              </a:rPr>
              <a:t> </a:t>
            </a:r>
            <a:r>
              <a:rPr sz="3000" spc="89" baseline="-16666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=</a:t>
            </a:r>
            <a:r>
              <a:rPr sz="2800" spc="160" dirty="0">
                <a:latin typeface="Cambria Math"/>
                <a:cs typeface="Cambria Math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2</a:t>
            </a:r>
            <a:r>
              <a:rPr sz="2800" spc="-20" dirty="0">
                <a:latin typeface="Cambria Math"/>
                <a:cs typeface="Cambria Math"/>
              </a:rPr>
              <a:t>√ln2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148456" y="5181600"/>
            <a:ext cx="492759" cy="0"/>
          </a:xfrm>
          <a:custGeom>
            <a:avLst/>
            <a:gdLst/>
            <a:ahLst/>
            <a:cxnLst/>
            <a:rect l="l" t="t" r="r" b="b"/>
            <a:pathLst>
              <a:path w="492759">
                <a:moveTo>
                  <a:pt x="0" y="0"/>
                </a:moveTo>
                <a:lnTo>
                  <a:pt x="492562" y="0"/>
                </a:lnTo>
              </a:path>
            </a:pathLst>
          </a:custGeom>
          <a:ln w="24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6745610" y="4899985"/>
            <a:ext cx="778510" cy="431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35" dirty="0">
                <a:latin typeface="Cambria Math"/>
                <a:cs typeface="Cambria Math"/>
              </a:rPr>
              <a:t>𝜔</a:t>
            </a:r>
            <a:r>
              <a:rPr sz="3000" spc="232" baseline="-16666" dirty="0">
                <a:latin typeface="Cambria Math"/>
                <a:cs typeface="Cambria Math"/>
              </a:rPr>
              <a:t>0</a:t>
            </a:r>
            <a:r>
              <a:rPr sz="2800" spc="-195" dirty="0">
                <a:latin typeface="Cambria Math"/>
                <a:cs typeface="Cambria Math"/>
              </a:rPr>
              <a:t>𝑣</a:t>
            </a:r>
            <a:r>
              <a:rPr sz="3000" spc="359" baseline="-16666" dirty="0">
                <a:latin typeface="Cambria Math"/>
                <a:cs typeface="Cambria Math"/>
              </a:rPr>
              <a:t>𝑝</a:t>
            </a:r>
            <a:endParaRPr sz="3000" baseline="-16666">
              <a:latin typeface="Cambria Math"/>
              <a:cs typeface="Cambria Math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042790" y="5418086"/>
            <a:ext cx="189230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30" dirty="0">
                <a:latin typeface="Cambria Math"/>
                <a:cs typeface="Cambria Math"/>
              </a:rPr>
              <a:t>𝑐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758299" y="5366516"/>
            <a:ext cx="769620" cy="0"/>
          </a:xfrm>
          <a:custGeom>
            <a:avLst/>
            <a:gdLst/>
            <a:ahLst/>
            <a:cxnLst/>
            <a:rect l="l" t="t" r="r" b="b"/>
            <a:pathLst>
              <a:path w="769620">
                <a:moveTo>
                  <a:pt x="0" y="0"/>
                </a:moveTo>
                <a:lnTo>
                  <a:pt x="769619" y="0"/>
                </a:lnTo>
              </a:path>
            </a:pathLst>
          </a:custGeom>
          <a:ln w="24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7516755" y="5178877"/>
            <a:ext cx="98425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10" dirty="0">
                <a:latin typeface="Cambria Math"/>
                <a:cs typeface="Cambria Math"/>
              </a:rPr>
              <a:t>.</a:t>
            </a:r>
            <a:endParaRPr sz="2800">
              <a:latin typeface="Cambria Math"/>
              <a:cs typeface="Cambria Math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008759" y="1003797"/>
            <a:ext cx="1150620" cy="0"/>
          </a:xfrm>
          <a:custGeom>
            <a:avLst/>
            <a:gdLst/>
            <a:ahLst/>
            <a:cxnLst/>
            <a:rect l="l" t="t" r="r" b="b"/>
            <a:pathLst>
              <a:path w="1150620">
                <a:moveTo>
                  <a:pt x="0" y="0"/>
                </a:moveTo>
                <a:lnTo>
                  <a:pt x="1150619" y="0"/>
                </a:lnTo>
              </a:path>
            </a:pathLst>
          </a:custGeom>
          <a:ln w="24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196975" y="1000760"/>
            <a:ext cx="4137025" cy="447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200" spc="-22" baseline="1984" dirty="0">
                <a:latin typeface="Symbol"/>
                <a:cs typeface="Symbol"/>
              </a:rPr>
              <a:t></a:t>
            </a:r>
            <a:r>
              <a:rPr sz="4200" spc="-277" baseline="1984" dirty="0">
                <a:latin typeface="Times New Roman"/>
                <a:cs typeface="Times New Roman"/>
              </a:rPr>
              <a:t> </a:t>
            </a:r>
            <a:r>
              <a:rPr sz="4200" spc="-30" baseline="1984" dirty="0">
                <a:latin typeface="Calibri"/>
                <a:cs typeface="Calibri"/>
              </a:rPr>
              <a:t>Subst</a:t>
            </a:r>
            <a:r>
              <a:rPr sz="4200" spc="-22" baseline="1984" dirty="0">
                <a:latin typeface="Calibri"/>
                <a:cs typeface="Calibri"/>
              </a:rPr>
              <a:t>itute</a:t>
            </a:r>
            <a:r>
              <a:rPr sz="4200" spc="-75" baseline="1984" dirty="0">
                <a:latin typeface="Times New Roman"/>
                <a:cs typeface="Times New Roman"/>
              </a:rPr>
              <a:t> </a:t>
            </a:r>
            <a:r>
              <a:rPr sz="4200" spc="-292" baseline="1984" dirty="0">
                <a:latin typeface="Cambria Math"/>
                <a:cs typeface="Cambria Math"/>
              </a:rPr>
              <a:t>𝑣</a:t>
            </a:r>
            <a:r>
              <a:rPr sz="3000" spc="359" baseline="-13888" dirty="0">
                <a:latin typeface="Cambria Math"/>
                <a:cs typeface="Cambria Math"/>
              </a:rPr>
              <a:t>𝑝</a:t>
            </a:r>
            <a:r>
              <a:rPr sz="3000" baseline="-13888" dirty="0">
                <a:latin typeface="Cambria Math"/>
                <a:cs typeface="Cambria Math"/>
              </a:rPr>
              <a:t> </a:t>
            </a:r>
            <a:r>
              <a:rPr sz="3000" spc="60" baseline="-13888" dirty="0">
                <a:latin typeface="Cambria Math"/>
                <a:cs typeface="Cambria Math"/>
              </a:rPr>
              <a:t> </a:t>
            </a:r>
            <a:r>
              <a:rPr sz="4200" spc="-37" baseline="1984" dirty="0">
                <a:latin typeface="Cambria Math"/>
                <a:cs typeface="Cambria Math"/>
              </a:rPr>
              <a:t>=</a:t>
            </a:r>
            <a:r>
              <a:rPr sz="4200" spc="247" baseline="1984" dirty="0">
                <a:latin typeface="Cambria Math"/>
                <a:cs typeface="Cambria Math"/>
              </a:rPr>
              <a:t> </a:t>
            </a:r>
            <a:r>
              <a:rPr sz="2800" spc="215" dirty="0">
                <a:latin typeface="Cambria Math"/>
                <a:cs typeface="Cambria Math"/>
              </a:rPr>
              <a:t>√</a:t>
            </a:r>
            <a:r>
              <a:rPr sz="4200" spc="-30" baseline="1984" dirty="0">
                <a:latin typeface="Cambria Math"/>
                <a:cs typeface="Cambria Math"/>
              </a:rPr>
              <a:t>2</a:t>
            </a:r>
            <a:r>
              <a:rPr sz="4200" spc="-225" baseline="1984" dirty="0">
                <a:latin typeface="Cambria Math"/>
                <a:cs typeface="Cambria Math"/>
              </a:rPr>
              <a:t> </a:t>
            </a:r>
            <a:r>
              <a:rPr sz="4200" spc="-44" baseline="1984" dirty="0">
                <a:latin typeface="Cambria Math"/>
                <a:cs typeface="Cambria Math"/>
              </a:rPr>
              <a:t>𝑘</a:t>
            </a:r>
            <a:r>
              <a:rPr sz="4200" spc="37" baseline="1984" dirty="0">
                <a:latin typeface="Cambria Math"/>
                <a:cs typeface="Cambria Math"/>
              </a:rPr>
              <a:t>𝑇</a:t>
            </a:r>
            <a:r>
              <a:rPr sz="4200" spc="-30" baseline="1984" dirty="0">
                <a:latin typeface="Cambria Math"/>
                <a:cs typeface="Cambria Math"/>
              </a:rPr>
              <a:t>/</a:t>
            </a:r>
            <a:r>
              <a:rPr sz="4200" spc="37" baseline="1984" dirty="0">
                <a:latin typeface="Cambria Math"/>
                <a:cs typeface="Cambria Math"/>
              </a:rPr>
              <a:t>𝑚</a:t>
            </a:r>
            <a:r>
              <a:rPr sz="4200" spc="-15" baseline="1984" dirty="0">
                <a:latin typeface="Calibri"/>
                <a:cs typeface="Calibri"/>
              </a:rPr>
              <a:t>:</a:t>
            </a:r>
            <a:endParaRPr sz="4200" baseline="1984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527934" y="2206440"/>
            <a:ext cx="1056005" cy="431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80" dirty="0">
                <a:latin typeface="Cambria Math"/>
                <a:cs typeface="Cambria Math"/>
              </a:rPr>
              <a:t>𝛿</a:t>
            </a:r>
            <a:r>
              <a:rPr sz="2800" spc="-35" dirty="0">
                <a:latin typeface="Cambria Math"/>
                <a:cs typeface="Cambria Math"/>
              </a:rPr>
              <a:t>𝜔</a:t>
            </a:r>
            <a:r>
              <a:rPr sz="3000" spc="89" baseline="-16666" dirty="0">
                <a:latin typeface="Cambria Math"/>
                <a:cs typeface="Cambria Math"/>
              </a:rPr>
              <a:t>𝐷</a:t>
            </a:r>
            <a:r>
              <a:rPr sz="3000" baseline="-16666" dirty="0">
                <a:latin typeface="Cambria Math"/>
                <a:cs typeface="Cambria Math"/>
              </a:rPr>
              <a:t> </a:t>
            </a:r>
            <a:r>
              <a:rPr sz="3000" spc="89" baseline="-16666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=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669919" y="2394082"/>
            <a:ext cx="419100" cy="0"/>
          </a:xfrm>
          <a:custGeom>
            <a:avLst/>
            <a:gdLst/>
            <a:ahLst/>
            <a:cxnLst/>
            <a:rect l="l" t="t" r="r" b="b"/>
            <a:pathLst>
              <a:path w="419100">
                <a:moveTo>
                  <a:pt x="0" y="0"/>
                </a:moveTo>
                <a:lnTo>
                  <a:pt x="419099" y="0"/>
                </a:lnTo>
              </a:path>
            </a:pathLst>
          </a:custGeom>
          <a:ln w="24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657219" y="1936692"/>
            <a:ext cx="1932305" cy="431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763905" algn="l"/>
              </a:tabLst>
            </a:pPr>
            <a:r>
              <a:rPr sz="2800" spc="-35" dirty="0">
                <a:latin typeface="Cambria Math"/>
                <a:cs typeface="Cambria Math"/>
              </a:rPr>
              <a:t>𝜔</a:t>
            </a:r>
            <a:r>
              <a:rPr sz="3000" spc="60" baseline="-16666" dirty="0">
                <a:latin typeface="Cambria Math"/>
                <a:cs typeface="Cambria Math"/>
              </a:rPr>
              <a:t>0</a:t>
            </a:r>
            <a:r>
              <a:rPr sz="3000" baseline="-16666" dirty="0">
                <a:latin typeface="Cambria Math"/>
                <a:cs typeface="Cambria Math"/>
              </a:rPr>
              <a:t>	</a:t>
            </a:r>
            <a:r>
              <a:rPr sz="2800" spc="-20" dirty="0">
                <a:latin typeface="Cambria Math"/>
                <a:cs typeface="Cambria Math"/>
              </a:rPr>
              <a:t>8</a:t>
            </a:r>
            <a:r>
              <a:rPr sz="2800" spc="-150" dirty="0">
                <a:latin typeface="Cambria Math"/>
                <a:cs typeface="Cambria Math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𝑘𝑇</a:t>
            </a:r>
            <a:r>
              <a:rPr sz="2800" spc="-20" dirty="0">
                <a:latin typeface="Cambria Math"/>
                <a:cs typeface="Cambria Math"/>
              </a:rPr>
              <a:t>ln2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779139" y="2162244"/>
            <a:ext cx="654050" cy="6642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68935">
              <a:lnSpc>
                <a:spcPts val="2795"/>
              </a:lnSpc>
            </a:pPr>
            <a:r>
              <a:rPr sz="2800" spc="290" dirty="0">
                <a:latin typeface="Cambria Math"/>
                <a:cs typeface="Cambria Math"/>
              </a:rPr>
              <a:t>√</a:t>
            </a:r>
            <a:endParaRPr sz="2800">
              <a:latin typeface="Cambria Math"/>
              <a:cs typeface="Cambria Math"/>
            </a:endParaRPr>
          </a:p>
          <a:p>
            <a:pPr marL="12700">
              <a:lnSpc>
                <a:spcPts val="2795"/>
              </a:lnSpc>
            </a:pPr>
            <a:r>
              <a:rPr sz="2800" spc="-30" dirty="0">
                <a:latin typeface="Cambria Math"/>
                <a:cs typeface="Cambria Math"/>
              </a:rPr>
              <a:t>𝑐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834009" y="2445708"/>
            <a:ext cx="323215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30" dirty="0">
                <a:latin typeface="Cambria Math"/>
                <a:cs typeface="Cambria Math"/>
              </a:rPr>
              <a:t>𝑚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421495" y="2394082"/>
            <a:ext cx="1155700" cy="0"/>
          </a:xfrm>
          <a:custGeom>
            <a:avLst/>
            <a:gdLst/>
            <a:ahLst/>
            <a:cxnLst/>
            <a:rect l="l" t="t" r="r" b="b"/>
            <a:pathLst>
              <a:path w="1155700">
                <a:moveTo>
                  <a:pt x="0" y="0"/>
                </a:moveTo>
                <a:lnTo>
                  <a:pt x="1155191" y="0"/>
                </a:lnTo>
              </a:path>
            </a:pathLst>
          </a:custGeom>
          <a:ln w="24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421495" y="1981200"/>
            <a:ext cx="1155700" cy="0"/>
          </a:xfrm>
          <a:custGeom>
            <a:avLst/>
            <a:gdLst/>
            <a:ahLst/>
            <a:cxnLst/>
            <a:rect l="l" t="t" r="r" b="b"/>
            <a:pathLst>
              <a:path w="1155700">
                <a:moveTo>
                  <a:pt x="0" y="0"/>
                </a:moveTo>
                <a:lnTo>
                  <a:pt x="1155191" y="0"/>
                </a:lnTo>
              </a:path>
            </a:pathLst>
          </a:custGeom>
          <a:ln w="24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7563998" y="2206440"/>
            <a:ext cx="98425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10" dirty="0">
                <a:latin typeface="Cambria Math"/>
                <a:cs typeface="Cambria Math"/>
              </a:rPr>
              <a:t>.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01700" y="3202690"/>
            <a:ext cx="350520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15" dirty="0">
                <a:latin typeface="Calibri"/>
                <a:cs typeface="Calibri"/>
              </a:rPr>
              <a:t>---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6922" rIns="0" bIns="0" rtlCol="0">
            <a:spAutoFit/>
          </a:bodyPr>
          <a:lstStyle/>
          <a:p>
            <a:pPr marL="1316990">
              <a:lnSpc>
                <a:spcPct val="100000"/>
              </a:lnSpc>
            </a:pPr>
            <a:r>
              <a:rPr spc="-15" dirty="0"/>
              <a:t>Sl</a:t>
            </a:r>
            <a:r>
              <a:rPr spc="-5" dirty="0"/>
              <a:t>i</a:t>
            </a:r>
            <a:r>
              <a:rPr spc="-20" dirty="0"/>
              <a:t>de</a:t>
            </a:r>
            <a:r>
              <a:rPr spc="-5" dirty="0"/>
              <a:t> </a:t>
            </a:r>
            <a:r>
              <a:rPr spc="-20" dirty="0"/>
              <a:t>1</a:t>
            </a:r>
            <a:r>
              <a:rPr spc="-30" dirty="0"/>
              <a:t>2</a:t>
            </a:r>
            <a:r>
              <a:rPr spc="-10" dirty="0"/>
              <a:t>: </a:t>
            </a:r>
            <a:r>
              <a:rPr spc="-25" dirty="0"/>
              <a:t>Mass</a:t>
            </a:r>
            <a:r>
              <a:rPr spc="-15" dirty="0"/>
              <a:t> &amp; </a:t>
            </a:r>
            <a:r>
              <a:rPr spc="-25" dirty="0"/>
              <a:t>T</a:t>
            </a:r>
            <a:r>
              <a:rPr spc="-15" dirty="0"/>
              <a:t>e</a:t>
            </a:r>
            <a:r>
              <a:rPr spc="-30" dirty="0"/>
              <a:t>mpe</a:t>
            </a:r>
            <a:r>
              <a:rPr spc="-5" dirty="0"/>
              <a:t>r</a:t>
            </a:r>
            <a:r>
              <a:rPr spc="-15" dirty="0"/>
              <a:t>ature </a:t>
            </a:r>
            <a:r>
              <a:rPr spc="-25" dirty="0"/>
              <a:t>Dep</a:t>
            </a:r>
            <a:r>
              <a:rPr spc="-10" dirty="0"/>
              <a:t>e</a:t>
            </a:r>
            <a:r>
              <a:rPr spc="-20" dirty="0"/>
              <a:t>ndence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30300" y="1741734"/>
            <a:ext cx="1163320" cy="405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Font typeface="Symbol"/>
              <a:buChar char=""/>
              <a:tabLst>
                <a:tab pos="241935" algn="l"/>
              </a:tabLst>
            </a:pPr>
            <a:r>
              <a:rPr sz="2800" b="1" spc="-15" dirty="0">
                <a:latin typeface="Calibri"/>
                <a:cs typeface="Calibri"/>
              </a:rPr>
              <a:t>Linear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533799" y="1766819"/>
            <a:ext cx="2093595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557530" algn="l"/>
              </a:tabLst>
            </a:pPr>
            <a:r>
              <a:rPr sz="2800" b="1" spc="-15" dirty="0">
                <a:latin typeface="Calibri"/>
                <a:cs typeface="Calibri"/>
              </a:rPr>
              <a:t>in</a:t>
            </a:r>
            <a:r>
              <a:rPr sz="2800" b="1" spc="-15" dirty="0">
                <a:latin typeface="Times New Roman"/>
                <a:cs typeface="Times New Roman"/>
              </a:rPr>
              <a:t>	</a:t>
            </a:r>
            <a:r>
              <a:rPr sz="2800" b="1" spc="-20" dirty="0">
                <a:latin typeface="Calibri"/>
                <a:cs typeface="Calibri"/>
              </a:rPr>
              <a:t>resona</a:t>
            </a:r>
            <a:r>
              <a:rPr sz="2800" b="1" spc="0" dirty="0">
                <a:latin typeface="Calibri"/>
                <a:cs typeface="Calibri"/>
              </a:rPr>
              <a:t>n</a:t>
            </a:r>
            <a:r>
              <a:rPr sz="2800" b="1" spc="-20" dirty="0">
                <a:latin typeface="Calibri"/>
                <a:cs typeface="Calibri"/>
              </a:rPr>
              <a:t>ce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868890" y="1756860"/>
            <a:ext cx="2291080" cy="431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768475" algn="l"/>
              </a:tabLst>
            </a:pPr>
            <a:r>
              <a:rPr sz="2800" b="1" spc="-20" dirty="0">
                <a:latin typeface="Calibri"/>
                <a:cs typeface="Calibri"/>
              </a:rPr>
              <a:t>freq</a:t>
            </a:r>
            <a:r>
              <a:rPr sz="2800" b="1" spc="-5" dirty="0">
                <a:latin typeface="Calibri"/>
                <a:cs typeface="Calibri"/>
              </a:rPr>
              <a:t>u</a:t>
            </a:r>
            <a:r>
              <a:rPr sz="2800" b="1" spc="-20" dirty="0">
                <a:latin typeface="Calibri"/>
                <a:cs typeface="Calibri"/>
              </a:rPr>
              <a:t>enc</a:t>
            </a:r>
            <a:r>
              <a:rPr sz="2800" b="1" spc="-15" dirty="0">
                <a:latin typeface="Calibri"/>
                <a:cs typeface="Calibri"/>
              </a:rPr>
              <a:t>y</a:t>
            </a:r>
            <a:r>
              <a:rPr sz="2800" b="1" dirty="0">
                <a:latin typeface="Times New Roman"/>
                <a:cs typeface="Times New Roman"/>
              </a:rPr>
              <a:t>	</a:t>
            </a:r>
            <a:r>
              <a:rPr sz="2800" spc="-35" dirty="0">
                <a:latin typeface="Cambria Math"/>
                <a:cs typeface="Cambria Math"/>
              </a:rPr>
              <a:t>𝜔</a:t>
            </a:r>
            <a:r>
              <a:rPr sz="3000" spc="225" baseline="-16666" dirty="0">
                <a:latin typeface="Cambria Math"/>
                <a:cs typeface="Cambria Math"/>
              </a:rPr>
              <a:t>0</a:t>
            </a:r>
            <a:r>
              <a:rPr sz="2800" dirty="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400475" y="1766819"/>
            <a:ext cx="3884929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338705" algn="l"/>
              </a:tabLst>
            </a:pPr>
            <a:r>
              <a:rPr sz="2800" spc="-25" dirty="0">
                <a:latin typeface="Calibri"/>
                <a:cs typeface="Calibri"/>
              </a:rPr>
              <a:t>H</a:t>
            </a:r>
            <a:r>
              <a:rPr sz="2800" spc="-15" dirty="0">
                <a:latin typeface="Calibri"/>
                <a:cs typeface="Calibri"/>
              </a:rPr>
              <a:t>igher-</a:t>
            </a:r>
            <a:r>
              <a:rPr sz="2800" spc="-10" dirty="0">
                <a:latin typeface="Calibri"/>
                <a:cs typeface="Calibri"/>
              </a:rPr>
              <a:t>e</a:t>
            </a:r>
            <a:r>
              <a:rPr sz="2800" spc="-20" dirty="0">
                <a:latin typeface="Calibri"/>
                <a:cs typeface="Calibri"/>
              </a:rPr>
              <a:t>nerg</a:t>
            </a:r>
            <a:r>
              <a:rPr sz="2800" spc="-15" dirty="0">
                <a:latin typeface="Calibri"/>
                <a:cs typeface="Calibri"/>
              </a:rPr>
              <a:t>y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0" dirty="0">
                <a:latin typeface="Calibri"/>
                <a:cs typeface="Calibri"/>
              </a:rPr>
              <a:t>transiti</a:t>
            </a:r>
            <a:r>
              <a:rPr sz="2800" spc="-20" dirty="0">
                <a:latin typeface="Calibri"/>
                <a:cs typeface="Calibri"/>
              </a:rPr>
              <a:t>ons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984241" y="2994538"/>
            <a:ext cx="219710" cy="0"/>
          </a:xfrm>
          <a:custGeom>
            <a:avLst/>
            <a:gdLst/>
            <a:ahLst/>
            <a:cxnLst/>
            <a:rect l="l" t="t" r="r" b="b"/>
            <a:pathLst>
              <a:path w="219710">
                <a:moveTo>
                  <a:pt x="0" y="0"/>
                </a:moveTo>
                <a:lnTo>
                  <a:pt x="219455" y="0"/>
                </a:lnTo>
              </a:path>
            </a:pathLst>
          </a:custGeom>
          <a:ln w="24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351519" y="3700393"/>
            <a:ext cx="304800" cy="0"/>
          </a:xfrm>
          <a:custGeom>
            <a:avLst/>
            <a:gdLst/>
            <a:ahLst/>
            <a:cxnLst/>
            <a:rect l="l" t="t" r="r" b="b"/>
            <a:pathLst>
              <a:path w="304800">
                <a:moveTo>
                  <a:pt x="0" y="0"/>
                </a:moveTo>
                <a:lnTo>
                  <a:pt x="304799" y="0"/>
                </a:lnTo>
              </a:path>
            </a:pathLst>
          </a:custGeom>
          <a:ln w="24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549511" y="5070860"/>
            <a:ext cx="1694814" cy="0"/>
          </a:xfrm>
          <a:custGeom>
            <a:avLst/>
            <a:gdLst/>
            <a:ahLst/>
            <a:cxnLst/>
            <a:rect l="l" t="t" r="r" b="b"/>
            <a:pathLst>
              <a:path w="1694815">
                <a:moveTo>
                  <a:pt x="0" y="0"/>
                </a:moveTo>
                <a:lnTo>
                  <a:pt x="1694687" y="0"/>
                </a:lnTo>
              </a:path>
            </a:pathLst>
          </a:custGeom>
          <a:ln w="24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130300" y="2309364"/>
            <a:ext cx="8519795" cy="3238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>
              <a:lnSpc>
                <a:spcPct val="100000"/>
              </a:lnSpc>
            </a:pPr>
            <a:r>
              <a:rPr sz="2800" spc="-20" dirty="0">
                <a:latin typeface="Calibri"/>
                <a:cs typeface="Calibri"/>
              </a:rPr>
              <a:t>broade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more.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2205"/>
              </a:spcBef>
              <a:buFont typeface="Symbol"/>
              <a:buChar char=""/>
              <a:tabLst>
                <a:tab pos="241935" algn="l"/>
              </a:tabLst>
            </a:pPr>
            <a:r>
              <a:rPr sz="2800" b="1" spc="-15" dirty="0">
                <a:latin typeface="Calibri"/>
                <a:cs typeface="Calibri"/>
              </a:rPr>
              <a:t>Scales</a:t>
            </a:r>
            <a:r>
              <a:rPr sz="2800" b="1" spc="-80" dirty="0">
                <a:latin typeface="Times New Roman"/>
                <a:cs typeface="Times New Roman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as</a:t>
            </a:r>
            <a:r>
              <a:rPr sz="2800" b="1" spc="-55" dirty="0">
                <a:latin typeface="Times New Roman"/>
                <a:cs typeface="Times New Roman"/>
              </a:rPr>
              <a:t> </a:t>
            </a:r>
            <a:r>
              <a:rPr sz="4200" spc="-37" baseline="-1984" dirty="0">
                <a:latin typeface="Cambria Math"/>
                <a:cs typeface="Cambria Math"/>
              </a:rPr>
              <a:t>√</a:t>
            </a:r>
            <a:r>
              <a:rPr sz="2800" spc="25" dirty="0">
                <a:latin typeface="Cambria Math"/>
                <a:cs typeface="Cambria Math"/>
              </a:rPr>
              <a:t>𝑇</a:t>
            </a:r>
            <a:r>
              <a:rPr sz="2800" dirty="0">
                <a:latin typeface="Calibri"/>
                <a:cs typeface="Calibri"/>
              </a:rPr>
              <a:t>.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Heat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g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a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g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10" dirty="0">
                <a:latin typeface="Calibri"/>
                <a:cs typeface="Calibri"/>
              </a:rPr>
              <a:t>c</a:t>
            </a:r>
            <a:r>
              <a:rPr sz="2800" spc="-15" dirty="0">
                <a:latin typeface="Calibri"/>
                <a:cs typeface="Calibri"/>
              </a:rPr>
              <a:t>reases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Calibri"/>
                <a:cs typeface="Calibri"/>
              </a:rPr>
              <a:t>D</a:t>
            </a:r>
            <a:r>
              <a:rPr sz="2800" spc="-5" dirty="0">
                <a:latin typeface="Calibri"/>
                <a:cs typeface="Calibri"/>
              </a:rPr>
              <a:t>o</a:t>
            </a:r>
            <a:r>
              <a:rPr sz="2800" spc="-20" dirty="0">
                <a:latin typeface="Calibri"/>
                <a:cs typeface="Calibri"/>
              </a:rPr>
              <a:t>pp</a:t>
            </a:r>
            <a:r>
              <a:rPr sz="2800" spc="-5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er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w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dt</a:t>
            </a:r>
            <a:r>
              <a:rPr sz="2800" spc="-25" dirty="0">
                <a:latin typeface="Calibri"/>
                <a:cs typeface="Calibri"/>
              </a:rPr>
              <a:t>h</a:t>
            </a:r>
            <a:r>
              <a:rPr sz="2800" dirty="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2100"/>
              </a:spcBef>
              <a:buFont typeface="Symbol"/>
              <a:buChar char=""/>
              <a:tabLst>
                <a:tab pos="241935" algn="l"/>
              </a:tabLst>
            </a:pPr>
            <a:r>
              <a:rPr sz="2800" b="1" spc="-15" dirty="0">
                <a:latin typeface="Calibri"/>
                <a:cs typeface="Calibri"/>
              </a:rPr>
              <a:t>Inv</a:t>
            </a:r>
            <a:r>
              <a:rPr sz="2800" b="1" spc="-30" dirty="0">
                <a:latin typeface="Calibri"/>
                <a:cs typeface="Calibri"/>
              </a:rPr>
              <a:t>e</a:t>
            </a:r>
            <a:r>
              <a:rPr sz="2800" b="1" spc="-15" dirty="0">
                <a:latin typeface="Calibri"/>
                <a:cs typeface="Calibri"/>
              </a:rPr>
              <a:t>r</a:t>
            </a:r>
            <a:r>
              <a:rPr sz="2800" b="1" spc="-5" dirty="0">
                <a:latin typeface="Calibri"/>
                <a:cs typeface="Calibri"/>
              </a:rPr>
              <a:t>s</a:t>
            </a:r>
            <a:r>
              <a:rPr sz="2800" b="1" spc="-20" dirty="0">
                <a:latin typeface="Calibri"/>
                <a:cs typeface="Calibri"/>
              </a:rPr>
              <a:t>el</a:t>
            </a:r>
            <a:r>
              <a:rPr sz="2800" b="1" spc="-15" dirty="0">
                <a:latin typeface="Calibri"/>
                <a:cs typeface="Calibri"/>
              </a:rPr>
              <a:t>y</a:t>
            </a:r>
            <a:r>
              <a:rPr sz="2800" b="1" spc="-60" dirty="0">
                <a:latin typeface="Times New Roman"/>
                <a:cs typeface="Times New Roman"/>
              </a:rPr>
              <a:t> </a:t>
            </a:r>
            <a:r>
              <a:rPr sz="2800" b="1" spc="15" dirty="0">
                <a:latin typeface="Cambria Math"/>
                <a:cs typeface="Cambria Math"/>
              </a:rPr>
              <a:t>∝</a:t>
            </a:r>
            <a:r>
              <a:rPr sz="2800" b="1" spc="30" dirty="0">
                <a:latin typeface="Cambria Math"/>
                <a:cs typeface="Cambria Math"/>
              </a:rPr>
              <a:t> </a:t>
            </a:r>
            <a:r>
              <a:rPr sz="4200" spc="-37" baseline="-3968" dirty="0">
                <a:latin typeface="Cambria Math"/>
                <a:cs typeface="Cambria Math"/>
              </a:rPr>
              <a:t>√</a:t>
            </a:r>
            <a:r>
              <a:rPr sz="2800" spc="25" dirty="0">
                <a:latin typeface="Cambria Math"/>
                <a:cs typeface="Cambria Math"/>
              </a:rPr>
              <a:t>𝑚</a:t>
            </a:r>
            <a:r>
              <a:rPr sz="2800" dirty="0">
                <a:latin typeface="Calibri"/>
                <a:cs typeface="Calibri"/>
              </a:rPr>
              <a:t>.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L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ght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atoms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(H</a:t>
            </a:r>
            <a:r>
              <a:rPr sz="2800" spc="-10" dirty="0">
                <a:latin typeface="Calibri"/>
                <a:cs typeface="Calibri"/>
              </a:rPr>
              <a:t>,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H</a:t>
            </a:r>
            <a:r>
              <a:rPr sz="2800" spc="-15" dirty="0">
                <a:latin typeface="Calibri"/>
                <a:cs typeface="Calibri"/>
              </a:rPr>
              <a:t>e)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show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a</a:t>
            </a:r>
            <a:r>
              <a:rPr sz="2800" spc="-25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gest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w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d</a:t>
            </a:r>
            <a:r>
              <a:rPr sz="2800" spc="-5" dirty="0">
                <a:latin typeface="Calibri"/>
                <a:cs typeface="Calibri"/>
              </a:rPr>
              <a:t>t</a:t>
            </a:r>
            <a:r>
              <a:rPr sz="2800" spc="-20" dirty="0">
                <a:latin typeface="Calibri"/>
                <a:cs typeface="Calibri"/>
              </a:rPr>
              <a:t>hs.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970"/>
              </a:spcBef>
              <a:buFont typeface="Symbol"/>
              <a:buChar char=""/>
              <a:tabLst>
                <a:tab pos="241935" algn="l"/>
              </a:tabLst>
            </a:pPr>
            <a:r>
              <a:rPr sz="2800" spc="-20" dirty="0">
                <a:latin typeface="Calibri"/>
                <a:cs typeface="Calibri"/>
              </a:rPr>
              <a:t>Expresse</a:t>
            </a:r>
            <a:r>
              <a:rPr sz="2800" spc="-15" dirty="0">
                <a:latin typeface="Calibri"/>
                <a:cs typeface="Calibri"/>
              </a:rPr>
              <a:t>d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w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th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mol</a:t>
            </a:r>
            <a:r>
              <a:rPr sz="2800" spc="-10" dirty="0">
                <a:latin typeface="Calibri"/>
                <a:cs typeface="Calibri"/>
              </a:rPr>
              <a:t>ar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qu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spc="-20" dirty="0">
                <a:latin typeface="Calibri"/>
                <a:cs typeface="Calibri"/>
              </a:rPr>
              <a:t>nt</a:t>
            </a:r>
            <a:r>
              <a:rPr sz="2800" spc="-10" dirty="0">
                <a:latin typeface="Calibri"/>
                <a:cs typeface="Calibri"/>
              </a:rPr>
              <a:t>ities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for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con</a:t>
            </a:r>
            <a:r>
              <a:rPr sz="2800" spc="-10" dirty="0">
                <a:latin typeface="Calibri"/>
                <a:cs typeface="Calibri"/>
              </a:rPr>
              <a:t>v</a:t>
            </a:r>
            <a:r>
              <a:rPr sz="2800" spc="-15" dirty="0">
                <a:latin typeface="Calibri"/>
                <a:cs typeface="Calibri"/>
              </a:rPr>
              <a:t>enience:</a:t>
            </a:r>
            <a:endParaRPr sz="2800">
              <a:latin typeface="Calibri"/>
              <a:cs typeface="Calibri"/>
            </a:endParaRPr>
          </a:p>
          <a:p>
            <a:pPr marL="2742565">
              <a:lnSpc>
                <a:spcPct val="100000"/>
              </a:lnSpc>
              <a:spcBef>
                <a:spcPts val="2460"/>
              </a:spcBef>
            </a:pPr>
            <a:r>
              <a:rPr sz="2800" spc="70" dirty="0">
                <a:latin typeface="Cambria Math"/>
                <a:cs typeface="Cambria Math"/>
              </a:rPr>
              <a:t>𝛿</a:t>
            </a:r>
            <a:r>
              <a:rPr sz="2800" spc="-35" dirty="0">
                <a:latin typeface="Cambria Math"/>
                <a:cs typeface="Cambria Math"/>
              </a:rPr>
              <a:t>𝜔</a:t>
            </a:r>
            <a:r>
              <a:rPr sz="3000" spc="89" baseline="-16666" dirty="0">
                <a:latin typeface="Cambria Math"/>
                <a:cs typeface="Cambria Math"/>
              </a:rPr>
              <a:t>𝐷</a:t>
            </a:r>
            <a:r>
              <a:rPr sz="3000" baseline="-16666" dirty="0">
                <a:latin typeface="Cambria Math"/>
                <a:cs typeface="Cambria Math"/>
              </a:rPr>
              <a:t> </a:t>
            </a:r>
            <a:r>
              <a:rPr sz="3000" spc="104" baseline="-16666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=</a:t>
            </a:r>
            <a:r>
              <a:rPr sz="2800" spc="160" dirty="0">
                <a:latin typeface="Cambria Math"/>
                <a:cs typeface="Cambria Math"/>
              </a:rPr>
              <a:t> </a:t>
            </a:r>
            <a:r>
              <a:rPr sz="4200" spc="-22" baseline="2976" dirty="0">
                <a:latin typeface="Cambria Math"/>
                <a:cs typeface="Cambria Math"/>
              </a:rPr>
              <a:t>(</a:t>
            </a:r>
            <a:r>
              <a:rPr sz="2800" spc="-30" dirty="0">
                <a:latin typeface="Cambria Math"/>
                <a:cs typeface="Cambria Math"/>
              </a:rPr>
              <a:t>2𝜔</a:t>
            </a:r>
            <a:r>
              <a:rPr sz="3000" spc="232" baseline="-16666" dirty="0">
                <a:latin typeface="Cambria Math"/>
                <a:cs typeface="Cambria Math"/>
              </a:rPr>
              <a:t>0</a:t>
            </a:r>
            <a:r>
              <a:rPr sz="4200" spc="-37" baseline="1984" dirty="0">
                <a:latin typeface="Cambria Math"/>
                <a:cs typeface="Cambria Math"/>
              </a:rPr>
              <a:t>⁄</a:t>
            </a:r>
            <a:r>
              <a:rPr sz="2800" spc="50" dirty="0">
                <a:latin typeface="Cambria Math"/>
                <a:cs typeface="Cambria Math"/>
              </a:rPr>
              <a:t>𝑐</a:t>
            </a:r>
            <a:r>
              <a:rPr sz="4200" spc="-15" baseline="2976" dirty="0">
                <a:latin typeface="Cambria Math"/>
                <a:cs typeface="Cambria Math"/>
              </a:rPr>
              <a:t>)</a:t>
            </a:r>
            <a:r>
              <a:rPr sz="2800" spc="215" dirty="0">
                <a:latin typeface="Cambria Math"/>
                <a:cs typeface="Cambria Math"/>
              </a:rPr>
              <a:t>√</a:t>
            </a:r>
            <a:r>
              <a:rPr sz="2800" spc="-20" dirty="0">
                <a:latin typeface="Cambria Math"/>
                <a:cs typeface="Cambria Math"/>
              </a:rPr>
              <a:t>2</a:t>
            </a:r>
            <a:r>
              <a:rPr sz="2800" spc="-150" dirty="0">
                <a:latin typeface="Cambria Math"/>
                <a:cs typeface="Cambria Math"/>
              </a:rPr>
              <a:t> </a:t>
            </a:r>
            <a:r>
              <a:rPr sz="2800" spc="-35" dirty="0">
                <a:latin typeface="Cambria Math"/>
                <a:cs typeface="Cambria Math"/>
              </a:rPr>
              <a:t>𝑅</a:t>
            </a:r>
            <a:r>
              <a:rPr sz="2800" spc="-30" dirty="0">
                <a:latin typeface="Cambria Math"/>
                <a:cs typeface="Cambria Math"/>
              </a:rPr>
              <a:t>𝑇</a:t>
            </a:r>
            <a:r>
              <a:rPr sz="2800" spc="-20" dirty="0">
                <a:latin typeface="Cambria Math"/>
                <a:cs typeface="Cambria Math"/>
              </a:rPr>
              <a:t>ln</a:t>
            </a:r>
            <a:r>
              <a:rPr sz="2800" spc="-10" dirty="0">
                <a:latin typeface="Cambria Math"/>
                <a:cs typeface="Cambria Math"/>
              </a:rPr>
              <a:t>2</a:t>
            </a:r>
            <a:r>
              <a:rPr sz="4200" spc="-37" baseline="1984" dirty="0">
                <a:latin typeface="Cambria Math"/>
                <a:cs typeface="Cambria Math"/>
              </a:rPr>
              <a:t>⁄</a:t>
            </a:r>
            <a:r>
              <a:rPr sz="2800" spc="50" dirty="0">
                <a:latin typeface="Cambria Math"/>
                <a:cs typeface="Cambria Math"/>
              </a:rPr>
              <a:t>𝑀</a:t>
            </a:r>
            <a:r>
              <a:rPr sz="2800" spc="-10" dirty="0">
                <a:latin typeface="Cambria Math"/>
                <a:cs typeface="Cambria Math"/>
              </a:rPr>
              <a:t>,</a:t>
            </a:r>
            <a:endParaRPr sz="2800">
              <a:latin typeface="Cambria Math"/>
              <a:cs typeface="Cambria Math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0300" y="917289"/>
            <a:ext cx="7102475" cy="1826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15" dirty="0">
                <a:latin typeface="Symbol"/>
                <a:cs typeface="Symbol"/>
              </a:rPr>
              <a:t></a:t>
            </a:r>
            <a:r>
              <a:rPr sz="2800" spc="-185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𝑅</a:t>
            </a:r>
            <a:r>
              <a:rPr sz="2800" spc="240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=</a:t>
            </a:r>
            <a:r>
              <a:rPr sz="2800" spc="160" dirty="0">
                <a:latin typeface="Cambria Math"/>
                <a:cs typeface="Cambria Math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8.</a:t>
            </a:r>
            <a:r>
              <a:rPr sz="2800" spc="-25" dirty="0">
                <a:latin typeface="Cambria Math"/>
                <a:cs typeface="Cambria Math"/>
              </a:rPr>
              <a:t>31</a:t>
            </a:r>
            <a:r>
              <a:rPr sz="2800" spc="-20" dirty="0">
                <a:latin typeface="Cambria Math"/>
                <a:cs typeface="Cambria Math"/>
              </a:rPr>
              <a:t>4</a:t>
            </a:r>
            <a:r>
              <a:rPr sz="2800" spc="-150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46</a:t>
            </a:r>
            <a:r>
              <a:rPr sz="2800" spc="-20" dirty="0">
                <a:latin typeface="Cambria Math"/>
                <a:cs typeface="Cambria Math"/>
              </a:rPr>
              <a:t>2</a:t>
            </a:r>
            <a:r>
              <a:rPr sz="2800" spc="-135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61</a:t>
            </a:r>
            <a:r>
              <a:rPr sz="2800" spc="-20" dirty="0">
                <a:latin typeface="Cambria Math"/>
                <a:cs typeface="Cambria Math"/>
              </a:rPr>
              <a:t>8</a:t>
            </a:r>
            <a:r>
              <a:rPr sz="2800" spc="-145" dirty="0">
                <a:latin typeface="Cambria Math"/>
                <a:cs typeface="Cambria Math"/>
              </a:rPr>
              <a:t> </a:t>
            </a:r>
            <a:r>
              <a:rPr sz="2800" spc="-10" dirty="0">
                <a:latin typeface="Calibri"/>
                <a:cs typeface="Calibri"/>
              </a:rPr>
              <a:t>J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mo</a:t>
            </a:r>
            <a:r>
              <a:rPr sz="2800" spc="-5" dirty="0">
                <a:latin typeface="Calibri"/>
                <a:cs typeface="Calibri"/>
              </a:rPr>
              <a:t>l</a:t>
            </a:r>
            <a:r>
              <a:rPr sz="3000" spc="-82" baseline="34722" dirty="0">
                <a:latin typeface="Cambria Math"/>
                <a:cs typeface="Cambria Math"/>
              </a:rPr>
              <a:t>−</a:t>
            </a:r>
            <a:r>
              <a:rPr sz="3000" spc="60" baseline="34722" dirty="0">
                <a:latin typeface="Cambria Math"/>
                <a:cs typeface="Cambria Math"/>
              </a:rPr>
              <a:t>1</a:t>
            </a:r>
            <a:r>
              <a:rPr sz="3000" spc="225" baseline="34722" dirty="0">
                <a:latin typeface="Cambria Math"/>
                <a:cs typeface="Cambria Math"/>
              </a:rPr>
              <a:t> </a:t>
            </a:r>
            <a:r>
              <a:rPr sz="2800" spc="-20" dirty="0">
                <a:latin typeface="Calibri"/>
                <a:cs typeface="Calibri"/>
              </a:rPr>
              <a:t>K</a:t>
            </a:r>
            <a:r>
              <a:rPr sz="3000" spc="-82" baseline="31944" dirty="0">
                <a:latin typeface="Cambria Math"/>
                <a:cs typeface="Cambria Math"/>
              </a:rPr>
              <a:t>−</a:t>
            </a:r>
            <a:r>
              <a:rPr sz="3000" spc="60" baseline="31944" dirty="0">
                <a:latin typeface="Cambria Math"/>
                <a:cs typeface="Cambria Math"/>
              </a:rPr>
              <a:t>1</a:t>
            </a:r>
            <a:r>
              <a:rPr sz="3000" baseline="31944" dirty="0">
                <a:latin typeface="Cambria Math"/>
                <a:cs typeface="Cambria Math"/>
              </a:rPr>
              <a:t> </a:t>
            </a:r>
            <a:r>
              <a:rPr sz="3000" spc="-202" baseline="31944" dirty="0">
                <a:latin typeface="Cambria Math"/>
                <a:cs typeface="Cambria Math"/>
              </a:rPr>
              <a:t> </a:t>
            </a:r>
            <a:r>
              <a:rPr sz="2800" spc="-15" dirty="0">
                <a:latin typeface="Calibri"/>
                <a:cs typeface="Calibri"/>
              </a:rPr>
              <a:t>–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gas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constant.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964"/>
              </a:spcBef>
              <a:buFont typeface="Symbol"/>
              <a:buChar char=""/>
              <a:tabLst>
                <a:tab pos="241935" algn="l"/>
              </a:tabLst>
            </a:pPr>
            <a:r>
              <a:rPr sz="2800" spc="-30" dirty="0">
                <a:latin typeface="Cambria Math"/>
                <a:cs typeface="Cambria Math"/>
              </a:rPr>
              <a:t>𝑀</a:t>
            </a:r>
            <a:r>
              <a:rPr sz="2800" spc="85" dirty="0">
                <a:latin typeface="Cambria Math"/>
                <a:cs typeface="Cambria Math"/>
              </a:rPr>
              <a:t> </a:t>
            </a:r>
            <a:r>
              <a:rPr sz="2800" spc="-15" dirty="0">
                <a:latin typeface="Calibri"/>
                <a:cs typeface="Calibri"/>
              </a:rPr>
              <a:t>–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mol</a:t>
            </a:r>
            <a:r>
              <a:rPr sz="2800" spc="-10" dirty="0">
                <a:latin typeface="Calibri"/>
                <a:cs typeface="Calibri"/>
              </a:rPr>
              <a:t>ar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mass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libri"/>
                <a:cs typeface="Calibri"/>
              </a:rPr>
              <a:t>(</a:t>
            </a:r>
            <a:r>
              <a:rPr sz="2800" spc="-15" dirty="0">
                <a:latin typeface="Calibri"/>
                <a:cs typeface="Calibri"/>
              </a:rPr>
              <a:t>kg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mo</a:t>
            </a:r>
            <a:r>
              <a:rPr sz="2800" spc="5" dirty="0">
                <a:latin typeface="Calibri"/>
                <a:cs typeface="Calibri"/>
              </a:rPr>
              <a:t>l</a:t>
            </a:r>
            <a:r>
              <a:rPr sz="3000" spc="-82" baseline="29166" dirty="0">
                <a:latin typeface="Cambria Math"/>
                <a:cs typeface="Cambria Math"/>
              </a:rPr>
              <a:t>−</a:t>
            </a:r>
            <a:r>
              <a:rPr sz="3000" spc="225" baseline="29166" dirty="0">
                <a:latin typeface="Cambria Math"/>
                <a:cs typeface="Cambria Math"/>
              </a:rPr>
              <a:t>1</a:t>
            </a:r>
            <a:r>
              <a:rPr sz="2800" spc="-10" dirty="0">
                <a:latin typeface="Calibri"/>
                <a:cs typeface="Calibri"/>
              </a:rPr>
              <a:t>).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970"/>
              </a:spcBef>
              <a:buFont typeface="Symbol"/>
              <a:buChar char=""/>
              <a:tabLst>
                <a:tab pos="241935" algn="l"/>
              </a:tabLst>
            </a:pPr>
            <a:r>
              <a:rPr sz="2800" spc="-20" dirty="0">
                <a:latin typeface="Calibri"/>
                <a:cs typeface="Calibri"/>
              </a:rPr>
              <a:t>Numer</a:t>
            </a:r>
            <a:r>
              <a:rPr sz="2800" spc="-15" dirty="0">
                <a:latin typeface="Calibri"/>
                <a:cs typeface="Calibri"/>
              </a:rPr>
              <a:t>ic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for</a:t>
            </a:r>
            <a:r>
              <a:rPr sz="2800" spc="-25" dirty="0">
                <a:latin typeface="Calibri"/>
                <a:cs typeface="Calibri"/>
              </a:rPr>
              <a:t>m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(</a:t>
            </a:r>
            <a:r>
              <a:rPr sz="2800" spc="-10" dirty="0">
                <a:latin typeface="Calibri"/>
                <a:cs typeface="Calibri"/>
              </a:rPr>
              <a:t>c</a:t>
            </a:r>
            <a:r>
              <a:rPr sz="2800" spc="-20" dirty="0">
                <a:latin typeface="Calibri"/>
                <a:cs typeface="Calibri"/>
              </a:rPr>
              <a:t>onver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to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fre</a:t>
            </a:r>
            <a:r>
              <a:rPr sz="2800" spc="-5" dirty="0">
                <a:latin typeface="Calibri"/>
                <a:cs typeface="Calibri"/>
              </a:rPr>
              <a:t>q</a:t>
            </a:r>
            <a:r>
              <a:rPr sz="2800" spc="-20" dirty="0">
                <a:latin typeface="Calibri"/>
                <a:cs typeface="Calibri"/>
              </a:rPr>
              <a:t>uenc</a:t>
            </a:r>
            <a:r>
              <a:rPr sz="2800" spc="-15" dirty="0">
                <a:latin typeface="Calibri"/>
                <a:cs typeface="Calibri"/>
              </a:rPr>
              <a:t>y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spc="50" dirty="0">
                <a:latin typeface="Cambria Math"/>
                <a:cs typeface="Cambria Math"/>
              </a:rPr>
              <a:t>𝜈</a:t>
            </a:r>
            <a:r>
              <a:rPr sz="2800" spc="-10" dirty="0">
                <a:latin typeface="Calibri"/>
                <a:cs typeface="Calibri"/>
              </a:rPr>
              <a:t>):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408933" y="3037556"/>
            <a:ext cx="4265295" cy="4845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70" dirty="0">
                <a:latin typeface="Cambria Math"/>
                <a:cs typeface="Cambria Math"/>
              </a:rPr>
              <a:t>𝛿</a:t>
            </a:r>
            <a:r>
              <a:rPr sz="2800" spc="-85" dirty="0">
                <a:latin typeface="Cambria Math"/>
                <a:cs typeface="Cambria Math"/>
              </a:rPr>
              <a:t>𝜈</a:t>
            </a:r>
            <a:r>
              <a:rPr sz="3000" spc="89" baseline="-16666" dirty="0">
                <a:latin typeface="Cambria Math"/>
                <a:cs typeface="Cambria Math"/>
              </a:rPr>
              <a:t>𝐷</a:t>
            </a:r>
            <a:r>
              <a:rPr sz="3000" baseline="-16666" dirty="0">
                <a:latin typeface="Cambria Math"/>
                <a:cs typeface="Cambria Math"/>
              </a:rPr>
              <a:t> </a:t>
            </a:r>
            <a:r>
              <a:rPr sz="3000" spc="89" baseline="-16666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=</a:t>
            </a:r>
            <a:r>
              <a:rPr sz="2800" spc="175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7</a:t>
            </a:r>
            <a:r>
              <a:rPr sz="2800" spc="-10" dirty="0">
                <a:latin typeface="Cambria Math"/>
                <a:cs typeface="Cambria Math"/>
              </a:rPr>
              <a:t>.</a:t>
            </a:r>
            <a:r>
              <a:rPr sz="2800" spc="-25" dirty="0">
                <a:latin typeface="Cambria Math"/>
                <a:cs typeface="Cambria Math"/>
              </a:rPr>
              <a:t>1</a:t>
            </a:r>
            <a:r>
              <a:rPr sz="2800" spc="-20" dirty="0">
                <a:latin typeface="Cambria Math"/>
                <a:cs typeface="Cambria Math"/>
              </a:rPr>
              <a:t>6</a:t>
            </a:r>
            <a:r>
              <a:rPr sz="2800" spc="5" dirty="0">
                <a:latin typeface="Cambria Math"/>
                <a:cs typeface="Cambria Math"/>
              </a:rPr>
              <a:t> </a:t>
            </a:r>
            <a:r>
              <a:rPr sz="2800" spc="-20" dirty="0">
                <a:latin typeface="Cambria Math"/>
                <a:cs typeface="Cambria Math"/>
              </a:rPr>
              <a:t>×</a:t>
            </a:r>
            <a:r>
              <a:rPr sz="2800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1</a:t>
            </a:r>
            <a:r>
              <a:rPr sz="2800" spc="-10" dirty="0">
                <a:latin typeface="Cambria Math"/>
                <a:cs typeface="Cambria Math"/>
              </a:rPr>
              <a:t>0</a:t>
            </a:r>
            <a:r>
              <a:rPr sz="3000" spc="-82" baseline="29166" dirty="0">
                <a:latin typeface="Cambria Math"/>
                <a:cs typeface="Cambria Math"/>
              </a:rPr>
              <a:t>−</a:t>
            </a:r>
            <a:r>
              <a:rPr sz="3000" spc="60" baseline="29166" dirty="0">
                <a:latin typeface="Cambria Math"/>
                <a:cs typeface="Cambria Math"/>
              </a:rPr>
              <a:t>7</a:t>
            </a:r>
            <a:r>
              <a:rPr sz="3000" spc="225" baseline="29166" dirty="0">
                <a:latin typeface="Cambria Math"/>
                <a:cs typeface="Cambria Math"/>
              </a:rPr>
              <a:t> </a:t>
            </a:r>
            <a:r>
              <a:rPr sz="2800" spc="-90" dirty="0">
                <a:latin typeface="Cambria Math"/>
                <a:cs typeface="Cambria Math"/>
              </a:rPr>
              <a:t>𝜈</a:t>
            </a:r>
            <a:r>
              <a:rPr sz="3000" spc="225" baseline="-16666" dirty="0">
                <a:latin typeface="Cambria Math"/>
                <a:cs typeface="Cambria Math"/>
              </a:rPr>
              <a:t>0</a:t>
            </a:r>
            <a:r>
              <a:rPr sz="2800" spc="215" dirty="0">
                <a:latin typeface="Cambria Math"/>
                <a:cs typeface="Cambria Math"/>
              </a:rPr>
              <a:t>√</a:t>
            </a:r>
            <a:r>
              <a:rPr sz="2800" spc="25" dirty="0">
                <a:latin typeface="Cambria Math"/>
                <a:cs typeface="Cambria Math"/>
              </a:rPr>
              <a:t>𝑇</a:t>
            </a:r>
            <a:r>
              <a:rPr sz="4200" spc="-37" baseline="1984" dirty="0">
                <a:latin typeface="Cambria Math"/>
                <a:cs typeface="Cambria Math"/>
              </a:rPr>
              <a:t>⁄</a:t>
            </a:r>
            <a:r>
              <a:rPr sz="2800" spc="-30" dirty="0">
                <a:latin typeface="Cambria Math"/>
                <a:cs typeface="Cambria Math"/>
              </a:rPr>
              <a:t>𝑀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942704" y="3044830"/>
            <a:ext cx="727075" cy="0"/>
          </a:xfrm>
          <a:custGeom>
            <a:avLst/>
            <a:gdLst/>
            <a:ahLst/>
            <a:cxnLst/>
            <a:rect l="l" t="t" r="r" b="b"/>
            <a:pathLst>
              <a:path w="727075">
                <a:moveTo>
                  <a:pt x="0" y="0"/>
                </a:moveTo>
                <a:lnTo>
                  <a:pt x="726947" y="0"/>
                </a:lnTo>
              </a:path>
            </a:pathLst>
          </a:custGeom>
          <a:ln w="24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071491" y="3075375"/>
            <a:ext cx="709930" cy="405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200" spc="-7" baseline="1984" dirty="0">
                <a:latin typeface="Cambria Math"/>
                <a:cs typeface="Cambria Math"/>
              </a:rPr>
              <a:t>[</a:t>
            </a:r>
            <a:r>
              <a:rPr sz="2800" spc="-20" dirty="0">
                <a:latin typeface="Calibri"/>
                <a:cs typeface="Calibri"/>
              </a:rPr>
              <a:t>Hz</a:t>
            </a:r>
            <a:r>
              <a:rPr sz="4200" spc="-7" baseline="1984" dirty="0">
                <a:latin typeface="Cambria Math"/>
                <a:cs typeface="Cambria Math"/>
              </a:rPr>
              <a:t>]</a:t>
            </a:r>
            <a:r>
              <a:rPr sz="2800" spc="-10" dirty="0">
                <a:latin typeface="Cambria Math"/>
                <a:cs typeface="Cambria Math"/>
              </a:rPr>
              <a:t>.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01700" y="3754371"/>
            <a:ext cx="350520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15" dirty="0">
                <a:latin typeface="Calibri"/>
                <a:cs typeface="Calibri"/>
              </a:rPr>
              <a:t>---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0300" y="968684"/>
            <a:ext cx="10156825" cy="14897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marR="5080" indent="-228600" algn="just">
              <a:lnSpc>
                <a:spcPct val="127000"/>
              </a:lnSpc>
              <a:buFont typeface="Symbol"/>
              <a:buChar char=""/>
              <a:tabLst>
                <a:tab pos="241935" algn="l"/>
              </a:tabLst>
            </a:pPr>
            <a:r>
              <a:rPr sz="2800" spc="-15" dirty="0">
                <a:latin typeface="Calibri"/>
                <a:cs typeface="Calibri"/>
              </a:rPr>
              <a:t>Goal</a:t>
            </a:r>
            <a:r>
              <a:rPr sz="2800" spc="24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0" dirty="0">
                <a:latin typeface="Calibri"/>
                <a:cs typeface="Calibri"/>
              </a:rPr>
              <a:t>f</a:t>
            </a:r>
            <a:r>
              <a:rPr sz="2800" spc="229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th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spc="229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un</a:t>
            </a:r>
            <a:r>
              <a:rPr sz="2800" spc="-10" dirty="0">
                <a:latin typeface="Calibri"/>
                <a:cs typeface="Calibri"/>
              </a:rPr>
              <a:t>it:</a:t>
            </a:r>
            <a:r>
              <a:rPr sz="2800" spc="23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b</a:t>
            </a:r>
            <a:r>
              <a:rPr sz="2800" spc="-5" dirty="0">
                <a:latin typeface="Calibri"/>
                <a:cs typeface="Calibri"/>
              </a:rPr>
              <a:t>u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5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d</a:t>
            </a:r>
            <a:r>
              <a:rPr sz="2800" spc="22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a</a:t>
            </a:r>
            <a:r>
              <a:rPr sz="2800" spc="270" dirty="0">
                <a:latin typeface="Times New Roman"/>
                <a:cs typeface="Times New Roman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ste</a:t>
            </a:r>
            <a:r>
              <a:rPr sz="2800" b="1" spc="-20" dirty="0">
                <a:latin typeface="Calibri"/>
                <a:cs typeface="Calibri"/>
              </a:rPr>
              <a:t>p</a:t>
            </a:r>
            <a:r>
              <a:rPr sz="2800" b="1" spc="-5" dirty="0">
                <a:latin typeface="Calibri"/>
                <a:cs typeface="Calibri"/>
              </a:rPr>
              <a:t>-</a:t>
            </a:r>
            <a:r>
              <a:rPr sz="2800" b="1" spc="-20" dirty="0">
                <a:latin typeface="Calibri"/>
                <a:cs typeface="Calibri"/>
              </a:rPr>
              <a:t>by</a:t>
            </a:r>
            <a:r>
              <a:rPr sz="2800" b="1" spc="-15" dirty="0">
                <a:latin typeface="Calibri"/>
                <a:cs typeface="Calibri"/>
              </a:rPr>
              <a:t>-s</a:t>
            </a:r>
            <a:r>
              <a:rPr sz="2800" b="1" dirty="0">
                <a:latin typeface="Calibri"/>
                <a:cs typeface="Calibri"/>
              </a:rPr>
              <a:t>t</a:t>
            </a:r>
            <a:r>
              <a:rPr sz="2800" b="1" spc="-20" dirty="0">
                <a:latin typeface="Calibri"/>
                <a:cs typeface="Calibri"/>
              </a:rPr>
              <a:t>ep</a:t>
            </a:r>
            <a:r>
              <a:rPr sz="2800" b="1" spc="-10" dirty="0">
                <a:latin typeface="Calibri"/>
                <a:cs typeface="Calibri"/>
              </a:rPr>
              <a:t>,</a:t>
            </a:r>
            <a:r>
              <a:rPr sz="2800" b="1" spc="229" dirty="0">
                <a:latin typeface="Times New Roman"/>
                <a:cs typeface="Times New Roman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q</a:t>
            </a:r>
            <a:r>
              <a:rPr sz="2800" b="1" spc="-15" dirty="0">
                <a:latin typeface="Calibri"/>
                <a:cs typeface="Calibri"/>
              </a:rPr>
              <a:t>uantitati</a:t>
            </a:r>
            <a:r>
              <a:rPr sz="2800" b="1" spc="-5" dirty="0">
                <a:latin typeface="Calibri"/>
                <a:cs typeface="Calibri"/>
              </a:rPr>
              <a:t>v</a:t>
            </a:r>
            <a:r>
              <a:rPr sz="2800" b="1" spc="-15" dirty="0">
                <a:latin typeface="Calibri"/>
                <a:cs typeface="Calibri"/>
              </a:rPr>
              <a:t>e</a:t>
            </a:r>
            <a:r>
              <a:rPr sz="2800" b="1" spc="229" dirty="0">
                <a:latin typeface="Times New Roman"/>
                <a:cs typeface="Times New Roman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unders</a:t>
            </a:r>
            <a:r>
              <a:rPr sz="2800" b="1" dirty="0">
                <a:latin typeface="Calibri"/>
                <a:cs typeface="Calibri"/>
              </a:rPr>
              <a:t>t</a:t>
            </a:r>
            <a:r>
              <a:rPr sz="2800" b="1" spc="-15" dirty="0">
                <a:latin typeface="Calibri"/>
                <a:cs typeface="Calibri"/>
              </a:rPr>
              <a:t>andi</a:t>
            </a:r>
            <a:r>
              <a:rPr sz="2800" b="1" spc="-25" dirty="0">
                <a:latin typeface="Calibri"/>
                <a:cs typeface="Calibri"/>
              </a:rPr>
              <a:t>n</a:t>
            </a:r>
            <a:r>
              <a:rPr sz="2800" b="1" spc="-15" dirty="0">
                <a:latin typeface="Calibri"/>
                <a:cs typeface="Calibri"/>
              </a:rPr>
              <a:t>g</a:t>
            </a:r>
            <a:r>
              <a:rPr sz="2800" b="1" spc="-1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0" dirty="0">
                <a:latin typeface="Calibri"/>
                <a:cs typeface="Calibri"/>
              </a:rPr>
              <a:t>f</a:t>
            </a:r>
            <a:r>
              <a:rPr sz="2800" spc="6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the</a:t>
            </a:r>
            <a:r>
              <a:rPr sz="2800" spc="65" dirty="0">
                <a:latin typeface="Times New Roman"/>
                <a:cs typeface="Times New Roman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D</a:t>
            </a:r>
            <a:r>
              <a:rPr sz="2800" b="1" spc="-15" dirty="0">
                <a:latin typeface="Calibri"/>
                <a:cs typeface="Calibri"/>
              </a:rPr>
              <a:t>oppler</a:t>
            </a:r>
            <a:r>
              <a:rPr sz="2800" b="1" spc="55" dirty="0">
                <a:latin typeface="Times New Roman"/>
                <a:cs typeface="Times New Roman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c</a:t>
            </a:r>
            <a:r>
              <a:rPr sz="2800" b="1" spc="-5" dirty="0">
                <a:latin typeface="Calibri"/>
                <a:cs typeface="Calibri"/>
              </a:rPr>
              <a:t>o</a:t>
            </a:r>
            <a:r>
              <a:rPr sz="2800" b="1" spc="-15" dirty="0">
                <a:latin typeface="Calibri"/>
                <a:cs typeface="Calibri"/>
              </a:rPr>
              <a:t>ntribution</a:t>
            </a:r>
            <a:r>
              <a:rPr sz="2800" b="1" spc="8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libri"/>
                <a:cs typeface="Calibri"/>
              </a:rPr>
              <a:t>t</a:t>
            </a:r>
            <a:r>
              <a:rPr sz="2800" spc="-15" dirty="0">
                <a:latin typeface="Calibri"/>
                <a:cs typeface="Calibri"/>
              </a:rPr>
              <a:t>o</a:t>
            </a:r>
            <a:r>
              <a:rPr sz="2800" spc="6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the</a:t>
            </a:r>
            <a:r>
              <a:rPr sz="2800" spc="6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ne</a:t>
            </a:r>
            <a:r>
              <a:rPr sz="2800" spc="-10" dirty="0">
                <a:latin typeface="Calibri"/>
                <a:cs typeface="Calibri"/>
              </a:rPr>
              <a:t>w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dt</a:t>
            </a:r>
            <a:r>
              <a:rPr sz="2800" spc="-15" dirty="0">
                <a:latin typeface="Calibri"/>
                <a:cs typeface="Calibri"/>
              </a:rPr>
              <a:t>h</a:t>
            </a:r>
            <a:r>
              <a:rPr sz="2800" spc="6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a</a:t>
            </a:r>
            <a:r>
              <a:rPr sz="2800" spc="-5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d</a:t>
            </a:r>
            <a:r>
              <a:rPr sz="2800" spc="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p</a:t>
            </a:r>
            <a:r>
              <a:rPr sz="2800" spc="-10" dirty="0">
                <a:latin typeface="Calibri"/>
                <a:cs typeface="Calibri"/>
              </a:rPr>
              <a:t>lac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6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spc="6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6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context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w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th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othe</a:t>
            </a:r>
            <a:r>
              <a:rPr sz="2800" spc="-10" dirty="0">
                <a:latin typeface="Calibri"/>
                <a:cs typeface="Calibri"/>
              </a:rPr>
              <a:t>r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mechan</a:t>
            </a:r>
            <a:r>
              <a:rPr sz="2800" spc="-15" dirty="0">
                <a:latin typeface="Calibri"/>
                <a:cs typeface="Calibri"/>
              </a:rPr>
              <a:t>i</a:t>
            </a:r>
            <a:r>
              <a:rPr sz="2800" spc="-5" dirty="0">
                <a:latin typeface="Calibri"/>
                <a:cs typeface="Calibri"/>
              </a:rPr>
              <a:t>s</a:t>
            </a:r>
            <a:r>
              <a:rPr sz="2800" spc="-15" dirty="0">
                <a:latin typeface="Calibri"/>
                <a:cs typeface="Calibri"/>
              </a:rPr>
              <a:t>ms.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9622" rIns="0" bIns="0" rtlCol="0">
            <a:spAutoFit/>
          </a:bodyPr>
          <a:lstStyle/>
          <a:p>
            <a:pPr marL="453390">
              <a:lnSpc>
                <a:spcPct val="100000"/>
              </a:lnSpc>
            </a:pPr>
            <a:r>
              <a:rPr spc="-15" dirty="0"/>
              <a:t>Sl</a:t>
            </a:r>
            <a:r>
              <a:rPr spc="-5" dirty="0"/>
              <a:t>i</a:t>
            </a:r>
            <a:r>
              <a:rPr spc="-20" dirty="0"/>
              <a:t>de</a:t>
            </a:r>
            <a:r>
              <a:rPr spc="-5" dirty="0"/>
              <a:t> </a:t>
            </a:r>
            <a:r>
              <a:rPr spc="-20" dirty="0"/>
              <a:t>1</a:t>
            </a:r>
            <a:r>
              <a:rPr spc="-30" dirty="0"/>
              <a:t>3</a:t>
            </a:r>
            <a:r>
              <a:rPr spc="-10" dirty="0"/>
              <a:t>: </a:t>
            </a:r>
            <a:r>
              <a:rPr spc="-30" dirty="0"/>
              <a:t>Wor</a:t>
            </a:r>
            <a:r>
              <a:rPr spc="-15" dirty="0"/>
              <a:t>k</a:t>
            </a:r>
            <a:r>
              <a:rPr spc="-25" dirty="0"/>
              <a:t>ed</a:t>
            </a:r>
            <a:r>
              <a:rPr spc="-5" dirty="0"/>
              <a:t> </a:t>
            </a:r>
            <a:r>
              <a:rPr spc="-20" dirty="0"/>
              <a:t>Ex</a:t>
            </a:r>
            <a:r>
              <a:rPr spc="-15" dirty="0"/>
              <a:t>a</a:t>
            </a:r>
            <a:r>
              <a:rPr spc="-30" dirty="0"/>
              <a:t>mp</a:t>
            </a:r>
            <a:r>
              <a:rPr spc="0" dirty="0"/>
              <a:t>l</a:t>
            </a:r>
            <a:r>
              <a:rPr spc="-20" dirty="0"/>
              <a:t>e</a:t>
            </a:r>
            <a:r>
              <a:rPr spc="-15" dirty="0"/>
              <a:t> </a:t>
            </a:r>
            <a:r>
              <a:rPr spc="-20" dirty="0"/>
              <a:t>1</a:t>
            </a:r>
            <a:r>
              <a:rPr spc="0" dirty="0"/>
              <a:t> </a:t>
            </a:r>
            <a:r>
              <a:rPr spc="-15" dirty="0">
                <a:latin typeface="Calibri"/>
                <a:cs typeface="Calibri"/>
              </a:rPr>
              <a:t>– </a:t>
            </a:r>
            <a:r>
              <a:rPr spc="-15" dirty="0"/>
              <a:t>L</a:t>
            </a:r>
            <a:r>
              <a:rPr spc="-10" dirty="0"/>
              <a:t>y</a:t>
            </a:r>
            <a:r>
              <a:rPr spc="-30" dirty="0"/>
              <a:t>ma</a:t>
            </a:r>
            <a:r>
              <a:rPr spc="-15" dirty="0"/>
              <a:t>n-</a:t>
            </a:r>
            <a:r>
              <a:rPr spc="-20" dirty="0">
                <a:latin typeface="Calibri"/>
                <a:cs typeface="Calibri"/>
              </a:rPr>
              <a:t>α (Vacu</a:t>
            </a:r>
            <a:r>
              <a:rPr spc="-10" dirty="0">
                <a:latin typeface="Calibri"/>
                <a:cs typeface="Calibri"/>
              </a:rPr>
              <a:t>u</a:t>
            </a:r>
            <a:r>
              <a:rPr spc="-15" dirty="0">
                <a:latin typeface="Calibri"/>
                <a:cs typeface="Calibri"/>
              </a:rPr>
              <a:t>m</a:t>
            </a:r>
            <a:r>
              <a:rPr spc="-20" dirty="0"/>
              <a:t>-UV)</a:t>
            </a:r>
          </a:p>
        </p:txBody>
      </p:sp>
      <p:sp>
        <p:nvSpPr>
          <p:cNvPr id="3" name="object 3"/>
          <p:cNvSpPr/>
          <p:nvPr/>
        </p:nvSpPr>
        <p:spPr>
          <a:xfrm>
            <a:off x="6864979" y="4494407"/>
            <a:ext cx="1181100" cy="0"/>
          </a:xfrm>
          <a:custGeom>
            <a:avLst/>
            <a:gdLst/>
            <a:ahLst/>
            <a:cxnLst/>
            <a:rect l="l" t="t" r="r" b="b"/>
            <a:pathLst>
              <a:path w="1181100">
                <a:moveTo>
                  <a:pt x="0" y="0"/>
                </a:moveTo>
                <a:lnTo>
                  <a:pt x="1181099" y="0"/>
                </a:lnTo>
              </a:path>
            </a:pathLst>
          </a:custGeom>
          <a:ln w="24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30297" y="1754434"/>
            <a:ext cx="9460230" cy="3848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Font typeface="Symbol"/>
              <a:buChar char=""/>
              <a:tabLst>
                <a:tab pos="241935" algn="l"/>
              </a:tabLst>
            </a:pPr>
            <a:r>
              <a:rPr sz="2800" spc="-20" dirty="0">
                <a:latin typeface="Calibri"/>
                <a:cs typeface="Calibri"/>
              </a:rPr>
              <a:t>Trans</a:t>
            </a:r>
            <a:r>
              <a:rPr sz="2800" spc="-10" dirty="0">
                <a:latin typeface="Calibri"/>
                <a:cs typeface="Calibri"/>
              </a:rPr>
              <a:t>it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on</a:t>
            </a:r>
            <a:r>
              <a:rPr sz="2800" spc="-10" dirty="0">
                <a:latin typeface="Calibri"/>
                <a:cs typeface="Calibri"/>
              </a:rPr>
              <a:t>: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mbria Math"/>
                <a:cs typeface="Cambria Math"/>
              </a:rPr>
              <a:t>1</a:t>
            </a:r>
            <a:r>
              <a:rPr sz="2800" spc="-150" dirty="0">
                <a:latin typeface="Cambria Math"/>
                <a:cs typeface="Cambria Math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𝑠</a:t>
            </a:r>
            <a:r>
              <a:rPr sz="2800" spc="215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→</a:t>
            </a:r>
            <a:r>
              <a:rPr sz="2800" spc="175" dirty="0">
                <a:latin typeface="Cambria Math"/>
                <a:cs typeface="Cambria Math"/>
              </a:rPr>
              <a:t> </a:t>
            </a:r>
            <a:r>
              <a:rPr sz="2800" spc="-20" dirty="0">
                <a:latin typeface="Cambria Math"/>
                <a:cs typeface="Cambria Math"/>
              </a:rPr>
              <a:t>2</a:t>
            </a:r>
            <a:r>
              <a:rPr sz="2800" spc="-150" dirty="0">
                <a:latin typeface="Cambria Math"/>
                <a:cs typeface="Cambria Math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𝑝</a:t>
            </a:r>
            <a:r>
              <a:rPr sz="2800" spc="55" dirty="0">
                <a:latin typeface="Cambria Math"/>
                <a:cs typeface="Cambria Math"/>
              </a:rPr>
              <a:t> 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spc="-15" dirty="0">
                <a:latin typeface="Calibri"/>
                <a:cs typeface="Calibri"/>
              </a:rPr>
              <a:t>tomic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H.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964"/>
              </a:spcBef>
            </a:pPr>
            <a:r>
              <a:rPr sz="2800" spc="-15" dirty="0">
                <a:latin typeface="Symbol"/>
                <a:cs typeface="Symbol"/>
              </a:rPr>
              <a:t></a:t>
            </a:r>
            <a:r>
              <a:rPr sz="2800" spc="-185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𝜆</a:t>
            </a:r>
            <a:r>
              <a:rPr sz="2800" spc="215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=</a:t>
            </a:r>
            <a:r>
              <a:rPr sz="2800" spc="160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12</a:t>
            </a:r>
            <a:r>
              <a:rPr sz="2800" spc="-15" dirty="0">
                <a:latin typeface="Cambria Math"/>
                <a:cs typeface="Cambria Math"/>
              </a:rPr>
              <a:t>1.6</a:t>
            </a:r>
            <a:r>
              <a:rPr sz="2800" spc="-150" dirty="0">
                <a:latin typeface="Cambria Math"/>
                <a:cs typeface="Cambria Math"/>
              </a:rPr>
              <a:t> 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25" dirty="0">
                <a:latin typeface="Calibri"/>
                <a:cs typeface="Calibri"/>
              </a:rPr>
              <a:t>m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⇒</a:t>
            </a:r>
            <a:r>
              <a:rPr sz="2800" spc="25" dirty="0">
                <a:latin typeface="Cambria Math"/>
                <a:cs typeface="Cambria Math"/>
              </a:rPr>
              <a:t> </a:t>
            </a:r>
            <a:r>
              <a:rPr sz="2800" spc="-90" dirty="0">
                <a:latin typeface="Cambria Math"/>
                <a:cs typeface="Cambria Math"/>
              </a:rPr>
              <a:t>𝜈</a:t>
            </a:r>
            <a:r>
              <a:rPr sz="3000" spc="60" baseline="-16666" dirty="0">
                <a:latin typeface="Cambria Math"/>
                <a:cs typeface="Cambria Math"/>
              </a:rPr>
              <a:t>0</a:t>
            </a:r>
            <a:r>
              <a:rPr sz="3000" baseline="-16666" dirty="0">
                <a:latin typeface="Cambria Math"/>
                <a:cs typeface="Cambria Math"/>
              </a:rPr>
              <a:t> </a:t>
            </a:r>
            <a:r>
              <a:rPr sz="3000" spc="15" baseline="-16666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=</a:t>
            </a:r>
            <a:r>
              <a:rPr sz="2800" spc="160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2</a:t>
            </a:r>
            <a:r>
              <a:rPr sz="2800" spc="-10" dirty="0">
                <a:latin typeface="Cambria Math"/>
                <a:cs typeface="Cambria Math"/>
              </a:rPr>
              <a:t>.</a:t>
            </a:r>
            <a:r>
              <a:rPr sz="2800" spc="-25" dirty="0">
                <a:latin typeface="Cambria Math"/>
                <a:cs typeface="Cambria Math"/>
              </a:rPr>
              <a:t>4</a:t>
            </a:r>
            <a:r>
              <a:rPr sz="2800" spc="-20" dirty="0">
                <a:latin typeface="Cambria Math"/>
                <a:cs typeface="Cambria Math"/>
              </a:rPr>
              <a:t>7</a:t>
            </a:r>
            <a:r>
              <a:rPr sz="2800" spc="5" dirty="0">
                <a:latin typeface="Cambria Math"/>
                <a:cs typeface="Cambria Math"/>
              </a:rPr>
              <a:t> </a:t>
            </a:r>
            <a:r>
              <a:rPr sz="2800" spc="-20" dirty="0">
                <a:latin typeface="Cambria Math"/>
                <a:cs typeface="Cambria Math"/>
              </a:rPr>
              <a:t>×</a:t>
            </a:r>
            <a:r>
              <a:rPr sz="2800" spc="15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1</a:t>
            </a:r>
            <a:r>
              <a:rPr sz="2800" spc="-80" dirty="0">
                <a:latin typeface="Cambria Math"/>
                <a:cs typeface="Cambria Math"/>
              </a:rPr>
              <a:t>0</a:t>
            </a:r>
            <a:r>
              <a:rPr sz="3000" spc="60" baseline="29166" dirty="0">
                <a:latin typeface="Cambria Math"/>
                <a:cs typeface="Cambria Math"/>
              </a:rPr>
              <a:t>15</a:t>
            </a:r>
            <a:r>
              <a:rPr sz="3000" spc="225" baseline="29166" dirty="0">
                <a:latin typeface="Cambria Math"/>
                <a:cs typeface="Cambria Math"/>
              </a:rPr>
              <a:t> </a:t>
            </a:r>
            <a:r>
              <a:rPr sz="2800" spc="-20" dirty="0">
                <a:latin typeface="Calibri"/>
                <a:cs typeface="Calibri"/>
              </a:rPr>
              <a:t>s</a:t>
            </a:r>
            <a:r>
              <a:rPr sz="3000" spc="-82" baseline="29166" dirty="0">
                <a:latin typeface="Cambria Math"/>
                <a:cs typeface="Cambria Math"/>
              </a:rPr>
              <a:t>−</a:t>
            </a:r>
            <a:r>
              <a:rPr sz="3000" spc="225" baseline="29166" dirty="0">
                <a:latin typeface="Cambria Math"/>
                <a:cs typeface="Cambria Math"/>
              </a:rPr>
              <a:t>1</a:t>
            </a:r>
            <a:r>
              <a:rPr sz="2800" dirty="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075"/>
              </a:spcBef>
            </a:pPr>
            <a:r>
              <a:rPr sz="2800" spc="-15" dirty="0">
                <a:latin typeface="Symbol"/>
                <a:cs typeface="Symbol"/>
              </a:rPr>
              <a:t></a:t>
            </a:r>
            <a:r>
              <a:rPr sz="2800" spc="-18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Parameters: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𝑇</a:t>
            </a:r>
            <a:r>
              <a:rPr sz="2800" spc="225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=</a:t>
            </a:r>
            <a:r>
              <a:rPr sz="2800" spc="165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100</a:t>
            </a:r>
            <a:r>
              <a:rPr sz="2800" spc="-20" dirty="0">
                <a:latin typeface="Cambria Math"/>
                <a:cs typeface="Cambria Math"/>
              </a:rPr>
              <a:t>0</a:t>
            </a:r>
            <a:r>
              <a:rPr sz="2800" spc="-135" dirty="0">
                <a:latin typeface="Cambria Math"/>
                <a:cs typeface="Cambria Math"/>
              </a:rPr>
              <a:t> </a:t>
            </a:r>
            <a:r>
              <a:rPr sz="2800" spc="-20" dirty="0">
                <a:latin typeface="Calibri"/>
                <a:cs typeface="Calibri"/>
              </a:rPr>
              <a:t>K</a:t>
            </a:r>
            <a:r>
              <a:rPr sz="2800" spc="-10" dirty="0">
                <a:latin typeface="Calibri"/>
                <a:cs typeface="Calibri"/>
              </a:rPr>
              <a:t>,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𝑀</a:t>
            </a:r>
            <a:r>
              <a:rPr sz="2800" spc="229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=</a:t>
            </a:r>
            <a:r>
              <a:rPr sz="2800" spc="160" dirty="0">
                <a:latin typeface="Cambria Math"/>
                <a:cs typeface="Cambria Math"/>
              </a:rPr>
              <a:t> </a:t>
            </a:r>
            <a:r>
              <a:rPr sz="2800" spc="-20" dirty="0">
                <a:latin typeface="Cambria Math"/>
                <a:cs typeface="Cambria Math"/>
              </a:rPr>
              <a:t>1</a:t>
            </a:r>
            <a:r>
              <a:rPr sz="2800" spc="-150" dirty="0">
                <a:latin typeface="Cambria Math"/>
                <a:cs typeface="Cambria Math"/>
              </a:rPr>
              <a:t> </a:t>
            </a:r>
            <a:r>
              <a:rPr sz="2800" spc="-15" dirty="0">
                <a:latin typeface="Calibri"/>
                <a:cs typeface="Calibri"/>
              </a:rPr>
              <a:t>g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mo</a:t>
            </a:r>
            <a:r>
              <a:rPr sz="2800" spc="0" dirty="0">
                <a:latin typeface="Calibri"/>
                <a:cs typeface="Calibri"/>
              </a:rPr>
              <a:t>l</a:t>
            </a:r>
            <a:r>
              <a:rPr sz="3000" spc="-82" baseline="34722" dirty="0">
                <a:latin typeface="Cambria Math"/>
                <a:cs typeface="Cambria Math"/>
              </a:rPr>
              <a:t>−</a:t>
            </a:r>
            <a:r>
              <a:rPr sz="3000" spc="225" baseline="34722" dirty="0">
                <a:latin typeface="Cambria Math"/>
                <a:cs typeface="Cambria Math"/>
              </a:rPr>
              <a:t>1</a:t>
            </a:r>
            <a:r>
              <a:rPr sz="2800" dirty="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964"/>
              </a:spcBef>
              <a:buFont typeface="Symbol"/>
              <a:buChar char=""/>
              <a:tabLst>
                <a:tab pos="241935" algn="l"/>
              </a:tabLst>
            </a:pPr>
            <a:r>
              <a:rPr sz="2800" spc="-25" dirty="0">
                <a:latin typeface="Calibri"/>
                <a:cs typeface="Calibri"/>
              </a:rPr>
              <a:t>Comput</a:t>
            </a:r>
            <a:r>
              <a:rPr sz="2800" spc="-5" dirty="0">
                <a:latin typeface="Calibri"/>
                <a:cs typeface="Calibri"/>
              </a:rPr>
              <a:t>e</a:t>
            </a:r>
            <a:r>
              <a:rPr sz="2800" spc="-10" dirty="0">
                <a:latin typeface="Calibri"/>
                <a:cs typeface="Calibri"/>
              </a:rPr>
              <a:t>:</a:t>
            </a:r>
            <a:endParaRPr sz="2800">
              <a:latin typeface="Calibri"/>
              <a:cs typeface="Calibri"/>
            </a:endParaRPr>
          </a:p>
          <a:p>
            <a:pPr marL="481965">
              <a:lnSpc>
                <a:spcPct val="100000"/>
              </a:lnSpc>
              <a:spcBef>
                <a:spcPts val="2460"/>
              </a:spcBef>
            </a:pPr>
            <a:r>
              <a:rPr sz="2800" spc="80" dirty="0">
                <a:latin typeface="Cambria Math"/>
                <a:cs typeface="Cambria Math"/>
              </a:rPr>
              <a:t>𝛿</a:t>
            </a:r>
            <a:r>
              <a:rPr sz="2800" spc="-90" dirty="0">
                <a:latin typeface="Cambria Math"/>
                <a:cs typeface="Cambria Math"/>
              </a:rPr>
              <a:t>𝜈</a:t>
            </a:r>
            <a:r>
              <a:rPr sz="3000" spc="89" baseline="-16666" dirty="0">
                <a:latin typeface="Cambria Math"/>
                <a:cs typeface="Cambria Math"/>
              </a:rPr>
              <a:t>𝐷</a:t>
            </a:r>
            <a:r>
              <a:rPr sz="3000" baseline="-16666" dirty="0">
                <a:latin typeface="Cambria Math"/>
                <a:cs typeface="Cambria Math"/>
              </a:rPr>
              <a:t> </a:t>
            </a:r>
            <a:r>
              <a:rPr sz="3000" spc="89" baseline="-16666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=</a:t>
            </a:r>
            <a:r>
              <a:rPr sz="2800" spc="160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7</a:t>
            </a:r>
            <a:r>
              <a:rPr sz="2800" spc="-10" dirty="0">
                <a:latin typeface="Cambria Math"/>
                <a:cs typeface="Cambria Math"/>
              </a:rPr>
              <a:t>.</a:t>
            </a:r>
            <a:r>
              <a:rPr sz="2800" spc="-25" dirty="0">
                <a:latin typeface="Cambria Math"/>
                <a:cs typeface="Cambria Math"/>
              </a:rPr>
              <a:t>1</a:t>
            </a:r>
            <a:r>
              <a:rPr sz="2800" spc="-20" dirty="0">
                <a:latin typeface="Cambria Math"/>
                <a:cs typeface="Cambria Math"/>
              </a:rPr>
              <a:t>6</a:t>
            </a:r>
            <a:r>
              <a:rPr sz="2800" spc="5" dirty="0">
                <a:latin typeface="Cambria Math"/>
                <a:cs typeface="Cambria Math"/>
              </a:rPr>
              <a:t> </a:t>
            </a:r>
            <a:r>
              <a:rPr sz="2800" spc="-20" dirty="0">
                <a:latin typeface="Cambria Math"/>
                <a:cs typeface="Cambria Math"/>
              </a:rPr>
              <a:t>×</a:t>
            </a:r>
            <a:r>
              <a:rPr sz="2800" spc="15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1</a:t>
            </a:r>
            <a:r>
              <a:rPr sz="2800" spc="-20" dirty="0">
                <a:latin typeface="Cambria Math"/>
                <a:cs typeface="Cambria Math"/>
              </a:rPr>
              <a:t>0</a:t>
            </a:r>
            <a:r>
              <a:rPr sz="3000" spc="-60" baseline="29166" dirty="0">
                <a:latin typeface="Cambria Math"/>
                <a:cs typeface="Cambria Math"/>
              </a:rPr>
              <a:t>−</a:t>
            </a:r>
            <a:r>
              <a:rPr sz="3000" spc="60" baseline="29166" dirty="0">
                <a:latin typeface="Cambria Math"/>
                <a:cs typeface="Cambria Math"/>
              </a:rPr>
              <a:t>7</a:t>
            </a:r>
            <a:r>
              <a:rPr sz="3000" spc="225" baseline="29166" dirty="0">
                <a:latin typeface="Cambria Math"/>
                <a:cs typeface="Cambria Math"/>
              </a:rPr>
              <a:t> </a:t>
            </a:r>
            <a:r>
              <a:rPr sz="4200" spc="-37" baseline="2976" dirty="0">
                <a:latin typeface="Cambria Math"/>
                <a:cs typeface="Cambria Math"/>
              </a:rPr>
              <a:t>(</a:t>
            </a:r>
            <a:r>
              <a:rPr sz="2800" spc="-25" dirty="0">
                <a:latin typeface="Cambria Math"/>
                <a:cs typeface="Cambria Math"/>
              </a:rPr>
              <a:t>2</a:t>
            </a:r>
            <a:r>
              <a:rPr sz="2800" spc="-10" dirty="0">
                <a:latin typeface="Cambria Math"/>
                <a:cs typeface="Cambria Math"/>
              </a:rPr>
              <a:t>.</a:t>
            </a:r>
            <a:r>
              <a:rPr sz="2800" spc="-25" dirty="0">
                <a:latin typeface="Cambria Math"/>
                <a:cs typeface="Cambria Math"/>
              </a:rPr>
              <a:t>4</a:t>
            </a:r>
            <a:r>
              <a:rPr sz="2800" spc="-20" dirty="0">
                <a:latin typeface="Cambria Math"/>
                <a:cs typeface="Cambria Math"/>
              </a:rPr>
              <a:t>7</a:t>
            </a:r>
            <a:r>
              <a:rPr sz="2800" spc="5" dirty="0">
                <a:latin typeface="Cambria Math"/>
                <a:cs typeface="Cambria Math"/>
              </a:rPr>
              <a:t> </a:t>
            </a:r>
            <a:r>
              <a:rPr sz="2800" spc="-20" dirty="0">
                <a:latin typeface="Cambria Math"/>
                <a:cs typeface="Cambria Math"/>
              </a:rPr>
              <a:t>×</a:t>
            </a:r>
            <a:r>
              <a:rPr sz="2800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1</a:t>
            </a:r>
            <a:r>
              <a:rPr sz="2800" spc="-80" dirty="0">
                <a:latin typeface="Cambria Math"/>
                <a:cs typeface="Cambria Math"/>
              </a:rPr>
              <a:t>0</a:t>
            </a:r>
            <a:r>
              <a:rPr sz="3000" spc="60" baseline="29166" dirty="0">
                <a:latin typeface="Cambria Math"/>
                <a:cs typeface="Cambria Math"/>
              </a:rPr>
              <a:t>1</a:t>
            </a:r>
            <a:r>
              <a:rPr sz="3000" spc="247" baseline="29166" dirty="0">
                <a:latin typeface="Cambria Math"/>
                <a:cs typeface="Cambria Math"/>
              </a:rPr>
              <a:t>5</a:t>
            </a:r>
            <a:r>
              <a:rPr sz="4200" spc="-22" baseline="2976" dirty="0">
                <a:latin typeface="Cambria Math"/>
                <a:cs typeface="Cambria Math"/>
              </a:rPr>
              <a:t>)</a:t>
            </a:r>
            <a:r>
              <a:rPr sz="2800" spc="215" dirty="0">
                <a:latin typeface="Cambria Math"/>
                <a:cs typeface="Cambria Math"/>
              </a:rPr>
              <a:t>√</a:t>
            </a:r>
            <a:r>
              <a:rPr sz="2800" spc="-25" dirty="0">
                <a:latin typeface="Cambria Math"/>
                <a:cs typeface="Cambria Math"/>
              </a:rPr>
              <a:t>100</a:t>
            </a:r>
            <a:r>
              <a:rPr sz="2800" spc="-10" dirty="0">
                <a:latin typeface="Cambria Math"/>
                <a:cs typeface="Cambria Math"/>
              </a:rPr>
              <a:t>0</a:t>
            </a:r>
            <a:r>
              <a:rPr sz="4200" spc="-37" baseline="1984" dirty="0">
                <a:latin typeface="Cambria Math"/>
                <a:cs typeface="Cambria Math"/>
              </a:rPr>
              <a:t>⁄</a:t>
            </a:r>
            <a:r>
              <a:rPr sz="2800" spc="-20" dirty="0">
                <a:latin typeface="Cambria Math"/>
                <a:cs typeface="Cambria Math"/>
              </a:rPr>
              <a:t>1</a:t>
            </a:r>
            <a:r>
              <a:rPr sz="2800" spc="150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=</a:t>
            </a:r>
            <a:r>
              <a:rPr sz="2800" spc="175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5</a:t>
            </a:r>
            <a:r>
              <a:rPr sz="2800" spc="-5" dirty="0">
                <a:latin typeface="Cambria Math"/>
                <a:cs typeface="Cambria Math"/>
              </a:rPr>
              <a:t>.</a:t>
            </a:r>
            <a:r>
              <a:rPr sz="2800" spc="-20" dirty="0">
                <a:latin typeface="Cambria Math"/>
                <a:cs typeface="Cambria Math"/>
              </a:rPr>
              <a:t>6</a:t>
            </a:r>
            <a:r>
              <a:rPr sz="2800" spc="5" dirty="0">
                <a:latin typeface="Cambria Math"/>
                <a:cs typeface="Cambria Math"/>
              </a:rPr>
              <a:t> </a:t>
            </a:r>
            <a:r>
              <a:rPr sz="2800" spc="-20" dirty="0">
                <a:latin typeface="Cambria Math"/>
                <a:cs typeface="Cambria Math"/>
              </a:rPr>
              <a:t>×</a:t>
            </a:r>
            <a:r>
              <a:rPr sz="2800" spc="5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1</a:t>
            </a:r>
            <a:r>
              <a:rPr sz="2800" spc="-80" dirty="0">
                <a:latin typeface="Cambria Math"/>
                <a:cs typeface="Cambria Math"/>
              </a:rPr>
              <a:t>0</a:t>
            </a:r>
            <a:r>
              <a:rPr sz="3000" spc="60" baseline="29166" dirty="0">
                <a:latin typeface="Cambria Math"/>
                <a:cs typeface="Cambria Math"/>
              </a:rPr>
              <a:t>10</a:t>
            </a:r>
            <a:r>
              <a:rPr sz="3000" spc="225" baseline="29166" dirty="0">
                <a:latin typeface="Cambria Math"/>
                <a:cs typeface="Cambria Math"/>
              </a:rPr>
              <a:t> </a:t>
            </a:r>
            <a:r>
              <a:rPr sz="2800" spc="-20" dirty="0">
                <a:latin typeface="Calibri"/>
                <a:cs typeface="Calibri"/>
              </a:rPr>
              <a:t>Hz</a:t>
            </a:r>
            <a:r>
              <a:rPr sz="2800" spc="-10" dirty="0">
                <a:latin typeface="Cambria Math"/>
                <a:cs typeface="Cambria Math"/>
              </a:rPr>
              <a:t>.</a:t>
            </a:r>
            <a:endParaRPr sz="2800">
              <a:latin typeface="Cambria Math"/>
              <a:cs typeface="Cambria Math"/>
            </a:endParaRPr>
          </a:p>
          <a:p>
            <a:pPr marL="241300" indent="-228600">
              <a:lnSpc>
                <a:spcPct val="100000"/>
              </a:lnSpc>
              <a:spcBef>
                <a:spcPts val="1930"/>
              </a:spcBef>
              <a:buFont typeface="Symbol"/>
              <a:buChar char=""/>
              <a:tabLst>
                <a:tab pos="241935" algn="l"/>
              </a:tabLst>
            </a:pPr>
            <a:r>
              <a:rPr sz="2800" spc="-20" dirty="0">
                <a:latin typeface="Calibri"/>
                <a:cs typeface="Calibri"/>
              </a:rPr>
              <a:t>Conver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to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wavelength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w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dt</a:t>
            </a:r>
            <a:r>
              <a:rPr sz="2800" spc="-10" dirty="0">
                <a:latin typeface="Calibri"/>
                <a:cs typeface="Calibri"/>
              </a:rPr>
              <a:t>h: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690877" y="1251018"/>
            <a:ext cx="4808220" cy="594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151255" algn="l"/>
                <a:tab pos="1527810" algn="l"/>
                <a:tab pos="4252595" algn="l"/>
              </a:tabLst>
            </a:pPr>
            <a:r>
              <a:rPr sz="2800" spc="80" dirty="0">
                <a:latin typeface="Cambria Math"/>
                <a:cs typeface="Cambria Math"/>
              </a:rPr>
              <a:t>𝛿</a:t>
            </a:r>
            <a:r>
              <a:rPr sz="2800" spc="-30" dirty="0">
                <a:latin typeface="Cambria Math"/>
                <a:cs typeface="Cambria Math"/>
              </a:rPr>
              <a:t>𝜆</a:t>
            </a:r>
            <a:r>
              <a:rPr sz="3000" spc="89" baseline="-16666" dirty="0">
                <a:latin typeface="Cambria Math"/>
                <a:cs typeface="Cambria Math"/>
              </a:rPr>
              <a:t>𝐷</a:t>
            </a:r>
            <a:r>
              <a:rPr sz="3000" baseline="-16666" dirty="0">
                <a:latin typeface="Cambria Math"/>
                <a:cs typeface="Cambria Math"/>
              </a:rPr>
              <a:t> </a:t>
            </a:r>
            <a:r>
              <a:rPr sz="3000" spc="67" baseline="-16666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=</a:t>
            </a:r>
            <a:r>
              <a:rPr sz="2800" dirty="0">
                <a:latin typeface="Cambria Math"/>
                <a:cs typeface="Cambria Math"/>
              </a:rPr>
              <a:t>	</a:t>
            </a:r>
            <a:r>
              <a:rPr sz="4200" spc="-44" baseline="-37698" dirty="0">
                <a:latin typeface="Cambria Math"/>
                <a:cs typeface="Cambria Math"/>
              </a:rPr>
              <a:t>𝑐</a:t>
            </a:r>
            <a:r>
              <a:rPr sz="4200" baseline="-37698" dirty="0">
                <a:latin typeface="Cambria Math"/>
                <a:cs typeface="Cambria Math"/>
              </a:rPr>
              <a:t>	</a:t>
            </a:r>
            <a:r>
              <a:rPr sz="2800" spc="70" dirty="0">
                <a:latin typeface="Cambria Math"/>
                <a:cs typeface="Cambria Math"/>
              </a:rPr>
              <a:t>𝛿</a:t>
            </a:r>
            <a:r>
              <a:rPr sz="2800" spc="-90" dirty="0">
                <a:latin typeface="Cambria Math"/>
                <a:cs typeface="Cambria Math"/>
              </a:rPr>
              <a:t>𝜈</a:t>
            </a:r>
            <a:r>
              <a:rPr sz="3000" spc="89" baseline="-16666" dirty="0">
                <a:latin typeface="Cambria Math"/>
                <a:cs typeface="Cambria Math"/>
              </a:rPr>
              <a:t>𝐷</a:t>
            </a:r>
            <a:r>
              <a:rPr sz="3000" baseline="-16666" dirty="0">
                <a:latin typeface="Cambria Math"/>
                <a:cs typeface="Cambria Math"/>
              </a:rPr>
              <a:t> </a:t>
            </a:r>
            <a:r>
              <a:rPr sz="3000" spc="89" baseline="-16666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=</a:t>
            </a:r>
            <a:r>
              <a:rPr sz="2800" spc="175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2</a:t>
            </a:r>
            <a:r>
              <a:rPr sz="2800" spc="-15" dirty="0">
                <a:latin typeface="Cambria Math"/>
                <a:cs typeface="Cambria Math"/>
              </a:rPr>
              <a:t>.8</a:t>
            </a:r>
            <a:r>
              <a:rPr sz="2800" spc="5" dirty="0">
                <a:latin typeface="Cambria Math"/>
                <a:cs typeface="Cambria Math"/>
              </a:rPr>
              <a:t> </a:t>
            </a:r>
            <a:r>
              <a:rPr sz="2800" spc="-20" dirty="0">
                <a:latin typeface="Cambria Math"/>
                <a:cs typeface="Cambria Math"/>
              </a:rPr>
              <a:t>×</a:t>
            </a:r>
            <a:r>
              <a:rPr sz="2800" spc="5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1</a:t>
            </a:r>
            <a:r>
              <a:rPr sz="2800" spc="-20" dirty="0">
                <a:latin typeface="Cambria Math"/>
                <a:cs typeface="Cambria Math"/>
              </a:rPr>
              <a:t>0</a:t>
            </a:r>
            <a:r>
              <a:rPr sz="2800" dirty="0">
                <a:latin typeface="Cambria Math"/>
                <a:cs typeface="Cambria Math"/>
              </a:rPr>
              <a:t>	</a:t>
            </a:r>
            <a:r>
              <a:rPr sz="2800" spc="-25" dirty="0">
                <a:latin typeface="Calibri"/>
                <a:cs typeface="Calibri"/>
              </a:rPr>
              <a:t>nm</a:t>
            </a:r>
            <a:r>
              <a:rPr sz="2800" spc="-10" dirty="0">
                <a:latin typeface="Cambria Math"/>
                <a:cs typeface="Cambria Math"/>
              </a:rPr>
              <a:t>.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747390" y="928465"/>
            <a:ext cx="353060" cy="408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200" spc="-97" baseline="-20833" dirty="0">
                <a:latin typeface="Cambria Math"/>
                <a:cs typeface="Cambria Math"/>
              </a:rPr>
              <a:t>𝜆</a:t>
            </a:r>
            <a:r>
              <a:rPr sz="2000" spc="40" dirty="0">
                <a:latin typeface="Cambria Math"/>
                <a:cs typeface="Cambria Math"/>
              </a:rPr>
              <a:t>2</a:t>
            </a:r>
            <a:endParaRPr sz="2000">
              <a:latin typeface="Cambria Math"/>
              <a:cs typeface="Cambria Math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760092" y="1425946"/>
            <a:ext cx="340360" cy="0"/>
          </a:xfrm>
          <a:custGeom>
            <a:avLst/>
            <a:gdLst/>
            <a:ahLst/>
            <a:cxnLst/>
            <a:rect l="l" t="t" r="r" b="b"/>
            <a:pathLst>
              <a:path w="340360">
                <a:moveTo>
                  <a:pt x="0" y="0"/>
                </a:moveTo>
                <a:lnTo>
                  <a:pt x="339851" y="0"/>
                </a:lnTo>
              </a:path>
            </a:pathLst>
          </a:custGeom>
          <a:ln w="24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524382" y="1185513"/>
            <a:ext cx="357505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-55" dirty="0">
                <a:latin typeface="Cambria Math"/>
                <a:cs typeface="Cambria Math"/>
              </a:rPr>
              <a:t>−</a:t>
            </a:r>
            <a:r>
              <a:rPr sz="2000" spc="40" dirty="0">
                <a:latin typeface="Cambria Math"/>
                <a:cs typeface="Cambria Math"/>
              </a:rPr>
              <a:t>3</a:t>
            </a:r>
            <a:endParaRPr sz="2000">
              <a:latin typeface="Cambria Math"/>
              <a:cs typeface="Cambria Math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01708" y="2045712"/>
            <a:ext cx="350520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15" dirty="0">
                <a:latin typeface="Calibri"/>
                <a:cs typeface="Calibri"/>
              </a:rPr>
              <a:t>---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9622" rIns="0" bIns="0" rtlCol="0">
            <a:spAutoFit/>
          </a:bodyPr>
          <a:lstStyle/>
          <a:p>
            <a:pPr marL="427355">
              <a:lnSpc>
                <a:spcPct val="100000"/>
              </a:lnSpc>
            </a:pPr>
            <a:r>
              <a:rPr spc="-15" dirty="0"/>
              <a:t>Sl</a:t>
            </a:r>
            <a:r>
              <a:rPr spc="-5" dirty="0"/>
              <a:t>i</a:t>
            </a:r>
            <a:r>
              <a:rPr spc="-20" dirty="0"/>
              <a:t>de</a:t>
            </a:r>
            <a:r>
              <a:rPr spc="-5" dirty="0"/>
              <a:t> </a:t>
            </a:r>
            <a:r>
              <a:rPr spc="-20" dirty="0"/>
              <a:t>1</a:t>
            </a:r>
            <a:r>
              <a:rPr spc="-30" dirty="0"/>
              <a:t>4</a:t>
            </a:r>
            <a:r>
              <a:rPr spc="-10" dirty="0"/>
              <a:t>: </a:t>
            </a:r>
            <a:r>
              <a:rPr spc="-30" dirty="0"/>
              <a:t>Wor</a:t>
            </a:r>
            <a:r>
              <a:rPr spc="-15" dirty="0"/>
              <a:t>k</a:t>
            </a:r>
            <a:r>
              <a:rPr spc="-25" dirty="0"/>
              <a:t>ed</a:t>
            </a:r>
            <a:r>
              <a:rPr spc="-5" dirty="0"/>
              <a:t> </a:t>
            </a:r>
            <a:r>
              <a:rPr spc="-20" dirty="0"/>
              <a:t>Ex</a:t>
            </a:r>
            <a:r>
              <a:rPr spc="-15" dirty="0"/>
              <a:t>a</a:t>
            </a:r>
            <a:r>
              <a:rPr spc="-30" dirty="0"/>
              <a:t>mp</a:t>
            </a:r>
            <a:r>
              <a:rPr spc="0" dirty="0"/>
              <a:t>l</a:t>
            </a:r>
            <a:r>
              <a:rPr spc="-20" dirty="0"/>
              <a:t>e</a:t>
            </a:r>
            <a:r>
              <a:rPr spc="-15" dirty="0"/>
              <a:t> </a:t>
            </a:r>
            <a:r>
              <a:rPr spc="-20" dirty="0"/>
              <a:t>2</a:t>
            </a:r>
            <a:r>
              <a:rPr spc="0" dirty="0"/>
              <a:t> </a:t>
            </a:r>
            <a:r>
              <a:rPr spc="-15" dirty="0">
                <a:latin typeface="Calibri"/>
                <a:cs typeface="Calibri"/>
              </a:rPr>
              <a:t>– </a:t>
            </a:r>
            <a:r>
              <a:rPr spc="-20" dirty="0"/>
              <a:t>S</a:t>
            </a:r>
            <a:r>
              <a:rPr spc="-15" dirty="0"/>
              <a:t>o</a:t>
            </a:r>
            <a:r>
              <a:rPr spc="-20" dirty="0"/>
              <a:t>dium </a:t>
            </a:r>
            <a:r>
              <a:rPr spc="-25" dirty="0"/>
              <a:t>D</a:t>
            </a:r>
            <a:r>
              <a:rPr spc="-5" dirty="0"/>
              <a:t> </a:t>
            </a:r>
            <a:r>
              <a:rPr spc="-15" dirty="0"/>
              <a:t>Line</a:t>
            </a:r>
            <a:r>
              <a:rPr dirty="0"/>
              <a:t> </a:t>
            </a:r>
            <a:r>
              <a:rPr spc="-15" dirty="0"/>
              <a:t>(Visible)</a:t>
            </a:r>
          </a:p>
        </p:txBody>
      </p:sp>
      <p:sp>
        <p:nvSpPr>
          <p:cNvPr id="3" name="object 3"/>
          <p:cNvSpPr/>
          <p:nvPr/>
        </p:nvSpPr>
        <p:spPr>
          <a:xfrm>
            <a:off x="6938131" y="4494407"/>
            <a:ext cx="1181100" cy="0"/>
          </a:xfrm>
          <a:custGeom>
            <a:avLst/>
            <a:gdLst/>
            <a:ahLst/>
            <a:cxnLst/>
            <a:rect l="l" t="t" r="r" b="b"/>
            <a:pathLst>
              <a:path w="1181100">
                <a:moveTo>
                  <a:pt x="0" y="0"/>
                </a:moveTo>
                <a:lnTo>
                  <a:pt x="1181099" y="0"/>
                </a:lnTo>
              </a:path>
            </a:pathLst>
          </a:custGeom>
          <a:ln w="24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30297" y="1754434"/>
            <a:ext cx="9387205" cy="387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Font typeface="Symbol"/>
              <a:buChar char=""/>
              <a:tabLst>
                <a:tab pos="241935" algn="l"/>
              </a:tabLst>
            </a:pPr>
            <a:r>
              <a:rPr sz="2800" spc="-20" dirty="0">
                <a:latin typeface="Calibri"/>
                <a:cs typeface="Calibri"/>
              </a:rPr>
              <a:t>Trans</a:t>
            </a:r>
            <a:r>
              <a:rPr sz="2800" spc="-10" dirty="0">
                <a:latin typeface="Calibri"/>
                <a:cs typeface="Calibri"/>
              </a:rPr>
              <a:t>it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on</a:t>
            </a:r>
            <a:r>
              <a:rPr sz="2800" spc="-10" dirty="0">
                <a:latin typeface="Calibri"/>
                <a:cs typeface="Calibri"/>
              </a:rPr>
              <a:t>: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mbria Math"/>
                <a:cs typeface="Cambria Math"/>
              </a:rPr>
              <a:t>3</a:t>
            </a:r>
            <a:r>
              <a:rPr sz="2800" spc="-150" dirty="0">
                <a:latin typeface="Cambria Math"/>
                <a:cs typeface="Cambria Math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𝑠</a:t>
            </a:r>
            <a:r>
              <a:rPr sz="2800" spc="215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→</a:t>
            </a:r>
            <a:r>
              <a:rPr sz="2800" spc="175" dirty="0">
                <a:latin typeface="Cambria Math"/>
                <a:cs typeface="Cambria Math"/>
              </a:rPr>
              <a:t> </a:t>
            </a:r>
            <a:r>
              <a:rPr sz="2800" spc="-20" dirty="0">
                <a:latin typeface="Cambria Math"/>
                <a:cs typeface="Cambria Math"/>
              </a:rPr>
              <a:t>3</a:t>
            </a:r>
            <a:r>
              <a:rPr sz="2800" spc="-150" dirty="0">
                <a:latin typeface="Cambria Math"/>
                <a:cs typeface="Cambria Math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𝑝</a:t>
            </a:r>
            <a:r>
              <a:rPr sz="2800" spc="55" dirty="0">
                <a:latin typeface="Cambria Math"/>
                <a:cs typeface="Cambria Math"/>
              </a:rPr>
              <a:t> 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Na.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964"/>
              </a:spcBef>
            </a:pPr>
            <a:r>
              <a:rPr sz="2800" spc="-15" dirty="0">
                <a:latin typeface="Symbol"/>
                <a:cs typeface="Symbol"/>
              </a:rPr>
              <a:t></a:t>
            </a:r>
            <a:r>
              <a:rPr sz="2800" spc="-185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𝜆</a:t>
            </a:r>
            <a:r>
              <a:rPr sz="2800" spc="215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=</a:t>
            </a:r>
            <a:r>
              <a:rPr sz="2800" spc="160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58</a:t>
            </a:r>
            <a:r>
              <a:rPr sz="2800" spc="-15" dirty="0">
                <a:latin typeface="Cambria Math"/>
                <a:cs typeface="Cambria Math"/>
              </a:rPr>
              <a:t>9.1</a:t>
            </a:r>
            <a:r>
              <a:rPr sz="2800" spc="-150" dirty="0">
                <a:latin typeface="Cambria Math"/>
                <a:cs typeface="Cambria Math"/>
              </a:rPr>
              <a:t> 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m</a:t>
            </a:r>
            <a:r>
              <a:rPr sz="2800" spc="-10" dirty="0">
                <a:latin typeface="Calibri"/>
                <a:cs typeface="Calibri"/>
              </a:rPr>
              <a:t>,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85" dirty="0">
                <a:latin typeface="Cambria Math"/>
                <a:cs typeface="Cambria Math"/>
              </a:rPr>
              <a:t>𝜈</a:t>
            </a:r>
            <a:r>
              <a:rPr sz="3000" spc="60" baseline="-16666" dirty="0">
                <a:latin typeface="Cambria Math"/>
                <a:cs typeface="Cambria Math"/>
              </a:rPr>
              <a:t>0</a:t>
            </a:r>
            <a:r>
              <a:rPr sz="3000" baseline="-16666" dirty="0">
                <a:latin typeface="Cambria Math"/>
                <a:cs typeface="Cambria Math"/>
              </a:rPr>
              <a:t> </a:t>
            </a:r>
            <a:r>
              <a:rPr sz="3000" spc="15" baseline="-16666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=</a:t>
            </a:r>
            <a:r>
              <a:rPr sz="2800" spc="160" dirty="0">
                <a:latin typeface="Cambria Math"/>
                <a:cs typeface="Cambria Math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5.</a:t>
            </a:r>
            <a:r>
              <a:rPr sz="2800" spc="-25" dirty="0">
                <a:latin typeface="Cambria Math"/>
                <a:cs typeface="Cambria Math"/>
              </a:rPr>
              <a:t>1</a:t>
            </a:r>
            <a:r>
              <a:rPr sz="2800" spc="-20" dirty="0">
                <a:latin typeface="Cambria Math"/>
                <a:cs typeface="Cambria Math"/>
              </a:rPr>
              <a:t>0</a:t>
            </a:r>
            <a:r>
              <a:rPr sz="2800" spc="5" dirty="0">
                <a:latin typeface="Cambria Math"/>
                <a:cs typeface="Cambria Math"/>
              </a:rPr>
              <a:t> </a:t>
            </a:r>
            <a:r>
              <a:rPr sz="2800" spc="-20" dirty="0">
                <a:latin typeface="Cambria Math"/>
                <a:cs typeface="Cambria Math"/>
              </a:rPr>
              <a:t>×</a:t>
            </a:r>
            <a:r>
              <a:rPr sz="2800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1</a:t>
            </a:r>
            <a:r>
              <a:rPr sz="2800" spc="-80" dirty="0">
                <a:latin typeface="Cambria Math"/>
                <a:cs typeface="Cambria Math"/>
              </a:rPr>
              <a:t>0</a:t>
            </a:r>
            <a:r>
              <a:rPr sz="3000" spc="60" baseline="29166" dirty="0">
                <a:latin typeface="Cambria Math"/>
                <a:cs typeface="Cambria Math"/>
              </a:rPr>
              <a:t>14</a:t>
            </a:r>
            <a:r>
              <a:rPr sz="3000" spc="225" baseline="29166" dirty="0">
                <a:latin typeface="Cambria Math"/>
                <a:cs typeface="Cambria Math"/>
              </a:rPr>
              <a:t> 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3000" spc="-82" baseline="29166" dirty="0">
                <a:latin typeface="Cambria Math"/>
                <a:cs typeface="Cambria Math"/>
              </a:rPr>
              <a:t>−</a:t>
            </a:r>
            <a:r>
              <a:rPr sz="3000" spc="225" baseline="29166" dirty="0">
                <a:latin typeface="Cambria Math"/>
                <a:cs typeface="Cambria Math"/>
              </a:rPr>
              <a:t>1</a:t>
            </a:r>
            <a:r>
              <a:rPr sz="2800" dirty="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2075"/>
              </a:spcBef>
              <a:buFont typeface="Symbol"/>
              <a:buChar char=""/>
              <a:tabLst>
                <a:tab pos="241935" algn="l"/>
              </a:tabLst>
            </a:pPr>
            <a:r>
              <a:rPr sz="2800" spc="-20" dirty="0">
                <a:latin typeface="Calibri"/>
                <a:cs typeface="Calibri"/>
              </a:rPr>
              <a:t>Ce</a:t>
            </a:r>
            <a:r>
              <a:rPr sz="2800" spc="-10" dirty="0">
                <a:latin typeface="Calibri"/>
                <a:cs typeface="Calibri"/>
              </a:rPr>
              <a:t>l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at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𝑇</a:t>
            </a:r>
            <a:r>
              <a:rPr sz="2800" spc="225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=</a:t>
            </a:r>
            <a:r>
              <a:rPr sz="2800" spc="160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50</a:t>
            </a:r>
            <a:r>
              <a:rPr sz="2800" spc="-20" dirty="0">
                <a:latin typeface="Cambria Math"/>
                <a:cs typeface="Cambria Math"/>
              </a:rPr>
              <a:t>0</a:t>
            </a:r>
            <a:r>
              <a:rPr sz="2800" spc="-135" dirty="0">
                <a:latin typeface="Cambria Math"/>
                <a:cs typeface="Cambria Math"/>
              </a:rPr>
              <a:t> </a:t>
            </a:r>
            <a:r>
              <a:rPr sz="2800" spc="-15" dirty="0">
                <a:latin typeface="Calibri"/>
                <a:cs typeface="Calibri"/>
              </a:rPr>
              <a:t>K</a:t>
            </a:r>
            <a:r>
              <a:rPr sz="2800" dirty="0">
                <a:latin typeface="Calibri"/>
                <a:cs typeface="Calibri"/>
              </a:rPr>
              <a:t>.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Mo</a:t>
            </a:r>
            <a:r>
              <a:rPr sz="2800" spc="-5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ar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mass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𝑀</a:t>
            </a:r>
            <a:r>
              <a:rPr sz="2800" spc="229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=</a:t>
            </a:r>
            <a:r>
              <a:rPr sz="2800" spc="165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2</a:t>
            </a:r>
            <a:r>
              <a:rPr sz="2800" spc="-20" dirty="0">
                <a:latin typeface="Cambria Math"/>
                <a:cs typeface="Cambria Math"/>
              </a:rPr>
              <a:t>3</a:t>
            </a:r>
            <a:r>
              <a:rPr sz="2800" spc="-150" dirty="0">
                <a:latin typeface="Cambria Math"/>
                <a:cs typeface="Cambria Math"/>
              </a:rPr>
              <a:t> </a:t>
            </a:r>
            <a:r>
              <a:rPr sz="2800" spc="-15" dirty="0">
                <a:latin typeface="Calibri"/>
                <a:cs typeface="Calibri"/>
              </a:rPr>
              <a:t>g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mo</a:t>
            </a:r>
            <a:r>
              <a:rPr sz="2800" spc="0" dirty="0">
                <a:latin typeface="Calibri"/>
                <a:cs typeface="Calibri"/>
              </a:rPr>
              <a:t>l</a:t>
            </a:r>
            <a:r>
              <a:rPr sz="3000" spc="-82" baseline="34722" dirty="0">
                <a:latin typeface="Cambria Math"/>
                <a:cs typeface="Cambria Math"/>
              </a:rPr>
              <a:t>−</a:t>
            </a:r>
            <a:r>
              <a:rPr sz="3000" spc="225" baseline="34722" dirty="0">
                <a:latin typeface="Cambria Math"/>
                <a:cs typeface="Cambria Math"/>
              </a:rPr>
              <a:t>1</a:t>
            </a:r>
            <a:r>
              <a:rPr sz="2800" dirty="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964"/>
              </a:spcBef>
              <a:buFont typeface="Symbol"/>
              <a:buChar char=""/>
              <a:tabLst>
                <a:tab pos="241935" algn="l"/>
              </a:tabLst>
            </a:pPr>
            <a:r>
              <a:rPr sz="2800" spc="-20" dirty="0">
                <a:latin typeface="Calibri"/>
                <a:cs typeface="Calibri"/>
              </a:rPr>
              <a:t>Ca</a:t>
            </a:r>
            <a:r>
              <a:rPr sz="2800" spc="-10" dirty="0">
                <a:latin typeface="Calibri"/>
                <a:cs typeface="Calibri"/>
              </a:rPr>
              <a:t>l</a:t>
            </a:r>
            <a:r>
              <a:rPr sz="2800" spc="-5" dirty="0">
                <a:latin typeface="Calibri"/>
                <a:cs typeface="Calibri"/>
              </a:rPr>
              <a:t>c</a:t>
            </a:r>
            <a:r>
              <a:rPr sz="2800" spc="-20" dirty="0">
                <a:latin typeface="Calibri"/>
                <a:cs typeface="Calibri"/>
              </a:rPr>
              <a:t>u</a:t>
            </a:r>
            <a:r>
              <a:rPr sz="2800" spc="-10" dirty="0">
                <a:latin typeface="Calibri"/>
                <a:cs typeface="Calibri"/>
              </a:rPr>
              <a:t>lat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25" dirty="0">
                <a:latin typeface="Calibri"/>
                <a:cs typeface="Calibri"/>
              </a:rPr>
              <a:t>o</a:t>
            </a:r>
            <a:r>
              <a:rPr sz="2800" spc="-20" dirty="0">
                <a:latin typeface="Calibri"/>
                <a:cs typeface="Calibri"/>
              </a:rPr>
              <a:t>n:</a:t>
            </a:r>
            <a:endParaRPr sz="2800">
              <a:latin typeface="Calibri"/>
              <a:cs typeface="Calibri"/>
            </a:endParaRPr>
          </a:p>
          <a:p>
            <a:pPr marL="542290" algn="ctr">
              <a:lnSpc>
                <a:spcPct val="100000"/>
              </a:lnSpc>
              <a:spcBef>
                <a:spcPts val="2460"/>
              </a:spcBef>
            </a:pPr>
            <a:r>
              <a:rPr sz="2800" spc="80" dirty="0">
                <a:latin typeface="Cambria Math"/>
                <a:cs typeface="Cambria Math"/>
              </a:rPr>
              <a:t>𝛿</a:t>
            </a:r>
            <a:r>
              <a:rPr sz="2800" spc="-90" dirty="0">
                <a:latin typeface="Cambria Math"/>
                <a:cs typeface="Cambria Math"/>
              </a:rPr>
              <a:t>𝜈</a:t>
            </a:r>
            <a:r>
              <a:rPr sz="3000" spc="89" baseline="-16666" dirty="0">
                <a:latin typeface="Cambria Math"/>
                <a:cs typeface="Cambria Math"/>
              </a:rPr>
              <a:t>𝐷</a:t>
            </a:r>
            <a:r>
              <a:rPr sz="3000" baseline="-16666" dirty="0">
                <a:latin typeface="Cambria Math"/>
                <a:cs typeface="Cambria Math"/>
              </a:rPr>
              <a:t> </a:t>
            </a:r>
            <a:r>
              <a:rPr sz="3000" spc="89" baseline="-16666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=</a:t>
            </a:r>
            <a:r>
              <a:rPr sz="2800" spc="160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7</a:t>
            </a:r>
            <a:r>
              <a:rPr sz="2800" spc="-10" dirty="0">
                <a:latin typeface="Cambria Math"/>
                <a:cs typeface="Cambria Math"/>
              </a:rPr>
              <a:t>.</a:t>
            </a:r>
            <a:r>
              <a:rPr sz="2800" spc="-25" dirty="0">
                <a:latin typeface="Cambria Math"/>
                <a:cs typeface="Cambria Math"/>
              </a:rPr>
              <a:t>1</a:t>
            </a:r>
            <a:r>
              <a:rPr sz="2800" spc="-20" dirty="0">
                <a:latin typeface="Cambria Math"/>
                <a:cs typeface="Cambria Math"/>
              </a:rPr>
              <a:t>6</a:t>
            </a:r>
            <a:r>
              <a:rPr sz="2800" spc="5" dirty="0">
                <a:latin typeface="Cambria Math"/>
                <a:cs typeface="Cambria Math"/>
              </a:rPr>
              <a:t> </a:t>
            </a:r>
            <a:r>
              <a:rPr sz="2800" spc="-20" dirty="0">
                <a:latin typeface="Cambria Math"/>
                <a:cs typeface="Cambria Math"/>
              </a:rPr>
              <a:t>×</a:t>
            </a:r>
            <a:r>
              <a:rPr sz="2800" spc="15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1</a:t>
            </a:r>
            <a:r>
              <a:rPr sz="2800" spc="-20" dirty="0">
                <a:latin typeface="Cambria Math"/>
                <a:cs typeface="Cambria Math"/>
              </a:rPr>
              <a:t>0</a:t>
            </a:r>
            <a:r>
              <a:rPr sz="3000" spc="-60" baseline="29166" dirty="0">
                <a:latin typeface="Cambria Math"/>
                <a:cs typeface="Cambria Math"/>
              </a:rPr>
              <a:t>−</a:t>
            </a:r>
            <a:r>
              <a:rPr sz="3000" spc="60" baseline="29166" dirty="0">
                <a:latin typeface="Cambria Math"/>
                <a:cs typeface="Cambria Math"/>
              </a:rPr>
              <a:t>7</a:t>
            </a:r>
            <a:r>
              <a:rPr sz="3000" spc="225" baseline="29166" dirty="0">
                <a:latin typeface="Cambria Math"/>
                <a:cs typeface="Cambria Math"/>
              </a:rPr>
              <a:t> </a:t>
            </a:r>
            <a:r>
              <a:rPr sz="4200" spc="-37" baseline="2976" dirty="0">
                <a:latin typeface="Cambria Math"/>
                <a:cs typeface="Cambria Math"/>
              </a:rPr>
              <a:t>(</a:t>
            </a:r>
            <a:r>
              <a:rPr sz="2800" spc="-25" dirty="0">
                <a:latin typeface="Cambria Math"/>
                <a:cs typeface="Cambria Math"/>
              </a:rPr>
              <a:t>5</a:t>
            </a:r>
            <a:r>
              <a:rPr sz="2800" spc="-10" dirty="0">
                <a:latin typeface="Cambria Math"/>
                <a:cs typeface="Cambria Math"/>
              </a:rPr>
              <a:t>.</a:t>
            </a:r>
            <a:r>
              <a:rPr sz="2800" spc="-25" dirty="0">
                <a:latin typeface="Cambria Math"/>
                <a:cs typeface="Cambria Math"/>
              </a:rPr>
              <a:t>1</a:t>
            </a:r>
            <a:r>
              <a:rPr sz="2800" spc="-20" dirty="0">
                <a:latin typeface="Cambria Math"/>
                <a:cs typeface="Cambria Math"/>
              </a:rPr>
              <a:t>0</a:t>
            </a:r>
            <a:r>
              <a:rPr sz="2800" spc="5" dirty="0">
                <a:latin typeface="Cambria Math"/>
                <a:cs typeface="Cambria Math"/>
              </a:rPr>
              <a:t> </a:t>
            </a:r>
            <a:r>
              <a:rPr sz="2800" spc="-20" dirty="0">
                <a:latin typeface="Cambria Math"/>
                <a:cs typeface="Cambria Math"/>
              </a:rPr>
              <a:t>×</a:t>
            </a:r>
            <a:r>
              <a:rPr sz="2800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1</a:t>
            </a:r>
            <a:r>
              <a:rPr sz="2800" spc="-80" dirty="0">
                <a:latin typeface="Cambria Math"/>
                <a:cs typeface="Cambria Math"/>
              </a:rPr>
              <a:t>0</a:t>
            </a:r>
            <a:r>
              <a:rPr sz="3000" spc="60" baseline="29166" dirty="0">
                <a:latin typeface="Cambria Math"/>
                <a:cs typeface="Cambria Math"/>
              </a:rPr>
              <a:t>1</a:t>
            </a:r>
            <a:r>
              <a:rPr sz="3000" spc="247" baseline="29166" dirty="0">
                <a:latin typeface="Cambria Math"/>
                <a:cs typeface="Cambria Math"/>
              </a:rPr>
              <a:t>4</a:t>
            </a:r>
            <a:r>
              <a:rPr sz="4200" spc="-22" baseline="2976" dirty="0">
                <a:latin typeface="Cambria Math"/>
                <a:cs typeface="Cambria Math"/>
              </a:rPr>
              <a:t>)</a:t>
            </a:r>
            <a:r>
              <a:rPr sz="2800" spc="215" dirty="0">
                <a:latin typeface="Cambria Math"/>
                <a:cs typeface="Cambria Math"/>
              </a:rPr>
              <a:t>√</a:t>
            </a:r>
            <a:r>
              <a:rPr sz="2800" spc="-25" dirty="0">
                <a:latin typeface="Cambria Math"/>
                <a:cs typeface="Cambria Math"/>
              </a:rPr>
              <a:t>50</a:t>
            </a:r>
            <a:r>
              <a:rPr sz="2800" spc="-10" dirty="0">
                <a:latin typeface="Cambria Math"/>
                <a:cs typeface="Cambria Math"/>
              </a:rPr>
              <a:t>0</a:t>
            </a:r>
            <a:r>
              <a:rPr sz="4200" spc="-37" baseline="1984" dirty="0">
                <a:latin typeface="Cambria Math"/>
                <a:cs typeface="Cambria Math"/>
              </a:rPr>
              <a:t>⁄</a:t>
            </a:r>
            <a:r>
              <a:rPr sz="2800" spc="-25" dirty="0">
                <a:latin typeface="Cambria Math"/>
                <a:cs typeface="Cambria Math"/>
              </a:rPr>
              <a:t>2</a:t>
            </a:r>
            <a:r>
              <a:rPr sz="2800" spc="-20" dirty="0">
                <a:latin typeface="Cambria Math"/>
                <a:cs typeface="Cambria Math"/>
              </a:rPr>
              <a:t>3</a:t>
            </a:r>
            <a:r>
              <a:rPr sz="2800" spc="165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=</a:t>
            </a:r>
            <a:r>
              <a:rPr sz="2800" spc="160" dirty="0">
                <a:latin typeface="Cambria Math"/>
                <a:cs typeface="Cambria Math"/>
              </a:rPr>
              <a:t> </a:t>
            </a:r>
            <a:r>
              <a:rPr sz="2800" spc="-15" dirty="0">
                <a:latin typeface="Cambria Math"/>
                <a:cs typeface="Cambria Math"/>
              </a:rPr>
              <a:t>1.7</a:t>
            </a:r>
            <a:r>
              <a:rPr sz="2800" spc="5" dirty="0">
                <a:latin typeface="Cambria Math"/>
                <a:cs typeface="Cambria Math"/>
              </a:rPr>
              <a:t> </a:t>
            </a:r>
            <a:r>
              <a:rPr sz="2800" spc="-20" dirty="0">
                <a:latin typeface="Cambria Math"/>
                <a:cs typeface="Cambria Math"/>
              </a:rPr>
              <a:t>×</a:t>
            </a:r>
            <a:r>
              <a:rPr sz="2800" spc="5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1</a:t>
            </a:r>
            <a:r>
              <a:rPr sz="2800" spc="-20" dirty="0">
                <a:latin typeface="Cambria Math"/>
                <a:cs typeface="Cambria Math"/>
              </a:rPr>
              <a:t>0</a:t>
            </a:r>
            <a:r>
              <a:rPr sz="3000" spc="-22" baseline="29166" dirty="0">
                <a:latin typeface="Cambria Math"/>
                <a:cs typeface="Cambria Math"/>
              </a:rPr>
              <a:t>9</a:t>
            </a:r>
            <a:r>
              <a:rPr sz="3000" spc="217" baseline="29166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libri"/>
                <a:cs typeface="Calibri"/>
              </a:rPr>
              <a:t>H</a:t>
            </a:r>
            <a:r>
              <a:rPr sz="2800" spc="-5" dirty="0">
                <a:latin typeface="Calibri"/>
                <a:cs typeface="Calibri"/>
              </a:rPr>
              <a:t>z</a:t>
            </a:r>
            <a:r>
              <a:rPr sz="2800" spc="-10" dirty="0">
                <a:latin typeface="Cambria Math"/>
                <a:cs typeface="Cambria Math"/>
              </a:rPr>
              <a:t>.</a:t>
            </a:r>
            <a:endParaRPr sz="2800">
              <a:latin typeface="Cambria Math"/>
              <a:cs typeface="Cambria Math"/>
            </a:endParaRPr>
          </a:p>
          <a:p>
            <a:pPr marL="542290" algn="ctr">
              <a:lnSpc>
                <a:spcPct val="100000"/>
              </a:lnSpc>
              <a:spcBef>
                <a:spcPts val="1810"/>
              </a:spcBef>
            </a:pPr>
            <a:r>
              <a:rPr sz="2800" spc="70" dirty="0">
                <a:latin typeface="Cambria Math"/>
                <a:cs typeface="Cambria Math"/>
              </a:rPr>
              <a:t>𝛿</a:t>
            </a:r>
            <a:r>
              <a:rPr sz="2800" spc="-30" dirty="0">
                <a:latin typeface="Cambria Math"/>
                <a:cs typeface="Cambria Math"/>
              </a:rPr>
              <a:t>𝜆</a:t>
            </a:r>
            <a:r>
              <a:rPr sz="3000" spc="89" baseline="-16666" dirty="0">
                <a:latin typeface="Cambria Math"/>
                <a:cs typeface="Cambria Math"/>
              </a:rPr>
              <a:t>𝐷</a:t>
            </a:r>
            <a:r>
              <a:rPr sz="3000" baseline="-16666" dirty="0">
                <a:latin typeface="Cambria Math"/>
                <a:cs typeface="Cambria Math"/>
              </a:rPr>
              <a:t> </a:t>
            </a:r>
            <a:r>
              <a:rPr sz="3000" spc="89" baseline="-16666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=</a:t>
            </a:r>
            <a:r>
              <a:rPr sz="2800" spc="160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1</a:t>
            </a:r>
            <a:r>
              <a:rPr sz="2800" spc="-15" dirty="0">
                <a:latin typeface="Cambria Math"/>
                <a:cs typeface="Cambria Math"/>
              </a:rPr>
              <a:t>.0</a:t>
            </a:r>
            <a:r>
              <a:rPr sz="2800" spc="5" dirty="0">
                <a:latin typeface="Cambria Math"/>
                <a:cs typeface="Cambria Math"/>
              </a:rPr>
              <a:t> </a:t>
            </a:r>
            <a:r>
              <a:rPr sz="2800" spc="-20" dirty="0">
                <a:latin typeface="Cambria Math"/>
                <a:cs typeface="Cambria Math"/>
              </a:rPr>
              <a:t>×</a:t>
            </a:r>
            <a:r>
              <a:rPr sz="2800" spc="15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1</a:t>
            </a:r>
            <a:r>
              <a:rPr sz="2800" spc="-20" dirty="0">
                <a:latin typeface="Cambria Math"/>
                <a:cs typeface="Cambria Math"/>
              </a:rPr>
              <a:t>0</a:t>
            </a:r>
            <a:r>
              <a:rPr sz="3000" spc="-82" baseline="29166" dirty="0">
                <a:latin typeface="Cambria Math"/>
                <a:cs typeface="Cambria Math"/>
              </a:rPr>
              <a:t>−</a:t>
            </a:r>
            <a:r>
              <a:rPr sz="3000" spc="60" baseline="29166" dirty="0">
                <a:latin typeface="Cambria Math"/>
                <a:cs typeface="Cambria Math"/>
              </a:rPr>
              <a:t>3</a:t>
            </a:r>
            <a:r>
              <a:rPr sz="3000" spc="225" baseline="29166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libri"/>
                <a:cs typeface="Calibri"/>
              </a:rPr>
              <a:t>nm</a:t>
            </a:r>
            <a:r>
              <a:rPr sz="2800" spc="-10" dirty="0">
                <a:latin typeface="Cambria Math"/>
                <a:cs typeface="Cambria Math"/>
              </a:rPr>
              <a:t>.</a:t>
            </a:r>
            <a:endParaRPr sz="2800">
              <a:latin typeface="Cambria Math"/>
              <a:cs typeface="Cambria Math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53059" y="1002660"/>
            <a:ext cx="9479915" cy="481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400" b="1" u="heavy" spc="-15" dirty="0">
                <a:solidFill>
                  <a:srgbClr val="0000FF"/>
                </a:solidFill>
                <a:latin typeface="Calibri"/>
                <a:cs typeface="Calibri"/>
              </a:rPr>
              <a:t>Sl</a:t>
            </a:r>
            <a:r>
              <a:rPr sz="3400" b="1" u="heavy" spc="-5" dirty="0">
                <a:solidFill>
                  <a:srgbClr val="0000FF"/>
                </a:solidFill>
                <a:latin typeface="Calibri"/>
                <a:cs typeface="Calibri"/>
              </a:rPr>
              <a:t>i</a:t>
            </a:r>
            <a:r>
              <a:rPr sz="3400" b="1" u="heavy" spc="-20" dirty="0">
                <a:solidFill>
                  <a:srgbClr val="0000FF"/>
                </a:solidFill>
                <a:latin typeface="Calibri"/>
                <a:cs typeface="Calibri"/>
              </a:rPr>
              <a:t>de</a:t>
            </a:r>
            <a:r>
              <a:rPr sz="3400" b="1" u="heavy" spc="-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400" b="1" u="heavy" spc="-20" dirty="0">
                <a:solidFill>
                  <a:srgbClr val="0000FF"/>
                </a:solidFill>
                <a:latin typeface="Calibri"/>
                <a:cs typeface="Calibri"/>
              </a:rPr>
              <a:t>1</a:t>
            </a:r>
            <a:r>
              <a:rPr sz="3400" b="1" u="heavy" spc="-30" dirty="0">
                <a:solidFill>
                  <a:srgbClr val="0000FF"/>
                </a:solidFill>
                <a:latin typeface="Calibri"/>
                <a:cs typeface="Calibri"/>
              </a:rPr>
              <a:t>5</a:t>
            </a:r>
            <a:r>
              <a:rPr sz="3400" b="1" u="heavy" spc="-10" dirty="0">
                <a:solidFill>
                  <a:srgbClr val="0000FF"/>
                </a:solidFill>
                <a:latin typeface="Calibri"/>
                <a:cs typeface="Calibri"/>
              </a:rPr>
              <a:t>:</a:t>
            </a:r>
            <a:r>
              <a:rPr sz="3400" b="1" u="heavy" spc="-25" dirty="0">
                <a:solidFill>
                  <a:srgbClr val="0000FF"/>
                </a:solidFill>
                <a:latin typeface="Calibri"/>
                <a:cs typeface="Calibri"/>
              </a:rPr>
              <a:t> Wo</a:t>
            </a:r>
            <a:r>
              <a:rPr sz="3400" b="1" u="heavy" spc="-10" dirty="0">
                <a:solidFill>
                  <a:srgbClr val="0000FF"/>
                </a:solidFill>
                <a:latin typeface="Calibri"/>
                <a:cs typeface="Calibri"/>
              </a:rPr>
              <a:t>r</a:t>
            </a:r>
            <a:r>
              <a:rPr sz="3400" b="1" u="heavy" spc="-20" dirty="0">
                <a:solidFill>
                  <a:srgbClr val="0000FF"/>
                </a:solidFill>
                <a:latin typeface="Calibri"/>
                <a:cs typeface="Calibri"/>
              </a:rPr>
              <a:t>ked</a:t>
            </a:r>
            <a:r>
              <a:rPr sz="3400" b="1" u="heavy" spc="-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400" b="1" u="heavy" spc="-20" dirty="0">
                <a:solidFill>
                  <a:srgbClr val="0000FF"/>
                </a:solidFill>
                <a:latin typeface="Calibri"/>
                <a:cs typeface="Calibri"/>
              </a:rPr>
              <a:t>Examp</a:t>
            </a:r>
            <a:r>
              <a:rPr sz="3400" b="1" u="heavy" dirty="0">
                <a:solidFill>
                  <a:srgbClr val="0000FF"/>
                </a:solidFill>
                <a:latin typeface="Calibri"/>
                <a:cs typeface="Calibri"/>
              </a:rPr>
              <a:t>l</a:t>
            </a:r>
            <a:r>
              <a:rPr sz="3400" b="1" u="heavy" spc="-20" dirty="0">
                <a:solidFill>
                  <a:srgbClr val="0000FF"/>
                </a:solidFill>
                <a:latin typeface="Calibri"/>
                <a:cs typeface="Calibri"/>
              </a:rPr>
              <a:t>e</a:t>
            </a:r>
            <a:r>
              <a:rPr sz="3400" b="1" u="heavy" spc="-1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400" b="1" u="heavy" spc="-20" dirty="0">
                <a:solidFill>
                  <a:srgbClr val="0000FF"/>
                </a:solidFill>
                <a:latin typeface="Calibri"/>
                <a:cs typeface="Calibri"/>
              </a:rPr>
              <a:t>3</a:t>
            </a:r>
            <a:r>
              <a:rPr sz="3400" b="1" u="heavy" spc="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400" b="1" u="heavy" spc="-15" dirty="0">
                <a:solidFill>
                  <a:srgbClr val="0000FF"/>
                </a:solidFill>
                <a:latin typeface="Calibri"/>
                <a:cs typeface="Calibri"/>
              </a:rPr>
              <a:t>– </a:t>
            </a:r>
            <a:r>
              <a:rPr sz="3400" b="1" u="heavy" spc="-20" dirty="0">
                <a:solidFill>
                  <a:srgbClr val="0000FF"/>
                </a:solidFill>
                <a:latin typeface="Calibri"/>
                <a:cs typeface="Calibri"/>
              </a:rPr>
              <a:t>CO</a:t>
            </a:r>
            <a:r>
              <a:rPr sz="3675" spc="172" baseline="-15873" dirty="0">
                <a:solidFill>
                  <a:srgbClr val="0000FF"/>
                </a:solidFill>
                <a:latin typeface="Cambria Math"/>
                <a:cs typeface="Cambria Math"/>
              </a:rPr>
              <a:t>𝟐</a:t>
            </a:r>
            <a:r>
              <a:rPr sz="3400" b="1" u="heavy" spc="-15" dirty="0">
                <a:solidFill>
                  <a:srgbClr val="0000FF"/>
                </a:solidFill>
                <a:latin typeface="Calibri"/>
                <a:cs typeface="Calibri"/>
              </a:rPr>
              <a:t> Infra</a:t>
            </a:r>
            <a:r>
              <a:rPr sz="3400" b="1" u="heavy" spc="-10" dirty="0">
                <a:solidFill>
                  <a:srgbClr val="0000FF"/>
                </a:solidFill>
                <a:latin typeface="Calibri"/>
                <a:cs typeface="Calibri"/>
              </a:rPr>
              <a:t>r</a:t>
            </a:r>
            <a:r>
              <a:rPr sz="3400" b="1" u="heavy" spc="-25" dirty="0">
                <a:solidFill>
                  <a:srgbClr val="0000FF"/>
                </a:solidFill>
                <a:latin typeface="Calibri"/>
                <a:cs typeface="Calibri"/>
              </a:rPr>
              <a:t>ed</a:t>
            </a:r>
            <a:r>
              <a:rPr sz="3400" b="1" u="heavy" spc="-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400" b="1" u="heavy" spc="-20" dirty="0">
                <a:solidFill>
                  <a:srgbClr val="0000FF"/>
                </a:solidFill>
                <a:latin typeface="Calibri"/>
                <a:cs typeface="Calibri"/>
              </a:rPr>
              <a:t>Vibration</a:t>
            </a:r>
            <a:endParaRPr sz="34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836023" y="4494407"/>
            <a:ext cx="1181100" cy="0"/>
          </a:xfrm>
          <a:custGeom>
            <a:avLst/>
            <a:gdLst/>
            <a:ahLst/>
            <a:cxnLst/>
            <a:rect l="l" t="t" r="r" b="b"/>
            <a:pathLst>
              <a:path w="1181100">
                <a:moveTo>
                  <a:pt x="0" y="0"/>
                </a:moveTo>
                <a:lnTo>
                  <a:pt x="1181099" y="0"/>
                </a:lnTo>
              </a:path>
            </a:pathLst>
          </a:custGeom>
          <a:ln w="24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30300" y="1754434"/>
            <a:ext cx="9291320" cy="387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Font typeface="Symbol"/>
              <a:buChar char=""/>
              <a:tabLst>
                <a:tab pos="241935" algn="l"/>
              </a:tabLst>
            </a:pPr>
            <a:r>
              <a:rPr sz="2800" spc="-20" dirty="0">
                <a:latin typeface="Calibri"/>
                <a:cs typeface="Calibri"/>
              </a:rPr>
              <a:t>Trans</a:t>
            </a:r>
            <a:r>
              <a:rPr sz="2800" spc="-10" dirty="0">
                <a:latin typeface="Calibri"/>
                <a:cs typeface="Calibri"/>
              </a:rPr>
              <a:t>it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w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thin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rov</a:t>
            </a:r>
            <a:r>
              <a:rPr sz="2800" spc="-20" dirty="0">
                <a:latin typeface="Calibri"/>
                <a:cs typeface="Calibri"/>
              </a:rPr>
              <a:t>ibrat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ona</a:t>
            </a:r>
            <a:r>
              <a:rPr sz="2800" spc="-10" dirty="0">
                <a:latin typeface="Calibri"/>
                <a:cs typeface="Calibri"/>
              </a:rPr>
              <a:t>l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man</a:t>
            </a:r>
            <a:r>
              <a:rPr sz="2800" spc="-15" dirty="0">
                <a:latin typeface="Calibri"/>
                <a:cs typeface="Calibri"/>
              </a:rPr>
              <a:t>ifo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d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o</a:t>
            </a:r>
            <a:r>
              <a:rPr sz="2800" spc="-10" dirty="0">
                <a:latin typeface="Calibri"/>
                <a:cs typeface="Calibri"/>
              </a:rPr>
              <a:t>f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C</a:t>
            </a:r>
            <a:r>
              <a:rPr sz="2800" spc="10" dirty="0">
                <a:latin typeface="Calibri"/>
                <a:cs typeface="Calibri"/>
              </a:rPr>
              <a:t>O</a:t>
            </a:r>
            <a:r>
              <a:rPr sz="3000" spc="225" baseline="-16666" dirty="0">
                <a:latin typeface="Cambria Math"/>
                <a:cs typeface="Cambria Math"/>
              </a:rPr>
              <a:t>2</a:t>
            </a:r>
            <a:r>
              <a:rPr sz="2800" dirty="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964"/>
              </a:spcBef>
            </a:pPr>
            <a:r>
              <a:rPr sz="2800" spc="-15" dirty="0">
                <a:latin typeface="Symbol"/>
                <a:cs typeface="Symbol"/>
              </a:rPr>
              <a:t></a:t>
            </a:r>
            <a:r>
              <a:rPr sz="2800" spc="-185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𝜆</a:t>
            </a:r>
            <a:r>
              <a:rPr sz="2800" spc="215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=</a:t>
            </a:r>
            <a:r>
              <a:rPr sz="2800" spc="160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1</a:t>
            </a:r>
            <a:r>
              <a:rPr sz="2800" spc="-20" dirty="0">
                <a:latin typeface="Cambria Math"/>
                <a:cs typeface="Cambria Math"/>
              </a:rPr>
              <a:t>0</a:t>
            </a:r>
            <a:r>
              <a:rPr sz="2800" spc="-150" dirty="0">
                <a:latin typeface="Cambria Math"/>
                <a:cs typeface="Cambria Math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𝜇</a:t>
            </a:r>
            <a:r>
              <a:rPr sz="2800" spc="-25" dirty="0">
                <a:latin typeface="Calibri"/>
                <a:cs typeface="Calibri"/>
              </a:rPr>
              <a:t>m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⇒</a:t>
            </a:r>
            <a:r>
              <a:rPr sz="2800" spc="20" dirty="0">
                <a:latin typeface="Cambria Math"/>
                <a:cs typeface="Cambria Math"/>
              </a:rPr>
              <a:t> </a:t>
            </a:r>
            <a:r>
              <a:rPr sz="2800" spc="-90" dirty="0">
                <a:latin typeface="Cambria Math"/>
                <a:cs typeface="Cambria Math"/>
              </a:rPr>
              <a:t>𝜈</a:t>
            </a:r>
            <a:r>
              <a:rPr sz="3000" spc="60" baseline="-16666" dirty="0">
                <a:latin typeface="Cambria Math"/>
                <a:cs typeface="Cambria Math"/>
              </a:rPr>
              <a:t>0</a:t>
            </a:r>
            <a:r>
              <a:rPr sz="3000" baseline="-16666" dirty="0">
                <a:latin typeface="Cambria Math"/>
                <a:cs typeface="Cambria Math"/>
              </a:rPr>
              <a:t> </a:t>
            </a:r>
            <a:r>
              <a:rPr sz="3000" spc="15" baseline="-16666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=</a:t>
            </a:r>
            <a:r>
              <a:rPr sz="2800" spc="160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3</a:t>
            </a:r>
            <a:r>
              <a:rPr sz="2800" spc="-15" dirty="0">
                <a:latin typeface="Cambria Math"/>
                <a:cs typeface="Cambria Math"/>
              </a:rPr>
              <a:t>.0</a:t>
            </a:r>
            <a:r>
              <a:rPr sz="2800" spc="5" dirty="0">
                <a:latin typeface="Cambria Math"/>
                <a:cs typeface="Cambria Math"/>
              </a:rPr>
              <a:t> </a:t>
            </a:r>
            <a:r>
              <a:rPr sz="2800" spc="-20" dirty="0">
                <a:latin typeface="Cambria Math"/>
                <a:cs typeface="Cambria Math"/>
              </a:rPr>
              <a:t>×</a:t>
            </a:r>
            <a:r>
              <a:rPr sz="2800" spc="15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1</a:t>
            </a:r>
            <a:r>
              <a:rPr sz="2800" spc="-80" dirty="0">
                <a:latin typeface="Cambria Math"/>
                <a:cs typeface="Cambria Math"/>
              </a:rPr>
              <a:t>0</a:t>
            </a:r>
            <a:r>
              <a:rPr sz="3000" spc="60" baseline="29166" dirty="0">
                <a:latin typeface="Cambria Math"/>
                <a:cs typeface="Cambria Math"/>
              </a:rPr>
              <a:t>13</a:t>
            </a:r>
            <a:r>
              <a:rPr sz="3000" spc="225" baseline="29166" dirty="0">
                <a:latin typeface="Cambria Math"/>
                <a:cs typeface="Cambria Math"/>
              </a:rPr>
              <a:t> </a:t>
            </a:r>
            <a:r>
              <a:rPr sz="2800" spc="-20" dirty="0">
                <a:latin typeface="Calibri"/>
                <a:cs typeface="Calibri"/>
              </a:rPr>
              <a:t>s</a:t>
            </a:r>
            <a:r>
              <a:rPr sz="3000" spc="-82" baseline="29166" dirty="0">
                <a:latin typeface="Cambria Math"/>
                <a:cs typeface="Cambria Math"/>
              </a:rPr>
              <a:t>−</a:t>
            </a:r>
            <a:r>
              <a:rPr sz="3000" spc="209" baseline="29166" dirty="0">
                <a:latin typeface="Cambria Math"/>
                <a:cs typeface="Cambria Math"/>
              </a:rPr>
              <a:t>1</a:t>
            </a:r>
            <a:r>
              <a:rPr sz="2800" dirty="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2075"/>
              </a:spcBef>
              <a:buFont typeface="Symbol"/>
              <a:buChar char=""/>
              <a:tabLst>
                <a:tab pos="241935" algn="l"/>
              </a:tabLst>
            </a:pPr>
            <a:r>
              <a:rPr sz="2800" spc="-15" dirty="0">
                <a:latin typeface="Calibri"/>
                <a:cs typeface="Calibri"/>
              </a:rPr>
              <a:t>Ro</a:t>
            </a:r>
            <a:r>
              <a:rPr sz="2800" spc="-10" dirty="0">
                <a:latin typeface="Calibri"/>
                <a:cs typeface="Calibri"/>
              </a:rPr>
              <a:t>o</a:t>
            </a:r>
            <a:r>
              <a:rPr sz="2800" spc="-25" dirty="0">
                <a:latin typeface="Calibri"/>
                <a:cs typeface="Calibri"/>
              </a:rPr>
              <a:t>m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tem</a:t>
            </a:r>
            <a:r>
              <a:rPr sz="2800" spc="-20" dirty="0">
                <a:latin typeface="Calibri"/>
                <a:cs typeface="Calibri"/>
              </a:rPr>
              <a:t>peratur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𝑇</a:t>
            </a:r>
            <a:r>
              <a:rPr sz="2800" spc="225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=</a:t>
            </a:r>
            <a:r>
              <a:rPr sz="2800" spc="160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30</a:t>
            </a:r>
            <a:r>
              <a:rPr sz="2800" spc="-20" dirty="0">
                <a:latin typeface="Cambria Math"/>
                <a:cs typeface="Cambria Math"/>
              </a:rPr>
              <a:t>0</a:t>
            </a:r>
            <a:r>
              <a:rPr sz="2800" spc="-135" dirty="0">
                <a:latin typeface="Cambria Math"/>
                <a:cs typeface="Cambria Math"/>
              </a:rPr>
              <a:t> </a:t>
            </a:r>
            <a:r>
              <a:rPr sz="2800" spc="-20" dirty="0">
                <a:latin typeface="Calibri"/>
                <a:cs typeface="Calibri"/>
              </a:rPr>
              <a:t>K</a:t>
            </a:r>
            <a:r>
              <a:rPr sz="2800" spc="-10" dirty="0">
                <a:latin typeface="Calibri"/>
                <a:cs typeface="Calibri"/>
              </a:rPr>
              <a:t>;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𝑀</a:t>
            </a:r>
            <a:r>
              <a:rPr sz="2800" spc="229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=</a:t>
            </a:r>
            <a:r>
              <a:rPr sz="2800" spc="160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4</a:t>
            </a:r>
            <a:r>
              <a:rPr sz="2800" spc="-20" dirty="0">
                <a:latin typeface="Cambria Math"/>
                <a:cs typeface="Cambria Math"/>
              </a:rPr>
              <a:t>4</a:t>
            </a:r>
            <a:r>
              <a:rPr sz="2800" spc="-140" dirty="0">
                <a:latin typeface="Cambria Math"/>
                <a:cs typeface="Cambria Math"/>
              </a:rPr>
              <a:t> </a:t>
            </a:r>
            <a:r>
              <a:rPr sz="2800" spc="-15" dirty="0">
                <a:latin typeface="Calibri"/>
                <a:cs typeface="Calibri"/>
              </a:rPr>
              <a:t>g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mol</a:t>
            </a:r>
            <a:r>
              <a:rPr sz="3000" spc="-82" baseline="34722" dirty="0">
                <a:latin typeface="Cambria Math"/>
                <a:cs typeface="Cambria Math"/>
              </a:rPr>
              <a:t>−</a:t>
            </a:r>
            <a:r>
              <a:rPr sz="3000" spc="225" baseline="34722" dirty="0">
                <a:latin typeface="Cambria Math"/>
                <a:cs typeface="Cambria Math"/>
              </a:rPr>
              <a:t>1</a:t>
            </a:r>
            <a:r>
              <a:rPr sz="2800" dirty="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964"/>
              </a:spcBef>
              <a:buFont typeface="Symbol"/>
              <a:buChar char=""/>
              <a:tabLst>
                <a:tab pos="241935" algn="l"/>
              </a:tabLst>
            </a:pPr>
            <a:r>
              <a:rPr sz="2800" spc="-20" dirty="0">
                <a:latin typeface="Calibri"/>
                <a:cs typeface="Calibri"/>
              </a:rPr>
              <a:t>Eva</a:t>
            </a:r>
            <a:r>
              <a:rPr sz="2800" spc="-5" dirty="0">
                <a:latin typeface="Calibri"/>
                <a:cs typeface="Calibri"/>
              </a:rPr>
              <a:t>l</a:t>
            </a:r>
            <a:r>
              <a:rPr sz="2800" spc="-20" dirty="0">
                <a:latin typeface="Calibri"/>
                <a:cs typeface="Calibri"/>
              </a:rPr>
              <a:t>uat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w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dth:</a:t>
            </a:r>
            <a:endParaRPr sz="2800">
              <a:latin typeface="Calibri"/>
              <a:cs typeface="Calibri"/>
            </a:endParaRPr>
          </a:p>
          <a:p>
            <a:pPr marL="638810" algn="ctr">
              <a:lnSpc>
                <a:spcPct val="100000"/>
              </a:lnSpc>
              <a:spcBef>
                <a:spcPts val="2460"/>
              </a:spcBef>
            </a:pPr>
            <a:r>
              <a:rPr sz="2800" spc="70" dirty="0">
                <a:latin typeface="Cambria Math"/>
                <a:cs typeface="Cambria Math"/>
              </a:rPr>
              <a:t>𝛿</a:t>
            </a:r>
            <a:r>
              <a:rPr sz="2800" spc="-90" dirty="0">
                <a:latin typeface="Cambria Math"/>
                <a:cs typeface="Cambria Math"/>
              </a:rPr>
              <a:t>𝜈</a:t>
            </a:r>
            <a:r>
              <a:rPr sz="3000" spc="89" baseline="-16666" dirty="0">
                <a:latin typeface="Cambria Math"/>
                <a:cs typeface="Cambria Math"/>
              </a:rPr>
              <a:t>𝐷</a:t>
            </a:r>
            <a:r>
              <a:rPr sz="3000" baseline="-16666" dirty="0">
                <a:latin typeface="Cambria Math"/>
                <a:cs typeface="Cambria Math"/>
              </a:rPr>
              <a:t> </a:t>
            </a:r>
            <a:r>
              <a:rPr sz="3000" spc="89" baseline="-16666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=</a:t>
            </a:r>
            <a:r>
              <a:rPr sz="2800" spc="160" dirty="0">
                <a:latin typeface="Cambria Math"/>
                <a:cs typeface="Cambria Math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7.</a:t>
            </a:r>
            <a:r>
              <a:rPr sz="2800" spc="-25" dirty="0">
                <a:latin typeface="Cambria Math"/>
                <a:cs typeface="Cambria Math"/>
              </a:rPr>
              <a:t>1</a:t>
            </a:r>
            <a:r>
              <a:rPr sz="2800" spc="-20" dirty="0">
                <a:latin typeface="Cambria Math"/>
                <a:cs typeface="Cambria Math"/>
              </a:rPr>
              <a:t>6</a:t>
            </a:r>
            <a:r>
              <a:rPr sz="2800" spc="5" dirty="0">
                <a:latin typeface="Cambria Math"/>
                <a:cs typeface="Cambria Math"/>
              </a:rPr>
              <a:t> </a:t>
            </a:r>
            <a:r>
              <a:rPr sz="2800" spc="-20" dirty="0">
                <a:latin typeface="Cambria Math"/>
                <a:cs typeface="Cambria Math"/>
              </a:rPr>
              <a:t>×</a:t>
            </a:r>
            <a:r>
              <a:rPr sz="2800" spc="5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1</a:t>
            </a:r>
            <a:r>
              <a:rPr sz="2800" spc="-10" dirty="0">
                <a:latin typeface="Cambria Math"/>
                <a:cs typeface="Cambria Math"/>
              </a:rPr>
              <a:t>0</a:t>
            </a:r>
            <a:r>
              <a:rPr sz="3000" spc="-82" baseline="29166" dirty="0">
                <a:latin typeface="Cambria Math"/>
                <a:cs typeface="Cambria Math"/>
              </a:rPr>
              <a:t>−</a:t>
            </a:r>
            <a:r>
              <a:rPr sz="3000" spc="60" baseline="29166" dirty="0">
                <a:latin typeface="Cambria Math"/>
                <a:cs typeface="Cambria Math"/>
              </a:rPr>
              <a:t>7</a:t>
            </a:r>
            <a:r>
              <a:rPr sz="3000" spc="225" baseline="29166" dirty="0">
                <a:latin typeface="Cambria Math"/>
                <a:cs typeface="Cambria Math"/>
              </a:rPr>
              <a:t> </a:t>
            </a:r>
            <a:r>
              <a:rPr sz="4200" spc="-22" baseline="2976" dirty="0">
                <a:latin typeface="Cambria Math"/>
                <a:cs typeface="Cambria Math"/>
              </a:rPr>
              <a:t>(</a:t>
            </a:r>
            <a:r>
              <a:rPr sz="2800" spc="-25" dirty="0">
                <a:latin typeface="Cambria Math"/>
                <a:cs typeface="Cambria Math"/>
              </a:rPr>
              <a:t>3</a:t>
            </a:r>
            <a:r>
              <a:rPr sz="2800" spc="-15" dirty="0">
                <a:latin typeface="Cambria Math"/>
                <a:cs typeface="Cambria Math"/>
              </a:rPr>
              <a:t>.0</a:t>
            </a:r>
            <a:r>
              <a:rPr sz="2800" spc="-5" dirty="0">
                <a:latin typeface="Cambria Math"/>
                <a:cs typeface="Cambria Math"/>
              </a:rPr>
              <a:t> </a:t>
            </a:r>
            <a:r>
              <a:rPr sz="2800" spc="-20" dirty="0">
                <a:latin typeface="Cambria Math"/>
                <a:cs typeface="Cambria Math"/>
              </a:rPr>
              <a:t>×</a:t>
            </a:r>
            <a:r>
              <a:rPr sz="2800" spc="5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1</a:t>
            </a:r>
            <a:r>
              <a:rPr sz="2800" spc="-80" dirty="0">
                <a:latin typeface="Cambria Math"/>
                <a:cs typeface="Cambria Math"/>
              </a:rPr>
              <a:t>0</a:t>
            </a:r>
            <a:r>
              <a:rPr sz="3000" spc="60" baseline="29166" dirty="0">
                <a:latin typeface="Cambria Math"/>
                <a:cs typeface="Cambria Math"/>
              </a:rPr>
              <a:t>1</a:t>
            </a:r>
            <a:r>
              <a:rPr sz="3000" spc="247" baseline="29166" dirty="0">
                <a:latin typeface="Cambria Math"/>
                <a:cs typeface="Cambria Math"/>
              </a:rPr>
              <a:t>3</a:t>
            </a:r>
            <a:r>
              <a:rPr sz="4200" spc="-22" baseline="2976" dirty="0">
                <a:latin typeface="Cambria Math"/>
                <a:cs typeface="Cambria Math"/>
              </a:rPr>
              <a:t>)</a:t>
            </a:r>
            <a:r>
              <a:rPr sz="2800" spc="215" dirty="0">
                <a:latin typeface="Cambria Math"/>
                <a:cs typeface="Cambria Math"/>
              </a:rPr>
              <a:t>√</a:t>
            </a:r>
            <a:r>
              <a:rPr sz="2800" spc="-25" dirty="0">
                <a:latin typeface="Cambria Math"/>
                <a:cs typeface="Cambria Math"/>
              </a:rPr>
              <a:t>30</a:t>
            </a:r>
            <a:r>
              <a:rPr sz="2800" spc="-10" dirty="0">
                <a:latin typeface="Cambria Math"/>
                <a:cs typeface="Cambria Math"/>
              </a:rPr>
              <a:t>0</a:t>
            </a:r>
            <a:r>
              <a:rPr sz="4200" spc="-37" baseline="1984" dirty="0">
                <a:latin typeface="Cambria Math"/>
                <a:cs typeface="Cambria Math"/>
              </a:rPr>
              <a:t>⁄</a:t>
            </a:r>
            <a:r>
              <a:rPr sz="2800" spc="-25" dirty="0">
                <a:latin typeface="Cambria Math"/>
                <a:cs typeface="Cambria Math"/>
              </a:rPr>
              <a:t>4</a:t>
            </a:r>
            <a:r>
              <a:rPr sz="2800" spc="-20" dirty="0">
                <a:latin typeface="Cambria Math"/>
                <a:cs typeface="Cambria Math"/>
              </a:rPr>
              <a:t>4</a:t>
            </a:r>
            <a:r>
              <a:rPr sz="2800" spc="165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=</a:t>
            </a:r>
            <a:r>
              <a:rPr sz="2800" spc="160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5</a:t>
            </a:r>
            <a:r>
              <a:rPr sz="2800" spc="-15" dirty="0">
                <a:latin typeface="Cambria Math"/>
                <a:cs typeface="Cambria Math"/>
              </a:rPr>
              <a:t>.6</a:t>
            </a:r>
            <a:r>
              <a:rPr sz="2800" spc="10" dirty="0">
                <a:latin typeface="Cambria Math"/>
                <a:cs typeface="Cambria Math"/>
              </a:rPr>
              <a:t> </a:t>
            </a:r>
            <a:r>
              <a:rPr sz="2800" spc="-20" dirty="0">
                <a:latin typeface="Cambria Math"/>
                <a:cs typeface="Cambria Math"/>
              </a:rPr>
              <a:t>×</a:t>
            </a:r>
            <a:r>
              <a:rPr sz="2800" spc="5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1</a:t>
            </a:r>
            <a:r>
              <a:rPr sz="2800" spc="-20" dirty="0">
                <a:latin typeface="Cambria Math"/>
                <a:cs typeface="Cambria Math"/>
              </a:rPr>
              <a:t>0</a:t>
            </a:r>
            <a:r>
              <a:rPr sz="3000" spc="60" baseline="29166" dirty="0">
                <a:latin typeface="Cambria Math"/>
                <a:cs typeface="Cambria Math"/>
              </a:rPr>
              <a:t>7</a:t>
            </a:r>
            <a:r>
              <a:rPr sz="3000" spc="225" baseline="29166" dirty="0">
                <a:latin typeface="Cambria Math"/>
                <a:cs typeface="Cambria Math"/>
              </a:rPr>
              <a:t> </a:t>
            </a:r>
            <a:r>
              <a:rPr sz="2800" spc="-20" dirty="0">
                <a:latin typeface="Calibri"/>
                <a:cs typeface="Calibri"/>
              </a:rPr>
              <a:t>Hz</a:t>
            </a:r>
            <a:r>
              <a:rPr sz="2800" spc="-10" dirty="0">
                <a:latin typeface="Cambria Math"/>
                <a:cs typeface="Cambria Math"/>
              </a:rPr>
              <a:t>.</a:t>
            </a:r>
            <a:endParaRPr sz="2800">
              <a:latin typeface="Cambria Math"/>
              <a:cs typeface="Cambria Math"/>
            </a:endParaRPr>
          </a:p>
          <a:p>
            <a:pPr marL="638175" algn="ctr">
              <a:lnSpc>
                <a:spcPct val="100000"/>
              </a:lnSpc>
              <a:spcBef>
                <a:spcPts val="1810"/>
              </a:spcBef>
            </a:pPr>
            <a:r>
              <a:rPr sz="2800" spc="70" dirty="0">
                <a:latin typeface="Cambria Math"/>
                <a:cs typeface="Cambria Math"/>
              </a:rPr>
              <a:t>𝛿</a:t>
            </a:r>
            <a:r>
              <a:rPr sz="2800" spc="-30" dirty="0">
                <a:latin typeface="Cambria Math"/>
                <a:cs typeface="Cambria Math"/>
              </a:rPr>
              <a:t>𝜆</a:t>
            </a:r>
            <a:r>
              <a:rPr sz="3000" spc="89" baseline="-16666" dirty="0">
                <a:latin typeface="Cambria Math"/>
                <a:cs typeface="Cambria Math"/>
              </a:rPr>
              <a:t>𝐷</a:t>
            </a:r>
            <a:r>
              <a:rPr sz="3000" baseline="-16666" dirty="0">
                <a:latin typeface="Cambria Math"/>
                <a:cs typeface="Cambria Math"/>
              </a:rPr>
              <a:t> </a:t>
            </a:r>
            <a:r>
              <a:rPr sz="3000" spc="89" baseline="-16666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=</a:t>
            </a:r>
            <a:r>
              <a:rPr sz="2800" spc="160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1</a:t>
            </a:r>
            <a:r>
              <a:rPr sz="2800" spc="-15" dirty="0">
                <a:latin typeface="Cambria Math"/>
                <a:cs typeface="Cambria Math"/>
              </a:rPr>
              <a:t>.9</a:t>
            </a:r>
            <a:r>
              <a:rPr sz="2800" spc="5" dirty="0">
                <a:latin typeface="Cambria Math"/>
                <a:cs typeface="Cambria Math"/>
              </a:rPr>
              <a:t> </a:t>
            </a:r>
            <a:r>
              <a:rPr sz="2800" spc="-20" dirty="0">
                <a:latin typeface="Cambria Math"/>
                <a:cs typeface="Cambria Math"/>
              </a:rPr>
              <a:t>×</a:t>
            </a:r>
            <a:r>
              <a:rPr sz="2800" spc="15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1</a:t>
            </a:r>
            <a:r>
              <a:rPr sz="2800" spc="-20" dirty="0">
                <a:latin typeface="Cambria Math"/>
                <a:cs typeface="Cambria Math"/>
              </a:rPr>
              <a:t>0</a:t>
            </a:r>
            <a:r>
              <a:rPr sz="3000" spc="-82" baseline="29166" dirty="0">
                <a:latin typeface="Cambria Math"/>
                <a:cs typeface="Cambria Math"/>
              </a:rPr>
              <a:t>−</a:t>
            </a:r>
            <a:r>
              <a:rPr sz="3000" spc="60" baseline="29166" dirty="0">
                <a:latin typeface="Cambria Math"/>
                <a:cs typeface="Cambria Math"/>
              </a:rPr>
              <a:t>2</a:t>
            </a:r>
            <a:r>
              <a:rPr sz="3000" spc="225" baseline="29166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libri"/>
                <a:cs typeface="Calibri"/>
              </a:rPr>
              <a:t>nm</a:t>
            </a:r>
            <a:r>
              <a:rPr sz="2800" spc="-10" dirty="0">
                <a:latin typeface="Cambria Math"/>
                <a:cs typeface="Cambria Math"/>
              </a:rPr>
              <a:t>.</a:t>
            </a:r>
            <a:endParaRPr sz="2800">
              <a:latin typeface="Cambria Math"/>
              <a:cs typeface="Cambria Math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1700" y="968684"/>
            <a:ext cx="10384790" cy="16040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 marR="5080" indent="-228600">
              <a:lnSpc>
                <a:spcPct val="126800"/>
              </a:lnSpc>
              <a:buFont typeface="Symbol"/>
              <a:buChar char=""/>
              <a:tabLst>
                <a:tab pos="470534" algn="l"/>
                <a:tab pos="5255260" algn="l"/>
              </a:tabLst>
            </a:pPr>
            <a:r>
              <a:rPr sz="2800" spc="-15" dirty="0">
                <a:latin typeface="Calibri"/>
                <a:cs typeface="Calibri"/>
              </a:rPr>
              <a:t>Note</a:t>
            </a:r>
            <a:r>
              <a:rPr sz="2800" spc="29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dr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spc="-15" dirty="0">
                <a:latin typeface="Calibri"/>
                <a:cs typeface="Calibri"/>
              </a:rPr>
              <a:t>matic</a:t>
            </a:r>
            <a:r>
              <a:rPr sz="2800" spc="30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decreas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31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325" dirty="0">
                <a:latin typeface="Times New Roman"/>
                <a:cs typeface="Times New Roman"/>
              </a:rPr>
              <a:t> </a:t>
            </a:r>
            <a:r>
              <a:rPr sz="2800" spc="80" dirty="0">
                <a:latin typeface="Cambria Math"/>
                <a:cs typeface="Cambria Math"/>
              </a:rPr>
              <a:t>𝛿</a:t>
            </a:r>
            <a:r>
              <a:rPr sz="2800" spc="-90" dirty="0">
                <a:latin typeface="Cambria Math"/>
                <a:cs typeface="Cambria Math"/>
              </a:rPr>
              <a:t>𝜈</a:t>
            </a:r>
            <a:r>
              <a:rPr sz="3000" spc="89" baseline="-16666" dirty="0">
                <a:latin typeface="Cambria Math"/>
                <a:cs typeface="Cambria Math"/>
              </a:rPr>
              <a:t>𝐷</a:t>
            </a:r>
            <a:r>
              <a:rPr sz="3000" baseline="-16666" dirty="0">
                <a:latin typeface="Cambria Math"/>
                <a:cs typeface="Cambria Math"/>
              </a:rPr>
              <a:t>	</a:t>
            </a:r>
            <a:r>
              <a:rPr sz="2800" spc="-15" dirty="0">
                <a:latin typeface="Calibri"/>
                <a:cs typeface="Calibri"/>
              </a:rPr>
              <a:t>as</a:t>
            </a:r>
            <a:r>
              <a:rPr sz="2800" spc="29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w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spc="-15" dirty="0">
                <a:latin typeface="Calibri"/>
                <a:cs typeface="Calibri"/>
              </a:rPr>
              <a:t>velength</a:t>
            </a:r>
            <a:r>
              <a:rPr sz="2800" spc="27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nc</a:t>
            </a:r>
            <a:r>
              <a:rPr sz="2800" dirty="0">
                <a:latin typeface="Calibri"/>
                <a:cs typeface="Calibri"/>
              </a:rPr>
              <a:t>r</a:t>
            </a:r>
            <a:r>
              <a:rPr sz="2800" spc="-10" dirty="0">
                <a:latin typeface="Calibri"/>
                <a:cs typeface="Calibri"/>
              </a:rPr>
              <a:t>e</a:t>
            </a:r>
            <a:r>
              <a:rPr sz="2800" spc="-15" dirty="0">
                <a:latin typeface="Calibri"/>
                <a:cs typeface="Calibri"/>
              </a:rPr>
              <a:t>ases</a:t>
            </a:r>
            <a:r>
              <a:rPr sz="2800" spc="29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and</a:t>
            </a:r>
            <a:r>
              <a:rPr sz="2800" spc="31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mass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Calibri"/>
                <a:cs typeface="Calibri"/>
              </a:rPr>
              <a:t>become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15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arger.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814"/>
              </a:spcBef>
            </a:pPr>
            <a:r>
              <a:rPr sz="2800" spc="-15" dirty="0">
                <a:latin typeface="Calibri"/>
                <a:cs typeface="Calibri"/>
              </a:rPr>
              <a:t>---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9622" rIns="0" bIns="0" rtlCol="0">
            <a:spAutoFit/>
          </a:bodyPr>
          <a:lstStyle/>
          <a:p>
            <a:pPr marL="271780">
              <a:lnSpc>
                <a:spcPct val="100000"/>
              </a:lnSpc>
            </a:pPr>
            <a:r>
              <a:rPr spc="-15" dirty="0"/>
              <a:t>Sl</a:t>
            </a:r>
            <a:r>
              <a:rPr spc="-5" dirty="0"/>
              <a:t>i</a:t>
            </a:r>
            <a:r>
              <a:rPr spc="-20" dirty="0"/>
              <a:t>de</a:t>
            </a:r>
            <a:r>
              <a:rPr spc="-5" dirty="0"/>
              <a:t> </a:t>
            </a:r>
            <a:r>
              <a:rPr spc="-20" dirty="0"/>
              <a:t>1</a:t>
            </a:r>
            <a:r>
              <a:rPr spc="-30" dirty="0"/>
              <a:t>6</a:t>
            </a:r>
            <a:r>
              <a:rPr spc="-10" dirty="0"/>
              <a:t>: </a:t>
            </a:r>
            <a:r>
              <a:rPr spc="-25" dirty="0"/>
              <a:t>Gaussian</a:t>
            </a:r>
            <a:r>
              <a:rPr spc="0" dirty="0"/>
              <a:t> </a:t>
            </a:r>
            <a:r>
              <a:rPr spc="-25" dirty="0"/>
              <a:t>v</a:t>
            </a:r>
            <a:r>
              <a:rPr spc="-10" dirty="0"/>
              <a:t>s.</a:t>
            </a:r>
            <a:r>
              <a:rPr spc="-15" dirty="0"/>
              <a:t> </a:t>
            </a:r>
            <a:r>
              <a:rPr spc="-20" dirty="0"/>
              <a:t>Lo</a:t>
            </a:r>
            <a:r>
              <a:rPr spc="-10" dirty="0"/>
              <a:t>r</a:t>
            </a:r>
            <a:r>
              <a:rPr spc="-25" dirty="0"/>
              <a:t>ent</a:t>
            </a:r>
            <a:r>
              <a:rPr spc="-5" dirty="0"/>
              <a:t>z</a:t>
            </a:r>
            <a:r>
              <a:rPr spc="-15" dirty="0"/>
              <a:t>ian</a:t>
            </a:r>
            <a:r>
              <a:rPr spc="-5" dirty="0"/>
              <a:t> </a:t>
            </a:r>
            <a:r>
              <a:rPr spc="-15" dirty="0">
                <a:latin typeface="Calibri"/>
                <a:cs typeface="Calibri"/>
              </a:rPr>
              <a:t>– </a:t>
            </a:r>
            <a:r>
              <a:rPr spc="-25" dirty="0"/>
              <a:t>Qual</a:t>
            </a:r>
            <a:r>
              <a:rPr dirty="0"/>
              <a:t>i</a:t>
            </a:r>
            <a:r>
              <a:rPr spc="-15" dirty="0"/>
              <a:t>tative </a:t>
            </a:r>
            <a:r>
              <a:rPr spc="-20" dirty="0"/>
              <a:t>Contrast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30313" y="1701134"/>
            <a:ext cx="10151745" cy="22993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034">
              <a:lnSpc>
                <a:spcPct val="100000"/>
              </a:lnSpc>
            </a:pPr>
            <a:r>
              <a:rPr sz="2800" b="1" spc="-20" dirty="0">
                <a:latin typeface="Calibri"/>
                <a:cs typeface="Calibri"/>
              </a:rPr>
              <a:t>Gaussia</a:t>
            </a:r>
            <a:r>
              <a:rPr sz="2800" b="1" spc="-15" dirty="0">
                <a:latin typeface="Calibri"/>
                <a:cs typeface="Calibri"/>
              </a:rPr>
              <a:t>n</a:t>
            </a:r>
            <a:r>
              <a:rPr sz="2800" b="1" spc="-5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(Do</a:t>
            </a:r>
            <a:r>
              <a:rPr sz="2800" spc="-10" dirty="0">
                <a:latin typeface="Calibri"/>
                <a:cs typeface="Calibri"/>
              </a:rPr>
              <a:t>p</a:t>
            </a:r>
            <a:r>
              <a:rPr sz="2800" spc="-20" dirty="0">
                <a:latin typeface="Calibri"/>
                <a:cs typeface="Calibri"/>
              </a:rPr>
              <a:t>p</a:t>
            </a:r>
            <a:r>
              <a:rPr sz="2800" spc="-15" dirty="0">
                <a:latin typeface="Calibri"/>
                <a:cs typeface="Calibri"/>
              </a:rPr>
              <a:t>le</a:t>
            </a:r>
            <a:r>
              <a:rPr sz="2800" spc="-5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)</a:t>
            </a:r>
            <a:r>
              <a:rPr sz="2800" spc="-10" dirty="0">
                <a:latin typeface="Calibri"/>
                <a:cs typeface="Calibri"/>
              </a:rPr>
              <a:t>: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rapid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w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g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de</a:t>
            </a:r>
            <a:r>
              <a:rPr sz="2800" spc="-10" dirty="0">
                <a:latin typeface="Calibri"/>
                <a:cs typeface="Calibri"/>
              </a:rPr>
              <a:t>c</a:t>
            </a:r>
            <a:r>
              <a:rPr sz="2800" spc="-15" dirty="0">
                <a:latin typeface="Calibri"/>
                <a:cs typeface="Calibri"/>
              </a:rPr>
              <a:t>ay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mbria Math"/>
                <a:cs typeface="Cambria Math"/>
              </a:rPr>
              <a:t>∝</a:t>
            </a:r>
            <a:r>
              <a:rPr sz="2800" spc="165" dirty="0">
                <a:latin typeface="Cambria Math"/>
                <a:cs typeface="Cambria Math"/>
              </a:rPr>
              <a:t> </a:t>
            </a:r>
            <a:r>
              <a:rPr sz="2800" spc="-15" dirty="0">
                <a:latin typeface="Cambria Math"/>
                <a:cs typeface="Cambria Math"/>
              </a:rPr>
              <a:t>e</a:t>
            </a:r>
            <a:r>
              <a:rPr sz="2800" spc="-10" dirty="0">
                <a:latin typeface="Cambria Math"/>
                <a:cs typeface="Cambria Math"/>
              </a:rPr>
              <a:t>xp</a:t>
            </a:r>
            <a:r>
              <a:rPr sz="4200" spc="-7" baseline="1984" dirty="0">
                <a:latin typeface="Cambria Math"/>
                <a:cs typeface="Cambria Math"/>
              </a:rPr>
              <a:t>[</a:t>
            </a:r>
            <a:r>
              <a:rPr sz="2800" spc="-30" dirty="0">
                <a:latin typeface="Cambria Math"/>
                <a:cs typeface="Cambria Math"/>
              </a:rPr>
              <a:t>−</a:t>
            </a:r>
            <a:r>
              <a:rPr sz="4200" spc="-22" baseline="2976" dirty="0">
                <a:latin typeface="Cambria Math"/>
                <a:cs typeface="Cambria Math"/>
              </a:rPr>
              <a:t>(</a:t>
            </a:r>
            <a:r>
              <a:rPr sz="2800" spc="-30" dirty="0">
                <a:latin typeface="Cambria Math"/>
                <a:cs typeface="Cambria Math"/>
              </a:rPr>
              <a:t>𝛥</a:t>
            </a:r>
            <a:r>
              <a:rPr sz="2800" spc="25" dirty="0">
                <a:latin typeface="Cambria Math"/>
                <a:cs typeface="Cambria Math"/>
              </a:rPr>
              <a:t>𝜔</a:t>
            </a:r>
            <a:r>
              <a:rPr sz="4200" spc="-22" baseline="2976" dirty="0">
                <a:latin typeface="Cambria Math"/>
                <a:cs typeface="Cambria Math"/>
              </a:rPr>
              <a:t>)</a:t>
            </a:r>
            <a:r>
              <a:rPr sz="3000" spc="225" baseline="29166" dirty="0">
                <a:latin typeface="Cambria Math"/>
                <a:cs typeface="Cambria Math"/>
              </a:rPr>
              <a:t>2</a:t>
            </a:r>
            <a:r>
              <a:rPr sz="4200" spc="-30" baseline="1984" dirty="0">
                <a:latin typeface="Cambria Math"/>
                <a:cs typeface="Cambria Math"/>
              </a:rPr>
              <a:t>]</a:t>
            </a:r>
            <a:r>
              <a:rPr sz="2800" dirty="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845"/>
              </a:spcBef>
            </a:pPr>
            <a:r>
              <a:rPr sz="2800" b="1" spc="-15" dirty="0">
                <a:latin typeface="Calibri"/>
                <a:cs typeface="Calibri"/>
              </a:rPr>
              <a:t>Lorentzian</a:t>
            </a:r>
            <a:r>
              <a:rPr sz="2800" b="1" spc="-5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(natura</a:t>
            </a:r>
            <a:r>
              <a:rPr sz="2800" spc="-10" dirty="0">
                <a:latin typeface="Calibri"/>
                <a:cs typeface="Calibri"/>
              </a:rPr>
              <a:t>l</a:t>
            </a:r>
            <a:r>
              <a:rPr sz="2800" spc="-20" dirty="0">
                <a:latin typeface="Calibri"/>
                <a:cs typeface="Calibri"/>
              </a:rPr>
              <a:t>/</a:t>
            </a:r>
            <a:r>
              <a:rPr sz="2800" spc="-5" dirty="0">
                <a:latin typeface="Calibri"/>
                <a:cs typeface="Calibri"/>
              </a:rPr>
              <a:t>c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0" dirty="0">
                <a:latin typeface="Calibri"/>
                <a:cs typeface="Calibri"/>
              </a:rPr>
              <a:t>l</a:t>
            </a:r>
            <a:r>
              <a:rPr sz="2800" spc="5" dirty="0">
                <a:latin typeface="Calibri"/>
                <a:cs typeface="Calibri"/>
              </a:rPr>
              <a:t>l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s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ona</a:t>
            </a:r>
            <a:r>
              <a:rPr sz="2800" spc="-10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)</a:t>
            </a:r>
            <a:r>
              <a:rPr sz="2800" spc="-10" dirty="0">
                <a:latin typeface="Calibri"/>
                <a:cs typeface="Calibri"/>
              </a:rPr>
              <a:t>: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s</a:t>
            </a:r>
            <a:r>
              <a:rPr sz="2800" spc="-10" dirty="0">
                <a:latin typeface="Calibri"/>
                <a:cs typeface="Calibri"/>
              </a:rPr>
              <a:t>l</a:t>
            </a:r>
            <a:r>
              <a:rPr sz="2800" spc="-20" dirty="0">
                <a:latin typeface="Calibri"/>
                <a:cs typeface="Calibri"/>
              </a:rPr>
              <a:t>ow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w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g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deca</a:t>
            </a:r>
            <a:r>
              <a:rPr sz="2800" spc="-15" dirty="0">
                <a:latin typeface="Calibri"/>
                <a:cs typeface="Calibri"/>
              </a:rPr>
              <a:t>y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mbria Math"/>
                <a:cs typeface="Cambria Math"/>
              </a:rPr>
              <a:t>∝</a:t>
            </a:r>
            <a:r>
              <a:rPr sz="2800" spc="165" dirty="0">
                <a:latin typeface="Cambria Math"/>
                <a:cs typeface="Cambria Math"/>
              </a:rPr>
              <a:t> </a:t>
            </a:r>
            <a:r>
              <a:rPr sz="2800" spc="-20" dirty="0">
                <a:latin typeface="Cambria Math"/>
                <a:cs typeface="Cambria Math"/>
              </a:rPr>
              <a:t>1/</a:t>
            </a:r>
            <a:r>
              <a:rPr sz="4200" spc="-22" baseline="2976" dirty="0">
                <a:latin typeface="Cambria Math"/>
                <a:cs typeface="Cambria Math"/>
              </a:rPr>
              <a:t>(</a:t>
            </a:r>
            <a:r>
              <a:rPr sz="2800" spc="-30" dirty="0">
                <a:latin typeface="Cambria Math"/>
                <a:cs typeface="Cambria Math"/>
              </a:rPr>
              <a:t>𝛥</a:t>
            </a:r>
            <a:r>
              <a:rPr sz="2800" spc="25" dirty="0">
                <a:latin typeface="Cambria Math"/>
                <a:cs typeface="Cambria Math"/>
              </a:rPr>
              <a:t>𝜔</a:t>
            </a:r>
            <a:r>
              <a:rPr sz="4200" spc="-22" baseline="2976" dirty="0">
                <a:latin typeface="Cambria Math"/>
                <a:cs typeface="Cambria Math"/>
              </a:rPr>
              <a:t>)</a:t>
            </a:r>
            <a:r>
              <a:rPr sz="3000" spc="232" baseline="29166" dirty="0">
                <a:latin typeface="Cambria Math"/>
                <a:cs typeface="Cambria Math"/>
              </a:rPr>
              <a:t>2</a:t>
            </a:r>
            <a:r>
              <a:rPr sz="2800" dirty="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  <a:p>
            <a:pPr marL="241300" marR="5080" indent="-228600">
              <a:lnSpc>
                <a:spcPct val="127099"/>
              </a:lnSpc>
              <a:spcBef>
                <a:spcPts val="1060"/>
              </a:spcBef>
              <a:buFont typeface="Symbol"/>
              <a:buChar char=""/>
              <a:tabLst>
                <a:tab pos="241935" algn="l"/>
                <a:tab pos="1135380" algn="l"/>
                <a:tab pos="2138680" algn="l"/>
                <a:tab pos="3498850" algn="l"/>
                <a:tab pos="4523740" algn="l"/>
                <a:tab pos="6493510" algn="l"/>
                <a:tab pos="7730490" algn="l"/>
                <a:tab pos="8755380" algn="l"/>
                <a:tab pos="9610725" algn="l"/>
              </a:tabLst>
            </a:pPr>
            <a:r>
              <a:rPr sz="2800" spc="-20" dirty="0">
                <a:latin typeface="Calibri"/>
                <a:cs typeface="Calibri"/>
              </a:rPr>
              <a:t>Eve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Calibri"/>
                <a:cs typeface="Calibri"/>
              </a:rPr>
              <a:t>w</a:t>
            </a:r>
            <a:r>
              <a:rPr sz="2800" spc="-5" dirty="0">
                <a:latin typeface="Calibri"/>
                <a:cs typeface="Calibri"/>
              </a:rPr>
              <a:t>h</a:t>
            </a:r>
            <a:r>
              <a:rPr sz="2800" spc="-10" dirty="0">
                <a:latin typeface="Calibri"/>
                <a:cs typeface="Calibri"/>
              </a:rPr>
              <a:t>e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5" dirty="0">
                <a:latin typeface="Calibri"/>
                <a:cs typeface="Calibri"/>
              </a:rPr>
              <a:t>D</a:t>
            </a:r>
            <a:r>
              <a:rPr sz="2800" spc="-10" dirty="0">
                <a:latin typeface="Calibri"/>
                <a:cs typeface="Calibri"/>
              </a:rPr>
              <a:t>o</a:t>
            </a:r>
            <a:r>
              <a:rPr sz="2800" spc="-20" dirty="0">
                <a:latin typeface="Calibri"/>
                <a:cs typeface="Calibri"/>
              </a:rPr>
              <a:t>pp</a:t>
            </a:r>
            <a:r>
              <a:rPr sz="2800" spc="-10" dirty="0">
                <a:latin typeface="Calibri"/>
                <a:cs typeface="Calibri"/>
              </a:rPr>
              <a:t>ler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Calibri"/>
                <a:cs typeface="Calibri"/>
              </a:rPr>
              <a:t>w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dt</a:t>
            </a:r>
            <a:r>
              <a:rPr sz="2800" spc="-15" dirty="0">
                <a:latin typeface="Calibri"/>
                <a:cs typeface="Calibri"/>
              </a:rPr>
              <a:t>h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verwhel</a:t>
            </a:r>
            <a:r>
              <a:rPr sz="2800" spc="-20" dirty="0">
                <a:latin typeface="Calibri"/>
                <a:cs typeface="Calibri"/>
              </a:rPr>
              <a:t>ms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Calibri"/>
                <a:cs typeface="Calibri"/>
              </a:rPr>
              <a:t>natur</a:t>
            </a:r>
            <a:r>
              <a:rPr sz="2800" spc="-5" dirty="0">
                <a:latin typeface="Calibri"/>
                <a:cs typeface="Calibri"/>
              </a:rPr>
              <a:t>a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Calibri"/>
                <a:cs typeface="Calibri"/>
              </a:rPr>
              <a:t>w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dt</a:t>
            </a:r>
            <a:r>
              <a:rPr sz="2800" spc="-15" dirty="0">
                <a:latin typeface="Calibri"/>
                <a:cs typeface="Calibri"/>
              </a:rPr>
              <a:t>h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Calibri"/>
                <a:cs typeface="Calibri"/>
              </a:rPr>
              <a:t>ne</a:t>
            </a:r>
            <a:r>
              <a:rPr sz="2800" spc="-5" dirty="0">
                <a:latin typeface="Calibri"/>
                <a:cs typeface="Calibri"/>
              </a:rPr>
              <a:t>a</a:t>
            </a:r>
            <a:r>
              <a:rPr sz="2800" spc="-10" dirty="0">
                <a:latin typeface="Calibri"/>
                <a:cs typeface="Calibri"/>
              </a:rPr>
              <a:t>r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ne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center,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fa</a:t>
            </a:r>
            <a:r>
              <a:rPr sz="2800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-</a:t>
            </a:r>
            <a:r>
              <a:rPr sz="2800" spc="-20" dirty="0">
                <a:latin typeface="Calibri"/>
                <a:cs typeface="Calibri"/>
              </a:rPr>
              <a:t>w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g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measureme</a:t>
            </a:r>
            <a:r>
              <a:rPr sz="2800" spc="-5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ts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c</a:t>
            </a:r>
            <a:r>
              <a:rPr sz="2800" spc="-15" dirty="0">
                <a:latin typeface="Calibri"/>
                <a:cs typeface="Calibri"/>
              </a:rPr>
              <a:t>an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reveal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Lorentz</a:t>
            </a:r>
            <a:r>
              <a:rPr sz="2800" spc="-5" dirty="0">
                <a:latin typeface="Calibri"/>
                <a:cs typeface="Calibri"/>
              </a:rPr>
              <a:t>ia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contri</a:t>
            </a:r>
            <a:r>
              <a:rPr sz="2800" spc="-5" dirty="0">
                <a:latin typeface="Calibri"/>
                <a:cs typeface="Calibri"/>
              </a:rPr>
              <a:t>b</a:t>
            </a:r>
            <a:r>
              <a:rPr sz="2800" spc="-20" dirty="0">
                <a:latin typeface="Calibri"/>
                <a:cs typeface="Calibri"/>
              </a:rPr>
              <a:t>ut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on.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04804" y="1875926"/>
            <a:ext cx="9964420" cy="48336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1600" b="1" spc="-15" dirty="0">
                <a:latin typeface="Calibri"/>
                <a:cs typeface="Calibri"/>
              </a:rPr>
              <a:t>ar</a:t>
            </a:r>
            <a:r>
              <a:rPr sz="1600" b="1" dirty="0">
                <a:latin typeface="Calibri"/>
                <a:cs typeface="Calibri"/>
              </a:rPr>
              <a:t>e</a:t>
            </a:r>
            <a:r>
              <a:rPr sz="1600" b="1" spc="-10" dirty="0">
                <a:latin typeface="Calibri"/>
                <a:cs typeface="Calibri"/>
              </a:rPr>
              <a:t>d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b</a:t>
            </a:r>
            <a:r>
              <a:rPr sz="1600" b="1" spc="-10" dirty="0">
                <a:latin typeface="Calibri"/>
                <a:cs typeface="Calibri"/>
              </a:rPr>
              <a:t>y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Dist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2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Pr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0" dirty="0">
                <a:latin typeface="Calibri"/>
                <a:cs typeface="Calibri"/>
              </a:rPr>
              <a:t>f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Dr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M.A.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20" dirty="0">
                <a:latin typeface="Calibri"/>
                <a:cs typeface="Calibri"/>
              </a:rPr>
              <a:t>G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nd</a:t>
            </a:r>
            <a:r>
              <a:rPr sz="1600" b="1" spc="-10" dirty="0">
                <a:latin typeface="Calibri"/>
                <a:cs typeface="Calibri"/>
              </a:rPr>
              <a:t>al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fo</a:t>
            </a:r>
            <a:r>
              <a:rPr sz="1600" b="1" spc="-10" dirty="0">
                <a:latin typeface="Calibri"/>
                <a:cs typeface="Calibri"/>
              </a:rPr>
              <a:t>r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Ph</a:t>
            </a:r>
            <a:r>
              <a:rPr sz="1600" b="1" dirty="0">
                <a:latin typeface="Calibri"/>
                <a:cs typeface="Calibri"/>
              </a:rPr>
              <a:t>y</a:t>
            </a:r>
            <a:r>
              <a:rPr sz="1600" b="1" spc="-10" dirty="0">
                <a:latin typeface="Calibri"/>
                <a:cs typeface="Calibri"/>
              </a:rPr>
              <a:t>s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6</a:t>
            </a:r>
            <a:r>
              <a:rPr sz="1600" b="1" spc="-15" dirty="0">
                <a:latin typeface="Calibri"/>
                <a:cs typeface="Calibri"/>
              </a:rPr>
              <a:t>0</a:t>
            </a:r>
            <a:r>
              <a:rPr sz="1600" b="1" spc="-10" dirty="0">
                <a:latin typeface="Calibri"/>
                <a:cs typeface="Calibri"/>
              </a:rPr>
              <a:t>8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Calibri"/>
                <a:cs typeface="Calibri"/>
              </a:rPr>
              <a:t>L</a:t>
            </a:r>
            <a:r>
              <a:rPr sz="1600" b="1" spc="-10" dirty="0">
                <a:latin typeface="Calibri"/>
                <a:cs typeface="Calibri"/>
              </a:rPr>
              <a:t>aser</a:t>
            </a:r>
            <a:r>
              <a:rPr sz="1600" b="1" spc="-4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Spec</a:t>
            </a:r>
            <a:r>
              <a:rPr sz="1600" b="1" spc="-5" dirty="0">
                <a:latin typeface="Calibri"/>
                <a:cs typeface="Calibri"/>
              </a:rPr>
              <a:t>t</a:t>
            </a:r>
            <a:r>
              <a:rPr sz="1600" b="1" spc="-15" dirty="0">
                <a:latin typeface="Calibri"/>
                <a:cs typeface="Calibri"/>
              </a:rPr>
              <a:t>ros</a:t>
            </a:r>
            <a:r>
              <a:rPr sz="1600" b="1" spc="-5" dirty="0">
                <a:latin typeface="Calibri"/>
                <a:cs typeface="Calibri"/>
              </a:rPr>
              <a:t>c</a:t>
            </a:r>
            <a:r>
              <a:rPr sz="1600" b="1" spc="-10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p</a:t>
            </a:r>
            <a:r>
              <a:rPr sz="1600" b="1" spc="-10" dirty="0">
                <a:latin typeface="Calibri"/>
                <a:cs typeface="Calibri"/>
              </a:rPr>
              <a:t>y</a:t>
            </a:r>
            <a:r>
              <a:rPr sz="1600" b="1" spc="-3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c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urs</a:t>
            </a:r>
            <a:r>
              <a:rPr sz="1600" b="1" spc="-10" dirty="0">
                <a:latin typeface="Calibri"/>
                <a:cs typeface="Calibri"/>
              </a:rPr>
              <a:t>e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in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KFUPM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(Te</a:t>
            </a:r>
            <a:r>
              <a:rPr sz="1600" b="1" dirty="0">
                <a:latin typeface="Calibri"/>
                <a:cs typeface="Calibri"/>
              </a:rPr>
              <a:t>r</a:t>
            </a:r>
            <a:r>
              <a:rPr sz="1600" b="1" spc="-15" dirty="0">
                <a:latin typeface="Calibri"/>
                <a:cs typeface="Calibri"/>
              </a:rPr>
              <a:t>m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25</a:t>
            </a:r>
            <a:r>
              <a:rPr sz="1600" b="1" spc="-5" dirty="0">
                <a:latin typeface="Calibri"/>
                <a:cs typeface="Calibri"/>
              </a:rPr>
              <a:t>1)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44804" y="130808"/>
            <a:ext cx="11530330" cy="17614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69595">
              <a:lnSpc>
                <a:spcPct val="100000"/>
              </a:lnSpc>
            </a:pPr>
            <a:r>
              <a:rPr sz="1200" spc="-5" dirty="0">
                <a:latin typeface="Calibri"/>
                <a:cs typeface="Calibri"/>
              </a:rPr>
              <a:t>[I</a:t>
            </a:r>
            <a:r>
              <a:rPr sz="1200" spc="-10" dirty="0">
                <a:latin typeface="Calibri"/>
                <a:cs typeface="Calibri"/>
              </a:rPr>
              <a:t>MAGE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Calibri"/>
                <a:cs typeface="Calibri"/>
              </a:rPr>
              <a:t>RE</a:t>
            </a:r>
            <a:r>
              <a:rPr sz="1200" spc="-5" dirty="0">
                <a:latin typeface="Calibri"/>
                <a:cs typeface="Calibri"/>
              </a:rPr>
              <a:t>Q</a:t>
            </a:r>
            <a:r>
              <a:rPr sz="1200" spc="-10" dirty="0">
                <a:latin typeface="Calibri"/>
                <a:cs typeface="Calibri"/>
              </a:rPr>
              <a:t>UI</a:t>
            </a:r>
            <a:r>
              <a:rPr sz="1200" dirty="0">
                <a:latin typeface="Calibri"/>
                <a:cs typeface="Calibri"/>
              </a:rPr>
              <a:t>RED</a:t>
            </a:r>
            <a:r>
              <a:rPr sz="1200" spc="-5" dirty="0">
                <a:latin typeface="Calibri"/>
                <a:cs typeface="Calibri"/>
              </a:rPr>
              <a:t>: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Calibri"/>
                <a:cs typeface="Calibri"/>
              </a:rPr>
              <a:t>Pl</a:t>
            </a:r>
            <a:r>
              <a:rPr sz="1200" spc="-10" dirty="0">
                <a:latin typeface="Calibri"/>
                <a:cs typeface="Calibri"/>
              </a:rPr>
              <a:t>o</a:t>
            </a:r>
            <a:r>
              <a:rPr sz="1200" spc="-5" dirty="0">
                <a:latin typeface="Calibri"/>
                <a:cs typeface="Calibri"/>
              </a:rPr>
              <a:t>t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spc="-15" dirty="0">
                <a:latin typeface="Calibri"/>
                <a:cs typeface="Calibri"/>
              </a:rPr>
              <a:t>ov</a:t>
            </a:r>
            <a:r>
              <a:rPr sz="1200" spc="-10" dirty="0">
                <a:latin typeface="Calibri"/>
                <a:cs typeface="Calibri"/>
              </a:rPr>
              <a:t>e</a:t>
            </a:r>
            <a:r>
              <a:rPr sz="1200" dirty="0">
                <a:latin typeface="Calibri"/>
                <a:cs typeface="Calibri"/>
              </a:rPr>
              <a:t>rlayin</a:t>
            </a:r>
            <a:r>
              <a:rPr sz="1200" spc="-10" dirty="0">
                <a:latin typeface="Calibri"/>
                <a:cs typeface="Calibri"/>
              </a:rPr>
              <a:t>g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Calibri"/>
                <a:cs typeface="Calibri"/>
              </a:rPr>
              <a:t>G</a:t>
            </a:r>
            <a:r>
              <a:rPr sz="1200" spc="-25" dirty="0">
                <a:latin typeface="Calibri"/>
                <a:cs typeface="Calibri"/>
              </a:rPr>
              <a:t>a</a:t>
            </a:r>
            <a:r>
              <a:rPr sz="1200" dirty="0">
                <a:latin typeface="Calibri"/>
                <a:cs typeface="Calibri"/>
              </a:rPr>
              <a:t>u</a:t>
            </a:r>
            <a:r>
              <a:rPr sz="1200" spc="-5" dirty="0">
                <a:latin typeface="Calibri"/>
                <a:cs typeface="Calibri"/>
              </a:rPr>
              <a:t>ss</a:t>
            </a:r>
            <a:r>
              <a:rPr sz="1200" dirty="0">
                <a:latin typeface="Calibri"/>
                <a:cs typeface="Calibri"/>
              </a:rPr>
              <a:t>ian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-15" dirty="0">
                <a:latin typeface="Calibri"/>
                <a:cs typeface="Calibri"/>
              </a:rPr>
              <a:t>a</a:t>
            </a:r>
            <a:r>
              <a:rPr sz="1200" dirty="0">
                <a:latin typeface="Calibri"/>
                <a:cs typeface="Calibri"/>
              </a:rPr>
              <a:t>nd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Calibri"/>
                <a:cs typeface="Calibri"/>
              </a:rPr>
              <a:t>Lo</a:t>
            </a:r>
            <a:r>
              <a:rPr sz="1200" dirty="0">
                <a:latin typeface="Calibri"/>
                <a:cs typeface="Calibri"/>
              </a:rPr>
              <a:t>r</a:t>
            </a:r>
            <a:r>
              <a:rPr sz="1200" spc="-10" dirty="0">
                <a:latin typeface="Calibri"/>
                <a:cs typeface="Calibri"/>
              </a:rPr>
              <a:t>e</a:t>
            </a:r>
            <a:r>
              <a:rPr sz="1200" spc="-15" dirty="0">
                <a:latin typeface="Calibri"/>
                <a:cs typeface="Calibri"/>
              </a:rPr>
              <a:t>n</a:t>
            </a:r>
            <a:r>
              <a:rPr sz="1200" spc="-5" dirty="0">
                <a:latin typeface="Calibri"/>
                <a:cs typeface="Calibri"/>
              </a:rPr>
              <a:t>t</a:t>
            </a:r>
            <a:r>
              <a:rPr sz="1200" dirty="0">
                <a:latin typeface="Calibri"/>
                <a:cs typeface="Calibri"/>
              </a:rPr>
              <a:t>zi</a:t>
            </a:r>
            <a:r>
              <a:rPr sz="1200" spc="-15" dirty="0">
                <a:latin typeface="Calibri"/>
                <a:cs typeface="Calibri"/>
              </a:rPr>
              <a:t>a</a:t>
            </a:r>
            <a:r>
              <a:rPr sz="1200" dirty="0">
                <a:latin typeface="Calibri"/>
                <a:cs typeface="Calibri"/>
              </a:rPr>
              <a:t>n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Calibri"/>
                <a:cs typeface="Calibri"/>
              </a:rPr>
              <a:t>o</a:t>
            </a:r>
            <a:r>
              <a:rPr sz="1200" dirty="0">
                <a:latin typeface="Calibri"/>
                <a:cs typeface="Calibri"/>
              </a:rPr>
              <a:t>f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-20" dirty="0">
                <a:latin typeface="Calibri"/>
                <a:cs typeface="Calibri"/>
              </a:rPr>
              <a:t>e</a:t>
            </a:r>
            <a:r>
              <a:rPr sz="1200" dirty="0">
                <a:latin typeface="Calibri"/>
                <a:cs typeface="Calibri"/>
              </a:rPr>
              <a:t>qual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Calibri"/>
                <a:cs typeface="Calibri"/>
              </a:rPr>
              <a:t>FW</a:t>
            </a:r>
            <a:r>
              <a:rPr sz="1200" spc="-15" dirty="0">
                <a:latin typeface="Calibri"/>
                <a:cs typeface="Calibri"/>
              </a:rPr>
              <a:t>H</a:t>
            </a:r>
            <a:r>
              <a:rPr sz="1200" spc="-10" dirty="0">
                <a:latin typeface="Calibri"/>
                <a:cs typeface="Calibri"/>
              </a:rPr>
              <a:t>M,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Calibri"/>
                <a:cs typeface="Calibri"/>
              </a:rPr>
              <a:t>ar</a:t>
            </a:r>
            <a:r>
              <a:rPr sz="1200" spc="-15" dirty="0">
                <a:latin typeface="Calibri"/>
                <a:cs typeface="Calibri"/>
              </a:rPr>
              <a:t>r</a:t>
            </a:r>
            <a:r>
              <a:rPr sz="1200" spc="-5" dirty="0">
                <a:latin typeface="Calibri"/>
                <a:cs typeface="Calibri"/>
              </a:rPr>
              <a:t>o</a:t>
            </a:r>
            <a:r>
              <a:rPr sz="1200" spc="5" dirty="0">
                <a:latin typeface="Calibri"/>
                <a:cs typeface="Calibri"/>
              </a:rPr>
              <a:t>w</a:t>
            </a:r>
            <a:r>
              <a:rPr sz="1200" dirty="0">
                <a:latin typeface="Calibri"/>
                <a:cs typeface="Calibri"/>
              </a:rPr>
              <a:t>s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Calibri"/>
                <a:cs typeface="Calibri"/>
              </a:rPr>
              <a:t>o</a:t>
            </a:r>
            <a:r>
              <a:rPr sz="1200" dirty="0">
                <a:latin typeface="Calibri"/>
                <a:cs typeface="Calibri"/>
              </a:rPr>
              <a:t>n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Calibri"/>
                <a:cs typeface="Calibri"/>
              </a:rPr>
              <a:t>w</a:t>
            </a:r>
            <a:r>
              <a:rPr sz="1200" dirty="0">
                <a:latin typeface="Calibri"/>
                <a:cs typeface="Calibri"/>
              </a:rPr>
              <a:t>in</a:t>
            </a:r>
            <a:r>
              <a:rPr sz="1200" spc="-10" dirty="0">
                <a:latin typeface="Calibri"/>
                <a:cs typeface="Calibri"/>
              </a:rPr>
              <a:t>g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Calibri"/>
                <a:cs typeface="Calibri"/>
              </a:rPr>
              <a:t>b</a:t>
            </a:r>
            <a:r>
              <a:rPr sz="1200" spc="-20" dirty="0">
                <a:latin typeface="Calibri"/>
                <a:cs typeface="Calibri"/>
              </a:rPr>
              <a:t>e</a:t>
            </a:r>
            <a:r>
              <a:rPr sz="1200" dirty="0">
                <a:latin typeface="Calibri"/>
                <a:cs typeface="Calibri"/>
              </a:rPr>
              <a:t>h</a:t>
            </a:r>
            <a:r>
              <a:rPr sz="1200" spc="-15" dirty="0">
                <a:latin typeface="Calibri"/>
                <a:cs typeface="Calibri"/>
              </a:rPr>
              <a:t>a</a:t>
            </a:r>
            <a:r>
              <a:rPr sz="1200" dirty="0">
                <a:latin typeface="Calibri"/>
                <a:cs typeface="Calibri"/>
              </a:rPr>
              <a:t>vi</a:t>
            </a:r>
            <a:r>
              <a:rPr sz="1200" spc="-5" dirty="0">
                <a:latin typeface="Calibri"/>
                <a:cs typeface="Calibri"/>
              </a:rPr>
              <a:t>or.]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376683" y="1875926"/>
            <a:ext cx="9892280" cy="483360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44804" y="130808"/>
            <a:ext cx="11530339" cy="176148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901700" y="6182740"/>
            <a:ext cx="416559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5" dirty="0">
                <a:latin typeface="Calibri"/>
                <a:cs typeface="Calibri"/>
              </a:rPr>
              <a:t>Prep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901700" y="6182740"/>
            <a:ext cx="853122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5" dirty="0">
                <a:latin typeface="Calibri"/>
                <a:cs typeface="Calibri"/>
              </a:rPr>
              <a:t>Prepar</a:t>
            </a:r>
            <a:r>
              <a:rPr sz="1600" b="1" spc="-5" dirty="0">
                <a:latin typeface="Calibri"/>
                <a:cs typeface="Calibri"/>
              </a:rPr>
              <a:t>e</a:t>
            </a:r>
            <a:r>
              <a:rPr sz="1600" b="1" spc="-10" dirty="0">
                <a:latin typeface="Calibri"/>
                <a:cs typeface="Calibri"/>
              </a:rPr>
              <a:t>d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b</a:t>
            </a:r>
            <a:r>
              <a:rPr sz="1600" b="1" spc="-10" dirty="0">
                <a:latin typeface="Calibri"/>
                <a:cs typeface="Calibri"/>
              </a:rPr>
              <a:t>y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Dist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2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Pr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0" dirty="0">
                <a:latin typeface="Calibri"/>
                <a:cs typeface="Calibri"/>
              </a:rPr>
              <a:t>f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Dr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M.A.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20" dirty="0">
                <a:latin typeface="Calibri"/>
                <a:cs typeface="Calibri"/>
              </a:rPr>
              <a:t>G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nd</a:t>
            </a:r>
            <a:r>
              <a:rPr sz="1600" b="1" spc="-10" dirty="0">
                <a:latin typeface="Calibri"/>
                <a:cs typeface="Calibri"/>
              </a:rPr>
              <a:t>al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fo</a:t>
            </a:r>
            <a:r>
              <a:rPr sz="1600" b="1" spc="-10" dirty="0">
                <a:latin typeface="Calibri"/>
                <a:cs typeface="Calibri"/>
              </a:rPr>
              <a:t>r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Ph</a:t>
            </a:r>
            <a:r>
              <a:rPr sz="1600" b="1" dirty="0">
                <a:latin typeface="Calibri"/>
                <a:cs typeface="Calibri"/>
              </a:rPr>
              <a:t>y</a:t>
            </a:r>
            <a:r>
              <a:rPr sz="1600" b="1" spc="-10" dirty="0">
                <a:latin typeface="Calibri"/>
                <a:cs typeface="Calibri"/>
              </a:rPr>
              <a:t>s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6</a:t>
            </a:r>
            <a:r>
              <a:rPr sz="1600" b="1" spc="-15" dirty="0">
                <a:latin typeface="Calibri"/>
                <a:cs typeface="Calibri"/>
              </a:rPr>
              <a:t>0</a:t>
            </a:r>
            <a:r>
              <a:rPr sz="1600" b="1" spc="-10" dirty="0">
                <a:latin typeface="Calibri"/>
                <a:cs typeface="Calibri"/>
              </a:rPr>
              <a:t>8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Calibri"/>
                <a:cs typeface="Calibri"/>
              </a:rPr>
              <a:t>L</a:t>
            </a:r>
            <a:r>
              <a:rPr sz="1600" b="1" spc="-10" dirty="0">
                <a:latin typeface="Calibri"/>
                <a:cs typeface="Calibri"/>
              </a:rPr>
              <a:t>aser</a:t>
            </a:r>
            <a:r>
              <a:rPr sz="1600" b="1" spc="-4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Spec</a:t>
            </a:r>
            <a:r>
              <a:rPr sz="1600" b="1" spc="-5" dirty="0">
                <a:latin typeface="Calibri"/>
                <a:cs typeface="Calibri"/>
              </a:rPr>
              <a:t>t</a:t>
            </a:r>
            <a:r>
              <a:rPr sz="1600" b="1" spc="-15" dirty="0">
                <a:latin typeface="Calibri"/>
                <a:cs typeface="Calibri"/>
              </a:rPr>
              <a:t>ros</a:t>
            </a:r>
            <a:r>
              <a:rPr sz="1600" b="1" spc="-5" dirty="0">
                <a:latin typeface="Calibri"/>
                <a:cs typeface="Calibri"/>
              </a:rPr>
              <a:t>c</a:t>
            </a:r>
            <a:r>
              <a:rPr sz="1600" b="1" spc="-10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p</a:t>
            </a:r>
            <a:r>
              <a:rPr sz="1600" b="1" spc="-10" dirty="0">
                <a:latin typeface="Calibri"/>
                <a:cs typeface="Calibri"/>
              </a:rPr>
              <a:t>y</a:t>
            </a:r>
            <a:r>
              <a:rPr sz="1600" b="1" spc="-3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c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urs</a:t>
            </a:r>
            <a:r>
              <a:rPr sz="1600" b="1" spc="-10" dirty="0">
                <a:latin typeface="Calibri"/>
                <a:cs typeface="Calibri"/>
              </a:rPr>
              <a:t>e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in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KFUPM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(Te</a:t>
            </a:r>
            <a:r>
              <a:rPr sz="1600" b="1" dirty="0">
                <a:latin typeface="Calibri"/>
                <a:cs typeface="Calibri"/>
              </a:rPr>
              <a:t>r</a:t>
            </a:r>
            <a:r>
              <a:rPr sz="1600" b="1" spc="-15" dirty="0">
                <a:latin typeface="Calibri"/>
                <a:cs typeface="Calibri"/>
              </a:rPr>
              <a:t>m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25</a:t>
            </a:r>
            <a:r>
              <a:rPr sz="1600" b="1" spc="-5" dirty="0">
                <a:latin typeface="Calibri"/>
                <a:cs typeface="Calibri"/>
              </a:rPr>
              <a:t>1)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9622" rIns="0" bIns="0" rtlCol="0">
            <a:spAutoFit/>
          </a:bodyPr>
          <a:lstStyle/>
          <a:p>
            <a:pPr marL="1548765">
              <a:lnSpc>
                <a:spcPct val="100000"/>
              </a:lnSpc>
            </a:pPr>
            <a:r>
              <a:rPr spc="-15" dirty="0"/>
              <a:t>Sl</a:t>
            </a:r>
            <a:r>
              <a:rPr spc="-5" dirty="0"/>
              <a:t>i</a:t>
            </a:r>
            <a:r>
              <a:rPr spc="-20" dirty="0"/>
              <a:t>de</a:t>
            </a:r>
            <a:r>
              <a:rPr spc="-5" dirty="0"/>
              <a:t> </a:t>
            </a:r>
            <a:r>
              <a:rPr spc="-20" dirty="0"/>
              <a:t>1</a:t>
            </a:r>
            <a:r>
              <a:rPr spc="-30" dirty="0"/>
              <a:t>7</a:t>
            </a:r>
            <a:r>
              <a:rPr spc="-10" dirty="0"/>
              <a:t>: </a:t>
            </a:r>
            <a:r>
              <a:rPr spc="-30" dirty="0"/>
              <a:t>Why</a:t>
            </a:r>
            <a:r>
              <a:rPr spc="-10" dirty="0"/>
              <a:t> P</a:t>
            </a:r>
            <a:r>
              <a:rPr spc="-15" dirty="0"/>
              <a:t>ure </a:t>
            </a:r>
            <a:r>
              <a:rPr spc="-25" dirty="0"/>
              <a:t>Gaussian</a:t>
            </a:r>
            <a:r>
              <a:rPr spc="0" dirty="0"/>
              <a:t> </a:t>
            </a:r>
            <a:r>
              <a:rPr spc="-15" dirty="0"/>
              <a:t>Is </a:t>
            </a:r>
            <a:r>
              <a:rPr spc="-20" dirty="0"/>
              <a:t>Not</a:t>
            </a:r>
            <a:r>
              <a:rPr spc="-15" dirty="0"/>
              <a:t> Exact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78105" rIns="0" bIns="0" rtlCol="0">
            <a:spAutoFit/>
          </a:bodyPr>
          <a:lstStyle/>
          <a:p>
            <a:pPr marL="462280" marR="5080" indent="-228600">
              <a:lnSpc>
                <a:spcPct val="127099"/>
              </a:lnSpc>
              <a:buFont typeface="Symbol"/>
              <a:buChar char=""/>
              <a:tabLst>
                <a:tab pos="462915" algn="l"/>
              </a:tabLst>
            </a:pPr>
            <a:r>
              <a:rPr spc="-15" dirty="0"/>
              <a:t>Re</a:t>
            </a:r>
            <a:r>
              <a:rPr spc="-10" dirty="0"/>
              <a:t>a</a:t>
            </a:r>
            <a:r>
              <a:rPr dirty="0"/>
              <a:t>l</a:t>
            </a:r>
            <a:r>
              <a:rPr spc="35" dirty="0">
                <a:latin typeface="Times New Roman"/>
                <a:cs typeface="Times New Roman"/>
              </a:rPr>
              <a:t> </a:t>
            </a:r>
            <a:r>
              <a:rPr spc="-15" dirty="0"/>
              <a:t>molecule</a:t>
            </a:r>
            <a:r>
              <a:rPr spc="25" dirty="0">
                <a:latin typeface="Times New Roman"/>
                <a:cs typeface="Times New Roman"/>
              </a:rPr>
              <a:t> </a:t>
            </a:r>
            <a:r>
              <a:rPr spc="-20" dirty="0"/>
              <a:t>w</a:t>
            </a:r>
            <a:r>
              <a:rPr spc="-5" dirty="0"/>
              <a:t>i</a:t>
            </a:r>
            <a:r>
              <a:rPr spc="-15" dirty="0"/>
              <a:t>th</a:t>
            </a:r>
            <a:r>
              <a:rPr spc="20" dirty="0">
                <a:latin typeface="Times New Roman"/>
                <a:cs typeface="Times New Roman"/>
              </a:rPr>
              <a:t> </a:t>
            </a:r>
            <a:r>
              <a:rPr spc="-15" dirty="0"/>
              <a:t>given</a:t>
            </a:r>
            <a:r>
              <a:rPr spc="45" dirty="0">
                <a:latin typeface="Times New Roman"/>
                <a:cs typeface="Times New Roman"/>
              </a:rPr>
              <a:t> </a:t>
            </a:r>
            <a:r>
              <a:rPr spc="-195" dirty="0">
                <a:latin typeface="Cambria Math"/>
                <a:cs typeface="Cambria Math"/>
              </a:rPr>
              <a:t>𝑣</a:t>
            </a:r>
            <a:r>
              <a:rPr sz="3000" spc="270" baseline="-16666" dirty="0">
                <a:latin typeface="Cambria Math"/>
                <a:cs typeface="Cambria Math"/>
              </a:rPr>
              <a:t>𝑧</a:t>
            </a:r>
            <a:r>
              <a:rPr sz="3000" baseline="-16666" dirty="0">
                <a:latin typeface="Cambria Math"/>
                <a:cs typeface="Cambria Math"/>
              </a:rPr>
              <a:t> </a:t>
            </a:r>
            <a:r>
              <a:rPr sz="3000" spc="22" baseline="-16666" dirty="0">
                <a:latin typeface="Cambria Math"/>
                <a:cs typeface="Cambria Math"/>
              </a:rPr>
              <a:t> </a:t>
            </a:r>
            <a:r>
              <a:rPr sz="2800" spc="-20" dirty="0"/>
              <a:t>st</a:t>
            </a:r>
            <a:r>
              <a:rPr sz="2800" spc="-10" dirty="0"/>
              <a:t>i</a:t>
            </a:r>
            <a:r>
              <a:rPr sz="2800" dirty="0"/>
              <a:t>ll</a:t>
            </a:r>
            <a:r>
              <a:rPr sz="2800" spc="30" dirty="0">
                <a:latin typeface="Times New Roman"/>
                <a:cs typeface="Times New Roman"/>
              </a:rPr>
              <a:t> </a:t>
            </a:r>
            <a:r>
              <a:rPr sz="2800" spc="-20" dirty="0"/>
              <a:t>possesse</a:t>
            </a:r>
            <a:r>
              <a:rPr sz="2800" spc="-15" dirty="0"/>
              <a:t>s</a:t>
            </a:r>
            <a:r>
              <a:rPr sz="2800" spc="60" dirty="0">
                <a:latin typeface="Times New Roman"/>
                <a:cs typeface="Times New Roman"/>
              </a:rPr>
              <a:t> </a:t>
            </a:r>
            <a:r>
              <a:rPr sz="2800" spc="-15" dirty="0"/>
              <a:t>f</a:t>
            </a:r>
            <a:r>
              <a:rPr sz="2800" spc="-10" dirty="0"/>
              <a:t>i</a:t>
            </a:r>
            <a:r>
              <a:rPr sz="2800" spc="-20" dirty="0"/>
              <a:t>n</a:t>
            </a:r>
            <a:r>
              <a:rPr sz="2800" spc="-10" dirty="0"/>
              <a:t>ite</a:t>
            </a:r>
            <a:r>
              <a:rPr sz="2800" spc="30" dirty="0">
                <a:latin typeface="Times New Roman"/>
                <a:cs typeface="Times New Roman"/>
              </a:rPr>
              <a:t> </a:t>
            </a:r>
            <a:r>
              <a:rPr sz="2800" dirty="0"/>
              <a:t>l</a:t>
            </a:r>
            <a:r>
              <a:rPr sz="2800" spc="5" dirty="0"/>
              <a:t>i</a:t>
            </a:r>
            <a:r>
              <a:rPr sz="2800" spc="-15" dirty="0"/>
              <a:t>feti</a:t>
            </a:r>
            <a:r>
              <a:rPr sz="2800" spc="-20" dirty="0"/>
              <a:t>me</a:t>
            </a:r>
            <a:r>
              <a:rPr sz="2800" spc="4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⇒</a:t>
            </a:r>
            <a:r>
              <a:rPr sz="2800" spc="114" dirty="0">
                <a:latin typeface="Cambria Math"/>
                <a:cs typeface="Cambria Math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int</a:t>
            </a:r>
            <a:r>
              <a:rPr sz="2800" b="1" spc="-5" dirty="0">
                <a:latin typeface="Calibri"/>
                <a:cs typeface="Calibri"/>
              </a:rPr>
              <a:t>r</a:t>
            </a:r>
            <a:r>
              <a:rPr sz="2800" b="1" spc="-15" dirty="0">
                <a:latin typeface="Calibri"/>
                <a:cs typeface="Calibri"/>
              </a:rPr>
              <a:t>ins</a:t>
            </a:r>
            <a:r>
              <a:rPr sz="2800" b="1" spc="-20" dirty="0">
                <a:latin typeface="Calibri"/>
                <a:cs typeface="Calibri"/>
              </a:rPr>
              <a:t>i</a:t>
            </a:r>
            <a:r>
              <a:rPr sz="2800" b="1" spc="-15" dirty="0">
                <a:latin typeface="Calibri"/>
                <a:cs typeface="Calibri"/>
              </a:rPr>
              <a:t>c</a:t>
            </a:r>
            <a:r>
              <a:rPr sz="2800" b="1" spc="-10" dirty="0">
                <a:latin typeface="Times New Roman"/>
                <a:cs typeface="Times New Roman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Lorentzian</a:t>
            </a:r>
            <a:r>
              <a:rPr sz="2800" b="1" spc="-65" dirty="0">
                <a:latin typeface="Times New Roman"/>
                <a:cs typeface="Times New Roman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respons</a:t>
            </a:r>
            <a:r>
              <a:rPr sz="2800" b="1" spc="-15" dirty="0">
                <a:latin typeface="Calibri"/>
                <a:cs typeface="Calibri"/>
              </a:rPr>
              <a:t>e</a:t>
            </a:r>
            <a:r>
              <a:rPr sz="2800" b="1" spc="-45" dirty="0">
                <a:latin typeface="Times New Roman"/>
                <a:cs typeface="Times New Roman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around</a:t>
            </a:r>
            <a:r>
              <a:rPr sz="2800" b="1" spc="-75" dirty="0">
                <a:latin typeface="Times New Roman"/>
                <a:cs typeface="Times New Roman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its</a:t>
            </a:r>
            <a:r>
              <a:rPr sz="2800" b="1" spc="-65" dirty="0">
                <a:latin typeface="Times New Roman"/>
                <a:cs typeface="Times New Roman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Dopple</a:t>
            </a:r>
            <a:r>
              <a:rPr sz="2800" b="1" spc="20" dirty="0">
                <a:latin typeface="Calibri"/>
                <a:cs typeface="Calibri"/>
              </a:rPr>
              <a:t>r</a:t>
            </a:r>
            <a:r>
              <a:rPr sz="2800" b="1" spc="-15" dirty="0">
                <a:latin typeface="Calibri"/>
                <a:cs typeface="Calibri"/>
              </a:rPr>
              <a:t>-</a:t>
            </a:r>
            <a:r>
              <a:rPr sz="2800" b="1" spc="-10" dirty="0">
                <a:latin typeface="Calibri"/>
                <a:cs typeface="Calibri"/>
              </a:rPr>
              <a:t>s</a:t>
            </a:r>
            <a:r>
              <a:rPr sz="2800" b="1" spc="-15" dirty="0">
                <a:latin typeface="Calibri"/>
                <a:cs typeface="Calibri"/>
              </a:rPr>
              <a:t>hifted</a:t>
            </a:r>
            <a:r>
              <a:rPr sz="2800" b="1" spc="-80" dirty="0">
                <a:latin typeface="Times New Roman"/>
                <a:cs typeface="Times New Roman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c</a:t>
            </a:r>
            <a:r>
              <a:rPr sz="2800" b="1" spc="-20" dirty="0">
                <a:latin typeface="Calibri"/>
                <a:cs typeface="Calibri"/>
              </a:rPr>
              <a:t>en</a:t>
            </a:r>
            <a:r>
              <a:rPr sz="2800" b="1" dirty="0">
                <a:latin typeface="Calibri"/>
                <a:cs typeface="Calibri"/>
              </a:rPr>
              <a:t>t</a:t>
            </a:r>
            <a:r>
              <a:rPr sz="2800" b="1" spc="-20" dirty="0">
                <a:latin typeface="Calibri"/>
                <a:cs typeface="Calibri"/>
              </a:rPr>
              <a:t>e</a:t>
            </a:r>
            <a:r>
              <a:rPr sz="2800" b="1" dirty="0">
                <a:latin typeface="Calibri"/>
                <a:cs typeface="Calibri"/>
              </a:rPr>
              <a:t>r</a:t>
            </a:r>
            <a:r>
              <a:rPr sz="2800" dirty="0"/>
              <a:t>.</a:t>
            </a:r>
            <a:endParaRPr sz="2800">
              <a:latin typeface="Calibri"/>
              <a:cs typeface="Calibri"/>
            </a:endParaRPr>
          </a:p>
          <a:p>
            <a:pPr marL="462280" indent="-228600">
              <a:lnSpc>
                <a:spcPct val="100000"/>
              </a:lnSpc>
              <a:spcBef>
                <a:spcPts val="1964"/>
              </a:spcBef>
              <a:buFont typeface="Symbol"/>
              <a:buChar char=""/>
              <a:tabLst>
                <a:tab pos="462915" algn="l"/>
              </a:tabLst>
            </a:pPr>
            <a:r>
              <a:rPr spc="-20" dirty="0"/>
              <a:t>Ensemb</a:t>
            </a:r>
            <a:r>
              <a:rPr dirty="0"/>
              <a:t>l</a:t>
            </a:r>
            <a:r>
              <a:rPr spc="-15" dirty="0"/>
              <a:t>e</a:t>
            </a:r>
            <a:r>
              <a:rPr spc="-70" dirty="0">
                <a:latin typeface="Times New Roman"/>
                <a:cs typeface="Times New Roman"/>
              </a:rPr>
              <a:t> </a:t>
            </a:r>
            <a:r>
              <a:rPr spc="-20" dirty="0"/>
              <a:t>prof</a:t>
            </a:r>
            <a:r>
              <a:rPr spc="-10" dirty="0"/>
              <a:t>i</a:t>
            </a:r>
            <a:r>
              <a:rPr dirty="0"/>
              <a:t>l</a:t>
            </a:r>
            <a:r>
              <a:rPr spc="-15" dirty="0"/>
              <a:t>e</a:t>
            </a:r>
            <a:r>
              <a:rPr spc="-60" dirty="0">
                <a:latin typeface="Times New Roman"/>
                <a:cs typeface="Times New Roman"/>
              </a:rPr>
              <a:t> </a:t>
            </a:r>
            <a:r>
              <a:rPr spc="-15" dirty="0"/>
              <a:t>=</a:t>
            </a:r>
            <a:r>
              <a:rPr spc="-70" dirty="0">
                <a:latin typeface="Times New Roman"/>
                <a:cs typeface="Times New Roman"/>
              </a:rPr>
              <a:t> </a:t>
            </a:r>
            <a:r>
              <a:rPr spc="-10" dirty="0"/>
              <a:t>c</a:t>
            </a:r>
            <a:r>
              <a:rPr spc="-20" dirty="0"/>
              <a:t>onvo</a:t>
            </a:r>
            <a:r>
              <a:rPr spc="-10" dirty="0"/>
              <a:t>l</a:t>
            </a:r>
            <a:r>
              <a:rPr spc="-20" dirty="0"/>
              <a:t>ut</a:t>
            </a:r>
            <a:r>
              <a:rPr spc="-10" dirty="0"/>
              <a:t>i</a:t>
            </a:r>
            <a:r>
              <a:rPr spc="-5" dirty="0"/>
              <a:t>o</a:t>
            </a:r>
            <a:r>
              <a:rPr spc="-15" dirty="0"/>
              <a:t>n</a:t>
            </a:r>
          </a:p>
          <a:p>
            <a:pPr marL="2078989">
              <a:lnSpc>
                <a:spcPct val="100000"/>
              </a:lnSpc>
              <a:spcBef>
                <a:spcPts val="1800"/>
              </a:spcBef>
              <a:tabLst>
                <a:tab pos="4918710" algn="l"/>
                <a:tab pos="5288915" algn="l"/>
              </a:tabLst>
            </a:pPr>
            <a:r>
              <a:rPr spc="-15" dirty="0">
                <a:latin typeface="Calibri"/>
                <a:cs typeface="Calibri"/>
              </a:rPr>
              <a:t>Gaussian</a:t>
            </a:r>
            <a:r>
              <a:rPr spc="-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(</a:t>
            </a:r>
            <a:r>
              <a:rPr spc="-15" dirty="0">
                <a:latin typeface="Calibri"/>
                <a:cs typeface="Calibri"/>
              </a:rPr>
              <a:t>motio</a:t>
            </a:r>
            <a:r>
              <a:rPr spc="-5" dirty="0">
                <a:latin typeface="Calibri"/>
                <a:cs typeface="Calibri"/>
              </a:rPr>
              <a:t>n</a:t>
            </a:r>
            <a:r>
              <a:rPr spc="-10" dirty="0">
                <a:latin typeface="Calibri"/>
                <a:cs typeface="Calibri"/>
              </a:rPr>
              <a:t>)</a:t>
            </a:r>
            <a:r>
              <a:rPr dirty="0">
                <a:latin typeface="Calibri"/>
                <a:cs typeface="Calibri"/>
              </a:rPr>
              <a:t>	</a:t>
            </a:r>
            <a:r>
              <a:rPr spc="-15" dirty="0">
                <a:latin typeface="Cambria Math"/>
                <a:cs typeface="Cambria Math"/>
              </a:rPr>
              <a:t>∗</a:t>
            </a:r>
            <a:r>
              <a:rPr dirty="0">
                <a:latin typeface="Cambria Math"/>
                <a:cs typeface="Cambria Math"/>
              </a:rPr>
              <a:t>	</a:t>
            </a:r>
            <a:r>
              <a:rPr spc="-15" dirty="0">
                <a:latin typeface="Calibri"/>
                <a:cs typeface="Calibri"/>
              </a:rPr>
              <a:t>Lorentz</a:t>
            </a:r>
            <a:r>
              <a:rPr spc="-20" dirty="0">
                <a:latin typeface="Calibri"/>
                <a:cs typeface="Calibri"/>
              </a:rPr>
              <a:t>i</a:t>
            </a:r>
            <a:r>
              <a:rPr spc="-15" dirty="0">
                <a:latin typeface="Calibri"/>
                <a:cs typeface="Calibri"/>
              </a:rPr>
              <a:t>an</a:t>
            </a:r>
            <a:r>
              <a:rPr spc="10" dirty="0">
                <a:latin typeface="Calibri"/>
                <a:cs typeface="Calibri"/>
              </a:rPr>
              <a:t> </a:t>
            </a:r>
            <a:r>
              <a:rPr spc="-5" dirty="0">
                <a:latin typeface="Calibri"/>
                <a:cs typeface="Calibri"/>
              </a:rPr>
              <a:t>(</a:t>
            </a:r>
            <a:r>
              <a:rPr spc="-10" dirty="0">
                <a:latin typeface="Calibri"/>
                <a:cs typeface="Calibri"/>
              </a:rPr>
              <a:t>l</a:t>
            </a:r>
            <a:r>
              <a:rPr spc="-25" dirty="0">
                <a:latin typeface="Calibri"/>
                <a:cs typeface="Calibri"/>
              </a:rPr>
              <a:t>i</a:t>
            </a:r>
            <a:r>
              <a:rPr spc="-5" dirty="0">
                <a:latin typeface="Calibri"/>
                <a:cs typeface="Calibri"/>
              </a:rPr>
              <a:t>f</a:t>
            </a:r>
            <a:r>
              <a:rPr spc="-15" dirty="0">
                <a:latin typeface="Calibri"/>
                <a:cs typeface="Calibri"/>
              </a:rPr>
              <a:t>etime</a:t>
            </a:r>
            <a:r>
              <a:rPr spc="20" dirty="0">
                <a:latin typeface="Calibri"/>
                <a:cs typeface="Calibri"/>
              </a:rPr>
              <a:t>)</a:t>
            </a:r>
            <a:r>
              <a:rPr spc="-10" dirty="0">
                <a:latin typeface="Cambria Math"/>
                <a:cs typeface="Cambria Math"/>
              </a:rPr>
              <a:t>.</a:t>
            </a:r>
          </a:p>
          <a:p>
            <a:pPr marL="462280" indent="-228600">
              <a:lnSpc>
                <a:spcPct val="100000"/>
              </a:lnSpc>
              <a:spcBef>
                <a:spcPts val="1800"/>
              </a:spcBef>
              <a:buFont typeface="Symbol"/>
              <a:buChar char=""/>
              <a:tabLst>
                <a:tab pos="462915" algn="l"/>
              </a:tabLst>
            </a:pPr>
            <a:r>
              <a:rPr spc="-15" dirty="0"/>
              <a:t>Result</a:t>
            </a:r>
            <a:r>
              <a:rPr spc="-65" dirty="0">
                <a:latin typeface="Times New Roman"/>
                <a:cs typeface="Times New Roman"/>
              </a:rPr>
              <a:t> </a:t>
            </a:r>
            <a:r>
              <a:rPr spc="-15" dirty="0"/>
              <a:t>c</a:t>
            </a:r>
            <a:r>
              <a:rPr spc="-10" dirty="0"/>
              <a:t>a</a:t>
            </a:r>
            <a:r>
              <a:rPr dirty="0"/>
              <a:t>ll</a:t>
            </a:r>
            <a:r>
              <a:rPr spc="-15" dirty="0"/>
              <a:t>ed</a:t>
            </a:r>
            <a:r>
              <a:rPr spc="-75" dirty="0">
                <a:latin typeface="Times New Roman"/>
                <a:cs typeface="Times New Roman"/>
              </a:rPr>
              <a:t> </a:t>
            </a:r>
            <a:r>
              <a:rPr spc="-15" dirty="0"/>
              <a:t>the</a:t>
            </a:r>
            <a:r>
              <a:rPr spc="-65" dirty="0">
                <a:latin typeface="Times New Roman"/>
                <a:cs typeface="Times New Roman"/>
              </a:rPr>
              <a:t> </a:t>
            </a:r>
            <a:r>
              <a:rPr b="1" spc="-10" dirty="0">
                <a:latin typeface="Calibri"/>
                <a:cs typeface="Calibri"/>
              </a:rPr>
              <a:t>V</a:t>
            </a:r>
            <a:r>
              <a:rPr b="1" spc="-15" dirty="0">
                <a:latin typeface="Calibri"/>
                <a:cs typeface="Calibri"/>
              </a:rPr>
              <a:t>oi</a:t>
            </a:r>
            <a:r>
              <a:rPr b="1" spc="-10" dirty="0">
                <a:latin typeface="Calibri"/>
                <a:cs typeface="Calibri"/>
              </a:rPr>
              <a:t>gt</a:t>
            </a:r>
            <a:r>
              <a:rPr b="1" spc="-70" dirty="0">
                <a:latin typeface="Times New Roman"/>
                <a:cs typeface="Times New Roman"/>
              </a:rPr>
              <a:t> </a:t>
            </a:r>
            <a:r>
              <a:rPr b="1" spc="-15" dirty="0">
                <a:latin typeface="Calibri"/>
                <a:cs typeface="Calibri"/>
              </a:rPr>
              <a:t>profil</a:t>
            </a:r>
            <a:r>
              <a:rPr b="1" spc="-20" dirty="0">
                <a:latin typeface="Calibri"/>
                <a:cs typeface="Calibri"/>
              </a:rPr>
              <a:t>e</a:t>
            </a:r>
            <a:r>
              <a:rPr dirty="0"/>
              <a:t>.</a:t>
            </a:r>
          </a:p>
          <a:p>
            <a:pPr marL="462280" marR="6350" indent="-228600">
              <a:lnSpc>
                <a:spcPct val="126800"/>
              </a:lnSpc>
              <a:spcBef>
                <a:spcPts val="1070"/>
              </a:spcBef>
              <a:buFont typeface="Symbol"/>
              <a:buChar char=""/>
              <a:tabLst>
                <a:tab pos="462915" algn="l"/>
              </a:tabLst>
            </a:pPr>
            <a:r>
              <a:rPr spc="-20" dirty="0"/>
              <a:t>Need</a:t>
            </a:r>
            <a:r>
              <a:rPr spc="120" dirty="0">
                <a:latin typeface="Times New Roman"/>
                <a:cs typeface="Times New Roman"/>
              </a:rPr>
              <a:t> </a:t>
            </a:r>
            <a:r>
              <a:rPr spc="-25" dirty="0"/>
              <a:t>Vo</a:t>
            </a:r>
            <a:r>
              <a:rPr spc="-10" dirty="0"/>
              <a:t>igt</a:t>
            </a:r>
            <a:r>
              <a:rPr spc="125" dirty="0">
                <a:latin typeface="Times New Roman"/>
                <a:cs typeface="Times New Roman"/>
              </a:rPr>
              <a:t> </a:t>
            </a:r>
            <a:r>
              <a:rPr spc="-15" dirty="0"/>
              <a:t>to</a:t>
            </a:r>
            <a:r>
              <a:rPr spc="125" dirty="0">
                <a:latin typeface="Times New Roman"/>
                <a:cs typeface="Times New Roman"/>
              </a:rPr>
              <a:t> </a:t>
            </a:r>
            <a:r>
              <a:rPr spc="-15" dirty="0"/>
              <a:t>ana</a:t>
            </a:r>
            <a:r>
              <a:rPr spc="-5" dirty="0"/>
              <a:t>l</a:t>
            </a:r>
            <a:r>
              <a:rPr spc="-15" dirty="0"/>
              <a:t>yse</a:t>
            </a:r>
            <a:r>
              <a:rPr spc="110" dirty="0">
                <a:latin typeface="Times New Roman"/>
                <a:cs typeface="Times New Roman"/>
              </a:rPr>
              <a:t> </a:t>
            </a:r>
            <a:r>
              <a:rPr spc="-20" dirty="0"/>
              <a:t>h</a:t>
            </a:r>
            <a:r>
              <a:rPr spc="-10" dirty="0"/>
              <a:t>ig</a:t>
            </a:r>
            <a:r>
              <a:rPr spc="0" dirty="0"/>
              <a:t>h</a:t>
            </a:r>
            <a:r>
              <a:rPr spc="-15" dirty="0"/>
              <a:t>-re</a:t>
            </a:r>
            <a:r>
              <a:rPr dirty="0"/>
              <a:t>s</a:t>
            </a:r>
            <a:r>
              <a:rPr spc="-20" dirty="0"/>
              <a:t>o</a:t>
            </a:r>
            <a:r>
              <a:rPr spc="-10" dirty="0"/>
              <a:t>l</a:t>
            </a:r>
            <a:r>
              <a:rPr spc="-20" dirty="0"/>
              <a:t>ut</a:t>
            </a:r>
            <a:r>
              <a:rPr spc="-10" dirty="0"/>
              <a:t>io</a:t>
            </a:r>
            <a:r>
              <a:rPr spc="-15" dirty="0"/>
              <a:t>n</a:t>
            </a:r>
            <a:r>
              <a:rPr spc="120" dirty="0">
                <a:latin typeface="Times New Roman"/>
                <a:cs typeface="Times New Roman"/>
              </a:rPr>
              <a:t> </a:t>
            </a:r>
            <a:r>
              <a:rPr spc="-20" dirty="0"/>
              <a:t>spe</a:t>
            </a:r>
            <a:r>
              <a:rPr spc="-10" dirty="0"/>
              <a:t>c</a:t>
            </a:r>
            <a:r>
              <a:rPr spc="-15" dirty="0"/>
              <a:t>tra</a:t>
            </a:r>
            <a:r>
              <a:rPr spc="125" dirty="0">
                <a:latin typeface="Times New Roman"/>
                <a:cs typeface="Times New Roman"/>
              </a:rPr>
              <a:t> </a:t>
            </a:r>
            <a:r>
              <a:rPr spc="-20" dirty="0"/>
              <a:t>(ste</a:t>
            </a:r>
            <a:r>
              <a:rPr spc="-10" dirty="0"/>
              <a:t>l</a:t>
            </a:r>
            <a:r>
              <a:rPr dirty="0"/>
              <a:t>l</a:t>
            </a:r>
            <a:r>
              <a:rPr spc="-15" dirty="0"/>
              <a:t>ar</a:t>
            </a:r>
            <a:r>
              <a:rPr spc="125" dirty="0">
                <a:latin typeface="Times New Roman"/>
                <a:cs typeface="Times New Roman"/>
              </a:rPr>
              <a:t> </a:t>
            </a:r>
            <a:r>
              <a:rPr spc="-15" dirty="0"/>
              <a:t>atmos</a:t>
            </a:r>
            <a:r>
              <a:rPr spc="-10" dirty="0"/>
              <a:t>p</a:t>
            </a:r>
            <a:r>
              <a:rPr spc="-20" dirty="0"/>
              <a:t>here</a:t>
            </a:r>
            <a:r>
              <a:rPr spc="-10" dirty="0"/>
              <a:t>s,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dirty="0"/>
              <a:t>l</a:t>
            </a:r>
            <a:r>
              <a:rPr spc="-10" dirty="0"/>
              <a:t>a</a:t>
            </a:r>
            <a:r>
              <a:rPr spc="-20" dirty="0"/>
              <a:t>se</a:t>
            </a:r>
            <a:r>
              <a:rPr spc="-10" dirty="0"/>
              <a:t>r</a:t>
            </a:r>
            <a:r>
              <a:rPr spc="-65" dirty="0">
                <a:latin typeface="Times New Roman"/>
                <a:cs typeface="Times New Roman"/>
              </a:rPr>
              <a:t> </a:t>
            </a:r>
            <a:r>
              <a:rPr spc="-20" dirty="0"/>
              <a:t>d</a:t>
            </a:r>
            <a:r>
              <a:rPr spc="-15" dirty="0"/>
              <a:t>iagnost</a:t>
            </a:r>
            <a:r>
              <a:rPr spc="-5" dirty="0"/>
              <a:t>i</a:t>
            </a:r>
            <a:r>
              <a:rPr spc="-10" dirty="0"/>
              <a:t>cs,</a:t>
            </a:r>
            <a:r>
              <a:rPr spc="-70" dirty="0">
                <a:latin typeface="Times New Roman"/>
                <a:cs typeface="Times New Roman"/>
              </a:rPr>
              <a:t> </a:t>
            </a:r>
            <a:r>
              <a:rPr spc="-5" dirty="0"/>
              <a:t>p</a:t>
            </a:r>
            <a:r>
              <a:rPr spc="-15" dirty="0"/>
              <a:t>ress</a:t>
            </a:r>
            <a:r>
              <a:rPr spc="-10" dirty="0"/>
              <a:t>u</a:t>
            </a:r>
            <a:r>
              <a:rPr spc="-15" dirty="0"/>
              <a:t>re</a:t>
            </a:r>
            <a:r>
              <a:rPr spc="-70" dirty="0">
                <a:latin typeface="Times New Roman"/>
                <a:cs typeface="Times New Roman"/>
              </a:rPr>
              <a:t> </a:t>
            </a:r>
            <a:r>
              <a:rPr spc="-20" dirty="0"/>
              <a:t>bro</a:t>
            </a:r>
            <a:r>
              <a:rPr spc="-5" dirty="0"/>
              <a:t>a</a:t>
            </a:r>
            <a:r>
              <a:rPr spc="-20" dirty="0"/>
              <a:t>den</a:t>
            </a:r>
            <a:r>
              <a:rPr spc="-10" dirty="0"/>
              <a:t>i</a:t>
            </a:r>
            <a:r>
              <a:rPr spc="-20" dirty="0"/>
              <a:t>n</a:t>
            </a:r>
            <a:r>
              <a:rPr spc="-15" dirty="0"/>
              <a:t>g</a:t>
            </a:r>
            <a:r>
              <a:rPr spc="-70" dirty="0">
                <a:latin typeface="Times New Roman"/>
                <a:cs typeface="Times New Roman"/>
              </a:rPr>
              <a:t> </a:t>
            </a:r>
            <a:r>
              <a:rPr spc="-20" dirty="0"/>
              <a:t>s</a:t>
            </a:r>
            <a:r>
              <a:rPr spc="-5" dirty="0"/>
              <a:t>t</a:t>
            </a:r>
            <a:r>
              <a:rPr spc="-20" dirty="0"/>
              <a:t>ud</a:t>
            </a:r>
            <a:r>
              <a:rPr spc="-10" dirty="0"/>
              <a:t>ies).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9622" rIns="0" bIns="0" rtlCol="0">
            <a:spAutoFit/>
          </a:bodyPr>
          <a:lstStyle/>
          <a:p>
            <a:pPr marL="104139">
              <a:lnSpc>
                <a:spcPct val="100000"/>
              </a:lnSpc>
            </a:pPr>
            <a:r>
              <a:rPr spc="-15" dirty="0"/>
              <a:t>Sl</a:t>
            </a:r>
            <a:r>
              <a:rPr spc="-5" dirty="0"/>
              <a:t>i</a:t>
            </a:r>
            <a:r>
              <a:rPr spc="-20" dirty="0"/>
              <a:t>de</a:t>
            </a:r>
            <a:r>
              <a:rPr spc="-5" dirty="0"/>
              <a:t> </a:t>
            </a:r>
            <a:r>
              <a:rPr spc="-20" dirty="0"/>
              <a:t>1</a:t>
            </a:r>
            <a:r>
              <a:rPr spc="-30" dirty="0"/>
              <a:t>8</a:t>
            </a:r>
            <a:r>
              <a:rPr spc="-15" dirty="0"/>
              <a:t>: Lorentzian</a:t>
            </a:r>
            <a:r>
              <a:rPr spc="-25" dirty="0"/>
              <a:t> </a:t>
            </a:r>
            <a:r>
              <a:rPr spc="-20" dirty="0"/>
              <a:t>Line Shape</a:t>
            </a:r>
            <a:r>
              <a:rPr spc="-5" dirty="0"/>
              <a:t> </a:t>
            </a:r>
            <a:r>
              <a:rPr spc="-20" dirty="0"/>
              <a:t>for</a:t>
            </a:r>
            <a:r>
              <a:rPr spc="-5" dirty="0"/>
              <a:t> </a:t>
            </a:r>
            <a:r>
              <a:rPr spc="-15" dirty="0"/>
              <a:t>a Sing</a:t>
            </a:r>
            <a:r>
              <a:rPr spc="-5" dirty="0"/>
              <a:t>l</a:t>
            </a:r>
            <a:r>
              <a:rPr spc="-20" dirty="0"/>
              <a:t>e V</a:t>
            </a:r>
            <a:r>
              <a:rPr spc="-15" dirty="0"/>
              <a:t>elocity</a:t>
            </a:r>
            <a:r>
              <a:rPr spc="-25" dirty="0"/>
              <a:t> </a:t>
            </a:r>
            <a:r>
              <a:rPr spc="-20" dirty="0"/>
              <a:t>Cla</a:t>
            </a:r>
            <a:r>
              <a:rPr spc="-5" dirty="0"/>
              <a:t>s</a:t>
            </a:r>
            <a:r>
              <a:rPr spc="-15" dirty="0"/>
              <a:t>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30300" y="1752795"/>
            <a:ext cx="8525510" cy="4229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Font typeface="Symbol"/>
              <a:buChar char=""/>
              <a:tabLst>
                <a:tab pos="241935" algn="l"/>
              </a:tabLst>
            </a:pPr>
            <a:r>
              <a:rPr sz="2800" spc="-20" dirty="0">
                <a:latin typeface="Calibri"/>
                <a:cs typeface="Calibri"/>
              </a:rPr>
              <a:t>L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fet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me</a:t>
            </a:r>
            <a:r>
              <a:rPr sz="2800" spc="-15" dirty="0">
                <a:latin typeface="Calibri"/>
                <a:cs typeface="Calibri"/>
              </a:rPr>
              <a:t>-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mited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re</a:t>
            </a:r>
            <a:r>
              <a:rPr sz="2800" spc="-10" dirty="0">
                <a:latin typeface="Calibri"/>
                <a:cs typeface="Calibri"/>
              </a:rPr>
              <a:t>s</a:t>
            </a:r>
            <a:r>
              <a:rPr sz="2800" spc="-20" dirty="0">
                <a:latin typeface="Calibri"/>
                <a:cs typeface="Calibri"/>
              </a:rPr>
              <a:t>p</a:t>
            </a:r>
            <a:r>
              <a:rPr sz="2800" spc="-10" dirty="0">
                <a:latin typeface="Calibri"/>
                <a:cs typeface="Calibri"/>
              </a:rPr>
              <a:t>o</a:t>
            </a:r>
            <a:r>
              <a:rPr sz="2800" spc="-20" dirty="0">
                <a:latin typeface="Calibri"/>
                <a:cs typeface="Calibri"/>
              </a:rPr>
              <a:t>ns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cen</a:t>
            </a:r>
            <a:r>
              <a:rPr sz="2800" spc="-5" dirty="0">
                <a:latin typeface="Calibri"/>
                <a:cs typeface="Calibri"/>
              </a:rPr>
              <a:t>t</a:t>
            </a:r>
            <a:r>
              <a:rPr sz="2800" spc="-15" dirty="0">
                <a:latin typeface="Calibri"/>
                <a:cs typeface="Calibri"/>
              </a:rPr>
              <a:t>red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libri"/>
                <a:cs typeface="Calibri"/>
              </a:rPr>
              <a:t>a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spc="-35" dirty="0">
                <a:latin typeface="Cambria Math"/>
                <a:cs typeface="Cambria Math"/>
              </a:rPr>
              <a:t>𝜔</a:t>
            </a:r>
            <a:r>
              <a:rPr sz="2800" spc="-10" dirty="0">
                <a:latin typeface="Cambria Math"/>
                <a:cs typeface="Cambria Math"/>
              </a:rPr>
              <a:t>′</a:t>
            </a:r>
            <a:r>
              <a:rPr sz="2800" spc="170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=</a:t>
            </a:r>
            <a:r>
              <a:rPr sz="2800" spc="160" dirty="0">
                <a:latin typeface="Cambria Math"/>
                <a:cs typeface="Cambria Math"/>
              </a:rPr>
              <a:t> </a:t>
            </a:r>
            <a:r>
              <a:rPr sz="2800" spc="-35" dirty="0">
                <a:latin typeface="Cambria Math"/>
                <a:cs typeface="Cambria Math"/>
              </a:rPr>
              <a:t>𝜔</a:t>
            </a:r>
            <a:r>
              <a:rPr sz="3000" spc="232" baseline="-16666" dirty="0">
                <a:latin typeface="Cambria Math"/>
                <a:cs typeface="Cambria Math"/>
              </a:rPr>
              <a:t>0</a:t>
            </a:r>
            <a:r>
              <a:rPr sz="4200" spc="-22" baseline="2976" dirty="0">
                <a:latin typeface="Cambria Math"/>
                <a:cs typeface="Cambria Math"/>
              </a:rPr>
              <a:t>(</a:t>
            </a:r>
            <a:r>
              <a:rPr sz="2800" spc="-20" dirty="0">
                <a:latin typeface="Cambria Math"/>
                <a:cs typeface="Cambria Math"/>
              </a:rPr>
              <a:t>1</a:t>
            </a:r>
            <a:r>
              <a:rPr sz="2800" spc="-5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+</a:t>
            </a:r>
            <a:r>
              <a:rPr sz="2800" spc="5" dirty="0">
                <a:latin typeface="Cambria Math"/>
                <a:cs typeface="Cambria Math"/>
              </a:rPr>
              <a:t> </a:t>
            </a:r>
            <a:r>
              <a:rPr sz="2800" spc="-195" dirty="0">
                <a:latin typeface="Cambria Math"/>
                <a:cs typeface="Cambria Math"/>
              </a:rPr>
              <a:t>𝑣</a:t>
            </a:r>
            <a:r>
              <a:rPr sz="3000" spc="509" baseline="-16666" dirty="0">
                <a:latin typeface="Cambria Math"/>
                <a:cs typeface="Cambria Math"/>
              </a:rPr>
              <a:t>𝑧</a:t>
            </a:r>
            <a:r>
              <a:rPr sz="2800" spc="-20" dirty="0">
                <a:latin typeface="Cambria Math"/>
                <a:cs typeface="Cambria Math"/>
              </a:rPr>
              <a:t>/</a:t>
            </a:r>
            <a:r>
              <a:rPr sz="2800" spc="50" dirty="0">
                <a:latin typeface="Cambria Math"/>
                <a:cs typeface="Cambria Math"/>
              </a:rPr>
              <a:t>𝑐</a:t>
            </a:r>
            <a:r>
              <a:rPr sz="4200" baseline="2976" dirty="0">
                <a:latin typeface="Cambria Math"/>
                <a:cs typeface="Cambria Math"/>
              </a:rPr>
              <a:t>)</a:t>
            </a:r>
            <a:r>
              <a:rPr sz="2800" spc="-10" dirty="0">
                <a:latin typeface="Calibri"/>
                <a:cs typeface="Calibri"/>
              </a:rPr>
              <a:t>: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583051" y="2832994"/>
            <a:ext cx="2945130" cy="0"/>
          </a:xfrm>
          <a:custGeom>
            <a:avLst/>
            <a:gdLst/>
            <a:ahLst/>
            <a:cxnLst/>
            <a:rect l="l" t="t" r="r" b="b"/>
            <a:pathLst>
              <a:path w="2945129">
                <a:moveTo>
                  <a:pt x="0" y="0"/>
                </a:moveTo>
                <a:lnTo>
                  <a:pt x="2944630" y="0"/>
                </a:lnTo>
              </a:path>
            </a:pathLst>
          </a:custGeom>
          <a:ln w="24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130300" y="2375604"/>
            <a:ext cx="8500745" cy="1549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531485">
              <a:lnSpc>
                <a:spcPct val="100000"/>
              </a:lnSpc>
            </a:pPr>
            <a:r>
              <a:rPr sz="2800" spc="50" dirty="0">
                <a:latin typeface="Cambria Math"/>
                <a:cs typeface="Cambria Math"/>
              </a:rPr>
              <a:t>𝛾</a:t>
            </a:r>
            <a:r>
              <a:rPr sz="2800" spc="-5" dirty="0">
                <a:latin typeface="Cambria Math"/>
                <a:cs typeface="Cambria Math"/>
              </a:rPr>
              <a:t>/</a:t>
            </a:r>
            <a:r>
              <a:rPr sz="2800" spc="-25" dirty="0">
                <a:latin typeface="Cambria Math"/>
                <a:cs typeface="Cambria Math"/>
              </a:rPr>
              <a:t>2</a:t>
            </a:r>
            <a:r>
              <a:rPr sz="2800" spc="-30" dirty="0">
                <a:latin typeface="Cambria Math"/>
                <a:cs typeface="Cambria Math"/>
              </a:rPr>
              <a:t>𝜋</a:t>
            </a:r>
            <a:endParaRPr sz="2800">
              <a:latin typeface="Cambria Math"/>
              <a:cs typeface="Cambria Math"/>
            </a:endParaRPr>
          </a:p>
          <a:p>
            <a:pPr marL="2458720">
              <a:lnSpc>
                <a:spcPct val="100000"/>
              </a:lnSpc>
              <a:spcBef>
                <a:spcPts val="645"/>
              </a:spcBef>
            </a:pPr>
            <a:r>
              <a:rPr sz="4200" spc="37" baseline="37698" dirty="0">
                <a:latin typeface="Cambria Math"/>
                <a:cs typeface="Cambria Math"/>
              </a:rPr>
              <a:t>𝐿</a:t>
            </a:r>
            <a:r>
              <a:rPr sz="4200" spc="-22" baseline="39682" dirty="0">
                <a:latin typeface="Cambria Math"/>
                <a:cs typeface="Cambria Math"/>
              </a:rPr>
              <a:t>(</a:t>
            </a:r>
            <a:r>
              <a:rPr sz="4200" spc="-44" baseline="37698" dirty="0">
                <a:latin typeface="Cambria Math"/>
                <a:cs typeface="Cambria Math"/>
              </a:rPr>
              <a:t>𝜔</a:t>
            </a:r>
            <a:r>
              <a:rPr sz="4200" spc="97" baseline="37698" dirty="0">
                <a:latin typeface="Cambria Math"/>
                <a:cs typeface="Cambria Math"/>
              </a:rPr>
              <a:t> </a:t>
            </a:r>
            <a:r>
              <a:rPr sz="4200" spc="-37" baseline="37698" dirty="0">
                <a:latin typeface="Cambria Math"/>
                <a:cs typeface="Cambria Math"/>
              </a:rPr>
              <a:t>−</a:t>
            </a:r>
            <a:r>
              <a:rPr sz="4200" spc="7" baseline="37698" dirty="0">
                <a:latin typeface="Cambria Math"/>
                <a:cs typeface="Cambria Math"/>
              </a:rPr>
              <a:t> </a:t>
            </a:r>
            <a:r>
              <a:rPr sz="4200" spc="-44" baseline="37698" dirty="0">
                <a:latin typeface="Cambria Math"/>
                <a:cs typeface="Cambria Math"/>
              </a:rPr>
              <a:t>𝜔′</a:t>
            </a:r>
            <a:r>
              <a:rPr sz="4200" spc="-22" baseline="39682" dirty="0">
                <a:latin typeface="Cambria Math"/>
                <a:cs typeface="Cambria Math"/>
              </a:rPr>
              <a:t>)</a:t>
            </a:r>
            <a:r>
              <a:rPr sz="4200" spc="247" baseline="39682" dirty="0">
                <a:latin typeface="Cambria Math"/>
                <a:cs typeface="Cambria Math"/>
              </a:rPr>
              <a:t> </a:t>
            </a:r>
            <a:r>
              <a:rPr sz="4200" spc="-37" baseline="37698" dirty="0">
                <a:latin typeface="Cambria Math"/>
                <a:cs typeface="Cambria Math"/>
              </a:rPr>
              <a:t>=</a:t>
            </a:r>
            <a:r>
              <a:rPr sz="4200" spc="240" baseline="37698" dirty="0">
                <a:latin typeface="Cambria Math"/>
                <a:cs typeface="Cambria Math"/>
              </a:rPr>
              <a:t> </a:t>
            </a:r>
            <a:r>
              <a:rPr sz="4200" spc="-22" baseline="2976" dirty="0">
                <a:latin typeface="Cambria Math"/>
                <a:cs typeface="Cambria Math"/>
              </a:rPr>
              <a:t>(</a:t>
            </a:r>
            <a:r>
              <a:rPr sz="2800" spc="-30" dirty="0">
                <a:latin typeface="Cambria Math"/>
                <a:cs typeface="Cambria Math"/>
              </a:rPr>
              <a:t>𝜔</a:t>
            </a:r>
            <a:r>
              <a:rPr sz="2800" spc="65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−</a:t>
            </a:r>
            <a:r>
              <a:rPr sz="2800" spc="20" dirty="0">
                <a:latin typeface="Cambria Math"/>
                <a:cs typeface="Cambria Math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𝜔′</a:t>
            </a:r>
            <a:r>
              <a:rPr sz="4200" spc="-22" baseline="2976" dirty="0">
                <a:latin typeface="Cambria Math"/>
                <a:cs typeface="Cambria Math"/>
              </a:rPr>
              <a:t>)</a:t>
            </a:r>
            <a:r>
              <a:rPr sz="3000" spc="60" baseline="23611" dirty="0">
                <a:latin typeface="Cambria Math"/>
                <a:cs typeface="Cambria Math"/>
              </a:rPr>
              <a:t>2</a:t>
            </a:r>
            <a:r>
              <a:rPr sz="3000" baseline="23611" dirty="0">
                <a:latin typeface="Cambria Math"/>
                <a:cs typeface="Cambria Math"/>
              </a:rPr>
              <a:t> </a:t>
            </a:r>
            <a:r>
              <a:rPr sz="3000" spc="-217" baseline="23611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+</a:t>
            </a:r>
            <a:r>
              <a:rPr sz="2800" spc="5" dirty="0">
                <a:latin typeface="Cambria Math"/>
                <a:cs typeface="Cambria Math"/>
              </a:rPr>
              <a:t> </a:t>
            </a:r>
            <a:r>
              <a:rPr sz="4200" spc="-22" baseline="2976" dirty="0">
                <a:latin typeface="Cambria Math"/>
                <a:cs typeface="Cambria Math"/>
              </a:rPr>
              <a:t>(</a:t>
            </a:r>
            <a:r>
              <a:rPr sz="2800" spc="50" dirty="0">
                <a:latin typeface="Cambria Math"/>
                <a:cs typeface="Cambria Math"/>
              </a:rPr>
              <a:t>𝛾</a:t>
            </a:r>
            <a:r>
              <a:rPr sz="2800" spc="-20" dirty="0">
                <a:latin typeface="Cambria Math"/>
                <a:cs typeface="Cambria Math"/>
              </a:rPr>
              <a:t>/2</a:t>
            </a:r>
            <a:r>
              <a:rPr sz="4200" spc="-22" baseline="2976" dirty="0">
                <a:latin typeface="Cambria Math"/>
                <a:cs typeface="Cambria Math"/>
              </a:rPr>
              <a:t>)</a:t>
            </a:r>
            <a:r>
              <a:rPr sz="3000" spc="232" baseline="23611" dirty="0">
                <a:latin typeface="Cambria Math"/>
                <a:cs typeface="Cambria Math"/>
              </a:rPr>
              <a:t>2</a:t>
            </a:r>
            <a:r>
              <a:rPr sz="4200" spc="-15" baseline="37698" dirty="0">
                <a:latin typeface="Cambria Math"/>
                <a:cs typeface="Cambria Math"/>
              </a:rPr>
              <a:t>.</a:t>
            </a:r>
            <a:endParaRPr sz="4200" baseline="37698">
              <a:latin typeface="Cambria Math"/>
              <a:cs typeface="Cambria Math"/>
            </a:endParaRPr>
          </a:p>
          <a:p>
            <a:pPr marL="241300" indent="-228600">
              <a:lnSpc>
                <a:spcPct val="100000"/>
              </a:lnSpc>
              <a:spcBef>
                <a:spcPts val="1755"/>
              </a:spcBef>
              <a:buFont typeface="Symbol"/>
              <a:buChar char=""/>
              <a:tabLst>
                <a:tab pos="241935" algn="l"/>
                <a:tab pos="657225" algn="l"/>
                <a:tab pos="1053465" algn="l"/>
                <a:tab pos="1947545" algn="l"/>
                <a:tab pos="4232910" algn="l"/>
                <a:tab pos="5715000" algn="l"/>
                <a:tab pos="7192009" algn="l"/>
              </a:tabLst>
            </a:pPr>
            <a:r>
              <a:rPr sz="2800" spc="-30" dirty="0">
                <a:latin typeface="Cambria Math"/>
                <a:cs typeface="Cambria Math"/>
              </a:rPr>
              <a:t>𝛾</a:t>
            </a:r>
            <a:r>
              <a:rPr sz="2800" dirty="0">
                <a:latin typeface="Cambria Math"/>
                <a:cs typeface="Cambria Math"/>
              </a:rPr>
              <a:t>	</a:t>
            </a:r>
            <a:r>
              <a:rPr sz="2800" spc="-15" dirty="0">
                <a:latin typeface="Calibri"/>
                <a:cs typeface="Calibri"/>
              </a:rPr>
              <a:t>–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15" dirty="0">
                <a:latin typeface="Calibri"/>
                <a:cs typeface="Calibri"/>
              </a:rPr>
              <a:t>total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5" dirty="0">
                <a:latin typeface="Calibri"/>
                <a:cs typeface="Calibri"/>
              </a:rPr>
              <a:t>homog</a:t>
            </a:r>
            <a:r>
              <a:rPr sz="2800" dirty="0">
                <a:latin typeface="Calibri"/>
                <a:cs typeface="Calibri"/>
              </a:rPr>
              <a:t>e</a:t>
            </a:r>
            <a:r>
              <a:rPr sz="2800" spc="-20" dirty="0">
                <a:latin typeface="Calibri"/>
                <a:cs typeface="Calibri"/>
              </a:rPr>
              <a:t>ne</a:t>
            </a:r>
            <a:r>
              <a:rPr sz="2800" spc="-10" dirty="0">
                <a:latin typeface="Calibri"/>
                <a:cs typeface="Calibri"/>
              </a:rPr>
              <a:t>o</a:t>
            </a:r>
            <a:r>
              <a:rPr sz="2800" spc="-20" dirty="0">
                <a:latin typeface="Calibri"/>
                <a:cs typeface="Calibri"/>
              </a:rPr>
              <a:t>u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Calibri"/>
                <a:cs typeface="Calibri"/>
              </a:rPr>
              <a:t>da</a:t>
            </a:r>
            <a:r>
              <a:rPr sz="2800" spc="-15" dirty="0">
                <a:latin typeface="Calibri"/>
                <a:cs typeface="Calibri"/>
              </a:rPr>
              <a:t>m</a:t>
            </a:r>
            <a:r>
              <a:rPr sz="2800" spc="-20" dirty="0">
                <a:latin typeface="Calibri"/>
                <a:cs typeface="Calibri"/>
              </a:rPr>
              <a:t>p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g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5" dirty="0">
                <a:latin typeface="Calibri"/>
                <a:cs typeface="Calibri"/>
              </a:rPr>
              <a:t>con</a:t>
            </a:r>
            <a:r>
              <a:rPr sz="2800" spc="-10" dirty="0">
                <a:latin typeface="Calibri"/>
                <a:cs typeface="Calibri"/>
              </a:rPr>
              <a:t>s</a:t>
            </a:r>
            <a:r>
              <a:rPr sz="2800" spc="-15" dirty="0">
                <a:latin typeface="Calibri"/>
                <a:cs typeface="Calibri"/>
              </a:rPr>
              <a:t>tant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5" dirty="0">
                <a:latin typeface="Calibri"/>
                <a:cs typeface="Calibri"/>
              </a:rPr>
              <a:t>(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nc</a:t>
            </a:r>
            <a:r>
              <a:rPr sz="2800" spc="-10" dirty="0">
                <a:latin typeface="Calibri"/>
                <a:cs typeface="Calibri"/>
              </a:rPr>
              <a:t>l</a:t>
            </a:r>
            <a:r>
              <a:rPr sz="2800" spc="-25" dirty="0">
                <a:latin typeface="Calibri"/>
                <a:cs typeface="Calibri"/>
              </a:rPr>
              <a:t>u</a:t>
            </a:r>
            <a:r>
              <a:rPr sz="2800" spc="-20" dirty="0">
                <a:latin typeface="Calibri"/>
                <a:cs typeface="Calibri"/>
              </a:rPr>
              <a:t>des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901700" y="6182740"/>
            <a:ext cx="853122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5" dirty="0">
                <a:latin typeface="Calibri"/>
                <a:cs typeface="Calibri"/>
              </a:rPr>
              <a:t>Prepar</a:t>
            </a:r>
            <a:r>
              <a:rPr sz="1600" b="1" spc="-5" dirty="0">
                <a:latin typeface="Calibri"/>
                <a:cs typeface="Calibri"/>
              </a:rPr>
              <a:t>e</a:t>
            </a:r>
            <a:r>
              <a:rPr sz="1600" b="1" spc="-10" dirty="0">
                <a:latin typeface="Calibri"/>
                <a:cs typeface="Calibri"/>
              </a:rPr>
              <a:t>d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b</a:t>
            </a:r>
            <a:r>
              <a:rPr sz="1600" b="1" spc="-10" dirty="0">
                <a:latin typeface="Calibri"/>
                <a:cs typeface="Calibri"/>
              </a:rPr>
              <a:t>y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Dist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2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Pr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0" dirty="0">
                <a:latin typeface="Calibri"/>
                <a:cs typeface="Calibri"/>
              </a:rPr>
              <a:t>f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Dr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M.A.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20" dirty="0">
                <a:latin typeface="Calibri"/>
                <a:cs typeface="Calibri"/>
              </a:rPr>
              <a:t>G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nd</a:t>
            </a:r>
            <a:r>
              <a:rPr sz="1600" b="1" spc="-10" dirty="0">
                <a:latin typeface="Calibri"/>
                <a:cs typeface="Calibri"/>
              </a:rPr>
              <a:t>al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fo</a:t>
            </a:r>
            <a:r>
              <a:rPr sz="1600" b="1" spc="-10" dirty="0">
                <a:latin typeface="Calibri"/>
                <a:cs typeface="Calibri"/>
              </a:rPr>
              <a:t>r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Ph</a:t>
            </a:r>
            <a:r>
              <a:rPr sz="1600" b="1" dirty="0">
                <a:latin typeface="Calibri"/>
                <a:cs typeface="Calibri"/>
              </a:rPr>
              <a:t>y</a:t>
            </a:r>
            <a:r>
              <a:rPr sz="1600" b="1" spc="-10" dirty="0">
                <a:latin typeface="Calibri"/>
                <a:cs typeface="Calibri"/>
              </a:rPr>
              <a:t>s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6</a:t>
            </a:r>
            <a:r>
              <a:rPr sz="1600" b="1" spc="-15" dirty="0">
                <a:latin typeface="Calibri"/>
                <a:cs typeface="Calibri"/>
              </a:rPr>
              <a:t>0</a:t>
            </a:r>
            <a:r>
              <a:rPr sz="1600" b="1" spc="-10" dirty="0">
                <a:latin typeface="Calibri"/>
                <a:cs typeface="Calibri"/>
              </a:rPr>
              <a:t>8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Calibri"/>
                <a:cs typeface="Calibri"/>
              </a:rPr>
              <a:t>L</a:t>
            </a:r>
            <a:r>
              <a:rPr sz="1600" b="1" spc="-10" dirty="0">
                <a:latin typeface="Calibri"/>
                <a:cs typeface="Calibri"/>
              </a:rPr>
              <a:t>aser</a:t>
            </a:r>
            <a:r>
              <a:rPr sz="1600" b="1" spc="-4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Spec</a:t>
            </a:r>
            <a:r>
              <a:rPr sz="1600" b="1" spc="-5" dirty="0">
                <a:latin typeface="Calibri"/>
                <a:cs typeface="Calibri"/>
              </a:rPr>
              <a:t>t</a:t>
            </a:r>
            <a:r>
              <a:rPr sz="1600" b="1" spc="-15" dirty="0">
                <a:latin typeface="Calibri"/>
                <a:cs typeface="Calibri"/>
              </a:rPr>
              <a:t>ros</a:t>
            </a:r>
            <a:r>
              <a:rPr sz="1600" b="1" spc="-5" dirty="0">
                <a:latin typeface="Calibri"/>
                <a:cs typeface="Calibri"/>
              </a:rPr>
              <a:t>c</a:t>
            </a:r>
            <a:r>
              <a:rPr sz="1600" b="1" spc="-10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p</a:t>
            </a:r>
            <a:r>
              <a:rPr sz="1600" b="1" spc="-10" dirty="0">
                <a:latin typeface="Calibri"/>
                <a:cs typeface="Calibri"/>
              </a:rPr>
              <a:t>y</a:t>
            </a:r>
            <a:r>
              <a:rPr sz="1600" b="1" spc="-3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c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urs</a:t>
            </a:r>
            <a:r>
              <a:rPr sz="1600" b="1" spc="-10" dirty="0">
                <a:latin typeface="Calibri"/>
                <a:cs typeface="Calibri"/>
              </a:rPr>
              <a:t>e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in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KFUPM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(Te</a:t>
            </a:r>
            <a:r>
              <a:rPr sz="1600" b="1" dirty="0">
                <a:latin typeface="Calibri"/>
                <a:cs typeface="Calibri"/>
              </a:rPr>
              <a:t>r</a:t>
            </a:r>
            <a:r>
              <a:rPr sz="1600" b="1" spc="-15" dirty="0">
                <a:latin typeface="Calibri"/>
                <a:cs typeface="Calibri"/>
              </a:rPr>
              <a:t>m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25</a:t>
            </a:r>
            <a:r>
              <a:rPr sz="1600" b="1" spc="-5" dirty="0">
                <a:latin typeface="Calibri"/>
                <a:cs typeface="Calibri"/>
              </a:rPr>
              <a:t>1)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825821" y="3544067"/>
            <a:ext cx="1459865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269365" algn="l"/>
              </a:tabLst>
            </a:pPr>
            <a:r>
              <a:rPr sz="2800" spc="-20" dirty="0">
                <a:latin typeface="Calibri"/>
                <a:cs typeface="Calibri"/>
              </a:rPr>
              <a:t>natura</a:t>
            </a:r>
            <a:r>
              <a:rPr sz="2800" spc="-10" dirty="0">
                <a:latin typeface="Calibri"/>
                <a:cs typeface="Calibri"/>
              </a:rPr>
              <a:t>l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5" dirty="0">
                <a:latin typeface="Calibri"/>
                <a:cs typeface="Calibri"/>
              </a:rPr>
              <a:t>+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359151" y="4086611"/>
            <a:ext cx="1652905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15" dirty="0">
                <a:latin typeface="Calibri"/>
                <a:cs typeface="Calibri"/>
              </a:rPr>
              <a:t>co</a:t>
            </a:r>
            <a:r>
              <a:rPr sz="2800" dirty="0">
                <a:latin typeface="Calibri"/>
                <a:cs typeface="Calibri"/>
              </a:rPr>
              <a:t>lli</a:t>
            </a:r>
            <a:r>
              <a:rPr sz="2800" spc="-20" dirty="0">
                <a:latin typeface="Calibri"/>
                <a:cs typeface="Calibri"/>
              </a:rPr>
              <a:t>s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ona</a:t>
            </a:r>
            <a:r>
              <a:rPr sz="2800" spc="-5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).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30300" y="4738563"/>
            <a:ext cx="931544" cy="405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Font typeface="Symbol"/>
              <a:buChar char=""/>
              <a:tabLst>
                <a:tab pos="241935" algn="l"/>
              </a:tabLst>
            </a:pPr>
            <a:r>
              <a:rPr sz="2800" spc="-15" dirty="0">
                <a:latin typeface="Calibri"/>
                <a:cs typeface="Calibri"/>
              </a:rPr>
              <a:t>Area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289852" y="4753688"/>
            <a:ext cx="1330960" cy="3905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128395" algn="l"/>
              </a:tabLst>
            </a:pPr>
            <a:r>
              <a:rPr sz="2800" spc="-20" dirty="0">
                <a:latin typeface="Calibri"/>
                <a:cs typeface="Calibri"/>
              </a:rPr>
              <a:t>un</a:t>
            </a:r>
            <a:r>
              <a:rPr sz="2800" spc="-10" dirty="0">
                <a:latin typeface="Calibri"/>
                <a:cs typeface="Calibri"/>
              </a:rPr>
              <a:t>d</a:t>
            </a:r>
            <a:r>
              <a:rPr sz="2800" spc="-15" dirty="0">
                <a:latin typeface="Calibri"/>
                <a:cs typeface="Calibri"/>
              </a:rPr>
              <a:t>er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30" dirty="0">
                <a:latin typeface="Cambria Math"/>
                <a:cs typeface="Cambria Math"/>
              </a:rPr>
              <a:t>𝐿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857370" y="4753688"/>
            <a:ext cx="1511935" cy="3905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207135" algn="l"/>
              </a:tabLst>
            </a:pPr>
            <a:r>
              <a:rPr sz="2800" spc="-15" dirty="0">
                <a:latin typeface="Calibri"/>
                <a:cs typeface="Calibri"/>
              </a:rPr>
              <a:t>equals</a:t>
            </a:r>
            <a:r>
              <a:rPr sz="2800" spc="-15" dirty="0">
                <a:latin typeface="Times New Roman"/>
                <a:cs typeface="Times New Roman"/>
              </a:rPr>
              <a:t>	</a:t>
            </a:r>
            <a:r>
              <a:rPr sz="2800" spc="-25" dirty="0">
                <a:latin typeface="Cambria Math"/>
                <a:cs typeface="Cambria Math"/>
              </a:rPr>
              <a:t>1</a:t>
            </a:r>
            <a:r>
              <a:rPr sz="2800" spc="-10" dirty="0">
                <a:latin typeface="Calibri"/>
                <a:cs typeface="Calibri"/>
              </a:rPr>
              <a:t>;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597481" y="4763648"/>
            <a:ext cx="1155700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15" dirty="0">
                <a:latin typeface="Calibri"/>
                <a:cs typeface="Calibri"/>
              </a:rPr>
              <a:t>ens</a:t>
            </a:r>
            <a:r>
              <a:rPr sz="2800" spc="-10" dirty="0">
                <a:latin typeface="Calibri"/>
                <a:cs typeface="Calibri"/>
              </a:rPr>
              <a:t>u</a:t>
            </a:r>
            <a:r>
              <a:rPr sz="2800" spc="-15" dirty="0">
                <a:latin typeface="Calibri"/>
                <a:cs typeface="Calibri"/>
              </a:rPr>
              <a:t>res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980559" y="4763648"/>
            <a:ext cx="1017905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15" dirty="0">
                <a:latin typeface="Calibri"/>
                <a:cs typeface="Calibri"/>
              </a:rPr>
              <a:t>ene</a:t>
            </a:r>
            <a:r>
              <a:rPr sz="2800" spc="-20" dirty="0">
                <a:latin typeface="Calibri"/>
                <a:cs typeface="Calibri"/>
              </a:rPr>
              <a:t>r</a:t>
            </a:r>
            <a:r>
              <a:rPr sz="2800" spc="-5" dirty="0">
                <a:latin typeface="Calibri"/>
                <a:cs typeface="Calibri"/>
              </a:rPr>
              <a:t>g</a:t>
            </a:r>
            <a:r>
              <a:rPr sz="2800" spc="-15" dirty="0">
                <a:latin typeface="Calibri"/>
                <a:cs typeface="Calibri"/>
              </a:rPr>
              <a:t>y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227990" y="4763648"/>
            <a:ext cx="1894839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15" dirty="0">
                <a:latin typeface="Calibri"/>
                <a:cs typeface="Calibri"/>
              </a:rPr>
              <a:t>conserv</a:t>
            </a:r>
            <a:r>
              <a:rPr sz="2800" spc="-10" dirty="0">
                <a:latin typeface="Calibri"/>
                <a:cs typeface="Calibri"/>
              </a:rPr>
              <a:t>ati</a:t>
            </a:r>
            <a:r>
              <a:rPr sz="2800" spc="-20" dirty="0">
                <a:latin typeface="Calibri"/>
                <a:cs typeface="Calibri"/>
              </a:rPr>
              <a:t>on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0351792" y="4763648"/>
            <a:ext cx="936625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15" dirty="0">
                <a:latin typeface="Calibri"/>
                <a:cs typeface="Calibri"/>
              </a:rPr>
              <a:t>a</a:t>
            </a:r>
            <a:r>
              <a:rPr sz="2800" spc="-10" dirty="0">
                <a:latin typeface="Calibri"/>
                <a:cs typeface="Calibri"/>
              </a:rPr>
              <a:t>c</a:t>
            </a:r>
            <a:r>
              <a:rPr sz="2800" spc="-15" dirty="0">
                <a:latin typeface="Calibri"/>
                <a:cs typeface="Calibri"/>
              </a:rPr>
              <a:t>ross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359151" y="5304669"/>
            <a:ext cx="2305050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20" dirty="0">
                <a:latin typeface="Calibri"/>
                <a:cs typeface="Calibri"/>
              </a:rPr>
              <a:t>broaden</a:t>
            </a:r>
            <a:r>
              <a:rPr sz="2800" dirty="0">
                <a:latin typeface="Calibri"/>
                <a:cs typeface="Calibri"/>
              </a:rPr>
              <a:t>e</a:t>
            </a:r>
            <a:r>
              <a:rPr sz="2800" spc="-15" dirty="0">
                <a:latin typeface="Calibri"/>
                <a:cs typeface="Calibri"/>
              </a:rPr>
              <a:t>d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ne.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65479" y="375285"/>
            <a:ext cx="10604500" cy="61645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8920">
              <a:lnSpc>
                <a:spcPct val="100000"/>
              </a:lnSpc>
            </a:pPr>
            <a:r>
              <a:rPr sz="2800" spc="-10" dirty="0">
                <a:latin typeface="Calibri"/>
                <a:cs typeface="Calibri"/>
              </a:rPr>
              <a:t>[: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Lor</a:t>
            </a:r>
            <a:r>
              <a:rPr sz="2800" dirty="0">
                <a:latin typeface="Calibri"/>
                <a:cs typeface="Calibri"/>
              </a:rPr>
              <a:t>e</a:t>
            </a:r>
            <a:r>
              <a:rPr sz="2800" spc="-20" dirty="0">
                <a:latin typeface="Calibri"/>
                <a:cs typeface="Calibri"/>
              </a:rPr>
              <a:t>ntz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an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c</a:t>
            </a:r>
            <a:r>
              <a:rPr sz="2800" spc="-20" dirty="0">
                <a:latin typeface="Calibri"/>
                <a:cs typeface="Calibri"/>
              </a:rPr>
              <a:t>ur</a:t>
            </a:r>
            <a:r>
              <a:rPr sz="2800" spc="-25" dirty="0">
                <a:latin typeface="Calibri"/>
                <a:cs typeface="Calibri"/>
              </a:rPr>
              <a:t>v</a:t>
            </a:r>
            <a:r>
              <a:rPr sz="2800" spc="-10" dirty="0">
                <a:latin typeface="Calibri"/>
                <a:cs typeface="Calibri"/>
              </a:rPr>
              <a:t>e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at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two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d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fferen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spc="-195" dirty="0">
                <a:latin typeface="Cambria Math"/>
                <a:cs typeface="Cambria Math"/>
              </a:rPr>
              <a:t>𝑣</a:t>
            </a:r>
            <a:r>
              <a:rPr sz="3000" spc="270" baseline="-16666" dirty="0">
                <a:latin typeface="Cambria Math"/>
                <a:cs typeface="Cambria Math"/>
              </a:rPr>
              <a:t>𝑧</a:t>
            </a:r>
            <a:r>
              <a:rPr sz="3000" baseline="-16666" dirty="0">
                <a:latin typeface="Cambria Math"/>
                <a:cs typeface="Cambria Math"/>
              </a:rPr>
              <a:t> </a:t>
            </a:r>
            <a:r>
              <a:rPr sz="3000" spc="-127" baseline="-16666" dirty="0">
                <a:latin typeface="Cambria Math"/>
                <a:cs typeface="Cambria Math"/>
              </a:rPr>
              <a:t> </a:t>
            </a:r>
            <a:r>
              <a:rPr sz="2800" spc="-15" dirty="0">
                <a:latin typeface="Calibri"/>
                <a:cs typeface="Calibri"/>
              </a:rPr>
              <a:t>val</a:t>
            </a:r>
            <a:r>
              <a:rPr sz="2800" spc="-20" dirty="0">
                <a:latin typeface="Calibri"/>
                <a:cs typeface="Calibri"/>
              </a:rPr>
              <a:t>ues</a:t>
            </a:r>
            <a:r>
              <a:rPr sz="2800" spc="-10" dirty="0">
                <a:latin typeface="Calibri"/>
                <a:cs typeface="Calibri"/>
              </a:rPr>
              <a:t>,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hor</a:t>
            </a:r>
            <a:r>
              <a:rPr sz="2800" spc="-10" dirty="0">
                <a:latin typeface="Calibri"/>
                <a:cs typeface="Calibri"/>
              </a:rPr>
              <a:t>iz</a:t>
            </a:r>
            <a:r>
              <a:rPr sz="2800" spc="-5" dirty="0">
                <a:latin typeface="Calibri"/>
                <a:cs typeface="Calibri"/>
              </a:rPr>
              <a:t>o</a:t>
            </a:r>
            <a:r>
              <a:rPr sz="2800" spc="-20" dirty="0">
                <a:latin typeface="Calibri"/>
                <a:cs typeface="Calibri"/>
              </a:rPr>
              <a:t>nta</a:t>
            </a:r>
            <a:r>
              <a:rPr sz="2800" spc="-10" dirty="0">
                <a:latin typeface="Calibri"/>
                <a:cs typeface="Calibri"/>
              </a:rPr>
              <a:t>l</a:t>
            </a:r>
            <a:r>
              <a:rPr sz="2800" spc="5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y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d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sp</a:t>
            </a:r>
            <a:r>
              <a:rPr sz="2800" spc="-10" dirty="0">
                <a:latin typeface="Calibri"/>
                <a:cs typeface="Calibri"/>
              </a:rPr>
              <a:t>lac</a:t>
            </a:r>
            <a:r>
              <a:rPr sz="2800" spc="-15" dirty="0">
                <a:latin typeface="Calibri"/>
                <a:cs typeface="Calibri"/>
              </a:rPr>
              <a:t>ed.]</a:t>
            </a:r>
            <a:endParaRPr sz="2800">
              <a:latin typeface="Calibri"/>
              <a:cs typeface="Calibri"/>
            </a:endParaRPr>
          </a:p>
          <a:p>
            <a:pPr marL="248920">
              <a:lnSpc>
                <a:spcPct val="100000"/>
              </a:lnSpc>
              <a:spcBef>
                <a:spcPts val="1810"/>
              </a:spcBef>
            </a:pPr>
            <a:r>
              <a:rPr sz="2800" spc="-15" dirty="0">
                <a:latin typeface="Calibri"/>
                <a:cs typeface="Calibri"/>
              </a:rPr>
              <a:t>---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9"/>
              </a:spcBef>
            </a:pPr>
            <a:endParaRPr sz="3300">
              <a:latin typeface="Times New Roman"/>
              <a:cs typeface="Times New Roman"/>
            </a:endParaRPr>
          </a:p>
          <a:p>
            <a:pPr marL="248920">
              <a:lnSpc>
                <a:spcPct val="100000"/>
              </a:lnSpc>
            </a:pPr>
            <a:r>
              <a:rPr sz="1600" b="1" spc="-15" dirty="0">
                <a:latin typeface="Calibri"/>
                <a:cs typeface="Calibri"/>
              </a:rPr>
              <a:t>Prepar</a:t>
            </a:r>
            <a:r>
              <a:rPr sz="1600" b="1" spc="-5" dirty="0">
                <a:latin typeface="Calibri"/>
                <a:cs typeface="Calibri"/>
              </a:rPr>
              <a:t>e</a:t>
            </a:r>
            <a:r>
              <a:rPr sz="1600" b="1" spc="-10" dirty="0">
                <a:latin typeface="Calibri"/>
                <a:cs typeface="Calibri"/>
              </a:rPr>
              <a:t>d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b</a:t>
            </a:r>
            <a:r>
              <a:rPr sz="1600" b="1" spc="-10" dirty="0">
                <a:latin typeface="Calibri"/>
                <a:cs typeface="Calibri"/>
              </a:rPr>
              <a:t>y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Dist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2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Pr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0" dirty="0">
                <a:latin typeface="Calibri"/>
                <a:cs typeface="Calibri"/>
              </a:rPr>
              <a:t>f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Dr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M.A.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20" dirty="0">
                <a:latin typeface="Calibri"/>
                <a:cs typeface="Calibri"/>
              </a:rPr>
              <a:t>G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nd</a:t>
            </a:r>
            <a:r>
              <a:rPr sz="1600" b="1" spc="-10" dirty="0">
                <a:latin typeface="Calibri"/>
                <a:cs typeface="Calibri"/>
              </a:rPr>
              <a:t>al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fo</a:t>
            </a:r>
            <a:r>
              <a:rPr sz="1600" b="1" spc="-10" dirty="0">
                <a:latin typeface="Calibri"/>
                <a:cs typeface="Calibri"/>
              </a:rPr>
              <a:t>r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Ph</a:t>
            </a:r>
            <a:r>
              <a:rPr sz="1600" b="1" dirty="0">
                <a:latin typeface="Calibri"/>
                <a:cs typeface="Calibri"/>
              </a:rPr>
              <a:t>y</a:t>
            </a:r>
            <a:r>
              <a:rPr sz="1600" b="1" spc="-10" dirty="0">
                <a:latin typeface="Calibri"/>
                <a:cs typeface="Calibri"/>
              </a:rPr>
              <a:t>s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6</a:t>
            </a:r>
            <a:r>
              <a:rPr sz="1600" b="1" spc="-15" dirty="0">
                <a:latin typeface="Calibri"/>
                <a:cs typeface="Calibri"/>
              </a:rPr>
              <a:t>0</a:t>
            </a:r>
            <a:r>
              <a:rPr sz="1600" b="1" spc="-10" dirty="0">
                <a:latin typeface="Calibri"/>
                <a:cs typeface="Calibri"/>
              </a:rPr>
              <a:t>8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Calibri"/>
                <a:cs typeface="Calibri"/>
              </a:rPr>
              <a:t>L</a:t>
            </a:r>
            <a:r>
              <a:rPr sz="1600" b="1" spc="-10" dirty="0">
                <a:latin typeface="Calibri"/>
                <a:cs typeface="Calibri"/>
              </a:rPr>
              <a:t>aser</a:t>
            </a:r>
            <a:r>
              <a:rPr sz="1600" b="1" spc="-4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Spec</a:t>
            </a:r>
            <a:r>
              <a:rPr sz="1600" b="1" spc="-5" dirty="0">
                <a:latin typeface="Calibri"/>
                <a:cs typeface="Calibri"/>
              </a:rPr>
              <a:t>t</a:t>
            </a:r>
            <a:r>
              <a:rPr sz="1600" b="1" spc="-15" dirty="0">
                <a:latin typeface="Calibri"/>
                <a:cs typeface="Calibri"/>
              </a:rPr>
              <a:t>ros</a:t>
            </a:r>
            <a:r>
              <a:rPr sz="1600" b="1" spc="-5" dirty="0">
                <a:latin typeface="Calibri"/>
                <a:cs typeface="Calibri"/>
              </a:rPr>
              <a:t>c</a:t>
            </a:r>
            <a:r>
              <a:rPr sz="1600" b="1" spc="-10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p</a:t>
            </a:r>
            <a:r>
              <a:rPr sz="1600" b="1" spc="-10" dirty="0">
                <a:latin typeface="Calibri"/>
                <a:cs typeface="Calibri"/>
              </a:rPr>
              <a:t>y</a:t>
            </a:r>
            <a:r>
              <a:rPr sz="1600" b="1" spc="-3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c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urs</a:t>
            </a:r>
            <a:r>
              <a:rPr sz="1600" b="1" spc="-10" dirty="0">
                <a:latin typeface="Calibri"/>
                <a:cs typeface="Calibri"/>
              </a:rPr>
              <a:t>e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in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KFUPM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(Te</a:t>
            </a:r>
            <a:r>
              <a:rPr sz="1600" b="1" dirty="0">
                <a:latin typeface="Calibri"/>
                <a:cs typeface="Calibri"/>
              </a:rPr>
              <a:t>r</a:t>
            </a:r>
            <a:r>
              <a:rPr sz="1600" b="1" spc="-15" dirty="0">
                <a:latin typeface="Calibri"/>
                <a:cs typeface="Calibri"/>
              </a:rPr>
              <a:t>m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25</a:t>
            </a:r>
            <a:r>
              <a:rPr sz="1600" b="1" spc="-5" dirty="0">
                <a:latin typeface="Calibri"/>
                <a:cs typeface="Calibri"/>
              </a:rPr>
              <a:t>1)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65479" y="375285"/>
            <a:ext cx="10604357" cy="61645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4674" y="240024"/>
            <a:ext cx="10081895" cy="63633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79095">
              <a:lnSpc>
                <a:spcPct val="100000"/>
              </a:lnSpc>
            </a:pPr>
            <a:r>
              <a:rPr sz="1100" dirty="0">
                <a:latin typeface="Calibri"/>
                <a:cs typeface="Calibri"/>
              </a:rPr>
              <a:t>[</a:t>
            </a:r>
            <a:r>
              <a:rPr sz="1100" spc="-10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MA</a:t>
            </a:r>
            <a:r>
              <a:rPr sz="1100" spc="-5" dirty="0">
                <a:latin typeface="Calibri"/>
                <a:cs typeface="Calibri"/>
              </a:rPr>
              <a:t>G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Calibri"/>
                <a:cs typeface="Calibri"/>
              </a:rPr>
              <a:t>R</a:t>
            </a:r>
            <a:r>
              <a:rPr sz="1100" spc="-5" dirty="0">
                <a:latin typeface="Calibri"/>
                <a:cs typeface="Calibri"/>
              </a:rPr>
              <a:t>EQUIR</a:t>
            </a:r>
            <a:r>
              <a:rPr sz="1100" spc="-10" dirty="0">
                <a:latin typeface="Calibri"/>
                <a:cs typeface="Calibri"/>
              </a:rPr>
              <a:t>E</a:t>
            </a:r>
            <a:r>
              <a:rPr sz="1100" dirty="0">
                <a:latin typeface="Calibri"/>
                <a:cs typeface="Calibri"/>
              </a:rPr>
              <a:t>D: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Sch</a:t>
            </a:r>
            <a:r>
              <a:rPr sz="1100" spc="-15" dirty="0">
                <a:latin typeface="Calibri"/>
                <a:cs typeface="Calibri"/>
              </a:rPr>
              <a:t>e</a:t>
            </a:r>
            <a:r>
              <a:rPr sz="1100" spc="-10" dirty="0">
                <a:latin typeface="Calibri"/>
                <a:cs typeface="Calibri"/>
              </a:rPr>
              <a:t>m</a:t>
            </a:r>
            <a:r>
              <a:rPr sz="1100" dirty="0">
                <a:latin typeface="Calibri"/>
                <a:cs typeface="Calibri"/>
              </a:rPr>
              <a:t>atic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f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an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i</a:t>
            </a:r>
            <a:r>
              <a:rPr sz="1100" spc="-10" dirty="0">
                <a:latin typeface="Calibri"/>
                <a:cs typeface="Calibri"/>
              </a:rPr>
              <a:t>d</a:t>
            </a:r>
            <a:r>
              <a:rPr sz="1100" dirty="0">
                <a:latin typeface="Calibri"/>
                <a:cs typeface="Calibri"/>
              </a:rPr>
              <a:t>eal</a:t>
            </a:r>
            <a:r>
              <a:rPr sz="1100" spc="-4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de</a:t>
            </a:r>
            <a:r>
              <a:rPr sz="1100" dirty="0">
                <a:latin typeface="Calibri"/>
                <a:cs typeface="Calibri"/>
              </a:rPr>
              <a:t>lta</a:t>
            </a:r>
            <a:r>
              <a:rPr sz="1100" spc="-5" dirty="0">
                <a:latin typeface="Calibri"/>
                <a:cs typeface="Calibri"/>
              </a:rPr>
              <a:t>-fun</a:t>
            </a:r>
            <a:r>
              <a:rPr sz="1100" dirty="0">
                <a:latin typeface="Calibri"/>
                <a:cs typeface="Calibri"/>
              </a:rPr>
              <a:t>ct</a:t>
            </a:r>
            <a:r>
              <a:rPr sz="1100" spc="-15" dirty="0">
                <a:latin typeface="Calibri"/>
                <a:cs typeface="Calibri"/>
              </a:rPr>
              <a:t>i</a:t>
            </a:r>
            <a:r>
              <a:rPr sz="1100" spc="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li</a:t>
            </a:r>
            <a:r>
              <a:rPr sz="1100" spc="-5" dirty="0">
                <a:latin typeface="Calibri"/>
                <a:cs typeface="Calibri"/>
              </a:rPr>
              <a:t>n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versus</a:t>
            </a:r>
            <a:r>
              <a:rPr sz="1100" spc="-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real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</a:t>
            </a:r>
            <a:r>
              <a:rPr sz="1100" spc="-15" dirty="0">
                <a:latin typeface="Calibri"/>
                <a:cs typeface="Calibri"/>
              </a:rPr>
              <a:t>r</a:t>
            </a:r>
            <a:r>
              <a:rPr sz="1100" spc="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spc="-5" dirty="0">
                <a:latin typeface="Calibri"/>
                <a:cs typeface="Calibri"/>
              </a:rPr>
              <a:t>d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15" dirty="0">
                <a:latin typeface="Calibri"/>
                <a:cs typeface="Calibri"/>
              </a:rPr>
              <a:t>n</a:t>
            </a:r>
            <a:r>
              <a:rPr sz="1100" dirty="0">
                <a:latin typeface="Calibri"/>
                <a:cs typeface="Calibri"/>
              </a:rPr>
              <a:t>ed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pr</a:t>
            </a:r>
            <a:r>
              <a:rPr sz="1100" spc="5" dirty="0">
                <a:latin typeface="Calibri"/>
                <a:cs typeface="Calibri"/>
              </a:rPr>
              <a:t>o</a:t>
            </a:r>
            <a:r>
              <a:rPr sz="1100" spc="-5" dirty="0">
                <a:latin typeface="Calibri"/>
                <a:cs typeface="Calibri"/>
              </a:rPr>
              <a:t>f</a:t>
            </a:r>
            <a:r>
              <a:rPr sz="1100" dirty="0">
                <a:latin typeface="Calibri"/>
                <a:cs typeface="Calibri"/>
              </a:rPr>
              <a:t>i</a:t>
            </a:r>
            <a:r>
              <a:rPr sz="1100" spc="-5" dirty="0">
                <a:latin typeface="Calibri"/>
                <a:cs typeface="Calibri"/>
              </a:rPr>
              <a:t>l</a:t>
            </a:r>
            <a:r>
              <a:rPr sz="1100" spc="-10" dirty="0">
                <a:latin typeface="Calibri"/>
                <a:cs typeface="Calibri"/>
              </a:rPr>
              <a:t>e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(</a:t>
            </a:r>
            <a:r>
              <a:rPr sz="1100" spc="-10" dirty="0">
                <a:latin typeface="Calibri"/>
                <a:cs typeface="Calibri"/>
              </a:rPr>
              <a:t>L</a:t>
            </a:r>
            <a:r>
              <a:rPr sz="1100" spc="5" dirty="0">
                <a:latin typeface="Calibri"/>
                <a:cs typeface="Calibri"/>
              </a:rPr>
              <a:t>o</a:t>
            </a:r>
            <a:r>
              <a:rPr sz="1100" spc="-15" dirty="0">
                <a:latin typeface="Calibri"/>
                <a:cs typeface="Calibri"/>
              </a:rPr>
              <a:t>r</a:t>
            </a:r>
            <a:r>
              <a:rPr sz="1100" dirty="0">
                <a:latin typeface="Calibri"/>
                <a:cs typeface="Calibri"/>
              </a:rPr>
              <a:t>ent</a:t>
            </a:r>
            <a:r>
              <a:rPr sz="1100" spc="-5" dirty="0">
                <a:latin typeface="Calibri"/>
                <a:cs typeface="Calibri"/>
              </a:rPr>
              <a:t>z</a:t>
            </a:r>
            <a:r>
              <a:rPr sz="1100" dirty="0">
                <a:latin typeface="Calibri"/>
                <a:cs typeface="Calibri"/>
              </a:rPr>
              <a:t>ia</a:t>
            </a:r>
            <a:r>
              <a:rPr sz="1100" spc="-10" dirty="0">
                <a:latin typeface="Calibri"/>
                <a:cs typeface="Calibri"/>
              </a:rPr>
              <a:t>n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spc="-15" dirty="0">
                <a:latin typeface="Calibri"/>
                <a:cs typeface="Calibri"/>
              </a:rPr>
              <a:t>a</a:t>
            </a:r>
            <a:r>
              <a:rPr sz="1100" spc="-5" dirty="0">
                <a:latin typeface="Calibri"/>
                <a:cs typeface="Calibri"/>
              </a:rPr>
              <a:t>uss</a:t>
            </a:r>
            <a:r>
              <a:rPr sz="1100" dirty="0">
                <a:latin typeface="Calibri"/>
                <a:cs typeface="Calibri"/>
              </a:rPr>
              <a:t>ia</a:t>
            </a:r>
            <a:r>
              <a:rPr sz="1100" spc="-10" dirty="0">
                <a:latin typeface="Calibri"/>
                <a:cs typeface="Calibri"/>
              </a:rPr>
              <a:t>n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V</a:t>
            </a:r>
            <a:r>
              <a:rPr sz="1100" spc="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i</a:t>
            </a:r>
            <a:r>
              <a:rPr sz="1100" spc="-10" dirty="0">
                <a:latin typeface="Calibri"/>
                <a:cs typeface="Calibri"/>
              </a:rPr>
              <a:t>g</a:t>
            </a:r>
            <a:r>
              <a:rPr sz="1100" dirty="0">
                <a:latin typeface="Calibri"/>
                <a:cs typeface="Calibri"/>
              </a:rPr>
              <a:t>t).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Calibri"/>
                <a:cs typeface="Calibri"/>
              </a:rPr>
              <a:t>A</a:t>
            </a:r>
            <a:r>
              <a:rPr sz="1100" spc="-5" dirty="0">
                <a:latin typeface="Calibri"/>
                <a:cs typeface="Calibri"/>
              </a:rPr>
              <a:t>x</a:t>
            </a:r>
            <a:r>
              <a:rPr sz="1100" dirty="0">
                <a:latin typeface="Calibri"/>
                <a:cs typeface="Calibri"/>
              </a:rPr>
              <a:t>es</a:t>
            </a:r>
            <a:r>
              <a:rPr sz="1100" spc="-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la</a:t>
            </a:r>
            <a:r>
              <a:rPr sz="1100" spc="-5" dirty="0">
                <a:latin typeface="Calibri"/>
                <a:cs typeface="Calibri"/>
              </a:rPr>
              <a:t>b</a:t>
            </a:r>
            <a:r>
              <a:rPr sz="1100" dirty="0">
                <a:latin typeface="Calibri"/>
                <a:cs typeface="Calibri"/>
              </a:rPr>
              <a:t>eled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000" spc="25" dirty="0">
                <a:latin typeface="Cambria Math"/>
                <a:cs typeface="Cambria Math"/>
              </a:rPr>
              <a:t>𝐼</a:t>
            </a:r>
            <a:r>
              <a:rPr sz="1500" spc="-22" baseline="2777" dirty="0">
                <a:latin typeface="Cambria Math"/>
                <a:cs typeface="Cambria Math"/>
              </a:rPr>
              <a:t>(</a:t>
            </a:r>
            <a:r>
              <a:rPr sz="1000" spc="5" dirty="0">
                <a:latin typeface="Cambria Math"/>
                <a:cs typeface="Cambria Math"/>
              </a:rPr>
              <a:t>𝜔</a:t>
            </a:r>
            <a:r>
              <a:rPr sz="1500" spc="-7" baseline="2777" dirty="0">
                <a:latin typeface="Cambria Math"/>
                <a:cs typeface="Cambria Math"/>
              </a:rPr>
              <a:t>)</a:t>
            </a:r>
            <a:r>
              <a:rPr sz="1500" spc="60" baseline="2777" dirty="0">
                <a:latin typeface="Cambria Math"/>
                <a:cs typeface="Cambria Math"/>
              </a:rPr>
              <a:t> </a:t>
            </a:r>
            <a:r>
              <a:rPr sz="1100" dirty="0">
                <a:latin typeface="Calibri"/>
                <a:cs typeface="Calibri"/>
              </a:rPr>
              <a:t>v</a:t>
            </a:r>
            <a:r>
              <a:rPr sz="1100" spc="-5" dirty="0">
                <a:latin typeface="Calibri"/>
                <a:cs typeface="Calibri"/>
              </a:rPr>
              <a:t>s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spc="-40" dirty="0">
                <a:latin typeface="Times New Roman"/>
                <a:cs typeface="Times New Roman"/>
              </a:rPr>
              <a:t> </a:t>
            </a:r>
            <a:r>
              <a:rPr sz="1000" spc="5" dirty="0">
                <a:latin typeface="Cambria Math"/>
                <a:cs typeface="Cambria Math"/>
              </a:rPr>
              <a:t>𝜔</a:t>
            </a:r>
            <a:r>
              <a:rPr sz="1100" spc="-5" dirty="0">
                <a:latin typeface="Calibri"/>
                <a:cs typeface="Calibri"/>
              </a:rPr>
              <a:t>.]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 marL="379095">
              <a:lnSpc>
                <a:spcPct val="100000"/>
              </a:lnSpc>
              <a:spcBef>
                <a:spcPts val="700"/>
              </a:spcBef>
            </a:pPr>
            <a:r>
              <a:rPr sz="1600" b="1" spc="-15" dirty="0">
                <a:latin typeface="Calibri"/>
                <a:cs typeface="Calibri"/>
              </a:rPr>
              <a:t>Prepar</a:t>
            </a:r>
            <a:r>
              <a:rPr sz="1600" b="1" spc="-5" dirty="0">
                <a:latin typeface="Calibri"/>
                <a:cs typeface="Calibri"/>
              </a:rPr>
              <a:t>e</a:t>
            </a:r>
            <a:r>
              <a:rPr sz="1600" b="1" spc="-10" dirty="0">
                <a:latin typeface="Calibri"/>
                <a:cs typeface="Calibri"/>
              </a:rPr>
              <a:t>d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b</a:t>
            </a:r>
            <a:r>
              <a:rPr sz="1600" b="1" spc="-10" dirty="0">
                <a:latin typeface="Calibri"/>
                <a:cs typeface="Calibri"/>
              </a:rPr>
              <a:t>y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Dist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2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Pr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0" dirty="0">
                <a:latin typeface="Calibri"/>
                <a:cs typeface="Calibri"/>
              </a:rPr>
              <a:t>f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Dr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M.A.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20" dirty="0">
                <a:latin typeface="Calibri"/>
                <a:cs typeface="Calibri"/>
              </a:rPr>
              <a:t>G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nd</a:t>
            </a:r>
            <a:r>
              <a:rPr sz="1600" b="1" spc="-10" dirty="0">
                <a:latin typeface="Calibri"/>
                <a:cs typeface="Calibri"/>
              </a:rPr>
              <a:t>al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fo</a:t>
            </a:r>
            <a:r>
              <a:rPr sz="1600" b="1" spc="-10" dirty="0">
                <a:latin typeface="Calibri"/>
                <a:cs typeface="Calibri"/>
              </a:rPr>
              <a:t>r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Ph</a:t>
            </a:r>
            <a:r>
              <a:rPr sz="1600" b="1" dirty="0">
                <a:latin typeface="Calibri"/>
                <a:cs typeface="Calibri"/>
              </a:rPr>
              <a:t>y</a:t>
            </a:r>
            <a:r>
              <a:rPr sz="1600" b="1" spc="-10" dirty="0">
                <a:latin typeface="Calibri"/>
                <a:cs typeface="Calibri"/>
              </a:rPr>
              <a:t>s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6</a:t>
            </a:r>
            <a:r>
              <a:rPr sz="1600" b="1" spc="-15" dirty="0">
                <a:latin typeface="Calibri"/>
                <a:cs typeface="Calibri"/>
              </a:rPr>
              <a:t>0</a:t>
            </a:r>
            <a:r>
              <a:rPr sz="1600" b="1" spc="-10" dirty="0">
                <a:latin typeface="Calibri"/>
                <a:cs typeface="Calibri"/>
              </a:rPr>
              <a:t>8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Calibri"/>
                <a:cs typeface="Calibri"/>
              </a:rPr>
              <a:t>L</a:t>
            </a:r>
            <a:r>
              <a:rPr sz="1600" b="1" spc="-10" dirty="0">
                <a:latin typeface="Calibri"/>
                <a:cs typeface="Calibri"/>
              </a:rPr>
              <a:t>aser</a:t>
            </a:r>
            <a:r>
              <a:rPr sz="1600" b="1" spc="-4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Spec</a:t>
            </a:r>
            <a:r>
              <a:rPr sz="1600" b="1" spc="-5" dirty="0">
                <a:latin typeface="Calibri"/>
                <a:cs typeface="Calibri"/>
              </a:rPr>
              <a:t>t</a:t>
            </a:r>
            <a:r>
              <a:rPr sz="1600" b="1" spc="-15" dirty="0">
                <a:latin typeface="Calibri"/>
                <a:cs typeface="Calibri"/>
              </a:rPr>
              <a:t>ros</a:t>
            </a:r>
            <a:r>
              <a:rPr sz="1600" b="1" spc="-5" dirty="0">
                <a:latin typeface="Calibri"/>
                <a:cs typeface="Calibri"/>
              </a:rPr>
              <a:t>c</a:t>
            </a:r>
            <a:r>
              <a:rPr sz="1600" b="1" spc="-10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p</a:t>
            </a:r>
            <a:r>
              <a:rPr sz="1600" b="1" spc="-10" dirty="0">
                <a:latin typeface="Calibri"/>
                <a:cs typeface="Calibri"/>
              </a:rPr>
              <a:t>y</a:t>
            </a:r>
            <a:r>
              <a:rPr sz="1600" b="1" spc="-3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c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urs</a:t>
            </a:r>
            <a:r>
              <a:rPr sz="1600" b="1" spc="-10" dirty="0">
                <a:latin typeface="Calibri"/>
                <a:cs typeface="Calibri"/>
              </a:rPr>
              <a:t>e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in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KFUPM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(Te</a:t>
            </a:r>
            <a:r>
              <a:rPr sz="1600" b="1" dirty="0">
                <a:latin typeface="Calibri"/>
                <a:cs typeface="Calibri"/>
              </a:rPr>
              <a:t>r</a:t>
            </a:r>
            <a:r>
              <a:rPr sz="1600" b="1" spc="-15" dirty="0">
                <a:latin typeface="Calibri"/>
                <a:cs typeface="Calibri"/>
              </a:rPr>
              <a:t>m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25</a:t>
            </a:r>
            <a:r>
              <a:rPr sz="1600" b="1" spc="-5" dirty="0">
                <a:latin typeface="Calibri"/>
                <a:cs typeface="Calibri"/>
              </a:rPr>
              <a:t>1)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34674" y="240024"/>
            <a:ext cx="10081656" cy="63633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9622" rIns="0" bIns="0" rtlCol="0">
            <a:spAutoFit/>
          </a:bodyPr>
          <a:lstStyle/>
          <a:p>
            <a:pPr marL="100965">
              <a:lnSpc>
                <a:spcPct val="100000"/>
              </a:lnSpc>
            </a:pPr>
            <a:r>
              <a:rPr spc="-15" dirty="0"/>
              <a:t>Sl</a:t>
            </a:r>
            <a:r>
              <a:rPr spc="-5" dirty="0"/>
              <a:t>i</a:t>
            </a:r>
            <a:r>
              <a:rPr spc="-20" dirty="0"/>
              <a:t>de</a:t>
            </a:r>
            <a:r>
              <a:rPr spc="-5" dirty="0"/>
              <a:t> </a:t>
            </a:r>
            <a:r>
              <a:rPr spc="-20" dirty="0"/>
              <a:t>1</a:t>
            </a:r>
            <a:r>
              <a:rPr spc="-30" dirty="0"/>
              <a:t>9</a:t>
            </a:r>
            <a:r>
              <a:rPr spc="-15" dirty="0"/>
              <a:t>: Bui</a:t>
            </a:r>
            <a:r>
              <a:rPr spc="-5" dirty="0"/>
              <a:t>l</a:t>
            </a:r>
            <a:r>
              <a:rPr spc="-20" dirty="0"/>
              <a:t>ding the </a:t>
            </a:r>
            <a:r>
              <a:rPr spc="-25" dirty="0"/>
              <a:t>Vo</a:t>
            </a:r>
            <a:r>
              <a:rPr spc="5" dirty="0"/>
              <a:t>i</a:t>
            </a:r>
            <a:r>
              <a:rPr spc="-20" dirty="0"/>
              <a:t>gt</a:t>
            </a:r>
            <a:r>
              <a:rPr spc="-10" dirty="0"/>
              <a:t> </a:t>
            </a:r>
            <a:r>
              <a:rPr spc="-25" dirty="0"/>
              <a:t>Pro</a:t>
            </a:r>
            <a:r>
              <a:rPr spc="-5" dirty="0"/>
              <a:t>f</a:t>
            </a:r>
            <a:r>
              <a:rPr spc="-15" dirty="0"/>
              <a:t>ile</a:t>
            </a:r>
            <a:r>
              <a:rPr dirty="0"/>
              <a:t> </a:t>
            </a:r>
            <a:r>
              <a:rPr spc="-15" dirty="0">
                <a:latin typeface="Calibri"/>
                <a:cs typeface="Calibri"/>
              </a:rPr>
              <a:t>– </a:t>
            </a:r>
            <a:r>
              <a:rPr spc="-25" dirty="0"/>
              <a:t>Convolution</a:t>
            </a:r>
            <a:r>
              <a:rPr spc="20" dirty="0"/>
              <a:t> </a:t>
            </a:r>
            <a:r>
              <a:rPr spc="-15" dirty="0"/>
              <a:t>Int</a:t>
            </a:r>
            <a:r>
              <a:rPr spc="-10" dirty="0"/>
              <a:t>e</a:t>
            </a:r>
            <a:r>
              <a:rPr spc="-20" dirty="0"/>
              <a:t>gral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30300" y="1754434"/>
            <a:ext cx="8232140" cy="16929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Font typeface="Symbol"/>
              <a:buChar char=""/>
              <a:tabLst>
                <a:tab pos="241935" algn="l"/>
              </a:tabLst>
            </a:pPr>
            <a:r>
              <a:rPr sz="2800" spc="-20" dirty="0">
                <a:latin typeface="Calibri"/>
                <a:cs typeface="Calibri"/>
              </a:rPr>
              <a:t>Let</a:t>
            </a:r>
            <a:endParaRPr sz="2800">
              <a:latin typeface="Calibri"/>
              <a:cs typeface="Calibri"/>
            </a:endParaRPr>
          </a:p>
          <a:p>
            <a:pPr marL="1710055">
              <a:lnSpc>
                <a:spcPct val="100000"/>
              </a:lnSpc>
              <a:spcBef>
                <a:spcPts val="1810"/>
              </a:spcBef>
            </a:pPr>
            <a:r>
              <a:rPr sz="2800" spc="85" dirty="0">
                <a:latin typeface="Cambria Math"/>
                <a:cs typeface="Cambria Math"/>
              </a:rPr>
              <a:t>𝐺</a:t>
            </a:r>
            <a:r>
              <a:rPr sz="4200" spc="-22" baseline="2976" dirty="0">
                <a:latin typeface="Cambria Math"/>
                <a:cs typeface="Cambria Math"/>
              </a:rPr>
              <a:t>(</a:t>
            </a:r>
            <a:r>
              <a:rPr sz="2800" spc="-30" dirty="0">
                <a:latin typeface="Cambria Math"/>
                <a:cs typeface="Cambria Math"/>
              </a:rPr>
              <a:t>𝜔′</a:t>
            </a:r>
            <a:r>
              <a:rPr sz="4200" spc="-22" baseline="2976" dirty="0">
                <a:latin typeface="Cambria Math"/>
                <a:cs typeface="Cambria Math"/>
              </a:rPr>
              <a:t>)</a:t>
            </a:r>
            <a:r>
              <a:rPr sz="4200" spc="254" baseline="2976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=</a:t>
            </a:r>
            <a:r>
              <a:rPr sz="2800" spc="160" dirty="0">
                <a:latin typeface="Cambria Math"/>
                <a:cs typeface="Cambria Math"/>
              </a:rPr>
              <a:t> </a:t>
            </a:r>
            <a:r>
              <a:rPr sz="2800" spc="-15" dirty="0">
                <a:latin typeface="Calibri"/>
                <a:cs typeface="Calibri"/>
              </a:rPr>
              <a:t>Gaussian</a:t>
            </a:r>
            <a:r>
              <a:rPr sz="2800" spc="-5" dirty="0">
                <a:latin typeface="Calibri"/>
                <a:cs typeface="Calibri"/>
              </a:rPr>
              <a:t> d</a:t>
            </a:r>
            <a:r>
              <a:rPr sz="2800" spc="-15" dirty="0">
                <a:latin typeface="Calibri"/>
                <a:cs typeface="Calibri"/>
              </a:rPr>
              <a:t>istribution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from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Do</a:t>
            </a:r>
            <a:r>
              <a:rPr sz="2800" spc="-10" dirty="0">
                <a:latin typeface="Calibri"/>
                <a:cs typeface="Calibri"/>
              </a:rPr>
              <a:t>p</a:t>
            </a:r>
            <a:r>
              <a:rPr sz="2800" spc="-15" dirty="0">
                <a:latin typeface="Calibri"/>
                <a:cs typeface="Calibri"/>
              </a:rPr>
              <a:t>ple</a:t>
            </a:r>
            <a:r>
              <a:rPr sz="2800" spc="15" dirty="0">
                <a:latin typeface="Calibri"/>
                <a:cs typeface="Calibri"/>
              </a:rPr>
              <a:t>r</a:t>
            </a:r>
            <a:r>
              <a:rPr sz="2800" spc="-10" dirty="0">
                <a:latin typeface="Cambria Math"/>
                <a:cs typeface="Cambria Math"/>
              </a:rPr>
              <a:t>.</a:t>
            </a:r>
            <a:endParaRPr sz="2800">
              <a:latin typeface="Cambria Math"/>
              <a:cs typeface="Cambria Math"/>
            </a:endParaRPr>
          </a:p>
          <a:p>
            <a:pPr marL="241300" indent="-228600">
              <a:lnSpc>
                <a:spcPct val="100000"/>
              </a:lnSpc>
              <a:spcBef>
                <a:spcPts val="1800"/>
              </a:spcBef>
              <a:buFont typeface="Symbol"/>
              <a:buChar char=""/>
              <a:tabLst>
                <a:tab pos="241935" algn="l"/>
              </a:tabLst>
            </a:pPr>
            <a:r>
              <a:rPr sz="2800" spc="-20" dirty="0">
                <a:latin typeface="Calibri"/>
                <a:cs typeface="Calibri"/>
              </a:rPr>
              <a:t>Observe</a:t>
            </a:r>
            <a:r>
              <a:rPr sz="2800" spc="-15" dirty="0">
                <a:latin typeface="Calibri"/>
                <a:cs typeface="Calibri"/>
              </a:rPr>
              <a:t>d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1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ntens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ty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fro</a:t>
            </a:r>
            <a:r>
              <a:rPr sz="2800" spc="-25" dirty="0">
                <a:latin typeface="Calibri"/>
                <a:cs typeface="Calibri"/>
              </a:rPr>
              <a:t>m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dirty="0">
                <a:latin typeface="Calibri"/>
                <a:cs typeface="Calibri"/>
              </a:rPr>
              <a:t>ll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molecules: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441435" y="3675257"/>
            <a:ext cx="5306060" cy="71755"/>
          </a:xfrm>
          <a:custGeom>
            <a:avLst/>
            <a:gdLst/>
            <a:ahLst/>
            <a:cxnLst/>
            <a:rect l="l" t="t" r="r" b="b"/>
            <a:pathLst>
              <a:path w="5306059" h="71754">
                <a:moveTo>
                  <a:pt x="0" y="71627"/>
                </a:moveTo>
                <a:lnTo>
                  <a:pt x="5305683" y="71627"/>
                </a:lnTo>
                <a:lnTo>
                  <a:pt x="5305683" y="0"/>
                </a:lnTo>
                <a:lnTo>
                  <a:pt x="0" y="0"/>
                </a:lnTo>
                <a:lnTo>
                  <a:pt x="0" y="71627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441435" y="4261997"/>
            <a:ext cx="5306060" cy="1905"/>
          </a:xfrm>
          <a:custGeom>
            <a:avLst/>
            <a:gdLst/>
            <a:ahLst/>
            <a:cxnLst/>
            <a:rect l="l" t="t" r="r" b="b"/>
            <a:pathLst>
              <a:path w="5306059" h="1904">
                <a:moveTo>
                  <a:pt x="0" y="1523"/>
                </a:moveTo>
                <a:lnTo>
                  <a:pt x="5305683" y="1523"/>
                </a:lnTo>
                <a:lnTo>
                  <a:pt x="5305683" y="0"/>
                </a:lnTo>
                <a:lnTo>
                  <a:pt x="0" y="0"/>
                </a:lnTo>
                <a:lnTo>
                  <a:pt x="0" y="1523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441435" y="3746885"/>
            <a:ext cx="5307330" cy="515620"/>
          </a:xfrm>
          <a:custGeom>
            <a:avLst/>
            <a:gdLst/>
            <a:ahLst/>
            <a:cxnLst/>
            <a:rect l="l" t="t" r="r" b="b"/>
            <a:pathLst>
              <a:path w="5307330" h="515620">
                <a:moveTo>
                  <a:pt x="0" y="515111"/>
                </a:moveTo>
                <a:lnTo>
                  <a:pt x="5307207" y="515111"/>
                </a:lnTo>
                <a:lnTo>
                  <a:pt x="5307207" y="0"/>
                </a:lnTo>
                <a:lnTo>
                  <a:pt x="0" y="0"/>
                </a:lnTo>
                <a:lnTo>
                  <a:pt x="0" y="515111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735963" y="3844421"/>
            <a:ext cx="266700" cy="172720"/>
          </a:xfrm>
          <a:custGeom>
            <a:avLst/>
            <a:gdLst/>
            <a:ahLst/>
            <a:cxnLst/>
            <a:rect l="l" t="t" r="r" b="b"/>
            <a:pathLst>
              <a:path w="266700" h="172720">
                <a:moveTo>
                  <a:pt x="0" y="172211"/>
                </a:moveTo>
                <a:lnTo>
                  <a:pt x="266699" y="172211"/>
                </a:lnTo>
                <a:lnTo>
                  <a:pt x="266699" y="0"/>
                </a:lnTo>
                <a:lnTo>
                  <a:pt x="0" y="0"/>
                </a:lnTo>
                <a:lnTo>
                  <a:pt x="0" y="172211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249551" y="3864233"/>
            <a:ext cx="265430" cy="149860"/>
          </a:xfrm>
          <a:custGeom>
            <a:avLst/>
            <a:gdLst/>
            <a:ahLst/>
            <a:cxnLst/>
            <a:rect l="l" t="t" r="r" b="b"/>
            <a:pathLst>
              <a:path w="265429" h="149860">
                <a:moveTo>
                  <a:pt x="0" y="149351"/>
                </a:moveTo>
                <a:lnTo>
                  <a:pt x="265175" y="149351"/>
                </a:lnTo>
                <a:lnTo>
                  <a:pt x="265175" y="0"/>
                </a:lnTo>
                <a:lnTo>
                  <a:pt x="0" y="0"/>
                </a:lnTo>
                <a:lnTo>
                  <a:pt x="0" y="149351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613788" y="3777365"/>
            <a:ext cx="134620" cy="236220"/>
          </a:xfrm>
          <a:custGeom>
            <a:avLst/>
            <a:gdLst/>
            <a:ahLst/>
            <a:cxnLst/>
            <a:rect l="l" t="t" r="r" b="b"/>
            <a:pathLst>
              <a:path w="134620" h="236220">
                <a:moveTo>
                  <a:pt x="0" y="236219"/>
                </a:moveTo>
                <a:lnTo>
                  <a:pt x="134111" y="236219"/>
                </a:lnTo>
                <a:lnTo>
                  <a:pt x="134111" y="0"/>
                </a:lnTo>
                <a:lnTo>
                  <a:pt x="0" y="0"/>
                </a:lnTo>
                <a:lnTo>
                  <a:pt x="0" y="236219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3428748" y="3724599"/>
            <a:ext cx="1332865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06705" algn="l"/>
                <a:tab pos="820419" algn="l"/>
              </a:tabLst>
            </a:pPr>
            <a:r>
              <a:rPr sz="2800" spc="-30" dirty="0">
                <a:latin typeface="Cambria Math"/>
                <a:cs typeface="Cambria Math"/>
              </a:rPr>
              <a:t>𝐼	</a:t>
            </a:r>
            <a:r>
              <a:rPr sz="2800" spc="-25" dirty="0">
                <a:latin typeface="Cambria Math"/>
                <a:cs typeface="Cambria Math"/>
              </a:rPr>
              <a:t>ω	=</a:t>
            </a:r>
            <a:r>
              <a:rPr sz="2800" spc="160" dirty="0">
                <a:latin typeface="Cambria Math"/>
                <a:cs typeface="Cambria Math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𝐼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575052" y="3707835"/>
            <a:ext cx="588010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427355" algn="l"/>
              </a:tabLst>
            </a:pPr>
            <a:r>
              <a:rPr sz="2800" spc="-15" dirty="0">
                <a:latin typeface="Cambria Math"/>
                <a:cs typeface="Cambria Math"/>
              </a:rPr>
              <a:t>(	)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747900" y="3880997"/>
            <a:ext cx="1468120" cy="381000"/>
          </a:xfrm>
          <a:custGeom>
            <a:avLst/>
            <a:gdLst/>
            <a:ahLst/>
            <a:cxnLst/>
            <a:rect l="l" t="t" r="r" b="b"/>
            <a:pathLst>
              <a:path w="1468120" h="381000">
                <a:moveTo>
                  <a:pt x="0" y="380999"/>
                </a:moveTo>
                <a:lnTo>
                  <a:pt x="1467611" y="380999"/>
                </a:lnTo>
                <a:lnTo>
                  <a:pt x="1467611" y="0"/>
                </a:lnTo>
                <a:lnTo>
                  <a:pt x="0" y="0"/>
                </a:lnTo>
                <a:lnTo>
                  <a:pt x="0" y="380999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4735198" y="3946114"/>
            <a:ext cx="365125" cy="292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000" spc="60" baseline="2777" dirty="0">
                <a:latin typeface="Cambria Math"/>
                <a:cs typeface="Cambria Math"/>
              </a:rPr>
              <a:t>0</a:t>
            </a:r>
            <a:r>
              <a:rPr sz="3000" spc="-157" baseline="2777" dirty="0">
                <a:latin typeface="Cambria Math"/>
                <a:cs typeface="Cambria Math"/>
              </a:rPr>
              <a:t> </a:t>
            </a:r>
            <a:r>
              <a:rPr sz="2000" dirty="0">
                <a:latin typeface="Cambria Math"/>
                <a:cs typeface="Cambria Math"/>
              </a:rPr>
              <a:t>∫</a:t>
            </a:r>
            <a:endParaRPr sz="2000">
              <a:latin typeface="Cambria Math"/>
              <a:cs typeface="Cambria Math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5499231" y="3929765"/>
            <a:ext cx="716280" cy="307975"/>
          </a:xfrm>
          <a:custGeom>
            <a:avLst/>
            <a:gdLst/>
            <a:ahLst/>
            <a:cxnLst/>
            <a:rect l="l" t="t" r="r" b="b"/>
            <a:pathLst>
              <a:path w="716279" h="307975">
                <a:moveTo>
                  <a:pt x="0" y="307847"/>
                </a:moveTo>
                <a:lnTo>
                  <a:pt x="716279" y="307847"/>
                </a:lnTo>
                <a:lnTo>
                  <a:pt x="716279" y="0"/>
                </a:lnTo>
                <a:lnTo>
                  <a:pt x="0" y="0"/>
                </a:lnTo>
                <a:lnTo>
                  <a:pt x="0" y="307847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790315" y="3937385"/>
            <a:ext cx="311150" cy="220979"/>
          </a:xfrm>
          <a:custGeom>
            <a:avLst/>
            <a:gdLst/>
            <a:ahLst/>
            <a:cxnLst/>
            <a:rect l="l" t="t" r="r" b="b"/>
            <a:pathLst>
              <a:path w="311150" h="220979">
                <a:moveTo>
                  <a:pt x="0" y="220979"/>
                </a:moveTo>
                <a:lnTo>
                  <a:pt x="310895" y="220979"/>
                </a:lnTo>
                <a:lnTo>
                  <a:pt x="310895" y="0"/>
                </a:lnTo>
                <a:lnTo>
                  <a:pt x="0" y="0"/>
                </a:lnTo>
                <a:lnTo>
                  <a:pt x="0" y="220979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790315" y="4028825"/>
            <a:ext cx="210820" cy="129539"/>
          </a:xfrm>
          <a:custGeom>
            <a:avLst/>
            <a:gdLst/>
            <a:ahLst/>
            <a:cxnLst/>
            <a:rect l="l" t="t" r="r" b="b"/>
            <a:pathLst>
              <a:path w="210820" h="129539">
                <a:moveTo>
                  <a:pt x="0" y="129539"/>
                </a:moveTo>
                <a:lnTo>
                  <a:pt x="210311" y="129539"/>
                </a:lnTo>
                <a:lnTo>
                  <a:pt x="210311" y="0"/>
                </a:lnTo>
                <a:lnTo>
                  <a:pt x="0" y="0"/>
                </a:lnTo>
                <a:lnTo>
                  <a:pt x="0" y="129539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000627" y="3937385"/>
            <a:ext cx="90170" cy="127000"/>
          </a:xfrm>
          <a:custGeom>
            <a:avLst/>
            <a:gdLst/>
            <a:ahLst/>
            <a:cxnLst/>
            <a:rect l="l" t="t" r="r" b="b"/>
            <a:pathLst>
              <a:path w="90170" h="127000">
                <a:moveTo>
                  <a:pt x="0" y="126491"/>
                </a:moveTo>
                <a:lnTo>
                  <a:pt x="89915" y="126491"/>
                </a:lnTo>
                <a:lnTo>
                  <a:pt x="89915" y="0"/>
                </a:lnTo>
                <a:lnTo>
                  <a:pt x="0" y="0"/>
                </a:lnTo>
                <a:lnTo>
                  <a:pt x="0" y="126491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5486531" y="3946114"/>
            <a:ext cx="741680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160" dirty="0">
                <a:latin typeface="Cambria Math"/>
                <a:cs typeface="Cambria Math"/>
              </a:rPr>
              <a:t>𝐺</a:t>
            </a:r>
            <a:r>
              <a:rPr sz="2000" spc="65" dirty="0">
                <a:latin typeface="Cambria Math"/>
                <a:cs typeface="Cambria Math"/>
              </a:rPr>
              <a:t>(</a:t>
            </a:r>
            <a:r>
              <a:rPr sz="2000" spc="150" dirty="0">
                <a:latin typeface="Cambria Math"/>
                <a:cs typeface="Cambria Math"/>
              </a:rPr>
              <a:t>ω</a:t>
            </a:r>
            <a:r>
              <a:rPr sz="2000" dirty="0">
                <a:latin typeface="Cambria Math"/>
                <a:cs typeface="Cambria Math"/>
              </a:rPr>
              <a:t> </a:t>
            </a:r>
            <a:r>
              <a:rPr sz="2000" spc="-90" dirty="0">
                <a:latin typeface="Cambria Math"/>
                <a:cs typeface="Cambria Math"/>
              </a:rPr>
              <a:t> </a:t>
            </a:r>
            <a:r>
              <a:rPr sz="2000" spc="65" dirty="0">
                <a:latin typeface="Cambria Math"/>
                <a:cs typeface="Cambria Math"/>
              </a:rPr>
              <a:t>)</a:t>
            </a:r>
            <a:endParaRPr sz="2000">
              <a:latin typeface="Cambria Math"/>
              <a:cs typeface="Cambria Math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987927" y="3887537"/>
            <a:ext cx="115570" cy="236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50" spc="275" dirty="0">
                <a:latin typeface="Cambria Math"/>
                <a:cs typeface="Cambria Math"/>
              </a:rPr>
              <a:t>′</a:t>
            </a:r>
            <a:endParaRPr sz="1650">
              <a:latin typeface="Cambria Math"/>
              <a:cs typeface="Cambria Math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5244724" y="3880997"/>
            <a:ext cx="213360" cy="128270"/>
          </a:xfrm>
          <a:custGeom>
            <a:avLst/>
            <a:gdLst/>
            <a:ahLst/>
            <a:cxnLst/>
            <a:rect l="l" t="t" r="r" b="b"/>
            <a:pathLst>
              <a:path w="213360" h="128270">
                <a:moveTo>
                  <a:pt x="0" y="128015"/>
                </a:moveTo>
                <a:lnTo>
                  <a:pt x="213359" y="128015"/>
                </a:lnTo>
                <a:lnTo>
                  <a:pt x="213359" y="0"/>
                </a:lnTo>
                <a:lnTo>
                  <a:pt x="0" y="0"/>
                </a:lnTo>
                <a:lnTo>
                  <a:pt x="0" y="128015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087751" y="3880997"/>
            <a:ext cx="157480" cy="128270"/>
          </a:xfrm>
          <a:custGeom>
            <a:avLst/>
            <a:gdLst/>
            <a:ahLst/>
            <a:cxnLst/>
            <a:rect l="l" t="t" r="r" b="b"/>
            <a:pathLst>
              <a:path w="157479" h="128270">
                <a:moveTo>
                  <a:pt x="0" y="128015"/>
                </a:moveTo>
                <a:lnTo>
                  <a:pt x="156971" y="128015"/>
                </a:lnTo>
                <a:lnTo>
                  <a:pt x="156971" y="0"/>
                </a:lnTo>
                <a:lnTo>
                  <a:pt x="0" y="0"/>
                </a:lnTo>
                <a:lnTo>
                  <a:pt x="0" y="128015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5075051" y="3828101"/>
            <a:ext cx="396875" cy="236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50" spc="-5" dirty="0">
                <a:latin typeface="Cambria Math"/>
                <a:cs typeface="Cambria Math"/>
              </a:rPr>
              <a:t>+</a:t>
            </a:r>
            <a:r>
              <a:rPr sz="1650" spc="280" dirty="0">
                <a:latin typeface="Cambria Math"/>
                <a:cs typeface="Cambria Math"/>
              </a:rPr>
              <a:t>∞</a:t>
            </a:r>
            <a:endParaRPr sz="1650">
              <a:latin typeface="Cambria Math"/>
              <a:cs typeface="Cambria Math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5035936" y="4149221"/>
            <a:ext cx="370840" cy="113030"/>
          </a:xfrm>
          <a:custGeom>
            <a:avLst/>
            <a:gdLst/>
            <a:ahLst/>
            <a:cxnLst/>
            <a:rect l="l" t="t" r="r" b="b"/>
            <a:pathLst>
              <a:path w="370839" h="113029">
                <a:moveTo>
                  <a:pt x="0" y="112775"/>
                </a:moveTo>
                <a:lnTo>
                  <a:pt x="370331" y="112775"/>
                </a:lnTo>
                <a:lnTo>
                  <a:pt x="370331" y="0"/>
                </a:lnTo>
                <a:lnTo>
                  <a:pt x="0" y="0"/>
                </a:lnTo>
                <a:lnTo>
                  <a:pt x="0" y="112775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035936" y="4193417"/>
            <a:ext cx="157480" cy="68580"/>
          </a:xfrm>
          <a:custGeom>
            <a:avLst/>
            <a:gdLst/>
            <a:ahLst/>
            <a:cxnLst/>
            <a:rect l="l" t="t" r="r" b="b"/>
            <a:pathLst>
              <a:path w="157479" h="68579">
                <a:moveTo>
                  <a:pt x="0" y="68579"/>
                </a:moveTo>
                <a:lnTo>
                  <a:pt x="156971" y="68579"/>
                </a:lnTo>
                <a:lnTo>
                  <a:pt x="156971" y="0"/>
                </a:lnTo>
                <a:lnTo>
                  <a:pt x="0" y="0"/>
                </a:lnTo>
                <a:lnTo>
                  <a:pt x="0" y="68579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5023234" y="4085657"/>
            <a:ext cx="396875" cy="236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50" spc="-5" dirty="0">
                <a:latin typeface="Cambria Math"/>
                <a:cs typeface="Cambria Math"/>
              </a:rPr>
              <a:t>−</a:t>
            </a:r>
            <a:r>
              <a:rPr sz="1650" spc="280" dirty="0">
                <a:latin typeface="Cambria Math"/>
                <a:cs typeface="Cambria Math"/>
              </a:rPr>
              <a:t>∞</a:t>
            </a:r>
            <a:endParaRPr sz="1650">
              <a:latin typeface="Cambria Math"/>
              <a:cs typeface="Cambria Math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6631807" y="3751457"/>
            <a:ext cx="1064260" cy="265430"/>
          </a:xfrm>
          <a:custGeom>
            <a:avLst/>
            <a:gdLst/>
            <a:ahLst/>
            <a:cxnLst/>
            <a:rect l="l" t="t" r="r" b="b"/>
            <a:pathLst>
              <a:path w="1064259" h="265429">
                <a:moveTo>
                  <a:pt x="0" y="265175"/>
                </a:moveTo>
                <a:lnTo>
                  <a:pt x="1063751" y="265175"/>
                </a:lnTo>
                <a:lnTo>
                  <a:pt x="1063751" y="0"/>
                </a:lnTo>
                <a:lnTo>
                  <a:pt x="0" y="0"/>
                </a:lnTo>
                <a:lnTo>
                  <a:pt x="0" y="265175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977755" y="3900809"/>
            <a:ext cx="265430" cy="113030"/>
          </a:xfrm>
          <a:custGeom>
            <a:avLst/>
            <a:gdLst/>
            <a:ahLst/>
            <a:cxnLst/>
            <a:rect l="l" t="t" r="r" b="b"/>
            <a:pathLst>
              <a:path w="265429" h="113029">
                <a:moveTo>
                  <a:pt x="0" y="112775"/>
                </a:moveTo>
                <a:lnTo>
                  <a:pt x="265175" y="112775"/>
                </a:lnTo>
                <a:lnTo>
                  <a:pt x="265175" y="0"/>
                </a:lnTo>
                <a:lnTo>
                  <a:pt x="0" y="0"/>
                </a:lnTo>
                <a:lnTo>
                  <a:pt x="0" y="112775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322179" y="3844421"/>
            <a:ext cx="266700" cy="172720"/>
          </a:xfrm>
          <a:custGeom>
            <a:avLst/>
            <a:gdLst/>
            <a:ahLst/>
            <a:cxnLst/>
            <a:rect l="l" t="t" r="r" b="b"/>
            <a:pathLst>
              <a:path w="266700" h="172720">
                <a:moveTo>
                  <a:pt x="0" y="172211"/>
                </a:moveTo>
                <a:lnTo>
                  <a:pt x="266699" y="172211"/>
                </a:lnTo>
                <a:lnTo>
                  <a:pt x="266699" y="0"/>
                </a:lnTo>
                <a:lnTo>
                  <a:pt x="0" y="0"/>
                </a:lnTo>
                <a:lnTo>
                  <a:pt x="0" y="172211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588879" y="3751457"/>
            <a:ext cx="91440" cy="131445"/>
          </a:xfrm>
          <a:custGeom>
            <a:avLst/>
            <a:gdLst/>
            <a:ahLst/>
            <a:cxnLst/>
            <a:rect l="l" t="t" r="r" b="b"/>
            <a:pathLst>
              <a:path w="91440" h="131445">
                <a:moveTo>
                  <a:pt x="0" y="131063"/>
                </a:moveTo>
                <a:lnTo>
                  <a:pt x="91439" y="131063"/>
                </a:lnTo>
                <a:lnTo>
                  <a:pt x="91439" y="0"/>
                </a:lnTo>
                <a:lnTo>
                  <a:pt x="0" y="0"/>
                </a:lnTo>
                <a:lnTo>
                  <a:pt x="0" y="131063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8119231" y="3844421"/>
            <a:ext cx="266700" cy="172720"/>
          </a:xfrm>
          <a:custGeom>
            <a:avLst/>
            <a:gdLst/>
            <a:ahLst/>
            <a:cxnLst/>
            <a:rect l="l" t="t" r="r" b="b"/>
            <a:pathLst>
              <a:path w="266700" h="172720">
                <a:moveTo>
                  <a:pt x="0" y="172211"/>
                </a:moveTo>
                <a:lnTo>
                  <a:pt x="266699" y="172211"/>
                </a:lnTo>
                <a:lnTo>
                  <a:pt x="266699" y="0"/>
                </a:lnTo>
                <a:lnTo>
                  <a:pt x="0" y="0"/>
                </a:lnTo>
                <a:lnTo>
                  <a:pt x="0" y="172211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8385931" y="3751457"/>
            <a:ext cx="91440" cy="131445"/>
          </a:xfrm>
          <a:custGeom>
            <a:avLst/>
            <a:gdLst/>
            <a:ahLst/>
            <a:cxnLst/>
            <a:rect l="l" t="t" r="r" b="b"/>
            <a:pathLst>
              <a:path w="91440" h="131445">
                <a:moveTo>
                  <a:pt x="0" y="131063"/>
                </a:moveTo>
                <a:lnTo>
                  <a:pt x="91439" y="131063"/>
                </a:lnTo>
                <a:lnTo>
                  <a:pt x="91439" y="0"/>
                </a:lnTo>
                <a:lnTo>
                  <a:pt x="0" y="0"/>
                </a:lnTo>
                <a:lnTo>
                  <a:pt x="0" y="131063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8492611" y="3993773"/>
            <a:ext cx="73660" cy="0"/>
          </a:xfrm>
          <a:custGeom>
            <a:avLst/>
            <a:gdLst/>
            <a:ahLst/>
            <a:cxnLst/>
            <a:rect l="l" t="t" r="r" b="b"/>
            <a:pathLst>
              <a:path w="73659">
                <a:moveTo>
                  <a:pt x="0" y="0"/>
                </a:moveTo>
                <a:lnTo>
                  <a:pt x="73151" y="0"/>
                </a:lnTo>
              </a:path>
            </a:pathLst>
          </a:custGeom>
          <a:ln w="40893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8623675" y="3762125"/>
            <a:ext cx="125095" cy="330835"/>
          </a:xfrm>
          <a:custGeom>
            <a:avLst/>
            <a:gdLst/>
            <a:ahLst/>
            <a:cxnLst/>
            <a:rect l="l" t="t" r="r" b="b"/>
            <a:pathLst>
              <a:path w="125095" h="330835">
                <a:moveTo>
                  <a:pt x="0" y="330707"/>
                </a:moveTo>
                <a:lnTo>
                  <a:pt x="124967" y="330707"/>
                </a:lnTo>
                <a:lnTo>
                  <a:pt x="124967" y="0"/>
                </a:lnTo>
                <a:lnTo>
                  <a:pt x="0" y="0"/>
                </a:lnTo>
                <a:lnTo>
                  <a:pt x="0" y="330707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6276225" y="3724599"/>
            <a:ext cx="2484755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54965" algn="l"/>
                <a:tab pos="1626235" algn="l"/>
              </a:tabLst>
            </a:pPr>
            <a:r>
              <a:rPr sz="2800" spc="-30" dirty="0">
                <a:latin typeface="Cambria Math"/>
                <a:cs typeface="Cambria Math"/>
              </a:rPr>
              <a:t>𝐿	</a:t>
            </a:r>
            <a:r>
              <a:rPr sz="2800" spc="-25" dirty="0">
                <a:latin typeface="Cambria Math"/>
                <a:cs typeface="Cambria Math"/>
              </a:rPr>
              <a:t>ω</a:t>
            </a:r>
            <a:r>
              <a:rPr sz="2800" spc="5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−</a:t>
            </a:r>
            <a:r>
              <a:rPr sz="2800" spc="5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ω</a:t>
            </a:r>
            <a:r>
              <a:rPr sz="2800" dirty="0">
                <a:latin typeface="Cambria Math"/>
                <a:cs typeface="Cambria Math"/>
              </a:rPr>
              <a:t>	</a:t>
            </a:r>
            <a:r>
              <a:rPr sz="2800" spc="50" dirty="0">
                <a:latin typeface="Cambria Math"/>
                <a:cs typeface="Cambria Math"/>
              </a:rPr>
              <a:t>𝑑</a:t>
            </a:r>
            <a:r>
              <a:rPr sz="2800" spc="-25" dirty="0">
                <a:latin typeface="Cambria Math"/>
                <a:cs typeface="Cambria Math"/>
              </a:rPr>
              <a:t>ω</a:t>
            </a:r>
            <a:r>
              <a:rPr sz="2800" spc="220" dirty="0">
                <a:latin typeface="Cambria Math"/>
                <a:cs typeface="Cambria Math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.</a:t>
            </a:r>
            <a:r>
              <a:rPr sz="2800" spc="-160" dirty="0">
                <a:latin typeface="Cambria Math"/>
                <a:cs typeface="Cambria Math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]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6471297" y="3707835"/>
            <a:ext cx="1384935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223645" algn="l"/>
              </a:tabLst>
            </a:pPr>
            <a:r>
              <a:rPr sz="2800" spc="-15" dirty="0">
                <a:latin typeface="Cambria Math"/>
                <a:cs typeface="Cambria Math"/>
              </a:rPr>
              <a:t>(	)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7576191" y="3671794"/>
            <a:ext cx="913130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809625" algn="l"/>
              </a:tabLst>
            </a:pPr>
            <a:r>
              <a:rPr sz="2000" spc="195" dirty="0">
                <a:latin typeface="Cambria Math"/>
                <a:cs typeface="Cambria Math"/>
              </a:rPr>
              <a:t>′	′</a:t>
            </a:r>
            <a:endParaRPr sz="2000">
              <a:latin typeface="Cambria Math"/>
              <a:cs typeface="Cambria Math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1130300" y="4535863"/>
            <a:ext cx="3221355" cy="405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Font typeface="Symbol"/>
              <a:buChar char=""/>
              <a:tabLst>
                <a:tab pos="241935" algn="l"/>
              </a:tabLst>
            </a:pPr>
            <a:r>
              <a:rPr sz="2800" spc="-15" dirty="0">
                <a:latin typeface="Calibri"/>
                <a:cs typeface="Calibri"/>
              </a:rPr>
              <a:t>Insert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10" dirty="0">
                <a:latin typeface="Calibri"/>
                <a:cs typeface="Calibri"/>
              </a:rPr>
              <a:t>x</a:t>
            </a:r>
            <a:r>
              <a:rPr sz="2800" spc="-20" dirty="0">
                <a:latin typeface="Calibri"/>
                <a:cs typeface="Calibri"/>
              </a:rPr>
              <a:t>p</a:t>
            </a:r>
            <a:r>
              <a:rPr sz="2800" spc="-10" dirty="0">
                <a:latin typeface="Calibri"/>
                <a:cs typeface="Calibri"/>
              </a:rPr>
              <a:t>l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10" dirty="0">
                <a:latin typeface="Calibri"/>
                <a:cs typeface="Calibri"/>
              </a:rPr>
              <a:t>c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f</a:t>
            </a:r>
            <a:r>
              <a:rPr sz="2800" spc="-10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rms: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59180" y="914643"/>
            <a:ext cx="5080635" cy="417830"/>
          </a:xfrm>
          <a:prstGeom prst="rect">
            <a:avLst/>
          </a:prstGeom>
          <a:solidFill>
            <a:srgbClr val="FF000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  <a:tabLst>
                <a:tab pos="1249680" algn="l"/>
              </a:tabLst>
            </a:pPr>
            <a:r>
              <a:rPr sz="2800" spc="55" dirty="0">
                <a:latin typeface="Cambria Math"/>
                <a:cs typeface="Cambria Math"/>
              </a:rPr>
              <a:t>𝐼</a:t>
            </a:r>
            <a:r>
              <a:rPr sz="2800" spc="-15" dirty="0">
                <a:latin typeface="Cambria Math"/>
                <a:cs typeface="Cambria Math"/>
              </a:rPr>
              <a:t>(ω)</a:t>
            </a:r>
            <a:r>
              <a:rPr sz="2800" spc="165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=</a:t>
            </a:r>
            <a:r>
              <a:rPr sz="2800" dirty="0">
                <a:latin typeface="Cambria Math"/>
                <a:cs typeface="Cambria Math"/>
              </a:rPr>
              <a:t>	</a:t>
            </a:r>
            <a:r>
              <a:rPr sz="2800" spc="-25" dirty="0">
                <a:latin typeface="Cambria Math"/>
                <a:cs typeface="Cambria Math"/>
              </a:rPr>
              <a:t>⍁</a:t>
            </a:r>
            <a:r>
              <a:rPr sz="2800" spc="-5" dirty="0">
                <a:latin typeface="Cambria Math"/>
                <a:cs typeface="Cambria Math"/>
              </a:rPr>
              <a:t>{</a:t>
            </a:r>
            <a:r>
              <a:rPr sz="2800" spc="-20" dirty="0">
                <a:latin typeface="Cambria Math"/>
                <a:cs typeface="Cambria Math"/>
              </a:rPr>
              <a:t>γ</a:t>
            </a:r>
            <a:r>
              <a:rPr sz="2800" spc="30" dirty="0">
                <a:latin typeface="Cambria Math"/>
                <a:cs typeface="Cambria Math"/>
              </a:rPr>
              <a:t>𝑁</a:t>
            </a:r>
            <a:r>
              <a:rPr sz="2800" spc="-10" dirty="0">
                <a:latin typeface="Cambria Math"/>
                <a:cs typeface="Cambria Math"/>
              </a:rPr>
              <a:t>_</a:t>
            </a:r>
            <a:r>
              <a:rPr sz="2800" spc="-20" dirty="0">
                <a:latin typeface="Cambria Math"/>
                <a:cs typeface="Cambria Math"/>
              </a:rPr>
              <a:t>{</a:t>
            </a:r>
            <a:r>
              <a:rPr sz="2800" spc="60" dirty="0">
                <a:latin typeface="Cambria Math"/>
                <a:cs typeface="Cambria Math"/>
              </a:rPr>
              <a:t>𝑖</a:t>
            </a:r>
            <a:r>
              <a:rPr sz="2800" spc="-15" dirty="0">
                <a:latin typeface="Cambria Math"/>
                <a:cs typeface="Cambria Math"/>
              </a:rPr>
              <a:t>}</a:t>
            </a:r>
            <a:r>
              <a:rPr sz="2800" spc="-5" dirty="0">
                <a:latin typeface="Cambria Math"/>
                <a:cs typeface="Cambria Math"/>
              </a:rPr>
              <a:t> </a:t>
            </a:r>
            <a:r>
              <a:rPr sz="2800" spc="55" dirty="0">
                <a:latin typeface="Cambria Math"/>
                <a:cs typeface="Cambria Math"/>
              </a:rPr>
              <a:t>𝑐</a:t>
            </a:r>
            <a:r>
              <a:rPr sz="2800" spc="-20" dirty="0">
                <a:latin typeface="Cambria Math"/>
                <a:cs typeface="Cambria Math"/>
              </a:rPr>
              <a:t>}</a:t>
            </a:r>
            <a:r>
              <a:rPr sz="2800" spc="-5" dirty="0">
                <a:latin typeface="Cambria Math"/>
                <a:cs typeface="Cambria Math"/>
              </a:rPr>
              <a:t>{</a:t>
            </a:r>
            <a:r>
              <a:rPr sz="2800" spc="-20" dirty="0">
                <a:latin typeface="Cambria Math"/>
                <a:cs typeface="Cambria Math"/>
              </a:rPr>
              <a:t>2</a:t>
            </a:r>
            <a:r>
              <a:rPr sz="2800" spc="-150" dirty="0">
                <a:latin typeface="Cambria Math"/>
                <a:cs typeface="Cambria Math"/>
              </a:rPr>
              <a:t> </a:t>
            </a:r>
            <a:r>
              <a:rPr sz="2800" spc="50" dirty="0">
                <a:latin typeface="Cambria Math"/>
                <a:cs typeface="Cambria Math"/>
              </a:rPr>
              <a:t>𝑣</a:t>
            </a:r>
            <a:r>
              <a:rPr sz="2800" spc="-25" dirty="0">
                <a:latin typeface="Cambria Math"/>
                <a:cs typeface="Cambria Math"/>
              </a:rPr>
              <a:t>_</a:t>
            </a:r>
            <a:r>
              <a:rPr sz="2800" spc="-20" dirty="0">
                <a:latin typeface="Cambria Math"/>
                <a:cs typeface="Cambria Math"/>
              </a:rPr>
              <a:t>{</a:t>
            </a:r>
            <a:r>
              <a:rPr sz="2800" spc="0" dirty="0">
                <a:latin typeface="Cambria Math"/>
                <a:cs typeface="Cambria Math"/>
              </a:rPr>
              <a:t>𝑝</a:t>
            </a:r>
            <a:r>
              <a:rPr sz="2800" spc="-5" dirty="0">
                <a:latin typeface="Cambria Math"/>
                <a:cs typeface="Cambria Math"/>
              </a:rPr>
              <a:t>}</a:t>
            </a:r>
            <a:r>
              <a:rPr sz="2800" spc="-25" dirty="0">
                <a:latin typeface="Cambria Math"/>
                <a:cs typeface="Cambria Math"/>
              </a:rPr>
              <a:t>π^</a:t>
            </a:r>
            <a:r>
              <a:rPr sz="2800" spc="-5" dirty="0">
                <a:latin typeface="Cambria Math"/>
                <a:cs typeface="Cambria Math"/>
              </a:rPr>
              <a:t>{</a:t>
            </a:r>
            <a:r>
              <a:rPr sz="2800" spc="-20" dirty="0">
                <a:latin typeface="Cambria Math"/>
                <a:cs typeface="Cambria Math"/>
              </a:rPr>
              <a:t>3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973829" y="1435851"/>
            <a:ext cx="8787130" cy="53340"/>
          </a:xfrm>
          <a:custGeom>
            <a:avLst/>
            <a:gdLst/>
            <a:ahLst/>
            <a:cxnLst/>
            <a:rect l="l" t="t" r="r" b="b"/>
            <a:pathLst>
              <a:path w="8787130" h="53340">
                <a:moveTo>
                  <a:pt x="0" y="53339"/>
                </a:moveTo>
                <a:lnTo>
                  <a:pt x="8786743" y="53339"/>
                </a:lnTo>
                <a:lnTo>
                  <a:pt x="8786743" y="0"/>
                </a:lnTo>
                <a:lnTo>
                  <a:pt x="0" y="0"/>
                </a:lnTo>
                <a:lnTo>
                  <a:pt x="0" y="53339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973829" y="1879335"/>
            <a:ext cx="8787130" cy="1905"/>
          </a:xfrm>
          <a:custGeom>
            <a:avLst/>
            <a:gdLst/>
            <a:ahLst/>
            <a:cxnLst/>
            <a:rect l="l" t="t" r="r" b="b"/>
            <a:pathLst>
              <a:path w="8787130" h="1905">
                <a:moveTo>
                  <a:pt x="0" y="1523"/>
                </a:moveTo>
                <a:lnTo>
                  <a:pt x="8786743" y="1523"/>
                </a:lnTo>
                <a:lnTo>
                  <a:pt x="8786743" y="0"/>
                </a:lnTo>
                <a:lnTo>
                  <a:pt x="0" y="0"/>
                </a:lnTo>
                <a:lnTo>
                  <a:pt x="0" y="1523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973829" y="1489191"/>
            <a:ext cx="8787130" cy="390525"/>
          </a:xfrm>
          <a:custGeom>
            <a:avLst/>
            <a:gdLst/>
            <a:ahLst/>
            <a:cxnLst/>
            <a:rect l="l" t="t" r="r" b="b"/>
            <a:pathLst>
              <a:path w="8787130" h="390525">
                <a:moveTo>
                  <a:pt x="0" y="390143"/>
                </a:moveTo>
                <a:lnTo>
                  <a:pt x="8786743" y="390143"/>
                </a:lnTo>
                <a:lnTo>
                  <a:pt x="8786743" y="0"/>
                </a:lnTo>
                <a:lnTo>
                  <a:pt x="0" y="0"/>
                </a:lnTo>
                <a:lnTo>
                  <a:pt x="0" y="390143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973829" y="1551675"/>
            <a:ext cx="173990" cy="323215"/>
          </a:xfrm>
          <a:custGeom>
            <a:avLst/>
            <a:gdLst/>
            <a:ahLst/>
            <a:cxnLst/>
            <a:rect l="l" t="t" r="r" b="b"/>
            <a:pathLst>
              <a:path w="173989" h="323214">
                <a:moveTo>
                  <a:pt x="0" y="323087"/>
                </a:moveTo>
                <a:lnTo>
                  <a:pt x="173735" y="323087"/>
                </a:lnTo>
                <a:lnTo>
                  <a:pt x="173735" y="0"/>
                </a:lnTo>
                <a:lnTo>
                  <a:pt x="0" y="0"/>
                </a:lnTo>
                <a:lnTo>
                  <a:pt x="0" y="323087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345685" y="1548627"/>
            <a:ext cx="137160" cy="330835"/>
          </a:xfrm>
          <a:custGeom>
            <a:avLst/>
            <a:gdLst/>
            <a:ahLst/>
            <a:cxnLst/>
            <a:rect l="l" t="t" r="r" b="b"/>
            <a:pathLst>
              <a:path w="137160" h="330835">
                <a:moveTo>
                  <a:pt x="0" y="330707"/>
                </a:moveTo>
                <a:lnTo>
                  <a:pt x="137159" y="330707"/>
                </a:lnTo>
                <a:lnTo>
                  <a:pt x="137159" y="0"/>
                </a:lnTo>
                <a:lnTo>
                  <a:pt x="0" y="0"/>
                </a:lnTo>
                <a:lnTo>
                  <a:pt x="0" y="330707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751069" y="1820661"/>
            <a:ext cx="131445" cy="0"/>
          </a:xfrm>
          <a:custGeom>
            <a:avLst/>
            <a:gdLst/>
            <a:ahLst/>
            <a:cxnLst/>
            <a:rect l="l" t="t" r="r" b="b"/>
            <a:pathLst>
              <a:path w="131444">
                <a:moveTo>
                  <a:pt x="0" y="0"/>
                </a:moveTo>
                <a:lnTo>
                  <a:pt x="131063" y="0"/>
                </a:lnTo>
              </a:path>
            </a:pathLst>
          </a:custGeom>
          <a:ln w="42417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882133" y="1548627"/>
            <a:ext cx="137160" cy="330835"/>
          </a:xfrm>
          <a:custGeom>
            <a:avLst/>
            <a:gdLst/>
            <a:ahLst/>
            <a:cxnLst/>
            <a:rect l="l" t="t" r="r" b="b"/>
            <a:pathLst>
              <a:path w="137160" h="330835">
                <a:moveTo>
                  <a:pt x="0" y="330707"/>
                </a:moveTo>
                <a:lnTo>
                  <a:pt x="137159" y="330707"/>
                </a:lnTo>
                <a:lnTo>
                  <a:pt x="137159" y="0"/>
                </a:lnTo>
                <a:lnTo>
                  <a:pt x="0" y="0"/>
                </a:lnTo>
                <a:lnTo>
                  <a:pt x="0" y="330707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217407" y="1548627"/>
            <a:ext cx="137160" cy="330835"/>
          </a:xfrm>
          <a:custGeom>
            <a:avLst/>
            <a:gdLst/>
            <a:ahLst/>
            <a:cxnLst/>
            <a:rect l="l" t="t" r="r" b="b"/>
            <a:pathLst>
              <a:path w="137160" h="330835">
                <a:moveTo>
                  <a:pt x="0" y="330707"/>
                </a:moveTo>
                <a:lnTo>
                  <a:pt x="137159" y="330707"/>
                </a:lnTo>
                <a:lnTo>
                  <a:pt x="137159" y="0"/>
                </a:lnTo>
                <a:lnTo>
                  <a:pt x="0" y="0"/>
                </a:lnTo>
                <a:lnTo>
                  <a:pt x="0" y="330707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354567" y="1560819"/>
            <a:ext cx="196850" cy="239395"/>
          </a:xfrm>
          <a:custGeom>
            <a:avLst/>
            <a:gdLst/>
            <a:ahLst/>
            <a:cxnLst/>
            <a:rect l="l" t="t" r="r" b="b"/>
            <a:pathLst>
              <a:path w="196850" h="239394">
                <a:moveTo>
                  <a:pt x="0" y="239267"/>
                </a:moveTo>
                <a:lnTo>
                  <a:pt x="196595" y="239267"/>
                </a:lnTo>
                <a:lnTo>
                  <a:pt x="196595" y="0"/>
                </a:lnTo>
                <a:lnTo>
                  <a:pt x="0" y="0"/>
                </a:lnTo>
                <a:lnTo>
                  <a:pt x="0" y="239267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551163" y="1548627"/>
            <a:ext cx="137160" cy="330835"/>
          </a:xfrm>
          <a:custGeom>
            <a:avLst/>
            <a:gdLst/>
            <a:ahLst/>
            <a:cxnLst/>
            <a:rect l="l" t="t" r="r" b="b"/>
            <a:pathLst>
              <a:path w="137160" h="330835">
                <a:moveTo>
                  <a:pt x="0" y="330707"/>
                </a:moveTo>
                <a:lnTo>
                  <a:pt x="137159" y="330707"/>
                </a:lnTo>
                <a:lnTo>
                  <a:pt x="137159" y="0"/>
                </a:lnTo>
                <a:lnTo>
                  <a:pt x="0" y="0"/>
                </a:lnTo>
                <a:lnTo>
                  <a:pt x="0" y="330707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886839" y="1548627"/>
            <a:ext cx="137160" cy="330835"/>
          </a:xfrm>
          <a:custGeom>
            <a:avLst/>
            <a:gdLst/>
            <a:ahLst/>
            <a:cxnLst/>
            <a:rect l="l" t="t" r="r" b="b"/>
            <a:pathLst>
              <a:path w="137160" h="330835">
                <a:moveTo>
                  <a:pt x="0" y="330707"/>
                </a:moveTo>
                <a:lnTo>
                  <a:pt x="137159" y="330707"/>
                </a:lnTo>
                <a:lnTo>
                  <a:pt x="137159" y="0"/>
                </a:lnTo>
                <a:lnTo>
                  <a:pt x="0" y="0"/>
                </a:lnTo>
                <a:lnTo>
                  <a:pt x="0" y="330707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024000" y="1548627"/>
            <a:ext cx="137160" cy="330835"/>
          </a:xfrm>
          <a:custGeom>
            <a:avLst/>
            <a:gdLst/>
            <a:ahLst/>
            <a:cxnLst/>
            <a:rect l="l" t="t" r="r" b="b"/>
            <a:pathLst>
              <a:path w="137160" h="330835">
                <a:moveTo>
                  <a:pt x="0" y="330707"/>
                </a:moveTo>
                <a:lnTo>
                  <a:pt x="137159" y="330707"/>
                </a:lnTo>
                <a:lnTo>
                  <a:pt x="137159" y="0"/>
                </a:lnTo>
                <a:lnTo>
                  <a:pt x="0" y="0"/>
                </a:lnTo>
                <a:lnTo>
                  <a:pt x="0" y="330707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240407" y="1489191"/>
            <a:ext cx="208915" cy="384175"/>
          </a:xfrm>
          <a:custGeom>
            <a:avLst/>
            <a:gdLst/>
            <a:ahLst/>
            <a:cxnLst/>
            <a:rect l="l" t="t" r="r" b="b"/>
            <a:pathLst>
              <a:path w="208914" h="384175">
                <a:moveTo>
                  <a:pt x="0" y="384047"/>
                </a:moveTo>
                <a:lnTo>
                  <a:pt x="208787" y="384047"/>
                </a:lnTo>
                <a:lnTo>
                  <a:pt x="208787" y="0"/>
                </a:lnTo>
                <a:lnTo>
                  <a:pt x="0" y="0"/>
                </a:lnTo>
                <a:lnTo>
                  <a:pt x="0" y="384047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520824" y="1820661"/>
            <a:ext cx="131445" cy="0"/>
          </a:xfrm>
          <a:custGeom>
            <a:avLst/>
            <a:gdLst/>
            <a:ahLst/>
            <a:cxnLst/>
            <a:rect l="l" t="t" r="r" b="b"/>
            <a:pathLst>
              <a:path w="131445">
                <a:moveTo>
                  <a:pt x="0" y="0"/>
                </a:moveTo>
                <a:lnTo>
                  <a:pt x="131063" y="0"/>
                </a:lnTo>
              </a:path>
            </a:pathLst>
          </a:custGeom>
          <a:ln w="42417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651888" y="1548627"/>
            <a:ext cx="137160" cy="330835"/>
          </a:xfrm>
          <a:custGeom>
            <a:avLst/>
            <a:gdLst/>
            <a:ahLst/>
            <a:cxnLst/>
            <a:rect l="l" t="t" r="r" b="b"/>
            <a:pathLst>
              <a:path w="137160" h="330835">
                <a:moveTo>
                  <a:pt x="0" y="330707"/>
                </a:moveTo>
                <a:lnTo>
                  <a:pt x="137159" y="330707"/>
                </a:lnTo>
                <a:lnTo>
                  <a:pt x="137159" y="0"/>
                </a:lnTo>
                <a:lnTo>
                  <a:pt x="0" y="0"/>
                </a:lnTo>
                <a:lnTo>
                  <a:pt x="0" y="330707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790571" y="1687311"/>
            <a:ext cx="265430" cy="113030"/>
          </a:xfrm>
          <a:custGeom>
            <a:avLst/>
            <a:gdLst/>
            <a:ahLst/>
            <a:cxnLst/>
            <a:rect l="l" t="t" r="r" b="b"/>
            <a:pathLst>
              <a:path w="265429" h="113030">
                <a:moveTo>
                  <a:pt x="0" y="112775"/>
                </a:moveTo>
                <a:lnTo>
                  <a:pt x="265175" y="112775"/>
                </a:lnTo>
                <a:lnTo>
                  <a:pt x="265175" y="0"/>
                </a:lnTo>
                <a:lnTo>
                  <a:pt x="0" y="0"/>
                </a:lnTo>
                <a:lnTo>
                  <a:pt x="0" y="112775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359024" y="1548627"/>
            <a:ext cx="137160" cy="330835"/>
          </a:xfrm>
          <a:custGeom>
            <a:avLst/>
            <a:gdLst/>
            <a:ahLst/>
            <a:cxnLst/>
            <a:rect l="l" t="t" r="r" b="b"/>
            <a:pathLst>
              <a:path w="137160" h="330835">
                <a:moveTo>
                  <a:pt x="0" y="330707"/>
                </a:moveTo>
                <a:lnTo>
                  <a:pt x="137159" y="330707"/>
                </a:lnTo>
                <a:lnTo>
                  <a:pt x="137159" y="0"/>
                </a:lnTo>
                <a:lnTo>
                  <a:pt x="0" y="0"/>
                </a:lnTo>
                <a:lnTo>
                  <a:pt x="0" y="330707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496183" y="1560819"/>
            <a:ext cx="196850" cy="239395"/>
          </a:xfrm>
          <a:custGeom>
            <a:avLst/>
            <a:gdLst/>
            <a:ahLst/>
            <a:cxnLst/>
            <a:rect l="l" t="t" r="r" b="b"/>
            <a:pathLst>
              <a:path w="196850" h="239394">
                <a:moveTo>
                  <a:pt x="0" y="239267"/>
                </a:moveTo>
                <a:lnTo>
                  <a:pt x="196595" y="239267"/>
                </a:lnTo>
                <a:lnTo>
                  <a:pt x="196595" y="0"/>
                </a:lnTo>
                <a:lnTo>
                  <a:pt x="0" y="0"/>
                </a:lnTo>
                <a:lnTo>
                  <a:pt x="0" y="239267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692780" y="1548627"/>
            <a:ext cx="137160" cy="330835"/>
          </a:xfrm>
          <a:custGeom>
            <a:avLst/>
            <a:gdLst/>
            <a:ahLst/>
            <a:cxnLst/>
            <a:rect l="l" t="t" r="r" b="b"/>
            <a:pathLst>
              <a:path w="137160" h="330835">
                <a:moveTo>
                  <a:pt x="0" y="330707"/>
                </a:moveTo>
                <a:lnTo>
                  <a:pt x="137159" y="330707"/>
                </a:lnTo>
                <a:lnTo>
                  <a:pt x="137159" y="0"/>
                </a:lnTo>
                <a:lnTo>
                  <a:pt x="0" y="0"/>
                </a:lnTo>
                <a:lnTo>
                  <a:pt x="0" y="330707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829939" y="1586727"/>
            <a:ext cx="265430" cy="222885"/>
          </a:xfrm>
          <a:custGeom>
            <a:avLst/>
            <a:gdLst/>
            <a:ahLst/>
            <a:cxnLst/>
            <a:rect l="l" t="t" r="r" b="b"/>
            <a:pathLst>
              <a:path w="265429" h="222885">
                <a:moveTo>
                  <a:pt x="0" y="222503"/>
                </a:moveTo>
                <a:lnTo>
                  <a:pt x="265175" y="222503"/>
                </a:lnTo>
                <a:lnTo>
                  <a:pt x="265175" y="0"/>
                </a:lnTo>
                <a:lnTo>
                  <a:pt x="0" y="0"/>
                </a:lnTo>
                <a:lnTo>
                  <a:pt x="0" y="222503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398635" y="1548627"/>
            <a:ext cx="137160" cy="330835"/>
          </a:xfrm>
          <a:custGeom>
            <a:avLst/>
            <a:gdLst/>
            <a:ahLst/>
            <a:cxnLst/>
            <a:rect l="l" t="t" r="r" b="b"/>
            <a:pathLst>
              <a:path w="137159" h="330835">
                <a:moveTo>
                  <a:pt x="0" y="330707"/>
                </a:moveTo>
                <a:lnTo>
                  <a:pt x="137159" y="330707"/>
                </a:lnTo>
                <a:lnTo>
                  <a:pt x="137159" y="0"/>
                </a:lnTo>
                <a:lnTo>
                  <a:pt x="0" y="0"/>
                </a:lnTo>
                <a:lnTo>
                  <a:pt x="0" y="330707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373995" y="1563867"/>
            <a:ext cx="102235" cy="236220"/>
          </a:xfrm>
          <a:custGeom>
            <a:avLst/>
            <a:gdLst/>
            <a:ahLst/>
            <a:cxnLst/>
            <a:rect l="l" t="t" r="r" b="b"/>
            <a:pathLst>
              <a:path w="102234" h="236219">
                <a:moveTo>
                  <a:pt x="0" y="236219"/>
                </a:moveTo>
                <a:lnTo>
                  <a:pt x="102107" y="236219"/>
                </a:lnTo>
                <a:lnTo>
                  <a:pt x="102107" y="0"/>
                </a:lnTo>
                <a:lnTo>
                  <a:pt x="0" y="0"/>
                </a:lnTo>
                <a:lnTo>
                  <a:pt x="0" y="236219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767187" y="1548627"/>
            <a:ext cx="125095" cy="330835"/>
          </a:xfrm>
          <a:custGeom>
            <a:avLst/>
            <a:gdLst/>
            <a:ahLst/>
            <a:cxnLst/>
            <a:rect l="l" t="t" r="r" b="b"/>
            <a:pathLst>
              <a:path w="125095" h="330835">
                <a:moveTo>
                  <a:pt x="0" y="330707"/>
                </a:moveTo>
                <a:lnTo>
                  <a:pt x="124967" y="330707"/>
                </a:lnTo>
                <a:lnTo>
                  <a:pt x="124967" y="0"/>
                </a:lnTo>
                <a:lnTo>
                  <a:pt x="0" y="0"/>
                </a:lnTo>
                <a:lnTo>
                  <a:pt x="0" y="330707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969879" y="1687311"/>
            <a:ext cx="265430" cy="113030"/>
          </a:xfrm>
          <a:custGeom>
            <a:avLst/>
            <a:gdLst/>
            <a:ahLst/>
            <a:cxnLst/>
            <a:rect l="l" t="t" r="r" b="b"/>
            <a:pathLst>
              <a:path w="265429" h="113030">
                <a:moveTo>
                  <a:pt x="0" y="112775"/>
                </a:moveTo>
                <a:lnTo>
                  <a:pt x="265175" y="112775"/>
                </a:lnTo>
                <a:lnTo>
                  <a:pt x="265175" y="0"/>
                </a:lnTo>
                <a:lnTo>
                  <a:pt x="0" y="0"/>
                </a:lnTo>
                <a:lnTo>
                  <a:pt x="0" y="112775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8664823" y="1550151"/>
            <a:ext cx="148590" cy="329565"/>
          </a:xfrm>
          <a:custGeom>
            <a:avLst/>
            <a:gdLst/>
            <a:ahLst/>
            <a:cxnLst/>
            <a:rect l="l" t="t" r="r" b="b"/>
            <a:pathLst>
              <a:path w="148590" h="329564">
                <a:moveTo>
                  <a:pt x="0" y="329183"/>
                </a:moveTo>
                <a:lnTo>
                  <a:pt x="148125" y="329183"/>
                </a:lnTo>
                <a:lnTo>
                  <a:pt x="148125" y="0"/>
                </a:lnTo>
                <a:lnTo>
                  <a:pt x="0" y="0"/>
                </a:lnTo>
                <a:lnTo>
                  <a:pt x="0" y="329183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8890772" y="1551675"/>
            <a:ext cx="173990" cy="323215"/>
          </a:xfrm>
          <a:custGeom>
            <a:avLst/>
            <a:gdLst/>
            <a:ahLst/>
            <a:cxnLst/>
            <a:rect l="l" t="t" r="r" b="b"/>
            <a:pathLst>
              <a:path w="173990" h="323214">
                <a:moveTo>
                  <a:pt x="0" y="323087"/>
                </a:moveTo>
                <a:lnTo>
                  <a:pt x="173735" y="323087"/>
                </a:lnTo>
                <a:lnTo>
                  <a:pt x="173735" y="0"/>
                </a:lnTo>
                <a:lnTo>
                  <a:pt x="0" y="0"/>
                </a:lnTo>
                <a:lnTo>
                  <a:pt x="0" y="323087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9942331" y="1548627"/>
            <a:ext cx="137160" cy="330835"/>
          </a:xfrm>
          <a:custGeom>
            <a:avLst/>
            <a:gdLst/>
            <a:ahLst/>
            <a:cxnLst/>
            <a:rect l="l" t="t" r="r" b="b"/>
            <a:pathLst>
              <a:path w="137159" h="330835">
                <a:moveTo>
                  <a:pt x="0" y="330707"/>
                </a:moveTo>
                <a:lnTo>
                  <a:pt x="137159" y="330707"/>
                </a:lnTo>
                <a:lnTo>
                  <a:pt x="137159" y="0"/>
                </a:lnTo>
                <a:lnTo>
                  <a:pt x="0" y="0"/>
                </a:lnTo>
                <a:lnTo>
                  <a:pt x="0" y="330707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0254751" y="1550151"/>
            <a:ext cx="147955" cy="329565"/>
          </a:xfrm>
          <a:custGeom>
            <a:avLst/>
            <a:gdLst/>
            <a:ahLst/>
            <a:cxnLst/>
            <a:rect l="l" t="t" r="r" b="b"/>
            <a:pathLst>
              <a:path w="147954" h="329564">
                <a:moveTo>
                  <a:pt x="0" y="329183"/>
                </a:moveTo>
                <a:lnTo>
                  <a:pt x="147827" y="329183"/>
                </a:lnTo>
                <a:lnTo>
                  <a:pt x="147827" y="0"/>
                </a:lnTo>
                <a:lnTo>
                  <a:pt x="0" y="0"/>
                </a:lnTo>
                <a:lnTo>
                  <a:pt x="0" y="329183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1973829" y="1435851"/>
            <a:ext cx="8799830" cy="4438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  <a:tabLst>
                <a:tab pos="4718685" algn="l"/>
                <a:tab pos="5400040" algn="l"/>
              </a:tabLst>
            </a:pPr>
            <a:r>
              <a:rPr sz="2800" spc="-5" dirty="0">
                <a:latin typeface="Cambria Math"/>
                <a:cs typeface="Cambria Math"/>
              </a:rPr>
              <a:t>/</a:t>
            </a:r>
            <a:r>
              <a:rPr sz="2800" spc="-20" dirty="0">
                <a:latin typeface="Cambria Math"/>
                <a:cs typeface="Cambria Math"/>
              </a:rPr>
              <a:t>2}</a:t>
            </a:r>
            <a:r>
              <a:rPr sz="2800" spc="-15" dirty="0">
                <a:latin typeface="Cambria Math"/>
                <a:cs typeface="Cambria Math"/>
              </a:rPr>
              <a:t>ω</a:t>
            </a:r>
            <a:r>
              <a:rPr sz="2800" spc="-25" dirty="0">
                <a:latin typeface="Cambria Math"/>
                <a:cs typeface="Cambria Math"/>
              </a:rPr>
              <a:t>_</a:t>
            </a:r>
            <a:r>
              <a:rPr sz="2800" spc="-20" dirty="0">
                <a:latin typeface="Cambria Math"/>
                <a:cs typeface="Cambria Math"/>
              </a:rPr>
              <a:t>{</a:t>
            </a:r>
            <a:r>
              <a:rPr sz="2800" spc="-10" dirty="0">
                <a:latin typeface="Cambria Math"/>
                <a:cs typeface="Cambria Math"/>
              </a:rPr>
              <a:t>0</a:t>
            </a:r>
            <a:r>
              <a:rPr sz="2800" spc="-20" dirty="0">
                <a:latin typeface="Cambria Math"/>
                <a:cs typeface="Cambria Math"/>
              </a:rPr>
              <a:t>}^</a:t>
            </a:r>
            <a:r>
              <a:rPr sz="2800" spc="-5" dirty="0">
                <a:latin typeface="Cambria Math"/>
                <a:cs typeface="Cambria Math"/>
              </a:rPr>
              <a:t>{</a:t>
            </a:r>
            <a:r>
              <a:rPr sz="2800" spc="-20" dirty="0">
                <a:latin typeface="Cambria Math"/>
                <a:cs typeface="Cambria Math"/>
              </a:rPr>
              <a:t>2}</a:t>
            </a:r>
            <a:r>
              <a:rPr sz="2800" spc="-15" dirty="0">
                <a:latin typeface="Cambria Math"/>
                <a:cs typeface="Cambria Math"/>
              </a:rPr>
              <a:t>}</a:t>
            </a:r>
            <a:r>
              <a:rPr sz="2800" spc="5" dirty="0">
                <a:latin typeface="Cambria Math"/>
                <a:cs typeface="Cambria Math"/>
              </a:rPr>
              <a:t> </a:t>
            </a:r>
            <a:r>
              <a:rPr sz="2800" spc="-20" dirty="0">
                <a:latin typeface="Cambria Math"/>
                <a:cs typeface="Cambria Math"/>
              </a:rPr>
              <a:t>∫</a:t>
            </a:r>
            <a:r>
              <a:rPr sz="2800" spc="-50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_</a:t>
            </a:r>
            <a:r>
              <a:rPr sz="2800" spc="-5" dirty="0">
                <a:latin typeface="Cambria Math"/>
                <a:cs typeface="Cambria Math"/>
              </a:rPr>
              <a:t>{</a:t>
            </a:r>
            <a:r>
              <a:rPr sz="2800" spc="-30" dirty="0">
                <a:latin typeface="Cambria Math"/>
                <a:cs typeface="Cambria Math"/>
              </a:rPr>
              <a:t>−</a:t>
            </a:r>
            <a:r>
              <a:rPr sz="2800" spc="-20" dirty="0">
                <a:latin typeface="Cambria Math"/>
                <a:cs typeface="Cambria Math"/>
              </a:rPr>
              <a:t>∞}^{</a:t>
            </a:r>
            <a:r>
              <a:rPr sz="2800" spc="-15" dirty="0">
                <a:latin typeface="Cambria Math"/>
                <a:cs typeface="Cambria Math"/>
              </a:rPr>
              <a:t>+</a:t>
            </a:r>
            <a:r>
              <a:rPr sz="2800" spc="-30" dirty="0">
                <a:latin typeface="Cambria Math"/>
                <a:cs typeface="Cambria Math"/>
              </a:rPr>
              <a:t>∞</a:t>
            </a:r>
            <a:r>
              <a:rPr sz="2800" spc="-15" dirty="0">
                <a:latin typeface="Cambria Math"/>
                <a:cs typeface="Cambria Math"/>
              </a:rPr>
              <a:t>}</a:t>
            </a:r>
            <a:r>
              <a:rPr sz="2800" dirty="0">
                <a:latin typeface="Cambria Math"/>
                <a:cs typeface="Cambria Math"/>
              </a:rPr>
              <a:t>	</a:t>
            </a:r>
            <a:r>
              <a:rPr sz="2800" spc="-15" dirty="0">
                <a:latin typeface="Cambria Math"/>
                <a:cs typeface="Cambria Math"/>
              </a:rPr>
              <a:t>e</a:t>
            </a:r>
            <a:r>
              <a:rPr sz="2800" spc="-10" dirty="0">
                <a:latin typeface="Cambria Math"/>
                <a:cs typeface="Cambria Math"/>
              </a:rPr>
              <a:t>x</a:t>
            </a:r>
            <a:r>
              <a:rPr sz="2800" spc="-20" dirty="0">
                <a:latin typeface="Cambria Math"/>
                <a:cs typeface="Cambria Math"/>
              </a:rPr>
              <a:t>p</a:t>
            </a:r>
            <a:r>
              <a:rPr sz="2800" dirty="0">
                <a:latin typeface="Cambria Math"/>
                <a:cs typeface="Cambria Math"/>
              </a:rPr>
              <a:t>	</a:t>
            </a:r>
            <a:r>
              <a:rPr sz="2800" spc="-10" dirty="0">
                <a:latin typeface="Cambria Math"/>
                <a:cs typeface="Cambria Math"/>
              </a:rPr>
              <a:t>!</a:t>
            </a:r>
            <a:r>
              <a:rPr sz="2800" spc="-160" dirty="0">
                <a:latin typeface="Cambria Math"/>
                <a:cs typeface="Cambria Math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├[</a:t>
            </a:r>
            <a:r>
              <a:rPr sz="2800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−├</a:t>
            </a:r>
            <a:r>
              <a:rPr sz="2800" spc="-10" dirty="0">
                <a:latin typeface="Cambria Math"/>
                <a:cs typeface="Cambria Math"/>
              </a:rPr>
              <a:t>1</a:t>
            </a:r>
            <a:r>
              <a:rPr sz="2800" spc="-15" dirty="0">
                <a:latin typeface="Cambria Math"/>
                <a:cs typeface="Cambria Math"/>
              </a:rPr>
              <a:t>(</a:t>
            </a:r>
            <a:r>
              <a:rPr sz="2800" dirty="0">
                <a:latin typeface="Cambria Math"/>
                <a:cs typeface="Cambria Math"/>
              </a:rPr>
              <a:t> </a:t>
            </a:r>
            <a:r>
              <a:rPr sz="2800" spc="-20" dirty="0">
                <a:latin typeface="Cambria Math"/>
                <a:cs typeface="Cambria Math"/>
              </a:rPr>
              <a:t>\</a:t>
            </a:r>
            <a:r>
              <a:rPr sz="2800" spc="-30" dirty="0">
                <a:latin typeface="Cambria Math"/>
                <a:cs typeface="Cambria Math"/>
              </a:rPr>
              <a:t>𝑡𝑓𝑟𝑎</a:t>
            </a:r>
            <a:r>
              <a:rPr sz="2800" spc="60" dirty="0">
                <a:latin typeface="Cambria Math"/>
                <a:cs typeface="Cambria Math"/>
              </a:rPr>
              <a:t>𝑐</a:t>
            </a:r>
            <a:r>
              <a:rPr sz="2800" spc="-5" dirty="0">
                <a:latin typeface="Cambria Math"/>
                <a:cs typeface="Cambria Math"/>
              </a:rPr>
              <a:t>{</a:t>
            </a:r>
            <a:r>
              <a:rPr sz="2800" spc="50" dirty="0">
                <a:latin typeface="Cambria Math"/>
                <a:cs typeface="Cambria Math"/>
              </a:rPr>
              <a:t>𝑐</a:t>
            </a:r>
            <a:r>
              <a:rPr sz="2800" spc="-15" dirty="0">
                <a:latin typeface="Cambria Math"/>
                <a:cs typeface="Cambria Math"/>
              </a:rPr>
              <a:t>(ω′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973829" y="1984888"/>
            <a:ext cx="9156065" cy="417830"/>
          </a:xfrm>
          <a:prstGeom prst="rect">
            <a:avLst/>
          </a:prstGeom>
          <a:solidFill>
            <a:srgbClr val="FF000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2800" spc="-25" dirty="0">
                <a:latin typeface="Cambria Math"/>
                <a:cs typeface="Cambria Math"/>
              </a:rPr>
              <a:t>−</a:t>
            </a:r>
            <a:r>
              <a:rPr sz="2800" spc="15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ω_</a:t>
            </a:r>
            <a:r>
              <a:rPr sz="2800" spc="-5" dirty="0">
                <a:latin typeface="Cambria Math"/>
                <a:cs typeface="Cambria Math"/>
              </a:rPr>
              <a:t>{</a:t>
            </a:r>
            <a:r>
              <a:rPr sz="2800" spc="-20" dirty="0">
                <a:latin typeface="Cambria Math"/>
                <a:cs typeface="Cambria Math"/>
              </a:rPr>
              <a:t>0}</a:t>
            </a:r>
            <a:r>
              <a:rPr sz="2800" spc="-15" dirty="0">
                <a:latin typeface="Cambria Math"/>
                <a:cs typeface="Cambria Math"/>
              </a:rPr>
              <a:t>)</a:t>
            </a:r>
            <a:r>
              <a:rPr sz="2800" spc="-20" dirty="0">
                <a:latin typeface="Cambria Math"/>
                <a:cs typeface="Cambria Math"/>
              </a:rPr>
              <a:t>}</a:t>
            </a:r>
            <a:r>
              <a:rPr sz="2800" spc="-5" dirty="0">
                <a:latin typeface="Cambria Math"/>
                <a:cs typeface="Cambria Math"/>
              </a:rPr>
              <a:t>{</a:t>
            </a:r>
            <a:r>
              <a:rPr sz="2800" spc="-25" dirty="0">
                <a:latin typeface="Cambria Math"/>
                <a:cs typeface="Cambria Math"/>
              </a:rPr>
              <a:t>ω_</a:t>
            </a:r>
            <a:r>
              <a:rPr sz="2800" spc="-5" dirty="0">
                <a:latin typeface="Cambria Math"/>
                <a:cs typeface="Cambria Math"/>
              </a:rPr>
              <a:t>{</a:t>
            </a:r>
            <a:r>
              <a:rPr sz="2800" spc="-25" dirty="0">
                <a:latin typeface="Cambria Math"/>
                <a:cs typeface="Cambria Math"/>
              </a:rPr>
              <a:t>0</a:t>
            </a:r>
            <a:r>
              <a:rPr sz="2800" spc="-15" dirty="0">
                <a:latin typeface="Cambria Math"/>
                <a:cs typeface="Cambria Math"/>
              </a:rPr>
              <a:t>}</a:t>
            </a:r>
            <a:r>
              <a:rPr sz="2800" spc="5" dirty="0">
                <a:latin typeface="Cambria Math"/>
                <a:cs typeface="Cambria Math"/>
              </a:rPr>
              <a:t> </a:t>
            </a:r>
            <a:r>
              <a:rPr sz="2800" spc="45" dirty="0">
                <a:latin typeface="Cambria Math"/>
                <a:cs typeface="Cambria Math"/>
              </a:rPr>
              <a:t>𝑣</a:t>
            </a:r>
            <a:r>
              <a:rPr sz="2800" spc="-10" dirty="0">
                <a:latin typeface="Cambria Math"/>
                <a:cs typeface="Cambria Math"/>
              </a:rPr>
              <a:t>_</a:t>
            </a:r>
            <a:r>
              <a:rPr sz="2800" spc="-20" dirty="0">
                <a:latin typeface="Cambria Math"/>
                <a:cs typeface="Cambria Math"/>
              </a:rPr>
              <a:t>{</a:t>
            </a:r>
            <a:r>
              <a:rPr sz="2800" spc="0" dirty="0">
                <a:latin typeface="Cambria Math"/>
                <a:cs typeface="Cambria Math"/>
              </a:rPr>
              <a:t>𝑝</a:t>
            </a:r>
            <a:r>
              <a:rPr sz="2800" spc="-5" dirty="0">
                <a:latin typeface="Cambria Math"/>
                <a:cs typeface="Cambria Math"/>
              </a:rPr>
              <a:t>}</a:t>
            </a:r>
            <a:r>
              <a:rPr sz="2800" spc="-15" dirty="0">
                <a:latin typeface="Cambria Math"/>
                <a:cs typeface="Cambria Math"/>
              </a:rPr>
              <a:t>}</a:t>
            </a:r>
            <a:r>
              <a:rPr sz="2800" spc="-10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┤</a:t>
            </a:r>
            <a:r>
              <a:rPr sz="2800" spc="-10" dirty="0">
                <a:latin typeface="Cambria Math"/>
                <a:cs typeface="Cambria Math"/>
              </a:rPr>
              <a:t>1</a:t>
            </a:r>
            <a:r>
              <a:rPr sz="2800" spc="-15" dirty="0">
                <a:latin typeface="Cambria Math"/>
                <a:cs typeface="Cambria Math"/>
              </a:rPr>
              <a:t>)^</a:t>
            </a:r>
            <a:r>
              <a:rPr sz="2800" spc="-20" dirty="0">
                <a:latin typeface="Cambria Math"/>
                <a:cs typeface="Cambria Math"/>
              </a:rPr>
              <a:t>{2</a:t>
            </a:r>
            <a:r>
              <a:rPr sz="2800" spc="-15" dirty="0">
                <a:latin typeface="Cambria Math"/>
                <a:cs typeface="Cambria Math"/>
              </a:rPr>
              <a:t>}</a:t>
            </a:r>
            <a:r>
              <a:rPr sz="2800" spc="5" dirty="0">
                <a:latin typeface="Cambria Math"/>
                <a:cs typeface="Cambria Math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┤]</a:t>
            </a:r>
            <a:r>
              <a:rPr sz="2800" dirty="0">
                <a:latin typeface="Cambria Math"/>
                <a:cs typeface="Cambria Math"/>
              </a:rPr>
              <a:t> </a:t>
            </a:r>
            <a:r>
              <a:rPr sz="2800" spc="-40" dirty="0">
                <a:latin typeface="Cambria Math"/>
                <a:cs typeface="Cambria Math"/>
              </a:rPr>
              <a:t>⍁</a:t>
            </a:r>
            <a:r>
              <a:rPr sz="2800" spc="-15" dirty="0">
                <a:latin typeface="Cambria Math"/>
                <a:cs typeface="Cambria Math"/>
              </a:rPr>
              <a:t>{</a:t>
            </a:r>
            <a:r>
              <a:rPr sz="2800" spc="5" dirty="0">
                <a:latin typeface="Cambria Math"/>
                <a:cs typeface="Cambria Math"/>
              </a:rPr>
              <a:t> </a:t>
            </a:r>
            <a:r>
              <a:rPr sz="2800" spc="-35" dirty="0">
                <a:latin typeface="Cambria Math"/>
                <a:cs typeface="Cambria Math"/>
              </a:rPr>
              <a:t>𝑑</a:t>
            </a:r>
            <a:r>
              <a:rPr sz="2800" spc="-15" dirty="0">
                <a:latin typeface="Cambria Math"/>
                <a:cs typeface="Cambria Math"/>
              </a:rPr>
              <a:t>ω′</a:t>
            </a:r>
            <a:r>
              <a:rPr sz="2800" spc="5" dirty="0">
                <a:latin typeface="Cambria Math"/>
                <a:cs typeface="Cambria Math"/>
              </a:rPr>
              <a:t> </a:t>
            </a:r>
            <a:r>
              <a:rPr sz="2800" spc="-15" dirty="0">
                <a:latin typeface="Cambria Math"/>
                <a:cs typeface="Cambria Math"/>
              </a:rPr>
              <a:t>}</a:t>
            </a:r>
            <a:r>
              <a:rPr sz="2800" spc="5" dirty="0">
                <a:latin typeface="Cambria Math"/>
                <a:cs typeface="Cambria Math"/>
              </a:rPr>
              <a:t> </a:t>
            </a:r>
            <a:r>
              <a:rPr sz="2800" spc="-15" dirty="0">
                <a:latin typeface="Cambria Math"/>
                <a:cs typeface="Cambria Math"/>
              </a:rPr>
              <a:t>{</a:t>
            </a:r>
            <a:r>
              <a:rPr sz="2800" spc="5" dirty="0">
                <a:latin typeface="Cambria Math"/>
                <a:cs typeface="Cambria Math"/>
              </a:rPr>
              <a:t> </a:t>
            </a:r>
            <a:r>
              <a:rPr sz="2800" spc="-20" dirty="0">
                <a:latin typeface="Cambria Math"/>
                <a:cs typeface="Cambria Math"/>
              </a:rPr>
              <a:t>(ω</a:t>
            </a:r>
            <a:r>
              <a:rPr sz="2800" spc="5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−</a:t>
            </a:r>
            <a:r>
              <a:rPr sz="2800" spc="5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ω</a:t>
            </a:r>
            <a:r>
              <a:rPr sz="2800" spc="-15" dirty="0">
                <a:latin typeface="Cambria Math"/>
                <a:cs typeface="Cambria Math"/>
              </a:rPr>
              <a:t>′)</a:t>
            </a:r>
            <a:r>
              <a:rPr sz="2800" spc="-25" dirty="0">
                <a:latin typeface="Cambria Math"/>
                <a:cs typeface="Cambria Math"/>
              </a:rPr>
              <a:t>^</a:t>
            </a:r>
            <a:r>
              <a:rPr sz="2800" spc="-5" dirty="0">
                <a:latin typeface="Cambria Math"/>
                <a:cs typeface="Cambria Math"/>
              </a:rPr>
              <a:t>{</a:t>
            </a:r>
            <a:r>
              <a:rPr sz="2800" spc="-25" dirty="0">
                <a:latin typeface="Cambria Math"/>
                <a:cs typeface="Cambria Math"/>
              </a:rPr>
              <a:t>2</a:t>
            </a:r>
            <a:r>
              <a:rPr sz="2800" spc="-15" dirty="0">
                <a:latin typeface="Cambria Math"/>
                <a:cs typeface="Cambria Math"/>
              </a:rPr>
              <a:t>}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973829" y="2506096"/>
            <a:ext cx="2413000" cy="417830"/>
          </a:xfrm>
          <a:prstGeom prst="rect">
            <a:avLst/>
          </a:prstGeom>
          <a:solidFill>
            <a:srgbClr val="FF000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  <a:tabLst>
                <a:tab pos="423545" algn="l"/>
              </a:tabLst>
            </a:pPr>
            <a:r>
              <a:rPr sz="2800" spc="-25" dirty="0">
                <a:latin typeface="Cambria Math"/>
                <a:cs typeface="Cambria Math"/>
              </a:rPr>
              <a:t>+	</a:t>
            </a:r>
            <a:r>
              <a:rPr sz="2800" spc="-15" dirty="0">
                <a:latin typeface="Cambria Math"/>
                <a:cs typeface="Cambria Math"/>
              </a:rPr>
              <a:t>(</a:t>
            </a:r>
            <a:r>
              <a:rPr sz="2800" spc="-20" dirty="0">
                <a:latin typeface="Cambria Math"/>
                <a:cs typeface="Cambria Math"/>
              </a:rPr>
              <a:t>γ/</a:t>
            </a:r>
            <a:r>
              <a:rPr sz="2800" spc="-10" dirty="0">
                <a:latin typeface="Cambria Math"/>
                <a:cs typeface="Cambria Math"/>
              </a:rPr>
              <a:t>2</a:t>
            </a:r>
            <a:r>
              <a:rPr sz="2800" spc="-15" dirty="0">
                <a:latin typeface="Cambria Math"/>
                <a:cs typeface="Cambria Math"/>
              </a:rPr>
              <a:t>)</a:t>
            </a:r>
            <a:r>
              <a:rPr sz="2800" spc="-20" dirty="0">
                <a:latin typeface="Cambria Math"/>
                <a:cs typeface="Cambria Math"/>
              </a:rPr>
              <a:t>^{</a:t>
            </a:r>
            <a:r>
              <a:rPr sz="2800" spc="-15" dirty="0">
                <a:latin typeface="Cambria Math"/>
                <a:cs typeface="Cambria Math"/>
              </a:rPr>
              <a:t>2}</a:t>
            </a:r>
            <a:r>
              <a:rPr sz="2800" spc="5" dirty="0">
                <a:latin typeface="Cambria Math"/>
                <a:cs typeface="Cambria Math"/>
              </a:rPr>
              <a:t> </a:t>
            </a:r>
            <a:r>
              <a:rPr sz="2800" spc="-20" dirty="0">
                <a:latin typeface="Cambria Math"/>
                <a:cs typeface="Cambria Math"/>
              </a:rPr>
              <a:t>}</a:t>
            </a:r>
            <a:r>
              <a:rPr sz="2800" spc="-10" dirty="0">
                <a:latin typeface="Cambria Math"/>
                <a:cs typeface="Cambria Math"/>
              </a:rPr>
              <a:t>.</a:t>
            </a:r>
            <a:r>
              <a:rPr sz="2800" spc="-150" dirty="0">
                <a:latin typeface="Cambria Math"/>
                <a:cs typeface="Cambria Math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]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901709" y="3194254"/>
            <a:ext cx="8890000" cy="1064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 indent="-228600">
              <a:lnSpc>
                <a:spcPct val="100000"/>
              </a:lnSpc>
              <a:buFont typeface="Symbol"/>
              <a:buChar char=""/>
              <a:tabLst>
                <a:tab pos="470534" algn="l"/>
              </a:tabLst>
            </a:pPr>
            <a:r>
              <a:rPr sz="2800" spc="-20" dirty="0">
                <a:latin typeface="Calibri"/>
                <a:cs typeface="Calibri"/>
              </a:rPr>
              <a:t>Numer</a:t>
            </a:r>
            <a:r>
              <a:rPr sz="2800" spc="-15" dirty="0">
                <a:latin typeface="Calibri"/>
                <a:cs typeface="Calibri"/>
              </a:rPr>
              <a:t>ic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eva</a:t>
            </a:r>
            <a:r>
              <a:rPr sz="2800" spc="-20" dirty="0">
                <a:latin typeface="Calibri"/>
                <a:cs typeface="Calibri"/>
              </a:rPr>
              <a:t>luat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ofte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use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Fadde</a:t>
            </a:r>
            <a:r>
              <a:rPr sz="2800" b="1" spc="-5" dirty="0">
                <a:latin typeface="Calibri"/>
                <a:cs typeface="Calibri"/>
              </a:rPr>
              <a:t>e</a:t>
            </a:r>
            <a:r>
              <a:rPr sz="2800" b="1" spc="-20" dirty="0">
                <a:latin typeface="Calibri"/>
                <a:cs typeface="Calibri"/>
              </a:rPr>
              <a:t>v</a:t>
            </a:r>
            <a:r>
              <a:rPr sz="2800" b="1" spc="-15" dirty="0">
                <a:latin typeface="Calibri"/>
                <a:cs typeface="Calibri"/>
              </a:rPr>
              <a:t>a</a:t>
            </a:r>
            <a:r>
              <a:rPr sz="2800" b="1" spc="-70" dirty="0">
                <a:latin typeface="Times New Roman"/>
                <a:cs typeface="Times New Roman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fun</a:t>
            </a:r>
            <a:r>
              <a:rPr sz="2800" b="1" spc="-10" dirty="0">
                <a:latin typeface="Calibri"/>
                <a:cs typeface="Calibri"/>
              </a:rPr>
              <a:t>c</a:t>
            </a:r>
            <a:r>
              <a:rPr sz="2800" b="1" spc="-15" dirty="0">
                <a:latin typeface="Calibri"/>
                <a:cs typeface="Calibri"/>
              </a:rPr>
              <a:t>tion</a:t>
            </a:r>
            <a:r>
              <a:rPr sz="2800" b="1" spc="-50" dirty="0">
                <a:latin typeface="Times New Roman"/>
                <a:cs typeface="Times New Roman"/>
              </a:rPr>
              <a:t> </a:t>
            </a:r>
            <a:r>
              <a:rPr sz="2800" spc="50" dirty="0">
                <a:latin typeface="Cambria Math"/>
                <a:cs typeface="Cambria Math"/>
              </a:rPr>
              <a:t>𝑤</a:t>
            </a:r>
            <a:r>
              <a:rPr sz="4200" spc="-22" baseline="2976" dirty="0">
                <a:latin typeface="Cambria Math"/>
                <a:cs typeface="Cambria Math"/>
              </a:rPr>
              <a:t>(</a:t>
            </a:r>
            <a:r>
              <a:rPr sz="2800" spc="20" dirty="0">
                <a:latin typeface="Cambria Math"/>
                <a:cs typeface="Cambria Math"/>
              </a:rPr>
              <a:t>𝑧</a:t>
            </a:r>
            <a:r>
              <a:rPr sz="4200" spc="-22" baseline="2976" dirty="0">
                <a:latin typeface="Cambria Math"/>
                <a:cs typeface="Cambria Math"/>
              </a:rPr>
              <a:t>)</a:t>
            </a:r>
            <a:r>
              <a:rPr sz="2800" dirty="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810"/>
              </a:spcBef>
            </a:pPr>
            <a:r>
              <a:rPr sz="2800" spc="-15" dirty="0">
                <a:latin typeface="Calibri"/>
                <a:cs typeface="Calibri"/>
              </a:rPr>
              <a:t>---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9622" rIns="0" bIns="0" rtlCol="0">
            <a:spAutoFit/>
          </a:bodyPr>
          <a:lstStyle/>
          <a:p>
            <a:pPr marL="1402715">
              <a:lnSpc>
                <a:spcPct val="100000"/>
              </a:lnSpc>
            </a:pPr>
            <a:r>
              <a:rPr spc="-15" dirty="0"/>
              <a:t>Sl</a:t>
            </a:r>
            <a:r>
              <a:rPr spc="-5" dirty="0"/>
              <a:t>i</a:t>
            </a:r>
            <a:r>
              <a:rPr spc="-20" dirty="0"/>
              <a:t>de</a:t>
            </a:r>
            <a:r>
              <a:rPr spc="-5" dirty="0"/>
              <a:t> </a:t>
            </a:r>
            <a:r>
              <a:rPr spc="-20" dirty="0"/>
              <a:t>2</a:t>
            </a:r>
            <a:r>
              <a:rPr spc="-30" dirty="0"/>
              <a:t>0</a:t>
            </a:r>
            <a:r>
              <a:rPr spc="-10" dirty="0"/>
              <a:t>: </a:t>
            </a:r>
            <a:r>
              <a:rPr spc="-25" dirty="0"/>
              <a:t>P</a:t>
            </a:r>
            <a:r>
              <a:rPr spc="-10" dirty="0"/>
              <a:t>r</a:t>
            </a:r>
            <a:r>
              <a:rPr spc="-15" dirty="0"/>
              <a:t>actical</a:t>
            </a:r>
            <a:r>
              <a:rPr spc="-25" dirty="0"/>
              <a:t> </a:t>
            </a:r>
            <a:r>
              <a:rPr spc="-20" dirty="0"/>
              <a:t>Us</a:t>
            </a:r>
            <a:r>
              <a:rPr spc="-10" dirty="0"/>
              <a:t>e</a:t>
            </a:r>
            <a:r>
              <a:rPr spc="-15" dirty="0"/>
              <a:t>s of</a:t>
            </a:r>
            <a:r>
              <a:rPr spc="-20" dirty="0"/>
              <a:t> the </a:t>
            </a:r>
            <a:r>
              <a:rPr spc="-25" dirty="0"/>
              <a:t>Vo</a:t>
            </a:r>
            <a:r>
              <a:rPr dirty="0"/>
              <a:t>i</a:t>
            </a:r>
            <a:r>
              <a:rPr spc="-20" dirty="0"/>
              <a:t>gt</a:t>
            </a:r>
            <a:r>
              <a:rPr spc="-10" dirty="0"/>
              <a:t> </a:t>
            </a:r>
            <a:r>
              <a:rPr spc="-25" dirty="0"/>
              <a:t>Pro</a:t>
            </a:r>
            <a:r>
              <a:rPr spc="-5" dirty="0"/>
              <a:t>f</a:t>
            </a:r>
            <a:r>
              <a:rPr spc="-15" dirty="0"/>
              <a:t>ile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30300" y="1754434"/>
            <a:ext cx="10151745" cy="22752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marR="5080" indent="-228600">
              <a:lnSpc>
                <a:spcPct val="127099"/>
              </a:lnSpc>
              <a:buFont typeface="Symbol"/>
              <a:buChar char=""/>
              <a:tabLst>
                <a:tab pos="241935" algn="l"/>
                <a:tab pos="1676400" algn="l"/>
                <a:tab pos="3670300" algn="l"/>
                <a:tab pos="5224780" algn="l"/>
                <a:tab pos="6310630" algn="l"/>
                <a:tab pos="7165340" algn="l"/>
                <a:tab pos="8566785" algn="l"/>
                <a:tab pos="9027795" algn="l"/>
              </a:tabLst>
            </a:pPr>
            <a:r>
              <a:rPr sz="2800" spc="-20" dirty="0">
                <a:latin typeface="Calibri"/>
                <a:cs typeface="Calibri"/>
              </a:rPr>
              <a:t>Separat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Calibri"/>
                <a:cs typeface="Calibri"/>
              </a:rPr>
              <a:t>t</a:t>
            </a:r>
            <a:r>
              <a:rPr sz="2800" spc="-15" dirty="0">
                <a:latin typeface="Calibri"/>
                <a:cs typeface="Calibri"/>
              </a:rPr>
              <a:t>emperature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Calibri"/>
                <a:cs typeface="Calibri"/>
              </a:rPr>
              <a:t>(G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spc="-20" dirty="0">
                <a:latin typeface="Calibri"/>
                <a:cs typeface="Calibri"/>
              </a:rPr>
              <a:t>uss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5" dirty="0">
                <a:latin typeface="Calibri"/>
                <a:cs typeface="Calibri"/>
              </a:rPr>
              <a:t>a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Calibri"/>
                <a:cs typeface="Calibri"/>
              </a:rPr>
              <a:t>w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dth</a:t>
            </a:r>
            <a:r>
              <a:rPr sz="2800" spc="-10" dirty="0">
                <a:latin typeface="Calibri"/>
                <a:cs typeface="Calibri"/>
              </a:rPr>
              <a:t>)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Calibri"/>
                <a:cs typeface="Calibri"/>
              </a:rPr>
              <a:t>f</a:t>
            </a:r>
            <a:r>
              <a:rPr sz="2800" spc="-20" dirty="0">
                <a:latin typeface="Calibri"/>
                <a:cs typeface="Calibri"/>
              </a:rPr>
              <a:t>rom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Calibri"/>
                <a:cs typeface="Calibri"/>
              </a:rPr>
              <a:t>pres</a:t>
            </a:r>
            <a:r>
              <a:rPr sz="2800" dirty="0">
                <a:latin typeface="Calibri"/>
                <a:cs typeface="Calibri"/>
              </a:rPr>
              <a:t>s</a:t>
            </a:r>
            <a:r>
              <a:rPr sz="2800" spc="-20" dirty="0">
                <a:latin typeface="Calibri"/>
                <a:cs typeface="Calibri"/>
              </a:rPr>
              <a:t>ur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Calibri"/>
                <a:cs typeface="Calibri"/>
              </a:rPr>
              <a:t>o</a:t>
            </a:r>
            <a:r>
              <a:rPr sz="2800" spc="-10" dirty="0">
                <a:latin typeface="Calibri"/>
                <a:cs typeface="Calibri"/>
              </a:rPr>
              <a:t>r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fet</a:t>
            </a:r>
            <a:r>
              <a:rPr sz="2800" spc="-15" dirty="0">
                <a:latin typeface="Calibri"/>
                <a:cs typeface="Calibri"/>
              </a:rPr>
              <a:t>ime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effects</a:t>
            </a:r>
            <a:r>
              <a:rPr sz="2800" spc="-8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libri"/>
                <a:cs typeface="Calibri"/>
              </a:rPr>
              <a:t>(</a:t>
            </a:r>
            <a:r>
              <a:rPr sz="2800" spc="-20" dirty="0">
                <a:latin typeface="Calibri"/>
                <a:cs typeface="Calibri"/>
              </a:rPr>
              <a:t>Lorentz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an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wi</a:t>
            </a:r>
            <a:r>
              <a:rPr sz="2800" spc="-20" dirty="0">
                <a:latin typeface="Calibri"/>
                <a:cs typeface="Calibri"/>
              </a:rPr>
              <a:t>dth).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964"/>
              </a:spcBef>
              <a:buFont typeface="Symbol"/>
              <a:buChar char=""/>
              <a:tabLst>
                <a:tab pos="241935" algn="l"/>
              </a:tabLst>
            </a:pPr>
            <a:r>
              <a:rPr sz="2800" spc="-20" dirty="0">
                <a:latin typeface="Calibri"/>
                <a:cs typeface="Calibri"/>
              </a:rPr>
              <a:t>Essent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0" dirty="0">
                <a:latin typeface="Calibri"/>
                <a:cs typeface="Calibri"/>
              </a:rPr>
              <a:t>al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n: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955"/>
              </a:spcBef>
              <a:buFont typeface="Symbol"/>
              <a:buChar char=""/>
              <a:tabLst>
                <a:tab pos="241935" algn="l"/>
              </a:tabLst>
            </a:pPr>
            <a:r>
              <a:rPr sz="2800" spc="-20" dirty="0">
                <a:latin typeface="Calibri"/>
                <a:cs typeface="Calibri"/>
              </a:rPr>
              <a:t>Ste</a:t>
            </a:r>
            <a:r>
              <a:rPr sz="2800" spc="-5" dirty="0">
                <a:latin typeface="Calibri"/>
                <a:cs typeface="Calibri"/>
              </a:rPr>
              <a:t>l</a:t>
            </a:r>
            <a:r>
              <a:rPr sz="2800" spc="5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ar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spc="-25" dirty="0">
                <a:latin typeface="Calibri"/>
                <a:cs typeface="Calibri"/>
              </a:rPr>
              <a:t>t</a:t>
            </a:r>
            <a:r>
              <a:rPr sz="2800" spc="-15" dirty="0">
                <a:latin typeface="Calibri"/>
                <a:cs typeface="Calibri"/>
              </a:rPr>
              <a:t>mosphere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d</a:t>
            </a:r>
            <a:r>
              <a:rPr sz="2800" spc="-10" dirty="0">
                <a:latin typeface="Calibri"/>
                <a:cs typeface="Calibri"/>
              </a:rPr>
              <a:t>iag</a:t>
            </a:r>
            <a:r>
              <a:rPr sz="2800" spc="-20" dirty="0">
                <a:latin typeface="Calibri"/>
                <a:cs typeface="Calibri"/>
              </a:rPr>
              <a:t>nost</a:t>
            </a:r>
            <a:r>
              <a:rPr sz="2800" spc="-10" dirty="0">
                <a:latin typeface="Calibri"/>
                <a:cs typeface="Calibri"/>
              </a:rPr>
              <a:t>ics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(extra</a:t>
            </a:r>
            <a:r>
              <a:rPr sz="2800" spc="-5" dirty="0">
                <a:latin typeface="Calibri"/>
                <a:cs typeface="Calibri"/>
              </a:rPr>
              <a:t>c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𝑇</a:t>
            </a:r>
            <a:r>
              <a:rPr sz="2800" spc="80" dirty="0">
                <a:latin typeface="Cambria Math"/>
                <a:cs typeface="Cambria Math"/>
              </a:rPr>
              <a:t> </a:t>
            </a:r>
            <a:r>
              <a:rPr sz="2800" spc="-20" dirty="0">
                <a:latin typeface="Calibri"/>
                <a:cs typeface="Calibri"/>
              </a:rPr>
              <a:t>&amp;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𝑝</a:t>
            </a:r>
            <a:r>
              <a:rPr sz="2800" spc="55" dirty="0">
                <a:latin typeface="Cambria Math"/>
                <a:cs typeface="Cambria Math"/>
              </a:rPr>
              <a:t> 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spc="-15" dirty="0">
                <a:latin typeface="Calibri"/>
                <a:cs typeface="Calibri"/>
              </a:rPr>
              <a:t>yers).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30309" y="4312985"/>
            <a:ext cx="788035" cy="405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Font typeface="Symbol"/>
              <a:buChar char=""/>
              <a:tabLst>
                <a:tab pos="241935" algn="l"/>
              </a:tabLst>
            </a:pPr>
            <a:r>
              <a:rPr sz="2800" spc="-15" dirty="0">
                <a:latin typeface="Calibri"/>
                <a:cs typeface="Calibri"/>
              </a:rPr>
              <a:t>Gas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265714" y="4328111"/>
            <a:ext cx="9023350" cy="3905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214120" algn="l"/>
                <a:tab pos="1829435" algn="l"/>
                <a:tab pos="3911600" algn="l"/>
                <a:tab pos="5890260" algn="l"/>
                <a:tab pos="7278370" algn="l"/>
                <a:tab pos="7959090" algn="l"/>
              </a:tabLst>
            </a:pPr>
            <a:r>
              <a:rPr sz="2800" dirty="0">
                <a:latin typeface="Calibri"/>
                <a:cs typeface="Calibri"/>
              </a:rPr>
              <a:t>l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spc="-20" dirty="0">
                <a:latin typeface="Calibri"/>
                <a:cs typeface="Calibri"/>
              </a:rPr>
              <a:t>s</a:t>
            </a:r>
            <a:r>
              <a:rPr sz="2800" spc="-30" dirty="0">
                <a:latin typeface="Calibri"/>
                <a:cs typeface="Calibri"/>
              </a:rPr>
              <a:t>e</a:t>
            </a:r>
            <a:r>
              <a:rPr sz="2800" spc="-15" dirty="0">
                <a:latin typeface="Calibri"/>
                <a:cs typeface="Calibri"/>
              </a:rPr>
              <a:t>rs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Calibri"/>
                <a:cs typeface="Calibri"/>
              </a:rPr>
              <a:t>&amp;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Calibri"/>
                <a:cs typeface="Calibri"/>
              </a:rPr>
              <a:t>com</a:t>
            </a:r>
            <a:r>
              <a:rPr sz="2800" spc="-10" dirty="0">
                <a:latin typeface="Calibri"/>
                <a:cs typeface="Calibri"/>
              </a:rPr>
              <a:t>b</a:t>
            </a:r>
            <a:r>
              <a:rPr sz="2800" spc="-20" dirty="0">
                <a:latin typeface="Calibri"/>
                <a:cs typeface="Calibri"/>
              </a:rPr>
              <a:t>ust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Calibri"/>
                <a:cs typeface="Calibri"/>
              </a:rPr>
              <a:t>mon</a:t>
            </a:r>
            <a:r>
              <a:rPr sz="2800" spc="-15" dirty="0">
                <a:latin typeface="Calibri"/>
                <a:cs typeface="Calibri"/>
              </a:rPr>
              <a:t>ito</a:t>
            </a:r>
            <a:r>
              <a:rPr sz="2800" spc="-5" dirty="0">
                <a:latin typeface="Calibri"/>
                <a:cs typeface="Calibri"/>
              </a:rPr>
              <a:t>r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g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5" dirty="0">
                <a:latin typeface="Calibri"/>
                <a:cs typeface="Calibri"/>
              </a:rPr>
              <a:t>(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10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-situ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25" dirty="0">
                <a:latin typeface="Cambria Math"/>
                <a:cs typeface="Cambria Math"/>
              </a:rPr>
              <a:t>𝑇</a:t>
            </a:r>
            <a:r>
              <a:rPr sz="2800" spc="-10" dirty="0">
                <a:latin typeface="Calibri"/>
                <a:cs typeface="Calibri"/>
              </a:rPr>
              <a:t>,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Calibri"/>
                <a:cs typeface="Calibri"/>
              </a:rPr>
              <a:t>spe</a:t>
            </a:r>
            <a:r>
              <a:rPr sz="2800" spc="-10" dirty="0">
                <a:latin typeface="Calibri"/>
                <a:cs typeface="Calibri"/>
              </a:rPr>
              <a:t>c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es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30309" y="4879473"/>
            <a:ext cx="7585075" cy="10572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>
              <a:lnSpc>
                <a:spcPct val="100000"/>
              </a:lnSpc>
            </a:pPr>
            <a:r>
              <a:rPr sz="2800" spc="-15" dirty="0">
                <a:latin typeface="Calibri"/>
                <a:cs typeface="Calibri"/>
              </a:rPr>
              <a:t>concent</a:t>
            </a:r>
            <a:r>
              <a:rPr sz="2800" spc="-25" dirty="0">
                <a:latin typeface="Calibri"/>
                <a:cs typeface="Calibri"/>
              </a:rPr>
              <a:t>r</a:t>
            </a:r>
            <a:r>
              <a:rPr sz="2800" spc="-5" dirty="0">
                <a:latin typeface="Calibri"/>
                <a:cs typeface="Calibri"/>
              </a:rPr>
              <a:t>a</a:t>
            </a:r>
            <a:r>
              <a:rPr sz="2800" spc="-10" dirty="0">
                <a:latin typeface="Calibri"/>
                <a:cs typeface="Calibri"/>
              </a:rPr>
              <a:t>ti</a:t>
            </a:r>
            <a:r>
              <a:rPr sz="2800" spc="-20" dirty="0">
                <a:latin typeface="Calibri"/>
                <a:cs typeface="Calibri"/>
              </a:rPr>
              <a:t>on).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964"/>
              </a:spcBef>
              <a:buFont typeface="Symbol"/>
              <a:buChar char=""/>
              <a:tabLst>
                <a:tab pos="241935" algn="l"/>
              </a:tabLst>
            </a:pPr>
            <a:r>
              <a:rPr sz="2800" spc="-20" dirty="0">
                <a:latin typeface="Calibri"/>
                <a:cs typeface="Calibri"/>
              </a:rPr>
              <a:t>Ca</a:t>
            </a:r>
            <a:r>
              <a:rPr sz="2800" spc="-10" dirty="0">
                <a:latin typeface="Calibri"/>
                <a:cs typeface="Calibri"/>
              </a:rPr>
              <a:t>l</a:t>
            </a:r>
            <a:r>
              <a:rPr sz="2800" spc="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brat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0" dirty="0">
                <a:latin typeface="Calibri"/>
                <a:cs typeface="Calibri"/>
              </a:rPr>
              <a:t>f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h</a:t>
            </a:r>
            <a:r>
              <a:rPr sz="2800" spc="-10" dirty="0">
                <a:latin typeface="Calibri"/>
                <a:cs typeface="Calibri"/>
              </a:rPr>
              <a:t>igh</a:t>
            </a:r>
            <a:r>
              <a:rPr sz="2800" spc="-5" dirty="0">
                <a:latin typeface="Calibri"/>
                <a:cs typeface="Calibri"/>
              </a:rPr>
              <a:t>-</a:t>
            </a:r>
            <a:r>
              <a:rPr sz="2800" spc="-20" dirty="0">
                <a:latin typeface="Calibri"/>
                <a:cs typeface="Calibri"/>
              </a:rPr>
              <a:t>prec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s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libri"/>
                <a:cs typeface="Calibri"/>
              </a:rPr>
              <a:t>f</a:t>
            </a:r>
            <a:r>
              <a:rPr sz="2800" spc="-15" dirty="0">
                <a:latin typeface="Calibri"/>
                <a:cs typeface="Calibri"/>
              </a:rPr>
              <a:t>requency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referenc</a:t>
            </a:r>
            <a:r>
              <a:rPr sz="2800" spc="-10" dirty="0">
                <a:latin typeface="Calibri"/>
                <a:cs typeface="Calibri"/>
              </a:rPr>
              <a:t>e</a:t>
            </a:r>
            <a:r>
              <a:rPr sz="2800" spc="-15" dirty="0">
                <a:latin typeface="Calibri"/>
                <a:cs typeface="Calibri"/>
              </a:rPr>
              <a:t>s.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0300" y="968684"/>
            <a:ext cx="10158095" cy="946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Font typeface="Symbol"/>
              <a:buChar char=""/>
              <a:tabLst>
                <a:tab pos="241935" algn="l"/>
              </a:tabLst>
            </a:pPr>
            <a:r>
              <a:rPr sz="2800" spc="-15" dirty="0">
                <a:latin typeface="Calibri"/>
                <a:cs typeface="Calibri"/>
              </a:rPr>
              <a:t>Ac</a:t>
            </a:r>
            <a:r>
              <a:rPr sz="2800" spc="-10" dirty="0">
                <a:latin typeface="Calibri"/>
                <a:cs typeface="Calibri"/>
              </a:rPr>
              <a:t>c</a:t>
            </a:r>
            <a:r>
              <a:rPr sz="2800" spc="-20" dirty="0">
                <a:latin typeface="Calibri"/>
                <a:cs typeface="Calibri"/>
              </a:rPr>
              <a:t>urat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3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li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e-</a:t>
            </a:r>
            <a:r>
              <a:rPr sz="2800" spc="-10" dirty="0">
                <a:latin typeface="Calibri"/>
                <a:cs typeface="Calibri"/>
              </a:rPr>
              <a:t>s</a:t>
            </a:r>
            <a:r>
              <a:rPr sz="2800" spc="-20" dirty="0">
                <a:latin typeface="Calibri"/>
                <a:cs typeface="Calibri"/>
              </a:rPr>
              <a:t>hap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32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mode</a:t>
            </a:r>
            <a:r>
              <a:rPr sz="2800" spc="-15" dirty="0">
                <a:latin typeface="Calibri"/>
                <a:cs typeface="Calibri"/>
              </a:rPr>
              <a:t>l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g</a:t>
            </a:r>
            <a:r>
              <a:rPr sz="2800" spc="31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mproves</a:t>
            </a:r>
            <a:r>
              <a:rPr sz="2800" spc="330" dirty="0">
                <a:latin typeface="Times New Roman"/>
                <a:cs typeface="Times New Roman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tra</a:t>
            </a:r>
            <a:r>
              <a:rPr sz="2800" b="1" spc="-10" dirty="0">
                <a:latin typeface="Calibri"/>
                <a:cs typeface="Calibri"/>
              </a:rPr>
              <a:t>c</a:t>
            </a:r>
            <a:r>
              <a:rPr sz="2800" b="1" spc="-20" dirty="0">
                <a:latin typeface="Calibri"/>
                <a:cs typeface="Calibri"/>
              </a:rPr>
              <a:t>e-ga</a:t>
            </a:r>
            <a:r>
              <a:rPr sz="2800" b="1" spc="-15" dirty="0">
                <a:latin typeface="Calibri"/>
                <a:cs typeface="Calibri"/>
              </a:rPr>
              <a:t>s</a:t>
            </a:r>
            <a:r>
              <a:rPr sz="2800" b="1" spc="325" dirty="0">
                <a:latin typeface="Times New Roman"/>
                <a:cs typeface="Times New Roman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detection</a:t>
            </a:r>
            <a:r>
              <a:rPr sz="2800" b="1" spc="305" dirty="0">
                <a:latin typeface="Times New Roman"/>
                <a:cs typeface="Times New Roman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limits</a:t>
            </a:r>
            <a:endParaRPr sz="2800">
              <a:latin typeface="Calibri"/>
              <a:cs typeface="Calibri"/>
            </a:endParaRPr>
          </a:p>
          <a:p>
            <a:pPr marL="241300">
              <a:lnSpc>
                <a:spcPct val="100000"/>
              </a:lnSpc>
              <a:spcBef>
                <a:spcPts val="900"/>
              </a:spcBef>
            </a:pPr>
            <a:r>
              <a:rPr sz="2800" spc="-15" dirty="0">
                <a:latin typeface="Calibri"/>
                <a:cs typeface="Calibri"/>
              </a:rPr>
              <a:t>and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clima</a:t>
            </a:r>
            <a:r>
              <a:rPr sz="2800" b="1" spc="5" dirty="0">
                <a:latin typeface="Calibri"/>
                <a:cs typeface="Calibri"/>
              </a:rPr>
              <a:t>t</a:t>
            </a:r>
            <a:r>
              <a:rPr sz="2800" b="1" spc="-15" dirty="0">
                <a:latin typeface="Calibri"/>
                <a:cs typeface="Calibri"/>
              </a:rPr>
              <a:t>e</a:t>
            </a:r>
            <a:r>
              <a:rPr sz="2800" b="1" spc="-70" dirty="0">
                <a:latin typeface="Times New Roman"/>
                <a:cs typeface="Times New Roman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remot</a:t>
            </a:r>
            <a:r>
              <a:rPr sz="2800" b="1" dirty="0">
                <a:latin typeface="Calibri"/>
                <a:cs typeface="Calibri"/>
              </a:rPr>
              <a:t>e</a:t>
            </a:r>
            <a:r>
              <a:rPr sz="2800" b="1" spc="-5" dirty="0">
                <a:latin typeface="Calibri"/>
                <a:cs typeface="Calibri"/>
              </a:rPr>
              <a:t>-</a:t>
            </a:r>
            <a:r>
              <a:rPr sz="2800" b="1" spc="-15" dirty="0">
                <a:latin typeface="Calibri"/>
                <a:cs typeface="Calibri"/>
              </a:rPr>
              <a:t>sensing</a:t>
            </a:r>
            <a:r>
              <a:rPr sz="2800" b="1" spc="-70" dirty="0">
                <a:latin typeface="Times New Roman"/>
                <a:cs typeface="Times New Roman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r</a:t>
            </a:r>
            <a:r>
              <a:rPr sz="2800" b="1" spc="-5" dirty="0">
                <a:latin typeface="Calibri"/>
                <a:cs typeface="Calibri"/>
              </a:rPr>
              <a:t>e</a:t>
            </a:r>
            <a:r>
              <a:rPr sz="2800" b="1" spc="-15" dirty="0">
                <a:latin typeface="Calibri"/>
                <a:cs typeface="Calibri"/>
              </a:rPr>
              <a:t>trievals</a:t>
            </a:r>
            <a:r>
              <a:rPr sz="2800" dirty="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1040" y="380369"/>
            <a:ext cx="9832340" cy="62395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13360">
              <a:lnSpc>
                <a:spcPct val="100000"/>
              </a:lnSpc>
            </a:pPr>
            <a:r>
              <a:rPr sz="1400" dirty="0">
                <a:latin typeface="Calibri"/>
                <a:cs typeface="Calibri"/>
              </a:rPr>
              <a:t>[</a:t>
            </a:r>
            <a:r>
              <a:rPr sz="1400" spc="5" dirty="0">
                <a:latin typeface="Calibri"/>
                <a:cs typeface="Calibri"/>
              </a:rPr>
              <a:t>I</a:t>
            </a:r>
            <a:r>
              <a:rPr sz="1400" spc="-15" dirty="0">
                <a:latin typeface="Calibri"/>
                <a:cs typeface="Calibri"/>
              </a:rPr>
              <a:t>M</a:t>
            </a:r>
            <a:r>
              <a:rPr sz="1400" dirty="0">
                <a:latin typeface="Calibri"/>
                <a:cs typeface="Calibri"/>
              </a:rPr>
              <a:t>AGE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Calibri"/>
                <a:cs typeface="Calibri"/>
              </a:rPr>
              <a:t>R</a:t>
            </a:r>
            <a:r>
              <a:rPr sz="1400" spc="-15" dirty="0">
                <a:latin typeface="Calibri"/>
                <a:cs typeface="Calibri"/>
              </a:rPr>
              <a:t>E</a:t>
            </a:r>
            <a:r>
              <a:rPr sz="1400" dirty="0">
                <a:latin typeface="Calibri"/>
                <a:cs typeface="Calibri"/>
              </a:rPr>
              <a:t>Q</a:t>
            </a:r>
            <a:r>
              <a:rPr sz="1400" spc="-10" dirty="0">
                <a:latin typeface="Calibri"/>
                <a:cs typeface="Calibri"/>
              </a:rPr>
              <a:t>U</a:t>
            </a:r>
            <a:r>
              <a:rPr sz="1400" dirty="0">
                <a:latin typeface="Calibri"/>
                <a:cs typeface="Calibri"/>
              </a:rPr>
              <a:t>IR</a:t>
            </a:r>
            <a:r>
              <a:rPr sz="1400" spc="-5" dirty="0">
                <a:latin typeface="Calibri"/>
                <a:cs typeface="Calibri"/>
              </a:rPr>
              <a:t>ED</a:t>
            </a:r>
            <a:r>
              <a:rPr sz="1400" dirty="0">
                <a:latin typeface="Calibri"/>
                <a:cs typeface="Calibri"/>
              </a:rPr>
              <a:t>:</a:t>
            </a:r>
            <a:r>
              <a:rPr sz="1400" spc="-5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Calibri"/>
                <a:cs typeface="Calibri"/>
              </a:rPr>
              <a:t>Meas</a:t>
            </a:r>
            <a:r>
              <a:rPr sz="1400" spc="-10" dirty="0">
                <a:latin typeface="Calibri"/>
                <a:cs typeface="Calibri"/>
              </a:rPr>
              <a:t>u</a:t>
            </a:r>
            <a:r>
              <a:rPr sz="1400" dirty="0">
                <a:latin typeface="Calibri"/>
                <a:cs typeface="Calibri"/>
              </a:rPr>
              <a:t>red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Calibri"/>
                <a:cs typeface="Calibri"/>
              </a:rPr>
              <a:t>ste</a:t>
            </a:r>
            <a:r>
              <a:rPr sz="1400" spc="-15" dirty="0">
                <a:latin typeface="Calibri"/>
                <a:cs typeface="Calibri"/>
              </a:rPr>
              <a:t>l</a:t>
            </a:r>
            <a:r>
              <a:rPr sz="1400" dirty="0">
                <a:latin typeface="Calibri"/>
                <a:cs typeface="Calibri"/>
              </a:rPr>
              <a:t>lar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Calibri"/>
                <a:cs typeface="Calibri"/>
              </a:rPr>
              <a:t>F</a:t>
            </a:r>
            <a:r>
              <a:rPr sz="1400" dirty="0">
                <a:latin typeface="Calibri"/>
                <a:cs typeface="Calibri"/>
              </a:rPr>
              <a:t>e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Calibri"/>
                <a:cs typeface="Calibri"/>
              </a:rPr>
              <a:t>I</a:t>
            </a:r>
            <a:r>
              <a:rPr sz="1400" spc="-5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Calibri"/>
                <a:cs typeface="Calibri"/>
              </a:rPr>
              <a:t>li</a:t>
            </a:r>
            <a:r>
              <a:rPr sz="1400" spc="5" dirty="0">
                <a:latin typeface="Calibri"/>
                <a:cs typeface="Calibri"/>
              </a:rPr>
              <a:t>n</a:t>
            </a:r>
            <a:r>
              <a:rPr sz="1400" dirty="0">
                <a:latin typeface="Calibri"/>
                <a:cs typeface="Calibri"/>
              </a:rPr>
              <a:t>e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Calibri"/>
                <a:cs typeface="Calibri"/>
              </a:rPr>
              <a:t>w</a:t>
            </a:r>
            <a:r>
              <a:rPr sz="1400" dirty="0">
                <a:latin typeface="Calibri"/>
                <a:cs typeface="Calibri"/>
              </a:rPr>
              <a:t>ith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Calibri"/>
                <a:cs typeface="Calibri"/>
              </a:rPr>
              <a:t>Vo</a:t>
            </a:r>
            <a:r>
              <a:rPr sz="1400" dirty="0">
                <a:latin typeface="Calibri"/>
                <a:cs typeface="Calibri"/>
              </a:rPr>
              <a:t>igt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Calibri"/>
                <a:cs typeface="Calibri"/>
              </a:rPr>
              <a:t>f</a:t>
            </a:r>
            <a:r>
              <a:rPr sz="1400" dirty="0">
                <a:latin typeface="Calibri"/>
                <a:cs typeface="Calibri"/>
              </a:rPr>
              <a:t>it;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Calibri"/>
                <a:cs typeface="Calibri"/>
              </a:rPr>
              <a:t>a</a:t>
            </a:r>
            <a:r>
              <a:rPr sz="1400" spc="-10" dirty="0">
                <a:latin typeface="Calibri"/>
                <a:cs typeface="Calibri"/>
              </a:rPr>
              <a:t>n</a:t>
            </a:r>
            <a:r>
              <a:rPr sz="1400" spc="5" dirty="0">
                <a:latin typeface="Calibri"/>
                <a:cs typeface="Calibri"/>
              </a:rPr>
              <a:t>n</a:t>
            </a:r>
            <a:r>
              <a:rPr sz="1400" spc="-5" dirty="0">
                <a:latin typeface="Calibri"/>
                <a:cs typeface="Calibri"/>
              </a:rPr>
              <a:t>otat</a:t>
            </a:r>
            <a:r>
              <a:rPr sz="1400" dirty="0">
                <a:latin typeface="Calibri"/>
                <a:cs typeface="Calibri"/>
              </a:rPr>
              <a:t>e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Calibri"/>
                <a:cs typeface="Calibri"/>
              </a:rPr>
              <a:t>G</a:t>
            </a:r>
            <a:r>
              <a:rPr sz="1400" spc="-10" dirty="0">
                <a:latin typeface="Calibri"/>
                <a:cs typeface="Calibri"/>
              </a:rPr>
              <a:t>a</a:t>
            </a:r>
            <a:r>
              <a:rPr sz="1400" spc="5" dirty="0">
                <a:latin typeface="Calibri"/>
                <a:cs typeface="Calibri"/>
              </a:rPr>
              <a:t>u</a:t>
            </a:r>
            <a:r>
              <a:rPr sz="1400" spc="-10" dirty="0">
                <a:latin typeface="Calibri"/>
                <a:cs typeface="Calibri"/>
              </a:rPr>
              <a:t>s</a:t>
            </a:r>
            <a:r>
              <a:rPr sz="1400" spc="-5" dirty="0">
                <a:latin typeface="Calibri"/>
                <a:cs typeface="Calibri"/>
              </a:rPr>
              <a:t>s</a:t>
            </a:r>
            <a:r>
              <a:rPr sz="1400" dirty="0">
                <a:latin typeface="Calibri"/>
                <a:cs typeface="Calibri"/>
              </a:rPr>
              <a:t>i</a:t>
            </a:r>
            <a:r>
              <a:rPr sz="1400" spc="-10" dirty="0">
                <a:latin typeface="Calibri"/>
                <a:cs typeface="Calibri"/>
              </a:rPr>
              <a:t>a</a:t>
            </a:r>
            <a:r>
              <a:rPr sz="1400" dirty="0">
                <a:latin typeface="Calibri"/>
                <a:cs typeface="Calibri"/>
              </a:rPr>
              <a:t>n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Calibri"/>
                <a:cs typeface="Calibri"/>
              </a:rPr>
              <a:t>a</a:t>
            </a:r>
            <a:r>
              <a:rPr sz="1400" spc="-10" dirty="0">
                <a:latin typeface="Calibri"/>
                <a:cs typeface="Calibri"/>
              </a:rPr>
              <a:t>n</a:t>
            </a:r>
            <a:r>
              <a:rPr sz="1400" dirty="0">
                <a:latin typeface="Calibri"/>
                <a:cs typeface="Calibri"/>
              </a:rPr>
              <a:t>d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Calibri"/>
                <a:cs typeface="Calibri"/>
              </a:rPr>
              <a:t>Lo</a:t>
            </a:r>
            <a:r>
              <a:rPr sz="1400" dirty="0">
                <a:latin typeface="Calibri"/>
                <a:cs typeface="Calibri"/>
              </a:rPr>
              <a:t>rentz</a:t>
            </a:r>
            <a:r>
              <a:rPr sz="1400" spc="-15" dirty="0">
                <a:latin typeface="Calibri"/>
                <a:cs typeface="Calibri"/>
              </a:rPr>
              <a:t>i</a:t>
            </a:r>
            <a:r>
              <a:rPr sz="1400" dirty="0">
                <a:latin typeface="Calibri"/>
                <a:cs typeface="Calibri"/>
              </a:rPr>
              <a:t>an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Calibri"/>
                <a:cs typeface="Calibri"/>
              </a:rPr>
              <a:t>c</a:t>
            </a:r>
            <a:r>
              <a:rPr sz="1400" spc="-10" dirty="0">
                <a:latin typeface="Calibri"/>
                <a:cs typeface="Calibri"/>
              </a:rPr>
              <a:t>o</a:t>
            </a:r>
            <a:r>
              <a:rPr sz="1400" spc="5" dirty="0">
                <a:latin typeface="Calibri"/>
                <a:cs typeface="Calibri"/>
              </a:rPr>
              <a:t>n</a:t>
            </a:r>
            <a:r>
              <a:rPr sz="1400" dirty="0">
                <a:latin typeface="Calibri"/>
                <a:cs typeface="Calibri"/>
              </a:rPr>
              <a:t>tr</a:t>
            </a:r>
            <a:r>
              <a:rPr sz="1400" spc="-10" dirty="0">
                <a:latin typeface="Calibri"/>
                <a:cs typeface="Calibri"/>
              </a:rPr>
              <a:t>ib</a:t>
            </a:r>
            <a:r>
              <a:rPr sz="1400" spc="5" dirty="0">
                <a:latin typeface="Calibri"/>
                <a:cs typeface="Calibri"/>
              </a:rPr>
              <a:t>u</a:t>
            </a:r>
            <a:r>
              <a:rPr sz="1400" dirty="0">
                <a:latin typeface="Calibri"/>
                <a:cs typeface="Calibri"/>
              </a:rPr>
              <a:t>t</a:t>
            </a:r>
            <a:r>
              <a:rPr sz="1400" spc="-15" dirty="0">
                <a:latin typeface="Calibri"/>
                <a:cs typeface="Calibri"/>
              </a:rPr>
              <a:t>i</a:t>
            </a:r>
            <a:r>
              <a:rPr sz="1400" spc="-5" dirty="0">
                <a:latin typeface="Calibri"/>
                <a:cs typeface="Calibri"/>
              </a:rPr>
              <a:t>ons</a:t>
            </a:r>
            <a:r>
              <a:rPr sz="1400" spc="5" dirty="0">
                <a:latin typeface="Calibri"/>
                <a:cs typeface="Calibri"/>
              </a:rPr>
              <a:t>.</a:t>
            </a:r>
            <a:r>
              <a:rPr sz="1400" dirty="0">
                <a:latin typeface="Calibri"/>
                <a:cs typeface="Calibri"/>
              </a:rPr>
              <a:t>]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 marL="213360">
              <a:lnSpc>
                <a:spcPct val="100000"/>
              </a:lnSpc>
              <a:spcBef>
                <a:spcPts val="930"/>
              </a:spcBef>
            </a:pPr>
            <a:r>
              <a:rPr sz="1600" b="1" spc="-15" dirty="0">
                <a:latin typeface="Calibri"/>
                <a:cs typeface="Calibri"/>
              </a:rPr>
              <a:t>Prepar</a:t>
            </a:r>
            <a:r>
              <a:rPr sz="1600" b="1" spc="-5" dirty="0">
                <a:latin typeface="Calibri"/>
                <a:cs typeface="Calibri"/>
              </a:rPr>
              <a:t>e</a:t>
            </a:r>
            <a:r>
              <a:rPr sz="1600" b="1" spc="-10" dirty="0">
                <a:latin typeface="Calibri"/>
                <a:cs typeface="Calibri"/>
              </a:rPr>
              <a:t>d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b</a:t>
            </a:r>
            <a:r>
              <a:rPr sz="1600" b="1" spc="-10" dirty="0">
                <a:latin typeface="Calibri"/>
                <a:cs typeface="Calibri"/>
              </a:rPr>
              <a:t>y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Dist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2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Pr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0" dirty="0">
                <a:latin typeface="Calibri"/>
                <a:cs typeface="Calibri"/>
              </a:rPr>
              <a:t>f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Dr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M.A.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20" dirty="0">
                <a:latin typeface="Calibri"/>
                <a:cs typeface="Calibri"/>
              </a:rPr>
              <a:t>G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nd</a:t>
            </a:r>
            <a:r>
              <a:rPr sz="1600" b="1" spc="-10" dirty="0">
                <a:latin typeface="Calibri"/>
                <a:cs typeface="Calibri"/>
              </a:rPr>
              <a:t>al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fo</a:t>
            </a:r>
            <a:r>
              <a:rPr sz="1600" b="1" spc="-10" dirty="0">
                <a:latin typeface="Calibri"/>
                <a:cs typeface="Calibri"/>
              </a:rPr>
              <a:t>r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Ph</a:t>
            </a:r>
            <a:r>
              <a:rPr sz="1600" b="1" dirty="0">
                <a:latin typeface="Calibri"/>
                <a:cs typeface="Calibri"/>
              </a:rPr>
              <a:t>y</a:t>
            </a:r>
            <a:r>
              <a:rPr sz="1600" b="1" spc="-10" dirty="0">
                <a:latin typeface="Calibri"/>
                <a:cs typeface="Calibri"/>
              </a:rPr>
              <a:t>s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6</a:t>
            </a:r>
            <a:r>
              <a:rPr sz="1600" b="1" spc="-15" dirty="0">
                <a:latin typeface="Calibri"/>
                <a:cs typeface="Calibri"/>
              </a:rPr>
              <a:t>0</a:t>
            </a:r>
            <a:r>
              <a:rPr sz="1600" b="1" spc="-10" dirty="0">
                <a:latin typeface="Calibri"/>
                <a:cs typeface="Calibri"/>
              </a:rPr>
              <a:t>8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Calibri"/>
                <a:cs typeface="Calibri"/>
              </a:rPr>
              <a:t>L</a:t>
            </a:r>
            <a:r>
              <a:rPr sz="1600" b="1" spc="-10" dirty="0">
                <a:latin typeface="Calibri"/>
                <a:cs typeface="Calibri"/>
              </a:rPr>
              <a:t>aser</a:t>
            </a:r>
            <a:r>
              <a:rPr sz="1600" b="1" spc="-4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Spec</a:t>
            </a:r>
            <a:r>
              <a:rPr sz="1600" b="1" spc="-5" dirty="0">
                <a:latin typeface="Calibri"/>
                <a:cs typeface="Calibri"/>
              </a:rPr>
              <a:t>t</a:t>
            </a:r>
            <a:r>
              <a:rPr sz="1600" b="1" spc="-15" dirty="0">
                <a:latin typeface="Calibri"/>
                <a:cs typeface="Calibri"/>
              </a:rPr>
              <a:t>ros</a:t>
            </a:r>
            <a:r>
              <a:rPr sz="1600" b="1" spc="-5" dirty="0">
                <a:latin typeface="Calibri"/>
                <a:cs typeface="Calibri"/>
              </a:rPr>
              <a:t>c</a:t>
            </a:r>
            <a:r>
              <a:rPr sz="1600" b="1" spc="-10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p</a:t>
            </a:r>
            <a:r>
              <a:rPr sz="1600" b="1" spc="-10" dirty="0">
                <a:latin typeface="Calibri"/>
                <a:cs typeface="Calibri"/>
              </a:rPr>
              <a:t>y</a:t>
            </a:r>
            <a:r>
              <a:rPr sz="1600" b="1" spc="-3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c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urs</a:t>
            </a:r>
            <a:r>
              <a:rPr sz="1600" b="1" spc="-10" dirty="0">
                <a:latin typeface="Calibri"/>
                <a:cs typeface="Calibri"/>
              </a:rPr>
              <a:t>e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in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KFUPM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(Te</a:t>
            </a:r>
            <a:r>
              <a:rPr sz="1600" b="1" dirty="0">
                <a:latin typeface="Calibri"/>
                <a:cs typeface="Calibri"/>
              </a:rPr>
              <a:t>r</a:t>
            </a:r>
            <a:r>
              <a:rPr sz="1600" b="1" spc="-15" dirty="0">
                <a:latin typeface="Calibri"/>
                <a:cs typeface="Calibri"/>
              </a:rPr>
              <a:t>m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25</a:t>
            </a:r>
            <a:r>
              <a:rPr sz="1600" b="1" spc="-5" dirty="0">
                <a:latin typeface="Calibri"/>
                <a:cs typeface="Calibri"/>
              </a:rPr>
              <a:t>1)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01040" y="380369"/>
            <a:ext cx="9832329" cy="62392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9622" rIns="0" bIns="0" rtlCol="0">
            <a:spAutoFit/>
          </a:bodyPr>
          <a:lstStyle/>
          <a:p>
            <a:pPr marL="3018155">
              <a:lnSpc>
                <a:spcPct val="100000"/>
              </a:lnSpc>
            </a:pPr>
            <a:r>
              <a:rPr spc="-15" dirty="0"/>
              <a:t>Sl</a:t>
            </a:r>
            <a:r>
              <a:rPr spc="-5" dirty="0"/>
              <a:t>i</a:t>
            </a:r>
            <a:r>
              <a:rPr spc="-20" dirty="0"/>
              <a:t>de</a:t>
            </a:r>
            <a:r>
              <a:rPr spc="-5" dirty="0"/>
              <a:t> </a:t>
            </a:r>
            <a:r>
              <a:rPr spc="-20" dirty="0"/>
              <a:t>2</a:t>
            </a:r>
            <a:r>
              <a:rPr spc="-30" dirty="0"/>
              <a:t>1</a:t>
            </a:r>
            <a:r>
              <a:rPr spc="-15" dirty="0"/>
              <a:t>: Key</a:t>
            </a:r>
            <a:r>
              <a:rPr spc="-20" dirty="0"/>
              <a:t> Ta</a:t>
            </a:r>
            <a:r>
              <a:rPr spc="-15" dirty="0"/>
              <a:t>k</a:t>
            </a:r>
            <a:r>
              <a:rPr spc="-25" dirty="0"/>
              <a:t>e</a:t>
            </a:r>
            <a:r>
              <a:rPr spc="-15" dirty="0"/>
              <a:t>a</a:t>
            </a:r>
            <a:r>
              <a:rPr spc="-25" dirty="0"/>
              <a:t>ways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30300" y="1754434"/>
            <a:ext cx="10156190" cy="9232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Font typeface="Symbol"/>
              <a:buChar char=""/>
              <a:tabLst>
                <a:tab pos="241935" algn="l"/>
              </a:tabLst>
            </a:pPr>
            <a:r>
              <a:rPr sz="2800" b="1" spc="-20" dirty="0">
                <a:latin typeface="Calibri"/>
                <a:cs typeface="Calibri"/>
              </a:rPr>
              <a:t>Dopple</a:t>
            </a:r>
            <a:r>
              <a:rPr sz="2800" b="1" spc="-10" dirty="0">
                <a:latin typeface="Calibri"/>
                <a:cs typeface="Calibri"/>
              </a:rPr>
              <a:t>r</a:t>
            </a:r>
            <a:r>
              <a:rPr sz="2800" b="1" spc="215" dirty="0">
                <a:latin typeface="Times New Roman"/>
                <a:cs typeface="Times New Roman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b</a:t>
            </a:r>
            <a:r>
              <a:rPr sz="2800" b="1" spc="-20" dirty="0">
                <a:latin typeface="Calibri"/>
                <a:cs typeface="Calibri"/>
              </a:rPr>
              <a:t>roadenin</a:t>
            </a:r>
            <a:r>
              <a:rPr sz="2800" b="1" spc="-15" dirty="0">
                <a:latin typeface="Calibri"/>
                <a:cs typeface="Calibri"/>
              </a:rPr>
              <a:t>g</a:t>
            </a:r>
            <a:r>
              <a:rPr sz="2800" b="1" spc="23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ari</a:t>
            </a:r>
            <a:r>
              <a:rPr sz="2800" spc="-20" dirty="0">
                <a:latin typeface="Calibri"/>
                <a:cs typeface="Calibri"/>
              </a:rPr>
              <a:t>se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spc="20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fr</a:t>
            </a:r>
            <a:r>
              <a:rPr sz="2800" spc="-10" dirty="0">
                <a:latin typeface="Calibri"/>
                <a:cs typeface="Calibri"/>
              </a:rPr>
              <a:t>o</a:t>
            </a:r>
            <a:r>
              <a:rPr sz="2800" spc="-25" dirty="0">
                <a:latin typeface="Calibri"/>
                <a:cs typeface="Calibri"/>
              </a:rPr>
              <a:t>m</a:t>
            </a:r>
            <a:r>
              <a:rPr sz="2800" spc="19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Maxwe</a:t>
            </a:r>
            <a:r>
              <a:rPr sz="2800" dirty="0">
                <a:latin typeface="Calibri"/>
                <a:cs typeface="Calibri"/>
              </a:rPr>
              <a:t>ll</a:t>
            </a:r>
            <a:r>
              <a:rPr sz="2800" spc="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an</a:t>
            </a:r>
            <a:r>
              <a:rPr sz="2800" spc="19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vel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0" dirty="0">
                <a:latin typeface="Calibri"/>
                <a:cs typeface="Calibri"/>
              </a:rPr>
              <a:t>c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ty</a:t>
            </a:r>
            <a:r>
              <a:rPr sz="2800" spc="19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spr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5" dirty="0">
                <a:latin typeface="Calibri"/>
                <a:cs typeface="Calibri"/>
              </a:rPr>
              <a:t>a</a:t>
            </a:r>
            <a:r>
              <a:rPr sz="2800" spc="-20" dirty="0">
                <a:latin typeface="Calibri"/>
                <a:cs typeface="Calibri"/>
              </a:rPr>
              <a:t>d</a:t>
            </a:r>
            <a:r>
              <a:rPr sz="2800" spc="-10" dirty="0">
                <a:latin typeface="Calibri"/>
                <a:cs typeface="Calibri"/>
              </a:rPr>
              <a:t>;</a:t>
            </a:r>
            <a:r>
              <a:rPr sz="2800" spc="20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y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el</a:t>
            </a:r>
            <a:r>
              <a:rPr sz="2800" spc="-20" dirty="0">
                <a:latin typeface="Calibri"/>
                <a:cs typeface="Calibri"/>
              </a:rPr>
              <a:t>ds</a:t>
            </a:r>
            <a:endParaRPr sz="2800">
              <a:latin typeface="Calibri"/>
              <a:cs typeface="Calibri"/>
            </a:endParaRPr>
          </a:p>
          <a:p>
            <a:pPr marL="241300">
              <a:lnSpc>
                <a:spcPct val="100000"/>
              </a:lnSpc>
              <a:spcBef>
                <a:spcPts val="910"/>
              </a:spcBef>
            </a:pPr>
            <a:r>
              <a:rPr sz="2800" b="1" spc="-20" dirty="0">
                <a:latin typeface="Calibri"/>
                <a:cs typeface="Calibri"/>
              </a:rPr>
              <a:t>Gaussia</a:t>
            </a:r>
            <a:r>
              <a:rPr sz="2800" b="1" spc="-15" dirty="0">
                <a:latin typeface="Calibri"/>
                <a:cs typeface="Calibri"/>
              </a:rPr>
              <a:t>n</a:t>
            </a:r>
            <a:r>
              <a:rPr sz="2800" b="1" spc="-45" dirty="0">
                <a:latin typeface="Times New Roman"/>
                <a:cs typeface="Times New Roman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FWHM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527930" y="3448763"/>
            <a:ext cx="1056005" cy="431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80" dirty="0">
                <a:latin typeface="Cambria Math"/>
                <a:cs typeface="Cambria Math"/>
              </a:rPr>
              <a:t>𝛿</a:t>
            </a:r>
            <a:r>
              <a:rPr sz="2800" spc="-35" dirty="0">
                <a:latin typeface="Cambria Math"/>
                <a:cs typeface="Cambria Math"/>
              </a:rPr>
              <a:t>𝜔</a:t>
            </a:r>
            <a:r>
              <a:rPr sz="3000" spc="89" baseline="-16666" dirty="0">
                <a:latin typeface="Cambria Math"/>
                <a:cs typeface="Cambria Math"/>
              </a:rPr>
              <a:t>𝐷</a:t>
            </a:r>
            <a:r>
              <a:rPr sz="3000" baseline="-16666" dirty="0">
                <a:latin typeface="Cambria Math"/>
                <a:cs typeface="Cambria Math"/>
              </a:rPr>
              <a:t> </a:t>
            </a:r>
            <a:r>
              <a:rPr sz="3000" spc="89" baseline="-16666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=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669919" y="3636386"/>
            <a:ext cx="419100" cy="0"/>
          </a:xfrm>
          <a:custGeom>
            <a:avLst/>
            <a:gdLst/>
            <a:ahLst/>
            <a:cxnLst/>
            <a:rect l="l" t="t" r="r" b="b"/>
            <a:pathLst>
              <a:path w="419100">
                <a:moveTo>
                  <a:pt x="0" y="0"/>
                </a:moveTo>
                <a:lnTo>
                  <a:pt x="419099" y="0"/>
                </a:lnTo>
              </a:path>
            </a:pathLst>
          </a:custGeom>
          <a:ln w="24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657215" y="3179007"/>
            <a:ext cx="1932305" cy="431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763905" algn="l"/>
              </a:tabLst>
            </a:pPr>
            <a:r>
              <a:rPr sz="2800" spc="-35" dirty="0">
                <a:latin typeface="Cambria Math"/>
                <a:cs typeface="Cambria Math"/>
              </a:rPr>
              <a:t>𝜔</a:t>
            </a:r>
            <a:r>
              <a:rPr sz="3000" spc="60" baseline="-16666" dirty="0">
                <a:latin typeface="Cambria Math"/>
                <a:cs typeface="Cambria Math"/>
              </a:rPr>
              <a:t>0</a:t>
            </a:r>
            <a:r>
              <a:rPr sz="3000" baseline="-16666" dirty="0">
                <a:latin typeface="Cambria Math"/>
                <a:cs typeface="Cambria Math"/>
              </a:rPr>
              <a:t>	</a:t>
            </a:r>
            <a:r>
              <a:rPr sz="2800" spc="-20" dirty="0">
                <a:latin typeface="Cambria Math"/>
                <a:cs typeface="Cambria Math"/>
              </a:rPr>
              <a:t>8</a:t>
            </a:r>
            <a:r>
              <a:rPr sz="2800" spc="-150" dirty="0">
                <a:latin typeface="Cambria Math"/>
                <a:cs typeface="Cambria Math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𝑘𝑇</a:t>
            </a:r>
            <a:r>
              <a:rPr sz="2800" spc="-20" dirty="0">
                <a:latin typeface="Cambria Math"/>
                <a:cs typeface="Cambria Math"/>
              </a:rPr>
              <a:t>ln2</a:t>
            </a:r>
            <a:endParaRPr sz="2800" dirty="0">
              <a:latin typeface="Cambria Math"/>
              <a:cs typeface="Cambria Math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784850" y="3221990"/>
            <a:ext cx="1377950" cy="6642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68935">
              <a:lnSpc>
                <a:spcPts val="2795"/>
              </a:lnSpc>
            </a:pPr>
            <a:r>
              <a:rPr sz="2800" spc="290" dirty="0">
                <a:latin typeface="Cambria Math"/>
                <a:cs typeface="Cambria Math"/>
              </a:rPr>
              <a:t>√</a:t>
            </a:r>
            <a:endParaRPr sz="2800" dirty="0">
              <a:latin typeface="Cambria Math"/>
              <a:cs typeface="Cambria Math"/>
            </a:endParaRPr>
          </a:p>
          <a:p>
            <a:pPr marL="12700">
              <a:lnSpc>
                <a:spcPts val="2795"/>
              </a:lnSpc>
              <a:tabLst>
                <a:tab pos="1067435" algn="l"/>
              </a:tabLst>
            </a:pPr>
            <a:r>
              <a:rPr sz="2800" spc="-30" dirty="0">
                <a:latin typeface="Cambria Math"/>
                <a:cs typeface="Cambria Math"/>
              </a:rPr>
              <a:t>𝑐	𝑚</a:t>
            </a:r>
            <a:endParaRPr sz="2800" dirty="0">
              <a:latin typeface="Cambria Math"/>
              <a:cs typeface="Cambria Math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421495" y="3636386"/>
            <a:ext cx="1155700" cy="0"/>
          </a:xfrm>
          <a:custGeom>
            <a:avLst/>
            <a:gdLst/>
            <a:ahLst/>
            <a:cxnLst/>
            <a:rect l="l" t="t" r="r" b="b"/>
            <a:pathLst>
              <a:path w="1155700">
                <a:moveTo>
                  <a:pt x="0" y="0"/>
                </a:moveTo>
                <a:lnTo>
                  <a:pt x="1155191" y="0"/>
                </a:lnTo>
              </a:path>
            </a:pathLst>
          </a:custGeom>
          <a:ln w="24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419971" y="3200400"/>
            <a:ext cx="1155700" cy="0"/>
          </a:xfrm>
          <a:custGeom>
            <a:avLst/>
            <a:gdLst/>
            <a:ahLst/>
            <a:cxnLst/>
            <a:rect l="l" t="t" r="r" b="b"/>
            <a:pathLst>
              <a:path w="1155700">
                <a:moveTo>
                  <a:pt x="0" y="0"/>
                </a:moveTo>
                <a:lnTo>
                  <a:pt x="1155191" y="0"/>
                </a:lnTo>
              </a:path>
            </a:pathLst>
          </a:custGeom>
          <a:ln w="24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7563998" y="3448755"/>
            <a:ext cx="98425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10" dirty="0">
                <a:latin typeface="Cambria Math"/>
                <a:cs typeface="Cambria Math"/>
              </a:rPr>
              <a:t>.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252600" y="4473071"/>
            <a:ext cx="219710" cy="0"/>
          </a:xfrm>
          <a:custGeom>
            <a:avLst/>
            <a:gdLst/>
            <a:ahLst/>
            <a:cxnLst/>
            <a:rect l="l" t="t" r="r" b="b"/>
            <a:pathLst>
              <a:path w="219710">
                <a:moveTo>
                  <a:pt x="0" y="0"/>
                </a:moveTo>
                <a:lnTo>
                  <a:pt x="219455" y="0"/>
                </a:lnTo>
              </a:path>
            </a:pathLst>
          </a:custGeom>
          <a:ln w="24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230740" y="4485263"/>
            <a:ext cx="304800" cy="0"/>
          </a:xfrm>
          <a:custGeom>
            <a:avLst/>
            <a:gdLst/>
            <a:ahLst/>
            <a:cxnLst/>
            <a:rect l="l" t="t" r="r" b="b"/>
            <a:pathLst>
              <a:path w="304800">
                <a:moveTo>
                  <a:pt x="0" y="0"/>
                </a:moveTo>
                <a:lnTo>
                  <a:pt x="304799" y="0"/>
                </a:lnTo>
              </a:path>
            </a:pathLst>
          </a:custGeom>
          <a:ln w="24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130300" y="4470331"/>
            <a:ext cx="6508115" cy="423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Font typeface="Symbol"/>
              <a:buChar char=""/>
              <a:tabLst>
                <a:tab pos="241935" algn="l"/>
              </a:tabLst>
            </a:pPr>
            <a:r>
              <a:rPr sz="2800" spc="-20" dirty="0">
                <a:latin typeface="Calibri"/>
                <a:cs typeface="Calibri"/>
              </a:rPr>
              <a:t>Widt</a:t>
            </a:r>
            <a:r>
              <a:rPr sz="2800" spc="-15" dirty="0">
                <a:latin typeface="Calibri"/>
                <a:cs typeface="Calibri"/>
              </a:rPr>
              <a:t>h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gro</a:t>
            </a:r>
            <a:r>
              <a:rPr sz="2800" spc="-20" dirty="0">
                <a:latin typeface="Calibri"/>
                <a:cs typeface="Calibri"/>
              </a:rPr>
              <a:t>ws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w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th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4200" spc="-37" baseline="-1984" dirty="0">
                <a:latin typeface="Cambria Math"/>
                <a:cs typeface="Cambria Math"/>
              </a:rPr>
              <a:t>√</a:t>
            </a:r>
            <a:r>
              <a:rPr sz="2800" spc="-30" dirty="0">
                <a:latin typeface="Cambria Math"/>
                <a:cs typeface="Cambria Math"/>
              </a:rPr>
              <a:t>𝑇</a:t>
            </a:r>
            <a:r>
              <a:rPr sz="2800" spc="80" dirty="0">
                <a:latin typeface="Cambria Math"/>
                <a:cs typeface="Cambria Math"/>
              </a:rPr>
              <a:t> </a:t>
            </a:r>
            <a:r>
              <a:rPr sz="2800" spc="-15" dirty="0">
                <a:latin typeface="Calibri"/>
                <a:cs typeface="Calibri"/>
              </a:rPr>
              <a:t>a</a:t>
            </a:r>
            <a:r>
              <a:rPr sz="2800" spc="-30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d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s</a:t>
            </a:r>
            <a:r>
              <a:rPr sz="2800" spc="-20" dirty="0">
                <a:latin typeface="Calibri"/>
                <a:cs typeface="Calibri"/>
              </a:rPr>
              <a:t>hr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nk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w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th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4200" spc="-37" baseline="-3968" dirty="0">
                <a:latin typeface="Cambria Math"/>
                <a:cs typeface="Cambria Math"/>
              </a:rPr>
              <a:t>√</a:t>
            </a:r>
            <a:r>
              <a:rPr sz="2800" spc="25" dirty="0">
                <a:latin typeface="Cambria Math"/>
                <a:cs typeface="Cambria Math"/>
              </a:rPr>
              <a:t>𝑚</a:t>
            </a:r>
            <a:r>
              <a:rPr sz="2800" dirty="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0300" y="968684"/>
            <a:ext cx="10154920" cy="946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marR="5080" indent="-228600">
              <a:lnSpc>
                <a:spcPct val="126800"/>
              </a:lnSpc>
              <a:buFont typeface="Symbol"/>
              <a:buChar char=""/>
              <a:tabLst>
                <a:tab pos="241935" algn="l"/>
                <a:tab pos="1779905" algn="l"/>
                <a:tab pos="2878455" algn="l"/>
                <a:tab pos="3809365" algn="l"/>
                <a:tab pos="4133850" algn="l"/>
                <a:tab pos="5067300" algn="l"/>
                <a:tab pos="6981190" algn="l"/>
                <a:tab pos="7429500" algn="l"/>
                <a:tab pos="8879840" algn="l"/>
              </a:tabLst>
            </a:pPr>
            <a:r>
              <a:rPr sz="2800" spc="-20" dirty="0">
                <a:latin typeface="Calibri"/>
                <a:cs typeface="Calibri"/>
              </a:rPr>
              <a:t>Observe</a:t>
            </a:r>
            <a:r>
              <a:rPr sz="2800" spc="-15" dirty="0">
                <a:latin typeface="Calibri"/>
                <a:cs typeface="Calibri"/>
              </a:rPr>
              <a:t>d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Calibri"/>
                <a:cs typeface="Calibri"/>
              </a:rPr>
              <a:t>prof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Calibri"/>
                <a:cs typeface="Calibri"/>
              </a:rPr>
              <a:t>of</a:t>
            </a:r>
            <a:r>
              <a:rPr sz="2800" dirty="0">
                <a:latin typeface="Calibri"/>
                <a:cs typeface="Calibri"/>
              </a:rPr>
              <a:t>t</a:t>
            </a:r>
            <a:r>
              <a:rPr sz="2800" spc="-15" dirty="0">
                <a:latin typeface="Calibri"/>
                <a:cs typeface="Calibri"/>
              </a:rPr>
              <a:t>en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5" dirty="0">
                <a:latin typeface="Calibri"/>
                <a:cs typeface="Calibri"/>
              </a:rPr>
              <a:t>a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b="1" spc="-25" dirty="0">
                <a:latin typeface="Calibri"/>
                <a:cs typeface="Calibri"/>
              </a:rPr>
              <a:t>V</a:t>
            </a:r>
            <a:r>
              <a:rPr sz="2800" b="1" spc="-10" dirty="0">
                <a:latin typeface="Calibri"/>
                <a:cs typeface="Calibri"/>
              </a:rPr>
              <a:t>oigt</a:t>
            </a:r>
            <a:r>
              <a:rPr sz="2800" b="1" dirty="0">
                <a:latin typeface="Times New Roman"/>
                <a:cs typeface="Times New Roman"/>
              </a:rPr>
              <a:t>	</a:t>
            </a:r>
            <a:r>
              <a:rPr sz="2800" b="1" spc="-20" dirty="0">
                <a:latin typeface="Calibri"/>
                <a:cs typeface="Calibri"/>
              </a:rPr>
              <a:t>convol</a:t>
            </a:r>
            <a:r>
              <a:rPr sz="2800" b="1" spc="0" dirty="0">
                <a:latin typeface="Calibri"/>
                <a:cs typeface="Calibri"/>
              </a:rPr>
              <a:t>u</a:t>
            </a:r>
            <a:r>
              <a:rPr sz="2800" b="1" spc="-15" dirty="0">
                <a:latin typeface="Calibri"/>
                <a:cs typeface="Calibri"/>
              </a:rPr>
              <a:t>tion</a:t>
            </a:r>
            <a:r>
              <a:rPr sz="2800" b="1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0" dirty="0">
                <a:latin typeface="Calibri"/>
                <a:cs typeface="Calibri"/>
              </a:rPr>
              <a:t>f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5" dirty="0">
                <a:latin typeface="Calibri"/>
                <a:cs typeface="Calibri"/>
              </a:rPr>
              <a:t>Gaussian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dirty="0">
                <a:latin typeface="Calibri"/>
                <a:cs typeface="Calibri"/>
              </a:rPr>
              <a:t>(</a:t>
            </a:r>
            <a:r>
              <a:rPr sz="2800" spc="-20" dirty="0">
                <a:latin typeface="Calibri"/>
                <a:cs typeface="Calibri"/>
              </a:rPr>
              <a:t>motion)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and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Lor</a:t>
            </a:r>
            <a:r>
              <a:rPr sz="2800" spc="-5" dirty="0">
                <a:latin typeface="Calibri"/>
                <a:cs typeface="Calibri"/>
              </a:rPr>
              <a:t>e</a:t>
            </a:r>
            <a:r>
              <a:rPr sz="2800" spc="-20" dirty="0">
                <a:latin typeface="Calibri"/>
                <a:cs typeface="Calibri"/>
              </a:rPr>
              <a:t>ntz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an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libri"/>
                <a:cs typeface="Calibri"/>
              </a:rPr>
              <a:t>(</a:t>
            </a:r>
            <a:r>
              <a:rPr sz="2800" spc="-20" dirty="0">
                <a:latin typeface="Calibri"/>
                <a:cs typeface="Calibri"/>
              </a:rPr>
              <a:t>homogeneo</a:t>
            </a:r>
            <a:r>
              <a:rPr sz="2800" spc="-5" dirty="0">
                <a:latin typeface="Calibri"/>
                <a:cs typeface="Calibri"/>
              </a:rPr>
              <a:t>u</a:t>
            </a:r>
            <a:r>
              <a:rPr sz="2800" spc="-20" dirty="0">
                <a:latin typeface="Calibri"/>
                <a:cs typeface="Calibri"/>
              </a:rPr>
              <a:t>s</a:t>
            </a:r>
            <a:r>
              <a:rPr sz="2800" spc="-10" dirty="0">
                <a:latin typeface="Calibri"/>
                <a:cs typeface="Calibri"/>
              </a:rPr>
              <a:t>)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libri"/>
                <a:cs typeface="Calibri"/>
              </a:rPr>
              <a:t>c</a:t>
            </a:r>
            <a:r>
              <a:rPr sz="2800" spc="-20" dirty="0">
                <a:latin typeface="Calibri"/>
                <a:cs typeface="Calibri"/>
              </a:rPr>
              <a:t>omponents.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30300" y="2186742"/>
            <a:ext cx="1536065" cy="405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Font typeface="Symbol"/>
              <a:buChar char=""/>
              <a:tabLst>
                <a:tab pos="241935" algn="l"/>
              </a:tabLst>
            </a:pPr>
            <a:r>
              <a:rPr sz="2800" spc="-15" dirty="0">
                <a:latin typeface="Calibri"/>
                <a:cs typeface="Calibri"/>
              </a:rPr>
              <a:t>Ac</a:t>
            </a:r>
            <a:r>
              <a:rPr sz="2800" spc="-10" dirty="0">
                <a:latin typeface="Calibri"/>
                <a:cs typeface="Calibri"/>
              </a:rPr>
              <a:t>c</a:t>
            </a:r>
            <a:r>
              <a:rPr sz="2800" spc="-20" dirty="0">
                <a:latin typeface="Calibri"/>
                <a:cs typeface="Calibri"/>
              </a:rPr>
              <a:t>urate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091299" y="2211828"/>
            <a:ext cx="8190865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541905" algn="l"/>
                <a:tab pos="3286760" algn="l"/>
                <a:tab pos="4893945" algn="l"/>
                <a:tab pos="6849745" algn="l"/>
              </a:tabLst>
            </a:pPr>
            <a:r>
              <a:rPr sz="2800" spc="-20" dirty="0">
                <a:latin typeface="Calibri"/>
                <a:cs typeface="Calibri"/>
              </a:rPr>
              <a:t>determ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nat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0" dirty="0">
                <a:latin typeface="Calibri"/>
                <a:cs typeface="Calibri"/>
              </a:rPr>
              <a:t>f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Calibri"/>
                <a:cs typeface="Calibri"/>
              </a:rPr>
              <a:t>phys</a:t>
            </a:r>
            <a:r>
              <a:rPr sz="2800" spc="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c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5" dirty="0">
                <a:latin typeface="Calibri"/>
                <a:cs typeface="Calibri"/>
              </a:rPr>
              <a:t>condi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on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Calibri"/>
                <a:cs typeface="Calibri"/>
              </a:rPr>
              <a:t>demands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359151" y="2754372"/>
            <a:ext cx="8087995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20" dirty="0">
                <a:latin typeface="Calibri"/>
                <a:cs typeface="Calibri"/>
              </a:rPr>
              <a:t>d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sent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spc="-20" dirty="0">
                <a:latin typeface="Calibri"/>
                <a:cs typeface="Calibri"/>
              </a:rPr>
              <a:t>ng</a:t>
            </a:r>
            <a:r>
              <a:rPr sz="2800" spc="-10" dirty="0">
                <a:latin typeface="Calibri"/>
                <a:cs typeface="Calibri"/>
              </a:rPr>
              <a:t>l</a:t>
            </a:r>
            <a:r>
              <a:rPr sz="2800" spc="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g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these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mechan</a:t>
            </a:r>
            <a:r>
              <a:rPr sz="2800" spc="-15" dirty="0">
                <a:latin typeface="Calibri"/>
                <a:cs typeface="Calibri"/>
              </a:rPr>
              <a:t>i</a:t>
            </a:r>
            <a:r>
              <a:rPr sz="2800" spc="-5" dirty="0">
                <a:latin typeface="Calibri"/>
                <a:cs typeface="Calibri"/>
              </a:rPr>
              <a:t>s</a:t>
            </a:r>
            <a:r>
              <a:rPr sz="2800" spc="-20" dirty="0">
                <a:latin typeface="Calibri"/>
                <a:cs typeface="Calibri"/>
              </a:rPr>
              <a:t>ms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via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dirty="0">
                <a:latin typeface="Calibri"/>
                <a:cs typeface="Calibri"/>
              </a:rPr>
              <a:t>e</a:t>
            </a:r>
            <a:r>
              <a:rPr sz="2800" spc="-20" dirty="0">
                <a:latin typeface="Calibri"/>
                <a:cs typeface="Calibri"/>
              </a:rPr>
              <a:t>-sh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spc="-20" dirty="0">
                <a:latin typeface="Calibri"/>
                <a:cs typeface="Calibri"/>
              </a:rPr>
              <a:t>p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a</a:t>
            </a:r>
            <a:r>
              <a:rPr sz="2800" spc="-5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a</a:t>
            </a:r>
            <a:r>
              <a:rPr sz="2800" spc="-5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ys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s.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9622" rIns="0" bIns="0" rtlCol="0">
            <a:spAutoFit/>
          </a:bodyPr>
          <a:lstStyle/>
          <a:p>
            <a:pPr marL="1227455">
              <a:lnSpc>
                <a:spcPct val="100000"/>
              </a:lnSpc>
            </a:pPr>
            <a:r>
              <a:rPr spc="-15" dirty="0"/>
              <a:t>Sl</a:t>
            </a:r>
            <a:r>
              <a:rPr spc="-5" dirty="0"/>
              <a:t>i</a:t>
            </a:r>
            <a:r>
              <a:rPr spc="-20" dirty="0"/>
              <a:t>de</a:t>
            </a:r>
            <a:r>
              <a:rPr spc="-5" dirty="0"/>
              <a:t> </a:t>
            </a:r>
            <a:r>
              <a:rPr spc="-15" dirty="0"/>
              <a:t>2: </a:t>
            </a:r>
            <a:r>
              <a:rPr spc="-40" dirty="0"/>
              <a:t>N</a:t>
            </a:r>
            <a:r>
              <a:rPr spc="-15" dirty="0"/>
              <a:t>atural</a:t>
            </a:r>
            <a:r>
              <a:rPr spc="-5" dirty="0"/>
              <a:t> </a:t>
            </a:r>
            <a:r>
              <a:rPr spc="-15" dirty="0"/>
              <a:t>(Li</a:t>
            </a:r>
            <a:r>
              <a:rPr spc="-10" dirty="0"/>
              <a:t>f</a:t>
            </a:r>
            <a:r>
              <a:rPr spc="-25" dirty="0"/>
              <a:t>etime)</a:t>
            </a:r>
            <a:r>
              <a:rPr spc="15" dirty="0"/>
              <a:t> </a:t>
            </a:r>
            <a:r>
              <a:rPr spc="-20" dirty="0"/>
              <a:t>Broad</a:t>
            </a:r>
            <a:r>
              <a:rPr spc="-15" dirty="0"/>
              <a:t>e</a:t>
            </a:r>
            <a:r>
              <a:rPr spc="-20" dirty="0"/>
              <a:t>ning Recap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78105" rIns="0" bIns="0" rtlCol="0">
            <a:spAutoFit/>
          </a:bodyPr>
          <a:lstStyle/>
          <a:p>
            <a:pPr marL="462280" indent="-228600">
              <a:lnSpc>
                <a:spcPct val="100000"/>
              </a:lnSpc>
              <a:buFont typeface="Symbol"/>
              <a:buChar char=""/>
              <a:tabLst>
                <a:tab pos="462915" algn="l"/>
                <a:tab pos="1614170" algn="l"/>
                <a:tab pos="2526030" algn="l"/>
                <a:tab pos="4561205" algn="l"/>
                <a:tab pos="5830570" algn="l"/>
                <a:tab pos="6158230" algn="l"/>
                <a:tab pos="7038340" algn="l"/>
                <a:tab pos="7552055" algn="l"/>
                <a:tab pos="8701405" algn="l"/>
              </a:tabLst>
            </a:pPr>
            <a:r>
              <a:rPr b="1" spc="-25" dirty="0">
                <a:latin typeface="Calibri"/>
                <a:cs typeface="Calibri"/>
              </a:rPr>
              <a:t>O</a:t>
            </a:r>
            <a:r>
              <a:rPr b="1" spc="-15" dirty="0">
                <a:latin typeface="Calibri"/>
                <a:cs typeface="Calibri"/>
              </a:rPr>
              <a:t>rigin</a:t>
            </a:r>
            <a:r>
              <a:rPr spc="-10" dirty="0"/>
              <a:t>:</a:t>
            </a:r>
            <a:r>
              <a:rPr dirty="0">
                <a:latin typeface="Times New Roman"/>
                <a:cs typeface="Times New Roman"/>
              </a:rPr>
              <a:t>	</a:t>
            </a:r>
            <a:r>
              <a:rPr spc="-15" dirty="0"/>
              <a:t>f</a:t>
            </a:r>
            <a:r>
              <a:rPr spc="-10" dirty="0"/>
              <a:t>in</a:t>
            </a:r>
            <a:r>
              <a:rPr dirty="0"/>
              <a:t>i</a:t>
            </a:r>
            <a:r>
              <a:rPr spc="-15" dirty="0"/>
              <a:t>te</a:t>
            </a:r>
            <a:r>
              <a:rPr dirty="0">
                <a:latin typeface="Times New Roman"/>
                <a:cs typeface="Times New Roman"/>
              </a:rPr>
              <a:t>	</a:t>
            </a:r>
            <a:r>
              <a:rPr spc="-15" dirty="0"/>
              <a:t>exc</a:t>
            </a:r>
            <a:r>
              <a:rPr spc="-5" dirty="0"/>
              <a:t>i</a:t>
            </a:r>
            <a:r>
              <a:rPr spc="-10" dirty="0"/>
              <a:t>t</a:t>
            </a:r>
            <a:r>
              <a:rPr spc="-30" dirty="0"/>
              <a:t>e</a:t>
            </a:r>
            <a:r>
              <a:rPr spc="-5" dirty="0"/>
              <a:t>d</a:t>
            </a:r>
            <a:r>
              <a:rPr spc="-20" dirty="0"/>
              <a:t>-sta</a:t>
            </a:r>
            <a:r>
              <a:rPr dirty="0"/>
              <a:t>t</a:t>
            </a:r>
            <a:r>
              <a:rPr spc="-15" dirty="0"/>
              <a:t>e</a:t>
            </a:r>
            <a:r>
              <a:rPr dirty="0">
                <a:latin typeface="Times New Roman"/>
                <a:cs typeface="Times New Roman"/>
              </a:rPr>
              <a:t>	</a:t>
            </a:r>
            <a:r>
              <a:rPr dirty="0"/>
              <a:t>l</a:t>
            </a:r>
            <a:r>
              <a:rPr spc="5" dirty="0"/>
              <a:t>i</a:t>
            </a:r>
            <a:r>
              <a:rPr spc="-20" dirty="0"/>
              <a:t>fet</a:t>
            </a:r>
            <a:r>
              <a:rPr spc="-15" dirty="0"/>
              <a:t>ime</a:t>
            </a:r>
            <a:r>
              <a:rPr dirty="0">
                <a:latin typeface="Times New Roman"/>
                <a:cs typeface="Times New Roman"/>
              </a:rPr>
              <a:t>	</a:t>
            </a:r>
            <a:r>
              <a:rPr spc="-30" dirty="0">
                <a:latin typeface="Cambria Math"/>
                <a:cs typeface="Cambria Math"/>
              </a:rPr>
              <a:t>𝜏</a:t>
            </a:r>
            <a:r>
              <a:rPr dirty="0">
                <a:latin typeface="Cambria Math"/>
                <a:cs typeface="Cambria Math"/>
              </a:rPr>
              <a:t>	</a:t>
            </a:r>
            <a:r>
              <a:rPr spc="-15" dirty="0"/>
              <a:t>gives</a:t>
            </a:r>
            <a:r>
              <a:rPr dirty="0">
                <a:latin typeface="Times New Roman"/>
                <a:cs typeface="Times New Roman"/>
              </a:rPr>
              <a:t>	</a:t>
            </a:r>
            <a:r>
              <a:rPr spc="-15" dirty="0"/>
              <a:t>an</a:t>
            </a:r>
            <a:r>
              <a:rPr dirty="0">
                <a:latin typeface="Times New Roman"/>
                <a:cs typeface="Times New Roman"/>
              </a:rPr>
              <a:t>	</a:t>
            </a:r>
            <a:r>
              <a:rPr spc="-15" dirty="0"/>
              <a:t>energy</a:t>
            </a:r>
            <a:r>
              <a:rPr dirty="0">
                <a:latin typeface="Times New Roman"/>
                <a:cs typeface="Times New Roman"/>
              </a:rPr>
              <a:t>	</a:t>
            </a:r>
            <a:r>
              <a:rPr spc="-20" dirty="0"/>
              <a:t>unc</a:t>
            </a:r>
            <a:r>
              <a:rPr spc="-10" dirty="0"/>
              <a:t>e</a:t>
            </a:r>
            <a:r>
              <a:rPr spc="-15" dirty="0"/>
              <a:t>rta</a:t>
            </a:r>
            <a:r>
              <a:rPr spc="-20" dirty="0"/>
              <a:t>inty</a:t>
            </a:r>
          </a:p>
          <a:p>
            <a:pPr marL="462280">
              <a:lnSpc>
                <a:spcPct val="100000"/>
              </a:lnSpc>
              <a:spcBef>
                <a:spcPts val="910"/>
              </a:spcBef>
            </a:pPr>
            <a:r>
              <a:rPr spc="-30" dirty="0">
                <a:latin typeface="Cambria Math"/>
                <a:cs typeface="Cambria Math"/>
              </a:rPr>
              <a:t>𝛥𝐸</a:t>
            </a:r>
            <a:r>
              <a:rPr spc="275" dirty="0">
                <a:latin typeface="Cambria Math"/>
                <a:cs typeface="Cambria Math"/>
              </a:rPr>
              <a:t> </a:t>
            </a:r>
            <a:r>
              <a:rPr spc="-25" dirty="0">
                <a:latin typeface="Cambria Math"/>
                <a:cs typeface="Cambria Math"/>
              </a:rPr>
              <a:t>≈</a:t>
            </a:r>
            <a:r>
              <a:rPr spc="155" dirty="0">
                <a:latin typeface="Cambria Math"/>
                <a:cs typeface="Cambria Math"/>
              </a:rPr>
              <a:t> </a:t>
            </a:r>
            <a:r>
              <a:rPr spc="-20" dirty="0">
                <a:latin typeface="Cambria Math"/>
                <a:cs typeface="Cambria Math"/>
              </a:rPr>
              <a:t>ℏ</a:t>
            </a:r>
            <a:r>
              <a:rPr spc="-5" dirty="0">
                <a:latin typeface="Cambria Math"/>
                <a:cs typeface="Cambria Math"/>
              </a:rPr>
              <a:t>/</a:t>
            </a:r>
            <a:r>
              <a:rPr sz="4200" spc="-22" baseline="2976" dirty="0">
                <a:latin typeface="Cambria Math"/>
                <a:cs typeface="Cambria Math"/>
              </a:rPr>
              <a:t>(</a:t>
            </a:r>
            <a:r>
              <a:rPr sz="2800" spc="-25" dirty="0">
                <a:latin typeface="Cambria Math"/>
                <a:cs typeface="Cambria Math"/>
              </a:rPr>
              <a:t>2</a:t>
            </a:r>
            <a:r>
              <a:rPr sz="2800" spc="25" dirty="0">
                <a:latin typeface="Cambria Math"/>
                <a:cs typeface="Cambria Math"/>
              </a:rPr>
              <a:t>𝜏</a:t>
            </a:r>
            <a:r>
              <a:rPr sz="4200" spc="-22" baseline="2976" dirty="0">
                <a:latin typeface="Cambria Math"/>
                <a:cs typeface="Cambria Math"/>
              </a:rPr>
              <a:t>)</a:t>
            </a:r>
            <a:r>
              <a:rPr sz="2800" dirty="0"/>
              <a:t>.</a:t>
            </a:r>
            <a:endParaRPr sz="2800">
              <a:latin typeface="Cambria Math"/>
              <a:cs typeface="Cambria Math"/>
            </a:endParaRPr>
          </a:p>
          <a:p>
            <a:pPr marL="462280" indent="-228600">
              <a:lnSpc>
                <a:spcPct val="100000"/>
              </a:lnSpc>
              <a:spcBef>
                <a:spcPts val="1964"/>
              </a:spcBef>
              <a:buFont typeface="Symbol"/>
              <a:buChar char=""/>
              <a:tabLst>
                <a:tab pos="462915" algn="l"/>
              </a:tabLst>
            </a:pPr>
            <a:r>
              <a:rPr spc="-15" dirty="0"/>
              <a:t>Result</a:t>
            </a:r>
            <a:r>
              <a:rPr spc="-5" dirty="0"/>
              <a:t>i</a:t>
            </a:r>
            <a:r>
              <a:rPr spc="-20" dirty="0"/>
              <a:t>n</a:t>
            </a:r>
            <a:r>
              <a:rPr spc="-15" dirty="0"/>
              <a:t>g</a:t>
            </a:r>
            <a:r>
              <a:rPr spc="-60" dirty="0">
                <a:latin typeface="Times New Roman"/>
                <a:cs typeface="Times New Roman"/>
              </a:rPr>
              <a:t> </a:t>
            </a:r>
            <a:r>
              <a:rPr b="1" spc="-15" dirty="0">
                <a:latin typeface="Calibri"/>
                <a:cs typeface="Calibri"/>
              </a:rPr>
              <a:t>Lorentzian</a:t>
            </a:r>
            <a:r>
              <a:rPr b="1" spc="-65" dirty="0">
                <a:latin typeface="Times New Roman"/>
                <a:cs typeface="Times New Roman"/>
              </a:rPr>
              <a:t> </a:t>
            </a:r>
            <a:r>
              <a:rPr b="1" spc="-15" dirty="0">
                <a:latin typeface="Calibri"/>
                <a:cs typeface="Calibri"/>
              </a:rPr>
              <a:t>profile</a:t>
            </a:r>
            <a:r>
              <a:rPr b="1" spc="-70" dirty="0">
                <a:latin typeface="Times New Roman"/>
                <a:cs typeface="Times New Roman"/>
              </a:rPr>
              <a:t> </a:t>
            </a:r>
            <a:r>
              <a:rPr spc="-15" dirty="0"/>
              <a:t>f</a:t>
            </a:r>
            <a:r>
              <a:rPr spc="-5" dirty="0"/>
              <a:t>o</a:t>
            </a:r>
            <a:r>
              <a:rPr spc="-10" dirty="0"/>
              <a:t>r</a:t>
            </a:r>
            <a:r>
              <a:rPr spc="-60" dirty="0">
                <a:latin typeface="Times New Roman"/>
                <a:cs typeface="Times New Roman"/>
              </a:rPr>
              <a:t> </a:t>
            </a:r>
            <a:r>
              <a:rPr spc="-15" dirty="0"/>
              <a:t>emitted</a:t>
            </a:r>
            <a:r>
              <a:rPr spc="-70" dirty="0">
                <a:latin typeface="Times New Roman"/>
                <a:cs typeface="Times New Roman"/>
              </a:rPr>
              <a:t> </a:t>
            </a:r>
            <a:r>
              <a:rPr dirty="0"/>
              <a:t>i</a:t>
            </a:r>
            <a:r>
              <a:rPr spc="-20" dirty="0"/>
              <a:t>nte</a:t>
            </a:r>
            <a:r>
              <a:rPr spc="-10" dirty="0"/>
              <a:t>n</a:t>
            </a:r>
            <a:r>
              <a:rPr spc="-20" dirty="0"/>
              <a:t>s</a:t>
            </a:r>
            <a:r>
              <a:rPr spc="-10" dirty="0"/>
              <a:t>ity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631433" y="3905963"/>
            <a:ext cx="139065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200" dirty="0">
                <a:latin typeface="Cambria Math"/>
                <a:cs typeface="Cambria Math"/>
              </a:rPr>
              <a:t>𝐼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744590" y="4057374"/>
            <a:ext cx="1666875" cy="2876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505585" algn="l"/>
              </a:tabLst>
            </a:pPr>
            <a:r>
              <a:rPr sz="2000" dirty="0">
                <a:latin typeface="Calibri"/>
                <a:cs typeface="Calibri"/>
              </a:rPr>
              <a:t>nat</a:t>
            </a:r>
            <a:r>
              <a:rPr sz="2000" dirty="0">
                <a:latin typeface="Cambria Math"/>
                <a:cs typeface="Cambria Math"/>
              </a:rPr>
              <a:t>  	</a:t>
            </a:r>
            <a:r>
              <a:rPr sz="2000" spc="40" dirty="0">
                <a:latin typeface="Cambria Math"/>
                <a:cs typeface="Cambria Math"/>
              </a:rPr>
              <a:t>0</a:t>
            </a:r>
            <a:endParaRPr sz="2000">
              <a:latin typeface="Cambria Math"/>
              <a:cs typeface="Cambria Math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101206" y="3889199"/>
            <a:ext cx="586105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425450" algn="l"/>
              </a:tabLst>
            </a:pPr>
            <a:r>
              <a:rPr sz="2800" spc="-15" dirty="0">
                <a:latin typeface="Cambria Math"/>
                <a:cs typeface="Cambria Math"/>
              </a:rPr>
              <a:t>(	)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249034" y="3905963"/>
            <a:ext cx="1014730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522605" algn="l"/>
              </a:tabLst>
            </a:pPr>
            <a:r>
              <a:rPr sz="2800" spc="-30" dirty="0">
                <a:latin typeface="Cambria Math"/>
                <a:cs typeface="Cambria Math"/>
              </a:rPr>
              <a:t>𝜔	</a:t>
            </a:r>
            <a:r>
              <a:rPr sz="2800" spc="-25" dirty="0">
                <a:latin typeface="Cambria Math"/>
                <a:cs typeface="Cambria Math"/>
              </a:rPr>
              <a:t>=</a:t>
            </a:r>
            <a:r>
              <a:rPr sz="2800" spc="175" dirty="0">
                <a:latin typeface="Cambria Math"/>
                <a:cs typeface="Cambria Math"/>
              </a:rPr>
              <a:t> </a:t>
            </a:r>
            <a:r>
              <a:rPr sz="2800" spc="-204" dirty="0">
                <a:latin typeface="Cambria Math"/>
                <a:cs typeface="Cambria Math"/>
              </a:rPr>
              <a:t>𝐼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513962" y="3583410"/>
            <a:ext cx="1035685" cy="4337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200" spc="-22" baseline="2976" dirty="0">
                <a:latin typeface="Cambria Math"/>
                <a:cs typeface="Cambria Math"/>
              </a:rPr>
              <a:t>(</a:t>
            </a:r>
            <a:r>
              <a:rPr sz="2800" spc="50" dirty="0">
                <a:latin typeface="Cambria Math"/>
                <a:cs typeface="Cambria Math"/>
              </a:rPr>
              <a:t>𝛾</a:t>
            </a:r>
            <a:r>
              <a:rPr sz="2800" spc="-20" dirty="0">
                <a:latin typeface="Cambria Math"/>
                <a:cs typeface="Cambria Math"/>
              </a:rPr>
              <a:t>/2</a:t>
            </a:r>
            <a:r>
              <a:rPr sz="4200" spc="-22" baseline="2976" dirty="0">
                <a:latin typeface="Cambria Math"/>
                <a:cs typeface="Cambria Math"/>
              </a:rPr>
              <a:t>)</a:t>
            </a:r>
            <a:r>
              <a:rPr sz="3000" spc="60" baseline="29166" dirty="0">
                <a:latin typeface="Cambria Math"/>
                <a:cs typeface="Cambria Math"/>
              </a:rPr>
              <a:t>2</a:t>
            </a:r>
            <a:endParaRPr sz="3000" baseline="29166">
              <a:latin typeface="Cambria Math"/>
              <a:cs typeface="Cambria Math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518522" y="4128467"/>
            <a:ext cx="1430655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270000" algn="l"/>
              </a:tabLst>
            </a:pPr>
            <a:r>
              <a:rPr sz="2800" spc="-15" dirty="0">
                <a:latin typeface="Cambria Math"/>
                <a:cs typeface="Cambria Math"/>
              </a:rPr>
              <a:t>(	)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666351" y="4145231"/>
            <a:ext cx="972819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30" dirty="0">
                <a:latin typeface="Cambria Math"/>
                <a:cs typeface="Cambria Math"/>
              </a:rPr>
              <a:t>𝜔</a:t>
            </a:r>
            <a:r>
              <a:rPr sz="2800" spc="65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−</a:t>
            </a:r>
            <a:r>
              <a:rPr sz="2800" spc="5" dirty="0">
                <a:latin typeface="Cambria Math"/>
                <a:cs typeface="Cambria Math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𝜔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613017" y="4296642"/>
            <a:ext cx="173355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40" dirty="0">
                <a:latin typeface="Cambria Math"/>
                <a:cs typeface="Cambria Math"/>
              </a:rPr>
              <a:t>0</a:t>
            </a:r>
            <a:endParaRPr sz="2000">
              <a:latin typeface="Cambria Math"/>
              <a:cs typeface="Cambria Math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923913" y="4116810"/>
            <a:ext cx="173355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40" dirty="0">
                <a:latin typeface="Cambria Math"/>
                <a:cs typeface="Cambria Math"/>
              </a:rPr>
              <a:t>2</a:t>
            </a:r>
            <a:endParaRPr sz="2000">
              <a:latin typeface="Cambria Math"/>
              <a:cs typeface="Cambria Math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164705" y="4145231"/>
            <a:ext cx="1085215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504825" algn="l"/>
              </a:tabLst>
            </a:pPr>
            <a:r>
              <a:rPr sz="2800" spc="-25" dirty="0">
                <a:latin typeface="Cambria Math"/>
                <a:cs typeface="Cambria Math"/>
              </a:rPr>
              <a:t>+	</a:t>
            </a:r>
            <a:r>
              <a:rPr sz="2800" spc="50" dirty="0">
                <a:latin typeface="Cambria Math"/>
                <a:cs typeface="Cambria Math"/>
              </a:rPr>
              <a:t>𝛾</a:t>
            </a:r>
            <a:r>
              <a:rPr sz="2800" spc="-20" dirty="0">
                <a:latin typeface="Cambria Math"/>
                <a:cs typeface="Cambria Math"/>
              </a:rPr>
              <a:t>/2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509130" y="4128467"/>
            <a:ext cx="887730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727075" algn="l"/>
              </a:tabLst>
            </a:pPr>
            <a:r>
              <a:rPr sz="2800" spc="-15" dirty="0">
                <a:latin typeface="Cambria Math"/>
                <a:cs typeface="Cambria Math"/>
              </a:rPr>
              <a:t>(	)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371714" y="4116810"/>
            <a:ext cx="173355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40" dirty="0">
                <a:latin typeface="Cambria Math"/>
                <a:cs typeface="Cambria Math"/>
              </a:rPr>
              <a:t>2</a:t>
            </a:r>
            <a:endParaRPr sz="2000">
              <a:latin typeface="Cambria Math"/>
              <a:cs typeface="Cambria Math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5531236" y="4093595"/>
            <a:ext cx="3014980" cy="0"/>
          </a:xfrm>
          <a:custGeom>
            <a:avLst/>
            <a:gdLst/>
            <a:ahLst/>
            <a:cxnLst/>
            <a:rect l="l" t="t" r="r" b="b"/>
            <a:pathLst>
              <a:path w="3014979">
                <a:moveTo>
                  <a:pt x="0" y="0"/>
                </a:moveTo>
                <a:lnTo>
                  <a:pt x="3014734" y="0"/>
                </a:lnTo>
              </a:path>
            </a:pathLst>
          </a:custGeom>
          <a:ln w="24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1130300" y="4743548"/>
            <a:ext cx="6423025" cy="11188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Font typeface="Symbol"/>
              <a:buChar char=""/>
              <a:tabLst>
                <a:tab pos="241935" algn="l"/>
              </a:tabLst>
            </a:pPr>
            <a:r>
              <a:rPr sz="2800" spc="-30" dirty="0">
                <a:latin typeface="Cambria Math"/>
                <a:cs typeface="Cambria Math"/>
              </a:rPr>
              <a:t>𝛾</a:t>
            </a:r>
            <a:r>
              <a:rPr sz="2800" spc="240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=</a:t>
            </a:r>
            <a:r>
              <a:rPr sz="2800" spc="160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1</a:t>
            </a:r>
            <a:r>
              <a:rPr sz="2800" spc="-20" dirty="0">
                <a:latin typeface="Cambria Math"/>
                <a:cs typeface="Cambria Math"/>
              </a:rPr>
              <a:t>/</a:t>
            </a:r>
            <a:r>
              <a:rPr sz="2800" spc="-30" dirty="0">
                <a:latin typeface="Cambria Math"/>
                <a:cs typeface="Cambria Math"/>
              </a:rPr>
              <a:t>𝜏</a:t>
            </a:r>
            <a:r>
              <a:rPr sz="2800" spc="80" dirty="0">
                <a:latin typeface="Cambria Math"/>
                <a:cs typeface="Cambria Math"/>
              </a:rPr>
              <a:t> </a:t>
            </a:r>
            <a:r>
              <a:rPr sz="2800" spc="-15" dirty="0">
                <a:latin typeface="Calibri"/>
                <a:cs typeface="Calibri"/>
              </a:rPr>
              <a:t>–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radiat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ve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deca</a:t>
            </a:r>
            <a:r>
              <a:rPr sz="2800" spc="-15" dirty="0">
                <a:latin typeface="Calibri"/>
                <a:cs typeface="Calibri"/>
              </a:rPr>
              <a:t>y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rate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(</a:t>
            </a:r>
            <a:r>
              <a:rPr sz="2800" spc="-20" dirty="0">
                <a:latin typeface="Calibri"/>
                <a:cs typeface="Calibri"/>
              </a:rPr>
              <a:t>un</a:t>
            </a:r>
            <a:r>
              <a:rPr sz="2800" spc="-10" dirty="0">
                <a:latin typeface="Calibri"/>
                <a:cs typeface="Calibri"/>
              </a:rPr>
              <a:t>its: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spc="10" dirty="0">
                <a:latin typeface="Calibri"/>
                <a:cs typeface="Calibri"/>
              </a:rPr>
              <a:t>s</a:t>
            </a:r>
            <a:r>
              <a:rPr sz="3000" spc="-82" baseline="29166" dirty="0">
                <a:latin typeface="Cambria Math"/>
                <a:cs typeface="Cambria Math"/>
              </a:rPr>
              <a:t>−</a:t>
            </a:r>
            <a:r>
              <a:rPr sz="3000" spc="225" baseline="29166" dirty="0">
                <a:latin typeface="Cambria Math"/>
                <a:cs typeface="Cambria Math"/>
              </a:rPr>
              <a:t>1</a:t>
            </a:r>
            <a:r>
              <a:rPr sz="2800" spc="-10" dirty="0">
                <a:latin typeface="Calibri"/>
                <a:cs typeface="Calibri"/>
              </a:rPr>
              <a:t>).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955"/>
              </a:spcBef>
              <a:buFont typeface="Symbol"/>
              <a:buChar char=""/>
              <a:tabLst>
                <a:tab pos="241935" algn="l"/>
              </a:tabLst>
            </a:pPr>
            <a:r>
              <a:rPr sz="2800" spc="-20" dirty="0">
                <a:latin typeface="Calibri"/>
                <a:cs typeface="Calibri"/>
              </a:rPr>
              <a:t>Fu</a:t>
            </a:r>
            <a:r>
              <a:rPr sz="2800" spc="-10" dirty="0">
                <a:latin typeface="Calibri"/>
                <a:cs typeface="Calibri"/>
              </a:rPr>
              <a:t>l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w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dt</a:t>
            </a:r>
            <a:r>
              <a:rPr sz="2800" spc="-15" dirty="0">
                <a:latin typeface="Calibri"/>
                <a:cs typeface="Calibri"/>
              </a:rPr>
              <a:t>h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at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ha</a:t>
            </a:r>
            <a:r>
              <a:rPr sz="2800" spc="-5" dirty="0">
                <a:latin typeface="Calibri"/>
                <a:cs typeface="Calibri"/>
              </a:rPr>
              <a:t>l</a:t>
            </a:r>
            <a:r>
              <a:rPr sz="2800" spc="-10" dirty="0">
                <a:latin typeface="Calibri"/>
                <a:cs typeface="Calibri"/>
              </a:rPr>
              <a:t>f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max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mum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(</a:t>
            </a:r>
            <a:r>
              <a:rPr sz="2800" spc="-10" dirty="0">
                <a:latin typeface="Calibri"/>
                <a:cs typeface="Calibri"/>
              </a:rPr>
              <a:t>F</a:t>
            </a:r>
            <a:r>
              <a:rPr sz="2800" spc="-20" dirty="0">
                <a:latin typeface="Calibri"/>
                <a:cs typeface="Calibri"/>
              </a:rPr>
              <a:t>WHM):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0308" y="963998"/>
            <a:ext cx="8637270" cy="1087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82065" algn="ctr">
              <a:lnSpc>
                <a:spcPct val="100000"/>
              </a:lnSpc>
            </a:pPr>
            <a:r>
              <a:rPr sz="2800" spc="70" dirty="0">
                <a:latin typeface="Cambria Math"/>
                <a:cs typeface="Cambria Math"/>
              </a:rPr>
              <a:t>𝛿</a:t>
            </a:r>
            <a:r>
              <a:rPr sz="2800" spc="200" dirty="0">
                <a:latin typeface="Cambria Math"/>
                <a:cs typeface="Cambria Math"/>
              </a:rPr>
              <a:t>𝜔</a:t>
            </a:r>
            <a:r>
              <a:rPr sz="3000" spc="390" baseline="-16666" dirty="0">
                <a:latin typeface="Cambria Math"/>
                <a:cs typeface="Cambria Math"/>
              </a:rPr>
              <a:t>𝑛</a:t>
            </a:r>
            <a:r>
              <a:rPr sz="3000" baseline="-16666" dirty="0">
                <a:latin typeface="Cambria Math"/>
                <a:cs typeface="Cambria Math"/>
              </a:rPr>
              <a:t> </a:t>
            </a:r>
            <a:r>
              <a:rPr sz="3000" spc="52" baseline="-16666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=</a:t>
            </a:r>
            <a:r>
              <a:rPr sz="2800" spc="165" dirty="0">
                <a:latin typeface="Cambria Math"/>
                <a:cs typeface="Cambria Math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𝛾</a:t>
            </a:r>
            <a:endParaRPr sz="2800">
              <a:latin typeface="Cambria Math"/>
              <a:cs typeface="Cambria Math"/>
            </a:endParaRPr>
          </a:p>
          <a:p>
            <a:pPr marL="241300" indent="-228600">
              <a:lnSpc>
                <a:spcPct val="100000"/>
              </a:lnSpc>
              <a:spcBef>
                <a:spcPts val="1800"/>
              </a:spcBef>
              <a:buFont typeface="Symbol"/>
              <a:buChar char=""/>
              <a:tabLst>
                <a:tab pos="241935" algn="l"/>
              </a:tabLst>
            </a:pPr>
            <a:r>
              <a:rPr sz="2800" b="1" spc="-15" dirty="0">
                <a:latin typeface="Calibri"/>
                <a:cs typeface="Calibri"/>
              </a:rPr>
              <a:t>Key</a:t>
            </a:r>
            <a:r>
              <a:rPr sz="2800" b="1" spc="-70" dirty="0">
                <a:latin typeface="Times New Roman"/>
                <a:cs typeface="Times New Roman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poin</a:t>
            </a:r>
            <a:r>
              <a:rPr sz="2800" b="1" spc="-5" dirty="0">
                <a:latin typeface="Calibri"/>
                <a:cs typeface="Calibri"/>
              </a:rPr>
              <a:t>t</a:t>
            </a:r>
            <a:r>
              <a:rPr sz="2800" spc="-10" dirty="0">
                <a:latin typeface="Calibri"/>
                <a:cs typeface="Calibri"/>
              </a:rPr>
              <a:t>: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Lorentz</a:t>
            </a:r>
            <a:r>
              <a:rPr sz="2800" spc="-5" dirty="0">
                <a:latin typeface="Calibri"/>
                <a:cs typeface="Calibri"/>
              </a:rPr>
              <a:t>ia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w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ng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d</a:t>
            </a:r>
            <a:r>
              <a:rPr sz="2800" spc="-10" dirty="0">
                <a:latin typeface="Calibri"/>
                <a:cs typeface="Calibri"/>
              </a:rPr>
              <a:t>e</a:t>
            </a:r>
            <a:r>
              <a:rPr sz="2800" spc="-15" dirty="0">
                <a:latin typeface="Calibri"/>
                <a:cs typeface="Calibri"/>
              </a:rPr>
              <a:t>c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spc="-15" dirty="0">
                <a:latin typeface="Calibri"/>
                <a:cs typeface="Calibri"/>
              </a:rPr>
              <a:t>y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s</a:t>
            </a:r>
            <a:r>
              <a:rPr sz="2800" spc="-10" dirty="0">
                <a:latin typeface="Calibri"/>
                <a:cs typeface="Calibri"/>
              </a:rPr>
              <a:t>l</a:t>
            </a:r>
            <a:r>
              <a:rPr sz="2800" spc="-25" dirty="0">
                <a:latin typeface="Calibri"/>
                <a:cs typeface="Calibri"/>
              </a:rPr>
              <a:t>ow</a:t>
            </a:r>
            <a:r>
              <a:rPr sz="2800" spc="-10" dirty="0">
                <a:latin typeface="Calibri"/>
                <a:cs typeface="Calibri"/>
              </a:rPr>
              <a:t>ly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mbria Math"/>
                <a:cs typeface="Cambria Math"/>
              </a:rPr>
              <a:t>∝</a:t>
            </a:r>
            <a:r>
              <a:rPr sz="2800" spc="150" dirty="0">
                <a:latin typeface="Cambria Math"/>
                <a:cs typeface="Cambria Math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1</a:t>
            </a:r>
            <a:r>
              <a:rPr sz="2800" spc="-20" dirty="0">
                <a:latin typeface="Cambria Math"/>
                <a:cs typeface="Cambria Math"/>
              </a:rPr>
              <a:t>/</a:t>
            </a:r>
            <a:r>
              <a:rPr sz="4200" spc="-22" baseline="2976" dirty="0">
                <a:latin typeface="Cambria Math"/>
                <a:cs typeface="Cambria Math"/>
              </a:rPr>
              <a:t>(</a:t>
            </a:r>
            <a:r>
              <a:rPr sz="2800" spc="-30" dirty="0">
                <a:latin typeface="Cambria Math"/>
                <a:cs typeface="Cambria Math"/>
              </a:rPr>
              <a:t>𝜔</a:t>
            </a:r>
            <a:r>
              <a:rPr sz="2800" spc="65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−</a:t>
            </a:r>
            <a:r>
              <a:rPr sz="2800" spc="10" dirty="0">
                <a:latin typeface="Cambria Math"/>
                <a:cs typeface="Cambria Math"/>
              </a:rPr>
              <a:t> </a:t>
            </a:r>
            <a:r>
              <a:rPr sz="2800" spc="-35" dirty="0">
                <a:latin typeface="Cambria Math"/>
                <a:cs typeface="Cambria Math"/>
              </a:rPr>
              <a:t>𝜔</a:t>
            </a:r>
            <a:r>
              <a:rPr sz="3000" spc="232" baseline="-16666" dirty="0">
                <a:latin typeface="Cambria Math"/>
                <a:cs typeface="Cambria Math"/>
              </a:rPr>
              <a:t>0</a:t>
            </a:r>
            <a:r>
              <a:rPr sz="4200" spc="-22" baseline="2976" dirty="0">
                <a:latin typeface="Cambria Math"/>
                <a:cs typeface="Cambria Math"/>
              </a:rPr>
              <a:t>)</a:t>
            </a:r>
            <a:r>
              <a:rPr sz="3000" spc="225" baseline="29166" dirty="0">
                <a:latin typeface="Cambria Math"/>
                <a:cs typeface="Cambria Math"/>
              </a:rPr>
              <a:t>2</a:t>
            </a:r>
            <a:r>
              <a:rPr sz="2800" dirty="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30317" y="2279706"/>
            <a:ext cx="2379345" cy="405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Font typeface="Symbol"/>
              <a:buChar char=""/>
              <a:tabLst>
                <a:tab pos="241935" algn="l"/>
              </a:tabLst>
            </a:pPr>
            <a:r>
              <a:rPr sz="2800" spc="-15" dirty="0">
                <a:latin typeface="Calibri"/>
                <a:cs typeface="Calibri"/>
              </a:rPr>
              <a:t>Unfort</a:t>
            </a:r>
            <a:r>
              <a:rPr sz="2800" spc="-20" dirty="0">
                <a:latin typeface="Calibri"/>
                <a:cs typeface="Calibri"/>
              </a:rPr>
              <a:t>un</a:t>
            </a:r>
            <a:r>
              <a:rPr sz="2800" spc="-10" dirty="0">
                <a:latin typeface="Calibri"/>
                <a:cs typeface="Calibri"/>
              </a:rPr>
              <a:t>ately,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719822" y="2304792"/>
            <a:ext cx="6245860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516255" algn="l"/>
                <a:tab pos="1544955" algn="l"/>
                <a:tab pos="2263775" algn="l"/>
                <a:tab pos="4022090" algn="l"/>
                <a:tab pos="4479290" algn="l"/>
                <a:tab pos="5553710" algn="l"/>
              </a:tabLst>
            </a:pPr>
            <a:r>
              <a:rPr sz="280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-15" dirty="0">
                <a:latin typeface="Times New Roman"/>
                <a:cs typeface="Times New Roman"/>
              </a:rPr>
              <a:t>	</a:t>
            </a:r>
            <a:r>
              <a:rPr sz="2800" spc="-15" dirty="0">
                <a:latin typeface="Calibri"/>
                <a:cs typeface="Calibri"/>
              </a:rPr>
              <a:t>gases</a:t>
            </a:r>
            <a:r>
              <a:rPr sz="2800" spc="-15" dirty="0">
                <a:latin typeface="Times New Roman"/>
                <a:cs typeface="Times New Roman"/>
              </a:rPr>
              <a:t>	</a:t>
            </a:r>
            <a:r>
              <a:rPr sz="2800" spc="-15" dirty="0">
                <a:latin typeface="Calibri"/>
                <a:cs typeface="Calibri"/>
              </a:rPr>
              <a:t>the</a:t>
            </a:r>
            <a:r>
              <a:rPr sz="2800" spc="-15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Calibri"/>
                <a:cs typeface="Calibri"/>
              </a:rPr>
              <a:t>Lorentz</a:t>
            </a:r>
            <a:r>
              <a:rPr sz="2800" spc="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an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5" dirty="0">
                <a:latin typeface="Calibri"/>
                <a:cs typeface="Calibri"/>
              </a:rPr>
              <a:t>ra</a:t>
            </a:r>
            <a:r>
              <a:rPr sz="2800" spc="-5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ely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Calibri"/>
                <a:cs typeface="Calibri"/>
              </a:rPr>
              <a:t>seen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175382" y="2304792"/>
            <a:ext cx="1106170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20" dirty="0">
                <a:latin typeface="Calibri"/>
                <a:cs typeface="Calibri"/>
              </a:rPr>
              <a:t>d</a:t>
            </a:r>
            <a:r>
              <a:rPr sz="2800" spc="-10" dirty="0">
                <a:latin typeface="Calibri"/>
                <a:cs typeface="Calibri"/>
              </a:rPr>
              <a:t>irectly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01717" y="2847336"/>
            <a:ext cx="5255895" cy="10375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>
              <a:lnSpc>
                <a:spcPct val="100000"/>
              </a:lnSpc>
            </a:pPr>
            <a:r>
              <a:rPr sz="2800" spc="-20" dirty="0">
                <a:latin typeface="Calibri"/>
                <a:cs typeface="Calibri"/>
              </a:rPr>
              <a:t>becaus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arger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effec</a:t>
            </a:r>
            <a:r>
              <a:rPr sz="2800" spc="-5" dirty="0">
                <a:latin typeface="Calibri"/>
                <a:cs typeface="Calibri"/>
              </a:rPr>
              <a:t>t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obsc</a:t>
            </a:r>
            <a:r>
              <a:rPr sz="2800" spc="-5" dirty="0">
                <a:latin typeface="Calibri"/>
                <a:cs typeface="Calibri"/>
              </a:rPr>
              <a:t>u</a:t>
            </a:r>
            <a:r>
              <a:rPr sz="2800" spc="-15" dirty="0">
                <a:latin typeface="Calibri"/>
                <a:cs typeface="Calibri"/>
              </a:rPr>
              <a:t>re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10" dirty="0">
                <a:latin typeface="Calibri"/>
                <a:cs typeface="Calibri"/>
              </a:rPr>
              <a:t>t.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815"/>
              </a:spcBef>
            </a:pPr>
            <a:r>
              <a:rPr sz="2800" spc="-15" dirty="0">
                <a:latin typeface="Calibri"/>
                <a:cs typeface="Calibri"/>
              </a:rPr>
              <a:t>---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9622" rIns="0" bIns="0" rtlCol="0">
            <a:spAutoFit/>
          </a:bodyPr>
          <a:lstStyle/>
          <a:p>
            <a:pPr marL="387350">
              <a:lnSpc>
                <a:spcPct val="100000"/>
              </a:lnSpc>
            </a:pPr>
            <a:r>
              <a:rPr spc="-15" dirty="0"/>
              <a:t>Sl</a:t>
            </a:r>
            <a:r>
              <a:rPr spc="-5" dirty="0"/>
              <a:t>i</a:t>
            </a:r>
            <a:r>
              <a:rPr spc="-20" dirty="0"/>
              <a:t>de</a:t>
            </a:r>
            <a:r>
              <a:rPr spc="-5" dirty="0"/>
              <a:t> </a:t>
            </a:r>
            <a:r>
              <a:rPr spc="-15" dirty="0"/>
              <a:t>3: </a:t>
            </a:r>
            <a:r>
              <a:rPr spc="-20" dirty="0"/>
              <a:t>Enter </a:t>
            </a:r>
            <a:r>
              <a:rPr spc="-25" dirty="0"/>
              <a:t>Th</a:t>
            </a:r>
            <a:r>
              <a:rPr spc="-10" dirty="0"/>
              <a:t>e</a:t>
            </a:r>
            <a:r>
              <a:rPr spc="-25" dirty="0"/>
              <a:t>rmal</a:t>
            </a:r>
            <a:r>
              <a:rPr spc="0" dirty="0"/>
              <a:t> </a:t>
            </a:r>
            <a:r>
              <a:rPr spc="-25" dirty="0"/>
              <a:t>Motion</a:t>
            </a:r>
            <a:r>
              <a:rPr spc="-5" dirty="0"/>
              <a:t> </a:t>
            </a:r>
            <a:r>
              <a:rPr spc="-20" dirty="0">
                <a:latin typeface="Calibri"/>
                <a:cs typeface="Calibri"/>
              </a:rPr>
              <a:t>–</a:t>
            </a:r>
            <a:r>
              <a:rPr dirty="0">
                <a:latin typeface="Calibri"/>
                <a:cs typeface="Calibri"/>
              </a:rPr>
              <a:t> </a:t>
            </a:r>
            <a:r>
              <a:rPr spc="-25" dirty="0"/>
              <a:t>The</a:t>
            </a:r>
            <a:r>
              <a:rPr spc="-10" dirty="0"/>
              <a:t> </a:t>
            </a:r>
            <a:r>
              <a:rPr spc="-25" dirty="0"/>
              <a:t>Do</a:t>
            </a:r>
            <a:r>
              <a:rPr spc="-10" dirty="0"/>
              <a:t>p</a:t>
            </a:r>
            <a:r>
              <a:rPr spc="-15" dirty="0"/>
              <a:t>ple</a:t>
            </a:r>
            <a:r>
              <a:rPr dirty="0"/>
              <a:t>r</a:t>
            </a:r>
            <a:r>
              <a:rPr spc="-15" dirty="0"/>
              <a:t> P</a:t>
            </a:r>
            <a:r>
              <a:rPr spc="-25" dirty="0"/>
              <a:t>roblem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78105" rIns="0" bIns="0" rtlCol="0">
            <a:spAutoFit/>
          </a:bodyPr>
          <a:lstStyle/>
          <a:p>
            <a:pPr marL="462280" marR="5080" indent="-228600">
              <a:lnSpc>
                <a:spcPct val="127099"/>
              </a:lnSpc>
              <a:buFont typeface="Symbol"/>
              <a:buChar char=""/>
              <a:tabLst>
                <a:tab pos="462915" algn="l"/>
                <a:tab pos="1151890" algn="l"/>
                <a:tab pos="2773045" algn="l"/>
                <a:tab pos="3219450" algn="l"/>
                <a:tab pos="5222240" algn="l"/>
                <a:tab pos="5598795" algn="l"/>
                <a:tab pos="6564630" algn="l"/>
                <a:tab pos="8197850" algn="l"/>
                <a:tab pos="9037955" algn="l"/>
              </a:tabLst>
            </a:pPr>
            <a:r>
              <a:rPr spc="-15" dirty="0"/>
              <a:t>Gas</a:t>
            </a:r>
            <a:r>
              <a:rPr dirty="0">
                <a:latin typeface="Times New Roman"/>
                <a:cs typeface="Times New Roman"/>
              </a:rPr>
              <a:t>	</a:t>
            </a:r>
            <a:r>
              <a:rPr spc="-15" dirty="0"/>
              <a:t>mole</a:t>
            </a:r>
            <a:r>
              <a:rPr spc="-10" dirty="0"/>
              <a:t>c</a:t>
            </a:r>
            <a:r>
              <a:rPr spc="-20" dirty="0"/>
              <a:t>u</a:t>
            </a:r>
            <a:r>
              <a:rPr spc="-15" dirty="0"/>
              <a:t>les</a:t>
            </a:r>
            <a:r>
              <a:rPr dirty="0">
                <a:latin typeface="Times New Roman"/>
                <a:cs typeface="Times New Roman"/>
              </a:rPr>
              <a:t>	</a:t>
            </a:r>
            <a:r>
              <a:rPr spc="-15" dirty="0"/>
              <a:t>at</a:t>
            </a:r>
            <a:r>
              <a:rPr dirty="0">
                <a:latin typeface="Times New Roman"/>
                <a:cs typeface="Times New Roman"/>
              </a:rPr>
              <a:t>	</a:t>
            </a:r>
            <a:r>
              <a:rPr spc="-15" dirty="0"/>
              <a:t>temperatu</a:t>
            </a:r>
            <a:r>
              <a:rPr spc="-5" dirty="0"/>
              <a:t>r</a:t>
            </a:r>
            <a:r>
              <a:rPr spc="-15" dirty="0"/>
              <a:t>e</a:t>
            </a:r>
            <a:r>
              <a:rPr dirty="0">
                <a:latin typeface="Times New Roman"/>
                <a:cs typeface="Times New Roman"/>
              </a:rPr>
              <a:t>	</a:t>
            </a:r>
            <a:r>
              <a:rPr spc="-30" dirty="0">
                <a:latin typeface="Cambria Math"/>
                <a:cs typeface="Cambria Math"/>
              </a:rPr>
              <a:t>𝑇</a:t>
            </a:r>
            <a:r>
              <a:rPr dirty="0">
                <a:latin typeface="Cambria Math"/>
                <a:cs typeface="Cambria Math"/>
              </a:rPr>
              <a:t>	</a:t>
            </a:r>
            <a:r>
              <a:rPr spc="-20" dirty="0"/>
              <a:t>move</a:t>
            </a:r>
            <a:r>
              <a:rPr dirty="0">
                <a:latin typeface="Times New Roman"/>
                <a:cs typeface="Times New Roman"/>
              </a:rPr>
              <a:t>	</a:t>
            </a:r>
            <a:r>
              <a:rPr spc="-15" dirty="0"/>
              <a:t>randomly;</a:t>
            </a:r>
            <a:r>
              <a:rPr dirty="0">
                <a:latin typeface="Times New Roman"/>
                <a:cs typeface="Times New Roman"/>
              </a:rPr>
              <a:t>	</a:t>
            </a:r>
            <a:r>
              <a:rPr spc="-15" dirty="0"/>
              <a:t>each</a:t>
            </a:r>
            <a:r>
              <a:rPr dirty="0">
                <a:latin typeface="Times New Roman"/>
                <a:cs typeface="Times New Roman"/>
              </a:rPr>
              <a:t>	</a:t>
            </a:r>
            <a:r>
              <a:rPr spc="-15" dirty="0"/>
              <a:t>mole</a:t>
            </a:r>
            <a:r>
              <a:rPr spc="-10" dirty="0"/>
              <a:t>c</a:t>
            </a:r>
            <a:r>
              <a:rPr spc="-20" dirty="0"/>
              <a:t>u</a:t>
            </a:r>
            <a:r>
              <a:rPr spc="-15" dirty="0"/>
              <a:t>le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spc="-15" dirty="0"/>
              <a:t>constitut</a:t>
            </a:r>
            <a:r>
              <a:rPr spc="-5" dirty="0"/>
              <a:t>e</a:t>
            </a:r>
            <a:r>
              <a:rPr spc="-15" dirty="0"/>
              <a:t>s</a:t>
            </a:r>
            <a:r>
              <a:rPr spc="-70" dirty="0">
                <a:latin typeface="Times New Roman"/>
                <a:cs typeface="Times New Roman"/>
              </a:rPr>
              <a:t> </a:t>
            </a:r>
            <a:r>
              <a:rPr spc="-15" dirty="0"/>
              <a:t>a</a:t>
            </a:r>
            <a:r>
              <a:rPr spc="-60" dirty="0">
                <a:latin typeface="Times New Roman"/>
                <a:cs typeface="Times New Roman"/>
              </a:rPr>
              <a:t> </a:t>
            </a:r>
            <a:r>
              <a:rPr spc="-15" dirty="0"/>
              <a:t>movi</a:t>
            </a:r>
            <a:r>
              <a:rPr spc="-20" dirty="0"/>
              <a:t>n</a:t>
            </a:r>
            <a:r>
              <a:rPr spc="-15" dirty="0"/>
              <a:t>g</a:t>
            </a:r>
            <a:r>
              <a:rPr spc="-70" dirty="0">
                <a:latin typeface="Times New Roman"/>
                <a:cs typeface="Times New Roman"/>
              </a:rPr>
              <a:t> </a:t>
            </a:r>
            <a:r>
              <a:rPr spc="-20" dirty="0"/>
              <a:t>sourc</a:t>
            </a:r>
            <a:r>
              <a:rPr spc="-15" dirty="0"/>
              <a:t>e</a:t>
            </a:r>
            <a:r>
              <a:rPr spc="-65" dirty="0">
                <a:latin typeface="Times New Roman"/>
                <a:cs typeface="Times New Roman"/>
              </a:rPr>
              <a:t> </a:t>
            </a:r>
            <a:r>
              <a:rPr spc="-10" dirty="0"/>
              <a:t>or</a:t>
            </a:r>
            <a:r>
              <a:rPr spc="-60" dirty="0">
                <a:latin typeface="Times New Roman"/>
                <a:cs typeface="Times New Roman"/>
              </a:rPr>
              <a:t> </a:t>
            </a:r>
            <a:r>
              <a:rPr spc="-15" dirty="0"/>
              <a:t>abso</a:t>
            </a:r>
            <a:r>
              <a:rPr spc="-5" dirty="0"/>
              <a:t>r</a:t>
            </a:r>
            <a:r>
              <a:rPr spc="-20" dirty="0"/>
              <a:t>ber.</a:t>
            </a:r>
          </a:p>
          <a:p>
            <a:pPr marL="462280" indent="-228600">
              <a:lnSpc>
                <a:spcPct val="100000"/>
              </a:lnSpc>
              <a:spcBef>
                <a:spcPts val="1964"/>
              </a:spcBef>
              <a:buFont typeface="Symbol"/>
              <a:buChar char=""/>
              <a:tabLst>
                <a:tab pos="462915" algn="l"/>
              </a:tabLst>
            </a:pPr>
            <a:r>
              <a:rPr spc="-15" dirty="0"/>
              <a:t>Moti</a:t>
            </a:r>
            <a:r>
              <a:rPr spc="-20" dirty="0"/>
              <a:t>o</a:t>
            </a:r>
            <a:r>
              <a:rPr spc="-15" dirty="0"/>
              <a:t>n</a:t>
            </a:r>
            <a:r>
              <a:rPr spc="80" dirty="0">
                <a:latin typeface="Times New Roman"/>
                <a:cs typeface="Times New Roman"/>
              </a:rPr>
              <a:t> </a:t>
            </a:r>
            <a:r>
              <a:rPr spc="-15" dirty="0"/>
              <a:t>a</a:t>
            </a:r>
            <a:r>
              <a:rPr spc="-5" dirty="0"/>
              <a:t>l</a:t>
            </a:r>
            <a:r>
              <a:rPr spc="-20" dirty="0"/>
              <a:t>on</a:t>
            </a:r>
            <a:r>
              <a:rPr spc="-15" dirty="0"/>
              <a:t>g</a:t>
            </a:r>
            <a:r>
              <a:rPr spc="80" dirty="0">
                <a:latin typeface="Times New Roman"/>
                <a:cs typeface="Times New Roman"/>
              </a:rPr>
              <a:t> </a:t>
            </a:r>
            <a:r>
              <a:rPr spc="-20" dirty="0"/>
              <a:t>ob</a:t>
            </a:r>
            <a:r>
              <a:rPr spc="-10" dirty="0"/>
              <a:t>s</a:t>
            </a:r>
            <a:r>
              <a:rPr spc="-15" dirty="0"/>
              <a:t>erve</a:t>
            </a:r>
            <a:r>
              <a:rPr spc="0" dirty="0"/>
              <a:t>r</a:t>
            </a:r>
            <a:r>
              <a:rPr spc="-15" dirty="0">
                <a:latin typeface="Calibri"/>
                <a:cs typeface="Calibri"/>
              </a:rPr>
              <a:t>’</a:t>
            </a:r>
            <a:r>
              <a:rPr spc="-15" dirty="0"/>
              <a:t>s</a:t>
            </a:r>
            <a:r>
              <a:rPr spc="75" dirty="0">
                <a:latin typeface="Times New Roman"/>
                <a:cs typeface="Times New Roman"/>
              </a:rPr>
              <a:t> </a:t>
            </a:r>
            <a:r>
              <a:rPr dirty="0"/>
              <a:t>l</a:t>
            </a:r>
            <a:r>
              <a:rPr spc="5" dirty="0"/>
              <a:t>i</a:t>
            </a:r>
            <a:r>
              <a:rPr spc="-20" dirty="0"/>
              <a:t>n</a:t>
            </a:r>
            <a:r>
              <a:rPr spc="-15" dirty="0"/>
              <a:t>e</a:t>
            </a:r>
            <a:r>
              <a:rPr spc="85" dirty="0">
                <a:latin typeface="Times New Roman"/>
                <a:cs typeface="Times New Roman"/>
              </a:rPr>
              <a:t> </a:t>
            </a:r>
            <a:r>
              <a:rPr spc="-20" dirty="0"/>
              <a:t>o</a:t>
            </a:r>
            <a:r>
              <a:rPr spc="-10" dirty="0"/>
              <a:t>f</a:t>
            </a:r>
            <a:r>
              <a:rPr spc="80" dirty="0">
                <a:latin typeface="Times New Roman"/>
                <a:cs typeface="Times New Roman"/>
              </a:rPr>
              <a:t> </a:t>
            </a:r>
            <a:r>
              <a:rPr spc="-20" dirty="0"/>
              <a:t>s</a:t>
            </a:r>
            <a:r>
              <a:rPr spc="-15" dirty="0"/>
              <a:t>ight</a:t>
            </a:r>
            <a:r>
              <a:rPr spc="85" dirty="0">
                <a:latin typeface="Times New Roman"/>
                <a:cs typeface="Times New Roman"/>
              </a:rPr>
              <a:t> </a:t>
            </a:r>
            <a:r>
              <a:rPr b="1" spc="-15" dirty="0">
                <a:latin typeface="Calibri"/>
                <a:cs typeface="Calibri"/>
              </a:rPr>
              <a:t>s</a:t>
            </a:r>
            <a:r>
              <a:rPr b="1" spc="-10" dirty="0">
                <a:latin typeface="Calibri"/>
                <a:cs typeface="Calibri"/>
              </a:rPr>
              <a:t>hifts</a:t>
            </a:r>
            <a:r>
              <a:rPr b="1" spc="70" dirty="0">
                <a:latin typeface="Times New Roman"/>
                <a:cs typeface="Times New Roman"/>
              </a:rPr>
              <a:t> </a:t>
            </a:r>
            <a:r>
              <a:rPr b="1" spc="-15" dirty="0">
                <a:latin typeface="Calibri"/>
                <a:cs typeface="Calibri"/>
              </a:rPr>
              <a:t>the</a:t>
            </a:r>
            <a:r>
              <a:rPr b="1" spc="70" dirty="0">
                <a:latin typeface="Times New Roman"/>
                <a:cs typeface="Times New Roman"/>
              </a:rPr>
              <a:t> </a:t>
            </a:r>
            <a:r>
              <a:rPr b="1" spc="-15" dirty="0">
                <a:latin typeface="Calibri"/>
                <a:cs typeface="Calibri"/>
              </a:rPr>
              <a:t>a</a:t>
            </a:r>
            <a:r>
              <a:rPr b="1" spc="-10" dirty="0">
                <a:latin typeface="Calibri"/>
                <a:cs typeface="Calibri"/>
              </a:rPr>
              <a:t>p</a:t>
            </a:r>
            <a:r>
              <a:rPr b="1" spc="-15" dirty="0">
                <a:latin typeface="Calibri"/>
                <a:cs typeface="Calibri"/>
              </a:rPr>
              <a:t>parent</a:t>
            </a:r>
            <a:r>
              <a:rPr b="1" spc="65" dirty="0">
                <a:latin typeface="Times New Roman"/>
                <a:cs typeface="Times New Roman"/>
              </a:rPr>
              <a:t> </a:t>
            </a:r>
            <a:r>
              <a:rPr b="1" spc="-15" dirty="0">
                <a:latin typeface="Calibri"/>
                <a:cs typeface="Calibri"/>
              </a:rPr>
              <a:t>fr</a:t>
            </a:r>
            <a:r>
              <a:rPr b="1" spc="-5" dirty="0">
                <a:latin typeface="Calibri"/>
                <a:cs typeface="Calibri"/>
              </a:rPr>
              <a:t>e</a:t>
            </a:r>
            <a:r>
              <a:rPr b="1" spc="-15" dirty="0">
                <a:latin typeface="Calibri"/>
                <a:cs typeface="Calibri"/>
              </a:rPr>
              <a:t>quency</a:t>
            </a:r>
          </a:p>
          <a:p>
            <a:pPr marL="462280">
              <a:lnSpc>
                <a:spcPct val="100000"/>
              </a:lnSpc>
              <a:spcBef>
                <a:spcPts val="900"/>
              </a:spcBef>
            </a:pPr>
            <a:r>
              <a:rPr spc="-15" dirty="0"/>
              <a:t>via</a:t>
            </a:r>
            <a:r>
              <a:rPr spc="-60" dirty="0">
                <a:latin typeface="Times New Roman"/>
                <a:cs typeface="Times New Roman"/>
              </a:rPr>
              <a:t> </a:t>
            </a:r>
            <a:r>
              <a:rPr spc="-15" dirty="0"/>
              <a:t>the</a:t>
            </a:r>
            <a:r>
              <a:rPr spc="-70" dirty="0">
                <a:latin typeface="Times New Roman"/>
                <a:cs typeface="Times New Roman"/>
              </a:rPr>
              <a:t> </a:t>
            </a:r>
            <a:r>
              <a:rPr spc="-25" dirty="0"/>
              <a:t>D</a:t>
            </a:r>
            <a:r>
              <a:rPr spc="-10" dirty="0"/>
              <a:t>o</a:t>
            </a:r>
            <a:r>
              <a:rPr spc="-20" dirty="0"/>
              <a:t>pp</a:t>
            </a:r>
            <a:r>
              <a:rPr spc="-10" dirty="0"/>
              <a:t>ler</a:t>
            </a:r>
            <a:r>
              <a:rPr spc="-70" dirty="0">
                <a:latin typeface="Times New Roman"/>
                <a:cs typeface="Times New Roman"/>
              </a:rPr>
              <a:t> </a:t>
            </a:r>
            <a:r>
              <a:rPr spc="-15" dirty="0"/>
              <a:t>effe</a:t>
            </a:r>
            <a:r>
              <a:rPr spc="-10" dirty="0"/>
              <a:t>ct.</a:t>
            </a:r>
          </a:p>
          <a:p>
            <a:pPr marL="462280" indent="-228600">
              <a:lnSpc>
                <a:spcPct val="100000"/>
              </a:lnSpc>
              <a:spcBef>
                <a:spcPts val="1964"/>
              </a:spcBef>
              <a:buFont typeface="Symbol"/>
              <a:buChar char=""/>
              <a:tabLst>
                <a:tab pos="462915" algn="l"/>
                <a:tab pos="5304155" algn="l"/>
              </a:tabLst>
            </a:pPr>
            <a:r>
              <a:rPr spc="-20" dirty="0"/>
              <a:t>Sh</a:t>
            </a:r>
            <a:r>
              <a:rPr spc="-10" dirty="0"/>
              <a:t>i</a:t>
            </a:r>
            <a:r>
              <a:rPr spc="-15" dirty="0"/>
              <a:t>f</a:t>
            </a:r>
            <a:r>
              <a:rPr spc="-10" dirty="0"/>
              <a:t>t</a:t>
            </a:r>
            <a:r>
              <a:rPr spc="254" dirty="0">
                <a:latin typeface="Times New Roman"/>
                <a:cs typeface="Times New Roman"/>
              </a:rPr>
              <a:t> </a:t>
            </a:r>
            <a:r>
              <a:rPr spc="-15" dirty="0"/>
              <a:t>a</a:t>
            </a:r>
            <a:r>
              <a:rPr spc="-5" dirty="0"/>
              <a:t>d</a:t>
            </a:r>
            <a:r>
              <a:rPr spc="-20" dirty="0"/>
              <a:t>d</a:t>
            </a:r>
            <a:r>
              <a:rPr spc="-15" dirty="0"/>
              <a:t>s</a:t>
            </a:r>
            <a:r>
              <a:rPr spc="265" dirty="0">
                <a:latin typeface="Times New Roman"/>
                <a:cs typeface="Times New Roman"/>
              </a:rPr>
              <a:t> </a:t>
            </a:r>
            <a:r>
              <a:rPr spc="-20" dirty="0"/>
              <a:t>o</a:t>
            </a:r>
            <a:r>
              <a:rPr spc="-10" dirty="0"/>
              <a:t>r</a:t>
            </a:r>
            <a:r>
              <a:rPr spc="254" dirty="0">
                <a:latin typeface="Times New Roman"/>
                <a:cs typeface="Times New Roman"/>
              </a:rPr>
              <a:t> </a:t>
            </a:r>
            <a:r>
              <a:rPr spc="-20" dirty="0"/>
              <a:t>subtr</a:t>
            </a:r>
            <a:r>
              <a:rPr spc="-5" dirty="0"/>
              <a:t>a</a:t>
            </a:r>
            <a:r>
              <a:rPr spc="-15" dirty="0"/>
              <a:t>cts</a:t>
            </a:r>
            <a:r>
              <a:rPr spc="260" dirty="0">
                <a:latin typeface="Times New Roman"/>
                <a:cs typeface="Times New Roman"/>
              </a:rPr>
              <a:t> </a:t>
            </a:r>
            <a:r>
              <a:rPr spc="-20" dirty="0"/>
              <a:t>fro</a:t>
            </a:r>
            <a:r>
              <a:rPr spc="-25" dirty="0"/>
              <a:t>m</a:t>
            </a:r>
            <a:r>
              <a:rPr spc="285" dirty="0">
                <a:latin typeface="Times New Roman"/>
                <a:cs typeface="Times New Roman"/>
              </a:rPr>
              <a:t> </a:t>
            </a:r>
            <a:r>
              <a:rPr spc="-35" dirty="0">
                <a:latin typeface="Cambria Math"/>
                <a:cs typeface="Cambria Math"/>
              </a:rPr>
              <a:t>𝜔</a:t>
            </a:r>
            <a:r>
              <a:rPr sz="3000" spc="60" baseline="-16666" dirty="0">
                <a:latin typeface="Cambria Math"/>
                <a:cs typeface="Cambria Math"/>
              </a:rPr>
              <a:t>0</a:t>
            </a:r>
            <a:r>
              <a:rPr sz="3000" baseline="-16666" dirty="0">
                <a:latin typeface="Cambria Math"/>
                <a:cs typeface="Cambria Math"/>
              </a:rPr>
              <a:t>	</a:t>
            </a:r>
            <a:r>
              <a:rPr sz="2800" spc="-20" dirty="0"/>
              <a:t>depe</a:t>
            </a:r>
            <a:r>
              <a:rPr sz="2800" spc="-5" dirty="0"/>
              <a:t>n</a:t>
            </a:r>
            <a:r>
              <a:rPr sz="2800" spc="-20" dirty="0"/>
              <a:t>d</a:t>
            </a:r>
            <a:r>
              <a:rPr sz="2800" spc="-10" dirty="0"/>
              <a:t>i</a:t>
            </a:r>
            <a:r>
              <a:rPr sz="2800" spc="-20" dirty="0"/>
              <a:t>n</a:t>
            </a:r>
            <a:r>
              <a:rPr sz="2800" spc="-15" dirty="0"/>
              <a:t>g</a:t>
            </a:r>
            <a:r>
              <a:rPr sz="2800" spc="265" dirty="0">
                <a:latin typeface="Times New Roman"/>
                <a:cs typeface="Times New Roman"/>
              </a:rPr>
              <a:t> </a:t>
            </a:r>
            <a:r>
              <a:rPr sz="2800" spc="-20" dirty="0"/>
              <a:t>o</a:t>
            </a:r>
            <a:r>
              <a:rPr sz="2800" spc="-15" dirty="0"/>
              <a:t>n</a:t>
            </a:r>
            <a:r>
              <a:rPr sz="2800" spc="254" dirty="0">
                <a:latin typeface="Times New Roman"/>
                <a:cs typeface="Times New Roman"/>
              </a:rPr>
              <a:t> </a:t>
            </a:r>
            <a:r>
              <a:rPr sz="2800" spc="-15" dirty="0"/>
              <a:t>vel</a:t>
            </a:r>
            <a:r>
              <a:rPr sz="2800" spc="-20" dirty="0"/>
              <a:t>o</a:t>
            </a:r>
            <a:r>
              <a:rPr sz="2800" spc="-10" dirty="0"/>
              <a:t>c</a:t>
            </a:r>
            <a:r>
              <a:rPr sz="2800" dirty="0"/>
              <a:t>i</a:t>
            </a:r>
            <a:r>
              <a:rPr sz="2800" spc="-15" dirty="0"/>
              <a:t>ty</a:t>
            </a:r>
            <a:r>
              <a:rPr sz="2800" spc="260" dirty="0">
                <a:latin typeface="Times New Roman"/>
                <a:cs typeface="Times New Roman"/>
              </a:rPr>
              <a:t> </a:t>
            </a:r>
            <a:r>
              <a:rPr sz="2800" spc="-15" dirty="0"/>
              <a:t>component</a:t>
            </a:r>
            <a:endParaRPr sz="2800">
              <a:latin typeface="Times New Roman"/>
              <a:cs typeface="Times New Roman"/>
            </a:endParaRPr>
          </a:p>
          <a:p>
            <a:pPr marL="462280">
              <a:lnSpc>
                <a:spcPct val="100000"/>
              </a:lnSpc>
              <a:spcBef>
                <a:spcPts val="915"/>
              </a:spcBef>
            </a:pPr>
            <a:r>
              <a:rPr spc="-195" dirty="0">
                <a:latin typeface="Cambria Math"/>
                <a:cs typeface="Cambria Math"/>
              </a:rPr>
              <a:t>𝑣</a:t>
            </a:r>
            <a:r>
              <a:rPr sz="3000" spc="509" baseline="-16666" dirty="0">
                <a:latin typeface="Cambria Math"/>
                <a:cs typeface="Cambria Math"/>
              </a:rPr>
              <a:t>𝑧</a:t>
            </a:r>
            <a:r>
              <a:rPr sz="2800" dirty="0"/>
              <a:t>.</a:t>
            </a:r>
            <a:endParaRPr sz="2800">
              <a:latin typeface="Cambria Math"/>
              <a:cs typeface="Cambria Math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0300" y="968684"/>
            <a:ext cx="1440815" cy="405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Font typeface="Symbol"/>
              <a:buChar char=""/>
              <a:tabLst>
                <a:tab pos="241935" algn="l"/>
              </a:tabLst>
            </a:pPr>
            <a:r>
              <a:rPr sz="2800" b="1" spc="-20" dirty="0">
                <a:latin typeface="Calibri"/>
                <a:cs typeface="Calibri"/>
              </a:rPr>
              <a:t>Doppler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894927" y="993770"/>
            <a:ext cx="8392160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145030" algn="l"/>
                <a:tab pos="3898265" algn="l"/>
                <a:tab pos="4540885" algn="l"/>
                <a:tab pos="5689600" algn="l"/>
              </a:tabLst>
            </a:pPr>
            <a:r>
              <a:rPr sz="2800" b="1" spc="-15" dirty="0">
                <a:latin typeface="Calibri"/>
                <a:cs typeface="Calibri"/>
              </a:rPr>
              <a:t>broadenin</a:t>
            </a:r>
            <a:r>
              <a:rPr sz="2800" b="1" spc="-5" dirty="0">
                <a:latin typeface="Calibri"/>
                <a:cs typeface="Calibri"/>
              </a:rPr>
              <a:t>g</a:t>
            </a:r>
            <a:r>
              <a:rPr sz="2800" spc="-10" dirty="0">
                <a:latin typeface="Calibri"/>
                <a:cs typeface="Calibri"/>
              </a:rPr>
              <a:t>: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Calibri"/>
                <a:cs typeface="Calibri"/>
              </a:rPr>
              <a:t>ensembl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0" dirty="0">
                <a:latin typeface="Calibri"/>
                <a:cs typeface="Calibri"/>
              </a:rPr>
              <a:t>f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Calibri"/>
                <a:cs typeface="Calibri"/>
              </a:rPr>
              <a:t>many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Calibri"/>
                <a:cs typeface="Calibri"/>
              </a:rPr>
              <a:t>d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fferent</a:t>
            </a:r>
            <a:r>
              <a:rPr sz="2800" spc="-5" dirty="0">
                <a:latin typeface="Calibri"/>
                <a:cs typeface="Calibri"/>
              </a:rPr>
              <a:t>l</a:t>
            </a:r>
            <a:r>
              <a:rPr sz="2800" spc="15" dirty="0">
                <a:latin typeface="Calibri"/>
                <a:cs typeface="Calibri"/>
              </a:rPr>
              <a:t>y</a:t>
            </a:r>
            <a:r>
              <a:rPr sz="2800" spc="-15" dirty="0">
                <a:latin typeface="Calibri"/>
                <a:cs typeface="Calibri"/>
              </a:rPr>
              <a:t>-movi</a:t>
            </a:r>
            <a:r>
              <a:rPr sz="2800" spc="-20" dirty="0">
                <a:latin typeface="Calibri"/>
                <a:cs typeface="Calibri"/>
              </a:rPr>
              <a:t>ng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59151" y="1524830"/>
            <a:ext cx="9930130" cy="933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27200"/>
              </a:lnSpc>
              <a:tabLst>
                <a:tab pos="1682750" algn="l"/>
                <a:tab pos="2196465" algn="l"/>
                <a:tab pos="4080510" algn="l"/>
                <a:tab pos="4582795" algn="l"/>
                <a:tab pos="5784850" algn="l"/>
                <a:tab pos="7689850" algn="l"/>
                <a:tab pos="8203565" algn="l"/>
                <a:tab pos="9391015" algn="l"/>
              </a:tabLst>
            </a:pPr>
            <a:r>
              <a:rPr sz="2800" spc="-15" dirty="0">
                <a:latin typeface="Calibri"/>
                <a:cs typeface="Calibri"/>
              </a:rPr>
              <a:t>mole</a:t>
            </a:r>
            <a:r>
              <a:rPr sz="2800" spc="-10" dirty="0">
                <a:latin typeface="Calibri"/>
                <a:cs typeface="Calibri"/>
              </a:rPr>
              <a:t>c</a:t>
            </a:r>
            <a:r>
              <a:rPr sz="2800" spc="-20" dirty="0">
                <a:latin typeface="Calibri"/>
                <a:cs typeface="Calibri"/>
              </a:rPr>
              <a:t>u</a:t>
            </a:r>
            <a:r>
              <a:rPr sz="2800" spc="-15" dirty="0">
                <a:latin typeface="Calibri"/>
                <a:cs typeface="Calibri"/>
              </a:rPr>
              <a:t>les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5" dirty="0">
                <a:latin typeface="Cambria Math"/>
                <a:cs typeface="Cambria Math"/>
              </a:rPr>
              <a:t>⇒</a:t>
            </a:r>
            <a:r>
              <a:rPr sz="2800" dirty="0">
                <a:latin typeface="Cambria Math"/>
                <a:cs typeface="Cambria Math"/>
              </a:rPr>
              <a:t>	</a:t>
            </a:r>
            <a:r>
              <a:rPr sz="2800" spc="-20" dirty="0">
                <a:latin typeface="Calibri"/>
                <a:cs typeface="Calibri"/>
              </a:rPr>
              <a:t>d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str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but</a:t>
            </a:r>
            <a:r>
              <a:rPr sz="2800" spc="-10" dirty="0">
                <a:latin typeface="Calibri"/>
                <a:cs typeface="Calibri"/>
              </a:rPr>
              <a:t>io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0" dirty="0">
                <a:latin typeface="Calibri"/>
                <a:cs typeface="Calibri"/>
              </a:rPr>
              <a:t>f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Calibri"/>
                <a:cs typeface="Calibri"/>
              </a:rPr>
              <a:t>sh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fte</a:t>
            </a:r>
            <a:r>
              <a:rPr sz="2800" spc="-15" dirty="0">
                <a:latin typeface="Calibri"/>
                <a:cs typeface="Calibri"/>
              </a:rPr>
              <a:t>d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Calibri"/>
                <a:cs typeface="Calibri"/>
              </a:rPr>
              <a:t>f</a:t>
            </a:r>
            <a:r>
              <a:rPr sz="2800" spc="-15" dirty="0">
                <a:latin typeface="Calibri"/>
                <a:cs typeface="Calibri"/>
              </a:rPr>
              <a:t>requenc</a:t>
            </a:r>
            <a:r>
              <a:rPr sz="2800" spc="-20" dirty="0">
                <a:latin typeface="Calibri"/>
                <a:cs typeface="Calibri"/>
              </a:rPr>
              <a:t>i</a:t>
            </a:r>
            <a:r>
              <a:rPr sz="2800" dirty="0">
                <a:latin typeface="Calibri"/>
                <a:cs typeface="Calibri"/>
              </a:rPr>
              <a:t>e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5" dirty="0">
                <a:latin typeface="Cambria Math"/>
                <a:cs typeface="Cambria Math"/>
              </a:rPr>
              <a:t>⇒</a:t>
            </a:r>
            <a:r>
              <a:rPr sz="2800" dirty="0">
                <a:latin typeface="Cambria Math"/>
                <a:cs typeface="Cambria Math"/>
              </a:rPr>
              <a:t>	</a:t>
            </a:r>
            <a:r>
              <a:rPr sz="2800" spc="-20" dirty="0">
                <a:latin typeface="Calibri"/>
                <a:cs typeface="Calibri"/>
              </a:rPr>
              <a:t>over</a:t>
            </a:r>
            <a:r>
              <a:rPr sz="2800" spc="-5" dirty="0">
                <a:latin typeface="Calibri"/>
                <a:cs typeface="Calibri"/>
              </a:rPr>
              <a:t>a</a:t>
            </a:r>
            <a:r>
              <a:rPr sz="2800" dirty="0">
                <a:latin typeface="Calibri"/>
                <a:cs typeface="Calibri"/>
              </a:rPr>
              <a:t>ll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5" dirty="0">
                <a:latin typeface="Calibri"/>
                <a:cs typeface="Calibri"/>
              </a:rPr>
              <a:t>i</a:t>
            </a:r>
            <a:r>
              <a:rPr sz="2800" spc="-35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broaden</a:t>
            </a:r>
            <a:r>
              <a:rPr sz="2800" spc="-5" dirty="0">
                <a:latin typeface="Calibri"/>
                <a:cs typeface="Calibri"/>
              </a:rPr>
              <a:t>in</a:t>
            </a:r>
            <a:r>
              <a:rPr sz="2800" spc="-15" dirty="0">
                <a:latin typeface="Calibri"/>
                <a:cs typeface="Calibri"/>
              </a:rPr>
              <a:t>g.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47650" y="335295"/>
            <a:ext cx="11714480" cy="6185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66750" marR="685165">
              <a:lnSpc>
                <a:spcPct val="127099"/>
              </a:lnSpc>
              <a:tabLst>
                <a:tab pos="1917064" algn="l"/>
                <a:tab pos="3665220" algn="l"/>
                <a:tab pos="4974590" algn="l"/>
                <a:tab pos="5417185" algn="l"/>
                <a:tab pos="7025640" algn="l"/>
                <a:tab pos="8238490" algn="l"/>
                <a:tab pos="10318115" algn="l"/>
              </a:tabLst>
            </a:pPr>
            <a:r>
              <a:rPr sz="2800" spc="-15" dirty="0">
                <a:latin typeface="Calibri"/>
                <a:cs typeface="Calibri"/>
              </a:rPr>
              <a:t>[IMAGE</a:t>
            </a:r>
            <a:r>
              <a:rPr sz="2800" spc="-15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Calibri"/>
                <a:cs typeface="Calibri"/>
              </a:rPr>
              <a:t>REQU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RE</a:t>
            </a:r>
            <a:r>
              <a:rPr sz="2800" spc="-25" dirty="0">
                <a:latin typeface="Calibri"/>
                <a:cs typeface="Calibri"/>
              </a:rPr>
              <a:t>D</a:t>
            </a:r>
            <a:r>
              <a:rPr sz="2800" spc="-10" dirty="0">
                <a:latin typeface="Calibri"/>
                <a:cs typeface="Calibri"/>
              </a:rPr>
              <a:t>: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Calibri"/>
                <a:cs typeface="Calibri"/>
              </a:rPr>
              <a:t>Cartoo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Calibri"/>
                <a:cs typeface="Calibri"/>
              </a:rPr>
              <a:t>o</a:t>
            </a:r>
            <a:r>
              <a:rPr sz="2800" spc="-10" dirty="0">
                <a:latin typeface="Calibri"/>
                <a:cs typeface="Calibri"/>
              </a:rPr>
              <a:t>f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5" dirty="0">
                <a:latin typeface="Calibri"/>
                <a:cs typeface="Calibri"/>
              </a:rPr>
              <a:t>mole</a:t>
            </a:r>
            <a:r>
              <a:rPr sz="2800" spc="-10" dirty="0">
                <a:latin typeface="Calibri"/>
                <a:cs typeface="Calibri"/>
              </a:rPr>
              <a:t>c</a:t>
            </a:r>
            <a:r>
              <a:rPr sz="2800" spc="-20" dirty="0">
                <a:latin typeface="Calibri"/>
                <a:cs typeface="Calibri"/>
              </a:rPr>
              <a:t>ul</a:t>
            </a:r>
            <a:r>
              <a:rPr sz="2800" spc="-15" dirty="0">
                <a:latin typeface="Calibri"/>
                <a:cs typeface="Calibri"/>
              </a:rPr>
              <a:t>es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5" dirty="0">
                <a:latin typeface="Calibri"/>
                <a:cs typeface="Calibri"/>
              </a:rPr>
              <a:t>movi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g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5" dirty="0">
                <a:latin typeface="Calibri"/>
                <a:cs typeface="Calibri"/>
              </a:rPr>
              <a:t>tow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spc="-15" dirty="0">
                <a:latin typeface="Calibri"/>
                <a:cs typeface="Calibri"/>
              </a:rPr>
              <a:t>rd/away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Calibri"/>
                <a:cs typeface="Calibri"/>
              </a:rPr>
              <a:t>from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detector</a:t>
            </a:r>
            <a:r>
              <a:rPr sz="2800" spc="-10" dirty="0">
                <a:latin typeface="Calibri"/>
                <a:cs typeface="Calibri"/>
              </a:rPr>
              <a:t>,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s</a:t>
            </a:r>
            <a:r>
              <a:rPr sz="2800" spc="-25" dirty="0">
                <a:latin typeface="Calibri"/>
                <a:cs typeface="Calibri"/>
              </a:rPr>
              <a:t>how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g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fr</a:t>
            </a:r>
            <a:r>
              <a:rPr sz="2800" spc="-5" dirty="0">
                <a:latin typeface="Calibri"/>
                <a:cs typeface="Calibri"/>
              </a:rPr>
              <a:t>e</a:t>
            </a:r>
            <a:r>
              <a:rPr sz="2800" spc="-20" dirty="0">
                <a:latin typeface="Calibri"/>
                <a:cs typeface="Calibri"/>
              </a:rPr>
              <a:t>quenc</a:t>
            </a:r>
            <a:r>
              <a:rPr sz="2800" spc="-15" dirty="0">
                <a:latin typeface="Calibri"/>
                <a:cs typeface="Calibri"/>
              </a:rPr>
              <a:t>y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sh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fts.]</a:t>
            </a:r>
            <a:endParaRPr sz="2800">
              <a:latin typeface="Calibri"/>
              <a:cs typeface="Calibri"/>
            </a:endParaRPr>
          </a:p>
          <a:p>
            <a:pPr marL="666750">
              <a:lnSpc>
                <a:spcPct val="100000"/>
              </a:lnSpc>
              <a:spcBef>
                <a:spcPts val="1814"/>
              </a:spcBef>
            </a:pPr>
            <a:r>
              <a:rPr sz="2800" spc="-15" dirty="0">
                <a:latin typeface="Calibri"/>
                <a:cs typeface="Calibri"/>
              </a:rPr>
              <a:t>---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6"/>
              </a:spcBef>
            </a:pPr>
            <a:endParaRPr sz="2350">
              <a:latin typeface="Times New Roman"/>
              <a:cs typeface="Times New Roman"/>
            </a:endParaRPr>
          </a:p>
          <a:p>
            <a:pPr marL="666750">
              <a:lnSpc>
                <a:spcPct val="100000"/>
              </a:lnSpc>
            </a:pPr>
            <a:r>
              <a:rPr sz="1600" b="1" spc="-15" dirty="0">
                <a:latin typeface="Calibri"/>
                <a:cs typeface="Calibri"/>
              </a:rPr>
              <a:t>Prepar</a:t>
            </a:r>
            <a:r>
              <a:rPr sz="1600" b="1" spc="-5" dirty="0">
                <a:latin typeface="Calibri"/>
                <a:cs typeface="Calibri"/>
              </a:rPr>
              <a:t>e</a:t>
            </a:r>
            <a:r>
              <a:rPr sz="1600" b="1" spc="-10" dirty="0">
                <a:latin typeface="Calibri"/>
                <a:cs typeface="Calibri"/>
              </a:rPr>
              <a:t>d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b</a:t>
            </a:r>
            <a:r>
              <a:rPr sz="1600" b="1" spc="-10" dirty="0">
                <a:latin typeface="Calibri"/>
                <a:cs typeface="Calibri"/>
              </a:rPr>
              <a:t>y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Dist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2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Pr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0" dirty="0">
                <a:latin typeface="Calibri"/>
                <a:cs typeface="Calibri"/>
              </a:rPr>
              <a:t>f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Dr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M.A.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20" dirty="0">
                <a:latin typeface="Calibri"/>
                <a:cs typeface="Calibri"/>
              </a:rPr>
              <a:t>G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nd</a:t>
            </a:r>
            <a:r>
              <a:rPr sz="1600" b="1" spc="-10" dirty="0">
                <a:latin typeface="Calibri"/>
                <a:cs typeface="Calibri"/>
              </a:rPr>
              <a:t>al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fo</a:t>
            </a:r>
            <a:r>
              <a:rPr sz="1600" b="1" spc="-10" dirty="0">
                <a:latin typeface="Calibri"/>
                <a:cs typeface="Calibri"/>
              </a:rPr>
              <a:t>r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Ph</a:t>
            </a:r>
            <a:r>
              <a:rPr sz="1600" b="1" dirty="0">
                <a:latin typeface="Calibri"/>
                <a:cs typeface="Calibri"/>
              </a:rPr>
              <a:t>y</a:t>
            </a:r>
            <a:r>
              <a:rPr sz="1600" b="1" spc="-10" dirty="0">
                <a:latin typeface="Calibri"/>
                <a:cs typeface="Calibri"/>
              </a:rPr>
              <a:t>s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6</a:t>
            </a:r>
            <a:r>
              <a:rPr sz="1600" b="1" spc="-15" dirty="0">
                <a:latin typeface="Calibri"/>
                <a:cs typeface="Calibri"/>
              </a:rPr>
              <a:t>0</a:t>
            </a:r>
            <a:r>
              <a:rPr sz="1600" b="1" spc="-10" dirty="0">
                <a:latin typeface="Calibri"/>
                <a:cs typeface="Calibri"/>
              </a:rPr>
              <a:t>8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Calibri"/>
                <a:cs typeface="Calibri"/>
              </a:rPr>
              <a:t>L</a:t>
            </a:r>
            <a:r>
              <a:rPr sz="1600" b="1" spc="-10" dirty="0">
                <a:latin typeface="Calibri"/>
                <a:cs typeface="Calibri"/>
              </a:rPr>
              <a:t>aser</a:t>
            </a:r>
            <a:r>
              <a:rPr sz="1600" b="1" spc="-4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Spec</a:t>
            </a:r>
            <a:r>
              <a:rPr sz="1600" b="1" spc="-5" dirty="0">
                <a:latin typeface="Calibri"/>
                <a:cs typeface="Calibri"/>
              </a:rPr>
              <a:t>t</a:t>
            </a:r>
            <a:r>
              <a:rPr sz="1600" b="1" spc="-15" dirty="0">
                <a:latin typeface="Calibri"/>
                <a:cs typeface="Calibri"/>
              </a:rPr>
              <a:t>ros</a:t>
            </a:r>
            <a:r>
              <a:rPr sz="1600" b="1" spc="-5" dirty="0">
                <a:latin typeface="Calibri"/>
                <a:cs typeface="Calibri"/>
              </a:rPr>
              <a:t>c</a:t>
            </a:r>
            <a:r>
              <a:rPr sz="1600" b="1" spc="-10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p</a:t>
            </a:r>
            <a:r>
              <a:rPr sz="1600" b="1" spc="-10" dirty="0">
                <a:latin typeface="Calibri"/>
                <a:cs typeface="Calibri"/>
              </a:rPr>
              <a:t>y</a:t>
            </a:r>
            <a:r>
              <a:rPr sz="1600" b="1" spc="-3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c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urs</a:t>
            </a:r>
            <a:r>
              <a:rPr sz="1600" b="1" spc="-10" dirty="0">
                <a:latin typeface="Calibri"/>
                <a:cs typeface="Calibri"/>
              </a:rPr>
              <a:t>e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in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KFUPM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(Te</a:t>
            </a:r>
            <a:r>
              <a:rPr sz="1600" b="1" dirty="0">
                <a:latin typeface="Calibri"/>
                <a:cs typeface="Calibri"/>
              </a:rPr>
              <a:t>r</a:t>
            </a:r>
            <a:r>
              <a:rPr sz="1600" b="1" spc="-15" dirty="0">
                <a:latin typeface="Calibri"/>
                <a:cs typeface="Calibri"/>
              </a:rPr>
              <a:t>m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25</a:t>
            </a:r>
            <a:r>
              <a:rPr sz="1600" b="1" spc="-5" dirty="0">
                <a:latin typeface="Calibri"/>
                <a:cs typeface="Calibri"/>
              </a:rPr>
              <a:t>1)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47650" y="335295"/>
            <a:ext cx="11714103" cy="61855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5047</TotalTime>
  <Words>2519</Words>
  <Application>Microsoft Office PowerPoint</Application>
  <PresentationFormat>Widescreen</PresentationFormat>
  <Paragraphs>417</Paragraphs>
  <Slides>46</Slides>
  <Notes>46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1" baseType="lpstr">
      <vt:lpstr>Calibri</vt:lpstr>
      <vt:lpstr>Cambria Math</vt:lpstr>
      <vt:lpstr>Symbol</vt:lpstr>
      <vt:lpstr>Times New Roman</vt:lpstr>
      <vt:lpstr>Office Theme</vt:lpstr>
      <vt:lpstr>PowerPoint Presentation</vt:lpstr>
      <vt:lpstr>Slide 1: Spectral Lines – Why Widths Matter</vt:lpstr>
      <vt:lpstr>PowerPoint Presentation</vt:lpstr>
      <vt:lpstr>PowerPoint Presentation</vt:lpstr>
      <vt:lpstr>Slide 2: Natural (Lifetime) Broadening Recap</vt:lpstr>
      <vt:lpstr>PowerPoint Presentation</vt:lpstr>
      <vt:lpstr>Slide 3: Enter Thermal Motion – The Doppler Problem</vt:lpstr>
      <vt:lpstr>PowerPoint Presentation</vt:lpstr>
      <vt:lpstr>PowerPoint Presentation</vt:lpstr>
      <vt:lpstr>Slide 4: Geometry &amp; Notation for Doppler Shift</vt:lpstr>
      <vt:lpstr>PowerPoint Presentation</vt:lpstr>
      <vt:lpstr>Slide 5: Doppler Shift for Spontaneous Emission</vt:lpstr>
      <vt:lpstr>PowerPoint Presentation</vt:lpstr>
      <vt:lpstr>PowerPoint Presentation</vt:lpstr>
      <vt:lpstr>Slide 6: Doppler Shift for Absorption</vt:lpstr>
      <vt:lpstr>PowerPoint Presentation</vt:lpstr>
      <vt:lpstr>Slide 7: Validity &amp; Higher-Order Doppler Effects</vt:lpstr>
      <vt:lpstr>Slide 8: Maxwell–Boltzmann Velocity Distribution</vt:lpstr>
      <vt:lpstr>PowerPoint Presentation</vt:lpstr>
      <vt:lpstr>PowerPoint Presentation</vt:lpstr>
      <vt:lpstr>Slide 9: Linking Velocity to Frequency</vt:lpstr>
      <vt:lpstr>PowerPoint Presentation</vt:lpstr>
      <vt:lpstr>Slide 10: Derivation of Gaussian Intensity Profile</vt:lpstr>
      <vt:lpstr>PowerPoint Presentation</vt:lpstr>
      <vt:lpstr>PowerPoint Presentation</vt:lpstr>
      <vt:lpstr>Slide 11: Extracting the Doppler Width</vt:lpstr>
      <vt:lpstr>PowerPoint Presentation</vt:lpstr>
      <vt:lpstr>Slide 12: Mass &amp; Temperature Dependence</vt:lpstr>
      <vt:lpstr>PowerPoint Presentation</vt:lpstr>
      <vt:lpstr>Slide 13: Worked Example 1 – Lyman-α (Vacuum-UV)</vt:lpstr>
      <vt:lpstr>PowerPoint Presentation</vt:lpstr>
      <vt:lpstr>Slide 14: Worked Example 2 – Sodium D Line (Visible)</vt:lpstr>
      <vt:lpstr>PowerPoint Presentation</vt:lpstr>
      <vt:lpstr>PowerPoint Presentation</vt:lpstr>
      <vt:lpstr>Slide 16: Gaussian vs. Lorentzian – Qualitative Contrast</vt:lpstr>
      <vt:lpstr>PowerPoint Presentation</vt:lpstr>
      <vt:lpstr>Slide 17: Why Pure Gaussian Is Not Exact</vt:lpstr>
      <vt:lpstr>Slide 18: Lorentzian Line Shape for a Single Velocity Class</vt:lpstr>
      <vt:lpstr>PowerPoint Presentation</vt:lpstr>
      <vt:lpstr>Slide 19: Building the Voigt Profile – Convolution Integral</vt:lpstr>
      <vt:lpstr>PowerPoint Presentation</vt:lpstr>
      <vt:lpstr>Slide 20: Practical Uses of the Voigt Profile</vt:lpstr>
      <vt:lpstr>PowerPoint Presentation</vt:lpstr>
      <vt:lpstr>PowerPoint Presentation</vt:lpstr>
      <vt:lpstr>Slide 21: Key Takeaways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Online2PDF.com</dc:creator>
  <cp:lastModifiedBy>Abul Lais Abul Khair</cp:lastModifiedBy>
  <cp:revision>27</cp:revision>
  <dcterms:created xsi:type="dcterms:W3CDTF">2025-05-29T18:40:02Z</dcterms:created>
  <dcterms:modified xsi:type="dcterms:W3CDTF">2025-06-02T15:20:11Z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2025-05-29T00:00:00Z</vt:filetime>
  </property>
  <property fmtid="{D5CDD505-2E9C-101B-9397-08002B2CF9AE}" pid="3" name="LastSaved">
    <vt:filetime>2025-05-29T00:00:00Z</vt:filetime>
  </property>
</Properties>
</file>