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401" r:id="rId50"/>
    <p:sldId id="404" r:id="rId51"/>
    <p:sldId id="403" r:id="rId52"/>
    <p:sldId id="392" r:id="rId53"/>
    <p:sldId id="393" r:id="rId54"/>
    <p:sldId id="394" r:id="rId55"/>
    <p:sldId id="395" r:id="rId56"/>
    <p:sldId id="396" r:id="rId57"/>
    <p:sldId id="397" r:id="rId58"/>
    <p:sldId id="398" r:id="rId59"/>
    <p:sldId id="399" r:id="rId60"/>
    <p:sldId id="400" r:id="rId61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30" autoAdjust="0"/>
    <p:restoredTop sz="94660"/>
  </p:normalViewPr>
  <p:slideViewPr>
    <p:cSldViewPr>
      <p:cViewPr>
        <p:scale>
          <a:sx n="67" d="100"/>
          <a:sy n="67" d="100"/>
        </p:scale>
        <p:origin x="48" y="3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9573C1A5-D35D-427B-8EF3-45BB35E223F1}"/>
    <pc:docChg chg="modSld">
      <pc:chgData name="Muhammad Ashraf Gondal" userId="774cbc70-5d26-454a-b932-9f3b504957aa" providerId="ADAL" clId="{9573C1A5-D35D-427B-8EF3-45BB35E223F1}" dt="2025-08-18T13:12:48.875" v="0" actId="1076"/>
      <pc:docMkLst>
        <pc:docMk/>
      </pc:docMkLst>
      <pc:sldChg chg="modSp mod">
        <pc:chgData name="Muhammad Ashraf Gondal" userId="774cbc70-5d26-454a-b932-9f3b504957aa" providerId="ADAL" clId="{9573C1A5-D35D-427B-8EF3-45BB35E223F1}" dt="2025-08-18T13:12:48.875" v="0" actId="1076"/>
        <pc:sldMkLst>
          <pc:docMk/>
          <pc:sldMk cId="3301191413" sldId="398"/>
        </pc:sldMkLst>
        <pc:spChg chg="mod">
          <ac:chgData name="Muhammad Ashraf Gondal" userId="774cbc70-5d26-454a-b932-9f3b504957aa" providerId="ADAL" clId="{9573C1A5-D35D-427B-8EF3-45BB35E223F1}" dt="2025-08-18T13:12:48.875" v="0" actId="1076"/>
          <ac:spMkLst>
            <pc:docMk/>
            <pc:sldMk cId="3301191413" sldId="398"/>
            <ac:spMk id="3" creationId="{00000000-0000-0000-0000-000000000000}"/>
          </ac:spMkLst>
        </pc:spChg>
      </pc:sldChg>
    </pc:docChg>
  </pc:docChgLst>
  <pc:docChgLst>
    <pc:chgData name="Muhammad Ashraf Gondal" userId="774cbc70-5d26-454a-b932-9f3b504957aa" providerId="ADAL" clId="{74FEAA90-D042-4AE7-9E41-CC99B21BCF15}"/>
    <pc:docChg chg="undo custSel addSld delSld modSld">
      <pc:chgData name="Muhammad Ashraf Gondal" userId="774cbc70-5d26-454a-b932-9f3b504957aa" providerId="ADAL" clId="{74FEAA90-D042-4AE7-9E41-CC99B21BCF15}" dt="2025-06-20T23:23:25.377" v="389" actId="1076"/>
      <pc:docMkLst>
        <pc:docMk/>
      </pc:docMkLst>
      <pc:sldChg chg="modSp mod">
        <pc:chgData name="Muhammad Ashraf Gondal" userId="774cbc70-5d26-454a-b932-9f3b504957aa" providerId="ADAL" clId="{74FEAA90-D042-4AE7-9E41-CC99B21BCF15}" dt="2025-06-20T21:54:00.468" v="61" actId="207"/>
        <pc:sldMkLst>
          <pc:docMk/>
          <pc:sldMk cId="3556654849" sldId="364"/>
        </pc:sldMkLst>
      </pc:sldChg>
      <pc:sldChg chg="modSp mod">
        <pc:chgData name="Muhammad Ashraf Gondal" userId="774cbc70-5d26-454a-b932-9f3b504957aa" providerId="ADAL" clId="{74FEAA90-D042-4AE7-9E41-CC99B21BCF15}" dt="2025-06-20T21:55:00.487" v="62" actId="207"/>
        <pc:sldMkLst>
          <pc:docMk/>
          <pc:sldMk cId="1452825036" sldId="367"/>
        </pc:sldMkLst>
      </pc:sldChg>
      <pc:sldChg chg="addSp delSp modSp mod">
        <pc:chgData name="Muhammad Ashraf Gondal" userId="774cbc70-5d26-454a-b932-9f3b504957aa" providerId="ADAL" clId="{74FEAA90-D042-4AE7-9E41-CC99B21BCF15}" dt="2025-06-20T22:09:39.878" v="127" actId="478"/>
        <pc:sldMkLst>
          <pc:docMk/>
          <pc:sldMk cId="2505416896" sldId="369"/>
        </pc:sldMkLst>
      </pc:sldChg>
      <pc:sldChg chg="addSp delSp modSp mod">
        <pc:chgData name="Muhammad Ashraf Gondal" userId="774cbc70-5d26-454a-b932-9f3b504957aa" providerId="ADAL" clId="{74FEAA90-D042-4AE7-9E41-CC99B21BCF15}" dt="2025-06-20T22:18:22.008" v="177" actId="478"/>
        <pc:sldMkLst>
          <pc:docMk/>
          <pc:sldMk cId="1334349790" sldId="372"/>
        </pc:sldMkLst>
      </pc:sldChg>
      <pc:sldChg chg="addSp delSp modSp mod">
        <pc:chgData name="Muhammad Ashraf Gondal" userId="774cbc70-5d26-454a-b932-9f3b504957aa" providerId="ADAL" clId="{74FEAA90-D042-4AE7-9E41-CC99B21BCF15}" dt="2025-06-20T22:41:12.675" v="233" actId="478"/>
        <pc:sldMkLst>
          <pc:docMk/>
          <pc:sldMk cId="821067277" sldId="391"/>
        </pc:sldMkLst>
      </pc:sldChg>
      <pc:sldChg chg="addSp modSp mod">
        <pc:chgData name="Muhammad Ashraf Gondal" userId="774cbc70-5d26-454a-b932-9f3b504957aa" providerId="ADAL" clId="{74FEAA90-D042-4AE7-9E41-CC99B21BCF15}" dt="2025-06-20T23:04:16.140" v="379" actId="14100"/>
        <pc:sldMkLst>
          <pc:docMk/>
          <pc:sldMk cId="995879350" sldId="392"/>
        </pc:sldMkLst>
      </pc:sldChg>
      <pc:sldChg chg="modSp mod">
        <pc:chgData name="Muhammad Ashraf Gondal" userId="774cbc70-5d26-454a-b932-9f3b504957aa" providerId="ADAL" clId="{74FEAA90-D042-4AE7-9E41-CC99B21BCF15}" dt="2025-06-20T23:23:25.377" v="389" actId="1076"/>
        <pc:sldMkLst>
          <pc:docMk/>
          <pc:sldMk cId="3301191413" sldId="398"/>
        </pc:sldMkLst>
      </pc:sldChg>
      <pc:sldChg chg="modSp new mod">
        <pc:chgData name="Muhammad Ashraf Gondal" userId="774cbc70-5d26-454a-b932-9f3b504957aa" providerId="ADAL" clId="{74FEAA90-D042-4AE7-9E41-CC99B21BCF15}" dt="2025-06-20T22:24:01.867" v="225" actId="20577"/>
        <pc:sldMkLst>
          <pc:docMk/>
          <pc:sldMk cId="1937234105" sldId="401"/>
        </pc:sldMkLst>
      </pc:sldChg>
      <pc:sldChg chg="addSp delSp modSp new del mod">
        <pc:chgData name="Muhammad Ashraf Gondal" userId="774cbc70-5d26-454a-b932-9f3b504957aa" providerId="ADAL" clId="{74FEAA90-D042-4AE7-9E41-CC99B21BCF15}" dt="2025-06-20T23:00:57.920" v="373" actId="47"/>
        <pc:sldMkLst>
          <pc:docMk/>
          <pc:sldMk cId="4267080067" sldId="402"/>
        </pc:sldMkLst>
      </pc:sldChg>
      <pc:sldChg chg="addSp delSp modSp new mod setBg">
        <pc:chgData name="Muhammad Ashraf Gondal" userId="774cbc70-5d26-454a-b932-9f3b504957aa" providerId="ADAL" clId="{74FEAA90-D042-4AE7-9E41-CC99B21BCF15}" dt="2025-06-20T23:01:53.454" v="375" actId="21"/>
        <pc:sldMkLst>
          <pc:docMk/>
          <pc:sldMk cId="7358371" sldId="403"/>
        </pc:sldMkLst>
      </pc:sldChg>
      <pc:sldChg chg="addSp delSp modSp new mod">
        <pc:chgData name="Muhammad Ashraf Gondal" userId="774cbc70-5d26-454a-b932-9f3b504957aa" providerId="ADAL" clId="{74FEAA90-D042-4AE7-9E41-CC99B21BCF15}" dt="2025-06-20T23:00:34.643" v="372" actId="20577"/>
        <pc:sldMkLst>
          <pc:docMk/>
          <pc:sldMk cId="1028264538" sldId="404"/>
        </pc:sldMkLst>
      </pc:sldChg>
    </pc:docChg>
  </pc:docChgLst>
  <pc:docChgLst>
    <pc:chgData name="Muhammad Ashraf Gondal" userId="774cbc70-5d26-454a-b932-9f3b504957aa" providerId="ADAL" clId="{CC4725B5-990A-4A0F-BC22-083144979C30}"/>
    <pc:docChg chg="modSld">
      <pc:chgData name="Muhammad Ashraf Gondal" userId="774cbc70-5d26-454a-b932-9f3b504957aa" providerId="ADAL" clId="{CC4725B5-990A-4A0F-BC22-083144979C30}" dt="2025-07-18T22:58:47.879" v="2" actId="14100"/>
      <pc:docMkLst>
        <pc:docMk/>
      </pc:docMkLst>
      <pc:sldChg chg="modSp mod">
        <pc:chgData name="Muhammad Ashraf Gondal" userId="774cbc70-5d26-454a-b932-9f3b504957aa" providerId="ADAL" clId="{CC4725B5-990A-4A0F-BC22-083144979C30}" dt="2025-07-18T22:49:21.852" v="1" actId="1076"/>
        <pc:sldMkLst>
          <pc:docMk/>
          <pc:sldMk cId="3754726034" sldId="359"/>
        </pc:sldMkLst>
      </pc:sldChg>
      <pc:sldChg chg="modSp mod">
        <pc:chgData name="Muhammad Ashraf Gondal" userId="774cbc70-5d26-454a-b932-9f3b504957aa" providerId="ADAL" clId="{CC4725B5-990A-4A0F-BC22-083144979C30}" dt="2025-07-18T22:58:47.879" v="2" actId="14100"/>
        <pc:sldMkLst>
          <pc:docMk/>
          <pc:sldMk cId="850737974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60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79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23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51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096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8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25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060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48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070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74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853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698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00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51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094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585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50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9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235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747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23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857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30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73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8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9800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026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199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085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69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641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10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589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144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150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761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709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4571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6393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691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085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0096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68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56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6316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6158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6675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780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939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358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2526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93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21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78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47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90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e.pinterest.com/pin/32285186702286693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1845" y="2091568"/>
            <a:ext cx="7987030" cy="71755"/>
          </a:xfrm>
          <a:custGeom>
            <a:avLst/>
            <a:gdLst/>
            <a:ahLst/>
            <a:cxnLst/>
            <a:rect l="l" t="t" r="r" b="b"/>
            <a:pathLst>
              <a:path w="7987030" h="71755">
                <a:moveTo>
                  <a:pt x="0" y="71627"/>
                </a:moveTo>
                <a:lnTo>
                  <a:pt x="7986643" y="71627"/>
                </a:lnTo>
                <a:lnTo>
                  <a:pt x="798664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89151" y="1024890"/>
            <a:ext cx="8016875" cy="248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9105" marR="5080" indent="-1716405">
              <a:lnSpc>
                <a:spcPct val="1018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3.1</a:t>
            </a:r>
            <a:r>
              <a:rPr sz="8700" b="1" spc="-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35" dirty="0">
                <a:solidFill>
                  <a:srgbClr val="0000FF"/>
                </a:solidFill>
                <a:latin typeface="Calibri"/>
                <a:cs typeface="Calibri"/>
              </a:rPr>
              <a:t>Natural</a:t>
            </a:r>
            <a:r>
              <a:rPr sz="87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0" dirty="0">
                <a:solidFill>
                  <a:srgbClr val="0000FF"/>
                </a:solidFill>
                <a:latin typeface="Calibri"/>
                <a:cs typeface="Calibri"/>
              </a:rPr>
              <a:t>Linewidth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8259" y="3440552"/>
            <a:ext cx="4552950" cy="71755"/>
          </a:xfrm>
          <a:custGeom>
            <a:avLst/>
            <a:gdLst/>
            <a:ahLst/>
            <a:cxnLst/>
            <a:rect l="l" t="t" r="r" b="b"/>
            <a:pathLst>
              <a:path w="4552950" h="71754">
                <a:moveTo>
                  <a:pt x="0" y="71627"/>
                </a:moveTo>
                <a:lnTo>
                  <a:pt x="4552462" y="71627"/>
                </a:lnTo>
                <a:lnTo>
                  <a:pt x="4552462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29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8643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 Exact</a:t>
            </a:r>
            <a:r>
              <a:rPr spc="-20" dirty="0"/>
              <a:t> </a:t>
            </a:r>
            <a:r>
              <a:rPr spc="-15" dirty="0"/>
              <a:t>Solution </a:t>
            </a:r>
            <a:r>
              <a:rPr spc="-25" dirty="0"/>
              <a:t>with</a:t>
            </a:r>
            <a:r>
              <a:rPr dirty="0"/>
              <a:t> </a:t>
            </a:r>
            <a:r>
              <a:rPr spc="-20" dirty="0"/>
              <a:t>Cl</a:t>
            </a:r>
            <a:r>
              <a:rPr spc="-10" dirty="0"/>
              <a:t>e</a:t>
            </a:r>
            <a:r>
              <a:rPr spc="-15" dirty="0"/>
              <a:t>ar</a:t>
            </a:r>
            <a:r>
              <a:rPr spc="-20" dirty="0"/>
              <a:t> </a:t>
            </a:r>
            <a:r>
              <a:rPr spc="-15" dirty="0"/>
              <a:t>Initial</a:t>
            </a:r>
            <a:r>
              <a:rPr spc="-25" dirty="0"/>
              <a:t> Cond</a:t>
            </a:r>
            <a:r>
              <a:rPr spc="0" dirty="0"/>
              <a:t>i</a:t>
            </a:r>
            <a:r>
              <a:rPr spc="-15"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2795"/>
            <a:ext cx="1003808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Choo</a:t>
            </a:r>
            <a:r>
              <a:rPr sz="2800" spc="-15" dirty="0">
                <a:latin typeface="Calibri"/>
                <a:cs typeface="Calibri"/>
              </a:rPr>
              <a:t>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lacement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spc="235" dirty="0">
                <a:latin typeface="Cambria Math"/>
                <a:cs typeface="Cambria Math"/>
              </a:rPr>
              <a:t>̇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4" y="2380711"/>
            <a:ext cx="808735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Character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𝛾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2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roots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3698" y="2377663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8263" y="3592019"/>
            <a:ext cx="12363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3090" algn="l"/>
              </a:tabLst>
            </a:pPr>
            <a:r>
              <a:rPr sz="2800" spc="-30" dirty="0">
                <a:latin typeface="Cambria Math"/>
                <a:cs typeface="Cambria Math"/>
              </a:rPr>
              <a:t>𝑟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0183" y="3743430"/>
            <a:ext cx="3733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1,2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9661" y="3480881"/>
            <a:ext cx="4548002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30" dirty="0">
                <a:latin typeface="Cambria Math"/>
                <a:cs typeface="Cambria Math"/>
              </a:rPr>
              <a:t>𝛾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964689" algn="l"/>
              </a:tabLst>
            </a:pPr>
            <a:r>
              <a:rPr sz="2800" spc="-20" dirty="0">
                <a:latin typeface="Cambria Math"/>
                <a:cs typeface="Cambria Math"/>
              </a:rPr>
              <a:t>2	4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5510" y="3592011"/>
            <a:ext cx="15373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3110" algn="l"/>
                <a:tab pos="1259205" algn="l"/>
              </a:tabLst>
            </a:pPr>
            <a:r>
              <a:rPr sz="2800" spc="-25" dirty="0">
                <a:latin typeface="Cambria Math"/>
                <a:cs typeface="Cambria Math"/>
              </a:rPr>
              <a:t>±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3379" y="3537147"/>
            <a:ext cx="297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90" dirty="0">
                <a:latin typeface="Cambria Math"/>
                <a:cs typeface="Cambria Math"/>
              </a:rPr>
              <a:t>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0015" y="3760186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1351" y="353768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36829" y="3293842"/>
            <a:ext cx="37909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79" baseline="-16865" dirty="0">
                <a:latin typeface="Cambria Math"/>
                <a:cs typeface="Cambria Math"/>
              </a:rPr>
              <a:t>𝛾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49511" y="3779642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4819" y="3350874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>
                <a:moveTo>
                  <a:pt x="0" y="0"/>
                </a:moveTo>
                <a:lnTo>
                  <a:pt x="12210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04690" y="3592011"/>
            <a:ext cx="656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95061" y="3322263"/>
            <a:ext cx="379095" cy="978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300"/>
              </a:lnSpc>
            </a:pPr>
            <a:r>
              <a:rPr sz="2800" u="heavy" spc="-30" dirty="0">
                <a:latin typeface="Cambria Math"/>
                <a:cs typeface="Cambria Math"/>
              </a:rPr>
              <a:t>𝛾</a:t>
            </a:r>
            <a:r>
              <a:rPr sz="2800" spc="-15" dirty="0">
                <a:latin typeface="Cambria Math"/>
                <a:cs typeface="Cambria Math"/>
              </a:rPr>
              <a:t> 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3073" y="3502447"/>
            <a:ext cx="8210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±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0300" y="4573963"/>
            <a:ext cx="61233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dampe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frequency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5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830" y="1466918"/>
            <a:ext cx="17995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13460" algn="l"/>
                <a:tab pos="1520825" algn="l"/>
              </a:tabLst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6826" y="1412054"/>
            <a:ext cx="297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90" dirty="0">
                <a:latin typeface="Cambria Math"/>
                <a:cs typeface="Cambria Math"/>
              </a:rPr>
              <a:t>√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1939" y="163509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3275" y="141259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0015" y="1168749"/>
            <a:ext cx="37909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79" baseline="-16865" dirty="0">
                <a:latin typeface="Cambria Math"/>
                <a:cs typeface="Cambria Math"/>
              </a:rPr>
              <a:t>𝛾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5359" y="1706567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4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55030" y="175260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11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8005" y="1295400"/>
            <a:ext cx="1221105" cy="0"/>
          </a:xfrm>
          <a:custGeom>
            <a:avLst/>
            <a:gdLst/>
            <a:ahLst/>
            <a:cxnLst/>
            <a:rect l="l" t="t" r="r" b="b"/>
            <a:pathLst>
              <a:path w="1221104">
                <a:moveTo>
                  <a:pt x="0" y="0"/>
                </a:moveTo>
                <a:lnTo>
                  <a:pt x="12210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13606" y="1385157"/>
            <a:ext cx="14001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5" dirty="0">
                <a:latin typeface="Calibri"/>
                <a:cs typeface="Calibri"/>
              </a:rPr>
              <a:t> s</a:t>
            </a:r>
            <a:r>
              <a:rPr sz="3000" spc="-82" baseline="34722" dirty="0">
                <a:latin typeface="Cambria Math"/>
                <a:cs typeface="Cambria Math"/>
              </a:rPr>
              <a:t>−</a:t>
            </a:r>
            <a:r>
              <a:rPr sz="3000" spc="232" baseline="34722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0" y="2448870"/>
            <a:ext cx="85064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-v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tchi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1168" y="3219174"/>
            <a:ext cx="421132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52" baseline="29166" dirty="0">
                <a:latin typeface="Cambria Math"/>
                <a:cs typeface="Cambria Math"/>
              </a:rPr>
              <a:t>𝛾</a:t>
            </a:r>
            <a:r>
              <a:rPr sz="3000" spc="412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[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8554" y="3001969"/>
            <a:ext cx="212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5966" y="3511246"/>
            <a:ext cx="48005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88652" y="3459602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97171" y="3255207"/>
            <a:ext cx="13823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sin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30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5782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378476"/>
            <a:ext cx="9488170" cy="613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[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GE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QUIR</a:t>
            </a:r>
            <a:r>
              <a:rPr sz="1700" spc="-2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: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f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Cambria Math"/>
                <a:cs typeface="Cambria Math"/>
              </a:rPr>
              <a:t>𝑥</a:t>
            </a:r>
            <a:r>
              <a:rPr sz="1350" spc="-7" baseline="3086" dirty="0">
                <a:latin typeface="Cambria Math"/>
                <a:cs typeface="Cambria Math"/>
              </a:rPr>
              <a:t>(</a:t>
            </a:r>
            <a:r>
              <a:rPr sz="900" spc="25" dirty="0">
                <a:latin typeface="Cambria Math"/>
                <a:cs typeface="Cambria Math"/>
              </a:rPr>
              <a:t>𝑡</a:t>
            </a:r>
            <a:r>
              <a:rPr sz="1350" baseline="3086" dirty="0">
                <a:latin typeface="Cambria Math"/>
                <a:cs typeface="Cambria Math"/>
              </a:rPr>
              <a:t>) </a:t>
            </a:r>
            <a:r>
              <a:rPr sz="1350" spc="-22" baseline="3086" dirty="0">
                <a:latin typeface="Cambria Math"/>
                <a:cs typeface="Cambria Math"/>
              </a:rPr>
              <a:t> </a:t>
            </a:r>
            <a:r>
              <a:rPr sz="1700" dirty="0">
                <a:latin typeface="Calibri"/>
                <a:cs typeface="Calibri"/>
              </a:rPr>
              <a:t>sh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g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exp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nki</a:t>
            </a:r>
            <a:r>
              <a:rPr sz="1700" dirty="0">
                <a:latin typeface="Calibri"/>
                <a:cs typeface="Calibri"/>
              </a:rPr>
              <a:t>ng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spc="-1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sc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on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.]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80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790" y="378476"/>
            <a:ext cx="9488179" cy="6135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7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559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 </a:t>
            </a:r>
            <a:r>
              <a:rPr spc="-20" dirty="0"/>
              <a:t>Smal</a:t>
            </a:r>
            <a:r>
              <a:rPr spc="-5" dirty="0"/>
              <a:t>l</a:t>
            </a:r>
            <a:r>
              <a:rPr spc="-15" dirty="0"/>
              <a:t>-</a:t>
            </a:r>
            <a:r>
              <a:rPr spc="-25" dirty="0"/>
              <a:t>Damping</a:t>
            </a:r>
            <a:r>
              <a:rPr spc="0" dirty="0"/>
              <a:t> </a:t>
            </a:r>
            <a:r>
              <a:rPr spc="-20" dirty="0"/>
              <a:t>App</a:t>
            </a:r>
            <a:r>
              <a:rPr spc="-5" dirty="0"/>
              <a:t>r</a:t>
            </a:r>
            <a:r>
              <a:rPr spc="-20" dirty="0"/>
              <a:t>oximation and</a:t>
            </a:r>
            <a:r>
              <a:rPr spc="-15" dirty="0"/>
              <a:t> </a:t>
            </a:r>
            <a:r>
              <a:rPr spc="-20" dirty="0"/>
              <a:t>Atomic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9080500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8865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Fr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quency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Link</a:t>
            </a:r>
            <a:endParaRPr sz="3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4980" y="3379194"/>
            <a:ext cx="3797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220" dirty="0">
                <a:latin typeface="Cambria Math"/>
                <a:cs typeface="Cambria Math"/>
              </a:rPr>
              <a:t>𝜔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17669" y="3308571"/>
            <a:ext cx="358140" cy="0"/>
          </a:xfrm>
          <a:custGeom>
            <a:avLst/>
            <a:gdLst/>
            <a:ahLst/>
            <a:cxnLst/>
            <a:rect l="l" t="t" r="r" b="b"/>
            <a:pathLst>
              <a:path w="358139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24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9" y="3104331"/>
            <a:ext cx="101568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504315" algn="l"/>
                <a:tab pos="5115560" algn="l"/>
              </a:tabLst>
            </a:pPr>
            <a:r>
              <a:rPr sz="2800" spc="-20" dirty="0">
                <a:latin typeface="Calibri"/>
                <a:cs typeface="Calibri"/>
              </a:rPr>
              <a:t>Ter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sin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04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relative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5564" y="2990312"/>
            <a:ext cx="379730" cy="31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60" dirty="0">
                <a:latin typeface="Cambria Math"/>
                <a:cs typeface="Cambria Math"/>
              </a:rPr>
              <a:t>𝛾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0224" y="3272506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295" y="3697702"/>
            <a:ext cx="7773034" cy="183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error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7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typi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extremely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rate,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beco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3021330">
              <a:lnSpc>
                <a:spcPct val="100000"/>
              </a:lnSpc>
              <a:spcBef>
                <a:spcPts val="1980"/>
              </a:spcBef>
            </a:pPr>
            <a:r>
              <a:rPr sz="2800" spc="6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52" baseline="29166" dirty="0">
                <a:latin typeface="Cambria Math"/>
                <a:cs typeface="Cambria Math"/>
              </a:rPr>
              <a:t>𝛾</a:t>
            </a:r>
            <a:r>
              <a:rPr sz="3000" spc="412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633830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397382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Identify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tomic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3230" y="2099760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4435" y="2048134"/>
            <a:ext cx="1033780" cy="0"/>
          </a:xfrm>
          <a:custGeom>
            <a:avLst/>
            <a:gdLst/>
            <a:ahLst/>
            <a:cxnLst/>
            <a:rect l="l" t="t" r="r" b="b"/>
            <a:pathLst>
              <a:path w="1033779">
                <a:moveTo>
                  <a:pt x="0" y="0"/>
                </a:moveTo>
                <a:lnTo>
                  <a:pt x="103327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1693" y="1860492"/>
            <a:ext cx="6096635" cy="254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9435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6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2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Hz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97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05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57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81</a:t>
            </a:r>
            <a:r>
              <a:rPr sz="2800" spc="-20" dirty="0">
                <a:latin typeface="Cambria Math"/>
                <a:cs typeface="Cambria Math"/>
              </a:rPr>
              <a:t>7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34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1750" y="1590362"/>
            <a:ext cx="104394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5019" y="186049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64737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325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6:</a:t>
            </a:r>
            <a:r>
              <a:rPr spc="-25" dirty="0"/>
              <a:t> Why</a:t>
            </a:r>
            <a:r>
              <a:rPr spc="-5" dirty="0"/>
              <a:t> </a:t>
            </a:r>
            <a:r>
              <a:rPr spc="-20" dirty="0"/>
              <a:t>a</a:t>
            </a:r>
            <a:r>
              <a:rPr spc="-5" dirty="0"/>
              <a:t> </a:t>
            </a:r>
            <a:r>
              <a:rPr spc="-15" dirty="0"/>
              <a:t>Fr</a:t>
            </a:r>
            <a:r>
              <a:rPr spc="-10" dirty="0"/>
              <a:t>e</a:t>
            </a:r>
            <a:r>
              <a:rPr spc="-20" dirty="0"/>
              <a:t>quency</a:t>
            </a:r>
            <a:r>
              <a:rPr spc="-25" dirty="0"/>
              <a:t> </a:t>
            </a:r>
            <a:r>
              <a:rPr spc="-20" dirty="0"/>
              <a:t>Dist</a:t>
            </a:r>
            <a:r>
              <a:rPr spc="-5" dirty="0"/>
              <a:t>r</a:t>
            </a:r>
            <a:r>
              <a:rPr spc="-15" dirty="0"/>
              <a:t>ibution</a:t>
            </a:r>
            <a:r>
              <a:rPr spc="-20" dirty="0"/>
              <a:t> Appe</a:t>
            </a:r>
            <a:r>
              <a:rPr spc="-15" dirty="0"/>
              <a:t>a</a:t>
            </a:r>
            <a:r>
              <a:rPr spc="-20" dirty="0"/>
              <a:t>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7651" y="4535756"/>
            <a:ext cx="1033144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075" y="4843605"/>
            <a:ext cx="86423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6771" y="4740152"/>
            <a:ext cx="845819" cy="0"/>
          </a:xfrm>
          <a:custGeom>
            <a:avLst/>
            <a:gdLst/>
            <a:ahLst/>
            <a:cxnLst/>
            <a:rect l="l" t="t" r="r" b="b"/>
            <a:pathLst>
              <a:path w="845820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62280" indent="-228600">
              <a:lnSpc>
                <a:spcPct val="100000"/>
              </a:lnSpc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Const</a:t>
            </a:r>
            <a:r>
              <a:rPr spc="-10" dirty="0"/>
              <a:t>a</a:t>
            </a:r>
            <a:r>
              <a:rPr spc="-20" dirty="0"/>
              <a:t>nt</a:t>
            </a:r>
            <a:r>
              <a:rPr spc="-5" dirty="0"/>
              <a:t>-</a:t>
            </a:r>
            <a:r>
              <a:rPr spc="-15" dirty="0">
                <a:latin typeface="Calibri"/>
                <a:cs typeface="Calibri"/>
              </a:rPr>
              <a:t>ampl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tu</a:t>
            </a:r>
            <a:r>
              <a:rPr spc="-25" dirty="0">
                <a:latin typeface="Calibri"/>
                <a:cs typeface="Calibri"/>
              </a:rPr>
              <a:t>d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osc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llatio</a:t>
            </a:r>
            <a:r>
              <a:rPr spc="-15" dirty="0">
                <a:latin typeface="Calibri"/>
                <a:cs typeface="Calibri"/>
              </a:rPr>
              <a:t>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→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s</a:t>
            </a:r>
            <a:r>
              <a:rPr spc="-5" dirty="0">
                <a:latin typeface="Calibri"/>
                <a:cs typeface="Calibri"/>
              </a:rPr>
              <a:t>i</a:t>
            </a:r>
            <a:r>
              <a:rPr spc="-15" dirty="0">
                <a:latin typeface="Calibri"/>
                <a:cs typeface="Calibri"/>
              </a:rPr>
              <a:t>ngle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frequenc</a:t>
            </a:r>
            <a:r>
              <a:rPr spc="-5" dirty="0">
                <a:latin typeface="Calibri"/>
                <a:cs typeface="Calibri"/>
              </a:rPr>
              <a:t>y</a:t>
            </a:r>
            <a:r>
              <a:rPr spc="-10" dirty="0">
                <a:latin typeface="Calibri"/>
                <a:cs typeface="Calibri"/>
              </a:rPr>
              <a:t>.</a:t>
            </a:r>
          </a:p>
          <a:p>
            <a:pPr marL="46228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Expon</a:t>
            </a:r>
            <a:r>
              <a:rPr spc="-10" dirty="0"/>
              <a:t>e</a:t>
            </a:r>
            <a:r>
              <a:rPr spc="-20" dirty="0"/>
              <a:t>nt</a:t>
            </a:r>
            <a:r>
              <a:rPr dirty="0"/>
              <a:t>i</a:t>
            </a:r>
            <a:r>
              <a:rPr spc="-10" dirty="0"/>
              <a:t>al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20" dirty="0"/>
              <a:t>deca</a:t>
            </a:r>
            <a:r>
              <a:rPr spc="-15" dirty="0"/>
              <a:t>y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0" dirty="0"/>
              <a:t>mu</a:t>
            </a:r>
            <a:r>
              <a:rPr spc="-15" dirty="0"/>
              <a:t>l</a:t>
            </a:r>
            <a:r>
              <a:rPr spc="-10" dirty="0"/>
              <a:t>ti</a:t>
            </a:r>
            <a:r>
              <a:rPr spc="-20" dirty="0"/>
              <a:t>p</a:t>
            </a:r>
            <a:r>
              <a:rPr spc="-10" dirty="0"/>
              <a:t>l</a:t>
            </a:r>
            <a:r>
              <a:rPr spc="5" dirty="0"/>
              <a:t>i</a:t>
            </a:r>
            <a:r>
              <a:rPr spc="-15" dirty="0"/>
              <a:t>es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cos</a:t>
            </a:r>
            <a:r>
              <a:rPr spc="-5" dirty="0"/>
              <a:t>i</a:t>
            </a:r>
            <a:r>
              <a:rPr spc="-20" dirty="0"/>
              <a:t>ne</a:t>
            </a:r>
            <a:r>
              <a:rPr spc="-10" dirty="0"/>
              <a:t>;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5" dirty="0"/>
              <a:t>time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15" dirty="0"/>
              <a:t>truncati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20" dirty="0"/>
              <a:t>ntrodu</a:t>
            </a:r>
            <a:r>
              <a:rPr spc="-10" dirty="0"/>
              <a:t>c</a:t>
            </a:r>
            <a:r>
              <a:rPr spc="-15" dirty="0"/>
              <a:t>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spr</a:t>
            </a:r>
            <a:r>
              <a:rPr spc="-15" dirty="0"/>
              <a:t>ead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20" dirty="0"/>
              <a:t>i</a:t>
            </a:r>
            <a:r>
              <a:rPr spc="-15" dirty="0"/>
              <a:t>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frequ</a:t>
            </a:r>
            <a:r>
              <a:rPr spc="-5" dirty="0"/>
              <a:t>e</a:t>
            </a:r>
            <a:r>
              <a:rPr spc="-20" dirty="0"/>
              <a:t>n</a:t>
            </a:r>
            <a:r>
              <a:rPr spc="-5" dirty="0"/>
              <a:t>c</a:t>
            </a:r>
            <a:r>
              <a:rPr spc="-15" dirty="0"/>
              <a:t>y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(Four</a:t>
            </a:r>
            <a:r>
              <a:rPr spc="-10" dirty="0"/>
              <a:t>ier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theor</a:t>
            </a:r>
            <a:r>
              <a:rPr spc="-10" dirty="0"/>
              <a:t>e</a:t>
            </a:r>
            <a:r>
              <a:rPr spc="-15" dirty="0"/>
              <a:t>m).</a:t>
            </a: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Goa</a:t>
            </a:r>
            <a:r>
              <a:rPr spc="-5" dirty="0"/>
              <a:t>l</a:t>
            </a:r>
            <a:r>
              <a:rPr spc="-10" dirty="0"/>
              <a:t>: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Determ</a:t>
            </a:r>
            <a:r>
              <a:rPr spc="-5" dirty="0"/>
              <a:t>i</a:t>
            </a:r>
            <a:r>
              <a:rPr spc="-20" dirty="0"/>
              <a:t>n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20" dirty="0"/>
              <a:t>h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ampl</a:t>
            </a:r>
            <a:r>
              <a:rPr spc="5" dirty="0"/>
              <a:t>i</a:t>
            </a:r>
            <a:r>
              <a:rPr spc="-15" dirty="0"/>
              <a:t>tu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20" dirty="0"/>
              <a:t>spectru</a:t>
            </a:r>
            <a:r>
              <a:rPr spc="-25" dirty="0"/>
              <a:t>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20" dirty="0"/>
              <a:t>suc</a:t>
            </a:r>
            <a:r>
              <a:rPr sz="2800" spc="-15" dirty="0"/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/>
              <a:t>t</a:t>
            </a:r>
            <a:r>
              <a:rPr sz="2800" spc="-20" dirty="0"/>
              <a:t>hat</a:t>
            </a:r>
            <a:endParaRPr sz="2800">
              <a:latin typeface="Times New Roman"/>
              <a:cs typeface="Times New Roman"/>
            </a:endParaRPr>
          </a:p>
          <a:p>
            <a:pPr marL="222250" marR="53975" algn="ctr">
              <a:lnSpc>
                <a:spcPct val="100000"/>
              </a:lnSpc>
              <a:spcBef>
                <a:spcPts val="1360"/>
              </a:spcBef>
            </a:pP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1600" y="4244702"/>
            <a:ext cx="4346312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5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lang="en-US" sz="2800" dirty="0">
              <a:latin typeface="Cambria Math"/>
              <a:cs typeface="Cambria Math"/>
            </a:endParaRPr>
          </a:p>
          <a:p>
            <a:pPr marL="118745">
              <a:lnSpc>
                <a:spcPts val="2745"/>
              </a:lnSpc>
              <a:tabLst>
                <a:tab pos="593090" algn="l"/>
                <a:tab pos="1114425" algn="l"/>
              </a:tabLst>
            </a:pPr>
            <a:r>
              <a:rPr lang="en-US" sz="2800" u="heavy" spc="-10" dirty="0">
                <a:latin typeface="Cambria Math"/>
                <a:cs typeface="Cambria Math"/>
              </a:rPr>
              <a:t> __</a:t>
            </a:r>
            <a:r>
              <a:rPr lang="en-US" sz="2800" spc="-10" dirty="0">
                <a:latin typeface="Cambria Math"/>
                <a:cs typeface="Cambria Math"/>
              </a:rPr>
              <a:t>	</a:t>
            </a:r>
            <a:r>
              <a:rPr lang="en-US" sz="2800" spc="605" dirty="0">
                <a:latin typeface="Cambria Math"/>
                <a:cs typeface="Cambria Math"/>
              </a:rPr>
              <a:t>∫	</a:t>
            </a:r>
            <a:r>
              <a:rPr lang="en-US" sz="2800" spc="-30" dirty="0">
                <a:latin typeface="Cambria Math"/>
                <a:cs typeface="Cambria Math"/>
              </a:rPr>
              <a:t>𝐴</a:t>
            </a:r>
            <a:r>
              <a:rPr lang="en-US" sz="2800" spc="-120" dirty="0">
                <a:latin typeface="Cambria Math"/>
                <a:cs typeface="Cambria Math"/>
              </a:rPr>
              <a:t> </a:t>
            </a:r>
            <a:r>
              <a:rPr lang="en-US" sz="4200" spc="-22" baseline="2976" dirty="0">
                <a:latin typeface="Cambria Math"/>
                <a:cs typeface="Cambria Math"/>
              </a:rPr>
              <a:t>(</a:t>
            </a:r>
            <a:r>
              <a:rPr lang="en-US" sz="2800" spc="25" dirty="0">
                <a:latin typeface="Cambria Math"/>
                <a:cs typeface="Cambria Math"/>
              </a:rPr>
              <a:t>𝜔</a:t>
            </a:r>
            <a:r>
              <a:rPr lang="en-US" sz="4200" spc="-22" baseline="2976" dirty="0">
                <a:latin typeface="Cambria Math"/>
                <a:cs typeface="Cambria Math"/>
              </a:rPr>
              <a:t>)</a:t>
            </a:r>
            <a:r>
              <a:rPr lang="en-US" sz="4200" spc="-217" baseline="2976" dirty="0">
                <a:latin typeface="Cambria Math"/>
                <a:cs typeface="Cambria Math"/>
              </a:rPr>
              <a:t> </a:t>
            </a:r>
            <a:r>
              <a:rPr lang="en-US" sz="2800" spc="110" dirty="0">
                <a:latin typeface="Cambria Math"/>
                <a:cs typeface="Cambria Math"/>
              </a:rPr>
              <a:t>𝑒</a:t>
            </a:r>
            <a:r>
              <a:rPr lang="en-US" sz="3000" spc="330" baseline="29166" dirty="0">
                <a:latin typeface="Cambria Math"/>
                <a:cs typeface="Cambria Math"/>
              </a:rPr>
              <a:t>𝑖𝜔𝑡</a:t>
            </a:r>
            <a:r>
              <a:rPr lang="en-US" sz="3000" spc="300" baseline="29166" dirty="0">
                <a:latin typeface="Cambria Math"/>
                <a:cs typeface="Cambria Math"/>
              </a:rPr>
              <a:t> </a:t>
            </a:r>
            <a:r>
              <a:rPr lang="en-US" sz="2800" spc="-35" dirty="0">
                <a:latin typeface="Cambria Math"/>
                <a:cs typeface="Cambria Math"/>
              </a:rPr>
              <a:t>𝑑</a:t>
            </a:r>
            <a:r>
              <a:rPr lang="en-US" sz="2800" spc="25" dirty="0">
                <a:latin typeface="Cambria Math"/>
                <a:cs typeface="Cambria Math"/>
              </a:rPr>
              <a:t>𝜔</a:t>
            </a:r>
            <a:r>
              <a:rPr lang="en-US" sz="2800" spc="-10" dirty="0">
                <a:latin typeface="Cambria Math"/>
                <a:cs typeface="Cambria Math"/>
              </a:rPr>
              <a:t>.</a:t>
            </a:r>
            <a:endParaRPr lang="en-US" sz="2800" dirty="0">
              <a:latin typeface="Cambria Math"/>
              <a:cs typeface="Cambria Math"/>
            </a:endParaRPr>
          </a:p>
          <a:p>
            <a:pPr marL="748665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5450090"/>
            <a:ext cx="744537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them</a:t>
            </a:r>
            <a:r>
              <a:rPr sz="2800" spc="-10" dirty="0">
                <a:latin typeface="Calibri"/>
                <a:cs typeface="Calibri"/>
              </a:rPr>
              <a:t>atical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tool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Four</a:t>
            </a:r>
            <a:r>
              <a:rPr sz="2800" spc="-10" dirty="0">
                <a:latin typeface="Calibri"/>
                <a:cs typeface="Calibri"/>
              </a:rPr>
              <a:t>ier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7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423" y="285803"/>
            <a:ext cx="10224135" cy="6282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ual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agram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1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ma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ecayi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ave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tr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ormi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ro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eak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000">
              <a:latin typeface="Times New Roman"/>
              <a:cs typeface="Times New Roman"/>
            </a:endParaRPr>
          </a:p>
          <a:p>
            <a:pPr marL="30797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423" y="285803"/>
            <a:ext cx="10979154" cy="657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72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 Ste</a:t>
            </a:r>
            <a:r>
              <a:rPr spc="-25" dirty="0"/>
              <a:t>p</a:t>
            </a:r>
            <a:r>
              <a:rPr spc="-15" dirty="0"/>
              <a:t>-by-Step</a:t>
            </a:r>
            <a:r>
              <a:rPr spc="-20" dirty="0"/>
              <a:t> Ev</a:t>
            </a:r>
            <a:r>
              <a:rPr spc="-15" dirty="0"/>
              <a:t>aluation</a:t>
            </a:r>
            <a:r>
              <a:rPr spc="-25" dirty="0"/>
              <a:t> </a:t>
            </a:r>
            <a:r>
              <a:rPr spc="-15" dirty="0"/>
              <a:t>of the</a:t>
            </a:r>
            <a:r>
              <a:rPr spc="-20" dirty="0"/>
              <a:t> Fou</a:t>
            </a:r>
            <a:r>
              <a:rPr spc="-10" dirty="0"/>
              <a:t>ri</a:t>
            </a:r>
            <a:r>
              <a:rPr spc="-15" dirty="0"/>
              <a:t>e</a:t>
            </a:r>
            <a:r>
              <a:rPr dirty="0"/>
              <a:t>r</a:t>
            </a:r>
            <a:r>
              <a:rPr spc="-20" dirty="0"/>
              <a:t> Trans</a:t>
            </a:r>
            <a:r>
              <a:rPr spc="-10" dirty="0"/>
              <a:t>f</a:t>
            </a:r>
            <a:r>
              <a:rPr spc="-20" dirty="0"/>
              <a:t>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2939" y="2969965"/>
            <a:ext cx="6661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5644" y="2866522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300" y="1754434"/>
            <a:ext cx="5283200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30"/>
              </a:spcBef>
            </a:pPr>
            <a:r>
              <a:rPr sz="2000" spc="-40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8686" y="2409132"/>
            <a:ext cx="1702435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74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40"/>
              </a:lnSpc>
              <a:tabLst>
                <a:tab pos="1499870" algn="l"/>
              </a:tabLst>
            </a:pPr>
            <a:r>
              <a:rPr sz="2800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0079" y="2626075"/>
            <a:ext cx="2791460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9455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30" baseline="29166" dirty="0">
                <a:latin typeface="Cambria Math"/>
                <a:cs typeface="Cambria Math"/>
              </a:rPr>
              <a:t>𝑖𝜔𝑡</a:t>
            </a:r>
            <a:r>
              <a:rPr sz="3000" spc="300" baseline="2916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</a:pPr>
            <a:r>
              <a:rPr sz="2000" spc="-40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8" y="3575255"/>
            <a:ext cx="7088505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Bec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change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5" dirty="0">
                <a:latin typeface="Calibri"/>
                <a:cs typeface="Calibri"/>
              </a:rPr>
              <a:t>itute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52" baseline="29166" dirty="0">
                <a:latin typeface="Cambria Math"/>
                <a:cs typeface="Cambria Math"/>
              </a:rPr>
              <a:t>𝛾</a:t>
            </a:r>
            <a:r>
              <a:rPr sz="3000" spc="412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20" y="4991433"/>
            <a:ext cx="626107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2023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Expres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3000" spc="60" baseline="-38888" dirty="0">
                <a:latin typeface="Cambria Math"/>
                <a:cs typeface="Cambria Math"/>
              </a:rPr>
              <a:t>2</a:t>
            </a:r>
            <a:r>
              <a:rPr sz="3000" spc="22" baseline="-38888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8787" y="487766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1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71471" y="5195828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86074" y="4955384"/>
            <a:ext cx="2352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05865" algn="l"/>
              </a:tabLst>
            </a:pPr>
            <a:r>
              <a:rPr sz="2000" spc="275" dirty="0">
                <a:latin typeface="Cambria Math"/>
                <a:cs typeface="Cambria Math"/>
              </a:rPr>
              <a:t>𝑖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-50" dirty="0">
                <a:latin typeface="Cambria Math"/>
                <a:cs typeface="Cambria Math"/>
              </a:rPr>
              <a:t>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37050" y="5008189"/>
            <a:ext cx="408305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>
                <a:latin typeface="Cambria Math"/>
                <a:cs typeface="Cambria Math"/>
              </a:rPr>
              <a:t>]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y-</a:t>
            </a:r>
            <a:r>
              <a:rPr sz="2800" spc="-15" dirty="0">
                <a:latin typeface="Calibri"/>
                <a:cs typeface="Calibri"/>
              </a:rPr>
              <a:t>term.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06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5831" y="1191074"/>
            <a:ext cx="11791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7353" y="938090"/>
            <a:ext cx="3587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61247" y="1395465"/>
            <a:ext cx="846455" cy="0"/>
          </a:xfrm>
          <a:custGeom>
            <a:avLst/>
            <a:gdLst/>
            <a:ahLst/>
            <a:cxnLst/>
            <a:rect l="l" t="t" r="r" b="b"/>
            <a:pathLst>
              <a:path w="846454">
                <a:moveTo>
                  <a:pt x="0" y="0"/>
                </a:moveTo>
                <a:lnTo>
                  <a:pt x="84613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8712" y="1207838"/>
            <a:ext cx="803910" cy="75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955" algn="r">
              <a:lnSpc>
                <a:spcPct val="100000"/>
              </a:lnSpc>
              <a:tabLst>
                <a:tab pos="474980" algn="l"/>
              </a:tabLst>
            </a:pPr>
            <a:r>
              <a:rPr lang="en-US" sz="2800" spc="-10" dirty="0">
                <a:latin typeface="Cambria Math"/>
                <a:cs typeface="Cambria Math"/>
              </a:rPr>
              <a:t>___</a:t>
            </a:r>
            <a:r>
              <a:rPr sz="2800" spc="-10" dirty="0">
                <a:latin typeface="Cambria Math"/>
                <a:cs typeface="Cambria Math"/>
              </a:rPr>
              <a:t>	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endParaRPr sz="2800" dirty="0">
              <a:latin typeface="Cambria Math"/>
              <a:cs typeface="Cambria Math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8560" y="1550313"/>
            <a:ext cx="9710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-30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5406" y="1144365"/>
            <a:ext cx="617359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35" dirty="0">
                <a:latin typeface="Cambria Math"/>
                <a:cs typeface="Cambria Math"/>
              </a:rPr>
              <a:t>𝛾</a:t>
            </a:r>
            <a:r>
              <a:rPr sz="2000" spc="29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/</a:t>
            </a: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135" dirty="0">
                <a:latin typeface="Cambria Math"/>
                <a:cs typeface="Cambria Math"/>
              </a:rPr>
              <a:t> </a:t>
            </a:r>
            <a:r>
              <a:rPr sz="4200" spc="7" baseline="-20833" dirty="0">
                <a:latin typeface="Cambria Math"/>
                <a:cs typeface="Cambria Math"/>
              </a:rPr>
              <a:t>[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265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8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+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-40" dirty="0">
                <a:latin typeface="Cambria Math"/>
                <a:cs typeface="Cambria Math"/>
              </a:rPr>
              <a:t>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2000" spc="-50" dirty="0">
                <a:latin typeface="Cambria Math"/>
                <a:cs typeface="Cambria Math"/>
              </a:rPr>
              <a:t>+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385" dirty="0">
                <a:latin typeface="Cambria Math"/>
                <a:cs typeface="Cambria Math"/>
              </a:rPr>
              <a:t>𝑡</a:t>
            </a:r>
            <a:r>
              <a:rPr sz="4200" spc="7" baseline="-20833" dirty="0">
                <a:latin typeface="Cambria Math"/>
                <a:cs typeface="Cambria Math"/>
              </a:rPr>
              <a:t>]</a:t>
            </a:r>
            <a:r>
              <a:rPr sz="4200" spc="-225" baseline="-20833" dirty="0">
                <a:latin typeface="Cambria Math"/>
                <a:cs typeface="Cambria Math"/>
              </a:rPr>
              <a:t> </a:t>
            </a:r>
            <a:r>
              <a:rPr sz="4200" spc="-52" baseline="-20833" dirty="0">
                <a:latin typeface="Cambria Math"/>
                <a:cs typeface="Cambria Math"/>
              </a:rPr>
              <a:t>𝑑</a:t>
            </a:r>
            <a:r>
              <a:rPr sz="4200" spc="37" baseline="-20833" dirty="0">
                <a:latin typeface="Cambria Math"/>
                <a:cs typeface="Cambria Math"/>
              </a:rPr>
              <a:t>𝑡</a:t>
            </a:r>
            <a:r>
              <a:rPr sz="4200" spc="-15" baseline="-20833" dirty="0">
                <a:latin typeface="Cambria Math"/>
                <a:cs typeface="Cambria Math"/>
              </a:rPr>
              <a:t>.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0710" y="883761"/>
            <a:ext cx="2609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107494"/>
            <a:ext cx="463232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</a:t>
            </a:r>
            <a:r>
              <a:rPr sz="2800" spc="-20" dirty="0">
                <a:latin typeface="Calibri"/>
                <a:cs typeface="Calibri"/>
              </a:rPr>
              <a:t>nent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uses</a:t>
            </a:r>
            <a:endParaRPr sz="2800">
              <a:latin typeface="Calibri"/>
              <a:cs typeface="Calibri"/>
            </a:endParaRPr>
          </a:p>
          <a:p>
            <a:pPr marR="117475" algn="ctr">
              <a:lnSpc>
                <a:spcPct val="100000"/>
              </a:lnSpc>
              <a:spcBef>
                <a:spcPts val="1365"/>
              </a:spcBef>
            </a:pP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6972" y="3023304"/>
            <a:ext cx="328295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8180" y="2959832"/>
            <a:ext cx="218567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4150" algn="l"/>
              </a:tabLst>
            </a:pPr>
            <a:r>
              <a:rPr sz="4200" spc="187" baseline="-20833" dirty="0">
                <a:latin typeface="Cambria Math"/>
                <a:cs typeface="Cambria Math"/>
              </a:rPr>
              <a:t>𝑒</a:t>
            </a:r>
            <a:r>
              <a:rPr sz="2000" spc="-50" dirty="0">
                <a:latin typeface="Cambria Math"/>
                <a:cs typeface="Cambria Math"/>
              </a:rPr>
              <a:t>−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75" dirty="0">
                <a:latin typeface="Cambria Math"/>
                <a:cs typeface="Cambria Math"/>
              </a:rPr>
              <a:t>𝑎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20" dirty="0">
                <a:latin typeface="Cambria Math"/>
                <a:cs typeface="Cambria Math"/>
              </a:rPr>
              <a:t>𝑖</a:t>
            </a:r>
            <a:r>
              <a:rPr sz="2000" spc="260" dirty="0">
                <a:latin typeface="Cambria Math"/>
                <a:cs typeface="Cambria Math"/>
              </a:rPr>
              <a:t>𝑏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4200" spc="-52" baseline="-20833" dirty="0">
                <a:latin typeface="Cambria Math"/>
                <a:cs typeface="Cambria Math"/>
              </a:rPr>
              <a:t>𝑑</a:t>
            </a:r>
            <a:r>
              <a:rPr sz="4200" spc="-44" baseline="-20833" dirty="0">
                <a:latin typeface="Cambria Math"/>
                <a:cs typeface="Cambria Math"/>
              </a:rPr>
              <a:t>𝑡</a:t>
            </a:r>
            <a:r>
              <a:rPr sz="4200" spc="330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=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22036" y="2753556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8655" y="3262834"/>
            <a:ext cx="9594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𝑎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𝑖𝑏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61359" y="3210946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5">
                <a:moveTo>
                  <a:pt x="0" y="0"/>
                </a:moveTo>
                <a:lnTo>
                  <a:pt x="94366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61891" y="3006540"/>
            <a:ext cx="24441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30" dirty="0">
                <a:latin typeface="Cambria Math"/>
                <a:cs typeface="Cambria Math"/>
              </a:rPr>
              <a:t>𝑎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9" y="3922841"/>
            <a:ext cx="9093067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Identify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𝑎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45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7608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8: </a:t>
            </a:r>
            <a:r>
              <a:rPr spc="-35" dirty="0"/>
              <a:t>R</a:t>
            </a:r>
            <a:r>
              <a:rPr spc="-25" dirty="0"/>
              <a:t>esu</a:t>
            </a:r>
            <a:r>
              <a:rPr spc="0" dirty="0"/>
              <a:t>l</a:t>
            </a:r>
            <a:r>
              <a:rPr spc="-15" dirty="0"/>
              <a:t>ting</a:t>
            </a:r>
            <a:r>
              <a:rPr spc="-20" dirty="0"/>
              <a:t> </a:t>
            </a:r>
            <a:r>
              <a:rPr spc="-25" dirty="0"/>
              <a:t>Amp</a:t>
            </a:r>
            <a:r>
              <a:rPr spc="-5" dirty="0"/>
              <a:t>l</a:t>
            </a:r>
            <a:r>
              <a:rPr spc="-20" dirty="0"/>
              <a:t>itude Spectrum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53232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Carry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grati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3777" y="2928816"/>
            <a:ext cx="66611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2976" dirty="0">
                <a:latin typeface="Cambria Math"/>
                <a:cs typeface="Cambria Math"/>
              </a:rPr>
              <a:t>√</a:t>
            </a:r>
            <a:r>
              <a:rPr sz="2800" spc="-25" dirty="0">
                <a:latin typeface="Cambria Math"/>
                <a:cs typeface="Cambria Math"/>
              </a:rPr>
              <a:t>8𝜋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6467" y="2825374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5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1047" y="2620968"/>
            <a:ext cx="516382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97965" algn="l"/>
                <a:tab pos="2032000" algn="l"/>
                <a:tab pos="4885055" algn="l"/>
              </a:tabLst>
            </a:pPr>
            <a:r>
              <a:rPr sz="2800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75" dirty="0">
                <a:latin typeface="Cambria Math"/>
                <a:cs typeface="Cambria Math"/>
              </a:rPr>
              <a:t>[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3147" y="2311181"/>
            <a:ext cx="53346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3905" algn="l"/>
                <a:tab pos="1985010" algn="l"/>
                <a:tab pos="3825875" algn="l"/>
                <a:tab pos="5046980" algn="l"/>
              </a:tabLst>
            </a:pP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1 </a:t>
            </a:r>
            <a:r>
              <a:rPr sz="2800" dirty="0">
                <a:latin typeface="Cambria Math"/>
                <a:cs typeface="Cambria Math"/>
              </a:rPr>
              <a:t>		</a:t>
            </a:r>
            <a:r>
              <a:rPr sz="2800" spc="-15" dirty="0">
                <a:latin typeface="Cambria Math"/>
                <a:cs typeface="Cambria Math"/>
              </a:rPr>
              <a:t>1 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5806" y="2743200"/>
            <a:ext cx="560705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74035" algn="l"/>
              </a:tabLst>
            </a:pP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𝛾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50" dirty="0">
                <a:latin typeface="Cambria Math"/>
                <a:cs typeface="Cambria Math"/>
              </a:rPr>
              <a:t>𝑖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769" y="2637732"/>
            <a:ext cx="2324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0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3518981"/>
            <a:ext cx="7132320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denom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rm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(resona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part).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297" y="4869627"/>
            <a:ext cx="130302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Second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6896" y="4894712"/>
            <a:ext cx="5906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6960" algn="l"/>
                <a:tab pos="3304540" algn="l"/>
                <a:tab pos="5236210" algn="l"/>
              </a:tabLst>
            </a:pP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erm: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-reso</a:t>
            </a:r>
            <a:r>
              <a:rPr sz="2800" spc="-20" dirty="0">
                <a:latin typeface="Calibri"/>
                <a:cs typeface="Calibri"/>
              </a:rPr>
              <a:t>nan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component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near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7782" y="4884753"/>
            <a:ext cx="8064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−𝜔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4354" y="4894712"/>
            <a:ext cx="14147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neg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gi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147" y="5427237"/>
            <a:ext cx="343979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around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30E232-1BF2-48C7-A36F-F5D61676114E}"/>
              </a:ext>
            </a:extLst>
          </p:cNvPr>
          <p:cNvCxnSpPr/>
          <p:nvPr/>
        </p:nvCxnSpPr>
        <p:spPr>
          <a:xfrm>
            <a:off x="4265806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F53A1E-9364-4374-9CC2-AB55A0A9C3F2}"/>
              </a:ext>
            </a:extLst>
          </p:cNvPr>
          <p:cNvCxnSpPr/>
          <p:nvPr/>
        </p:nvCxnSpPr>
        <p:spPr>
          <a:xfrm>
            <a:off x="7401931" y="2750415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6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3309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1: </a:t>
            </a:r>
            <a:r>
              <a:rPr spc="-40" dirty="0"/>
              <a:t>N</a:t>
            </a:r>
            <a:r>
              <a:rPr spc="-15" dirty="0"/>
              <a:t>atural</a:t>
            </a:r>
            <a:r>
              <a:rPr spc="-5" dirty="0"/>
              <a:t> </a:t>
            </a:r>
            <a:r>
              <a:rPr spc="-15" dirty="0"/>
              <a:t>Lin</a:t>
            </a:r>
            <a:r>
              <a:rPr spc="-10" dirty="0"/>
              <a:t>e</a:t>
            </a:r>
            <a:r>
              <a:rPr spc="-25" dirty="0"/>
              <a:t>width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40" dirty="0"/>
              <a:t>W</a:t>
            </a:r>
            <a:r>
              <a:rPr spc="-5" dirty="0"/>
              <a:t>h</a:t>
            </a:r>
            <a:r>
              <a:rPr spc="-15" dirty="0"/>
              <a:t>y Study</a:t>
            </a:r>
            <a:r>
              <a:rPr spc="-20" dirty="0"/>
              <a:t> </a:t>
            </a:r>
            <a:r>
              <a:rPr spc="-15" dirty="0"/>
              <a:t>It?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7460" cy="268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0795" indent="-228600" algn="just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Ever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exh</a:t>
            </a:r>
            <a:r>
              <a:rPr sz="2800" spc="-20" dirty="0">
                <a:latin typeface="Calibri"/>
                <a:cs typeface="Calibri"/>
              </a:rPr>
              <a:t>ib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th;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000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ltima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lut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troscopy,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metrol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ocks.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19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9" y="968570"/>
            <a:ext cx="9844405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retain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esona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enomina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30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9: </a:t>
            </a:r>
            <a:r>
              <a:rPr spc="-25" dirty="0"/>
              <a:t>I</a:t>
            </a:r>
            <a:r>
              <a:rPr spc="-15" dirty="0"/>
              <a:t>ntensity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ofile</a:t>
            </a:r>
            <a:r>
              <a:rPr spc="-25" dirty="0"/>
              <a:t> </a:t>
            </a:r>
            <a:r>
              <a:rPr spc="-20" dirty="0"/>
              <a:t>and</a:t>
            </a:r>
            <a:r>
              <a:rPr spc="-15" dirty="0"/>
              <a:t> </a:t>
            </a:r>
            <a:r>
              <a:rPr spc="-20" dirty="0"/>
              <a:t>Emer</a:t>
            </a:r>
            <a:r>
              <a:rPr spc="-25" dirty="0"/>
              <a:t>gence</a:t>
            </a:r>
            <a:r>
              <a:rPr spc="-5" dirty="0"/>
              <a:t> </a:t>
            </a:r>
            <a:r>
              <a:rPr spc="-15" dirty="0"/>
              <a:t>of</a:t>
            </a:r>
            <a:r>
              <a:rPr spc="-20" dirty="0"/>
              <a:t> </a:t>
            </a:r>
            <a:r>
              <a:rPr spc="-15" dirty="0"/>
              <a:t>the Lorentz</a:t>
            </a:r>
            <a:r>
              <a:rPr spc="-5" dirty="0"/>
              <a:t>i</a:t>
            </a:r>
            <a:r>
              <a:rPr spc="-20" dirty="0"/>
              <a:t>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19422"/>
            <a:ext cx="10071100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latin typeface="Calibri"/>
                <a:cs typeface="Calibri"/>
              </a:rPr>
              <a:t>Spectra</a:t>
            </a:r>
            <a:r>
              <a:rPr sz="2800" i="1" spc="-10" dirty="0">
                <a:latin typeface="Calibri"/>
                <a:cs typeface="Calibri"/>
              </a:rPr>
              <a:t>l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ntens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ty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∝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ω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225" baseline="29166" dirty="0">
                <a:latin typeface="Cambria Math"/>
                <a:cs typeface="Cambria Math"/>
              </a:rPr>
              <a:t>ω</a:t>
            </a:r>
            <a:r>
              <a:rPr lang="en-US" sz="3200" spc="-20" dirty="0">
                <a:latin typeface="Cambria Math"/>
                <a:cs typeface="Cambria Math"/>
              </a:rPr>
              <a:t> ∝</a:t>
            </a:r>
            <a:r>
              <a:rPr lang="en-US" sz="3200" spc="20" dirty="0">
                <a:latin typeface="Cambria Math"/>
                <a:cs typeface="Cambria Math"/>
              </a:rPr>
              <a:t> (</a:t>
            </a:r>
            <a:r>
              <a:rPr lang="en-US" sz="2800" spc="-10" dirty="0">
                <a:latin typeface="Calibri"/>
                <a:cs typeface="Calibri"/>
              </a:rPr>
              <a:t>Square of amplitude)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8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Near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resonan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dr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-re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onan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bta</a:t>
            </a:r>
            <a:r>
              <a:rPr sz="2800" spc="-15" dirty="0">
                <a:latin typeface="Calibri"/>
                <a:cs typeface="Calibri"/>
              </a:rPr>
              <a:t>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860" y="3328366"/>
            <a:ext cx="12680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6705" algn="l"/>
              </a:tabLst>
            </a:pPr>
            <a:r>
              <a:rPr sz="2800" spc="-30" dirty="0">
                <a:latin typeface="Cambria Math"/>
                <a:cs typeface="Cambria Math"/>
              </a:rPr>
              <a:t>𝐼	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7164" y="3311602"/>
            <a:ext cx="14325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127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3302" y="347977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1734" y="3328359"/>
            <a:ext cx="3479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2804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9174" y="3058618"/>
            <a:ext cx="2374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𝐶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5971" y="3550871"/>
            <a:ext cx="14306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000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799" y="3567634"/>
            <a:ext cx="97281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465" y="3719046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1361" y="3539214"/>
            <a:ext cx="16211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9865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0630" y="3567634"/>
            <a:ext cx="10864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</a:tabLst>
            </a:pPr>
            <a:r>
              <a:rPr sz="2800" spc="-25" dirty="0">
                <a:latin typeface="Cambria Math"/>
                <a:cs typeface="Cambria Math"/>
              </a:rPr>
              <a:t>+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35054" y="3550871"/>
            <a:ext cx="889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834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8668" y="3515990"/>
            <a:ext cx="3014980" cy="0"/>
          </a:xfrm>
          <a:custGeom>
            <a:avLst/>
            <a:gdLst/>
            <a:ahLst/>
            <a:cxnLst/>
            <a:rect l="l" t="t" r="r" b="b"/>
            <a:pathLst>
              <a:path w="3014979">
                <a:moveTo>
                  <a:pt x="0" y="0"/>
                </a:moveTo>
                <a:lnTo>
                  <a:pt x="30147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30300" y="4201726"/>
            <a:ext cx="7481570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𝐶</a:t>
            </a:r>
            <a:r>
              <a:rPr sz="2800" spc="13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norm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Funct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ona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spc="-5" dirty="0">
                <a:solidFill>
                  <a:srgbClr val="FF0000"/>
                </a:solidFill>
                <a:latin typeface="Cambria Math"/>
                <a:cs typeface="Cambria Math"/>
              </a:rPr>
              <a:t>/</a:t>
            </a:r>
            <a:r>
              <a:rPr sz="4200" spc="-22" baseline="2976" dirty="0">
                <a:solidFill>
                  <a:srgbClr val="FF0000"/>
                </a:solidFill>
                <a:latin typeface="Cambria Math"/>
                <a:cs typeface="Cambria Math"/>
              </a:rPr>
              <a:t>(</a:t>
            </a:r>
            <a:r>
              <a:rPr sz="2800" spc="125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00" spc="60" baseline="29166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3000" baseline="291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3000" spc="-217" baseline="2916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mbria Math"/>
                <a:cs typeface="Cambria Math"/>
              </a:rPr>
              <a:t>+</a:t>
            </a:r>
            <a:r>
              <a:rPr sz="2800" spc="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spc="35" dirty="0">
                <a:solidFill>
                  <a:srgbClr val="FF0000"/>
                </a:solidFill>
                <a:latin typeface="Cambria Math"/>
                <a:cs typeface="Cambria Math"/>
              </a:rPr>
              <a:t>𝑎</a:t>
            </a:r>
            <a:r>
              <a:rPr sz="3000" spc="232" baseline="29166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4200" spc="-22" baseline="2976" dirty="0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sz="4200" spc="-7" baseline="2976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orentz</a:t>
            </a:r>
            <a:r>
              <a:rPr sz="2800" spc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65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415912"/>
            <a:ext cx="9594850" cy="616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Lo</a:t>
            </a:r>
            <a:r>
              <a:rPr sz="1200" spc="-10" dirty="0">
                <a:latin typeface="Calibri"/>
                <a:cs typeface="Calibri"/>
              </a:rPr>
              <a:t>re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zi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vs.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re</a:t>
            </a:r>
            <a:r>
              <a:rPr sz="1200" spc="-10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nc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off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mar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ha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3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2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aximu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nts.]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000">
              <a:latin typeface="Times New Roman"/>
              <a:cs typeface="Times New Roman"/>
            </a:endParaRPr>
          </a:p>
          <a:p>
            <a:pPr marL="1143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2969" y="415912"/>
            <a:ext cx="9594859" cy="6167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589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15" dirty="0"/>
              <a:t>: Normalised Lorentz</a:t>
            </a:r>
            <a:r>
              <a:rPr spc="-5" dirty="0"/>
              <a:t>i</a:t>
            </a:r>
            <a:r>
              <a:rPr spc="-20" dirty="0"/>
              <a:t>an</a:t>
            </a:r>
            <a:r>
              <a:rPr spc="-15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/>
              <a:t>De</a:t>
            </a:r>
            <a:r>
              <a:rPr spc="-10" dirty="0"/>
              <a:t>f</a:t>
            </a:r>
            <a:r>
              <a:rPr spc="-15" dirty="0"/>
              <a:t>init</a:t>
            </a:r>
            <a:r>
              <a:rPr spc="-5" dirty="0"/>
              <a:t>i</a:t>
            </a:r>
            <a:r>
              <a:rPr spc="-20" dirty="0"/>
              <a:t>ons and</a:t>
            </a:r>
            <a:r>
              <a:rPr spc="-15" dirty="0"/>
              <a:t> </a:t>
            </a:r>
            <a:r>
              <a:rPr spc="-20" dirty="0"/>
              <a:t>F</a:t>
            </a:r>
            <a:r>
              <a:rPr spc="-30" dirty="0"/>
              <a:t>WHM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865870" cy="222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  <a:p>
            <a:pPr marL="720090" algn="ctr">
              <a:lnSpc>
                <a:spcPts val="2385"/>
              </a:lnSpc>
              <a:spcBef>
                <a:spcPts val="1530"/>
              </a:spcBef>
            </a:pPr>
            <a:r>
              <a:rPr sz="2000" spc="-40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3556000">
              <a:lnSpc>
                <a:spcPts val="3345"/>
              </a:lnSpc>
              <a:tabLst>
                <a:tab pos="5001260" algn="l"/>
              </a:tabLst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605" dirty="0">
                <a:latin typeface="Cambria Math"/>
                <a:cs typeface="Cambria Math"/>
              </a:rPr>
              <a:t>∫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55930" algn="ctr">
              <a:lnSpc>
                <a:spcPct val="100000"/>
              </a:lnSpc>
              <a:spcBef>
                <a:spcPts val="90"/>
              </a:spcBef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33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8374" y="4480892"/>
            <a:ext cx="1990089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Cambria Math"/>
                <a:cs typeface="Cambria Math"/>
              </a:rPr>
              <a:t>𝐿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3657" y="4210763"/>
            <a:ext cx="157670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0690" y="4736925"/>
            <a:ext cx="1600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53466" y="4888336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16339" y="4685288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0" y="0"/>
                </a:moveTo>
                <a:lnTo>
                  <a:pt x="15499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55083" y="4497649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5377754"/>
            <a:ext cx="102679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11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400" y="1225110"/>
            <a:ext cx="480695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8185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1.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9294" y="917797"/>
            <a:ext cx="4451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8" y="1644238"/>
            <a:ext cx="501650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235" algn="ctr">
              <a:lnSpc>
                <a:spcPct val="100000"/>
              </a:lnSpc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3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0" dirty="0">
                <a:latin typeface="Calibri"/>
                <a:cs typeface="Calibri"/>
              </a:rPr>
              <a:t>itut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rat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4718" y="3020256"/>
            <a:ext cx="178181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𝐶</a:t>
            </a:r>
            <a:r>
              <a:rPr sz="2800" spc="28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5091" y="2750508"/>
            <a:ext cx="54737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0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3003" y="3259786"/>
            <a:ext cx="4330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2𝜋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7787" y="3207898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18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7218" y="3020257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3820733"/>
            <a:ext cx="36645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norm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pro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6468" y="4743020"/>
            <a:ext cx="13169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2800" spc="-30" dirty="0">
                <a:latin typeface="Cambria Math"/>
                <a:cs typeface="Cambria Math"/>
              </a:rPr>
              <a:t>𝐿	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3446" y="4726256"/>
            <a:ext cx="173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7678" y="489443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60747" y="4726256"/>
            <a:ext cx="173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6111" y="4743020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6831" y="4456508"/>
            <a:ext cx="11074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0347" y="4965525"/>
            <a:ext cx="173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18175" y="4982289"/>
            <a:ext cx="974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6365" y="5133700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9434" y="4965525"/>
            <a:ext cx="173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7262" y="495386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6530" y="4982289"/>
            <a:ext cx="10852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4825" algn="l"/>
              </a:tabLst>
            </a:pPr>
            <a:r>
              <a:rPr sz="2800" spc="-25" dirty="0">
                <a:latin typeface="Cambria Math"/>
                <a:cs typeface="Cambria Math"/>
              </a:rPr>
              <a:t>+	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60954" y="4965525"/>
            <a:ext cx="8877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2707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23539" y="4953868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83051" y="4930652"/>
            <a:ext cx="3014980" cy="0"/>
          </a:xfrm>
          <a:custGeom>
            <a:avLst/>
            <a:gdLst/>
            <a:ahLst/>
            <a:cxnLst/>
            <a:rect l="l" t="t" r="r" b="b"/>
            <a:pathLst>
              <a:path w="3014979">
                <a:moveTo>
                  <a:pt x="0" y="0"/>
                </a:moveTo>
                <a:lnTo>
                  <a:pt x="30147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586603" y="4743013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45282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85515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WHM)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quency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0665" y="1791912"/>
            <a:ext cx="159385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>
                <a:latin typeface="Cambria Math"/>
                <a:cs typeface="Cambria Math"/>
              </a:rPr>
              <a:t>𝛥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nat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37519" y="1979405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88863" y="1521782"/>
            <a:ext cx="275082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7485" algn="r">
              <a:lnSpc>
                <a:spcPts val="2745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745"/>
              </a:lnSpc>
              <a:tabLst>
                <a:tab pos="1035050" algn="l"/>
              </a:tabLst>
            </a:pPr>
            <a:r>
              <a:rPr sz="2800" spc="-15" dirty="0">
                <a:latin typeface="Calibri"/>
                <a:cs typeface="Calibri"/>
              </a:rPr>
              <a:t>or	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nat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52" baseline="-37698" dirty="0">
                <a:latin typeface="Cambria Math"/>
                <a:cs typeface="Cambria Math"/>
              </a:rPr>
              <a:t>𝜋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9" y="2593536"/>
            <a:ext cx="7529195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Widt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Hz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80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811" y="991040"/>
            <a:ext cx="10388598" cy="495934"/>
          </a:xfrm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587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>
                <a:latin typeface="Calibri"/>
                <a:cs typeface="Calibri"/>
              </a:rPr>
              <a:t>1</a:t>
            </a:r>
            <a:r>
              <a:rPr spc="-35" dirty="0">
                <a:latin typeface="Calibri"/>
                <a:cs typeface="Calibri"/>
              </a:rPr>
              <a:t>1</a:t>
            </a:r>
            <a:r>
              <a:rPr spc="-15" dirty="0">
                <a:latin typeface="Calibri"/>
                <a:cs typeface="Calibri"/>
              </a:rPr>
              <a:t>: Alt</a:t>
            </a:r>
            <a:r>
              <a:rPr spc="-10"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rnative 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20" dirty="0"/>
              <a:t>-No</a:t>
            </a:r>
            <a:r>
              <a:rPr spc="-25" dirty="0"/>
              <a:t>t</a:t>
            </a:r>
            <a:r>
              <a:rPr spc="-15" dirty="0"/>
              <a:t>ation </a:t>
            </a:r>
            <a:r>
              <a:rPr spc="-30" dirty="0"/>
              <a:t>Com</a:t>
            </a:r>
            <a:r>
              <a:rPr spc="-25" dirty="0"/>
              <a:t>m</a:t>
            </a:r>
            <a:r>
              <a:rPr spc="-20" dirty="0"/>
              <a:t>on</a:t>
            </a:r>
            <a:r>
              <a:rPr spc="-15" dirty="0"/>
              <a:t> </a:t>
            </a:r>
            <a:r>
              <a:rPr dirty="0"/>
              <a:t>i</a:t>
            </a:r>
            <a:r>
              <a:rPr spc="-15" dirty="0"/>
              <a:t>n Literature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2212591"/>
            <a:ext cx="43815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rameter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3761313"/>
            <a:ext cx="39852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written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1922" y="4293059"/>
            <a:ext cx="2625725" cy="63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0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22" baseline="-34722" dirty="0">
                <a:latin typeface="Cambria Math"/>
                <a:cs typeface="Cambria Math"/>
              </a:rPr>
              <a:t>(</a:t>
            </a:r>
            <a:r>
              <a:rPr sz="4200" spc="-44" baseline="-37698" dirty="0">
                <a:latin typeface="Cambria Math"/>
                <a:cs typeface="Cambria Math"/>
              </a:rPr>
              <a:t>𝜔</a:t>
            </a:r>
            <a:endParaRPr sz="4200" baseline="-37698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3739" y="3987270"/>
            <a:ext cx="41084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202" baseline="-20833" dirty="0">
                <a:latin typeface="Cambria Math"/>
                <a:cs typeface="Cambria Math"/>
              </a:rPr>
              <a:t>𝛤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2130" y="4700884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09187" y="4497454"/>
            <a:ext cx="2493645" cy="0"/>
          </a:xfrm>
          <a:custGeom>
            <a:avLst/>
            <a:gdLst/>
            <a:ahLst/>
            <a:cxnLst/>
            <a:rect l="l" t="t" r="r" b="b"/>
            <a:pathLst>
              <a:path w="2493645">
                <a:moveTo>
                  <a:pt x="0" y="0"/>
                </a:moveTo>
                <a:lnTo>
                  <a:pt x="249352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37067" y="4499077"/>
            <a:ext cx="348804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17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135" dirty="0">
                <a:latin typeface="Cambria Math"/>
                <a:cs typeface="Cambria Math"/>
              </a:rPr>
              <a:t>𝛤</a:t>
            </a:r>
            <a:r>
              <a:rPr sz="3000" spc="232" baseline="23611" dirty="0">
                <a:latin typeface="Cambria Math"/>
                <a:cs typeface="Cambria Math"/>
              </a:rPr>
              <a:t>2</a:t>
            </a:r>
            <a:r>
              <a:rPr sz="4200" spc="-15" baseline="37698" dirty="0">
                <a:latin typeface="Cambria Math"/>
                <a:cs typeface="Cambria Math"/>
              </a:rPr>
              <a:t>.</a:t>
            </a:r>
            <a:endParaRPr sz="4200" baseline="37698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0" y="5181925"/>
            <a:ext cx="91262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Peak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9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norm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877DE3-480F-18C3-6E1D-94744BD92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60" y="2564941"/>
            <a:ext cx="1533739" cy="8097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5687AD-4C83-2C2D-ABFC-1EA407F54D7A}"/>
              </a:ext>
            </a:extLst>
          </p:cNvPr>
          <p:cNvGrpSpPr/>
          <p:nvPr/>
        </p:nvGrpSpPr>
        <p:grpSpPr>
          <a:xfrm>
            <a:off x="1033539" y="1598675"/>
            <a:ext cx="7962489" cy="548698"/>
            <a:chOff x="945896" y="1597678"/>
            <a:chExt cx="7962489" cy="5486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D76E62-E723-9CCA-88F5-CD86725AF3B9}"/>
                </a:ext>
              </a:extLst>
            </p:cNvPr>
            <p:cNvSpPr txBox="1"/>
            <p:nvPr/>
          </p:nvSpPr>
          <p:spPr>
            <a:xfrm>
              <a:off x="945896" y="1597678"/>
              <a:ext cx="7627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700">
                <a:tabLst>
                  <a:tab pos="241935" algn="l"/>
                </a:tabLst>
              </a:pPr>
              <a:r>
                <a:rPr lang="en-US" sz="2800" spc="-20" dirty="0">
                  <a:latin typeface="Calibri"/>
                  <a:cs typeface="Calibri"/>
                </a:rPr>
                <a:t>Often in literature, the full halfwidth is denoted by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9044F1-CDA7-2AB1-C176-94E290E3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46384" y="1689112"/>
              <a:ext cx="362001" cy="45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41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31939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imensi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detun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2479" y="1791912"/>
            <a:ext cx="600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𝜒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6087" y="1521782"/>
            <a:ext cx="15391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3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8601" y="2031180"/>
            <a:ext cx="2413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𝛤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88792" y="1979405"/>
            <a:ext cx="1213485" cy="0"/>
          </a:xfrm>
          <a:custGeom>
            <a:avLst/>
            <a:gdLst/>
            <a:ahLst/>
            <a:cxnLst/>
            <a:rect l="l" t="t" r="r" b="b"/>
            <a:pathLst>
              <a:path w="1213484">
                <a:moveTo>
                  <a:pt x="0" y="0"/>
                </a:moveTo>
                <a:lnTo>
                  <a:pt x="1213414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89450" y="179191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4667" y="3672961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0300" y="2592126"/>
            <a:ext cx="6668134" cy="339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Compac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endParaRPr sz="2800">
              <a:latin typeface="Calibri"/>
              <a:cs typeface="Calibri"/>
            </a:endParaRPr>
          </a:p>
          <a:p>
            <a:pPr marR="534670" algn="r">
              <a:lnSpc>
                <a:spcPts val="2740"/>
              </a:lnSpc>
              <a:spcBef>
                <a:spcPts val="1430"/>
              </a:spcBef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3329304">
              <a:lnSpc>
                <a:spcPts val="2740"/>
              </a:lnSpc>
            </a:pPr>
            <a:r>
              <a:rPr sz="2800" spc="5" dirty="0">
                <a:latin typeface="Cambria Math"/>
                <a:cs typeface="Cambria Math"/>
              </a:rPr>
              <a:t>𝑔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1</a:t>
            </a:r>
            <a:r>
              <a:rPr sz="4200" spc="7" baseline="-37698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+</a:t>
            </a:r>
            <a:r>
              <a:rPr sz="4200" spc="7" baseline="-37698" dirty="0">
                <a:latin typeface="Cambria Math"/>
                <a:cs typeface="Cambria Math"/>
              </a:rPr>
              <a:t> </a:t>
            </a:r>
            <a:r>
              <a:rPr sz="4200" spc="104" baseline="-37698" dirty="0">
                <a:latin typeface="Cambria Math"/>
                <a:cs typeface="Cambria Math"/>
              </a:rPr>
              <a:t>𝜒</a:t>
            </a:r>
            <a:r>
              <a:rPr sz="3000" spc="262" baseline="-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5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Integrat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norma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876935" algn="ctr">
              <a:lnSpc>
                <a:spcPts val="2385"/>
              </a:lnSpc>
              <a:spcBef>
                <a:spcPts val="1535"/>
              </a:spcBef>
            </a:pP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3274060">
              <a:lnSpc>
                <a:spcPts val="3345"/>
              </a:lnSpc>
              <a:tabLst>
                <a:tab pos="3981450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𝛤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615315" algn="ctr">
              <a:lnSpc>
                <a:spcPct val="100000"/>
              </a:lnSpc>
              <a:spcBef>
                <a:spcPts val="90"/>
              </a:spcBef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73122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284" y="6161404"/>
            <a:ext cx="1025779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7155" y="5817813"/>
            <a:ext cx="330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4729" y="937930"/>
            <a:ext cx="5094605" cy="51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-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mpari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Cambria Math"/>
                <a:cs typeface="Cambria Math"/>
              </a:rPr>
              <a:t>𝐿</a:t>
            </a:r>
            <a:r>
              <a:rPr sz="1800" spc="7" baseline="2314" dirty="0">
                <a:latin typeface="Cambria Math"/>
                <a:cs typeface="Cambria Math"/>
              </a:rPr>
              <a:t>(</a:t>
            </a:r>
            <a:r>
              <a:rPr sz="1200" spc="25" dirty="0">
                <a:latin typeface="Cambria Math"/>
                <a:cs typeface="Cambria Math"/>
              </a:rPr>
              <a:t>𝜔</a:t>
            </a:r>
            <a:r>
              <a:rPr sz="1800" baseline="2314" dirty="0">
                <a:latin typeface="Cambria Math"/>
                <a:cs typeface="Cambria Math"/>
              </a:rPr>
              <a:t>)</a:t>
            </a:r>
            <a:r>
              <a:rPr sz="1800" spc="-15" baseline="2314" dirty="0">
                <a:latin typeface="Cambria Math"/>
                <a:cs typeface="Cambria Math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Cambria Math"/>
                <a:cs typeface="Cambria Math"/>
              </a:rPr>
              <a:t>𝑔</a:t>
            </a:r>
            <a:r>
              <a:rPr sz="1800" spc="7" baseline="2314" dirty="0">
                <a:latin typeface="Cambria Math"/>
                <a:cs typeface="Cambria Math"/>
              </a:rPr>
              <a:t>(</a:t>
            </a:r>
            <a:r>
              <a:rPr sz="1200" spc="25" dirty="0">
                <a:latin typeface="Cambria Math"/>
                <a:cs typeface="Cambria Math"/>
              </a:rPr>
              <a:t>𝜔</a:t>
            </a:r>
            <a:r>
              <a:rPr sz="1800" baseline="2314" dirty="0">
                <a:latin typeface="Cambria Math"/>
                <a:cs typeface="Cambria Math"/>
              </a:rPr>
              <a:t>)</a:t>
            </a:r>
            <a:r>
              <a:rPr sz="1800" spc="7" baseline="2314" dirty="0">
                <a:latin typeface="Cambria Math"/>
                <a:cs typeface="Cambria Math"/>
              </a:rPr>
              <a:t> 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orma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sa</a:t>
            </a:r>
            <a:r>
              <a:rPr sz="1200" spc="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s.]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914400"/>
            <a:ext cx="5005699" cy="5029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939" y="309243"/>
            <a:ext cx="11506075" cy="605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4729" y="937930"/>
            <a:ext cx="5094609" cy="5117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3284" y="6161404"/>
            <a:ext cx="10257522" cy="508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22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245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5" dirty="0"/>
              <a:t>: Ene</a:t>
            </a:r>
            <a:r>
              <a:rPr spc="-10" dirty="0"/>
              <a:t>r</a:t>
            </a:r>
            <a:r>
              <a:rPr spc="-25" dirty="0"/>
              <a:t>gy</a:t>
            </a:r>
            <a:r>
              <a:rPr spc="-15" dirty="0"/>
              <a:t> Loss </a:t>
            </a:r>
            <a:r>
              <a:rPr spc="-20" dirty="0"/>
              <a:t>Rate</a:t>
            </a:r>
            <a:r>
              <a:rPr dirty="0"/>
              <a:t> </a:t>
            </a:r>
            <a:r>
              <a:rPr spc="-25" dirty="0"/>
              <a:t>De</a:t>
            </a:r>
            <a:r>
              <a:rPr spc="-10" dirty="0"/>
              <a:t>r</a:t>
            </a:r>
            <a:r>
              <a:rPr spc="-15" dirty="0"/>
              <a:t>ived</a:t>
            </a:r>
            <a:r>
              <a:rPr spc="-25" dirty="0"/>
              <a:t> </a:t>
            </a:r>
            <a:r>
              <a:rPr spc="-20" dirty="0"/>
              <a:t>Di</a:t>
            </a:r>
            <a:r>
              <a:rPr spc="-10" dirty="0"/>
              <a:t>r</a:t>
            </a:r>
            <a:r>
              <a:rPr spc="-20" dirty="0"/>
              <a:t>ectly</a:t>
            </a:r>
            <a:r>
              <a:rPr dirty="0"/>
              <a:t> </a:t>
            </a:r>
            <a:r>
              <a:rPr spc="-20" dirty="0"/>
              <a:t>F</a:t>
            </a:r>
            <a:r>
              <a:rPr spc="-10" dirty="0"/>
              <a:t>r</a:t>
            </a:r>
            <a:r>
              <a:rPr spc="-25" dirty="0"/>
              <a:t>om</a:t>
            </a:r>
            <a:r>
              <a:rPr spc="-20" dirty="0"/>
              <a:t> the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9" y="1661409"/>
            <a:ext cx="10086975" cy="245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922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Equation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of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Mot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on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Multi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mot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𝑚</a:t>
            </a:r>
            <a:r>
              <a:rPr sz="2800" spc="6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4697730">
              <a:lnSpc>
                <a:spcPts val="1315"/>
              </a:lnSpc>
              <a:spcBef>
                <a:spcPts val="1639"/>
              </a:spcBef>
              <a:tabLst>
                <a:tab pos="6688455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 dirty="0">
              <a:latin typeface="Cambria Math"/>
              <a:cs typeface="Cambria Math"/>
            </a:endParaRPr>
          </a:p>
          <a:p>
            <a:pPr marR="147955" algn="ctr">
              <a:lnSpc>
                <a:spcPts val="2275"/>
              </a:lnSpc>
              <a:tabLst>
                <a:tab pos="2351405" algn="l"/>
                <a:tab pos="3844925" algn="l"/>
              </a:tabLst>
            </a:pPr>
            <a:r>
              <a:rPr sz="2800" spc="-35" dirty="0">
                <a:latin typeface="Cambria Math"/>
                <a:cs typeface="Cambria Math"/>
              </a:rPr>
              <a:t>𝑚</a:t>
            </a:r>
            <a:r>
              <a:rPr sz="2800" spc="60" dirty="0">
                <a:latin typeface="Cambria Math"/>
                <a:cs typeface="Cambria Math"/>
              </a:rPr>
              <a:t>𝑥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𝑥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−𝛾</a:t>
            </a: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1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ogn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eft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chani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ergy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0061" y="4602812"/>
            <a:ext cx="118554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80" dirty="0">
                <a:latin typeface="Cambria Math"/>
                <a:cs typeface="Cambria Math"/>
              </a:rPr>
              <a:t>𝑊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933" y="4349447"/>
            <a:ext cx="251203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20" dirty="0"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4922" y="4566765"/>
            <a:ext cx="1321317" cy="433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̇</a:t>
            </a:r>
            <a:r>
              <a:rPr sz="2800" spc="-310" dirty="0">
                <a:latin typeface="Cambria Math"/>
                <a:cs typeface="Cambria Math"/>
              </a:rPr>
              <a:t> 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4531" y="4371154"/>
            <a:ext cx="530471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20" dirty="0">
                <a:latin typeface="Cambria Math"/>
                <a:cs typeface="Cambria Math"/>
              </a:rPr>
              <a:t>1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0946" y="4563716"/>
            <a:ext cx="585494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5695" algn="l"/>
              </a:tabLst>
            </a:pP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dirty="0">
                <a:latin typeface="Cambria Math"/>
                <a:cs typeface="Cambria Math"/>
              </a:rPr>
              <a:t> (kinetic and potential energy</a:t>
            </a:r>
            <a:r>
              <a:rPr lang="en-US" sz="2800" spc="-10" dirty="0">
                <a:latin typeface="Cambria Math"/>
                <a:cs typeface="Cambria Math"/>
              </a:rPr>
              <a:t>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9991" y="4563716"/>
            <a:ext cx="54483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4175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5416676"/>
            <a:ext cx="1688464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Theref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re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34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5555" cy="325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7620" indent="-228600" algn="just">
              <a:lnSpc>
                <a:spcPct val="127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Understa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micros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igin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nk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ntum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trodyn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mics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(spontane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ogu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dampe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armonic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ill</a:t>
            </a:r>
            <a:r>
              <a:rPr sz="2800" spc="-15" dirty="0">
                <a:latin typeface="Calibri"/>
                <a:cs typeface="Calibri"/>
              </a:rPr>
              <a:t>ator).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0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entire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-st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eve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symbo</a:t>
            </a:r>
            <a:r>
              <a:rPr sz="2800" spc="-10" dirty="0">
                <a:latin typeface="Calibri"/>
                <a:cs typeface="Calibri"/>
              </a:rPr>
              <a:t>l,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show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eve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gebraic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move,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vis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mechan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m.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898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0438" y="925898"/>
            <a:ext cx="5683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𝑑𝑊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3139" y="1383273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8" y="1434914"/>
            <a:ext cx="9184005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63345" algn="ctr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247" baseline="-16666" dirty="0">
                <a:latin typeface="Cambria Math"/>
                <a:cs typeface="Cambria Math"/>
              </a:rPr>
              <a:t>0</a:t>
            </a:r>
            <a:r>
              <a:rPr sz="2800" spc="10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52" baseline="29166" dirty="0">
                <a:latin typeface="Cambria Math"/>
                <a:cs typeface="Cambria Math"/>
              </a:rPr>
              <a:t>𝛾</a:t>
            </a:r>
            <a:r>
              <a:rPr sz="3000" spc="434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5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ard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Cambria Math"/>
                <a:cs typeface="Cambria Math"/>
              </a:rPr>
              <a:t>𝛾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87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terms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(sm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759" y="1142841"/>
            <a:ext cx="203581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−</a:t>
            </a:r>
            <a:r>
              <a:rPr sz="2800" spc="-35" dirty="0">
                <a:latin typeface="Cambria Math"/>
                <a:cs typeface="Cambria Math"/>
              </a:rPr>
              <a:t>𝛾</a:t>
            </a: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spc="125" dirty="0">
                <a:latin typeface="Cambria Math"/>
                <a:cs typeface="Cambria Math"/>
              </a:rPr>
              <a:t>𝑥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1573" y="2633160"/>
            <a:ext cx="5683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𝑑𝑊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2158" y="3142438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14271" y="3090550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58414" y="2847056"/>
            <a:ext cx="373189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  <a:tabLst>
                <a:tab pos="3348354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−𝛾</a:t>
            </a:r>
            <a:r>
              <a:rPr sz="2800" spc="30" dirty="0">
                <a:latin typeface="Cambria Math"/>
                <a:cs typeface="Cambria Math"/>
              </a:rPr>
              <a:t>𝑚</a:t>
            </a:r>
            <a:r>
              <a:rPr sz="2800" spc="125" dirty="0">
                <a:latin typeface="Cambria Math"/>
                <a:cs typeface="Cambria Math"/>
              </a:rPr>
              <a:t>𝑥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10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52" baseline="29166" dirty="0">
                <a:latin typeface="Cambria Math"/>
                <a:cs typeface="Cambria Math"/>
              </a:rPr>
              <a:t>𝛾</a:t>
            </a:r>
            <a:r>
              <a:rPr sz="3000" spc="359" baseline="29166" dirty="0">
                <a:latin typeface="Cambria Math"/>
                <a:cs typeface="Cambria Math"/>
              </a:rPr>
              <a:t>𝑡</a:t>
            </a:r>
            <a:r>
              <a:rPr sz="3000" spc="-405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1320165">
              <a:lnSpc>
                <a:spcPts val="1425"/>
              </a:lnSpc>
              <a:tabLst>
                <a:tab pos="3187065" algn="l"/>
              </a:tabLst>
            </a:pPr>
            <a:r>
              <a:rPr sz="2000" spc="40" dirty="0">
                <a:latin typeface="Cambria Math"/>
                <a:cs typeface="Cambria Math"/>
              </a:rPr>
              <a:t>0	</a:t>
            </a:r>
            <a:r>
              <a:rPr sz="3000" spc="60" baseline="1388" dirty="0">
                <a:latin typeface="Cambria Math"/>
                <a:cs typeface="Cambria Math"/>
              </a:rPr>
              <a:t>0</a:t>
            </a:r>
            <a:endParaRPr sz="3000" baseline="1388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99203" y="3970151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4">
                <a:moveTo>
                  <a:pt x="0" y="0"/>
                </a:moveTo>
                <a:lnTo>
                  <a:pt x="14630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2708" y="3899342"/>
            <a:ext cx="10375892" cy="476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168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15" dirty="0">
                <a:latin typeface="Calibri"/>
                <a:cs typeface="Calibri"/>
              </a:rPr>
              <a:t>-ave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age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cycles,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⟨sin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3000" spc="60" baseline="45833" dirty="0">
                <a:latin typeface="Cambria Math"/>
                <a:cs typeface="Cambria Math"/>
              </a:rPr>
              <a:t>1</a:t>
            </a:r>
            <a:endParaRPr sz="3000" baseline="45833" dirty="0">
              <a:latin typeface="Cambria Math"/>
              <a:cs typeface="Cambria Math"/>
            </a:endParaRPr>
          </a:p>
          <a:p>
            <a:pPr marR="5080" algn="r">
              <a:lnSpc>
                <a:spcPts val="1680"/>
              </a:lnSpc>
            </a:pP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6400" y="396869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00556" y="4735579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5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87841" y="4753681"/>
            <a:ext cx="8451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20468" y="4941320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07766" y="4483933"/>
            <a:ext cx="16859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5900" algn="l"/>
              </a:tabLst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𝑊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8350" y="4992949"/>
            <a:ext cx="15957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5570" algn="l"/>
              </a:tabLst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94175" y="4941320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690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65551" y="4753681"/>
            <a:ext cx="30384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4275" algn="l"/>
                <a:tab pos="2952115" algn="l"/>
              </a:tabLst>
            </a:pP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25" dirty="0">
                <a:latin typeface="Cambria Math"/>
                <a:cs typeface="Cambria Math"/>
              </a:rPr>
              <a:t>𝑚</a:t>
            </a:r>
            <a:r>
              <a:rPr sz="2800" spc="-55" dirty="0">
                <a:latin typeface="Cambria Math"/>
                <a:cs typeface="Cambria Math"/>
              </a:rPr>
              <a:t>𝑥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-209" baseline="-1666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7" baseline="-16666" dirty="0">
                <a:latin typeface="Cambria Math"/>
                <a:cs typeface="Cambria Math"/>
              </a:rPr>
              <a:t>0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1350" y="4697827"/>
            <a:ext cx="21926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0690" algn="l"/>
                <a:tab pos="796925" algn="l"/>
              </a:tabLst>
            </a:pPr>
            <a:r>
              <a:rPr sz="2000" spc="40" dirty="0">
                <a:latin typeface="Cambria Math"/>
                <a:cs typeface="Cambria Math"/>
              </a:rPr>
              <a:t>2	2	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35" dirty="0">
                <a:latin typeface="Cambria Math"/>
                <a:cs typeface="Cambria Math"/>
              </a:rPr>
              <a:t>𝛾𝑡</a:t>
            </a:r>
            <a:endParaRPr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236736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9" y="968684"/>
            <a:ext cx="9257665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iant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sam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onst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967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784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>
                <a:latin typeface="Calibri"/>
                <a:cs typeface="Calibri"/>
              </a:rPr>
              <a:t>1</a:t>
            </a:r>
            <a:r>
              <a:rPr spc="-35" dirty="0">
                <a:latin typeface="Calibri"/>
                <a:cs typeface="Calibri"/>
              </a:rPr>
              <a:t>3</a:t>
            </a:r>
            <a:r>
              <a:rPr spc="-20" dirty="0">
                <a:latin typeface="Calibri"/>
                <a:cs typeface="Calibri"/>
              </a:rPr>
              <a:t>: Conne</a:t>
            </a:r>
            <a:r>
              <a:rPr spc="-5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ting D</a:t>
            </a:r>
            <a:r>
              <a:rPr spc="-10" dirty="0">
                <a:latin typeface="Calibri"/>
                <a:cs typeface="Calibri"/>
              </a:rPr>
              <a:t>a</a:t>
            </a:r>
            <a:r>
              <a:rPr spc="-20" dirty="0">
                <a:latin typeface="Calibri"/>
                <a:cs typeface="Calibri"/>
              </a:rPr>
              <a:t>mping 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spc="-15" dirty="0">
                <a:latin typeface="Calibri"/>
                <a:cs typeface="Calibri"/>
              </a:rPr>
              <a:t>onstant γ to Q</a:t>
            </a:r>
            <a:r>
              <a:rPr spc="-20" dirty="0">
                <a:latin typeface="Calibri"/>
                <a:cs typeface="Calibri"/>
              </a:rPr>
              <a:t>uantum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5259" y="1661409"/>
            <a:ext cx="175895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Li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etime</a:t>
            </a:r>
            <a:r>
              <a:rPr sz="3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τ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401626"/>
            <a:ext cx="16262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Quan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116" y="2416752"/>
            <a:ext cx="8300084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0" algn="l"/>
                <a:tab pos="4337050" algn="l"/>
                <a:tab pos="4998085" algn="l"/>
                <a:tab pos="5966460" algn="l"/>
                <a:tab pos="6616700" algn="l"/>
                <a:tab pos="8002905" algn="l"/>
              </a:tabLst>
            </a:pPr>
            <a:r>
              <a:rPr sz="2800" spc="-20" dirty="0">
                <a:latin typeface="Calibri"/>
                <a:cs typeface="Calibri"/>
              </a:rPr>
              <a:t>spontaneou</a:t>
            </a:r>
            <a:r>
              <a:rPr sz="2800" spc="-5" dirty="0">
                <a:latin typeface="Calibri"/>
                <a:cs typeface="Calibri"/>
              </a:rPr>
              <a:t>s-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∣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ste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297" y="2908016"/>
            <a:ext cx="2688590" cy="11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22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7483" y="4518992"/>
            <a:ext cx="6248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075" algn="l"/>
              </a:tabLst>
            </a:pPr>
            <a:r>
              <a:rPr sz="2800" spc="-30" dirty="0">
                <a:latin typeface="Cambria Math"/>
                <a:cs typeface="Cambria Math"/>
              </a:rPr>
              <a:t>𝜏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0551" y="4677542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7553" y="4248863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7262" y="4758261"/>
            <a:ext cx="2501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𝐴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2814" y="4916811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59951" y="470662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45966" y="4518985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0300" y="5390768"/>
            <a:ext cx="29083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Identify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107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4495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4234" y="1863540"/>
            <a:ext cx="113982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nat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0044" y="2051182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00044" y="1600200"/>
            <a:ext cx="2266061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ct val="100000"/>
              </a:lnSpc>
              <a:tabLst>
                <a:tab pos="892175" algn="l"/>
                <a:tab pos="1118870" algn="l"/>
              </a:tabLst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baseline="-16666" dirty="0">
                <a:latin typeface="Calibri"/>
                <a:cs typeface="Calibri"/>
              </a:rPr>
              <a:t>i	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1 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892175" algn="l"/>
              </a:tabLst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2709" y="1863540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4543" y="2261358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7695" y="1863540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735383"/>
            <a:ext cx="3109595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964565" algn="l"/>
                <a:tab pos="2436495" algn="l"/>
                <a:tab pos="2875280" algn="l"/>
              </a:tabLst>
            </a:pPr>
            <a:r>
              <a:rPr sz="2800" spc="-15" dirty="0">
                <a:latin typeface="Calibri"/>
                <a:cs typeface="Calibri"/>
              </a:rPr>
              <a:t>Any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decr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9914" y="2760468"/>
            <a:ext cx="6889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06500" algn="l"/>
                <a:tab pos="1861185" algn="l"/>
                <a:tab pos="2653665" algn="l"/>
                <a:tab pos="4545965" algn="l"/>
                <a:tab pos="5579110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generate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3303274"/>
            <a:ext cx="3691890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ltra</a:t>
            </a:r>
            <a:r>
              <a:rPr sz="2800" spc="-20" dirty="0">
                <a:latin typeface="Calibri"/>
                <a:cs typeface="Calibri"/>
              </a:rPr>
              <a:t>-n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rrow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featu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26F1BCA0-998B-4B56-9061-87389B31338A}"/>
              </a:ext>
            </a:extLst>
          </p:cNvPr>
          <p:cNvSpPr/>
          <p:nvPr/>
        </p:nvSpPr>
        <p:spPr>
          <a:xfrm>
            <a:off x="6746240" y="2082932"/>
            <a:ext cx="640080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548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40398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4</a:t>
            </a:r>
            <a:r>
              <a:rPr spc="-15" dirty="0"/>
              <a:t>: Unce</a:t>
            </a:r>
            <a:r>
              <a:rPr spc="-10" dirty="0"/>
              <a:t>r</a:t>
            </a:r>
            <a:r>
              <a:rPr spc="-15" dirty="0"/>
              <a:t>tainty</a:t>
            </a:r>
            <a:r>
              <a:rPr spc="-20" dirty="0"/>
              <a:t>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in</a:t>
            </a:r>
            <a:r>
              <a:rPr spc="-30" dirty="0"/>
              <a:t>c</a:t>
            </a:r>
            <a:r>
              <a:rPr spc="-15" dirty="0"/>
              <a:t>iple</a:t>
            </a:r>
            <a:r>
              <a:rPr dirty="0"/>
              <a:t> </a:t>
            </a:r>
            <a:r>
              <a:rPr spc="-25" dirty="0"/>
              <a:t>P</a:t>
            </a:r>
            <a:r>
              <a:rPr spc="-15" dirty="0"/>
              <a:t>e</a:t>
            </a:r>
            <a:r>
              <a:rPr spc="-20" dirty="0"/>
              <a:t>rspective</a:t>
            </a:r>
          </a:p>
        </p:txBody>
      </p:sp>
      <p:sp>
        <p:nvSpPr>
          <p:cNvPr id="3" name="object 3"/>
          <p:cNvSpPr/>
          <p:nvPr/>
        </p:nvSpPr>
        <p:spPr>
          <a:xfrm>
            <a:off x="6647047" y="2832994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297" y="1754434"/>
            <a:ext cx="5812790" cy="277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Energ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rta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R="79375" algn="r">
              <a:lnSpc>
                <a:spcPts val="2740"/>
              </a:lnSpc>
              <a:spcBef>
                <a:spcPts val="1510"/>
              </a:spcBef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  <a:p>
            <a:pPr marR="5080" algn="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</a:t>
            </a:r>
            <a:r>
              <a:rPr sz="3000" spc="195" baseline="-16666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≳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4200" spc="52" baseline="-37698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5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nent</a:t>
            </a:r>
            <a:r>
              <a:rPr sz="2800" spc="-5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≡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187" baseline="-16666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Hence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9947" y="5023437"/>
            <a:ext cx="88265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9474" y="4753688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5758" y="5262705"/>
            <a:ext cx="1885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8826" y="5421195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8447" y="521106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1978" y="5023429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10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1612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4463" y="1863540"/>
            <a:ext cx="8731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3571" y="2051182"/>
            <a:ext cx="497205" cy="0"/>
          </a:xfrm>
          <a:custGeom>
            <a:avLst/>
            <a:gdLst/>
            <a:ahLst/>
            <a:cxnLst/>
            <a:rect l="l" t="t" r="r" b="b"/>
            <a:pathLst>
              <a:path w="497204">
                <a:moveTo>
                  <a:pt x="0" y="0"/>
                </a:moveTo>
                <a:lnTo>
                  <a:pt x="4971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0868" y="1593410"/>
            <a:ext cx="1470532" cy="978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marR="5080" indent="-143510">
              <a:lnSpc>
                <a:spcPct val="119400"/>
              </a:lnSpc>
              <a:tabLst>
                <a:tab pos="972819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80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	</a:t>
            </a:r>
            <a:r>
              <a:rPr sz="3000" spc="-450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 ℏ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baseline="-16666" dirty="0">
                <a:latin typeface="Calibri"/>
                <a:cs typeface="Calibri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17009" y="1863540"/>
            <a:ext cx="6991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12775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300" y="2735383"/>
            <a:ext cx="1015809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200"/>
              </a:lnSpc>
              <a:buFont typeface="Symbol"/>
              <a:buChar char=""/>
              <a:tabLst>
                <a:tab pos="241935" algn="l"/>
                <a:tab pos="847788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unstab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157" baseline="-16666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adds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uadra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9975" y="4386404"/>
            <a:ext cx="34258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44" baseline="1984" dirty="0">
                <a:latin typeface="Cambria Math"/>
                <a:cs typeface="Cambria Math"/>
              </a:rPr>
              <a:t>𝛥𝜔</a:t>
            </a:r>
            <a:r>
              <a:rPr sz="4200" spc="330" baseline="1984" dirty="0">
                <a:latin typeface="Cambria Math"/>
                <a:cs typeface="Cambria Math"/>
              </a:rPr>
              <a:t> </a:t>
            </a:r>
            <a:r>
              <a:rPr sz="4200" spc="-37" baseline="1984" dirty="0">
                <a:latin typeface="Cambria Math"/>
                <a:cs typeface="Cambria Math"/>
              </a:rPr>
              <a:t>=</a:t>
            </a:r>
            <a:r>
              <a:rPr sz="4200" spc="240" baseline="1984" dirty="0">
                <a:latin typeface="Cambria Math"/>
                <a:cs typeface="Cambria Math"/>
              </a:rPr>
              <a:t> </a:t>
            </a:r>
            <a:r>
              <a:rPr sz="2800" spc="290" dirty="0">
                <a:latin typeface="Cambria Math"/>
                <a:cs typeface="Cambria Math"/>
              </a:rPr>
              <a:t>√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880" y="457365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7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72328" y="4116267"/>
            <a:ext cx="9906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0415" algn="l"/>
              </a:tabLst>
            </a:pPr>
            <a:r>
              <a:rPr sz="2800" spc="-20" dirty="0">
                <a:latin typeface="Cambria Math"/>
                <a:cs typeface="Cambria Math"/>
              </a:rPr>
              <a:t>1	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9176" y="4636333"/>
            <a:ext cx="1073150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0415" algn="l"/>
              </a:tabLst>
            </a:pPr>
            <a:r>
              <a:rPr sz="2800" spc="-25" dirty="0">
                <a:latin typeface="Cambria Math"/>
                <a:cs typeface="Cambria Math"/>
              </a:rPr>
              <a:t>𝜏</a:t>
            </a:r>
            <a:r>
              <a:rPr sz="3000" baseline="-19444" dirty="0">
                <a:latin typeface="Calibri"/>
                <a:cs typeface="Calibri"/>
              </a:rPr>
              <a:t>i	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baseline="-20833" dirty="0">
                <a:latin typeface="Calibri"/>
                <a:cs typeface="Calibri"/>
              </a:rPr>
              <a:t>k</a:t>
            </a:r>
            <a:endParaRPr sz="3000" baseline="-2083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80219" y="4573654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1880" y="4091791"/>
            <a:ext cx="1113155" cy="0"/>
          </a:xfrm>
          <a:custGeom>
            <a:avLst/>
            <a:gdLst/>
            <a:ahLst/>
            <a:cxnLst/>
            <a:rect l="l" t="t" r="r" b="b"/>
            <a:pathLst>
              <a:path w="1113154">
                <a:moveTo>
                  <a:pt x="0" y="0"/>
                </a:moveTo>
                <a:lnTo>
                  <a:pt x="111283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82317" y="4386396"/>
            <a:ext cx="1029969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0415" algn="l"/>
              </a:tabLst>
            </a:pPr>
            <a:r>
              <a:rPr sz="3000" spc="60" baseline="-25000" dirty="0">
                <a:latin typeface="Cambria Math"/>
                <a:cs typeface="Cambria Math"/>
              </a:rPr>
              <a:t>2 </a:t>
            </a:r>
            <a:r>
              <a:rPr sz="3000" spc="-217" baseline="-250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3000" spc="232" baseline="-25000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677B3462-6CFA-443F-89D2-4BB6D0FB7E55}"/>
              </a:ext>
            </a:extLst>
          </p:cNvPr>
          <p:cNvSpPr/>
          <p:nvPr/>
        </p:nvSpPr>
        <p:spPr>
          <a:xfrm>
            <a:off x="6799585" y="2133600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50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62875"/>
            <a:ext cx="8735060" cy="599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wo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rgy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leve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z</a:t>
            </a:r>
            <a:r>
              <a:rPr sz="1400" spc="-1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arr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ati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cer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462875"/>
            <a:ext cx="8734440" cy="59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34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2580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5</a:t>
            </a:r>
            <a:r>
              <a:rPr spc="-10" dirty="0"/>
              <a:t>: </a:t>
            </a:r>
            <a:r>
              <a:rPr spc="-30" dirty="0"/>
              <a:t>Pow</a:t>
            </a:r>
            <a:r>
              <a:rPr spc="-15" dirty="0"/>
              <a:t>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Emitt</a:t>
            </a:r>
            <a:r>
              <a:rPr spc="-15" dirty="0"/>
              <a:t>e</a:t>
            </a:r>
            <a:r>
              <a:rPr spc="-20" dirty="0"/>
              <a:t>d</a:t>
            </a:r>
            <a:r>
              <a:rPr dirty="0"/>
              <a:t> </a:t>
            </a:r>
            <a:r>
              <a:rPr spc="-20" dirty="0"/>
              <a:t>by</a:t>
            </a:r>
            <a:r>
              <a:rPr spc="-15" dirty="0"/>
              <a:t> </a:t>
            </a:r>
            <a:r>
              <a:rPr spc="-20" dirty="0"/>
              <a:t>an</a:t>
            </a:r>
            <a:r>
              <a:rPr spc="-15" dirty="0"/>
              <a:t> </a:t>
            </a:r>
            <a:r>
              <a:rPr spc="-20" dirty="0"/>
              <a:t>E</a:t>
            </a:r>
            <a:r>
              <a:rPr spc="-10" dirty="0"/>
              <a:t>n</a:t>
            </a:r>
            <a:r>
              <a:rPr spc="-20" dirty="0"/>
              <a:t>semb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-15" dirty="0"/>
              <a:t> of</a:t>
            </a:r>
            <a:r>
              <a:rPr spc="-5" dirty="0"/>
              <a:t> </a:t>
            </a:r>
            <a:r>
              <a:rPr spc="-20" dirty="0"/>
              <a:t>Atom</a:t>
            </a:r>
            <a:r>
              <a:rPr spc="-1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16374"/>
            <a:ext cx="7045959" cy="1095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numb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3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r>
              <a:rPr sz="4200" baseline="1984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toms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∣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iant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ransi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𝑖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8706" y="3050998"/>
            <a:ext cx="5334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409" dirty="0">
                <a:latin typeface="Cambria Math"/>
                <a:cs typeface="Cambria Math"/>
              </a:rPr>
              <a:t>𝑊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6198" y="3202410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7494" y="3560015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1407" y="3508369"/>
            <a:ext cx="772795" cy="0"/>
          </a:xfrm>
          <a:custGeom>
            <a:avLst/>
            <a:gdLst/>
            <a:ahLst/>
            <a:cxnLst/>
            <a:rect l="l" t="t" r="r" b="b"/>
            <a:pathLst>
              <a:path w="772795">
                <a:moveTo>
                  <a:pt x="0" y="0"/>
                </a:moveTo>
                <a:lnTo>
                  <a:pt x="77266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0435" y="3320739"/>
            <a:ext cx="2695824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</a:t>
            </a:r>
            <a:r>
              <a:rPr sz="3000" spc="19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284" baseline="-16666" dirty="0">
                <a:latin typeface="Cambria Math"/>
                <a:cs typeface="Cambria Math"/>
              </a:rPr>
              <a:t>𝑖</a:t>
            </a:r>
            <a:r>
              <a:rPr sz="3000" spc="300" baseline="-16666" dirty="0">
                <a:latin typeface="Cambria Math"/>
                <a:cs typeface="Cambria Math"/>
              </a:rPr>
              <a:t>𝑘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10" dirty="0">
                <a:latin typeface="Cambria Math"/>
                <a:cs typeface="Cambria Math"/>
              </a:rPr>
              <a:t>ℎ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2986" y="4419413"/>
            <a:ext cx="29591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442" baseline="-16666" dirty="0">
                <a:latin typeface="Cambria Math"/>
                <a:cs typeface="Cambria Math"/>
              </a:rPr>
              <a:t>𝑟</a:t>
            </a:r>
            <a:r>
              <a:rPr sz="1650" spc="60" dirty="0">
                <a:latin typeface="Cambria Math"/>
                <a:cs typeface="Cambria Math"/>
              </a:rPr>
              <a:t>2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95672" y="439077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3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30300" y="4072607"/>
            <a:ext cx="9250045" cy="128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8919845" algn="l"/>
              </a:tabLst>
            </a:pPr>
            <a:r>
              <a:rPr sz="2800" spc="-20" dirty="0">
                <a:latin typeface="Calibri"/>
                <a:cs typeface="Calibri"/>
              </a:rPr>
              <a:t>Detecto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subte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3000" spc="120" baseline="45833" dirty="0">
                <a:latin typeface="Cambria Math"/>
                <a:cs typeface="Cambria Math"/>
              </a:rPr>
              <a:t>𝐴</a:t>
            </a:r>
            <a:r>
              <a:rPr sz="3000" spc="30" baseline="45833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3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Assumi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otropic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737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5791" y="1374129"/>
            <a:ext cx="763905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52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0300" y="916754"/>
            <a:ext cx="9627870" cy="1525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2070">
              <a:lnSpc>
                <a:spcPts val="2740"/>
              </a:lnSpc>
            </a:pPr>
            <a:r>
              <a:rPr sz="2800" spc="-30" dirty="0">
                <a:latin typeface="Cambria Math"/>
                <a:cs typeface="Cambria Math"/>
              </a:rPr>
              <a:t>𝐴</a:t>
            </a:r>
            <a:endParaRPr sz="2800">
              <a:latin typeface="Cambria Math"/>
              <a:cs typeface="Cambria Math"/>
            </a:endParaRPr>
          </a:p>
          <a:p>
            <a:pPr marL="2957195">
              <a:lnSpc>
                <a:spcPts val="2740"/>
              </a:lnSpc>
              <a:tabLst>
                <a:tab pos="6135370" algn="l"/>
              </a:tabLst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</a:t>
            </a:r>
            <a:r>
              <a:rPr sz="3000" spc="19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292" baseline="-16666" dirty="0">
                <a:latin typeface="Cambria Math"/>
                <a:cs typeface="Cambria Math"/>
              </a:rPr>
              <a:t> </a:t>
            </a:r>
            <a:r>
              <a:rPr sz="2800" spc="10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𝛥𝑉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37" baseline="-37698" dirty="0">
                <a:latin typeface="Cambria Math"/>
                <a:cs typeface="Cambria Math"/>
              </a:rPr>
              <a:t>4</a:t>
            </a:r>
            <a:r>
              <a:rPr sz="4200" spc="52" baseline="-37698" dirty="0">
                <a:latin typeface="Cambria Math"/>
                <a:cs typeface="Cambria Math"/>
              </a:rPr>
              <a:t>𝜋</a:t>
            </a:r>
            <a:r>
              <a:rPr sz="4200" spc="150" baseline="-37698" dirty="0">
                <a:latin typeface="Cambria Math"/>
                <a:cs typeface="Cambria Math"/>
              </a:rPr>
              <a:t>𝑟</a:t>
            </a:r>
            <a:r>
              <a:rPr sz="3000" spc="232" baseline="-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7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10" dirty="0">
                <a:latin typeface="Calibri"/>
                <a:cs typeface="Calibri"/>
              </a:rPr>
              <a:t>uri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known.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838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213979"/>
            <a:ext cx="9784715" cy="646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ph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ector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gh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g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13979"/>
            <a:ext cx="9784445" cy="6463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2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439379"/>
            <a:ext cx="8609330" cy="612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[</a:t>
            </a: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ch</a:t>
            </a:r>
            <a:r>
              <a:rPr sz="1000" spc="-15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at</a:t>
            </a:r>
            <a:r>
              <a:rPr sz="1000" spc="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c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paring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id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al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5" dirty="0">
                <a:latin typeface="Calibri"/>
                <a:cs typeface="Calibri"/>
              </a:rPr>
              <a:t>lt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-fu</a:t>
            </a:r>
            <a:r>
              <a:rPr sz="1000" spc="0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ction</a:t>
            </a:r>
            <a:r>
              <a:rPr sz="1000" dirty="0">
                <a:latin typeface="Calibri"/>
                <a:cs typeface="Calibri"/>
              </a:rPr>
              <a:t> s</a:t>
            </a:r>
            <a:r>
              <a:rPr sz="1000" spc="-10" dirty="0">
                <a:latin typeface="Calibri"/>
                <a:cs typeface="Calibri"/>
              </a:rPr>
              <a:t>pe</a:t>
            </a:r>
            <a:r>
              <a:rPr sz="1000" spc="-5" dirty="0">
                <a:latin typeface="Calibri"/>
                <a:cs typeface="Calibri"/>
              </a:rPr>
              <a:t>ctral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line with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al</a:t>
            </a:r>
            <a:r>
              <a:rPr sz="1000" spc="0" dirty="0">
                <a:latin typeface="Calibri"/>
                <a:cs typeface="Calibri"/>
              </a:rPr>
              <a:t>i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tically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broad</a:t>
            </a:r>
            <a:r>
              <a:rPr sz="1000" spc="-10" dirty="0">
                <a:latin typeface="Calibri"/>
                <a:cs typeface="Calibri"/>
              </a:rPr>
              <a:t>ened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ntzian line,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annotated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</a:t>
            </a:r>
            <a:r>
              <a:rPr sz="100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Δν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nd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pe</a:t>
            </a:r>
            <a:r>
              <a:rPr sz="1000" spc="-5" dirty="0">
                <a:latin typeface="Calibri"/>
                <a:cs typeface="Calibri"/>
              </a:rPr>
              <a:t>ak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inten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it</a:t>
            </a:r>
            <a:r>
              <a:rPr sz="1000" dirty="0">
                <a:latin typeface="Calibri"/>
                <a:cs typeface="Calibri"/>
              </a:rPr>
              <a:t>y</a:t>
            </a:r>
            <a:r>
              <a:rPr sz="1000" spc="-5" dirty="0">
                <a:latin typeface="Calibri"/>
                <a:cs typeface="Calibri"/>
              </a:rPr>
              <a:t>.]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439379"/>
            <a:ext cx="8609319" cy="6126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663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325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6</a:t>
            </a:r>
            <a:r>
              <a:rPr spc="-10" dirty="0"/>
              <a:t>:</a:t>
            </a:r>
            <a:r>
              <a:rPr spc="-15" dirty="0"/>
              <a:t> </a:t>
            </a:r>
            <a:r>
              <a:rPr spc="-20" dirty="0"/>
              <a:t>Abso</a:t>
            </a:r>
            <a:r>
              <a:rPr spc="-10" dirty="0"/>
              <a:t>r</a:t>
            </a:r>
            <a:r>
              <a:rPr spc="-15" dirty="0"/>
              <a:t>ption</a:t>
            </a:r>
            <a:r>
              <a:rPr spc="-20" dirty="0"/>
              <a:t> </a:t>
            </a:r>
            <a:r>
              <a:rPr spc="-25" dirty="0"/>
              <a:t>Ge</a:t>
            </a:r>
            <a:r>
              <a:rPr spc="-10" dirty="0"/>
              <a:t>o</a:t>
            </a:r>
            <a:r>
              <a:rPr spc="-25" dirty="0"/>
              <a:t>met</a:t>
            </a:r>
            <a:r>
              <a:rPr spc="-10" dirty="0"/>
              <a:t>r</a:t>
            </a:r>
            <a:r>
              <a:rPr spc="-20" dirty="0"/>
              <a:t>y and</a:t>
            </a:r>
            <a:r>
              <a:rPr spc="-15" dirty="0"/>
              <a:t> </a:t>
            </a:r>
            <a:r>
              <a:rPr spc="-20" dirty="0"/>
              <a:t>B</a:t>
            </a:r>
            <a:r>
              <a:rPr spc="-15" dirty="0"/>
              <a:t>e</a:t>
            </a:r>
            <a:r>
              <a:rPr spc="-25" dirty="0"/>
              <a:t>e</a:t>
            </a:r>
            <a:r>
              <a:rPr spc="20" dirty="0"/>
              <a:t>r</a:t>
            </a:r>
            <a:r>
              <a:rPr spc="-25" dirty="0">
                <a:latin typeface="Calibri"/>
                <a:cs typeface="Calibri"/>
              </a:rPr>
              <a:t>’</a:t>
            </a:r>
            <a:r>
              <a:rPr spc="-20" dirty="0"/>
              <a:t>s 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547100" cy="3754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Plane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ochromat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ente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thickn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decremen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over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43935">
              <a:lnSpc>
                <a:spcPct val="100000"/>
              </a:lnSpc>
              <a:spcBef>
                <a:spcPts val="1800"/>
              </a:spcBef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−𝛼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9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5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Integrate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rom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22979">
              <a:lnSpc>
                <a:spcPct val="100000"/>
              </a:lnSpc>
              <a:spcBef>
                <a:spcPts val="2090"/>
              </a:spcBef>
            </a:pPr>
            <a:r>
              <a:rPr sz="2800" spc="55" dirty="0">
                <a:latin typeface="Cambria Math"/>
                <a:cs typeface="Cambria Math"/>
              </a:rPr>
              <a:t>𝐼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𝑧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20" dirty="0">
                <a:latin typeface="Cambria Math"/>
                <a:cs typeface="Cambria Math"/>
              </a:rPr>
              <a:t>𝑒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322" baseline="29166" dirty="0">
                <a:latin typeface="Cambria Math"/>
                <a:cs typeface="Cambria Math"/>
              </a:rPr>
              <a:t>𝛼</a:t>
            </a:r>
            <a:r>
              <a:rPr sz="2475" spc="419" baseline="20202" dirty="0">
                <a:latin typeface="Cambria Math"/>
                <a:cs typeface="Cambria Math"/>
              </a:rPr>
              <a:t>𝑖</a:t>
            </a:r>
            <a:r>
              <a:rPr sz="2475" spc="532" baseline="20202" dirty="0">
                <a:latin typeface="Cambria Math"/>
                <a:cs typeface="Cambria Math"/>
              </a:rPr>
              <a:t>𝑘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82" baseline="29166" dirty="0">
                <a:latin typeface="Cambria Math"/>
                <a:cs typeface="Cambria Math"/>
              </a:rPr>
              <a:t>𝜔</a:t>
            </a:r>
            <a:r>
              <a:rPr sz="3000" baseline="30555" dirty="0">
                <a:latin typeface="Cambria Math"/>
                <a:cs typeface="Cambria Math"/>
              </a:rPr>
              <a:t>)</a:t>
            </a:r>
            <a:r>
              <a:rPr sz="3000" spc="-165" baseline="30555" dirty="0">
                <a:latin typeface="Cambria Math"/>
                <a:cs typeface="Cambria Math"/>
              </a:rPr>
              <a:t> </a:t>
            </a:r>
            <a:r>
              <a:rPr sz="3000" spc="509" baseline="29166" dirty="0">
                <a:latin typeface="Cambria Math"/>
                <a:cs typeface="Cambria Math"/>
              </a:rPr>
              <a:t>𝑧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efficient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696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7046"/>
            <a:ext cx="768286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Expresse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cros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latio</a:t>
            </a:r>
            <a:r>
              <a:rPr sz="2800" spc="-20" dirty="0">
                <a:latin typeface="Calibri"/>
                <a:cs typeface="Calibri"/>
              </a:rPr>
              <a:t>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3273" y="1808676"/>
            <a:ext cx="2387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𝛼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6633" y="1960087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3333" y="1791912"/>
            <a:ext cx="586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1161" y="1808676"/>
            <a:ext cx="10833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2605" algn="l"/>
              </a:tabLst>
            </a:pPr>
            <a:r>
              <a:rPr sz="2800" spc="-30" dirty="0">
                <a:latin typeface="Cambria Math"/>
                <a:cs typeface="Cambria Math"/>
              </a:rPr>
              <a:t>𝜔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8818" y="1960087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5518" y="1791912"/>
            <a:ext cx="586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83346" y="1808676"/>
            <a:ext cx="12801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</a:tabLst>
            </a:pPr>
            <a:r>
              <a:rPr sz="2800" spc="-30" dirty="0">
                <a:latin typeface="Cambria Math"/>
                <a:cs typeface="Cambria Math"/>
              </a:rPr>
              <a:t>𝜔	</a:t>
            </a:r>
            <a:r>
              <a:rPr sz="2800" spc="80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1809" y="1967226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46065" y="1538546"/>
            <a:ext cx="28956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i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7109" y="2047944"/>
            <a:ext cx="2432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2850" y="2206494"/>
            <a:ext cx="141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</a:p>
        </p:txBody>
      </p:sp>
      <p:sp>
        <p:nvSpPr>
          <p:cNvPr id="14" name="object 14"/>
          <p:cNvSpPr/>
          <p:nvPr/>
        </p:nvSpPr>
        <p:spPr>
          <a:xfrm>
            <a:off x="7329799" y="1996318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11826" y="1808675"/>
            <a:ext cx="97497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70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3475" y="1967226"/>
            <a:ext cx="141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709" y="2686614"/>
            <a:ext cx="79756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(gro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nated</a:t>
            </a:r>
            <a:r>
              <a:rPr sz="2800" spc="0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𝛼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57" baseline="-16666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006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451484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7</a:t>
            </a:r>
            <a:r>
              <a:rPr spc="-10" dirty="0"/>
              <a:t>: </a:t>
            </a:r>
            <a:r>
              <a:rPr spc="-20" dirty="0"/>
              <a:t>Driv</a:t>
            </a:r>
            <a:r>
              <a:rPr spc="-5" dirty="0"/>
              <a:t>e</a:t>
            </a:r>
            <a:r>
              <a:rPr spc="-15" dirty="0"/>
              <a:t>n </a:t>
            </a:r>
            <a:r>
              <a:rPr spc="-25" dirty="0"/>
              <a:t>Damped</a:t>
            </a:r>
            <a:r>
              <a:rPr spc="5" dirty="0"/>
              <a:t> </a:t>
            </a:r>
            <a:r>
              <a:rPr spc="-20" dirty="0"/>
              <a:t>Oscill</a:t>
            </a:r>
            <a:r>
              <a:rPr spc="-5" dirty="0"/>
              <a:t>a</a:t>
            </a:r>
            <a:r>
              <a:rPr spc="-15" dirty="0"/>
              <a:t>tor</a:t>
            </a:r>
            <a:r>
              <a:rPr spc="-20" dirty="0"/>
              <a:t> </a:t>
            </a:r>
            <a:r>
              <a:rPr spc="-15" dirty="0"/>
              <a:t>Yields</a:t>
            </a:r>
            <a:r>
              <a:rPr spc="-20" dirty="0"/>
              <a:t> Absorption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 marR="219075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ofile</a:t>
            </a:r>
            <a:endParaRPr sz="3400">
              <a:latin typeface="Calibri"/>
              <a:cs typeface="Calibri"/>
            </a:endParaRPr>
          </a:p>
          <a:p>
            <a:pPr marL="46228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Externa</a:t>
            </a:r>
            <a:r>
              <a:rPr spc="-10" dirty="0"/>
              <a:t>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ele</a:t>
            </a:r>
            <a:r>
              <a:rPr spc="-10" dirty="0"/>
              <a:t>ctric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fie</a:t>
            </a:r>
            <a:r>
              <a:rPr spc="-5" dirty="0"/>
              <a:t>l</a:t>
            </a:r>
            <a:r>
              <a:rPr spc="-15" dirty="0"/>
              <a:t>d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20" dirty="0"/>
              <a:t>o</a:t>
            </a:r>
            <a:r>
              <a:rPr spc="-10" dirty="0"/>
              <a:t>f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5" dirty="0"/>
              <a:t>i</a:t>
            </a:r>
            <a:r>
              <a:rPr spc="-15" dirty="0"/>
              <a:t>ght:</a:t>
            </a:r>
          </a:p>
          <a:p>
            <a:pPr marL="223520" marR="216535" algn="ctr">
              <a:lnSpc>
                <a:spcPct val="100000"/>
              </a:lnSpc>
              <a:spcBef>
                <a:spcPts val="1955"/>
              </a:spcBef>
            </a:pPr>
            <a:r>
              <a:rPr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0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30" baseline="29166" dirty="0">
                <a:latin typeface="Cambria Math"/>
                <a:cs typeface="Cambria Math"/>
              </a:rPr>
              <a:t>𝑖𝜔</a:t>
            </a:r>
            <a:r>
              <a:rPr sz="3000" spc="577" baseline="29166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Charg</a:t>
            </a:r>
            <a:r>
              <a:rPr spc="-15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Cambria Math"/>
                <a:cs typeface="Cambria Math"/>
              </a:rPr>
              <a:t>𝑞</a:t>
            </a:r>
            <a:r>
              <a:rPr spc="240" dirty="0">
                <a:latin typeface="Cambria Math"/>
                <a:cs typeface="Cambria Math"/>
              </a:rPr>
              <a:t> </a:t>
            </a:r>
            <a:r>
              <a:rPr spc="-25" dirty="0">
                <a:latin typeface="Cambria Math"/>
                <a:cs typeface="Cambria Math"/>
              </a:rPr>
              <a:t>=</a:t>
            </a:r>
            <a:r>
              <a:rPr spc="160" dirty="0">
                <a:latin typeface="Cambria Math"/>
                <a:cs typeface="Cambria Math"/>
              </a:rPr>
              <a:t> </a:t>
            </a:r>
            <a:r>
              <a:rPr spc="-30" dirty="0">
                <a:latin typeface="Cambria Math"/>
                <a:cs typeface="Cambria Math"/>
              </a:rPr>
              <a:t>𝑒</a:t>
            </a:r>
            <a:r>
              <a:rPr spc="95" dirty="0">
                <a:latin typeface="Cambria Math"/>
                <a:cs typeface="Cambria Math"/>
              </a:rPr>
              <a:t> </a:t>
            </a:r>
            <a:r>
              <a:rPr spc="-15" dirty="0"/>
              <a:t>experiences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forc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40" dirty="0">
                <a:latin typeface="Cambria Math"/>
                <a:cs typeface="Cambria Math"/>
              </a:rPr>
              <a:t>𝑞</a:t>
            </a:r>
            <a:r>
              <a:rPr spc="9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/>
              <a:t>.</a:t>
            </a:r>
            <a:endParaRPr sz="2800">
              <a:latin typeface="Cambria Math"/>
              <a:cs typeface="Cambria Math"/>
            </a:endParaRPr>
          </a:p>
          <a:p>
            <a:pPr marL="46228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L</a:t>
            </a:r>
            <a:r>
              <a:rPr spc="-10" dirty="0"/>
              <a:t>i</a:t>
            </a:r>
            <a:r>
              <a:rPr spc="-20" dirty="0"/>
              <a:t>nea</a:t>
            </a:r>
            <a:r>
              <a:rPr spc="-10" dirty="0"/>
              <a:t>r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-15" dirty="0"/>
              <a:t>respon</a:t>
            </a:r>
            <a:r>
              <a:rPr spc="-20" dirty="0"/>
              <a:t>s</a:t>
            </a:r>
            <a:r>
              <a:rPr spc="-15" dirty="0"/>
              <a:t>e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15" dirty="0"/>
              <a:t>theory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(fro</a:t>
            </a:r>
            <a:r>
              <a:rPr spc="-25" dirty="0"/>
              <a:t>m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-20" dirty="0"/>
              <a:t>Sect</a:t>
            </a:r>
            <a:r>
              <a:rPr spc="-10" dirty="0"/>
              <a:t>.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spc="-15" dirty="0"/>
              <a:t>2.6)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-15" dirty="0"/>
              <a:t>gives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-20" dirty="0"/>
              <a:t>frequenc</a:t>
            </a:r>
            <a:r>
              <a:rPr spc="25" dirty="0"/>
              <a:t>y</a:t>
            </a:r>
            <a:r>
              <a:rPr spc="-5" dirty="0"/>
              <a:t>-</a:t>
            </a:r>
            <a:r>
              <a:rPr spc="-20" dirty="0"/>
              <a:t>dependent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abso</a:t>
            </a:r>
            <a:r>
              <a:rPr spc="-5" dirty="0"/>
              <a:t>r</a:t>
            </a:r>
            <a:r>
              <a:rPr spc="-20" dirty="0"/>
              <a:t>pt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5" dirty="0"/>
              <a:t>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10" dirty="0"/>
              <a:t>o</a:t>
            </a:r>
            <a:r>
              <a:rPr spc="-15" dirty="0"/>
              <a:t>effic</a:t>
            </a:r>
            <a:r>
              <a:rPr dirty="0"/>
              <a:t>i</a:t>
            </a:r>
            <a:r>
              <a:rPr spc="-15" dirty="0"/>
              <a:t>ent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20" dirty="0"/>
              <a:t>nea</a:t>
            </a:r>
            <a:r>
              <a:rPr spc="-10" dirty="0"/>
              <a:t>r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r</a:t>
            </a:r>
            <a:r>
              <a:rPr dirty="0"/>
              <a:t>e</a:t>
            </a:r>
            <a:r>
              <a:rPr spc="-20" dirty="0"/>
              <a:t>sonance</a:t>
            </a:r>
          </a:p>
        </p:txBody>
      </p:sp>
    </p:spTree>
    <p:extLst>
      <p:ext uri="{BB962C8B-B14F-4D97-AF65-F5344CB8AC3E}">
        <p14:creationId xmlns:p14="http://schemas.microsoft.com/office/powerpoint/2010/main" val="1428236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7120" y="1221554"/>
            <a:ext cx="117348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𝛼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0062" y="915765"/>
            <a:ext cx="63817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45" dirty="0">
                <a:latin typeface="Cambria Math"/>
                <a:cs typeface="Cambria Math"/>
              </a:rPr>
              <a:t>𝑁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8359" y="1425946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5658" y="1449166"/>
            <a:ext cx="4140200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7760" algn="l"/>
              </a:tabLst>
            </a:pPr>
            <a:r>
              <a:rPr sz="2800" spc="-30" dirty="0">
                <a:latin typeface="Cambria Math"/>
                <a:cs typeface="Cambria Math"/>
              </a:rPr>
              <a:t>4𝜖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35" dirty="0">
                <a:latin typeface="Cambria Math"/>
                <a:cs typeface="Cambria Math"/>
              </a:rPr>
              <a:t>𝑚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40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9671" y="968570"/>
            <a:ext cx="212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𝛾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3927" y="1425946"/>
            <a:ext cx="3014980" cy="0"/>
          </a:xfrm>
          <a:custGeom>
            <a:avLst/>
            <a:gdLst/>
            <a:ahLst/>
            <a:cxnLst/>
            <a:rect l="l" t="t" r="r" b="b"/>
            <a:pathLst>
              <a:path w="3014979">
                <a:moveTo>
                  <a:pt x="0" y="0"/>
                </a:moveTo>
                <a:lnTo>
                  <a:pt x="30147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35955" y="1238318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2112066"/>
            <a:ext cx="1015809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7581265" algn="l"/>
              </a:tabLst>
            </a:pPr>
            <a:r>
              <a:rPr sz="2800" spc="-15" dirty="0">
                <a:latin typeface="Calibri"/>
                <a:cs typeface="Calibri"/>
              </a:rPr>
              <a:t>Identic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FWHM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ase,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confirmi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proc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96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68310"/>
            <a:ext cx="9167495" cy="620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verlay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rent</a:t>
            </a:r>
            <a:r>
              <a:rPr sz="1400" spc="-1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so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rent</a:t>
            </a:r>
            <a:r>
              <a:rPr sz="1400" spc="-1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sa</a:t>
            </a:r>
            <a:r>
              <a:rPr sz="1400" spc="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368310"/>
            <a:ext cx="9167499" cy="620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898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7340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8</a:t>
            </a:r>
            <a:r>
              <a:rPr spc="-10" dirty="0"/>
              <a:t>: </a:t>
            </a:r>
            <a:r>
              <a:rPr spc="-25" dirty="0"/>
              <a:t>Dispe</a:t>
            </a:r>
            <a:r>
              <a:rPr dirty="0"/>
              <a:t>r</a:t>
            </a:r>
            <a:r>
              <a:rPr spc="-15" dirty="0"/>
              <a:t>sion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dirty="0">
                <a:latin typeface="Calibri"/>
                <a:cs typeface="Calibri"/>
              </a:rPr>
              <a:t> </a:t>
            </a:r>
            <a:r>
              <a:rPr spc="-25" dirty="0"/>
              <a:t>Var</a:t>
            </a:r>
            <a:r>
              <a:rPr spc="-5" dirty="0"/>
              <a:t>i</a:t>
            </a:r>
            <a:r>
              <a:rPr spc="-15" dirty="0"/>
              <a:t>ation</a:t>
            </a:r>
            <a:r>
              <a:rPr spc="-20" dirty="0"/>
              <a:t> </a:t>
            </a:r>
            <a:r>
              <a:rPr spc="-15" dirty="0"/>
              <a:t>of</a:t>
            </a:r>
            <a:r>
              <a:rPr spc="-20" dirty="0"/>
              <a:t> R</a:t>
            </a:r>
            <a:r>
              <a:rPr spc="-15" dirty="0"/>
              <a:t>e</a:t>
            </a:r>
            <a:r>
              <a:rPr spc="-5" dirty="0"/>
              <a:t>f</a:t>
            </a:r>
            <a:r>
              <a:rPr spc="5" dirty="0"/>
              <a:t>r</a:t>
            </a:r>
            <a:r>
              <a:rPr spc="-15" dirty="0"/>
              <a:t>active </a:t>
            </a:r>
            <a:r>
              <a:rPr spc="-20" dirty="0"/>
              <a:t>Index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9047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pons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gives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refract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4676" y="2671260"/>
            <a:ext cx="188658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-15" dirty="0">
                <a:latin typeface="Cambria Math"/>
                <a:cs typeface="Cambria Math"/>
              </a:rPr>
              <a:t>′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54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7815" y="2875666"/>
            <a:ext cx="1248410" cy="0"/>
          </a:xfrm>
          <a:custGeom>
            <a:avLst/>
            <a:gdLst/>
            <a:ahLst/>
            <a:cxnLst/>
            <a:rect l="l" t="t" r="r" b="b"/>
            <a:pathLst>
              <a:path w="1248410">
                <a:moveTo>
                  <a:pt x="0" y="0"/>
                </a:moveTo>
                <a:lnTo>
                  <a:pt x="12481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6007" y="2365471"/>
            <a:ext cx="313690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1205" algn="l"/>
              </a:tabLst>
            </a:pPr>
            <a:r>
              <a:rPr sz="2800" spc="45" dirty="0">
                <a:latin typeface="Cambria Math"/>
                <a:cs typeface="Cambria Math"/>
              </a:rPr>
              <a:t>𝑁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5110" y="2898872"/>
            <a:ext cx="4393565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79220" algn="l"/>
              </a:tabLst>
            </a:pPr>
            <a:r>
              <a:rPr sz="2800" spc="-10" dirty="0">
                <a:latin typeface="Cambria Math"/>
                <a:cs typeface="Cambria Math"/>
              </a:rPr>
              <a:t>4</a:t>
            </a:r>
            <a:r>
              <a:rPr sz="2800" spc="-35" dirty="0">
                <a:latin typeface="Cambria Math"/>
                <a:cs typeface="Cambria Math"/>
              </a:rPr>
              <a:t>𝜖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10" dirty="0">
                <a:latin typeface="Cambria Math"/>
                <a:cs typeface="Cambria Math"/>
              </a:rPr>
              <a:t>𝑚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r>
              <a:rPr sz="3000" baseline="23611" dirty="0">
                <a:latin typeface="Cambria Math"/>
                <a:cs typeface="Cambria Math"/>
              </a:rPr>
              <a:t> </a:t>
            </a:r>
            <a:r>
              <a:rPr sz="3000" spc="-217" baseline="23611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3000" spc="60" baseline="23611" dirty="0">
                <a:latin typeface="Cambria Math"/>
                <a:cs typeface="Cambria Math"/>
              </a:rPr>
              <a:t>2</a:t>
            </a:r>
            <a:endParaRPr sz="3000" baseline="23611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04844" y="2875666"/>
            <a:ext cx="3015615" cy="0"/>
          </a:xfrm>
          <a:custGeom>
            <a:avLst/>
            <a:gdLst/>
            <a:ahLst/>
            <a:cxnLst/>
            <a:rect l="l" t="t" r="r" b="b"/>
            <a:pathLst>
              <a:path w="3015615">
                <a:moveTo>
                  <a:pt x="0" y="0"/>
                </a:moveTo>
                <a:lnTo>
                  <a:pt x="30151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08777" y="2688024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300" y="3560015"/>
            <a:ext cx="9914890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-15" dirty="0">
                <a:latin typeface="Cambria Math"/>
                <a:cs typeface="Cambria Math"/>
              </a:rPr>
              <a:t>′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exh</a:t>
            </a:r>
            <a:r>
              <a:rPr sz="2800" spc="-20" dirty="0">
                <a:latin typeface="Calibri"/>
                <a:cs typeface="Calibri"/>
              </a:rPr>
              <a:t>ib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eep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anoma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pers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0" y="4238309"/>
            <a:ext cx="20453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onsh</a:t>
            </a:r>
            <a:r>
              <a:rPr sz="2800" spc="-15" dirty="0">
                <a:latin typeface="Calibri"/>
                <a:cs typeface="Calibri"/>
              </a:rPr>
              <a:t>ip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8222" y="4263395"/>
            <a:ext cx="7843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77975" algn="l"/>
                <a:tab pos="3436620" algn="l"/>
                <a:tab pos="4421505" algn="l"/>
                <a:tab pos="5253355" algn="l"/>
                <a:tab pos="6340475" algn="l"/>
              </a:tabLst>
            </a:pPr>
            <a:r>
              <a:rPr sz="2800" spc="-20" dirty="0">
                <a:latin typeface="Calibri"/>
                <a:cs typeface="Calibri"/>
              </a:rPr>
              <a:t>betw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</a:t>
            </a:r>
            <a:r>
              <a:rPr sz="2800" spc="-10" dirty="0">
                <a:latin typeface="Calibri"/>
                <a:cs typeface="Calibri"/>
              </a:rPr>
              <a:t>orpti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stee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sper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51" y="4804797"/>
            <a:ext cx="56965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mandat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Kram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rs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ronig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466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9398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3531" y="993770"/>
            <a:ext cx="15163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is</a:t>
            </a:r>
            <a:r>
              <a:rPr sz="2800" spc="-20" dirty="0">
                <a:latin typeface="Calibri"/>
                <a:cs typeface="Calibri"/>
              </a:rPr>
              <a:t>pers</a:t>
            </a:r>
            <a:r>
              <a:rPr sz="280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1846" y="993770"/>
            <a:ext cx="1365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under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1369" y="993770"/>
            <a:ext cx="1433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30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ht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7863" y="993770"/>
            <a:ext cx="18961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4875" algn="l"/>
              </a:tabLst>
            </a:pP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97546" y="993770"/>
            <a:ext cx="13893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tchi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1" y="1534790"/>
            <a:ext cx="18567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phenom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976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305" y="224800"/>
            <a:ext cx="10710545" cy="640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Pl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w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Lo</a:t>
            </a:r>
            <a:r>
              <a:rPr sz="1200" spc="-1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zi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co</a:t>
            </a:r>
            <a:r>
              <a:rPr sz="1200" spc="-5" dirty="0">
                <a:latin typeface="Calibri"/>
                <a:cs typeface="Calibri"/>
              </a:rPr>
              <a:t>rres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ond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ers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cu</a:t>
            </a:r>
            <a:r>
              <a:rPr sz="1200" spc="-5" dirty="0">
                <a:latin typeface="Calibri"/>
                <a:cs typeface="Calibri"/>
              </a:rPr>
              <a:t>rve.]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00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5305" y="224800"/>
            <a:ext cx="10710153" cy="6407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529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575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10" dirty="0"/>
              <a:t>: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actical</a:t>
            </a:r>
            <a:r>
              <a:rPr spc="-25" dirty="0"/>
              <a:t> </a:t>
            </a:r>
            <a:r>
              <a:rPr spc="-15" dirty="0"/>
              <a:t>L</a:t>
            </a:r>
            <a:r>
              <a:rPr dirty="0"/>
              <a:t>i</a:t>
            </a:r>
            <a:r>
              <a:rPr spc="-25" dirty="0"/>
              <a:t>mitation</a:t>
            </a:r>
            <a:r>
              <a:rPr spc="3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/>
              <a:t>Role</a:t>
            </a:r>
            <a:r>
              <a:rPr dirty="0"/>
              <a:t> </a:t>
            </a:r>
            <a:r>
              <a:rPr spc="-15" dirty="0"/>
              <a:t>of</a:t>
            </a:r>
            <a:r>
              <a:rPr spc="-20" dirty="0"/>
              <a:t> </a:t>
            </a:r>
            <a:r>
              <a:rPr spc="-25" dirty="0"/>
              <a:t>Doppl</a:t>
            </a:r>
            <a:r>
              <a:rPr spc="-5" dirty="0"/>
              <a:t>e</a:t>
            </a:r>
            <a:r>
              <a:rPr dirty="0"/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3726819" y="2996062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4">
                <a:moveTo>
                  <a:pt x="0" y="0"/>
                </a:moveTo>
                <a:lnTo>
                  <a:pt x="10469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09319" y="1676329"/>
            <a:ext cx="10373361" cy="250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21907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Broad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ning</a:t>
            </a:r>
            <a:endParaRPr sz="3400" dirty="0">
              <a:latin typeface="Calibri"/>
              <a:cs typeface="Calibri"/>
            </a:endParaRPr>
          </a:p>
          <a:p>
            <a:pPr marL="462280" marR="5080" indent="-228600">
              <a:lnSpc>
                <a:spcPct val="145400"/>
              </a:lnSpc>
              <a:spcBef>
                <a:spcPts val="670"/>
              </a:spcBef>
              <a:buFont typeface="Symbol"/>
              <a:buChar char=""/>
              <a:tabLst>
                <a:tab pos="462915" algn="l"/>
                <a:tab pos="1272540" algn="l"/>
                <a:tab pos="2250440" algn="l"/>
                <a:tab pos="2726690" algn="l"/>
                <a:tab pos="4761865" algn="l"/>
                <a:tab pos="5168900" algn="l"/>
                <a:tab pos="6049010" algn="l"/>
                <a:tab pos="7136765" algn="l"/>
                <a:tab pos="8392795" algn="l"/>
                <a:tab pos="9220835" algn="l"/>
              </a:tabLst>
            </a:pPr>
            <a:r>
              <a:rPr spc="-15" dirty="0"/>
              <a:t>Re</a:t>
            </a:r>
            <a:r>
              <a:rPr spc="-10" dirty="0"/>
              <a:t>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gases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te</a:t>
            </a:r>
            <a:r>
              <a:rPr spc="-20" dirty="0"/>
              <a:t>mperatur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30" dirty="0">
                <a:latin typeface="Cambria Math"/>
                <a:cs typeface="Cambria Math"/>
              </a:rPr>
              <a:t>𝑇</a:t>
            </a:r>
            <a:r>
              <a:rPr dirty="0">
                <a:latin typeface="Cambria Math"/>
                <a:cs typeface="Cambria Math"/>
              </a:rPr>
              <a:t>	</a:t>
            </a:r>
            <a:r>
              <a:rPr spc="-20" dirty="0"/>
              <a:t>hav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at</a:t>
            </a:r>
            <a:r>
              <a:rPr dirty="0"/>
              <a:t>o</a:t>
            </a:r>
            <a:r>
              <a:rPr spc="-20" dirty="0"/>
              <a:t>ms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5" dirty="0"/>
              <a:t>m</a:t>
            </a:r>
            <a:r>
              <a:rPr spc="-10" dirty="0"/>
              <a:t>o</a:t>
            </a:r>
            <a:r>
              <a:rPr spc="-15" dirty="0"/>
              <a:t>ving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thermal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z="4200" spc="-22" baseline="1984" dirty="0"/>
              <a:t>vel</a:t>
            </a:r>
            <a:r>
              <a:rPr sz="4200" spc="-30" baseline="1984" dirty="0"/>
              <a:t>o</a:t>
            </a:r>
            <a:r>
              <a:rPr sz="4200" spc="-15" baseline="1984" dirty="0"/>
              <a:t>c</a:t>
            </a:r>
            <a:r>
              <a:rPr sz="4200" baseline="1984" dirty="0"/>
              <a:t>i</a:t>
            </a:r>
            <a:r>
              <a:rPr sz="4200" spc="-15" baseline="1984" dirty="0"/>
              <a:t>t</a:t>
            </a:r>
            <a:r>
              <a:rPr sz="4200" spc="-7" baseline="1984" dirty="0"/>
              <a:t>i</a:t>
            </a:r>
            <a:r>
              <a:rPr sz="4200" spc="-22" baseline="1984" dirty="0"/>
              <a:t>es</a:t>
            </a:r>
            <a:r>
              <a:rPr sz="4200" spc="-112" baseline="1984" dirty="0">
                <a:latin typeface="Times New Roman"/>
                <a:cs typeface="Times New Roman"/>
              </a:rPr>
              <a:t> </a:t>
            </a:r>
            <a:r>
              <a:rPr sz="4200" spc="-44" baseline="1984" dirty="0">
                <a:latin typeface="Cambria Math"/>
                <a:cs typeface="Cambria Math"/>
              </a:rPr>
              <a:t>𝑣</a:t>
            </a:r>
            <a:r>
              <a:rPr sz="4200" spc="375" baseline="1984" dirty="0">
                <a:latin typeface="Cambria Math"/>
                <a:cs typeface="Cambria Math"/>
              </a:rPr>
              <a:t> </a:t>
            </a:r>
            <a:r>
              <a:rPr sz="4200" spc="-30" baseline="1984" dirty="0">
                <a:latin typeface="Cambria Math"/>
                <a:cs typeface="Cambria Math"/>
              </a:rPr>
              <a:t>∼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220" dirty="0">
                <a:latin typeface="Cambria Math"/>
                <a:cs typeface="Cambria Math"/>
              </a:rPr>
              <a:t>√</a:t>
            </a:r>
            <a:r>
              <a:rPr sz="4200" spc="-44" baseline="1984" dirty="0">
                <a:latin typeface="Cambria Math"/>
                <a:cs typeface="Cambria Math"/>
              </a:rPr>
              <a:t>𝑘</a:t>
            </a:r>
            <a:r>
              <a:rPr sz="3000" spc="179" baseline="-13888" dirty="0">
                <a:latin typeface="Calibri"/>
                <a:cs typeface="Calibri"/>
              </a:rPr>
              <a:t>B</a:t>
            </a:r>
            <a:r>
              <a:rPr sz="4200" spc="30" baseline="1984" dirty="0">
                <a:latin typeface="Cambria Math"/>
                <a:cs typeface="Cambria Math"/>
              </a:rPr>
              <a:t>𝑇</a:t>
            </a:r>
            <a:r>
              <a:rPr sz="4200" spc="-30" baseline="1984" dirty="0">
                <a:latin typeface="Cambria Math"/>
                <a:cs typeface="Cambria Math"/>
              </a:rPr>
              <a:t>/</a:t>
            </a:r>
            <a:r>
              <a:rPr sz="4200" spc="37" baseline="1984" dirty="0">
                <a:latin typeface="Cambria Math"/>
                <a:cs typeface="Cambria Math"/>
              </a:rPr>
              <a:t>𝑚</a:t>
            </a:r>
            <a:r>
              <a:rPr sz="4200" baseline="1984" dirty="0"/>
              <a:t>.</a:t>
            </a:r>
            <a:r>
              <a:rPr lang="en-US" sz="4200" baseline="1984" dirty="0"/>
              <a:t> </a:t>
            </a:r>
          </a:p>
          <a:p>
            <a:pPr marL="462280" marR="5080" indent="-228600">
              <a:lnSpc>
                <a:spcPct val="145400"/>
              </a:lnSpc>
              <a:spcBef>
                <a:spcPts val="670"/>
              </a:spcBef>
              <a:buFont typeface="Symbol"/>
              <a:buChar char=""/>
              <a:tabLst>
                <a:tab pos="462915" algn="l"/>
                <a:tab pos="1272540" algn="l"/>
                <a:tab pos="2250440" algn="l"/>
                <a:tab pos="2726690" algn="l"/>
                <a:tab pos="4761865" algn="l"/>
                <a:tab pos="5168900" algn="l"/>
                <a:tab pos="6049010" algn="l"/>
                <a:tab pos="7136765" algn="l"/>
                <a:tab pos="8392795" algn="l"/>
                <a:tab pos="9220835" algn="l"/>
              </a:tabLst>
            </a:pPr>
            <a:endParaRPr sz="4200" baseline="1984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9" y="3730817"/>
            <a:ext cx="10373361" cy="21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8691245" algn="l"/>
              </a:tabLst>
            </a:pPr>
            <a:r>
              <a:rPr sz="2800" spc="-15" dirty="0">
                <a:latin typeface="Calibri"/>
                <a:cs typeface="Calibri"/>
              </a:rPr>
              <a:t>Moti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D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3000" spc="472" baseline="-38888" dirty="0">
                <a:latin typeface="Cambria Math"/>
                <a:cs typeface="Cambria Math"/>
              </a:rPr>
              <a:t>𝑐</a:t>
            </a:r>
            <a:r>
              <a:rPr sz="2800" dirty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8691245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40"/>
              </a:spcBef>
              <a:buFont typeface="Symbol"/>
              <a:buChar char=""/>
              <a:tabLst>
                <a:tab pos="241935" algn="l"/>
                <a:tab pos="1414145" algn="l"/>
                <a:tab pos="3314065" algn="l"/>
                <a:tab pos="3792220" algn="l"/>
                <a:tab pos="5013960" algn="l"/>
                <a:tab pos="6718300" algn="l"/>
                <a:tab pos="7541895" algn="l"/>
                <a:tab pos="9022715" algn="l"/>
              </a:tabLst>
            </a:pPr>
            <a:r>
              <a:rPr sz="2800" spc="-15" dirty="0">
                <a:latin typeface="Calibri"/>
                <a:cs typeface="Calibri"/>
              </a:rPr>
              <a:t>Result: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convo</a:t>
            </a:r>
            <a:r>
              <a:rPr sz="2800" spc="-20" dirty="0">
                <a:latin typeface="Calibri"/>
                <a:cs typeface="Calibri"/>
              </a:rPr>
              <a:t>lut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natur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Gaussian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</a:pPr>
            <a:r>
              <a:rPr sz="2800" spc="-15" dirty="0">
                <a:latin typeface="Calibri"/>
                <a:cs typeface="Calibri"/>
              </a:rPr>
              <a:t>distribut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Voi</a:t>
            </a:r>
            <a:r>
              <a:rPr sz="2800" spc="-10" dirty="0">
                <a:latin typeface="Calibri"/>
                <a:cs typeface="Calibri"/>
              </a:rPr>
              <a:t>gt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profile.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3146" y="3615414"/>
            <a:ext cx="1695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80" dirty="0">
                <a:latin typeface="Cambria Math"/>
                <a:cs typeface="Cambria Math"/>
              </a:rPr>
              <a:t>𝑣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15839" y="3933575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49178-449D-77BF-70B6-ABEC2DCC4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118" y="2902314"/>
            <a:ext cx="2857899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7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9748-5097-7F5B-1013-0FE6F65A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523220"/>
          </a:xfrm>
        </p:spPr>
        <p:txBody>
          <a:bodyPr/>
          <a:lstStyle/>
          <a:p>
            <a:r>
              <a:rPr lang="en-US" dirty="0"/>
              <a:t>Doppler effect and motion of gas molecules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E3D1B-B16F-D0BF-3B65-E802E8D5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25853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https://de.pinterest.com/pin/322851867022866930/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397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2: </a:t>
            </a:r>
            <a:r>
              <a:rPr spc="-20" dirty="0"/>
              <a:t>Spontan</a:t>
            </a:r>
            <a:r>
              <a:rPr spc="-15" dirty="0"/>
              <a:t>e</a:t>
            </a:r>
            <a:r>
              <a:rPr spc="-20" dirty="0"/>
              <a:t>ous </a:t>
            </a:r>
            <a:r>
              <a:rPr spc="-25" dirty="0"/>
              <a:t>Em</a:t>
            </a:r>
            <a:r>
              <a:rPr spc="-5" dirty="0"/>
              <a:t>i</a:t>
            </a:r>
            <a:r>
              <a:rPr spc="-15" dirty="0"/>
              <a:t>ssion</a:t>
            </a:r>
            <a:r>
              <a:rPr spc="0" dirty="0"/>
              <a:t> </a:t>
            </a:r>
            <a:r>
              <a:rPr spc="-30" dirty="0">
                <a:latin typeface="Calibri"/>
                <a:cs typeface="Calibri"/>
              </a:rPr>
              <a:t>↔ </a:t>
            </a:r>
            <a:r>
              <a:rPr spc="-20" dirty="0"/>
              <a:t>Cl</a:t>
            </a:r>
            <a:r>
              <a:rPr spc="-10" dirty="0"/>
              <a:t>a</a:t>
            </a:r>
            <a:r>
              <a:rPr spc="-15" dirty="0"/>
              <a:t>ssical</a:t>
            </a:r>
            <a:r>
              <a:rPr spc="-5" dirty="0"/>
              <a:t> </a:t>
            </a:r>
            <a:r>
              <a:rPr spc="-30" dirty="0"/>
              <a:t>Dam</a:t>
            </a:r>
            <a:r>
              <a:rPr spc="-10" dirty="0"/>
              <a:t>p</a:t>
            </a:r>
            <a:r>
              <a:rPr spc="-25" dirty="0"/>
              <a:t>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8730" cy="411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2479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Oscillator</a:t>
            </a:r>
            <a:r>
              <a:rPr sz="3400" b="1" u="heavy" spc="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Ana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ogy</a:t>
            </a:r>
            <a:endParaRPr sz="34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Quan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viewpoi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An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∣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 </a:t>
            </a:r>
            <a:r>
              <a:rPr sz="3000" spc="-330" baseline="-16666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∣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9" baseline="-16666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ℎ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8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ℏ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32" baseline="-16666" dirty="0">
                <a:latin typeface="Cambria Math"/>
                <a:cs typeface="Cambria Math"/>
              </a:rPr>
              <a:t>𝑘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27000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lass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ogue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Trea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’s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charge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11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restor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𝑘</a:t>
            </a:r>
            <a:r>
              <a:rPr sz="2800" spc="-15" dirty="0">
                <a:latin typeface="Calibri"/>
                <a:cs typeface="Calibri"/>
              </a:rPr>
              <a:t>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222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A2F8-6972-F728-49B8-20CCC060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817"/>
            <a:ext cx="10388598" cy="523220"/>
          </a:xfrm>
        </p:spPr>
        <p:txBody>
          <a:bodyPr/>
          <a:lstStyle/>
          <a:p>
            <a:r>
              <a:rPr lang="en-US" dirty="0"/>
              <a:t>Doppler </a:t>
            </a:r>
            <a:r>
              <a:rPr lang="en-US" dirty="0" err="1"/>
              <a:t>Broadend</a:t>
            </a:r>
            <a:r>
              <a:rPr lang="en-US" dirty="0"/>
              <a:t> Line Profile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669441-F3A8-2228-90A0-E216C38F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70049"/>
            <a:ext cx="7447668" cy="59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64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09E3-2357-9046-6A9C-C593C92F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10388598" cy="523220"/>
          </a:xfrm>
        </p:spPr>
        <p:txBody>
          <a:bodyPr/>
          <a:lstStyle/>
          <a:p>
            <a:r>
              <a:rPr lang="en-US" dirty="0"/>
              <a:t>Doppler Free two photon Spectroscopy </a:t>
            </a:r>
          </a:p>
        </p:txBody>
      </p:sp>
      <p:pic>
        <p:nvPicPr>
          <p:cNvPr id="1026" name="Picture 2" descr="Doppler-free two-photon spectroscopy ...">
            <a:extLst>
              <a:ext uri="{FF2B5EF4-FFF2-40B4-BE49-F238E27FC236}">
                <a16:creationId xmlns:a16="http://schemas.microsoft.com/office/drawing/2014/main" id="{66A7C4F1-CB00-8193-8180-C740FF0B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1261"/>
            <a:ext cx="6212733" cy="30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turated Absorption Spectroscopy">
            <a:extLst>
              <a:ext uri="{FF2B5EF4-FFF2-40B4-BE49-F238E27FC236}">
                <a16:creationId xmlns:a16="http://schemas.microsoft.com/office/drawing/2014/main" id="{7E707A9B-6EB9-86B6-8A01-26E4D0F3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4301157"/>
            <a:ext cx="6918886" cy="28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8730" cy="148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-free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     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(e.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 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    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  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-phot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opy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54921-3862-31D2-5400-8A627CEC3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70446"/>
            <a:ext cx="6363535" cy="47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9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290" y="297815"/>
            <a:ext cx="8644890" cy="628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rat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ve</a:t>
            </a:r>
            <a:r>
              <a:rPr sz="1400" spc="-1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layi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Lo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ian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ro</a:t>
            </a:r>
            <a:r>
              <a:rPr sz="1400" spc="-10" dirty="0">
                <a:latin typeface="Calibri"/>
                <a:cs typeface="Calibri"/>
              </a:rPr>
              <a:t>du</a:t>
            </a:r>
            <a:r>
              <a:rPr sz="1400" dirty="0">
                <a:latin typeface="Calibri"/>
                <a:cs typeface="Calibri"/>
              </a:rPr>
              <a:t>ce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Vo</a:t>
            </a:r>
            <a:r>
              <a:rPr sz="1400" dirty="0">
                <a:latin typeface="Calibri"/>
                <a:cs typeface="Calibri"/>
              </a:rPr>
              <a:t>igt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ve.]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18110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6290" y="297815"/>
            <a:ext cx="8644767" cy="6286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626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067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0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So</a:t>
            </a:r>
            <a:r>
              <a:rPr spc="-15" dirty="0">
                <a:latin typeface="Calibri"/>
                <a:cs typeface="Calibri"/>
              </a:rPr>
              <a:t>dium D₁ </a:t>
            </a:r>
            <a:r>
              <a:rPr spc="-5" dirty="0">
                <a:latin typeface="Calibri"/>
                <a:cs typeface="Calibri"/>
              </a:rPr>
              <a:t>T</a:t>
            </a:r>
            <a:r>
              <a:rPr spc="-20" dirty="0">
                <a:latin typeface="Calibri"/>
                <a:cs typeface="Calibri"/>
              </a:rPr>
              <a:t>rans</a:t>
            </a:r>
            <a:r>
              <a:rPr dirty="0">
                <a:latin typeface="Calibri"/>
                <a:cs typeface="Calibri"/>
              </a:rPr>
              <a:t>i</a:t>
            </a:r>
            <a:r>
              <a:rPr spc="-10" dirty="0">
                <a:latin typeface="Calibri"/>
                <a:cs typeface="Calibri"/>
              </a:rPr>
              <a:t>ti</a:t>
            </a:r>
            <a:r>
              <a:rPr spc="-35" dirty="0">
                <a:latin typeface="Calibri"/>
                <a:cs typeface="Calibri"/>
              </a:rPr>
              <a:t>o</a:t>
            </a:r>
            <a:r>
              <a:rPr spc="-20" dirty="0">
                <a:latin typeface="Calibri"/>
                <a:cs typeface="Calibri"/>
              </a:rPr>
              <a:t>n at 589 nm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31544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447346"/>
            <a:ext cx="8468360" cy="188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86066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Waveleng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58</a:t>
            </a:r>
            <a:r>
              <a:rPr sz="2800" spc="-10" dirty="0">
                <a:latin typeface="Cambria Math"/>
                <a:cs typeface="Cambria Math"/>
              </a:rPr>
              <a:t>9</a:t>
            </a:r>
            <a:r>
              <a:rPr sz="2800" spc="-15" dirty="0">
                <a:latin typeface="Cambria Math"/>
                <a:cs typeface="Cambria Math"/>
              </a:rPr>
              <a:t>.1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3000" spc="359" baseline="-38888" dirty="0">
                <a:latin typeface="Cambria Math"/>
                <a:cs typeface="Cambria Math"/>
              </a:rPr>
              <a:t>𝜆</a:t>
            </a:r>
            <a:r>
              <a:rPr sz="3000" baseline="-38888" dirty="0">
                <a:latin typeface="Cambria Math"/>
                <a:cs typeface="Cambria Math"/>
              </a:rPr>
              <a:t> </a:t>
            </a:r>
            <a:r>
              <a:rPr sz="3000" spc="-104" baseline="-3888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Hz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dth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3416" y="2286000"/>
            <a:ext cx="457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𝑐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43416" y="265011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939" y="2409667"/>
            <a:ext cx="3213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14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8339" y="4779589"/>
            <a:ext cx="881507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88784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nat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2𝜋𝜏</a:t>
            </a:r>
            <a:r>
              <a:rPr sz="4200" spc="337" baseline="-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𝜋</a:t>
            </a:r>
            <a:r>
              <a:rPr sz="4200" spc="112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×</a:t>
            </a:r>
            <a:r>
              <a:rPr sz="4200" baseline="-37698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1</a:t>
            </a:r>
            <a:r>
              <a:rPr sz="4200" spc="-30" baseline="-37698" dirty="0">
                <a:latin typeface="Cambria Math"/>
                <a:cs typeface="Cambria Math"/>
              </a:rPr>
              <a:t>6</a:t>
            </a:r>
            <a:r>
              <a:rPr sz="4200" spc="7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×</a:t>
            </a:r>
            <a:r>
              <a:rPr sz="4200" spc="22" baseline="-37698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1</a:t>
            </a:r>
            <a:r>
              <a:rPr sz="4200" spc="-30" baseline="-37698" dirty="0">
                <a:latin typeface="Cambria Math"/>
                <a:cs typeface="Cambria Math"/>
              </a:rPr>
              <a:t>0</a:t>
            </a:r>
            <a:r>
              <a:rPr sz="3000" spc="-60" baseline="-29166" dirty="0">
                <a:latin typeface="Cambria Math"/>
                <a:cs typeface="Cambria Math"/>
              </a:rPr>
              <a:t>−</a:t>
            </a:r>
            <a:r>
              <a:rPr sz="3000" spc="-22" baseline="-29166" dirty="0">
                <a:latin typeface="Cambria Math"/>
                <a:cs typeface="Cambria Math"/>
              </a:rPr>
              <a:t>9</a:t>
            </a:r>
            <a:r>
              <a:rPr sz="3000" baseline="-29166" dirty="0">
                <a:latin typeface="Cambria Math"/>
                <a:cs typeface="Cambria Math"/>
              </a:rPr>
              <a:t> </a:t>
            </a:r>
            <a:r>
              <a:rPr sz="3000" spc="7" baseline="-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9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9</a:t>
            </a:r>
            <a:r>
              <a:rPr sz="2800" spc="-20" dirty="0">
                <a:latin typeface="Cambria Math"/>
                <a:cs typeface="Cambria Math"/>
              </a:rPr>
              <a:t>5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MH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1436" y="4495800"/>
            <a:ext cx="34231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53465" algn="l"/>
                <a:tab pos="2138680" algn="l"/>
              </a:tabLst>
            </a:pPr>
            <a:r>
              <a:rPr sz="2800" u="sng" spc="265" dirty="0">
                <a:latin typeface="Cambria Math"/>
                <a:cs typeface="Cambria Math"/>
              </a:rPr>
              <a:t> </a:t>
            </a:r>
            <a:r>
              <a:rPr lang="en-US" sz="2800" u="sng" spc="265" dirty="0">
                <a:latin typeface="Cambria Math"/>
                <a:cs typeface="Cambria Math"/>
              </a:rPr>
              <a:t> </a:t>
            </a:r>
            <a:r>
              <a:rPr sz="2800" u="sng" spc="-20" dirty="0">
                <a:latin typeface="Cambria Math"/>
                <a:cs typeface="Cambria Math"/>
              </a:rPr>
              <a:t>1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u="sng" spc="-10" dirty="0">
                <a:latin typeface="Cambria Math"/>
                <a:cs typeface="Cambria Math"/>
              </a:rPr>
              <a:t> </a:t>
            </a:r>
            <a:r>
              <a:rPr sz="2800" u="sng" dirty="0">
                <a:latin typeface="Cambria Math"/>
                <a:cs typeface="Cambria Math"/>
              </a:rPr>
              <a:t>	</a:t>
            </a:r>
            <a:r>
              <a:rPr sz="2800" u="sng" spc="-15" dirty="0">
                <a:latin typeface="Cambria Math"/>
                <a:cs typeface="Cambria Math"/>
              </a:rPr>
              <a:t>1 </a:t>
            </a:r>
            <a:endParaRPr sz="2800" u="sng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2179" y="472678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6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E23BE8F-4C1D-4295-AF0E-3268D52B4E2D}"/>
              </a:ext>
            </a:extLst>
          </p:cNvPr>
          <p:cNvSpPr/>
          <p:nvPr/>
        </p:nvSpPr>
        <p:spPr>
          <a:xfrm>
            <a:off x="5181599" y="4876800"/>
            <a:ext cx="1005840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020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9522460" cy="241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Number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befor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20" dirty="0">
                <a:latin typeface="Cambria Math"/>
                <a:cs typeface="Cambria Math"/>
              </a:rPr>
              <a:t>𝑒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876935">
              <a:lnSpc>
                <a:spcPct val="100000"/>
              </a:lnSpc>
              <a:spcBef>
                <a:spcPts val="1845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c</a:t>
            </a:r>
            <a:r>
              <a:rPr sz="3000" spc="7" baseline="-16666" dirty="0">
                <a:latin typeface="Calibri"/>
                <a:cs typeface="Calibri"/>
              </a:rPr>
              <a:t>y</a:t>
            </a:r>
            <a:r>
              <a:rPr sz="3000" spc="-15" baseline="-16666" dirty="0">
                <a:latin typeface="Calibri"/>
                <a:cs typeface="Calibri"/>
              </a:rPr>
              <a:t>c</a:t>
            </a:r>
            <a:r>
              <a:rPr sz="3000" baseline="-16666" dirty="0">
                <a:latin typeface="Calibri"/>
                <a:cs typeface="Calibri"/>
              </a:rPr>
              <a:t>l</a:t>
            </a:r>
            <a:r>
              <a:rPr sz="3000" spc="-15" baseline="-16666" dirty="0">
                <a:latin typeface="Calibri"/>
                <a:cs typeface="Calibri"/>
              </a:rPr>
              <a:t>e</a:t>
            </a:r>
            <a:r>
              <a:rPr sz="3000" baseline="-16666" dirty="0">
                <a:latin typeface="Calibri"/>
                <a:cs typeface="Calibri"/>
              </a:rPr>
              <a:t>s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8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spc="232" baseline="29166" dirty="0">
                <a:latin typeface="Cambria Math"/>
                <a:cs typeface="Cambria Math"/>
              </a:rPr>
              <a:t>4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6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50" baseline="29166" dirty="0">
                <a:latin typeface="Cambria Math"/>
                <a:cs typeface="Cambria Math"/>
              </a:rPr>
              <a:t>9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8</a:t>
            </a:r>
            <a:r>
              <a:rPr sz="2800" spc="-15" dirty="0">
                <a:latin typeface="Cambria Math"/>
                <a:cs typeface="Cambria Math"/>
              </a:rPr>
              <a:t>.1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232" baseline="29166" dirty="0">
                <a:latin typeface="Cambria Math"/>
                <a:cs typeface="Cambria Math"/>
              </a:rPr>
              <a:t>6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21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Conf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itude.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586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835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1</a:t>
            </a:r>
            <a:r>
              <a:rPr spc="-20" dirty="0"/>
              <a:t>: Examp</a:t>
            </a:r>
            <a:r>
              <a:rPr dirty="0"/>
              <a:t>l</a:t>
            </a:r>
            <a:r>
              <a:rPr spc="-20" dirty="0"/>
              <a:t>e</a:t>
            </a:r>
            <a:r>
              <a:rPr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5" dirty="0"/>
              <a:t>Ult</a:t>
            </a:r>
            <a:r>
              <a:rPr spc="-10" dirty="0"/>
              <a:t>ra</a:t>
            </a:r>
            <a:r>
              <a:rPr spc="-20" dirty="0"/>
              <a:t>-Narrow</a:t>
            </a:r>
            <a:r>
              <a:rPr spc="-25" dirty="0"/>
              <a:t> </a:t>
            </a:r>
            <a:r>
              <a:rPr spc="-20" dirty="0"/>
              <a:t>Mol</a:t>
            </a:r>
            <a:r>
              <a:rPr spc="-10" dirty="0"/>
              <a:t>e</a:t>
            </a:r>
            <a:r>
              <a:rPr spc="-25" dirty="0"/>
              <a:t>cu</a:t>
            </a:r>
            <a:r>
              <a:rPr dirty="0"/>
              <a:t>l</a:t>
            </a:r>
            <a:r>
              <a:rPr spc="-15" dirty="0"/>
              <a:t>ar</a:t>
            </a:r>
            <a:r>
              <a:rPr spc="-20" dirty="0"/>
              <a:t> </a:t>
            </a:r>
            <a:r>
              <a:rPr spc="-15" dirty="0"/>
              <a:t>a</a:t>
            </a:r>
            <a:r>
              <a:rPr spc="-20" dirty="0"/>
              <a:t>nd</a:t>
            </a:r>
          </a:p>
        </p:txBody>
      </p:sp>
      <p:sp>
        <p:nvSpPr>
          <p:cNvPr id="3" name="object 3"/>
          <p:cNvSpPr/>
          <p:nvPr/>
        </p:nvSpPr>
        <p:spPr>
          <a:xfrm>
            <a:off x="3886839" y="4159127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91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9256" y="4159127"/>
            <a:ext cx="1568450" cy="0"/>
          </a:xfrm>
          <a:custGeom>
            <a:avLst/>
            <a:gdLst/>
            <a:ahLst/>
            <a:cxnLst/>
            <a:rect l="l" t="t" r="r" b="b"/>
            <a:pathLst>
              <a:path w="1568450">
                <a:moveTo>
                  <a:pt x="0" y="0"/>
                </a:moveTo>
                <a:lnTo>
                  <a:pt x="15684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297" y="1661409"/>
            <a:ext cx="8399780" cy="4192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9080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Forbid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en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L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ines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ms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  <a:p>
            <a:pPr marR="762635" algn="ctr">
              <a:lnSpc>
                <a:spcPts val="2740"/>
              </a:lnSpc>
              <a:spcBef>
                <a:spcPts val="1440"/>
              </a:spcBef>
              <a:tabLst>
                <a:tab pos="1537335" algn="l"/>
              </a:tabLst>
            </a:pPr>
            <a:r>
              <a:rPr sz="2800" spc="-20" dirty="0">
                <a:latin typeface="Cambria Math"/>
                <a:cs typeface="Cambria Math"/>
              </a:rPr>
              <a:t>1	1</a:t>
            </a:r>
            <a:endParaRPr sz="2800">
              <a:latin typeface="Cambria Math"/>
              <a:cs typeface="Cambria Math"/>
            </a:endParaRPr>
          </a:p>
          <a:p>
            <a:pPr marL="1530350" algn="ctr">
              <a:lnSpc>
                <a:spcPts val="274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nat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2𝜋𝜏</a:t>
            </a:r>
            <a:r>
              <a:rPr sz="4200" spc="352" baseline="-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𝜋</a:t>
            </a:r>
            <a:r>
              <a:rPr sz="4200" spc="97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×</a:t>
            </a:r>
            <a:r>
              <a:rPr sz="4200" spc="22" baseline="-37698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1</a:t>
            </a:r>
            <a:r>
              <a:rPr sz="4200" spc="-30" baseline="-37698" dirty="0">
                <a:latin typeface="Cambria Math"/>
                <a:cs typeface="Cambria Math"/>
              </a:rPr>
              <a:t>0</a:t>
            </a:r>
            <a:r>
              <a:rPr sz="3000" spc="-75" baseline="-29166" dirty="0">
                <a:latin typeface="Cambria Math"/>
                <a:cs typeface="Cambria Math"/>
              </a:rPr>
              <a:t>−</a:t>
            </a:r>
            <a:r>
              <a:rPr sz="3000" spc="60" baseline="-29166" dirty="0">
                <a:latin typeface="Cambria Math"/>
                <a:cs typeface="Cambria Math"/>
              </a:rPr>
              <a:t>3</a:t>
            </a:r>
            <a:r>
              <a:rPr sz="3000" baseline="-29166" dirty="0">
                <a:latin typeface="Cambria Math"/>
                <a:cs typeface="Cambria Math"/>
              </a:rPr>
              <a:t> </a:t>
            </a:r>
            <a:r>
              <a:rPr sz="3000" spc="15" baseline="-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15</a:t>
            </a:r>
            <a:r>
              <a:rPr sz="2800" spc="-20" dirty="0">
                <a:latin typeface="Cambria Math"/>
                <a:cs typeface="Cambria Math"/>
              </a:rPr>
              <a:t>9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16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7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Hydrog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2s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-phot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itio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698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1436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Width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44724" y="2049658"/>
            <a:ext cx="1490980" cy="0"/>
          </a:xfrm>
          <a:custGeom>
            <a:avLst/>
            <a:gdLst/>
            <a:ahLst/>
            <a:cxnLst/>
            <a:rect l="l" t="t" r="r" b="b"/>
            <a:pathLst>
              <a:path w="1490979">
                <a:moveTo>
                  <a:pt x="0" y="0"/>
                </a:moveTo>
                <a:lnTo>
                  <a:pt x="14907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63838" y="1591886"/>
            <a:ext cx="5709285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1755" algn="ctr">
              <a:lnSpc>
                <a:spcPts val="2745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12700" indent="1553210">
              <a:lnSpc>
                <a:spcPts val="2745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libri"/>
                <a:cs typeface="Calibri"/>
              </a:rPr>
              <a:t>nat </a:t>
            </a:r>
            <a:r>
              <a:rPr sz="3000" spc="-22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𝜋</a:t>
            </a:r>
            <a:r>
              <a:rPr sz="4200" spc="97" baseline="-37698" dirty="0">
                <a:latin typeface="Cambria Math"/>
                <a:cs typeface="Cambria Math"/>
              </a:rPr>
              <a:t> </a:t>
            </a:r>
            <a:r>
              <a:rPr sz="4200" spc="-30" baseline="-37698" dirty="0">
                <a:latin typeface="Cambria Math"/>
                <a:cs typeface="Cambria Math"/>
              </a:rPr>
              <a:t>×</a:t>
            </a:r>
            <a:r>
              <a:rPr sz="4200" spc="22" baseline="-37698" dirty="0">
                <a:latin typeface="Cambria Math"/>
                <a:cs typeface="Cambria Math"/>
              </a:rPr>
              <a:t> </a:t>
            </a:r>
            <a:r>
              <a:rPr sz="4200" spc="-22" baseline="-37698" dirty="0">
                <a:latin typeface="Cambria Math"/>
                <a:cs typeface="Cambria Math"/>
              </a:rPr>
              <a:t>0.</a:t>
            </a:r>
            <a:r>
              <a:rPr sz="4200" spc="-37" baseline="-37698" dirty="0">
                <a:latin typeface="Cambria Math"/>
                <a:cs typeface="Cambria Math"/>
              </a:rPr>
              <a:t>1</a:t>
            </a:r>
            <a:r>
              <a:rPr sz="4200" spc="-30" baseline="-37698" dirty="0">
                <a:latin typeface="Cambria Math"/>
                <a:cs typeface="Cambria Math"/>
              </a:rPr>
              <a:t>2</a:t>
            </a:r>
            <a:r>
              <a:rPr sz="4200" spc="240" baseline="-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15" dirty="0">
                <a:latin typeface="Cambria Math"/>
                <a:cs typeface="Cambria Math"/>
              </a:rPr>
              <a:t>.3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85"/>
              </a:spcBef>
              <a:tabLst>
                <a:tab pos="1477645" algn="l"/>
                <a:tab pos="3096260" algn="l"/>
                <a:tab pos="3987165" algn="l"/>
                <a:tab pos="5392420" algn="l"/>
              </a:tabLst>
            </a:pP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rrow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feature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ivo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2665278"/>
            <a:ext cx="9398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0946" y="2690364"/>
            <a:ext cx="101409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testi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8884" y="2690364"/>
            <a:ext cx="13436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ntum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1" y="3231646"/>
            <a:ext cx="77323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trodyn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mics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prob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ndament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constan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274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1354" y="617854"/>
            <a:ext cx="9411970" cy="5925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41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oga</a:t>
            </a:r>
            <a:r>
              <a:rPr sz="1400" dirty="0">
                <a:latin typeface="Calibri"/>
                <a:cs typeface="Calibri"/>
              </a:rPr>
              <a:t>ri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ar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rt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om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ar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atu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fro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MHz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wn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Hz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tr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10" dirty="0">
                <a:latin typeface="Calibri"/>
                <a:cs typeface="Calibri"/>
              </a:rPr>
              <a:t>io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.]</a:t>
            </a: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272415"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0"/>
            <a:ext cx="9411458" cy="5925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191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35382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2</a:t>
            </a:r>
            <a:r>
              <a:rPr spc="-30" dirty="0"/>
              <a:t>2</a:t>
            </a:r>
            <a:r>
              <a:rPr spc="-15" dirty="0"/>
              <a:t>: Key</a:t>
            </a:r>
            <a:r>
              <a:rPr spc="-20" dirty="0"/>
              <a:t> Ta</a:t>
            </a:r>
            <a:r>
              <a:rPr spc="-15" dirty="0"/>
              <a:t>k</a:t>
            </a:r>
            <a:r>
              <a:rPr spc="-25" dirty="0"/>
              <a:t>e</a:t>
            </a:r>
            <a:r>
              <a:rPr spc="-15" dirty="0"/>
              <a:t>a</a:t>
            </a:r>
            <a:r>
              <a:rPr spc="-25" dirty="0"/>
              <a:t>ways</a:t>
            </a:r>
            <a:r>
              <a:rPr spc="-5" dirty="0"/>
              <a:t> </a:t>
            </a:r>
            <a:r>
              <a:rPr spc="-20" dirty="0"/>
              <a:t>and</a:t>
            </a:r>
            <a:r>
              <a:rPr spc="-15" dirty="0"/>
              <a:t> </a:t>
            </a:r>
            <a:r>
              <a:rPr spc="-20" dirty="0"/>
              <a:t>Fo</a:t>
            </a:r>
            <a:r>
              <a:rPr spc="-5" dirty="0"/>
              <a:t>r</a:t>
            </a:r>
            <a:r>
              <a:rPr spc="-30" dirty="0"/>
              <a:t>wa</a:t>
            </a:r>
            <a:r>
              <a:rPr spc="-10" dirty="0"/>
              <a:t>r</a:t>
            </a:r>
            <a:r>
              <a:rPr spc="-20" dirty="0"/>
              <a:t>d Look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10151745" cy="336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ew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chara</a:t>
            </a:r>
            <a:r>
              <a:rPr sz="2800" spc="-10" dirty="0">
                <a:latin typeface="Calibri"/>
                <a:cs typeface="Calibri"/>
              </a:rPr>
              <a:t>cteri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lass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dampe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ator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thful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rors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beh</a:t>
            </a:r>
            <a:r>
              <a:rPr sz="2800" spc="-10" dirty="0">
                <a:latin typeface="Calibri"/>
                <a:cs typeface="Calibri"/>
              </a:rPr>
              <a:t>avi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ne-shap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Lorentz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iversal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5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ry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emitters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bers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00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59016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Natural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am</a:t>
            </a:r>
            <a:r>
              <a:rPr sz="2800" spc="-20" dirty="0">
                <a:latin typeface="Calibri"/>
                <a:cs typeface="Calibri"/>
              </a:rPr>
              <a:t>ped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equency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3098" y="2133600"/>
            <a:ext cx="1981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434" baseline="6944" dirty="0">
                <a:latin typeface="Cambria Math"/>
                <a:cs typeface="Cambria Math"/>
              </a:rPr>
              <a:t>√</a:t>
            </a:r>
            <a:endParaRPr sz="4200" baseline="6944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2300" y="2063740"/>
            <a:ext cx="8147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lang="en-US" sz="2800" spc="-30" dirty="0">
                <a:latin typeface="Cambria Math"/>
                <a:cs typeface="Cambria Math"/>
              </a:rPr>
              <a:t>/m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86100" y="2133600"/>
            <a:ext cx="822960" cy="122291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21450" y="2046296"/>
            <a:ext cx="132715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>
                <a:latin typeface="Cambria Math"/>
                <a:cs typeface="Cambria Math"/>
              </a:rPr>
              <a:t>[</a:t>
            </a:r>
            <a:r>
              <a:rPr sz="2800" spc="-15" dirty="0">
                <a:latin typeface="Calibri"/>
                <a:cs typeface="Calibri"/>
              </a:rPr>
              <a:t>rad</a:t>
            </a:r>
            <a:r>
              <a:rPr sz="2800" spc="-5" dirty="0">
                <a:latin typeface="Calibri"/>
                <a:cs typeface="Calibri"/>
              </a:rPr>
              <a:t> s</a:t>
            </a:r>
            <a:r>
              <a:rPr sz="3000" spc="-82" baseline="34722" dirty="0">
                <a:latin typeface="Cambria Math"/>
                <a:cs typeface="Cambria Math"/>
              </a:rPr>
              <a:t>−</a:t>
            </a:r>
            <a:r>
              <a:rPr sz="3000" spc="232" baseline="34722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]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8" y="3124264"/>
            <a:ext cx="10156825" cy="216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899"/>
              </a:lnSpc>
              <a:buFont typeface="Symbol"/>
              <a:buChar char=""/>
              <a:tabLst>
                <a:tab pos="241935" algn="l"/>
                <a:tab pos="1426210" algn="l"/>
                <a:tab pos="2169795" algn="l"/>
                <a:tab pos="2672080" algn="l"/>
                <a:tab pos="3352800" algn="l"/>
                <a:tab pos="4855845" algn="l"/>
                <a:tab pos="5687060" algn="l"/>
                <a:tab pos="7219950" algn="l"/>
                <a:tab pos="7586980" algn="l"/>
                <a:tab pos="9440545" algn="l"/>
              </a:tabLst>
            </a:pPr>
            <a:r>
              <a:rPr sz="2800" spc="-20" dirty="0">
                <a:latin typeface="Calibri"/>
                <a:cs typeface="Calibri"/>
              </a:rPr>
              <a:t>Energ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produce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rict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ke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term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chara</a:t>
            </a:r>
            <a:r>
              <a:rPr sz="2800" spc="-10" dirty="0">
                <a:latin typeface="Calibri"/>
                <a:cs typeface="Calibri"/>
              </a:rPr>
              <a:t>cteri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damp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99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real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ator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befor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not</a:t>
            </a:r>
            <a:r>
              <a:rPr sz="2800" spc="-15" dirty="0">
                <a:latin typeface="Calibri"/>
                <a:cs typeface="Calibri"/>
              </a:rPr>
              <a:t>ice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1170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733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Upcomi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rpo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ler)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effects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Vo</a:t>
            </a:r>
            <a:r>
              <a:rPr sz="2800" spc="-10" dirty="0">
                <a:latin typeface="Calibri"/>
                <a:cs typeface="Calibri"/>
              </a:rPr>
              <a:t>igt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rea</a:t>
            </a:r>
            <a:r>
              <a:rPr sz="2800" spc="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-wor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opy.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50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369" y="440049"/>
            <a:ext cx="11517630" cy="597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[</a:t>
            </a: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0" dirty="0">
                <a:latin typeface="Calibri"/>
                <a:cs typeface="Calibri"/>
              </a:rPr>
              <a:t>i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at</a:t>
            </a:r>
            <a:r>
              <a:rPr sz="1000" spc="-10" dirty="0">
                <a:latin typeface="Calibri"/>
                <a:cs typeface="Calibri"/>
              </a:rPr>
              <a:t>ed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cartoon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ma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2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pring 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ci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2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ator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itting </a:t>
            </a:r>
            <a:r>
              <a:rPr sz="1000" spc="-10" dirty="0">
                <a:latin typeface="Calibri"/>
                <a:cs typeface="Calibri"/>
              </a:rPr>
              <a:t>wa</a:t>
            </a:r>
            <a:r>
              <a:rPr sz="1000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0" dirty="0">
                <a:latin typeface="Calibri"/>
                <a:cs typeface="Calibri"/>
              </a:rPr>
              <a:t>(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ig</a:t>
            </a:r>
            <a:r>
              <a:rPr sz="1000" spc="-1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ly</a:t>
            </a:r>
            <a:r>
              <a:rPr sz="1000" dirty="0">
                <a:latin typeface="Calibri"/>
                <a:cs typeface="Calibri"/>
              </a:rPr>
              <a:t> a</a:t>
            </a:r>
            <a:r>
              <a:rPr sz="1000" spc="0" dirty="0">
                <a:latin typeface="Calibri"/>
                <a:cs typeface="Calibri"/>
              </a:rPr>
              <a:t>r</a:t>
            </a:r>
            <a:r>
              <a:rPr sz="1000" spc="-5" dirty="0">
                <a:latin typeface="Calibri"/>
                <a:cs typeface="Calibri"/>
              </a:rPr>
              <a:t>ro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) that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drain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ene</a:t>
            </a:r>
            <a:r>
              <a:rPr sz="1000" spc="-5" dirty="0">
                <a:latin typeface="Calibri"/>
                <a:cs typeface="Calibri"/>
              </a:rPr>
              <a:t>rgy,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with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γ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lab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ll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d.]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>
              <a:latin typeface="Times New Roman"/>
              <a:cs typeface="Times New Roman"/>
            </a:endParaRPr>
          </a:p>
          <a:p>
            <a:pPr marL="5334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369" y="440049"/>
            <a:ext cx="11517108" cy="5971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04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5397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 </a:t>
            </a:r>
            <a:r>
              <a:rPr spc="-20" dirty="0"/>
              <a:t>Equation</a:t>
            </a:r>
            <a:r>
              <a:rPr spc="-15" dirty="0"/>
              <a:t> of</a:t>
            </a:r>
            <a:r>
              <a:rPr spc="-20" dirty="0"/>
              <a:t> </a:t>
            </a:r>
            <a:r>
              <a:rPr spc="-25" dirty="0"/>
              <a:t>Motion</a:t>
            </a:r>
            <a:r>
              <a:rPr spc="0" dirty="0"/>
              <a:t> </a:t>
            </a:r>
            <a:r>
              <a:rPr spc="-35" dirty="0">
                <a:latin typeface="Calibri"/>
                <a:cs typeface="Calibri"/>
              </a:rPr>
              <a:t>—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/>
              <a:t>F</a:t>
            </a:r>
            <a:r>
              <a:rPr spc="-15" dirty="0"/>
              <a:t>ull</a:t>
            </a:r>
            <a:r>
              <a:rPr spc="-20" dirty="0"/>
              <a:t> D</a:t>
            </a:r>
            <a:r>
              <a:rPr spc="-5" dirty="0"/>
              <a:t>i</a:t>
            </a:r>
            <a:r>
              <a:rPr spc="-20" dirty="0"/>
              <a:t>ffer</a:t>
            </a:r>
            <a:r>
              <a:rPr spc="-15" dirty="0"/>
              <a:t>ential</a:t>
            </a:r>
            <a:r>
              <a:rPr spc="-20" dirty="0"/>
              <a:t> 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321675" cy="170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Newton</a:t>
            </a:r>
            <a:r>
              <a:rPr sz="2800" spc="-15" dirty="0">
                <a:latin typeface="Calibri"/>
                <a:cs typeface="Calibri"/>
              </a:rPr>
              <a:t>’s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secon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dampe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ator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gives</a:t>
            </a:r>
            <a:endParaRPr sz="2800">
              <a:latin typeface="Calibri"/>
              <a:cs typeface="Calibri"/>
            </a:endParaRPr>
          </a:p>
          <a:p>
            <a:pPr marL="2873375">
              <a:lnSpc>
                <a:spcPct val="100000"/>
              </a:lnSpc>
              <a:spcBef>
                <a:spcPts val="1885"/>
              </a:spcBef>
            </a:pP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spc="235" dirty="0">
                <a:latin typeface="Cambria Math"/>
                <a:cs typeface="Cambria Math"/>
              </a:rPr>
              <a:t>̈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𝛾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spc="235" dirty="0">
                <a:latin typeface="Cambria Math"/>
                <a:cs typeface="Cambria Math"/>
              </a:rPr>
              <a:t>̇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315" baseline="-16666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1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ement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charge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4200" spc="-7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48077" y="2366995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9797" y="4014347"/>
            <a:ext cx="318770" cy="0"/>
          </a:xfrm>
          <a:custGeom>
            <a:avLst/>
            <a:gdLst/>
            <a:ahLst/>
            <a:cxnLst/>
            <a:rect l="l" t="t" r="r" b="b"/>
            <a:pathLst>
              <a:path w="318769">
                <a:moveTo>
                  <a:pt x="0" y="0"/>
                </a:moveTo>
                <a:lnTo>
                  <a:pt x="31851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13" y="3696186"/>
            <a:ext cx="432498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spc="235" dirty="0">
                <a:latin typeface="Cambria Math"/>
                <a:cs typeface="Cambria Math"/>
              </a:rPr>
              <a:t>̇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3000" spc="300" baseline="45833" dirty="0">
                <a:latin typeface="Cambria Math"/>
                <a:cs typeface="Cambria Math"/>
              </a:rPr>
              <a:t>𝑑𝑥</a:t>
            </a:r>
            <a:r>
              <a:rPr sz="3000" baseline="45833" dirty="0">
                <a:latin typeface="Cambria Math"/>
                <a:cs typeface="Cambria Math"/>
              </a:rPr>
              <a:t> </a:t>
            </a:r>
            <a:r>
              <a:rPr sz="3000" spc="-307" baseline="45833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5400" y="4084806"/>
            <a:ext cx="867400" cy="702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𝑑𝑡</a:t>
            </a:r>
            <a:endParaRPr sz="2000" dirty="0">
              <a:latin typeface="Cambria Math"/>
              <a:cs typeface="Cambria Math"/>
            </a:endParaRPr>
          </a:p>
          <a:p>
            <a:pPr marL="164465">
              <a:lnSpc>
                <a:spcPct val="100000"/>
              </a:lnSpc>
              <a:spcBef>
                <a:spcPts val="1120"/>
              </a:spcBef>
            </a:pPr>
            <a:r>
              <a:rPr lang="en-US" sz="1650" spc="60" dirty="0">
                <a:latin typeface="Cambria Math"/>
                <a:cs typeface="Cambria Math"/>
              </a:rPr>
              <a:t>2</a:t>
            </a:r>
            <a:endParaRPr sz="165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79797" y="4898648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77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6500" y="4648200"/>
            <a:ext cx="58039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5445" algn="l"/>
              </a:tabLst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spc="235" dirty="0">
                <a:latin typeface="Cambria Math"/>
                <a:cs typeface="Cambria Math"/>
              </a:rPr>
              <a:t>̈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3000" spc="300" baseline="45833" dirty="0">
                <a:latin typeface="Cambria Math"/>
                <a:cs typeface="Cambria Math"/>
              </a:rPr>
              <a:t>𝑑</a:t>
            </a:r>
            <a:r>
              <a:rPr sz="3000" spc="330" baseline="45833" dirty="0">
                <a:latin typeface="Cambria Math"/>
                <a:cs typeface="Cambria Math"/>
              </a:rPr>
              <a:t>𝑥</a:t>
            </a:r>
            <a:r>
              <a:rPr sz="3000" baseline="45833" dirty="0">
                <a:latin typeface="Cambria Math"/>
                <a:cs typeface="Cambria Math"/>
              </a:rPr>
              <a:t> </a:t>
            </a:r>
            <a:r>
              <a:rPr sz="3000" spc="-307" baseline="45833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30" baseline="1984" dirty="0">
                <a:latin typeface="Cambria Math"/>
                <a:cs typeface="Cambria Math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0300" y="4927287"/>
            <a:ext cx="5544185" cy="937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2710">
              <a:lnSpc>
                <a:spcPct val="100000"/>
              </a:lnSpc>
            </a:pPr>
            <a:r>
              <a:rPr sz="2000" spc="260" dirty="0">
                <a:latin typeface="Cambria Math"/>
                <a:cs typeface="Cambria Math"/>
              </a:rPr>
              <a:t>𝑑</a:t>
            </a:r>
            <a:r>
              <a:rPr sz="2000" spc="325" dirty="0">
                <a:latin typeface="Cambria Math"/>
                <a:cs typeface="Cambria Math"/>
              </a:rPr>
              <a:t>𝑡</a:t>
            </a:r>
            <a:r>
              <a:rPr sz="2475" spc="89" baseline="20202" dirty="0">
                <a:latin typeface="Cambria Math"/>
                <a:cs typeface="Cambria Math"/>
              </a:rPr>
              <a:t>2</a:t>
            </a:r>
            <a:endParaRPr sz="2475" baseline="20202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3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nterpretat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31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81384"/>
            <a:ext cx="4104004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resto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−𝑘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4327" y="927957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696" y="1656517"/>
            <a:ext cx="7320915" cy="17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50" dirty="0">
                <a:latin typeface="Cambria Math"/>
                <a:cs typeface="Cambria Math"/>
              </a:rPr>
              <a:t>𝛾</a:t>
            </a: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̇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(propo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veloc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10" dirty="0">
                <a:latin typeface="Cambria Math"/>
                <a:cs typeface="Cambria Math"/>
              </a:rPr>
              <a:t>𝑥</a:t>
            </a:r>
            <a:r>
              <a:rPr sz="2800" dirty="0">
                <a:latin typeface="Cambria Math"/>
                <a:cs typeface="Cambria Math"/>
              </a:rPr>
              <a:t>̈</a:t>
            </a:r>
            <a:r>
              <a:rPr sz="2800" spc="25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respo</a:t>
            </a:r>
            <a:r>
              <a:rPr sz="2800" spc="-20" dirty="0">
                <a:latin typeface="Calibri"/>
                <a:cs typeface="Calibri"/>
              </a:rPr>
              <a:t>nse.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1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5200</TotalTime>
  <Words>3227</Words>
  <Application>Microsoft Office PowerPoint</Application>
  <PresentationFormat>Widescreen</PresentationFormat>
  <Paragraphs>741</Paragraphs>
  <Slides>60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Natural Linewidth — Why Study It?</vt:lpstr>
      <vt:lpstr>PowerPoint Presentation</vt:lpstr>
      <vt:lpstr>PowerPoint Presentation</vt:lpstr>
      <vt:lpstr>Slide 2: Spontaneous Emission ↔ Classical Damped</vt:lpstr>
      <vt:lpstr>PowerPoint Presentation</vt:lpstr>
      <vt:lpstr>PowerPoint Presentation</vt:lpstr>
      <vt:lpstr>Slide 3: Equation of Motion — Full Differential Form</vt:lpstr>
      <vt:lpstr>PowerPoint Presentation</vt:lpstr>
      <vt:lpstr>Slide 4: Exact Solution with Clear Initial Conditions</vt:lpstr>
      <vt:lpstr>PowerPoint Presentation</vt:lpstr>
      <vt:lpstr>PowerPoint Presentation</vt:lpstr>
      <vt:lpstr>Slide 5: Small-Damping Approximation and Atomic</vt:lpstr>
      <vt:lpstr>PowerPoint Presentation</vt:lpstr>
      <vt:lpstr>Slide 6: Why a Frequency Distribution Appears</vt:lpstr>
      <vt:lpstr>PowerPoint Presentation</vt:lpstr>
      <vt:lpstr>Slide 7: Step-by-Step Evaluation of the Fourier Transform</vt:lpstr>
      <vt:lpstr>PowerPoint Presentation</vt:lpstr>
      <vt:lpstr>Slide 8: Resulting Amplitude Spectrum</vt:lpstr>
      <vt:lpstr>PowerPoint Presentation</vt:lpstr>
      <vt:lpstr>Slide 9: Intensity Profile and Emergence of the Lorentzian</vt:lpstr>
      <vt:lpstr>PowerPoint Presentation</vt:lpstr>
      <vt:lpstr>Slide 10: Normalised Lorentzian — Definitions and FWHM</vt:lpstr>
      <vt:lpstr>PowerPoint Presentation</vt:lpstr>
      <vt:lpstr>PowerPoint Presentation</vt:lpstr>
      <vt:lpstr>Slide 11: Alternative Γ-Notation Common in Literature</vt:lpstr>
      <vt:lpstr>PowerPoint Presentation</vt:lpstr>
      <vt:lpstr>PowerPoint Presentation</vt:lpstr>
      <vt:lpstr>Slide 12: Energy Loss Rate Derived Directly From the</vt:lpstr>
      <vt:lpstr>PowerPoint Presentation</vt:lpstr>
      <vt:lpstr>PowerPoint Presentation</vt:lpstr>
      <vt:lpstr>Slide 13: Connecting Damping Constant γ to Quantum</vt:lpstr>
      <vt:lpstr>PowerPoint Presentation</vt:lpstr>
      <vt:lpstr>Slide 14: Uncertainty Principle Perspective</vt:lpstr>
      <vt:lpstr>PowerPoint Presentation</vt:lpstr>
      <vt:lpstr>PowerPoint Presentation</vt:lpstr>
      <vt:lpstr>Slide 15: Power Emitted by an Ensemble of Atoms</vt:lpstr>
      <vt:lpstr>PowerPoint Presentation</vt:lpstr>
      <vt:lpstr>PowerPoint Presentation</vt:lpstr>
      <vt:lpstr>Slide 16: Absorption Geometry and Beer’s Law</vt:lpstr>
      <vt:lpstr>PowerPoint Presentation</vt:lpstr>
      <vt:lpstr>Slide 17: Driven Damped Oscillator Yields Absorption</vt:lpstr>
      <vt:lpstr>PowerPoint Presentation</vt:lpstr>
      <vt:lpstr>PowerPoint Presentation</vt:lpstr>
      <vt:lpstr>Slide 18: Dispersion — Variation of Refractive Index</vt:lpstr>
      <vt:lpstr>PowerPoint Presentation</vt:lpstr>
      <vt:lpstr>PowerPoint Presentation</vt:lpstr>
      <vt:lpstr>Slide 19: Practical Limitation — Role of Doppler</vt:lpstr>
      <vt:lpstr>Doppler effect and motion of gas molecules</vt:lpstr>
      <vt:lpstr>Doppler Broadend Line Profile</vt:lpstr>
      <vt:lpstr>Doppler Free two photon Spectroscopy </vt:lpstr>
      <vt:lpstr>PowerPoint Presentation</vt:lpstr>
      <vt:lpstr>PowerPoint Presentation</vt:lpstr>
      <vt:lpstr>Slide 20: Example — Sodium D₁ Transition at 589 nm</vt:lpstr>
      <vt:lpstr>PowerPoint Presentation</vt:lpstr>
      <vt:lpstr>Slide 21: Example — Ultra-Narrow Molecular and</vt:lpstr>
      <vt:lpstr>PowerPoint Presentation</vt:lpstr>
      <vt:lpstr>PowerPoint Presentation</vt:lpstr>
      <vt:lpstr>Slide 22: Key Takeaways and Forward 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27</cp:revision>
  <dcterms:created xsi:type="dcterms:W3CDTF">2025-05-29T18:40:02Z</dcterms:created>
  <dcterms:modified xsi:type="dcterms:W3CDTF">2025-08-18T13:12:57Z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