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82" r:id="rId65"/>
    <p:sldId id="415" r:id="rId66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C0400-4D47-4FE3-9FC0-B4A20E1E1133}" v="1" dt="2025-08-18T13:08:12.6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30" autoAdjust="0"/>
    <p:restoredTop sz="94660"/>
  </p:normalViewPr>
  <p:slideViewPr>
    <p:cSldViewPr>
      <p:cViewPr varScale="1">
        <p:scale>
          <a:sx n="67" d="100"/>
          <a:sy n="67" d="100"/>
        </p:scale>
        <p:origin x="48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Ashraf Gondal" userId="774cbc70-5d26-454a-b932-9f3b504957aa" providerId="ADAL" clId="{B98C0400-4D47-4FE3-9FC0-B4A20E1E1133}"/>
    <pc:docChg chg="addSld modSld">
      <pc:chgData name="Muhammad Ashraf Gondal" userId="774cbc70-5d26-454a-b932-9f3b504957aa" providerId="ADAL" clId="{B98C0400-4D47-4FE3-9FC0-B4A20E1E1133}" dt="2025-08-18T13:08:12.650" v="0"/>
      <pc:docMkLst>
        <pc:docMk/>
      </pc:docMkLst>
      <pc:sldChg chg="add">
        <pc:chgData name="Muhammad Ashraf Gondal" userId="774cbc70-5d26-454a-b932-9f3b504957aa" providerId="ADAL" clId="{B98C0400-4D47-4FE3-9FC0-B4A20E1E1133}" dt="2025-08-18T13:08:12.650" v="0"/>
        <pc:sldMkLst>
          <pc:docMk/>
          <pc:sldMk cId="3379178197" sldId="318"/>
        </pc:sldMkLst>
      </pc:sldChg>
      <pc:sldChg chg="add">
        <pc:chgData name="Muhammad Ashraf Gondal" userId="774cbc70-5d26-454a-b932-9f3b504957aa" providerId="ADAL" clId="{B98C0400-4D47-4FE3-9FC0-B4A20E1E1133}" dt="2025-08-18T13:08:12.650" v="0"/>
        <pc:sldMkLst>
          <pc:docMk/>
          <pc:sldMk cId="286709175" sldId="382"/>
        </pc:sldMkLst>
      </pc:sldChg>
      <pc:sldChg chg="add">
        <pc:chgData name="Muhammad Ashraf Gondal" userId="774cbc70-5d26-454a-b932-9f3b504957aa" providerId="ADAL" clId="{B98C0400-4D47-4FE3-9FC0-B4A20E1E1133}" dt="2025-08-18T13:08:12.650" v="0"/>
        <pc:sldMkLst>
          <pc:docMk/>
          <pc:sldMk cId="2206627997" sldId="4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90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721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293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41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204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283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199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223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541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52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74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11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43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442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670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929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6321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915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68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364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776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725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47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882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418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647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489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973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662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063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1728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479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524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06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276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617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1773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810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747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580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9930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132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2603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4606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3917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3932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393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875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4069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7345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9416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8027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19148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6290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6364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16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5550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097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7763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63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728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956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8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933037"/>
            <a:ext cx="10388598" cy="495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 u="heavy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319" y="1676329"/>
            <a:ext cx="10373361" cy="423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7089" y="2205868"/>
            <a:ext cx="9416415" cy="71755"/>
          </a:xfrm>
          <a:custGeom>
            <a:avLst/>
            <a:gdLst/>
            <a:ahLst/>
            <a:cxnLst/>
            <a:rect l="l" t="t" r="r" b="b"/>
            <a:pathLst>
              <a:path w="9416415" h="71755">
                <a:moveTo>
                  <a:pt x="0" y="71627"/>
                </a:moveTo>
                <a:lnTo>
                  <a:pt x="9416155" y="71627"/>
                </a:lnTo>
                <a:lnTo>
                  <a:pt x="941615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3775" y="3891665"/>
            <a:ext cx="5963285" cy="71755"/>
          </a:xfrm>
          <a:custGeom>
            <a:avLst/>
            <a:gdLst/>
            <a:ahLst/>
            <a:cxnLst/>
            <a:rect l="l" t="t" r="r" b="b"/>
            <a:pathLst>
              <a:path w="5963284" h="71754">
                <a:moveTo>
                  <a:pt x="0" y="71627"/>
                </a:moveTo>
                <a:lnTo>
                  <a:pt x="5962771" y="71627"/>
                </a:lnTo>
                <a:lnTo>
                  <a:pt x="5962771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95400" y="838200"/>
            <a:ext cx="9436100" cy="4504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27200"/>
              </a:lnSpc>
            </a:pPr>
            <a:r>
              <a:rPr sz="8700" b="1" spc="-60" dirty="0">
                <a:solidFill>
                  <a:srgbClr val="0000FF"/>
                </a:solidFill>
                <a:latin typeface="Calibri"/>
                <a:cs typeface="Calibri"/>
              </a:rPr>
              <a:t>Chap</a:t>
            </a:r>
            <a:r>
              <a:rPr sz="8700" b="1" spc="-25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1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1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.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9</a:t>
            </a:r>
            <a:r>
              <a:rPr sz="8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10" dirty="0">
                <a:solidFill>
                  <a:srgbClr val="0000FF"/>
                </a:solidFill>
                <a:latin typeface="Calibri"/>
                <a:cs typeface="Calibri"/>
              </a:rPr>
              <a:t>Coherence</a:t>
            </a:r>
            <a:r>
              <a:rPr sz="87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5" dirty="0">
                <a:solidFill>
                  <a:srgbClr val="0000FF"/>
                </a:solidFill>
                <a:latin typeface="Calibri"/>
                <a:cs typeface="Calibri"/>
              </a:rPr>
              <a:t>Propertie</a:t>
            </a:r>
            <a:r>
              <a:rPr sz="87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8700" b="1" spc="-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87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45" dirty="0">
                <a:solidFill>
                  <a:srgbClr val="0000FF"/>
                </a:solidFill>
                <a:latin typeface="Calibri"/>
                <a:cs typeface="Calibri"/>
              </a:rPr>
              <a:t>Radia</a:t>
            </a:r>
            <a:r>
              <a:rPr sz="8700" b="1" spc="-5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8700" b="1" spc="-30" dirty="0">
                <a:solidFill>
                  <a:srgbClr val="0000FF"/>
                </a:solidFill>
                <a:latin typeface="Calibri"/>
                <a:cs typeface="Calibri"/>
              </a:rPr>
              <a:t>io</a:t>
            </a:r>
            <a:r>
              <a:rPr sz="8700" b="1" spc="-50" dirty="0">
                <a:solidFill>
                  <a:srgbClr val="0000FF"/>
                </a:solidFill>
                <a:latin typeface="Calibri"/>
                <a:cs typeface="Calibri"/>
              </a:rPr>
              <a:t>n</a:t>
            </a:r>
            <a:r>
              <a:rPr sz="8700" b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8700" b="1" spc="-35" dirty="0">
                <a:solidFill>
                  <a:srgbClr val="0000FF"/>
                </a:solidFill>
                <a:latin typeface="Calibri"/>
                <a:cs typeface="Calibri"/>
              </a:rPr>
              <a:t>Fields</a:t>
            </a:r>
            <a:endParaRPr sz="87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0173" y="5579053"/>
            <a:ext cx="7308850" cy="71755"/>
          </a:xfrm>
          <a:custGeom>
            <a:avLst/>
            <a:gdLst/>
            <a:ahLst/>
            <a:cxnLst/>
            <a:rect l="l" t="t" r="r" b="b"/>
            <a:pathLst>
              <a:path w="7308850" h="71754">
                <a:moveTo>
                  <a:pt x="0" y="71627"/>
                </a:moveTo>
                <a:lnTo>
                  <a:pt x="7308463" y="71627"/>
                </a:lnTo>
                <a:lnTo>
                  <a:pt x="7308463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436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1471421"/>
            <a:ext cx="10985500" cy="294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buFont typeface="Calibri"/>
              <a:buAutoNum type="arabicPeriod" startAt="2"/>
              <a:tabLst>
                <a:tab pos="419734" algn="l"/>
                <a:tab pos="1365885" algn="l"/>
                <a:tab pos="2501265" algn="l"/>
                <a:tab pos="3543935" algn="l"/>
                <a:tab pos="4296410" algn="l"/>
                <a:tab pos="4796155" algn="l"/>
                <a:tab pos="6069965" algn="l"/>
                <a:tab pos="7457440" algn="l"/>
                <a:tab pos="8665845" algn="l"/>
                <a:tab pos="9113520" algn="l"/>
              </a:tabLst>
            </a:pPr>
            <a:r>
              <a:rPr sz="2800" spc="-10" dirty="0">
                <a:latin typeface="Calibri"/>
                <a:cs typeface="Calibri"/>
              </a:rPr>
              <a:t>Init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615" baseline="-16666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random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(therm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source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constant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aser).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27099"/>
              </a:lnSpc>
              <a:spcBef>
                <a:spcPts val="905"/>
              </a:spcBef>
              <a:buFont typeface="Calibri"/>
              <a:buAutoNum type="arabicPeriod" startAt="2"/>
              <a:tabLst>
                <a:tab pos="564515" algn="l"/>
                <a:tab pos="2641600" algn="l"/>
                <a:tab pos="3216275" algn="l"/>
                <a:tab pos="3726815" algn="l"/>
                <a:tab pos="5047615" algn="l"/>
                <a:tab pos="6031865" algn="l"/>
                <a:tab pos="7623809" algn="l"/>
                <a:tab pos="8513445" algn="l"/>
                <a:tab pos="9093200" algn="l"/>
                <a:tab pos="9709785" algn="l"/>
              </a:tabLst>
            </a:pPr>
            <a:r>
              <a:rPr sz="2800" spc="-15" dirty="0">
                <a:latin typeface="Calibri"/>
                <a:cs typeface="Calibri"/>
              </a:rPr>
              <a:t>Interf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lang="en-US" sz="2800" spc="-3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ow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lang="en-US"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lang="en-US"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such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contri</a:t>
            </a:r>
            <a:r>
              <a:rPr sz="2800" spc="-10" dirty="0">
                <a:latin typeface="Calibri"/>
                <a:cs typeface="Calibri"/>
              </a:rPr>
              <a:t>b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 dirty="0">
              <a:latin typeface="Calibri"/>
              <a:cs typeface="Calibri"/>
            </a:endParaRPr>
          </a:p>
          <a:p>
            <a:pPr marL="469900" marR="7620" lvl="1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  <a:tab pos="827405" algn="l"/>
                <a:tab pos="1845310" algn="l"/>
                <a:tab pos="3865245" algn="l"/>
                <a:tab pos="4495800" algn="l"/>
                <a:tab pos="5528945" algn="l"/>
                <a:tab pos="6601459" algn="l"/>
                <a:tab pos="6971665" algn="l"/>
                <a:tab pos="7673975" algn="l"/>
                <a:tab pos="858329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time,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nterference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4587687"/>
            <a:ext cx="93471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Next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8962" y="4612772"/>
            <a:ext cx="89674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92530" algn="l"/>
                <a:tab pos="2678430" algn="l"/>
                <a:tab pos="4131310" algn="l"/>
                <a:tab pos="5569585" algn="l"/>
                <a:tab pos="7181215" algn="l"/>
                <a:tab pos="8005445" algn="l"/>
              </a:tabLst>
            </a:pP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stab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through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tempor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59151" y="5153793"/>
            <a:ext cx="2739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criteria.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82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857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4:</a:t>
            </a:r>
            <a:r>
              <a:rPr spc="-25" dirty="0"/>
              <a:t> De</a:t>
            </a:r>
            <a:r>
              <a:rPr spc="-10" dirty="0"/>
              <a:t>f</a:t>
            </a:r>
            <a:r>
              <a:rPr spc="-15" dirty="0"/>
              <a:t>ining</a:t>
            </a:r>
            <a:r>
              <a:rPr spc="-20" dirty="0"/>
              <a:t> </a:t>
            </a:r>
            <a:r>
              <a:rPr spc="-25" dirty="0"/>
              <a:t>T</a:t>
            </a:r>
            <a:r>
              <a:rPr spc="-10" dirty="0"/>
              <a:t>e</a:t>
            </a:r>
            <a:r>
              <a:rPr spc="-30" dirty="0"/>
              <a:t>mpo</a:t>
            </a:r>
            <a:r>
              <a:rPr spc="-5" dirty="0"/>
              <a:t>r</a:t>
            </a:r>
            <a:r>
              <a:rPr spc="-15" dirty="0"/>
              <a:t>al C</a:t>
            </a:r>
            <a:r>
              <a:rPr spc="-20" dirty="0"/>
              <a:t>oherence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Phase</a:t>
            </a:r>
            <a:r>
              <a:rPr spc="0" dirty="0"/>
              <a:t> </a:t>
            </a:r>
            <a:r>
              <a:rPr spc="-15" dirty="0"/>
              <a:t>Stabi</a:t>
            </a:r>
            <a:r>
              <a:rPr spc="-5" dirty="0"/>
              <a:t>l</a:t>
            </a:r>
            <a:r>
              <a:rPr spc="-15" dirty="0"/>
              <a:t>ity 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61409"/>
            <a:ext cx="9685655" cy="2505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Time</a:t>
            </a:r>
            <a:endParaRPr sz="3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Key</a:t>
            </a:r>
            <a:r>
              <a:rPr sz="3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Crite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000" b="1" spc="-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endParaRPr sz="30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3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bserva</a:t>
            </a:r>
            <a:r>
              <a:rPr sz="2800" spc="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nstant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𝑡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ement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3955" y="4444316"/>
            <a:ext cx="610235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baseline="-16666" dirty="0">
                <a:latin typeface="Calibri"/>
                <a:cs typeface="Calibri"/>
              </a:rPr>
              <a:t>n</a:t>
            </a:r>
            <a:endParaRPr sz="3000" baseline="-1666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0819" y="4427552"/>
            <a:ext cx="3587115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𝑡</a:t>
            </a:r>
            <a:r>
              <a:rPr sz="3000" spc="247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3" y="5084511"/>
            <a:ext cx="50088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Tempora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41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58642" y="963998"/>
            <a:ext cx="5524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∀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0475" y="948758"/>
            <a:ext cx="1524000" cy="4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566514"/>
            <a:ext cx="10387330" cy="438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99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ess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18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baseline="29166" dirty="0">
                <a:latin typeface="Cambria Math"/>
                <a:cs typeface="Cambria Math"/>
              </a:rPr>
              <a:t>∘ </a:t>
            </a:r>
            <a:r>
              <a:rPr sz="3000" spc="60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4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130" dirty="0">
                <a:latin typeface="Cambria Math"/>
                <a:cs typeface="Cambria Math"/>
              </a:rPr>
              <a:t>𝑡</a:t>
            </a:r>
            <a:r>
              <a:rPr sz="3000" spc="195" baseline="-16666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ived</a:t>
            </a:r>
            <a:r>
              <a:rPr sz="3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b="1" spc="-20" dirty="0">
                <a:solidFill>
                  <a:srgbClr val="FF0000"/>
                </a:solidFill>
                <a:latin typeface="Calibri"/>
                <a:cs typeface="Calibri"/>
              </a:rPr>
              <a:t>Quanti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ties</a:t>
            </a:r>
            <a:endParaRPr sz="30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205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Max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mum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satisfy</a:t>
            </a:r>
            <a:r>
              <a:rPr sz="2800" spc="-15" dirty="0">
                <a:latin typeface="Calibri"/>
                <a:cs typeface="Calibri"/>
              </a:rPr>
              <a:t>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above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oherence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65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[s</a:t>
            </a:r>
            <a:r>
              <a:rPr sz="2800" spc="-25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Corresp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dist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ight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trave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coher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endParaRPr sz="2800">
              <a:latin typeface="Calibri"/>
              <a:cs typeface="Calibri"/>
            </a:endParaRPr>
          </a:p>
          <a:p>
            <a:pPr marR="6350" algn="ctr">
              <a:lnSpc>
                <a:spcPct val="100000"/>
              </a:lnSpc>
              <a:spcBef>
                <a:spcPts val="1814"/>
              </a:spcBef>
              <a:tabLst>
                <a:tab pos="728345" algn="l"/>
                <a:tab pos="121285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endParaRPr sz="3000" baseline="-16666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Smal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ctral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bandwidth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slower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drift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arger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41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3591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5:</a:t>
            </a:r>
            <a:r>
              <a:rPr spc="-25" dirty="0"/>
              <a:t> De</a:t>
            </a:r>
            <a:r>
              <a:rPr spc="-10" dirty="0"/>
              <a:t>f</a:t>
            </a:r>
            <a:r>
              <a:rPr spc="-15" dirty="0"/>
              <a:t>ining</a:t>
            </a:r>
            <a:r>
              <a:rPr spc="-20" dirty="0"/>
              <a:t> </a:t>
            </a:r>
            <a:r>
              <a:rPr spc="-15" dirty="0"/>
              <a:t>Spatial</a:t>
            </a:r>
            <a:r>
              <a:rPr spc="-25" dirty="0"/>
              <a:t> Cohe</a:t>
            </a:r>
            <a:r>
              <a:rPr spc="-5" dirty="0"/>
              <a:t>r</a:t>
            </a:r>
            <a:r>
              <a:rPr spc="-25" dirty="0"/>
              <a:t>ence</a:t>
            </a:r>
            <a:r>
              <a:rPr spc="2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Phase</a:t>
            </a:r>
            <a:r>
              <a:rPr spc="0" dirty="0"/>
              <a:t> </a:t>
            </a:r>
            <a:r>
              <a:rPr spc="-15" dirty="0"/>
              <a:t>Stability</a:t>
            </a:r>
            <a:r>
              <a:rPr spc="-25" dirty="0"/>
              <a:t> </a:t>
            </a:r>
            <a:r>
              <a:rPr spc="-15" dirty="0"/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61301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0555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Space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ix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nspec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0" dirty="0">
                <a:latin typeface="Cambria Math"/>
                <a:cs typeface="Cambria Math"/>
              </a:rPr>
              <a:t>𝑃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total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9507" y="3748991"/>
            <a:ext cx="48640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𝛥𝜙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5307" y="3732227"/>
            <a:ext cx="326707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400" dirty="0">
                <a:latin typeface="Cambria Math"/>
                <a:cs typeface="Cambria Math"/>
              </a:rPr>
              <a:t>𝑃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40" dirty="0">
                <a:latin typeface="Cambria Math"/>
                <a:cs typeface="Cambria Math"/>
              </a:rPr>
              <a:t>𝑃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3" y="4389566"/>
            <a:ext cx="459676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6043" y="5044773"/>
            <a:ext cx="71882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-44" baseline="-1984" dirty="0">
                <a:latin typeface="Cambria Math"/>
                <a:cs typeface="Cambria Math"/>
              </a:rPr>
              <a:t>𝛥</a:t>
            </a:r>
            <a:r>
              <a:rPr sz="4200" spc="37" baseline="-1984" dirty="0">
                <a:latin typeface="Cambria Math"/>
                <a:cs typeface="Cambria Math"/>
              </a:rPr>
              <a:t>𝜙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7396" y="5060013"/>
            <a:ext cx="2136775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  <a:tab pos="1069975" algn="l"/>
              </a:tabLst>
            </a:pPr>
            <a:r>
              <a:rPr sz="2800" spc="-25" dirty="0">
                <a:latin typeface="Cambria Math"/>
                <a:cs typeface="Cambria Math"/>
              </a:rPr>
              <a:t>&lt;	</a:t>
            </a:r>
            <a:r>
              <a:rPr sz="2800" spc="-30" dirty="0">
                <a:latin typeface="Cambria Math"/>
                <a:cs typeface="Cambria Math"/>
              </a:rPr>
              <a:t>𝜋	</a:t>
            </a:r>
            <a:r>
              <a:rPr sz="2800" spc="-15" dirty="0">
                <a:latin typeface="Calibri"/>
                <a:cs typeface="Calibri"/>
              </a:rPr>
              <a:t>for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27833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696" y="968684"/>
            <a:ext cx="10386060" cy="471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13335" indent="-228600">
              <a:lnSpc>
                <a:spcPct val="1268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sf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given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forms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vol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e”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ctic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icta</a:t>
            </a:r>
            <a:r>
              <a:rPr sz="2800" spc="-15" dirty="0">
                <a:latin typeface="Calibri"/>
                <a:cs typeface="Calibri"/>
              </a:rPr>
              <a:t>tes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whether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2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-type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terfe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observed.</a:t>
            </a:r>
            <a:endParaRPr sz="2800">
              <a:latin typeface="Calibri"/>
              <a:cs typeface="Calibri"/>
            </a:endParaRPr>
          </a:p>
          <a:p>
            <a:pPr marL="469900" marR="10795" indent="-228600">
              <a:lnSpc>
                <a:spcPct val="127200"/>
              </a:lnSpc>
              <a:spcBef>
                <a:spcPts val="1055"/>
              </a:spcBef>
              <a:buFont typeface="Symbol"/>
              <a:buChar char=""/>
              <a:tabLst>
                <a:tab pos="470534" algn="l"/>
                <a:tab pos="1864995" algn="l"/>
                <a:tab pos="2943860" algn="l"/>
                <a:tab pos="3456940" algn="l"/>
                <a:tab pos="4748530" algn="l"/>
                <a:tab pos="5491480" algn="l"/>
                <a:tab pos="5992495" algn="l"/>
                <a:tab pos="6680834" algn="l"/>
                <a:tab pos="7849870" algn="l"/>
                <a:tab pos="8599170" algn="l"/>
              </a:tabLst>
            </a:pPr>
            <a:r>
              <a:rPr sz="2800" spc="-20" dirty="0">
                <a:latin typeface="Calibri"/>
                <a:cs typeface="Calibri"/>
              </a:rPr>
              <a:t>Strong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nke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propa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stance.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315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4351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6:</a:t>
            </a:r>
            <a:r>
              <a:rPr spc="-25" dirty="0"/>
              <a:t> Tempo</a:t>
            </a:r>
            <a:r>
              <a:rPr spc="0" dirty="0"/>
              <a:t>r</a:t>
            </a:r>
            <a:r>
              <a:rPr spc="-15" dirty="0"/>
              <a:t>al</a:t>
            </a:r>
            <a:r>
              <a:rPr spc="-20" dirty="0"/>
              <a:t> vs.</a:t>
            </a:r>
            <a:r>
              <a:rPr dirty="0"/>
              <a:t> </a:t>
            </a:r>
            <a:r>
              <a:rPr spc="-15" dirty="0"/>
              <a:t>Spatial</a:t>
            </a:r>
            <a:r>
              <a:rPr spc="-20" dirty="0"/>
              <a:t> </a:t>
            </a:r>
            <a:r>
              <a:rPr spc="-25" dirty="0"/>
              <a:t>Coh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20" dirty="0"/>
              <a:t>nce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5" dirty="0"/>
              <a:t>Quick</a:t>
            </a:r>
            <a:r>
              <a:rPr dirty="0"/>
              <a:t> </a:t>
            </a:r>
            <a:r>
              <a:rPr spc="-20" dirty="0"/>
              <a:t>Contrast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7472680" cy="109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Tempora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Coherence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pur</a:t>
            </a:r>
            <a:r>
              <a:rPr sz="2800" spc="-10" dirty="0">
                <a:latin typeface="Calibri"/>
                <a:cs typeface="Calibri"/>
              </a:rPr>
              <a:t>ity: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nar</a:t>
            </a:r>
            <a:r>
              <a:rPr sz="2800" spc="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𝑙𝑜𝑛</a:t>
            </a:r>
            <a:r>
              <a:rPr sz="2800" spc="-25" dirty="0">
                <a:latin typeface="Cambria Math"/>
                <a:cs typeface="Cambria Math"/>
              </a:rPr>
              <a:t>𝑔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9" y="3093784"/>
            <a:ext cx="17189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5593" y="3118870"/>
            <a:ext cx="80105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4265" algn="l"/>
                <a:tab pos="3807460" algn="l"/>
                <a:tab pos="5332095" algn="l"/>
                <a:tab pos="6503670" algn="l"/>
              </a:tabLst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0" dirty="0">
                <a:latin typeface="Calibri"/>
                <a:cs typeface="Calibri"/>
              </a:rPr>
              <a:t>h</a:t>
            </a:r>
            <a:r>
              <a:rPr sz="2800" spc="-20" dirty="0">
                <a:latin typeface="Calibri"/>
                <a:cs typeface="Calibri"/>
              </a:rPr>
              <a:t>-d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(e.g.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Michel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9" y="3661414"/>
            <a:ext cx="6986905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</a:t>
            </a:r>
            <a:r>
              <a:rPr sz="2800" spc="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meter).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Coherence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geometric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5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968684"/>
            <a:ext cx="10380345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nho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experiments.</a:t>
            </a:r>
            <a:endParaRPr sz="2800">
              <a:latin typeface="Calibri"/>
              <a:cs typeface="Calibri"/>
            </a:endParaRPr>
          </a:p>
          <a:p>
            <a:pPr marL="469900" marR="5080" indent="-228600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Both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treat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fied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framewor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mutual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funct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dirty="0">
                <a:latin typeface="Calibri"/>
                <a:cs typeface="Calibri"/>
              </a:rPr>
              <a:t>).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072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747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7: </a:t>
            </a:r>
            <a:r>
              <a:rPr spc="-20" dirty="0"/>
              <a:t>Miche</a:t>
            </a:r>
            <a:r>
              <a:rPr spc="-5" dirty="0"/>
              <a:t>l</a:t>
            </a:r>
            <a:r>
              <a:rPr spc="-15" dirty="0"/>
              <a:t>son Inte</a:t>
            </a:r>
            <a:r>
              <a:rPr spc="-10" dirty="0"/>
              <a:t>r</a:t>
            </a:r>
            <a:r>
              <a:rPr spc="-20" dirty="0"/>
              <a:t>f</a:t>
            </a:r>
            <a:r>
              <a:rPr spc="-15" dirty="0"/>
              <a:t>e</a:t>
            </a:r>
            <a:r>
              <a:rPr spc="-25" dirty="0"/>
              <a:t>rom</a:t>
            </a:r>
            <a:r>
              <a:rPr spc="-15" dirty="0"/>
              <a:t>eter</a:t>
            </a:r>
            <a:r>
              <a:rPr spc="2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Fundam</a:t>
            </a:r>
            <a:r>
              <a:rPr spc="-15" dirty="0"/>
              <a:t>ental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3" y="1661409"/>
            <a:ext cx="7537450" cy="383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00">
              <a:lnSpc>
                <a:spcPct val="100000"/>
              </a:lnSpc>
            </a:pP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Geome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ry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lass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apparat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empora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nent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otatio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(refe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nex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gure):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Beam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tter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S</a:t>
            </a:r>
            <a:r>
              <a:rPr sz="2800" spc="2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ivi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Mirrors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𝑀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Cambria Math"/>
                <a:cs typeface="Cambria Math"/>
              </a:rPr>
              <a:t>𝑀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ret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ref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artial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beams.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𝐵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receives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recomb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293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3255645" cy="112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  <a:tab pos="2050414" algn="l"/>
                <a:tab pos="2454275" algn="l"/>
              </a:tabLst>
            </a:pPr>
            <a:r>
              <a:rPr sz="2800" spc="-20" dirty="0">
                <a:latin typeface="Calibri"/>
                <a:cs typeface="Calibri"/>
              </a:rPr>
              <a:t>Arm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8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85" dirty="0">
                <a:latin typeface="Cambria Math"/>
                <a:cs typeface="Cambria Math"/>
              </a:rPr>
              <a:t>M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40" dirty="0">
                <a:latin typeface="Cambria Math"/>
                <a:cs typeface="Cambria Math"/>
              </a:rPr>
              <a:t>B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2320854"/>
            <a:ext cx="191833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Arm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5756" y="2335980"/>
            <a:ext cx="11887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925" algn="l"/>
              </a:tabLst>
            </a:pPr>
            <a:r>
              <a:rPr sz="2800" spc="-25" dirty="0">
                <a:latin typeface="Cambria Math"/>
                <a:cs typeface="Cambria Math"/>
              </a:rPr>
              <a:t>+	M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25" dirty="0">
                <a:latin typeface="Cambria Math"/>
                <a:cs typeface="Cambria Math"/>
              </a:rPr>
              <a:t>B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3" y="2995987"/>
            <a:ext cx="66719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tw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lac</a:t>
            </a:r>
            <a:r>
              <a:rPr sz="2800" spc="-15" dirty="0">
                <a:latin typeface="Calibri"/>
                <a:cs typeface="Calibri"/>
              </a:rPr>
              <a:t>ement):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6379" y="3668219"/>
            <a:ext cx="4076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𝛥𝑠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931" y="3651455"/>
            <a:ext cx="28524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5300" algn="l"/>
              </a:tabLst>
            </a:pPr>
            <a:r>
              <a:rPr sz="2800" spc="-25" dirty="0">
                <a:latin typeface="Cambria Math"/>
                <a:cs typeface="Cambria Math"/>
              </a:rPr>
              <a:t>=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8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25" dirty="0">
                <a:latin typeface="Cambria Math"/>
                <a:cs typeface="Cambria Math"/>
              </a:rPr>
              <a:t>M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85839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5479" y="1012606"/>
            <a:ext cx="1098423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M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hel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ay</a:t>
            </a:r>
            <a:r>
              <a:rPr sz="1200" spc="-2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10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eli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g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10" dirty="0">
                <a:latin typeface="Calibri"/>
                <a:cs typeface="Calibri"/>
              </a:rPr>
              <a:t>at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bea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pli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r,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fi</a:t>
            </a:r>
            <a:r>
              <a:rPr sz="1200" spc="-5" dirty="0">
                <a:latin typeface="Calibri"/>
                <a:cs typeface="Calibri"/>
              </a:rPr>
              <a:t>x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bl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mi</a:t>
            </a:r>
            <a:r>
              <a:rPr sz="1200" spc="-5" dirty="0">
                <a:latin typeface="Calibri"/>
                <a:cs typeface="Calibri"/>
              </a:rPr>
              <a:t>rr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r.]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700" y="1840733"/>
            <a:ext cx="167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---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5479" y="555407"/>
            <a:ext cx="10984226" cy="655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2408" y="5795883"/>
            <a:ext cx="7093089" cy="6330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0999" y="1324350"/>
            <a:ext cx="5495909" cy="42335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105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6639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1:</a:t>
            </a:r>
            <a:r>
              <a:rPr spc="-25" dirty="0"/>
              <a:t> Coh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30" dirty="0"/>
              <a:t>n</a:t>
            </a:r>
            <a:r>
              <a:rPr spc="-25" dirty="0"/>
              <a:t>ce</a:t>
            </a:r>
            <a:r>
              <a:rPr spc="-10" dirty="0"/>
              <a:t> </a:t>
            </a:r>
            <a:r>
              <a:rPr spc="-25" dirty="0"/>
              <a:t>P</a:t>
            </a:r>
            <a:r>
              <a:rPr spc="-5" dirty="0"/>
              <a:t>r</a:t>
            </a:r>
            <a:r>
              <a:rPr spc="-15" dirty="0"/>
              <a:t>operties of</a:t>
            </a:r>
            <a:r>
              <a:rPr spc="-20" dirty="0"/>
              <a:t> </a:t>
            </a:r>
            <a:r>
              <a:rPr spc="-35" dirty="0"/>
              <a:t>R</a:t>
            </a:r>
            <a:r>
              <a:rPr spc="-15" dirty="0"/>
              <a:t>adiat</a:t>
            </a:r>
            <a:r>
              <a:rPr spc="-5" dirty="0"/>
              <a:t>i</a:t>
            </a:r>
            <a:r>
              <a:rPr spc="-20" dirty="0"/>
              <a:t>on</a:t>
            </a:r>
            <a:r>
              <a:rPr spc="-15" dirty="0"/>
              <a:t> Fields</a:t>
            </a:r>
            <a:r>
              <a:rPr spc="1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Big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Pictu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 Ov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rv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ew</a:t>
            </a:r>
            <a:endParaRPr sz="3400">
              <a:latin typeface="Calibri"/>
              <a:cs typeface="Calibri"/>
            </a:endParaRPr>
          </a:p>
          <a:p>
            <a:pPr marL="462280" marR="8255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Coherenc</a:t>
            </a:r>
            <a:r>
              <a:rPr spc="-15" dirty="0"/>
              <a:t>e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5" dirty="0"/>
              <a:t>=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abi</a:t>
            </a:r>
            <a:r>
              <a:rPr spc="5" dirty="0"/>
              <a:t>l</a:t>
            </a:r>
            <a:r>
              <a:rPr dirty="0"/>
              <a:t>i</a:t>
            </a:r>
            <a:r>
              <a:rPr spc="-15" dirty="0"/>
              <a:t>ty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5" dirty="0"/>
              <a:t>o</a:t>
            </a:r>
            <a:r>
              <a:rPr spc="-10"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-20" dirty="0"/>
              <a:t>fferen</a:t>
            </a:r>
            <a:r>
              <a:rPr spc="-10" dirty="0"/>
              <a:t>t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spc="-20" dirty="0"/>
              <a:t>port</a:t>
            </a:r>
            <a:r>
              <a:rPr spc="-10" dirty="0"/>
              <a:t>i</a:t>
            </a:r>
            <a:r>
              <a:rPr spc="-20" dirty="0"/>
              <a:t>o</a:t>
            </a:r>
            <a:r>
              <a:rPr spc="-15" dirty="0"/>
              <a:t>ns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/>
              <a:t>o</a:t>
            </a:r>
            <a:r>
              <a:rPr spc="-10" dirty="0"/>
              <a:t>f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5" dirty="0"/>
              <a:t>an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/>
              <a:t>ele</a:t>
            </a:r>
            <a:r>
              <a:rPr spc="-10" dirty="0"/>
              <a:t>ctro</a:t>
            </a:r>
            <a:r>
              <a:rPr spc="-15" dirty="0"/>
              <a:t>magnetic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20" dirty="0"/>
              <a:t>(EM)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/>
              <a:t>fie</a:t>
            </a:r>
            <a:r>
              <a:rPr spc="-5" dirty="0"/>
              <a:t>l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to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/>
              <a:t>m</a:t>
            </a:r>
            <a:r>
              <a:rPr spc="-10" dirty="0"/>
              <a:t>a</a:t>
            </a:r>
            <a:r>
              <a:rPr dirty="0"/>
              <a:t>i</a:t>
            </a:r>
            <a:r>
              <a:rPr spc="-20" dirty="0"/>
              <a:t>nta</a:t>
            </a:r>
            <a:r>
              <a:rPr dirty="0"/>
              <a:t>i</a:t>
            </a:r>
            <a:r>
              <a:rPr spc="-15" dirty="0"/>
              <a:t>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wel</a:t>
            </a:r>
            <a:r>
              <a:rPr spc="15" dirty="0"/>
              <a:t>l</a:t>
            </a:r>
            <a:r>
              <a:rPr spc="-20" dirty="0"/>
              <a:t>-def</a:t>
            </a:r>
            <a:r>
              <a:rPr spc="-10" dirty="0"/>
              <a:t>i</a:t>
            </a:r>
            <a:r>
              <a:rPr spc="-20" dirty="0"/>
              <a:t>ne</a:t>
            </a:r>
            <a:r>
              <a:rPr spc="-15" dirty="0"/>
              <a:t>d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phas</a:t>
            </a:r>
            <a:r>
              <a:rPr spc="-15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re</a:t>
            </a:r>
            <a:r>
              <a:rPr dirty="0"/>
              <a:t>l</a:t>
            </a:r>
            <a:r>
              <a:rPr spc="-15" dirty="0"/>
              <a:t>at</a:t>
            </a:r>
            <a:r>
              <a:rPr spc="-5" dirty="0"/>
              <a:t>i</a:t>
            </a:r>
            <a:r>
              <a:rPr spc="-20" dirty="0"/>
              <a:t>onsh</a:t>
            </a:r>
            <a:r>
              <a:rPr spc="-10" dirty="0"/>
              <a:t>i</a:t>
            </a:r>
            <a:r>
              <a:rPr spc="-20" dirty="0"/>
              <a:t>p.</a:t>
            </a:r>
          </a:p>
          <a:p>
            <a:pPr marL="5080">
              <a:lnSpc>
                <a:spcPct val="100000"/>
              </a:lnSpc>
              <a:spcBef>
                <a:spcPts val="1815"/>
              </a:spcBef>
            </a:pPr>
            <a:r>
              <a:rPr b="1" u="heavy" spc="-25" dirty="0">
                <a:solidFill>
                  <a:srgbClr val="FF0000"/>
                </a:solidFill>
                <a:latin typeface="Calibri"/>
                <a:cs typeface="Calibri"/>
              </a:rPr>
              <a:t>Two</a:t>
            </a:r>
            <a:r>
              <a:rPr b="1" u="heavy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heavy" spc="-20" dirty="0">
                <a:solidFill>
                  <a:srgbClr val="FF0000"/>
                </a:solidFill>
                <a:latin typeface="Calibri"/>
                <a:cs typeface="Calibri"/>
              </a:rPr>
              <a:t>co</a:t>
            </a:r>
            <a:r>
              <a:rPr b="1" u="heavy" spc="-15" dirty="0">
                <a:solidFill>
                  <a:srgbClr val="FF0000"/>
                </a:solidFill>
                <a:latin typeface="Calibri"/>
                <a:cs typeface="Calibri"/>
              </a:rPr>
              <a:t>mplementary</a:t>
            </a:r>
            <a:r>
              <a:rPr b="1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heavy" spc="-15" dirty="0">
                <a:solidFill>
                  <a:srgbClr val="FF0000"/>
                </a:solidFill>
                <a:latin typeface="Calibri"/>
                <a:cs typeface="Calibri"/>
              </a:rPr>
              <a:t>aspects:</a:t>
            </a:r>
          </a:p>
          <a:p>
            <a:pPr marL="919480" lvl="1" indent="-45720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920115" algn="l"/>
                <a:tab pos="2467610" algn="l"/>
                <a:tab pos="4564380" algn="l"/>
                <a:tab pos="6243320" algn="l"/>
                <a:tab pos="6729095" algn="l"/>
                <a:tab pos="8482330" algn="l"/>
                <a:tab pos="8914765" algn="l"/>
                <a:tab pos="9738360" algn="l"/>
                <a:tab pos="10191115" algn="l"/>
              </a:tabLst>
            </a:pPr>
            <a:r>
              <a:rPr sz="2800" spc="-15" dirty="0">
                <a:latin typeface="Calibri"/>
                <a:cs typeface="Calibri"/>
              </a:rPr>
              <a:t>Temporal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ongitudina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  <a:p>
            <a:pPr marL="690880">
              <a:lnSpc>
                <a:spcPct val="100000"/>
              </a:lnSpc>
              <a:spcBef>
                <a:spcPts val="915"/>
              </a:spcBef>
            </a:pPr>
            <a:r>
              <a:rPr spc="-15" dirty="0"/>
              <a:t>f</a:t>
            </a:r>
            <a:r>
              <a:rPr spc="-10" dirty="0"/>
              <a:t>i</a:t>
            </a:r>
            <a:r>
              <a:rPr spc="-20" dirty="0"/>
              <a:t>xe</a:t>
            </a:r>
            <a:r>
              <a:rPr spc="-15" dirty="0"/>
              <a:t>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0" dirty="0"/>
              <a:t>po</a:t>
            </a:r>
            <a:r>
              <a:rPr spc="-5" dirty="0"/>
              <a:t>i</a:t>
            </a:r>
            <a:r>
              <a:rPr spc="-20" dirty="0"/>
              <a:t>nt.</a:t>
            </a:r>
          </a:p>
        </p:txBody>
      </p:sp>
    </p:spTree>
    <p:extLst>
      <p:ext uri="{BB962C8B-B14F-4D97-AF65-F5344CB8AC3E}">
        <p14:creationId xmlns:p14="http://schemas.microsoft.com/office/powerpoint/2010/main" val="2529510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8: Interf</a:t>
            </a:r>
            <a:r>
              <a:rPr spc="-25" dirty="0"/>
              <a:t>erence</a:t>
            </a:r>
            <a:r>
              <a:rPr dirty="0"/>
              <a:t> </a:t>
            </a:r>
            <a:r>
              <a:rPr spc="-25" dirty="0"/>
              <a:t>Co</a:t>
            </a:r>
            <a:r>
              <a:rPr spc="-5" dirty="0"/>
              <a:t>n</a:t>
            </a:r>
            <a:r>
              <a:rPr spc="-15" dirty="0"/>
              <a:t>dition</a:t>
            </a:r>
            <a:r>
              <a:rPr spc="-20" dirty="0"/>
              <a:t> </a:t>
            </a:r>
            <a:r>
              <a:rPr spc="-25" dirty="0"/>
              <a:t>&amp;</a:t>
            </a:r>
            <a:r>
              <a:rPr spc="-5" dirty="0"/>
              <a:t> </a:t>
            </a:r>
            <a:r>
              <a:rPr spc="-20" dirty="0"/>
              <a:t>Visib</a:t>
            </a:r>
            <a:r>
              <a:rPr spc="5" dirty="0"/>
              <a:t>i</a:t>
            </a:r>
            <a:r>
              <a:rPr spc="-15" dirty="0"/>
              <a:t>lity</a:t>
            </a:r>
            <a:r>
              <a:rPr spc="-20" dirty="0"/>
              <a:t> </a:t>
            </a:r>
            <a:r>
              <a:rPr spc="-15" dirty="0"/>
              <a:t>in </a:t>
            </a:r>
            <a:r>
              <a:rPr spc="-20" dirty="0"/>
              <a:t>Mich</a:t>
            </a:r>
            <a:r>
              <a:rPr spc="-10" dirty="0"/>
              <a:t>e</a:t>
            </a:r>
            <a:r>
              <a:rPr spc="-15" dirty="0"/>
              <a:t>lson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6" y="1754434"/>
            <a:ext cx="7556503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Construct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interfe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-9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ℤ</a:t>
            </a:r>
            <a:r>
              <a:rPr sz="2800" spc="-10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Destructi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i</a:t>
            </a:r>
            <a:r>
              <a:rPr sz="2800" spc="-15" dirty="0">
                <a:latin typeface="Calibri"/>
                <a:cs typeface="Calibri"/>
              </a:rPr>
              <a:t>nte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ference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𝑚</a:t>
            </a:r>
            <a:r>
              <a:rPr sz="2800" spc="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lang="en-US" sz="4200" spc="-22" baseline="2976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lang="en-US" sz="2800" spc="2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lang="en-US" sz="2800" spc="-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trast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10" dirty="0">
                <a:latin typeface="Calibri"/>
                <a:cs typeface="Calibri"/>
              </a:rPr>
              <a:t>nti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9394" y="4662249"/>
            <a:ext cx="7423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3550" algn="l"/>
              </a:tabLst>
            </a:pPr>
            <a:r>
              <a:rPr sz="2800" spc="-30" dirty="0">
                <a:latin typeface="Cambria Math"/>
                <a:cs typeface="Cambria Math"/>
              </a:rPr>
              <a:t>𝑉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3607" y="4392500"/>
            <a:ext cx="16833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−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3607" y="4901517"/>
            <a:ext cx="16833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+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6307" y="4849879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59">
                <a:moveTo>
                  <a:pt x="0" y="0"/>
                </a:moveTo>
                <a:lnTo>
                  <a:pt x="167361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42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97" y="968570"/>
            <a:ext cx="10156190" cy="1664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  <a:tab pos="2350770" algn="l"/>
                <a:tab pos="4359275" algn="l"/>
                <a:tab pos="4785995" algn="l"/>
                <a:tab pos="5965190" algn="l"/>
                <a:tab pos="6467475" algn="l"/>
                <a:tab pos="7275195" algn="l"/>
                <a:tab pos="8627745" algn="l"/>
              </a:tabLst>
            </a:pPr>
            <a:r>
              <a:rPr sz="2800" spc="-20" dirty="0">
                <a:latin typeface="Calibri"/>
                <a:cs typeface="Calibri"/>
              </a:rPr>
              <a:t>Exper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𝑠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exceeds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Emp</a:t>
            </a:r>
            <a:r>
              <a:rPr sz="2800" spc="-10" dirty="0">
                <a:latin typeface="Calibri"/>
                <a:cs typeface="Calibri"/>
              </a:rPr>
              <a:t>irical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nnect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6871" y="328257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5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2583" y="3095187"/>
            <a:ext cx="220408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41045" algn="l"/>
                <a:tab pos="192532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≃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8088" y="2825177"/>
            <a:ext cx="1572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96365" algn="l"/>
              </a:tabLst>
            </a:pPr>
            <a:r>
              <a:rPr sz="2800" spc="-30" dirty="0">
                <a:latin typeface="Cambria Math"/>
                <a:cs typeface="Cambria Math"/>
              </a:rPr>
              <a:t>𝑐	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4163" y="3276600"/>
            <a:ext cx="5016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𝛥𝜔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4200" y="3276600"/>
            <a:ext cx="9004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1263" y="3282574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19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2600" y="2874142"/>
            <a:ext cx="3684270" cy="0"/>
          </a:xfrm>
          <a:custGeom>
            <a:avLst/>
            <a:gdLst/>
            <a:ahLst/>
            <a:cxnLst/>
            <a:rect l="l" t="t" r="r" b="b"/>
            <a:pathLst>
              <a:path w="3684270">
                <a:moveTo>
                  <a:pt x="0" y="0"/>
                </a:moveTo>
                <a:lnTo>
                  <a:pt x="36837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2600" y="3697346"/>
            <a:ext cx="3684270" cy="0"/>
          </a:xfrm>
          <a:custGeom>
            <a:avLst/>
            <a:gdLst/>
            <a:ahLst/>
            <a:cxnLst/>
            <a:rect l="l" t="t" r="r" b="b"/>
            <a:pathLst>
              <a:path w="3684270">
                <a:moveTo>
                  <a:pt x="0" y="0"/>
                </a:moveTo>
                <a:lnTo>
                  <a:pt x="36837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4030" y="2862645"/>
            <a:ext cx="0" cy="846455"/>
          </a:xfrm>
          <a:custGeom>
            <a:avLst/>
            <a:gdLst/>
            <a:ahLst/>
            <a:cxnLst/>
            <a:rect l="l" t="t" r="r" b="b"/>
            <a:pathLst>
              <a:path h="846454">
                <a:moveTo>
                  <a:pt x="0" y="0"/>
                </a:moveTo>
                <a:lnTo>
                  <a:pt x="0" y="84613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4921" y="2862645"/>
            <a:ext cx="0" cy="846455"/>
          </a:xfrm>
          <a:custGeom>
            <a:avLst/>
            <a:gdLst/>
            <a:ahLst/>
            <a:cxnLst/>
            <a:rect l="l" t="t" r="r" b="b"/>
            <a:pathLst>
              <a:path h="846454">
                <a:moveTo>
                  <a:pt x="0" y="0"/>
                </a:moveTo>
                <a:lnTo>
                  <a:pt x="0" y="84613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01696" y="3979221"/>
            <a:ext cx="520636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r>
              <a:rPr sz="2800" spc="24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bandw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z.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212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651" y="977863"/>
            <a:ext cx="8390890" cy="5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868159" algn="l"/>
              </a:tabLst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9: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 Phys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cal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Interp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etation</a:t>
            </a:r>
            <a:r>
              <a:rPr sz="3400" b="1" u="heavy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of</a:t>
            </a:r>
            <a:r>
              <a:rPr sz="3400" b="1" u="heavy" spc="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𝜟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𝒔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𝐜</a:t>
            </a:r>
            <a:r>
              <a:rPr sz="3675" baseline="-15873" dirty="0">
                <a:solidFill>
                  <a:srgbClr val="0000FF"/>
                </a:solidFill>
                <a:latin typeface="Cambria Math"/>
                <a:cs typeface="Cambria Math"/>
              </a:rPr>
              <a:t>	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=</a:t>
            </a:r>
            <a:r>
              <a:rPr sz="3400" spc="204" dirty="0">
                <a:solidFill>
                  <a:srgbClr val="0000FF"/>
                </a:solidFill>
                <a:latin typeface="Cambria Math"/>
                <a:cs typeface="Cambria Math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𝒄/</a:t>
            </a:r>
            <a:r>
              <a:rPr sz="3400" spc="-40" dirty="0">
                <a:solidFill>
                  <a:srgbClr val="0000FF"/>
                </a:solidFill>
                <a:latin typeface="Cambria Math"/>
                <a:cs typeface="Cambria Math"/>
              </a:rPr>
              <a:t>𝜟𝝎</a:t>
            </a:r>
            <a:endParaRPr sz="3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0" y="1741734"/>
            <a:ext cx="10629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106" y="1766819"/>
            <a:ext cx="87706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8335" algn="l"/>
                <a:tab pos="3229610" algn="l"/>
                <a:tab pos="3756660" algn="l"/>
                <a:tab pos="6087110" algn="l"/>
                <a:tab pos="6731634" algn="l"/>
                <a:tab pos="7884795" algn="l"/>
              </a:tabLst>
            </a:pPr>
            <a:r>
              <a:rPr sz="2800" spc="-25" dirty="0">
                <a:latin typeface="Calibri"/>
                <a:cs typeface="Calibri"/>
              </a:rPr>
              <a:t>bandw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=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many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quas</a:t>
            </a:r>
            <a:r>
              <a:rPr sz="2800" spc="-10" dirty="0">
                <a:latin typeface="Calibri"/>
                <a:cs typeface="Calibri"/>
              </a:rPr>
              <a:t>i-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297" y="2309364"/>
            <a:ext cx="10151110" cy="331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monochr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matic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ponents.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26800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3364229" algn="l"/>
              </a:tabLst>
            </a:pPr>
            <a:r>
              <a:rPr sz="2800" spc="-20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componen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libri"/>
                <a:cs typeface="Calibri"/>
              </a:rPr>
              <a:t>n	</a:t>
            </a:r>
            <a:r>
              <a:rPr sz="2800" spc="-20" dirty="0">
                <a:latin typeface="Calibri"/>
                <a:cs typeface="Calibri"/>
              </a:rPr>
              <a:t>pro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uce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nus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components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ut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35" dirty="0">
                <a:latin typeface="Cambria Math"/>
                <a:cs typeface="Cambria Math"/>
              </a:rPr>
              <a:t>𝜔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wave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nite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spati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extent:</a:t>
            </a:r>
            <a:endParaRPr sz="2800" dirty="0">
              <a:latin typeface="Calibri"/>
              <a:cs typeface="Calibri"/>
            </a:endParaRPr>
          </a:p>
          <a:p>
            <a:pPr marL="1801495" algn="ctr">
              <a:lnSpc>
                <a:spcPts val="2740"/>
              </a:lnSpc>
              <a:spcBef>
                <a:spcPts val="890"/>
              </a:spcBef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 dirty="0">
              <a:latin typeface="Cambria Math"/>
              <a:cs typeface="Cambria Math"/>
            </a:endParaRPr>
          </a:p>
          <a:p>
            <a:pPr marR="222885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𝛥𝑡</a:t>
            </a:r>
            <a:r>
              <a:rPr sz="2800" spc="23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𝛥𝜔</a:t>
            </a:r>
            <a:endParaRPr sz="4200" baseline="-37698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1075" y="5191255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8955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9" y="968684"/>
            <a:ext cx="8461375" cy="2413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rfe</a:t>
            </a:r>
            <a:r>
              <a:rPr sz="2800" spc="-20" dirty="0">
                <a:latin typeface="Calibri"/>
                <a:cs typeface="Calibri"/>
              </a:rPr>
              <a:t>rom</a:t>
            </a:r>
            <a:r>
              <a:rPr sz="2800" spc="-15" dirty="0">
                <a:latin typeface="Calibri"/>
                <a:cs typeface="Calibri"/>
              </a:rPr>
              <a:t>et</a:t>
            </a:r>
            <a:r>
              <a:rPr sz="2800" spc="-10" dirty="0">
                <a:latin typeface="Calibri"/>
                <a:cs typeface="Calibri"/>
              </a:rPr>
              <a:t>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315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Sp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packet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overl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upo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omb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Interfere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averages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zero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apses.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782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6146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10: </a:t>
            </a:r>
            <a:r>
              <a:rPr spc="-25" dirty="0"/>
              <a:t>Nu</a:t>
            </a:r>
            <a:r>
              <a:rPr spc="-45" dirty="0"/>
              <a:t>m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15" dirty="0"/>
              <a:t>ical</a:t>
            </a:r>
            <a:r>
              <a:rPr spc="-20" dirty="0"/>
              <a:t> Ex</a:t>
            </a:r>
            <a:r>
              <a:rPr spc="-15" dirty="0"/>
              <a:t>a</a:t>
            </a:r>
            <a:r>
              <a:rPr spc="-25" dirty="0"/>
              <a:t>mpl</a:t>
            </a:r>
            <a:r>
              <a:rPr spc="-10" dirty="0"/>
              <a:t>e</a:t>
            </a:r>
            <a:r>
              <a:rPr spc="-15" dirty="0"/>
              <a:t>s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Contrast</a:t>
            </a:r>
            <a:r>
              <a:rPr spc="0" dirty="0"/>
              <a:t> </a:t>
            </a:r>
            <a:r>
              <a:rPr spc="-15" dirty="0"/>
              <a:t>of 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5355590" cy="173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Mercury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546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</a:t>
            </a:r>
            <a:r>
              <a:rPr sz="2800" spc="-20" dirty="0">
                <a:latin typeface="Calibri"/>
                <a:cs typeface="Calibri"/>
              </a:rPr>
              <a:t>ne: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0" dirty="0">
                <a:latin typeface="Calibri"/>
                <a:cs typeface="Calibri"/>
              </a:rPr>
              <a:t>ler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25" dirty="0">
                <a:latin typeface="Calibri"/>
                <a:cs typeface="Calibri"/>
              </a:rPr>
              <a:t>WHM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90" dirty="0">
                <a:latin typeface="Cambria Math"/>
                <a:cs typeface="Cambria Math"/>
              </a:rPr>
              <a:t>𝜈</a:t>
            </a:r>
            <a:r>
              <a:rPr sz="3000" spc="217" baseline="-16666" dirty="0">
                <a:latin typeface="Cambria Math"/>
                <a:cs typeface="Cambria Math"/>
              </a:rPr>
              <a:t>D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4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-22" baseline="29166" dirty="0">
                <a:latin typeface="Cambria Math"/>
                <a:cs typeface="Cambria Math"/>
              </a:rPr>
              <a:t>9</a:t>
            </a:r>
            <a:r>
              <a:rPr sz="3000" spc="217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8286" y="4104640"/>
            <a:ext cx="18738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0" baseline="37698" dirty="0">
                <a:latin typeface="Cambria Math"/>
                <a:cs typeface="Cambria Math"/>
              </a:rPr>
              <a:t>𝛥</a:t>
            </a:r>
            <a:r>
              <a:rPr sz="4200" spc="-225" baseline="37698" dirty="0">
                <a:latin typeface="Cambria Math"/>
                <a:cs typeface="Cambria Math"/>
              </a:rPr>
              <a:t>𝑠</a:t>
            </a:r>
            <a:r>
              <a:rPr sz="3000" spc="165" baseline="36111" dirty="0">
                <a:latin typeface="Cambria Math"/>
                <a:cs typeface="Cambria Math"/>
              </a:rPr>
              <a:t>c</a:t>
            </a:r>
            <a:r>
              <a:rPr sz="3000" baseline="36111" dirty="0">
                <a:latin typeface="Cambria Math"/>
                <a:cs typeface="Cambria Math"/>
              </a:rPr>
              <a:t>  </a:t>
            </a:r>
            <a:r>
              <a:rPr sz="4200" spc="-37" baseline="37698" dirty="0">
                <a:latin typeface="Cambria Math"/>
                <a:cs typeface="Cambria Math"/>
              </a:rPr>
              <a:t>≈</a:t>
            </a:r>
            <a:r>
              <a:rPr sz="4200" spc="254" baseline="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8655" y="3648407"/>
            <a:ext cx="1892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9280" y="4308835"/>
            <a:ext cx="21272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45" dirty="0">
                <a:latin typeface="Cambria Math"/>
                <a:cs typeface="Cambria Math"/>
              </a:rPr>
              <a:t>D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13303" y="4105786"/>
            <a:ext cx="1071880" cy="0"/>
          </a:xfrm>
          <a:custGeom>
            <a:avLst/>
            <a:gdLst/>
            <a:ahLst/>
            <a:cxnLst/>
            <a:rect l="l" t="t" r="r" b="b"/>
            <a:pathLst>
              <a:path w="1071879">
                <a:moveTo>
                  <a:pt x="0" y="0"/>
                </a:moveTo>
                <a:lnTo>
                  <a:pt x="107168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8638" y="3918147"/>
            <a:ext cx="12738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2125" algn="l"/>
              </a:tabLst>
            </a:pPr>
            <a:r>
              <a:rPr sz="2800" spc="-25" dirty="0">
                <a:latin typeface="Cambria Math"/>
                <a:cs typeface="Cambria Math"/>
              </a:rPr>
              <a:t>≈	</a:t>
            </a:r>
            <a:r>
              <a:rPr sz="2800" spc="-20" dirty="0">
                <a:latin typeface="Cambria Math"/>
                <a:cs typeface="Cambria Math"/>
              </a:rPr>
              <a:t>8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cm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297" y="4788847"/>
            <a:ext cx="5811520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2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e–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Bandwi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𝛥𝜈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×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3000" spc="60" baseline="29166" dirty="0">
                <a:latin typeface="Cambria Math"/>
                <a:cs typeface="Cambria Math"/>
              </a:rPr>
              <a:t>6</a:t>
            </a:r>
            <a:r>
              <a:rPr sz="3000" spc="22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Hz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8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290449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05327" y="1979405"/>
            <a:ext cx="884555" cy="0"/>
          </a:xfrm>
          <a:custGeom>
            <a:avLst/>
            <a:gdLst/>
            <a:ahLst/>
            <a:cxnLst/>
            <a:rect l="l" t="t" r="r" b="b"/>
            <a:pathLst>
              <a:path w="884554">
                <a:moveTo>
                  <a:pt x="0" y="0"/>
                </a:moveTo>
                <a:lnTo>
                  <a:pt x="884230" y="0"/>
                </a:lnTo>
              </a:path>
            </a:pathLst>
          </a:custGeom>
          <a:ln w="244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47239" y="1521782"/>
            <a:ext cx="6378575" cy="1477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7744" algn="ctr">
              <a:lnSpc>
                <a:spcPts val="2745"/>
              </a:lnSpc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  <a:p>
            <a:pPr marL="12700" indent="2274570">
              <a:lnSpc>
                <a:spcPts val="2745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4200" spc="-37" baseline="-37698" dirty="0">
                <a:latin typeface="Cambria Math"/>
                <a:cs typeface="Cambria Math"/>
              </a:rPr>
              <a:t>2</a:t>
            </a:r>
            <a:r>
              <a:rPr sz="4200" spc="-44" baseline="-37698" dirty="0">
                <a:latin typeface="Cambria Math"/>
                <a:cs typeface="Cambria Math"/>
              </a:rPr>
              <a:t>𝜋</a:t>
            </a:r>
            <a:r>
              <a:rPr sz="4200" spc="-135" baseline="-37698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𝛥𝜈</a:t>
            </a:r>
            <a:r>
              <a:rPr sz="4200" spc="375" baseline="-37698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5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dirty="0">
                <a:latin typeface="Cambria Math"/>
                <a:cs typeface="Cambria Math"/>
              </a:rPr>
              <a:t> </a:t>
            </a:r>
            <a:r>
              <a:rPr sz="2800" spc="-3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m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070"/>
              </a:spcBef>
              <a:tabLst>
                <a:tab pos="1856739" algn="l"/>
                <a:tab pos="3736975" algn="l"/>
                <a:tab pos="5019675" algn="l"/>
              </a:tabLst>
            </a:pPr>
            <a:r>
              <a:rPr sz="2800" spc="-15" dirty="0">
                <a:latin typeface="Calibri"/>
                <a:cs typeface="Calibri"/>
              </a:rPr>
              <a:t>takea</a:t>
            </a:r>
            <a:r>
              <a:rPr sz="2800" spc="-1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y: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creases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300" y="2593650"/>
            <a:ext cx="77724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5570" y="2618736"/>
            <a:ext cx="23202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6875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nverse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3161542"/>
            <a:ext cx="10388600" cy="223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ba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dw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27099"/>
              </a:lnSpc>
              <a:spcBef>
                <a:spcPts val="900"/>
              </a:spcBef>
              <a:tabLst>
                <a:tab pos="1292225" algn="l"/>
                <a:tab pos="3072130" algn="l"/>
                <a:tab pos="4137025" algn="l"/>
                <a:tab pos="4610100" algn="l"/>
                <a:tab pos="5629275" algn="l"/>
                <a:tab pos="6979920" algn="l"/>
                <a:tab pos="7547609" algn="l"/>
                <a:tab pos="8113395" algn="l"/>
                <a:tab pos="962660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vs.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𝛥𝑠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libri"/>
                <a:cs typeface="Calibri"/>
              </a:rPr>
              <a:t>dep</a:t>
            </a:r>
            <a:r>
              <a:rPr sz="2800" spc="-10" dirty="0">
                <a:latin typeface="Calibri"/>
                <a:cs typeface="Calibri"/>
              </a:rPr>
              <a:t>icti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rapid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amp,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ow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dec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aser.]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5898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098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11: </a:t>
            </a:r>
            <a:r>
              <a:rPr spc="-20" dirty="0"/>
              <a:t>Youn</a:t>
            </a:r>
            <a:r>
              <a:rPr spc="-25" dirty="0"/>
              <a:t>g</a:t>
            </a:r>
            <a:r>
              <a:rPr spc="-15" dirty="0">
                <a:latin typeface="Calibri"/>
                <a:cs typeface="Calibri"/>
              </a:rPr>
              <a:t>’</a:t>
            </a:r>
            <a:r>
              <a:rPr spc="-15" dirty="0"/>
              <a:t>s</a:t>
            </a:r>
            <a:r>
              <a:rPr dirty="0"/>
              <a:t> </a:t>
            </a:r>
            <a:r>
              <a:rPr spc="-25" dirty="0"/>
              <a:t>Doubl</a:t>
            </a:r>
            <a:r>
              <a:rPr spc="-5" dirty="0"/>
              <a:t>e</a:t>
            </a:r>
            <a:r>
              <a:rPr spc="-15" dirty="0"/>
              <a:t>-Sl</a:t>
            </a:r>
            <a:r>
              <a:rPr spc="-5" dirty="0"/>
              <a:t>i</a:t>
            </a:r>
            <a:r>
              <a:rPr spc="-15" dirty="0"/>
              <a:t>t</a:t>
            </a:r>
            <a:r>
              <a:rPr spc="-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Basic</a:t>
            </a:r>
            <a:r>
              <a:rPr spc="-25" dirty="0"/>
              <a:t> </a:t>
            </a:r>
            <a:r>
              <a:rPr spc="-15" dirty="0"/>
              <a:t>Spatial</a:t>
            </a:r>
            <a:r>
              <a:rPr spc="-20" dirty="0"/>
              <a:t> </a:t>
            </a:r>
            <a:r>
              <a:rPr spc="-15" dirty="0"/>
              <a:t>C</a:t>
            </a:r>
            <a:r>
              <a:rPr spc="-20" dirty="0"/>
              <a:t>oherence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3" y="1661409"/>
            <a:ext cx="10144125" cy="373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07010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Test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  <a:tab pos="6287770" algn="l"/>
              </a:tabLst>
            </a:pPr>
            <a:r>
              <a:rPr sz="2800" spc="-20" dirty="0">
                <a:latin typeface="Calibri"/>
                <a:cs typeface="Calibri"/>
              </a:rPr>
              <a:t>Setup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ended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il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two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ts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  <a:p>
            <a:pPr marL="241300">
              <a:lnSpc>
                <a:spcPct val="100000"/>
              </a:lnSpc>
              <a:spcBef>
                <a:spcPts val="900"/>
              </a:spcBef>
            </a:pP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scre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Path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R="220345" algn="ctr">
              <a:lnSpc>
                <a:spcPct val="100000"/>
              </a:lnSpc>
              <a:spcBef>
                <a:spcPts val="1800"/>
              </a:spcBef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00" dirty="0">
                <a:latin typeface="Cambria Math"/>
                <a:cs typeface="Cambria Math"/>
              </a:rPr>
              <a:t>𝑠</a:t>
            </a:r>
            <a:r>
              <a:rPr sz="3000" baseline="-16666" dirty="0">
                <a:latin typeface="Calibri"/>
                <a:cs typeface="Calibri"/>
              </a:rPr>
              <a:t>Q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𝑄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3224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27" y="968684"/>
            <a:ext cx="10086975" cy="241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9235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Larges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00" dirty="0">
                <a:latin typeface="Cambria Math"/>
                <a:cs typeface="Cambria Math"/>
              </a:rPr>
              <a:t>𝑠</a:t>
            </a:r>
            <a:r>
              <a:rPr sz="3000" baseline="-16666" dirty="0">
                <a:latin typeface="Calibri"/>
                <a:cs typeface="Calibri"/>
              </a:rPr>
              <a:t>Q </a:t>
            </a:r>
            <a:r>
              <a:rPr sz="3000" spc="-247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treme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Cambria Math"/>
                <a:cs typeface="Cambria Math"/>
              </a:rPr>
              <a:t>𝑅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𝑅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edges.</a:t>
            </a:r>
            <a:endParaRPr sz="2800">
              <a:latin typeface="Calibri"/>
              <a:cs typeface="Calibri"/>
            </a:endParaRPr>
          </a:p>
          <a:p>
            <a:pPr marL="469900" indent="-229235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Approxi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eometry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254" baseline="-16666" dirty="0">
                <a:latin typeface="Cambria Math"/>
                <a:cs typeface="Cambria Math"/>
              </a:rPr>
              <a:t>m</a:t>
            </a:r>
            <a:r>
              <a:rPr sz="3000" spc="187" baseline="-16666" dirty="0">
                <a:latin typeface="Cambria Math"/>
                <a:cs typeface="Cambria Math"/>
              </a:rPr>
              <a:t>ax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2800" spc="50" dirty="0">
                <a:latin typeface="Cambria Math"/>
                <a:cs typeface="Cambria Math"/>
              </a:rPr>
              <a:t>𝜃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209" baseline="-16666" dirty="0">
                <a:latin typeface="Cambria Math"/>
                <a:cs typeface="Cambria Math"/>
              </a:rPr>
              <a:t>max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&gt;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20" dirty="0">
                <a:latin typeface="Cambria Math"/>
                <a:cs typeface="Cambria Math"/>
              </a:rPr>
              <a:t>/2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differ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nces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fringes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wash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out.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0100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403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12:</a:t>
            </a:r>
            <a:r>
              <a:rPr spc="-20" dirty="0"/>
              <a:t> Cr</a:t>
            </a:r>
            <a:r>
              <a:rPr spc="-5" dirty="0"/>
              <a:t>i</a:t>
            </a:r>
            <a:r>
              <a:rPr spc="-15" dirty="0"/>
              <a:t>teri</a:t>
            </a:r>
            <a:r>
              <a:rPr spc="-30" dirty="0"/>
              <a:t>o</a:t>
            </a:r>
            <a:r>
              <a:rPr spc="-15" dirty="0"/>
              <a:t>n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15" dirty="0"/>
              <a:t>Spatial</a:t>
            </a:r>
            <a:r>
              <a:rPr dirty="0"/>
              <a:t> </a:t>
            </a:r>
            <a:r>
              <a:rPr spc="-25" dirty="0"/>
              <a:t>Cohe</a:t>
            </a:r>
            <a:r>
              <a:rPr dirty="0"/>
              <a:t>r</a:t>
            </a:r>
            <a:r>
              <a:rPr spc="-25" dirty="0"/>
              <a:t>ence</a:t>
            </a:r>
            <a:r>
              <a:rPr spc="-15" dirty="0"/>
              <a:t> Be</a:t>
            </a:r>
            <a:r>
              <a:rPr spc="-20" dirty="0"/>
              <a:t>tween</a:t>
            </a:r>
            <a:r>
              <a:rPr spc="-25" dirty="0"/>
              <a:t> </a:t>
            </a:r>
            <a:r>
              <a:rPr spc="-30" dirty="0"/>
              <a:t>Two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869940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Ap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rtures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6691" y="3543251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43300" y="3491605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62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87239" y="3303975"/>
            <a:ext cx="17202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66495" algn="l"/>
              </a:tabLst>
            </a:pP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sin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&lt;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30595" y="3034234"/>
            <a:ext cx="225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𝜃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1246" y="3034227"/>
            <a:ext cx="222250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19300"/>
              </a:lnSpc>
            </a:pPr>
            <a:r>
              <a:rPr sz="2800" spc="-20" dirty="0">
                <a:latin typeface="Cambria Math"/>
                <a:cs typeface="Cambria Math"/>
              </a:rPr>
              <a:t>𝜆 2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93935" y="349160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30300" y="4114858"/>
            <a:ext cx="60623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sma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-ang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sin𝜃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29712" y="5288791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0" y="0"/>
                </a:moveTo>
                <a:lnTo>
                  <a:pt x="4754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39974" y="4892040"/>
            <a:ext cx="1510665" cy="899160"/>
          </a:xfrm>
          <a:prstGeom prst="rect">
            <a:avLst/>
          </a:prstGeom>
          <a:ln w="2412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657860" algn="ctr">
              <a:lnSpc>
                <a:spcPts val="2740"/>
              </a:lnSpc>
            </a:pP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-8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endParaRPr sz="2800" dirty="0">
              <a:latin typeface="Cambria Math"/>
              <a:cs typeface="Cambria Math"/>
            </a:endParaRPr>
          </a:p>
          <a:p>
            <a:pPr marL="751840">
              <a:lnSpc>
                <a:spcPts val="2005"/>
              </a:lnSpc>
            </a:pPr>
            <a:r>
              <a:rPr sz="2800" spc="-25" dirty="0">
                <a:latin typeface="Cambria Math"/>
                <a:cs typeface="Cambria Math"/>
              </a:rPr>
              <a:t>&lt;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 dirty="0">
              <a:latin typeface="Cambria Math"/>
              <a:cs typeface="Cambria Math"/>
            </a:endParaRPr>
          </a:p>
          <a:p>
            <a:pPr marR="655320" algn="ctr">
              <a:lnSpc>
                <a:spcPts val="2525"/>
              </a:lnSpc>
            </a:pPr>
            <a:r>
              <a:rPr sz="2800" spc="-30" dirty="0">
                <a:latin typeface="Cambria Math"/>
                <a:cs typeface="Cambria Math"/>
              </a:rPr>
              <a:t>𝑟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266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68684"/>
            <a:ext cx="9862185" cy="1080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Large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rce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1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red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ces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</a:t>
            </a:r>
            <a:r>
              <a:rPr sz="2800" spc="-20" dirty="0">
                <a:latin typeface="Calibri"/>
                <a:cs typeface="Calibri"/>
              </a:rPr>
              <a:t>heren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309" y="2320854"/>
            <a:ext cx="172593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Increas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lane.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1170" y="2335980"/>
            <a:ext cx="8235950" cy="39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2085" algn="l"/>
                <a:tab pos="1838325" algn="l"/>
                <a:tab pos="3401060" algn="l"/>
                <a:tab pos="5135880" algn="l"/>
                <a:tab pos="5996940" algn="l"/>
                <a:tab pos="6505575" algn="l"/>
              </a:tabLst>
            </a:pP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ncrease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obser</a:t>
            </a: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69107" y="3484757"/>
            <a:ext cx="1271270" cy="434340"/>
          </a:xfrm>
          <a:custGeom>
            <a:avLst/>
            <a:gdLst/>
            <a:ahLst/>
            <a:cxnLst/>
            <a:rect l="l" t="t" r="r" b="b"/>
            <a:pathLst>
              <a:path w="1271270" h="434339">
                <a:moveTo>
                  <a:pt x="0" y="434339"/>
                </a:moveTo>
                <a:lnTo>
                  <a:pt x="1271278" y="434339"/>
                </a:lnTo>
                <a:lnTo>
                  <a:pt x="1271278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3544059"/>
            <a:ext cx="10385425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7099"/>
              </a:lnSpc>
              <a:tabLst>
                <a:tab pos="1254125" algn="l"/>
                <a:tab pos="2995930" algn="l"/>
                <a:tab pos="4366895" algn="l"/>
                <a:tab pos="5007610" algn="l"/>
                <a:tab pos="5775325" algn="l"/>
                <a:tab pos="7115175" algn="l"/>
                <a:tab pos="7914640" algn="l"/>
                <a:tab pos="9667875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Adapted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2.32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show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vs.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edge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ur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nts.]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75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0" y="973958"/>
            <a:ext cx="10379710" cy="4816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  <a:tabLst>
                <a:tab pos="927100" algn="l"/>
              </a:tabLst>
            </a:pPr>
            <a:r>
              <a:rPr sz="2800" spc="-20" dirty="0">
                <a:latin typeface="Calibri"/>
                <a:cs typeface="Calibri"/>
              </a:rPr>
              <a:t>2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Spati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(transverse)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29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correl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2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space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29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8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fixed</a:t>
            </a:r>
            <a:endParaRPr sz="28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910"/>
              </a:spcBef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nstant.</a:t>
            </a:r>
            <a:endParaRPr sz="2800">
              <a:latin typeface="Calibri"/>
              <a:cs typeface="Calibri"/>
            </a:endParaRPr>
          </a:p>
          <a:p>
            <a:pPr marL="469900" marR="5715" indent="-228600">
              <a:lnSpc>
                <a:spcPct val="127099"/>
              </a:lnSpc>
              <a:spcBef>
                <a:spcPts val="106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Both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asp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cts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govern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</a:t>
            </a:r>
            <a:r>
              <a:rPr sz="2800" spc="-10" dirty="0">
                <a:latin typeface="Calibri"/>
                <a:cs typeface="Calibri"/>
              </a:rPr>
              <a:t>re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phenom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central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aser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ectrosc</a:t>
            </a:r>
            <a:r>
              <a:rPr sz="2800" spc="-20" dirty="0">
                <a:latin typeface="Calibri"/>
                <a:cs typeface="Calibri"/>
              </a:rPr>
              <a:t>op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Key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quant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deve</a:t>
            </a:r>
            <a:r>
              <a:rPr sz="2800" spc="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op: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810"/>
              </a:spcBef>
              <a:buFont typeface="Calibri"/>
              <a:buAutoNum type="arabicPeriod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libri"/>
                <a:cs typeface="Calibri"/>
              </a:rPr>
              <a:t>[s</a:t>
            </a:r>
            <a:r>
              <a:rPr sz="2800" spc="-25" dirty="0">
                <a:latin typeface="Calibri"/>
                <a:cs typeface="Calibri"/>
              </a:rPr>
              <a:t>]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814"/>
              </a:spcBef>
              <a:buFont typeface="Calibri"/>
              <a:buAutoNum type="arabicPeriod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5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95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[m].</a:t>
            </a:r>
            <a:endParaRPr sz="2800">
              <a:latin typeface="Calibri"/>
              <a:cs typeface="Calibri"/>
            </a:endParaRPr>
          </a:p>
          <a:p>
            <a:pPr marL="927100" lvl="1" indent="-457200">
              <a:lnSpc>
                <a:spcPct val="100000"/>
              </a:lnSpc>
              <a:spcBef>
                <a:spcPts val="1845"/>
              </a:spcBef>
              <a:buFont typeface="Calibri"/>
              <a:buAutoNum type="arabicPeriod"/>
              <a:tabLst>
                <a:tab pos="9277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libri"/>
                <a:cs typeface="Calibri"/>
              </a:rPr>
              <a:t>[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692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098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13:</a:t>
            </a:r>
            <a:r>
              <a:rPr spc="-25" dirty="0"/>
              <a:t> Cohe</a:t>
            </a:r>
            <a:r>
              <a:rPr spc="-10" dirty="0"/>
              <a:t>r</a:t>
            </a:r>
            <a:r>
              <a:rPr spc="-25" dirty="0"/>
              <a:t>ence</a:t>
            </a:r>
            <a:r>
              <a:rPr spc="-5" dirty="0"/>
              <a:t> </a:t>
            </a:r>
            <a:r>
              <a:rPr spc="-20" dirty="0"/>
              <a:t>Sur</a:t>
            </a:r>
            <a:r>
              <a:rPr spc="-10" dirty="0"/>
              <a:t>f</a:t>
            </a:r>
            <a:r>
              <a:rPr spc="-20" dirty="0"/>
              <a:t>ace &amp; S</a:t>
            </a:r>
            <a:r>
              <a:rPr spc="-10" dirty="0"/>
              <a:t>o</a:t>
            </a:r>
            <a:r>
              <a:rPr spc="-15" dirty="0"/>
              <a:t>lid Angle</a:t>
            </a:r>
            <a:r>
              <a:rPr spc="-20" dirty="0"/>
              <a:t> Formul</a:t>
            </a:r>
            <a:r>
              <a:rPr spc="-15" dirty="0"/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297" y="1716374"/>
            <a:ext cx="7381240" cy="177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rea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𝑏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vat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𝑑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prev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0396" y="3717522"/>
            <a:ext cx="81470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0833" dirty="0">
                <a:latin typeface="Cambria Math"/>
                <a:cs typeface="Cambria Math"/>
              </a:rPr>
              <a:t>𝑏</a:t>
            </a: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4200" spc="75" baseline="-20833" dirty="0">
                <a:latin typeface="Cambria Math"/>
                <a:cs typeface="Cambria Math"/>
              </a:rPr>
              <a:t>𝑑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7472" y="4250923"/>
            <a:ext cx="35877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50" baseline="-16865" dirty="0">
                <a:latin typeface="Cambria Math"/>
                <a:cs typeface="Cambria Math"/>
              </a:rPr>
              <a:t>𝑟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73095" y="4227707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14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9951" y="4040067"/>
            <a:ext cx="694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205" algn="l"/>
              </a:tabLst>
            </a:pPr>
            <a:r>
              <a:rPr sz="2800" spc="-25" dirty="0">
                <a:latin typeface="Cambria Math"/>
                <a:cs typeface="Cambria Math"/>
              </a:rPr>
              <a:t>≤	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4678" y="3987263"/>
            <a:ext cx="1733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8" y="4839139"/>
            <a:ext cx="593598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ogn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subte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943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7763" y="1238318"/>
            <a:ext cx="83629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9377" y="915765"/>
            <a:ext cx="38925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75" baseline="-20833" dirty="0">
                <a:latin typeface="Cambria Math"/>
                <a:cs typeface="Cambria Math"/>
              </a:rPr>
              <a:t>𝑑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4617" y="1449166"/>
            <a:ext cx="35877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150" baseline="-16865" dirty="0">
                <a:latin typeface="Cambria Math"/>
                <a:cs typeface="Cambria Math"/>
              </a:rPr>
              <a:t>𝑟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62059" y="1425946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47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2037390"/>
            <a:ext cx="60299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expressed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ompact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y: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5339" y="2713932"/>
            <a:ext cx="138112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1725" algn="l"/>
              </a:tabLst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8370" y="2661128"/>
            <a:ext cx="353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97" baseline="-20833" dirty="0">
                <a:latin typeface="Cambria Math"/>
                <a:cs typeface="Cambria Math"/>
              </a:rPr>
              <a:t>𝜆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9" y="3354389"/>
            <a:ext cx="1656714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7040" y="3379474"/>
            <a:ext cx="7010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8040" y="3379474"/>
            <a:ext cx="8077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angle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6267" y="3379474"/>
            <a:ext cx="9353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1975" y="3379474"/>
            <a:ext cx="24561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37920" algn="l"/>
              </a:tabLst>
            </a:pPr>
            <a:r>
              <a:rPr sz="2800" spc="-20" dirty="0">
                <a:latin typeface="Calibri"/>
                <a:cs typeface="Calibri"/>
              </a:rPr>
              <a:t>wh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adi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8194" y="3379474"/>
            <a:ext cx="11868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remai</a:t>
            </a:r>
            <a:r>
              <a:rPr sz="2800" spc="-20" dirty="0">
                <a:latin typeface="Calibri"/>
                <a:cs typeface="Calibri"/>
              </a:rPr>
              <a:t>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65660" y="3379474"/>
            <a:ext cx="1217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87832" y="4842081"/>
            <a:ext cx="1675764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209" baseline="-16666" dirty="0">
                <a:latin typeface="Cambria Math"/>
                <a:cs typeface="Cambria Math"/>
              </a:rPr>
              <a:t>max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0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𝐴</a:t>
            </a:r>
            <a:endParaRPr sz="4200" baseline="-37698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5227" y="4519528"/>
            <a:ext cx="35306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97" baseline="-20833" dirty="0">
                <a:latin typeface="Cambria Math"/>
                <a:cs typeface="Cambria Math"/>
              </a:rPr>
              <a:t>𝜆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8587" y="5232760"/>
            <a:ext cx="1498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0" dirty="0">
                <a:latin typeface="Cambria Math"/>
                <a:cs typeface="Cambria Math"/>
              </a:rPr>
              <a:t>s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25711" y="5029711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23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295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9" y="968684"/>
            <a:ext cx="7821930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Po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2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⇒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4</a:t>
            </a:r>
            <a:r>
              <a:rPr sz="2800" spc="-30" dirty="0">
                <a:latin typeface="Cambria Math"/>
                <a:cs typeface="Cambria Math"/>
              </a:rPr>
              <a:t>𝜋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sr.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18247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14:</a:t>
            </a:r>
            <a:r>
              <a:rPr spc="-20" dirty="0"/>
              <a:t> Distance</a:t>
            </a:r>
            <a:r>
              <a:rPr spc="5" dirty="0"/>
              <a:t> </a:t>
            </a:r>
            <a:r>
              <a:rPr spc="-25" dirty="0"/>
              <a:t>Dep</a:t>
            </a:r>
            <a:r>
              <a:rPr spc="-10" dirty="0"/>
              <a:t>e</a:t>
            </a:r>
            <a:r>
              <a:rPr spc="-20" dirty="0"/>
              <a:t>ndence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Ast</a:t>
            </a:r>
            <a:r>
              <a:rPr spc="-10" dirty="0"/>
              <a:t>r</a:t>
            </a:r>
            <a:r>
              <a:rPr spc="-20" dirty="0"/>
              <a:t>onomical</a:t>
            </a:r>
            <a:r>
              <a:rPr spc="-30" dirty="0"/>
              <a:t> </a:t>
            </a:r>
            <a:r>
              <a:rPr spc="-20" dirty="0"/>
              <a:t>Re</a:t>
            </a:r>
            <a:r>
              <a:rPr spc="-5" dirty="0"/>
              <a:t>l</a:t>
            </a:r>
            <a:r>
              <a:rPr spc="-25" dirty="0"/>
              <a:t>ev</a:t>
            </a:r>
            <a:r>
              <a:rPr spc="-15" dirty="0"/>
              <a:t>a</a:t>
            </a:r>
            <a:r>
              <a:rPr spc="-20" dirty="0"/>
              <a:t>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795782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gro</a:t>
            </a:r>
            <a:r>
              <a:rPr sz="2800" spc="-20" dirty="0">
                <a:latin typeface="Calibri"/>
                <a:cs typeface="Calibri"/>
              </a:rPr>
              <a:t>ws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qua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tical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054" y="2635219"/>
            <a:ext cx="258953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85" dirty="0">
                <a:latin typeface="Cambria Math"/>
                <a:cs typeface="Cambria Math"/>
              </a:rPr>
              <a:t>𝛺</a:t>
            </a:r>
            <a:r>
              <a:rPr sz="3000" spc="209" baseline="-16666" dirty="0">
                <a:latin typeface="Cambria Math"/>
                <a:cs typeface="Cambria Math"/>
              </a:rPr>
              <a:t>max</a:t>
            </a:r>
            <a:r>
              <a:rPr sz="3000" spc="217" baseline="-16666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15" baseline="291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9746" y="2365471"/>
            <a:ext cx="76136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97" baseline="-20833" dirty="0">
                <a:latin typeface="Cambria Math"/>
                <a:cs typeface="Cambria Math"/>
              </a:rPr>
              <a:t>𝜆</a:t>
            </a: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150" dirty="0">
                <a:latin typeface="Cambria Math"/>
                <a:cs typeface="Cambria Math"/>
              </a:rPr>
              <a:t> </a:t>
            </a:r>
            <a:r>
              <a:rPr sz="4200" spc="150" baseline="-20833" dirty="0">
                <a:latin typeface="Cambria Math"/>
                <a:cs typeface="Cambria Math"/>
              </a:rPr>
              <a:t>𝑟</a:t>
            </a:r>
            <a:r>
              <a:rPr sz="2000" spc="40" dirty="0">
                <a:latin typeface="Cambria Math"/>
                <a:cs typeface="Cambria Math"/>
              </a:rPr>
              <a:t>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31770" y="2927293"/>
            <a:ext cx="3759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2431" y="2875666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28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0300" y="3561653"/>
            <a:ext cx="10160000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Stars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desp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rge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phys</a:t>
            </a:r>
            <a:r>
              <a:rPr sz="2800" spc="-10" dirty="0">
                <a:latin typeface="Calibri"/>
                <a:cs typeface="Calibri"/>
              </a:rPr>
              <a:t>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iameter,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normou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𝑟</a:t>
            </a:r>
            <a:r>
              <a:rPr sz="2800" spc="1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makes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5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exceed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telesc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aperture.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300" y="4779711"/>
            <a:ext cx="41249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  <a:tab pos="2491105" algn="l"/>
                <a:tab pos="3890645" algn="l"/>
              </a:tabLst>
            </a:pPr>
            <a:r>
              <a:rPr sz="2800" spc="-20" dirty="0">
                <a:latin typeface="Calibri"/>
                <a:cs typeface="Calibri"/>
              </a:rPr>
              <a:t>Conse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star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1296" y="4804797"/>
            <a:ext cx="58420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14145" algn="l"/>
                <a:tab pos="2931795" algn="l"/>
                <a:tab pos="4052570" algn="l"/>
                <a:tab pos="4434840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ross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telesc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1" y="5347281"/>
            <a:ext cx="56388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mirror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lows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stellar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interfer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metry.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14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4678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15:</a:t>
            </a:r>
            <a:r>
              <a:rPr spc="-20" dirty="0"/>
              <a:t> Putting</a:t>
            </a:r>
            <a:r>
              <a:rPr spc="0" dirty="0"/>
              <a:t> </a:t>
            </a:r>
            <a:r>
              <a:rPr spc="-25" dirty="0"/>
              <a:t>Tempo</a:t>
            </a:r>
            <a:r>
              <a:rPr spc="0" dirty="0"/>
              <a:t>r</a:t>
            </a:r>
            <a:r>
              <a:rPr spc="-15" dirty="0"/>
              <a:t>al </a:t>
            </a:r>
            <a:r>
              <a:rPr spc="-25" dirty="0"/>
              <a:t>&amp;</a:t>
            </a:r>
            <a:r>
              <a:rPr dirty="0"/>
              <a:t> </a:t>
            </a:r>
            <a:r>
              <a:rPr spc="-15" dirty="0"/>
              <a:t>Spatial</a:t>
            </a:r>
            <a:r>
              <a:rPr dirty="0"/>
              <a:t> </a:t>
            </a:r>
            <a:r>
              <a:rPr spc="-25" dirty="0"/>
              <a:t>Together</a:t>
            </a:r>
            <a:r>
              <a:rPr spc="5" dirty="0"/>
              <a:t> </a:t>
            </a:r>
            <a:r>
              <a:rPr spc="-20" dirty="0">
                <a:latin typeface="Calibri"/>
                <a:cs typeface="Calibri"/>
              </a:rPr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81630" y="1661409"/>
            <a:ext cx="34251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Cohe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ence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Vol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me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2401626"/>
            <a:ext cx="154622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Comb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030" y="2426712"/>
            <a:ext cx="4771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6285" algn="l"/>
                <a:tab pos="3839210" algn="l"/>
              </a:tabLst>
            </a:pP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6824" y="2416752"/>
            <a:ext cx="52324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07973" y="2426712"/>
            <a:ext cx="6667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46483" y="2426712"/>
            <a:ext cx="1540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transverse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0297" y="2957772"/>
            <a:ext cx="4432935" cy="1067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Result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20" dirty="0">
                <a:latin typeface="Calibri"/>
                <a:cs typeface="Calibri"/>
              </a:rPr>
              <a:t>lume: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4690" y="4648532"/>
            <a:ext cx="292544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3125" algn="l"/>
              </a:tabLst>
            </a:pPr>
            <a:r>
              <a:rPr sz="2800" spc="-690" dirty="0">
                <a:latin typeface="Cambria Math"/>
                <a:cs typeface="Cambria Math"/>
              </a:rPr>
              <a:t>𝑉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44" baseline="-37698" dirty="0">
                <a:latin typeface="Cambria Math"/>
                <a:cs typeface="Cambria Math"/>
              </a:rPr>
              <a:t>𝛥𝜔</a:t>
            </a:r>
            <a:r>
              <a:rPr sz="4200" spc="-120" baseline="-37698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𝐴</a:t>
            </a:r>
            <a:endParaRPr sz="4200" baseline="-37698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8930" y="4325599"/>
            <a:ext cx="9969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spc="202" baseline="291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5126" y="5039212"/>
            <a:ext cx="1498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0" dirty="0">
                <a:latin typeface="Cambria Math"/>
                <a:cs typeface="Cambria Math"/>
              </a:rPr>
              <a:t>s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51619" y="4836164"/>
            <a:ext cx="981710" cy="0"/>
          </a:xfrm>
          <a:custGeom>
            <a:avLst/>
            <a:gdLst/>
            <a:ahLst/>
            <a:cxnLst/>
            <a:rect l="l" t="t" r="r" b="b"/>
            <a:pathLst>
              <a:path w="981709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6232" y="4303907"/>
            <a:ext cx="3478529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0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56232" y="5323844"/>
            <a:ext cx="3478529" cy="0"/>
          </a:xfrm>
          <a:custGeom>
            <a:avLst/>
            <a:gdLst/>
            <a:ahLst/>
            <a:cxnLst/>
            <a:rect l="l" t="t" r="r" b="b"/>
            <a:pathLst>
              <a:path w="3478529">
                <a:moveTo>
                  <a:pt x="0" y="0"/>
                </a:moveTo>
                <a:lnTo>
                  <a:pt x="347804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67662" y="4292547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272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22813" y="4292547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4">
                <a:moveTo>
                  <a:pt x="0" y="0"/>
                </a:moveTo>
                <a:lnTo>
                  <a:pt x="0" y="1042726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20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1704" y="968684"/>
            <a:ext cx="10386060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3239135" algn="l"/>
                <a:tab pos="4296410" algn="l"/>
                <a:tab pos="6523355" algn="l"/>
                <a:tab pos="8185150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ys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meani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regi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spac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–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me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where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mai</a:t>
            </a:r>
            <a:r>
              <a:rPr sz="2800" spc="-20" dirty="0">
                <a:latin typeface="Calibri"/>
                <a:cs typeface="Calibri"/>
              </a:rPr>
              <a:t>nta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xe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orre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Wi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ect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qu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stat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18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892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16:</a:t>
            </a:r>
            <a:r>
              <a:rPr spc="-25" dirty="0"/>
              <a:t> Photon</a:t>
            </a:r>
            <a:r>
              <a:rPr dirty="0"/>
              <a:t> </a:t>
            </a:r>
            <a:r>
              <a:rPr spc="-15" dirty="0"/>
              <a:t>Stati</a:t>
            </a:r>
            <a:r>
              <a:rPr spc="-10" dirty="0"/>
              <a:t>s</a:t>
            </a:r>
            <a:r>
              <a:rPr spc="-15" dirty="0"/>
              <a:t>tics</a:t>
            </a:r>
            <a:r>
              <a:rPr spc="-20" dirty="0"/>
              <a:t> </a:t>
            </a:r>
            <a:r>
              <a:rPr spc="-15" dirty="0"/>
              <a:t>Inside</a:t>
            </a:r>
            <a:r>
              <a:rPr spc="-25" dirty="0"/>
              <a:t> </a:t>
            </a:r>
            <a:r>
              <a:rPr spc="-20" dirty="0"/>
              <a:t>a</a:t>
            </a:r>
            <a:r>
              <a:rPr spc="-5" dirty="0"/>
              <a:t> </a:t>
            </a:r>
            <a:r>
              <a:rPr spc="-25" dirty="0"/>
              <a:t>Cohe</a:t>
            </a:r>
            <a:r>
              <a:rPr dirty="0"/>
              <a:t>r</a:t>
            </a:r>
            <a:r>
              <a:rPr spc="-25" dirty="0"/>
              <a:t>ence</a:t>
            </a:r>
            <a:r>
              <a:rPr dirty="0"/>
              <a:t> </a:t>
            </a:r>
            <a:r>
              <a:rPr spc="-25" dirty="0"/>
              <a:t>Volume</a:t>
            </a:r>
          </a:p>
        </p:txBody>
      </p:sp>
      <p:sp>
        <p:nvSpPr>
          <p:cNvPr id="3" name="object 3"/>
          <p:cNvSpPr/>
          <p:nvPr/>
        </p:nvSpPr>
        <p:spPr>
          <a:xfrm>
            <a:off x="5887851" y="3497702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30300" y="1716374"/>
            <a:ext cx="9009380" cy="280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radiance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7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[W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60" baseline="29166" dirty="0">
                <a:latin typeface="Cambria Math"/>
                <a:cs typeface="Cambria Math"/>
              </a:rPr>
              <a:t>1</a:t>
            </a:r>
            <a:r>
              <a:rPr sz="3000" baseline="29166" dirty="0">
                <a:latin typeface="Cambria Math"/>
                <a:cs typeface="Cambria Math"/>
              </a:rPr>
              <a:t> </a:t>
            </a:r>
            <a:r>
              <a:rPr sz="3000" spc="-202" baseline="291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25" dirty="0">
                <a:latin typeface="Calibri"/>
                <a:cs typeface="Calibri"/>
              </a:rPr>
              <a:t>d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Number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z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area:</a:t>
            </a:r>
            <a:endParaRPr sz="2800">
              <a:latin typeface="Calibri"/>
              <a:cs typeface="Calibri"/>
            </a:endParaRPr>
          </a:p>
          <a:p>
            <a:pPr marL="4757420" marR="3848735" algn="ctr">
              <a:lnSpc>
                <a:spcPct val="119300"/>
              </a:lnSpc>
              <a:spcBef>
                <a:spcPts val="770"/>
              </a:spcBef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spc="6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1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photon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ume: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4915" y="505257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2210" y="5003617"/>
            <a:ext cx="600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5823" y="4733869"/>
            <a:ext cx="4210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9539" y="5242885"/>
            <a:ext cx="4032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68524" y="5191255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89223" y="5003617"/>
            <a:ext cx="200533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𝛥𝛺</a:t>
            </a:r>
            <a:r>
              <a:rPr sz="2800" spc="-8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5032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31005"/>
            <a:ext cx="624078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Subst</a:t>
            </a:r>
            <a:r>
              <a:rPr sz="2800" spc="-15" dirty="0">
                <a:latin typeface="Calibri"/>
                <a:cs typeface="Calibri"/>
              </a:rPr>
              <a:t>itute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𝛥𝛺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4619" y="199174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61910" y="1942788"/>
            <a:ext cx="8750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4" dirty="0">
                <a:latin typeface="Cambria Math"/>
                <a:cs typeface="Cambria Math"/>
              </a:rPr>
              <a:t>(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0787" y="1672658"/>
            <a:ext cx="4210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endParaRPr sz="3000" baseline="-166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4503" y="2182056"/>
            <a:ext cx="4032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-30" dirty="0">
                <a:latin typeface="Cambria Math"/>
                <a:cs typeface="Cambria Math"/>
              </a:rPr>
              <a:t>𝜈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23487" y="2130430"/>
            <a:ext cx="416559" cy="0"/>
          </a:xfrm>
          <a:custGeom>
            <a:avLst/>
            <a:gdLst/>
            <a:ahLst/>
            <a:cxnLst/>
            <a:rect l="l" t="t" r="r" b="b"/>
            <a:pathLst>
              <a:path w="416560">
                <a:moveTo>
                  <a:pt x="0" y="0"/>
                </a:moveTo>
                <a:lnTo>
                  <a:pt x="4163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7094" y="1889983"/>
            <a:ext cx="58737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04" dirty="0">
                <a:latin typeface="Cambria Math"/>
                <a:cs typeface="Cambria Math"/>
              </a:rPr>
              <a:t>)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73451" y="1654545"/>
            <a:ext cx="2244090" cy="0"/>
          </a:xfrm>
          <a:custGeom>
            <a:avLst/>
            <a:gdLst/>
            <a:ahLst/>
            <a:cxnLst/>
            <a:rect l="l" t="t" r="r" b="b"/>
            <a:pathLst>
              <a:path w="2244090">
                <a:moveTo>
                  <a:pt x="0" y="0"/>
                </a:moveTo>
                <a:lnTo>
                  <a:pt x="22435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3451" y="2551054"/>
            <a:ext cx="2244090" cy="0"/>
          </a:xfrm>
          <a:custGeom>
            <a:avLst/>
            <a:gdLst/>
            <a:ahLst/>
            <a:cxnLst/>
            <a:rect l="l" t="t" r="r" b="b"/>
            <a:pathLst>
              <a:path w="2244090">
                <a:moveTo>
                  <a:pt x="0" y="0"/>
                </a:moveTo>
                <a:lnTo>
                  <a:pt x="22435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4881" y="1643213"/>
            <a:ext cx="0" cy="919480"/>
          </a:xfrm>
          <a:custGeom>
            <a:avLst/>
            <a:gdLst/>
            <a:ahLst/>
            <a:cxnLst/>
            <a:rect l="l" t="t" r="r" b="b"/>
            <a:pathLst>
              <a:path h="919480">
                <a:moveTo>
                  <a:pt x="0" y="0"/>
                </a:moveTo>
                <a:lnTo>
                  <a:pt x="0" y="91927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05593" y="1643213"/>
            <a:ext cx="0" cy="919480"/>
          </a:xfrm>
          <a:custGeom>
            <a:avLst/>
            <a:gdLst/>
            <a:ahLst/>
            <a:cxnLst/>
            <a:rect l="l" t="t" r="r" b="b"/>
            <a:pathLst>
              <a:path h="919480">
                <a:moveTo>
                  <a:pt x="0" y="0"/>
                </a:moveTo>
                <a:lnTo>
                  <a:pt x="0" y="91927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0935" y="2901574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1708" y="2837491"/>
            <a:ext cx="618490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Remark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ly,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ndependen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of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722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31432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17:</a:t>
            </a:r>
            <a:r>
              <a:rPr spc="-25" dirty="0"/>
              <a:t> Degen</a:t>
            </a:r>
            <a:r>
              <a:rPr spc="-10" dirty="0"/>
              <a:t>e</a:t>
            </a:r>
            <a:r>
              <a:rPr spc="-20" dirty="0"/>
              <a:t>racy</a:t>
            </a:r>
            <a:r>
              <a:rPr dirty="0"/>
              <a:t> </a:t>
            </a:r>
            <a:r>
              <a:rPr spc="-25" dirty="0"/>
              <a:t>P</a:t>
            </a:r>
            <a:r>
              <a:rPr spc="-15" dirty="0"/>
              <a:t>a</a:t>
            </a:r>
            <a:r>
              <a:rPr spc="-25" dirty="0"/>
              <a:t>ram</a:t>
            </a:r>
            <a:r>
              <a:rPr spc="-5" dirty="0"/>
              <a:t>e</a:t>
            </a:r>
            <a:r>
              <a:rPr spc="-15" dirty="0"/>
              <a:t>ter </a:t>
            </a:r>
            <a:r>
              <a:rPr spc="-20" dirty="0"/>
              <a:t>for</a:t>
            </a:r>
            <a:r>
              <a:rPr spc="-5" dirty="0"/>
              <a:t> </a:t>
            </a:r>
            <a:r>
              <a:rPr spc="-25" dirty="0"/>
              <a:t>The</a:t>
            </a:r>
            <a:r>
              <a:rPr spc="-10" dirty="0"/>
              <a:t>r</a:t>
            </a:r>
            <a:r>
              <a:rPr spc="-25" dirty="0"/>
              <a:t>mal</a:t>
            </a:r>
            <a:r>
              <a:rPr dirty="0"/>
              <a:t> </a:t>
            </a:r>
            <a:r>
              <a:rPr spc="-20" dirty="0"/>
              <a:t>Radi</a:t>
            </a:r>
            <a:r>
              <a:rPr spc="-5" dirty="0"/>
              <a:t>a</a:t>
            </a:r>
            <a:r>
              <a:rPr spc="-15" dirty="0"/>
              <a:t>tion</a:t>
            </a:r>
          </a:p>
        </p:txBody>
      </p:sp>
      <p:sp>
        <p:nvSpPr>
          <p:cNvPr id="3" name="object 3"/>
          <p:cNvSpPr/>
          <p:nvPr/>
        </p:nvSpPr>
        <p:spPr>
          <a:xfrm>
            <a:off x="5275203" y="2875666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9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3093" y="430085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30300" y="1754434"/>
            <a:ext cx="6765925" cy="2887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Planck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ctral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radia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ariz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):</a:t>
            </a:r>
            <a:endParaRPr sz="2800">
              <a:latin typeface="Calibri"/>
              <a:cs typeface="Calibri"/>
            </a:endParaRPr>
          </a:p>
          <a:p>
            <a:pPr marR="1113155" algn="r">
              <a:lnSpc>
                <a:spcPct val="100000"/>
              </a:lnSpc>
              <a:spcBef>
                <a:spcPts val="1845"/>
              </a:spcBef>
            </a:pPr>
            <a:r>
              <a:rPr sz="2800" spc="35" dirty="0">
                <a:latin typeface="Cambria Math"/>
                <a:cs typeface="Cambria Math"/>
              </a:rPr>
              <a:t>ℎ</a:t>
            </a:r>
            <a:r>
              <a:rPr sz="2800" spc="110" dirty="0">
                <a:latin typeface="Cambria Math"/>
                <a:cs typeface="Cambria Math"/>
              </a:rPr>
              <a:t>𝜈</a:t>
            </a:r>
            <a:r>
              <a:rPr sz="3000" spc="60" baseline="29166" dirty="0">
                <a:latin typeface="Cambria Math"/>
                <a:cs typeface="Cambria Math"/>
              </a:rPr>
              <a:t>3</a:t>
            </a:r>
            <a:endParaRPr sz="3000" baseline="29166">
              <a:latin typeface="Cambria Math"/>
              <a:cs typeface="Cambria Math"/>
            </a:endParaRPr>
          </a:p>
          <a:p>
            <a:pPr marL="3324860">
              <a:lnSpc>
                <a:spcPct val="100000"/>
              </a:lnSpc>
              <a:spcBef>
                <a:spcPts val="645"/>
              </a:spcBef>
            </a:pPr>
            <a:r>
              <a:rPr sz="4200" spc="-44" baseline="37698" dirty="0">
                <a:latin typeface="Cambria Math"/>
                <a:cs typeface="Cambria Math"/>
              </a:rPr>
              <a:t>𝐿</a:t>
            </a:r>
            <a:r>
              <a:rPr sz="3000" spc="390" baseline="36111" dirty="0">
                <a:latin typeface="Cambria Math"/>
                <a:cs typeface="Cambria Math"/>
              </a:rPr>
              <a:t>𝜈 </a:t>
            </a:r>
            <a:r>
              <a:rPr sz="3000" spc="97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40" baseline="37698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Conver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90" baseline="-16666" dirty="0">
                <a:latin typeface="Cambria Math"/>
                <a:cs typeface="Cambria Math"/>
              </a:rPr>
              <a:t>𝜈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2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30" baseline="-16666" dirty="0">
                <a:latin typeface="Cambria Math"/>
                <a:cs typeface="Cambria Math"/>
              </a:rPr>
              <a:t>𝜔</a:t>
            </a:r>
            <a:r>
              <a:rPr sz="3000" spc="284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𝐿</a:t>
            </a:r>
            <a:r>
              <a:rPr sz="3000" spc="390" baseline="-16666" dirty="0">
                <a:latin typeface="Cambria Math"/>
                <a:cs typeface="Cambria Math"/>
              </a:rPr>
              <a:t>𝜈</a:t>
            </a:r>
            <a:r>
              <a:rPr sz="3000" spc="30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50" dirty="0">
                <a:latin typeface="Cambria Math"/>
                <a:cs typeface="Cambria Math"/>
              </a:rPr>
              <a:t>𝜈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8444" y="5182111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15742" y="5133157"/>
            <a:ext cx="6000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0426" y="4863409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9356" y="5355602"/>
            <a:ext cx="248602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xp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ℎ</a:t>
            </a:r>
            <a:r>
              <a:rPr sz="2800" spc="55" dirty="0">
                <a:latin typeface="Cambria Math"/>
                <a:cs typeface="Cambria Math"/>
              </a:rPr>
              <a:t>𝜈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25" dirty="0">
                <a:latin typeface="Cambria Math"/>
                <a:cs typeface="Cambria Math"/>
              </a:rPr>
              <a:t>𝑇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02051" y="5320796"/>
            <a:ext cx="2459990" cy="0"/>
          </a:xfrm>
          <a:custGeom>
            <a:avLst/>
            <a:gdLst/>
            <a:ahLst/>
            <a:cxnLst/>
            <a:rect l="l" t="t" r="r" b="b"/>
            <a:pathLst>
              <a:path w="2459990">
                <a:moveTo>
                  <a:pt x="0" y="0"/>
                </a:moveTo>
                <a:lnTo>
                  <a:pt x="2459998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159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51491" y="2250826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66515" y="2927482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31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854075"/>
            <a:ext cx="10382885" cy="295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228600">
              <a:lnSpc>
                <a:spcPct val="126800"/>
              </a:lnSpc>
              <a:buFont typeface="Symbol"/>
              <a:buChar char=""/>
              <a:tabLst>
                <a:tab pos="470534" algn="l"/>
                <a:tab pos="2790190" algn="l"/>
                <a:tab pos="3785870" algn="l"/>
                <a:tab pos="5018405" algn="l"/>
                <a:tab pos="6340475" algn="l"/>
                <a:tab pos="7004684" algn="l"/>
                <a:tab pos="9534525" algn="l"/>
              </a:tabLst>
            </a:pPr>
            <a:r>
              <a:rPr sz="2800" spc="-15" dirty="0">
                <a:latin typeface="Calibri"/>
                <a:cs typeface="Calibri"/>
              </a:rPr>
              <a:t>Interpret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Calibri"/>
                <a:cs typeface="Calibri"/>
              </a:rPr>
              <a:t>numbe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tromagnetic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(degener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parameter).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Low</a:t>
            </a:r>
            <a:r>
              <a:rPr sz="2800" spc="-20" dirty="0">
                <a:latin typeface="Calibri"/>
                <a:cs typeface="Calibri"/>
              </a:rPr>
              <a:t>-freq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ency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(Ray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eig</a:t>
            </a:r>
            <a:r>
              <a:rPr sz="2800" spc="-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-Jea</a:t>
            </a:r>
            <a:r>
              <a:rPr sz="2800" spc="-10" dirty="0">
                <a:latin typeface="Calibri"/>
                <a:cs typeface="Calibri"/>
              </a:rPr>
              <a:t>ns)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igh-fre</a:t>
            </a:r>
            <a:r>
              <a:rPr sz="2800" spc="-5" dirty="0">
                <a:latin typeface="Calibri"/>
                <a:cs typeface="Calibri"/>
              </a:rPr>
              <a:t>q</a:t>
            </a:r>
            <a:r>
              <a:rPr sz="2800" spc="-15" dirty="0">
                <a:latin typeface="Calibri"/>
                <a:cs typeface="Calibri"/>
              </a:rPr>
              <a:t>uen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(Wien)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≪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21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297" y="915765"/>
            <a:ext cx="10151745" cy="166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>
              <a:lnSpc>
                <a:spcPct val="100000"/>
              </a:lnSpc>
              <a:tabLst>
                <a:tab pos="698500" algn="l"/>
              </a:tabLst>
            </a:pPr>
            <a:r>
              <a:rPr sz="2800" spc="-20" dirty="0">
                <a:latin typeface="Calibri"/>
                <a:cs typeface="Calibri"/>
              </a:rPr>
              <a:t>4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20" dirty="0">
                <a:latin typeface="Calibri"/>
                <a:cs typeface="Calibri"/>
              </a:rPr>
              <a:t>lum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690" dirty="0">
                <a:latin typeface="Cambria Math"/>
                <a:cs typeface="Cambria Math"/>
              </a:rPr>
              <a:t>𝑉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[</a:t>
            </a:r>
            <a:r>
              <a:rPr sz="2800" spc="-30" dirty="0">
                <a:latin typeface="Calibri"/>
                <a:cs typeface="Calibri"/>
              </a:rPr>
              <a:t>m</a:t>
            </a:r>
            <a:r>
              <a:rPr sz="3000" spc="225" baseline="29166" dirty="0">
                <a:latin typeface="Cambria Math"/>
                <a:cs typeface="Cambria Math"/>
              </a:rPr>
              <a:t>3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6899"/>
              </a:lnSpc>
              <a:spcBef>
                <a:spcPts val="1065"/>
              </a:spcBef>
              <a:buFont typeface="Symbol"/>
              <a:buChar char=""/>
              <a:tabLst>
                <a:tab pos="241935" algn="l"/>
                <a:tab pos="1959610" algn="l"/>
                <a:tab pos="3001645" algn="l"/>
                <a:tab pos="3822065" algn="l"/>
                <a:tab pos="4661535" algn="l"/>
                <a:tab pos="6656705" algn="l"/>
                <a:tab pos="8774430" algn="l"/>
                <a:tab pos="9205595" algn="l"/>
              </a:tabLst>
            </a:pPr>
            <a:r>
              <a:rPr sz="2800" spc="-15" dirty="0">
                <a:latin typeface="Calibri"/>
                <a:cs typeface="Calibri"/>
              </a:rPr>
              <a:t>Ro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ma</a:t>
            </a:r>
            <a:r>
              <a:rPr sz="2800" spc="-10" dirty="0">
                <a:latin typeface="Calibri"/>
                <a:cs typeface="Calibri"/>
              </a:rPr>
              <a:t>p: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der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fundam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erpositi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emitted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extended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401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413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18:</a:t>
            </a:r>
            <a:r>
              <a:rPr spc="-25" dirty="0"/>
              <a:t> Cohe</a:t>
            </a:r>
            <a:r>
              <a:rPr spc="-10" dirty="0"/>
              <a:t>r</a:t>
            </a:r>
            <a:r>
              <a:rPr spc="-25" dirty="0"/>
              <a:t>ence</a:t>
            </a:r>
            <a:r>
              <a:rPr spc="-5" dirty="0"/>
              <a:t> </a:t>
            </a:r>
            <a:r>
              <a:rPr spc="-25" dirty="0"/>
              <a:t>Vol</a:t>
            </a:r>
            <a:r>
              <a:rPr spc="-10" dirty="0"/>
              <a:t>u</a:t>
            </a:r>
            <a:r>
              <a:rPr spc="-30" dirty="0"/>
              <a:t>me</a:t>
            </a:r>
            <a:r>
              <a:rPr spc="15" dirty="0"/>
              <a:t> </a:t>
            </a:r>
            <a:r>
              <a:rPr spc="-45" dirty="0">
                <a:latin typeface="Calibri"/>
                <a:cs typeface="Calibri"/>
              </a:rPr>
              <a:t>↔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15" dirty="0"/>
              <a:t>E</a:t>
            </a:r>
            <a:r>
              <a:rPr spc="-10" dirty="0"/>
              <a:t>l</a:t>
            </a:r>
            <a:r>
              <a:rPr spc="-15" dirty="0"/>
              <a:t>e</a:t>
            </a:r>
            <a:r>
              <a:rPr spc="-25" dirty="0"/>
              <a:t>menta</a:t>
            </a:r>
            <a:r>
              <a:rPr dirty="0"/>
              <a:t>r</a:t>
            </a:r>
            <a:r>
              <a:rPr spc="-15" dirty="0"/>
              <a:t>y </a:t>
            </a:r>
            <a:r>
              <a:rPr spc="-25" dirty="0"/>
              <a:t>Phas</a:t>
            </a:r>
            <a:r>
              <a:rPr spc="-5" dirty="0"/>
              <a:t>e</a:t>
            </a:r>
            <a:r>
              <a:rPr spc="-20" dirty="0"/>
              <a:t>-Space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5306695" cy="113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ll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He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ber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(3</a:t>
            </a:r>
            <a:r>
              <a:rPr sz="2800" spc="-20" dirty="0">
                <a:latin typeface="Calibri"/>
                <a:cs typeface="Calibri"/>
              </a:rPr>
              <a:t>-D):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6910" y="3078430"/>
            <a:ext cx="3627754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48354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x</a:t>
            </a:r>
            <a:r>
              <a:rPr sz="3000" spc="195" baseline="-16666" dirty="0">
                <a:latin typeface="Calibri"/>
                <a:cs typeface="Calibri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y</a:t>
            </a:r>
            <a:r>
              <a:rPr sz="3000" spc="209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z</a:t>
            </a:r>
            <a:r>
              <a:rPr sz="3000" spc="202" baseline="-16666" dirty="0">
                <a:latin typeface="Calibri"/>
                <a:cs typeface="Calibri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𝛥𝑥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𝛥𝑦</a:t>
            </a:r>
            <a:r>
              <a:rPr sz="2800" spc="-11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𝛥𝑧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7843" y="3025364"/>
            <a:ext cx="38163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0" baseline="-20833" dirty="0">
                <a:latin typeface="Cambria Math"/>
                <a:cs typeface="Cambria Math"/>
              </a:rPr>
              <a:t>ℏ</a:t>
            </a:r>
            <a:r>
              <a:rPr sz="2000" spc="40" dirty="0">
                <a:latin typeface="Cambria Math"/>
                <a:cs typeface="Cambria Math"/>
              </a:rPr>
              <a:t>3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05" y="3756725"/>
            <a:ext cx="649795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escapi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aperture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ize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Posi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ncerta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50" dirty="0">
                <a:latin typeface="Cambria Math"/>
                <a:cs typeface="Cambria Math"/>
              </a:rPr>
              <a:t>𝑥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𝛥𝑦</a:t>
            </a:r>
            <a:r>
              <a:rPr sz="2800" spc="20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70" dirty="0">
                <a:latin typeface="Cambria Math"/>
                <a:cs typeface="Cambria Math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258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3175" y="2601346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6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4739" y="2601346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86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04831" y="2601346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81983" y="4306954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09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0300" y="838200"/>
            <a:ext cx="10155555" cy="43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68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ffract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ivergence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𝜃</a:t>
            </a:r>
            <a:r>
              <a:rPr sz="2800" spc="2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≈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𝜆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gives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transverse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mentum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 dirty="0">
              <a:latin typeface="Calibri"/>
              <a:cs typeface="Calibri"/>
            </a:endParaRPr>
          </a:p>
          <a:p>
            <a:pPr marL="810260" algn="ctr">
              <a:lnSpc>
                <a:spcPct val="100000"/>
              </a:lnSpc>
              <a:spcBef>
                <a:spcPts val="1515"/>
              </a:spcBef>
              <a:tabLst>
                <a:tab pos="1339850" algn="l"/>
                <a:tab pos="2202180" algn="l"/>
              </a:tabLst>
            </a:pPr>
            <a:r>
              <a:rPr sz="2800" spc="-20" dirty="0">
                <a:latin typeface="Cambria Math"/>
                <a:cs typeface="Cambria Math"/>
              </a:rPr>
              <a:t>ℎ	</a:t>
            </a:r>
            <a:r>
              <a:rPr sz="2800" spc="-30" dirty="0">
                <a:latin typeface="Cambria Math"/>
                <a:cs typeface="Cambria Math"/>
              </a:rPr>
              <a:t>𝜆	</a:t>
            </a:r>
            <a:r>
              <a:rPr sz="2800" spc="-20" dirty="0">
                <a:latin typeface="Cambria Math"/>
                <a:cs typeface="Cambria Math"/>
              </a:rPr>
              <a:t>ℏ</a:t>
            </a:r>
            <a:endParaRPr sz="2800" dirty="0">
              <a:latin typeface="Cambria Math"/>
              <a:cs typeface="Cambria Math"/>
            </a:endParaRPr>
          </a:p>
          <a:p>
            <a:pPr marR="231775" algn="ctr">
              <a:lnSpc>
                <a:spcPct val="100000"/>
              </a:lnSpc>
              <a:spcBef>
                <a:spcPts val="645"/>
              </a:spcBef>
              <a:tabLst>
                <a:tab pos="1358900" algn="l"/>
              </a:tabLst>
            </a:pPr>
            <a:r>
              <a:rPr sz="4200" spc="0" baseline="37698" dirty="0">
                <a:latin typeface="Cambria Math"/>
                <a:cs typeface="Cambria Math"/>
              </a:rPr>
              <a:t>𝛥</a:t>
            </a:r>
            <a:r>
              <a:rPr sz="4200" spc="-209" baseline="37698" dirty="0">
                <a:latin typeface="Cambria Math"/>
                <a:cs typeface="Cambria Math"/>
              </a:rPr>
              <a:t>𝑝</a:t>
            </a:r>
            <a:r>
              <a:rPr sz="3000" spc="330" baseline="36111" dirty="0">
                <a:latin typeface="Cambria Math"/>
                <a:cs typeface="Cambria Math"/>
              </a:rPr>
              <a:t>𝑥</a:t>
            </a:r>
            <a:r>
              <a:rPr sz="3000" baseline="36111" dirty="0">
                <a:latin typeface="Cambria Math"/>
                <a:cs typeface="Cambria Math"/>
              </a:rPr>
              <a:t> </a:t>
            </a:r>
            <a:r>
              <a:rPr sz="3000" spc="82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≈</a:t>
            </a:r>
            <a:r>
              <a:rPr sz="4200" spc="322" baseline="37698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35" dirty="0">
                <a:latin typeface="Cambria Math"/>
                <a:cs typeface="Cambria Math"/>
              </a:rPr>
              <a:t>𝜋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r>
              <a:rPr sz="2800" spc="225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92" baseline="37698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𝑏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Spectra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dt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adds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ong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mome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tum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spre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d:</a:t>
            </a:r>
            <a:endParaRPr sz="2800" dirty="0">
              <a:latin typeface="Calibri"/>
              <a:cs typeface="Calibri"/>
            </a:endParaRPr>
          </a:p>
          <a:p>
            <a:pPr marL="156210" algn="ctr">
              <a:lnSpc>
                <a:spcPts val="2740"/>
              </a:lnSpc>
              <a:spcBef>
                <a:spcPts val="1500"/>
              </a:spcBef>
            </a:pPr>
            <a:r>
              <a:rPr sz="2800" spc="-20" dirty="0">
                <a:latin typeface="Cambria Math"/>
                <a:cs typeface="Cambria Math"/>
              </a:rPr>
              <a:t>ℏ</a:t>
            </a:r>
            <a:endParaRPr sz="2800" dirty="0">
              <a:latin typeface="Cambria Math"/>
              <a:cs typeface="Cambria Math"/>
            </a:endParaRPr>
          </a:p>
          <a:p>
            <a:pPr marR="224790" algn="ctr">
              <a:lnSpc>
                <a:spcPts val="2740"/>
              </a:lnSpc>
              <a:tabLst>
                <a:tab pos="1311910" algn="l"/>
              </a:tabLst>
            </a:pP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140" dirty="0">
                <a:latin typeface="Cambria Math"/>
                <a:cs typeface="Cambria Math"/>
              </a:rPr>
              <a:t>𝑝</a:t>
            </a:r>
            <a:r>
              <a:rPr sz="3000" baseline="-16666" dirty="0">
                <a:latin typeface="Calibri"/>
                <a:cs typeface="Calibri"/>
              </a:rPr>
              <a:t>z </a:t>
            </a:r>
            <a:r>
              <a:rPr sz="3000" spc="-30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30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𝑐</a:t>
            </a:r>
            <a:r>
              <a:rPr sz="4200" baseline="-37698" dirty="0">
                <a:latin typeface="Cambria Math"/>
                <a:cs typeface="Cambria Math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endParaRPr sz="2800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7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Insert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uncertai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product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spati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volume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repro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690" dirty="0">
                <a:latin typeface="Cambria Math"/>
                <a:cs typeface="Cambria Math"/>
              </a:rPr>
              <a:t>𝑉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992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926589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Conc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69558" y="993770"/>
            <a:ext cx="15405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coher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4422" y="993770"/>
            <a:ext cx="11010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20" dirty="0">
                <a:latin typeface="Calibri"/>
                <a:cs typeface="Calibri"/>
              </a:rPr>
              <a:t>lume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9326" y="993770"/>
            <a:ext cx="967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equa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9652" y="993770"/>
            <a:ext cx="24726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1370" algn="l"/>
              </a:tabLst>
            </a:pP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5215" y="993770"/>
            <a:ext cx="10788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phot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1" y="1534790"/>
            <a:ext cx="24784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pac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cel</a:t>
            </a:r>
            <a:r>
              <a:rPr sz="280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357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529583"/>
            <a:ext cx="9001760" cy="5932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mat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erture,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if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ra</a:t>
            </a:r>
            <a:r>
              <a:rPr sz="1400" spc="5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co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mbria Math"/>
                <a:cs typeface="Cambria Math"/>
              </a:rPr>
              <a:t>𝐩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ace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v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l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ill</a:t>
            </a:r>
            <a:r>
              <a:rPr sz="1400" spc="5" dirty="0">
                <a:latin typeface="Calibri"/>
                <a:cs typeface="Calibri"/>
              </a:rPr>
              <a:t>u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rat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c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rta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relat</a:t>
            </a:r>
            <a:r>
              <a:rPr sz="1400" spc="-15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ons</a:t>
            </a:r>
            <a:r>
              <a:rPr sz="1400" spc="5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529583"/>
            <a:ext cx="9001140" cy="5932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645" y="497845"/>
            <a:ext cx="9064625" cy="5996305"/>
          </a:xfrm>
          <a:custGeom>
            <a:avLst/>
            <a:gdLst/>
            <a:ahLst/>
            <a:cxnLst/>
            <a:rect l="l" t="t" r="r" b="b"/>
            <a:pathLst>
              <a:path w="9064625" h="5996305">
                <a:moveTo>
                  <a:pt x="0" y="5996299"/>
                </a:moveTo>
                <a:lnTo>
                  <a:pt x="9064629" y="5996299"/>
                </a:lnTo>
                <a:lnTo>
                  <a:pt x="9064629" y="0"/>
                </a:lnTo>
                <a:lnTo>
                  <a:pt x="0" y="0"/>
                </a:lnTo>
                <a:lnTo>
                  <a:pt x="0" y="599629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619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1938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19:</a:t>
            </a:r>
            <a:r>
              <a:rPr spc="-25" dirty="0"/>
              <a:t> Mutual</a:t>
            </a:r>
            <a:r>
              <a:rPr spc="-10" dirty="0"/>
              <a:t> C</a:t>
            </a:r>
            <a:r>
              <a:rPr spc="-20" dirty="0"/>
              <a:t>oher</a:t>
            </a:r>
            <a:r>
              <a:rPr spc="-25" dirty="0"/>
              <a:t>ence</a:t>
            </a:r>
            <a:r>
              <a:rPr spc="-5" dirty="0"/>
              <a:t> </a:t>
            </a:r>
            <a:r>
              <a:rPr spc="-20" dirty="0"/>
              <a:t>Funct</a:t>
            </a:r>
            <a:r>
              <a:rPr dirty="0"/>
              <a:t>i</a:t>
            </a:r>
            <a:r>
              <a:rPr spc="-20" dirty="0"/>
              <a:t>on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F</a:t>
            </a:r>
            <a:r>
              <a:rPr spc="-15" dirty="0"/>
              <a:t>o</a:t>
            </a:r>
            <a:r>
              <a:rPr spc="-25" dirty="0"/>
              <a:t>rmal</a:t>
            </a:r>
            <a:r>
              <a:rPr spc="0" dirty="0"/>
              <a:t> </a:t>
            </a:r>
            <a:r>
              <a:rPr spc="-25" dirty="0"/>
              <a:t>De</a:t>
            </a:r>
            <a:r>
              <a:rPr spc="-10" dirty="0"/>
              <a:t>f</a:t>
            </a:r>
            <a:r>
              <a:rPr spc="-15" dirty="0"/>
              <a:t>init</a:t>
            </a:r>
            <a:r>
              <a:rPr spc="-5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9128125" cy="3754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el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ctric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𝐫</a:t>
            </a:r>
            <a:r>
              <a:rPr sz="2800" spc="2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801370" algn="ctr">
              <a:lnSpc>
                <a:spcPct val="100000"/>
              </a:lnSpc>
              <a:spcBef>
                <a:spcPts val="2085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𝐫,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3000" spc="375" baseline="29166" dirty="0">
                <a:latin typeface="Cambria Math"/>
                <a:cs typeface="Cambria Math"/>
              </a:rPr>
              <a:t>𝑖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15" baseline="29166" dirty="0">
                <a:latin typeface="Cambria Math"/>
                <a:cs typeface="Cambria Math"/>
              </a:rPr>
              <a:t>𝜔</a:t>
            </a:r>
            <a:r>
              <a:rPr sz="3000" spc="419" baseline="29166" dirty="0">
                <a:latin typeface="Cambria Math"/>
                <a:cs typeface="Cambria Math"/>
              </a:rPr>
              <a:t>𝑡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baseline="29166" dirty="0">
                <a:latin typeface="Cambria Math"/>
                <a:cs typeface="Cambria Math"/>
              </a:rPr>
              <a:t>𝐤</a:t>
            </a:r>
            <a:r>
              <a:rPr sz="3000" spc="-7" baseline="29166" dirty="0">
                <a:latin typeface="Cambria Math"/>
                <a:cs typeface="Cambria Math"/>
              </a:rPr>
              <a:t>⋅</a:t>
            </a:r>
            <a:r>
              <a:rPr sz="3000" spc="7" baseline="29166" dirty="0">
                <a:latin typeface="Cambria Math"/>
                <a:cs typeface="Cambria Math"/>
              </a:rPr>
              <a:t>𝐫</a:t>
            </a:r>
            <a:r>
              <a:rPr sz="3000" baseline="30555" dirty="0">
                <a:latin typeface="Cambria Math"/>
                <a:cs typeface="Cambria Math"/>
              </a:rPr>
              <a:t>) </a:t>
            </a:r>
            <a:r>
              <a:rPr sz="3000" spc="-247" baseline="305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50" dirty="0">
                <a:latin typeface="Cambria Math"/>
                <a:cs typeface="Cambria Math"/>
              </a:rPr>
              <a:t>𝑐</a:t>
            </a:r>
            <a:r>
              <a:rPr sz="2800" spc="-10" dirty="0">
                <a:latin typeface="Cambria Math"/>
                <a:cs typeface="Cambria Math"/>
              </a:rPr>
              <a:t>.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10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789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wo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ntroduc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time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Mutual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fun</a:t>
            </a:r>
            <a:r>
              <a:rPr sz="2800" spc="-10" dirty="0">
                <a:latin typeface="Calibri"/>
                <a:cs typeface="Calibri"/>
              </a:rPr>
              <a:t>cti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irs</a:t>
            </a:r>
            <a:r>
              <a:rPr sz="2800" spc="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-o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rrelatio</a:t>
            </a:r>
            <a:r>
              <a:rPr sz="2800" spc="-20" dirty="0">
                <a:latin typeface="Calibri"/>
                <a:cs typeface="Calibri"/>
              </a:rPr>
              <a:t>n):</a:t>
            </a:r>
            <a:endParaRPr sz="2800">
              <a:latin typeface="Calibri"/>
              <a:cs typeface="Calibri"/>
            </a:endParaRPr>
          </a:p>
          <a:p>
            <a:pPr marL="801370" algn="ctr">
              <a:lnSpc>
                <a:spcPct val="100000"/>
              </a:lnSpc>
              <a:spcBef>
                <a:spcPts val="1800"/>
              </a:spcBef>
            </a:pPr>
            <a:r>
              <a:rPr sz="2800" spc="-690" dirty="0">
                <a:latin typeface="Cambria Math"/>
                <a:cs typeface="Cambria Math"/>
              </a:rPr>
              <a:t>𝛤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⟨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25" dirty="0">
                <a:latin typeface="Cambria Math"/>
                <a:cs typeface="Cambria Math"/>
              </a:rPr>
              <a:t>(𝑡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-390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2800" spc="-15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⟩</a:t>
            </a:r>
            <a:endParaRPr sz="4200" baseline="1984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Angle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bracket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</a:t>
            </a:r>
            <a:r>
              <a:rPr sz="2800" spc="-10" dirty="0">
                <a:latin typeface="Calibri"/>
                <a:cs typeface="Calibri"/>
              </a:rPr>
              <a:t>oral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average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nterva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𝛥</a:t>
            </a:r>
            <a:r>
              <a:rPr sz="2800" spc="-70" dirty="0">
                <a:latin typeface="Cambria Math"/>
                <a:cs typeface="Cambria Math"/>
              </a:rPr>
              <a:t>𝑡</a:t>
            </a:r>
            <a:r>
              <a:rPr sz="3000" spc="330" baseline="-16666" dirty="0">
                <a:latin typeface="Cambria Math"/>
                <a:cs typeface="Cambria Math"/>
              </a:rPr>
              <a:t>c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3223" y="4378938"/>
            <a:ext cx="1485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093304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968684"/>
            <a:ext cx="8665210" cy="1061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0" dirty="0">
                <a:latin typeface="Calibri"/>
                <a:cs typeface="Calibri"/>
              </a:rPr>
              <a:t>Encode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mu</a:t>
            </a:r>
            <a:r>
              <a:rPr sz="2800" spc="-15" dirty="0">
                <a:latin typeface="Calibri"/>
                <a:cs typeface="Calibri"/>
              </a:rPr>
              <a:t>ltane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tem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correl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433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42240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20: Normali</a:t>
            </a:r>
            <a:r>
              <a:rPr spc="-10" dirty="0"/>
              <a:t>z</a:t>
            </a:r>
            <a:r>
              <a:rPr spc="-25" dirty="0"/>
              <a:t>ed</a:t>
            </a:r>
            <a:r>
              <a:rPr spc="-5" dirty="0"/>
              <a:t> </a:t>
            </a:r>
            <a:r>
              <a:rPr spc="-30" dirty="0"/>
              <a:t>D</a:t>
            </a:r>
            <a:r>
              <a:rPr spc="-15" dirty="0"/>
              <a:t>e</a:t>
            </a:r>
            <a:r>
              <a:rPr spc="-20" dirty="0"/>
              <a:t>gr</a:t>
            </a:r>
            <a:r>
              <a:rPr spc="-15" dirty="0"/>
              <a:t>e</a:t>
            </a:r>
            <a:r>
              <a:rPr spc="-20" dirty="0"/>
              <a:t>e</a:t>
            </a:r>
            <a:r>
              <a:rPr spc="-15" dirty="0"/>
              <a:t> of</a:t>
            </a:r>
            <a:r>
              <a:rPr spc="-5" dirty="0"/>
              <a:t> </a:t>
            </a:r>
            <a:r>
              <a:rPr spc="-25" dirty="0"/>
              <a:t>C</a:t>
            </a:r>
            <a:r>
              <a:rPr spc="-30" dirty="0"/>
              <a:t>o</a:t>
            </a:r>
            <a:r>
              <a:rPr spc="-20" dirty="0"/>
              <a:t>he</a:t>
            </a:r>
            <a:r>
              <a:rPr spc="-10" dirty="0"/>
              <a:t>r</a:t>
            </a:r>
            <a:r>
              <a:rPr spc="-25"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071484" cy="1697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lf</a:t>
            </a:r>
            <a:r>
              <a:rPr sz="2800" spc="-15" dirty="0">
                <a:latin typeface="Calibri"/>
                <a:cs typeface="Calibri"/>
              </a:rPr>
              <a:t>-cohe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nct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each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aper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ure:</a:t>
            </a:r>
            <a:endParaRPr sz="2800">
              <a:latin typeface="Calibri"/>
              <a:cs typeface="Calibri"/>
            </a:endParaRPr>
          </a:p>
          <a:p>
            <a:pPr marL="1871980">
              <a:lnSpc>
                <a:spcPct val="100000"/>
              </a:lnSpc>
              <a:spcBef>
                <a:spcPts val="1845"/>
              </a:spcBef>
              <a:tabLst>
                <a:tab pos="5200650" algn="l"/>
              </a:tabLst>
            </a:pPr>
            <a:r>
              <a:rPr sz="2800" spc="-690" dirty="0">
                <a:latin typeface="Cambria Math"/>
                <a:cs typeface="Cambria Math"/>
              </a:rPr>
              <a:t>𝛤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630" dirty="0">
                <a:latin typeface="Cambria Math"/>
                <a:cs typeface="Cambria Math"/>
              </a:rPr>
              <a:t>𝛤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15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ere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046" y="4044647"/>
            <a:ext cx="177292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0845" algn="l"/>
              </a:tabLst>
            </a:pP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1089" y="3774899"/>
            <a:ext cx="935355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035" baseline="-2976" dirty="0">
                <a:latin typeface="Cambria Math"/>
                <a:cs typeface="Cambria Math"/>
              </a:rPr>
              <a:t>𝛤</a:t>
            </a:r>
            <a:r>
              <a:rPr sz="3000" spc="60" baseline="-19444" dirty="0">
                <a:latin typeface="Cambria Math"/>
                <a:cs typeface="Cambria Math"/>
              </a:rPr>
              <a:t>1</a:t>
            </a:r>
            <a:r>
              <a:rPr sz="3000" spc="232" baseline="-19444" dirty="0">
                <a:latin typeface="Cambria Math"/>
                <a:cs typeface="Cambria Math"/>
              </a:rPr>
              <a:t>2</a:t>
            </a:r>
            <a:r>
              <a:rPr sz="2800" spc="-15" dirty="0">
                <a:latin typeface="Cambria Math"/>
                <a:cs typeface="Cambria Math"/>
              </a:rPr>
              <a:t>(</a:t>
            </a:r>
            <a:r>
              <a:rPr sz="4200" spc="37" baseline="-2976" dirty="0">
                <a:latin typeface="Cambria Math"/>
                <a:cs typeface="Cambria Math"/>
              </a:rPr>
              <a:t>𝜏</a:t>
            </a:r>
            <a:r>
              <a:rPr sz="2800" spc="-1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6170" y="4364687"/>
            <a:ext cx="222440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690" dirty="0">
                <a:latin typeface="Cambria Math"/>
                <a:cs typeface="Cambria Math"/>
              </a:rPr>
              <a:t>𝛤</a:t>
            </a:r>
            <a:r>
              <a:rPr sz="3000" spc="60" baseline="-15277" dirty="0">
                <a:latin typeface="Cambria Math"/>
                <a:cs typeface="Cambria Math"/>
              </a:rPr>
              <a:t>1</a:t>
            </a:r>
            <a:r>
              <a:rPr sz="3000" spc="247" baseline="-15277" dirty="0">
                <a:latin typeface="Cambria Math"/>
                <a:cs typeface="Cambria Math"/>
              </a:rPr>
              <a:t>1</a:t>
            </a:r>
            <a:r>
              <a:rPr sz="4200" spc="-37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630" dirty="0">
                <a:latin typeface="Cambria Math"/>
                <a:cs typeface="Cambria Math"/>
              </a:rPr>
              <a:t>𝛤</a:t>
            </a:r>
            <a:r>
              <a:rPr sz="3000" spc="60" baseline="-15277" dirty="0">
                <a:latin typeface="Cambria Math"/>
                <a:cs typeface="Cambria Math"/>
              </a:rPr>
              <a:t>2</a:t>
            </a:r>
            <a:r>
              <a:rPr sz="3000" spc="225" baseline="-15277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98875" y="4249042"/>
            <a:ext cx="2198370" cy="0"/>
          </a:xfrm>
          <a:custGeom>
            <a:avLst/>
            <a:gdLst/>
            <a:ahLst/>
            <a:cxnLst/>
            <a:rect l="l" t="t" r="r" b="b"/>
            <a:pathLst>
              <a:path w="2198370">
                <a:moveTo>
                  <a:pt x="0" y="0"/>
                </a:moveTo>
                <a:lnTo>
                  <a:pt x="219787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2580" y="3743066"/>
            <a:ext cx="4005579" cy="0"/>
          </a:xfrm>
          <a:custGeom>
            <a:avLst/>
            <a:gdLst/>
            <a:ahLst/>
            <a:cxnLst/>
            <a:rect l="l" t="t" r="r" b="b"/>
            <a:pathLst>
              <a:path w="4005579">
                <a:moveTo>
                  <a:pt x="0" y="0"/>
                </a:moveTo>
                <a:lnTo>
                  <a:pt x="40053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2580" y="4842260"/>
            <a:ext cx="4005579" cy="0"/>
          </a:xfrm>
          <a:custGeom>
            <a:avLst/>
            <a:gdLst/>
            <a:ahLst/>
            <a:cxnLst/>
            <a:rect l="l" t="t" r="r" b="b"/>
            <a:pathLst>
              <a:path w="4005579">
                <a:moveTo>
                  <a:pt x="0" y="0"/>
                </a:moveTo>
                <a:lnTo>
                  <a:pt x="4005346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04009" y="3731715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9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6466" y="3731715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974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0300" y="5127175"/>
            <a:ext cx="18484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pert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478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8" y="968570"/>
            <a:ext cx="9320530" cy="309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Cau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-Schw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rz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ne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ty.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perfect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ohere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32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0</a:t>
            </a:r>
            <a:r>
              <a:rPr sz="2800" spc="1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omplete</a:t>
            </a:r>
            <a:r>
              <a:rPr sz="2800" spc="-5" dirty="0">
                <a:latin typeface="Calibri"/>
                <a:cs typeface="Calibri"/>
              </a:rPr>
              <a:t> i</a:t>
            </a:r>
            <a:r>
              <a:rPr sz="2800" spc="-15" dirty="0">
                <a:latin typeface="Calibri"/>
                <a:cs typeface="Calibri"/>
              </a:rPr>
              <a:t>ncoheren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55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ase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of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equals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ge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ds.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5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3230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533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21: </a:t>
            </a:r>
            <a:r>
              <a:rPr spc="-20" dirty="0"/>
              <a:t>I</a:t>
            </a:r>
            <a:r>
              <a:rPr spc="-5" dirty="0"/>
              <a:t>r</a:t>
            </a:r>
            <a:r>
              <a:rPr spc="5" dirty="0"/>
              <a:t>r</a:t>
            </a:r>
            <a:r>
              <a:rPr spc="-20" dirty="0"/>
              <a:t>adiance</a:t>
            </a:r>
            <a:r>
              <a:rPr spc="-5" dirty="0"/>
              <a:t> </a:t>
            </a:r>
            <a:r>
              <a:rPr spc="-15" dirty="0"/>
              <a:t>at</a:t>
            </a:r>
            <a:r>
              <a:rPr spc="-25" dirty="0"/>
              <a:t> Ob</a:t>
            </a:r>
            <a:r>
              <a:rPr spc="-10" dirty="0"/>
              <a:t>s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0" dirty="0"/>
              <a:t>vation</a:t>
            </a:r>
            <a:r>
              <a:rPr dirty="0"/>
              <a:t> </a:t>
            </a:r>
            <a:r>
              <a:rPr spc="-25" dirty="0"/>
              <a:t>Po</a:t>
            </a:r>
            <a:r>
              <a:rPr dirty="0"/>
              <a:t>i</a:t>
            </a:r>
            <a:r>
              <a:rPr spc="-15" dirty="0"/>
              <a:t>nt</a:t>
            </a:r>
            <a:r>
              <a:rPr spc="1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Interf</a:t>
            </a:r>
            <a:r>
              <a:rPr spc="-25" dirty="0"/>
              <a:t>e</a:t>
            </a:r>
            <a:r>
              <a:rPr spc="-10" dirty="0"/>
              <a:t>r</a:t>
            </a:r>
            <a:r>
              <a:rPr spc="-25" dirty="0"/>
              <a:t>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10150475" cy="3663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5265" algn="ctr">
              <a:lnSpc>
                <a:spcPct val="100000"/>
              </a:lnSpc>
            </a:pP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Law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Super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os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fie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R="212725" algn="ctr">
              <a:lnSpc>
                <a:spcPct val="100000"/>
              </a:lnSpc>
              <a:spcBef>
                <a:spcPts val="1800"/>
              </a:spcBef>
            </a:pPr>
            <a:r>
              <a:rPr sz="2800" spc="75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90" dirty="0">
                <a:latin typeface="Cambria Math"/>
                <a:cs typeface="Cambria Math"/>
              </a:rPr>
              <a:t>𝑘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02" baseline="-16666" dirty="0">
                <a:latin typeface="Cambria Math"/>
                <a:cs typeface="Cambria Math"/>
              </a:rPr>
              <a:t> 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405" dirty="0">
                <a:latin typeface="Cambria Math"/>
                <a:cs typeface="Cambria Math"/>
              </a:rPr>
              <a:t>𝑟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30" baseline="1984" dirty="0">
                <a:latin typeface="Cambria Math"/>
                <a:cs typeface="Cambria Math"/>
              </a:rPr>
              <a:t>⁄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15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02" baseline="-16666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345" dirty="0">
                <a:latin typeface="Cambria Math"/>
                <a:cs typeface="Cambria Math"/>
              </a:rPr>
              <a:t>𝑟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37" baseline="1984" dirty="0">
                <a:latin typeface="Cambria Math"/>
                <a:cs typeface="Cambria Math"/>
              </a:rPr>
              <a:t>⁄</a:t>
            </a:r>
            <a:r>
              <a:rPr sz="2800" spc="75" dirty="0">
                <a:latin typeface="Cambria Math"/>
                <a:cs typeface="Cambria Math"/>
              </a:rPr>
              <a:t>𝑐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endParaRPr sz="4200" baseline="2976">
              <a:latin typeface="Cambria Math"/>
              <a:cs typeface="Cambria Math"/>
            </a:endParaRPr>
          </a:p>
          <a:p>
            <a:pPr marL="241300" marR="5080" indent="-228600">
              <a:lnSpc>
                <a:spcPct val="127099"/>
              </a:lnSpc>
              <a:spcBef>
                <a:spcPts val="890"/>
              </a:spcBef>
              <a:buFont typeface="Symbol"/>
              <a:buChar char=""/>
              <a:tabLst>
                <a:tab pos="241935" algn="l"/>
                <a:tab pos="1213485" algn="l"/>
                <a:tab pos="1522730" algn="l"/>
                <a:tab pos="4157979" algn="l"/>
                <a:tab pos="6579234" algn="l"/>
              </a:tabLst>
            </a:pPr>
            <a:r>
              <a:rPr sz="2800" spc="-90" dirty="0">
                <a:latin typeface="Cambria Math"/>
                <a:cs typeface="Cambria Math"/>
              </a:rPr>
              <a:t>𝑘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transfer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tors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(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area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propa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im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less).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15" dirty="0">
                <a:latin typeface="Calibri"/>
                <a:cs typeface="Calibri"/>
              </a:rPr>
              <a:t>-ave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aged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rradiance: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4318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42219" y="1002273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1704" y="973677"/>
            <a:ext cx="10382250" cy="432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baseline="-16666" dirty="0">
                <a:latin typeface="Calibri"/>
                <a:cs typeface="Calibri"/>
              </a:rPr>
              <a:t>P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𝜖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r>
              <a:rPr sz="2800" spc="-70" dirty="0">
                <a:latin typeface="Cambria Math"/>
                <a:cs typeface="Cambria Math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⟨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70" dirty="0">
                <a:latin typeface="Cambria Math"/>
                <a:cs typeface="Cambria Math"/>
              </a:rPr>
              <a:t>𝐸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45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4200" spc="337" baseline="-2976" dirty="0">
                <a:latin typeface="Cambria Math"/>
                <a:cs typeface="Cambria Math"/>
              </a:rPr>
              <a:t>√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Re</a:t>
            </a:r>
            <a:r>
              <a:rPr sz="4200" spc="-22" baseline="1984" dirty="0">
                <a:latin typeface="Cambria Math"/>
                <a:cs typeface="Cambria Math"/>
              </a:rPr>
              <a:t>[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469900" indent="-228600">
              <a:lnSpc>
                <a:spcPct val="100000"/>
              </a:lnSpc>
              <a:spcBef>
                <a:spcPts val="209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Master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erfe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for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la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ght.</a:t>
            </a:r>
            <a:endParaRPr sz="280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he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3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25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620" algn="ctr">
              <a:lnSpc>
                <a:spcPct val="100000"/>
              </a:lnSpc>
              <a:spcBef>
                <a:spcPts val="1800"/>
              </a:spcBef>
            </a:pP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47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endParaRPr sz="4200" baseline="1984">
              <a:latin typeface="Cambria Math"/>
              <a:cs typeface="Cambria Math"/>
            </a:endParaRPr>
          </a:p>
          <a:p>
            <a:pPr marL="469900" marR="5080" indent="-228600">
              <a:lnSpc>
                <a:spcPct val="127099"/>
              </a:lnSpc>
              <a:spcBef>
                <a:spcPts val="890"/>
              </a:spcBef>
              <a:buFont typeface="Symbol"/>
              <a:buChar char=""/>
              <a:tabLst>
                <a:tab pos="470534" algn="l"/>
                <a:tab pos="1345565" algn="l"/>
                <a:tab pos="2383790" algn="l"/>
                <a:tab pos="3771900" algn="l"/>
                <a:tab pos="5045075" algn="l"/>
                <a:tab pos="6633845" algn="l"/>
                <a:tab pos="8383905" algn="l"/>
                <a:tab pos="8872855" algn="l"/>
                <a:tab pos="10073005" algn="l"/>
              </a:tabLst>
            </a:pPr>
            <a:r>
              <a:rPr sz="2800" spc="-20" dirty="0">
                <a:latin typeface="Calibri"/>
                <a:cs typeface="Calibri"/>
              </a:rPr>
              <a:t>Thu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contra</a:t>
            </a:r>
            <a:r>
              <a:rPr sz="2800" spc="-10" dirty="0">
                <a:latin typeface="Calibri"/>
                <a:cs typeface="Calibri"/>
              </a:rPr>
              <a:t>st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irectly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measur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magn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4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56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150" y="285743"/>
            <a:ext cx="6396355" cy="625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ct val="100000"/>
              </a:lnSpc>
            </a:pPr>
            <a:r>
              <a:rPr sz="800" dirty="0">
                <a:latin typeface="Calibri"/>
                <a:cs typeface="Calibri"/>
              </a:rPr>
              <a:t>[IMA</a:t>
            </a:r>
            <a:r>
              <a:rPr sz="800" spc="-1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EQUI</a:t>
            </a:r>
            <a:r>
              <a:rPr sz="800" spc="-20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D</a:t>
            </a:r>
            <a:r>
              <a:rPr sz="800" dirty="0">
                <a:latin typeface="Calibri"/>
                <a:cs typeface="Calibri"/>
              </a:rPr>
              <a:t>: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Concep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ua</a:t>
            </a:r>
            <a:r>
              <a:rPr sz="800" dirty="0">
                <a:latin typeface="Calibri"/>
                <a:cs typeface="Calibri"/>
              </a:rPr>
              <a:t>l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rt</a:t>
            </a:r>
            <a:r>
              <a:rPr sz="800" spc="5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n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0" dirty="0">
                <a:latin typeface="Calibri"/>
                <a:cs typeface="Calibri"/>
              </a:rPr>
              <a:t>h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dirty="0">
                <a:latin typeface="Calibri"/>
                <a:cs typeface="Calibri"/>
              </a:rPr>
              <a:t>w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r</a:t>
            </a:r>
            <a:r>
              <a:rPr sz="800" spc="5" dirty="0">
                <a:latin typeface="Calibri"/>
                <a:cs typeface="Calibri"/>
              </a:rPr>
              <a:t>g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n</a:t>
            </a:r>
            <a:r>
              <a:rPr sz="800" spc="-10" dirty="0">
                <a:latin typeface="Calibri"/>
                <a:cs typeface="Calibri"/>
              </a:rPr>
              <a:t>c</a:t>
            </a:r>
            <a:r>
              <a:rPr sz="800" spc="-5" dirty="0">
                <a:latin typeface="Calibri"/>
                <a:cs typeface="Calibri"/>
              </a:rPr>
              <a:t>oh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re</a:t>
            </a:r>
            <a:r>
              <a:rPr sz="800" spc="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t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amp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5" dirty="0">
                <a:latin typeface="Calibri"/>
                <a:cs typeface="Calibri"/>
              </a:rPr>
              <a:t>v</a:t>
            </a:r>
            <a:r>
              <a:rPr sz="800" spc="-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.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narro</a:t>
            </a:r>
            <a:r>
              <a:rPr sz="800" dirty="0">
                <a:latin typeface="Calibri"/>
                <a:cs typeface="Calibri"/>
              </a:rPr>
              <a:t>w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coh</a:t>
            </a:r>
            <a:r>
              <a:rPr sz="800" spc="-10" dirty="0">
                <a:latin typeface="Calibri"/>
                <a:cs typeface="Calibri"/>
              </a:rPr>
              <a:t>e</a:t>
            </a:r>
            <a:r>
              <a:rPr sz="800" spc="-5" dirty="0">
                <a:latin typeface="Calibri"/>
                <a:cs typeface="Calibri"/>
              </a:rPr>
              <a:t>re</a:t>
            </a:r>
            <a:r>
              <a:rPr sz="800" spc="5" dirty="0">
                <a:latin typeface="Calibri"/>
                <a:cs typeface="Calibri"/>
              </a:rPr>
              <a:t>n</a:t>
            </a:r>
            <a:r>
              <a:rPr sz="800" dirty="0">
                <a:latin typeface="Calibri"/>
                <a:cs typeface="Calibri"/>
              </a:rPr>
              <a:t>t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se</a:t>
            </a:r>
            <a:r>
              <a:rPr sz="800" dirty="0">
                <a:latin typeface="Calibri"/>
                <a:cs typeface="Calibri"/>
              </a:rPr>
              <a:t>r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be</a:t>
            </a:r>
            <a:r>
              <a:rPr sz="800" dirty="0">
                <a:latin typeface="Calibri"/>
                <a:cs typeface="Calibri"/>
              </a:rPr>
              <a:t>am</a:t>
            </a:r>
            <a:r>
              <a:rPr sz="800" spc="-1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i</a:t>
            </a:r>
            <a:r>
              <a:rPr sz="800" spc="-5" dirty="0">
                <a:latin typeface="Calibri"/>
                <a:cs typeface="Calibri"/>
              </a:rPr>
              <a:t>llus</a:t>
            </a:r>
            <a:r>
              <a:rPr sz="800" spc="5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in</a:t>
            </a:r>
            <a:r>
              <a:rPr sz="800" dirty="0">
                <a:latin typeface="Calibri"/>
                <a:cs typeface="Calibri"/>
              </a:rPr>
              <a:t>g</a:t>
            </a:r>
            <a:r>
              <a:rPr sz="800" spc="-20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e</a:t>
            </a:r>
            <a:r>
              <a:rPr sz="800" spc="5" dirty="0">
                <a:latin typeface="Calibri"/>
                <a:cs typeface="Calibri"/>
              </a:rPr>
              <a:t>m</a:t>
            </a:r>
            <a:r>
              <a:rPr sz="800" spc="-5" dirty="0">
                <a:latin typeface="Calibri"/>
                <a:cs typeface="Calibri"/>
              </a:rPr>
              <a:t>p</a:t>
            </a:r>
            <a:r>
              <a:rPr sz="800" spc="-10" dirty="0">
                <a:latin typeface="Calibri"/>
                <a:cs typeface="Calibri"/>
              </a:rPr>
              <a:t>o</a:t>
            </a:r>
            <a:r>
              <a:rPr sz="800" spc="-5" dirty="0">
                <a:latin typeface="Calibri"/>
                <a:cs typeface="Calibri"/>
              </a:rPr>
              <a:t>r</a:t>
            </a:r>
            <a:r>
              <a:rPr sz="800" dirty="0">
                <a:latin typeface="Calibri"/>
                <a:cs typeface="Calibri"/>
              </a:rPr>
              <a:t>al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&amp;</a:t>
            </a:r>
            <a:r>
              <a:rPr sz="800" dirty="0">
                <a:latin typeface="Times New Roman"/>
                <a:cs typeface="Times New Roman"/>
              </a:rPr>
              <a:t> 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-10" dirty="0">
                <a:latin typeface="Calibri"/>
                <a:cs typeface="Calibri"/>
              </a:rPr>
              <a:t>p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10" dirty="0">
                <a:latin typeface="Calibri"/>
                <a:cs typeface="Calibri"/>
              </a:rPr>
              <a:t>t</a:t>
            </a:r>
            <a:r>
              <a:rPr sz="800" spc="-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al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Calibri"/>
                <a:cs typeface="Calibri"/>
              </a:rPr>
              <a:t>pha</a:t>
            </a:r>
            <a:r>
              <a:rPr sz="800" spc="5" dirty="0">
                <a:latin typeface="Calibri"/>
                <a:cs typeface="Calibri"/>
              </a:rPr>
              <a:t>s</a:t>
            </a:r>
            <a:r>
              <a:rPr sz="800" dirty="0">
                <a:latin typeface="Calibri"/>
                <a:cs typeface="Calibri"/>
              </a:rPr>
              <a:t>e</a:t>
            </a:r>
            <a:r>
              <a:rPr sz="800" spc="-25" dirty="0">
                <a:latin typeface="Times New Roman"/>
                <a:cs typeface="Times New Roman"/>
              </a:rPr>
              <a:t> </a:t>
            </a:r>
            <a:r>
              <a:rPr sz="800" spc="-10" dirty="0">
                <a:latin typeface="Calibri"/>
                <a:cs typeface="Calibri"/>
              </a:rPr>
              <a:t>l</a:t>
            </a:r>
            <a:r>
              <a:rPr sz="800" spc="-5" dirty="0">
                <a:latin typeface="Calibri"/>
                <a:cs typeface="Calibri"/>
              </a:rPr>
              <a:t>o</a:t>
            </a:r>
            <a:r>
              <a:rPr sz="800" spc="5" dirty="0">
                <a:latin typeface="Calibri"/>
                <a:cs typeface="Calibri"/>
              </a:rPr>
              <a:t>c</a:t>
            </a:r>
            <a:r>
              <a:rPr sz="800" spc="-10" dirty="0">
                <a:latin typeface="Calibri"/>
                <a:cs typeface="Calibri"/>
              </a:rPr>
              <a:t>k</a:t>
            </a:r>
            <a:r>
              <a:rPr sz="800" dirty="0">
                <a:latin typeface="Calibri"/>
                <a:cs typeface="Calibri"/>
              </a:rPr>
              <a:t>s</a:t>
            </a:r>
            <a:r>
              <a:rPr sz="800" spc="10" dirty="0">
                <a:latin typeface="Calibri"/>
                <a:cs typeface="Calibri"/>
              </a:rPr>
              <a:t>.</a:t>
            </a:r>
            <a:r>
              <a:rPr sz="800" dirty="0">
                <a:latin typeface="Calibri"/>
                <a:cs typeface="Calibri"/>
              </a:rPr>
              <a:t>]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  <a:spcBef>
                <a:spcPts val="69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9150" y="285743"/>
            <a:ext cx="6372087" cy="6252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395" y="254005"/>
            <a:ext cx="6435725" cy="6316345"/>
          </a:xfrm>
          <a:custGeom>
            <a:avLst/>
            <a:gdLst/>
            <a:ahLst/>
            <a:cxnLst/>
            <a:rect l="l" t="t" r="r" b="b"/>
            <a:pathLst>
              <a:path w="6435725" h="6316345">
                <a:moveTo>
                  <a:pt x="0" y="6316339"/>
                </a:moveTo>
                <a:lnTo>
                  <a:pt x="6435608" y="6316339"/>
                </a:lnTo>
                <a:lnTo>
                  <a:pt x="6435608" y="0"/>
                </a:lnTo>
                <a:lnTo>
                  <a:pt x="0" y="0"/>
                </a:lnTo>
                <a:lnTo>
                  <a:pt x="0" y="631633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03814" y="6182740"/>
            <a:ext cx="222885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319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1526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22: </a:t>
            </a:r>
            <a:r>
              <a:rPr spc="-20" dirty="0"/>
              <a:t>Examp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Mich</a:t>
            </a:r>
            <a:r>
              <a:rPr spc="-10" dirty="0"/>
              <a:t>e</a:t>
            </a:r>
            <a:r>
              <a:rPr spc="-15" dirty="0"/>
              <a:t>lson</a:t>
            </a:r>
            <a:r>
              <a:rPr spc="-20" dirty="0"/>
              <a:t> </a:t>
            </a:r>
            <a:r>
              <a:rPr spc="-15" dirty="0"/>
              <a:t>Inte</a:t>
            </a:r>
            <a:r>
              <a:rPr spc="-5" dirty="0"/>
              <a:t>r</a:t>
            </a:r>
            <a:r>
              <a:rPr spc="5" dirty="0"/>
              <a:t>f</a:t>
            </a:r>
            <a:r>
              <a:rPr spc="-25" dirty="0"/>
              <a:t>eromet</a:t>
            </a:r>
            <a:r>
              <a:rPr spc="-10" dirty="0"/>
              <a:t>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20" dirty="0"/>
              <a:t>vis</a:t>
            </a:r>
            <a:r>
              <a:rPr dirty="0"/>
              <a:t>i</a:t>
            </a:r>
            <a:r>
              <a:rPr spc="-20" dirty="0"/>
              <a:t>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19422"/>
            <a:ext cx="862330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Equa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am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s: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𝐸</a:t>
            </a:r>
            <a:r>
              <a:rPr sz="2800" spc="2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30" baseline="29166" dirty="0">
                <a:latin typeface="Cambria Math"/>
                <a:cs typeface="Cambria Math"/>
              </a:rPr>
              <a:t>𝑖</a:t>
            </a:r>
            <a:r>
              <a:rPr sz="3000" spc="367" baseline="29166" dirty="0">
                <a:latin typeface="Cambria Math"/>
                <a:cs typeface="Cambria Math"/>
              </a:rPr>
              <a:t>𝜙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405" baseline="29166" dirty="0">
                <a:latin typeface="Cambria Math"/>
                <a:cs typeface="Cambria Math"/>
              </a:rPr>
              <a:t>𝑡</a:t>
            </a:r>
            <a:r>
              <a:rPr sz="3000" spc="172" baseline="30555" dirty="0">
                <a:latin typeface="Cambria Math"/>
                <a:cs typeface="Cambria Math"/>
              </a:rPr>
              <a:t>)</a:t>
            </a:r>
            <a:r>
              <a:rPr sz="2800" dirty="0">
                <a:latin typeface="Calibri"/>
                <a:cs typeface="Calibri"/>
              </a:rPr>
              <a:t>.</a:t>
            </a:r>
          </a:p>
          <a:p>
            <a:pPr marL="241300" indent="-228600">
              <a:lnSpc>
                <a:spcPct val="100000"/>
              </a:lnSpc>
              <a:spcBef>
                <a:spcPts val="198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Degre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tempor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  <a:p>
            <a:pPr marL="3089910">
              <a:lnSpc>
                <a:spcPct val="100000"/>
              </a:lnSpc>
              <a:spcBef>
                <a:spcPts val="1045"/>
              </a:spcBef>
            </a:pPr>
            <a:r>
              <a:rPr sz="4200" spc="-284" baseline="-20833" dirty="0">
                <a:latin typeface="Cambria Math"/>
                <a:cs typeface="Cambria Math"/>
              </a:rPr>
              <a:t>𝛾</a:t>
            </a:r>
            <a:r>
              <a:rPr sz="3000" spc="60" baseline="-44444" dirty="0">
                <a:latin typeface="Cambria Math"/>
                <a:cs typeface="Cambria Math"/>
              </a:rPr>
              <a:t>1</a:t>
            </a:r>
            <a:r>
              <a:rPr sz="3000" spc="232" baseline="-44444" dirty="0">
                <a:latin typeface="Cambria Math"/>
                <a:cs typeface="Cambria Math"/>
              </a:rPr>
              <a:t>1</a:t>
            </a:r>
            <a:r>
              <a:rPr sz="4200" spc="-37" baseline="-17857" dirty="0">
                <a:latin typeface="Cambria Math"/>
                <a:cs typeface="Cambria Math"/>
              </a:rPr>
              <a:t>(</a:t>
            </a:r>
            <a:r>
              <a:rPr sz="4200" spc="37" baseline="-20833" dirty="0">
                <a:latin typeface="Cambria Math"/>
                <a:cs typeface="Cambria Math"/>
              </a:rPr>
              <a:t>𝜏</a:t>
            </a:r>
            <a:r>
              <a:rPr sz="4200" spc="-22" baseline="-17857" dirty="0">
                <a:latin typeface="Cambria Math"/>
                <a:cs typeface="Cambria Math"/>
              </a:rPr>
              <a:t>)</a:t>
            </a:r>
            <a:r>
              <a:rPr sz="4200" spc="232" baseline="-17857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=</a:t>
            </a:r>
            <a:r>
              <a:rPr sz="4200" spc="240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⟨𝑒</a:t>
            </a:r>
            <a:r>
              <a:rPr sz="4200" spc="-202" baseline="-20833" dirty="0">
                <a:latin typeface="Cambria Math"/>
                <a:cs typeface="Cambria Math"/>
              </a:rPr>
              <a:t> </a:t>
            </a: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3000" spc="7" baseline="2777" dirty="0">
                <a:latin typeface="Cambria Math"/>
                <a:cs typeface="Cambria Math"/>
              </a:rPr>
              <a:t>[</a:t>
            </a:r>
            <a:r>
              <a:rPr sz="2000" spc="275" dirty="0">
                <a:latin typeface="Cambria Math"/>
                <a:cs typeface="Cambria Math"/>
              </a:rPr>
              <a:t>𝜙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70" dirty="0">
                <a:latin typeface="Cambria Math"/>
                <a:cs typeface="Cambria Math"/>
              </a:rPr>
              <a:t>𝑡</a:t>
            </a:r>
            <a:r>
              <a:rPr sz="2000" spc="-55" dirty="0">
                <a:latin typeface="Cambria Math"/>
                <a:cs typeface="Cambria Math"/>
              </a:rPr>
              <a:t>+</a:t>
            </a:r>
            <a:r>
              <a:rPr sz="2000" spc="250" dirty="0">
                <a:latin typeface="Cambria Math"/>
                <a:cs typeface="Cambria Math"/>
              </a:rPr>
              <a:t>𝜏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65" dirty="0">
                <a:latin typeface="Cambria Math"/>
                <a:cs typeface="Cambria Math"/>
              </a:rPr>
              <a:t>𝜙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70" dirty="0">
                <a:latin typeface="Cambria Math"/>
                <a:cs typeface="Cambria Math"/>
              </a:rPr>
              <a:t>𝑡</a:t>
            </a:r>
            <a:r>
              <a:rPr sz="3000" spc="7" baseline="2777" dirty="0">
                <a:latin typeface="Cambria Math"/>
                <a:cs typeface="Cambria Math"/>
              </a:rPr>
              <a:t>)</a:t>
            </a:r>
            <a:r>
              <a:rPr sz="3000" spc="187" baseline="2777" dirty="0">
                <a:latin typeface="Cambria Math"/>
                <a:cs typeface="Cambria Math"/>
              </a:rPr>
              <a:t>]</a:t>
            </a:r>
            <a:r>
              <a:rPr sz="4200" spc="-15" baseline="-20833" dirty="0">
                <a:latin typeface="Cambria Math"/>
                <a:cs typeface="Cambria Math"/>
              </a:rPr>
              <a:t>⟩</a:t>
            </a:r>
            <a:endParaRPr sz="4200" baseline="-20833" dirty="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308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sourc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str</a:t>
            </a:r>
            <a:r>
              <a:rPr sz="2800" spc="-10" dirty="0">
                <a:latin typeface="Calibri"/>
                <a:cs typeface="Calibri"/>
              </a:rPr>
              <a:t>ictly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onochr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m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c: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2012" y="4486988"/>
            <a:ext cx="158178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latin typeface="Cambria Math"/>
                <a:cs typeface="Cambria Math"/>
              </a:rPr>
              <a:t>𝜙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4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𝜔𝑡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1694" y="4450567"/>
            <a:ext cx="4486910" cy="48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4065" algn="l"/>
                <a:tab pos="3112135" algn="l"/>
              </a:tabLst>
            </a:pPr>
            <a:r>
              <a:rPr sz="2800" spc="-25" dirty="0">
                <a:latin typeface="Cambria Math"/>
                <a:cs typeface="Cambria Math"/>
              </a:rPr>
              <a:t>⇒	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15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𝑒</a:t>
            </a:r>
            <a:r>
              <a:rPr sz="2800" spc="-135" dirty="0">
                <a:latin typeface="Cambria Math"/>
                <a:cs typeface="Cambria Math"/>
              </a:rPr>
              <a:t> </a:t>
            </a:r>
            <a:r>
              <a:rPr sz="3000" spc="330" baseline="29166" dirty="0">
                <a:latin typeface="Cambria Math"/>
                <a:cs typeface="Cambria Math"/>
              </a:rPr>
              <a:t>𝑖𝜔</a:t>
            </a:r>
            <a:r>
              <a:rPr sz="3000" spc="562" baseline="29166" dirty="0">
                <a:latin typeface="Cambria Math"/>
                <a:cs typeface="Cambria Math"/>
              </a:rPr>
              <a:t>𝜏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17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312" y="5143947"/>
            <a:ext cx="41211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ndep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nden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305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262" y="1524000"/>
            <a:ext cx="976947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Broadb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ur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𝜏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≫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</a:t>
            </a:r>
            <a:r>
              <a:rPr sz="2800" spc="-5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𝜔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ses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mize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→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28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332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5294" y="1480965"/>
            <a:ext cx="8632825" cy="491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924" y="655329"/>
            <a:ext cx="11336655" cy="534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[</a:t>
            </a:r>
            <a:r>
              <a:rPr sz="1400" spc="5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AGE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IR</a:t>
            </a:r>
            <a:r>
              <a:rPr sz="1400" spc="-5" dirty="0">
                <a:latin typeface="Calibri"/>
                <a:cs typeface="Calibri"/>
              </a:rPr>
              <a:t>ED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P</a:t>
            </a:r>
            <a:r>
              <a:rPr sz="1400" dirty="0">
                <a:latin typeface="Calibri"/>
                <a:cs typeface="Calibri"/>
              </a:rPr>
              <a:t>lot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2100" baseline="1984" dirty="0">
                <a:latin typeface="Cambria Math"/>
                <a:cs typeface="Cambria Math"/>
              </a:rPr>
              <a:t>|</a:t>
            </a:r>
            <a:r>
              <a:rPr sz="1400" spc="-90" dirty="0">
                <a:latin typeface="Cambria Math"/>
                <a:cs typeface="Cambria Math"/>
              </a:rPr>
              <a:t>𝛾</a:t>
            </a:r>
            <a:r>
              <a:rPr sz="1500" spc="22" baseline="-16666" dirty="0">
                <a:latin typeface="Cambria Math"/>
                <a:cs typeface="Cambria Math"/>
              </a:rPr>
              <a:t>1</a:t>
            </a:r>
            <a:r>
              <a:rPr sz="1500" spc="127" baseline="-16666" dirty="0">
                <a:latin typeface="Cambria Math"/>
                <a:cs typeface="Cambria Math"/>
              </a:rPr>
              <a:t>1</a:t>
            </a:r>
            <a:r>
              <a:rPr sz="2100" spc="7" baseline="1984" dirty="0">
                <a:latin typeface="Cambria Math"/>
                <a:cs typeface="Cambria Math"/>
              </a:rPr>
              <a:t>(</a:t>
            </a:r>
            <a:r>
              <a:rPr sz="1400" spc="25" dirty="0">
                <a:latin typeface="Cambria Math"/>
                <a:cs typeface="Cambria Math"/>
              </a:rPr>
              <a:t>𝜏</a:t>
            </a:r>
            <a:r>
              <a:rPr sz="2100" spc="-15" baseline="1984" dirty="0">
                <a:latin typeface="Cambria Math"/>
                <a:cs typeface="Cambria Math"/>
              </a:rPr>
              <a:t>)</a:t>
            </a:r>
            <a:r>
              <a:rPr sz="2100" baseline="1984" dirty="0">
                <a:latin typeface="Cambria Math"/>
                <a:cs typeface="Cambria Math"/>
              </a:rPr>
              <a:t>| </a:t>
            </a:r>
            <a:r>
              <a:rPr sz="1400" dirty="0">
                <a:latin typeface="Calibri"/>
                <a:cs typeface="Calibri"/>
              </a:rPr>
              <a:t>vs.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mbria Math"/>
                <a:cs typeface="Cambria Math"/>
              </a:rPr>
              <a:t>𝜏</a:t>
            </a:r>
            <a:r>
              <a:rPr sz="1400" spc="30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5" dirty="0">
                <a:latin typeface="Calibri"/>
                <a:cs typeface="Calibri"/>
              </a:rPr>
              <a:t>x</a:t>
            </a:r>
            <a:r>
              <a:rPr sz="1400" spc="5" dirty="0">
                <a:latin typeface="Calibri"/>
                <a:cs typeface="Calibri"/>
              </a:rPr>
              <a:t>p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tia</a:t>
            </a:r>
            <a:r>
              <a:rPr sz="1400" spc="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ike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cay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f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f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ite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alibri"/>
                <a:cs typeface="Calibri"/>
              </a:rPr>
              <a:t>b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w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d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spc="5" dirty="0">
                <a:latin typeface="Calibri"/>
                <a:cs typeface="Calibri"/>
              </a:rPr>
              <a:t>h</a:t>
            </a:r>
            <a:r>
              <a:rPr sz="1400" spc="-10" dirty="0">
                <a:latin typeface="Calibri"/>
                <a:cs typeface="Calibri"/>
              </a:rPr>
              <a:t>.</a:t>
            </a:r>
            <a:r>
              <a:rPr sz="1400" dirty="0">
                <a:latin typeface="Calibri"/>
                <a:cs typeface="Calibri"/>
              </a:rPr>
              <a:t>]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5294" y="1480965"/>
            <a:ext cx="8632694" cy="490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3539" y="1449217"/>
            <a:ext cx="8696325" cy="4964430"/>
          </a:xfrm>
          <a:custGeom>
            <a:avLst/>
            <a:gdLst/>
            <a:ahLst/>
            <a:cxnLst/>
            <a:rect l="l" t="t" r="r" b="b"/>
            <a:pathLst>
              <a:path w="8696325" h="4964430">
                <a:moveTo>
                  <a:pt x="0" y="4964429"/>
                </a:moveTo>
                <a:lnTo>
                  <a:pt x="8696187" y="4964429"/>
                </a:lnTo>
                <a:lnTo>
                  <a:pt x="8696187" y="0"/>
                </a:lnTo>
                <a:lnTo>
                  <a:pt x="0" y="0"/>
                </a:lnTo>
                <a:lnTo>
                  <a:pt x="0" y="496442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924" y="655329"/>
            <a:ext cx="11336270" cy="534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901700" y="6182740"/>
            <a:ext cx="8001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4958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1004569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23: </a:t>
            </a:r>
            <a:r>
              <a:rPr spc="-20" dirty="0"/>
              <a:t>Examp</a:t>
            </a:r>
            <a:r>
              <a:rPr spc="-5" dirty="0"/>
              <a:t>l</a:t>
            </a:r>
            <a:r>
              <a:rPr spc="-20" dirty="0"/>
              <a:t>e</a:t>
            </a:r>
            <a:r>
              <a:rPr spc="0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20" dirty="0"/>
              <a:t>Youn</a:t>
            </a:r>
            <a:r>
              <a:rPr spc="-15" dirty="0"/>
              <a:t>g</a:t>
            </a:r>
            <a:r>
              <a:rPr spc="-15" dirty="0">
                <a:latin typeface="Calibri"/>
                <a:cs typeface="Calibri"/>
              </a:rPr>
              <a:t>’</a:t>
            </a:r>
            <a:r>
              <a:rPr spc="-15" dirty="0"/>
              <a:t>s </a:t>
            </a:r>
            <a:r>
              <a:rPr spc="-25" dirty="0"/>
              <a:t>Dou</a:t>
            </a:r>
            <a:r>
              <a:rPr dirty="0"/>
              <a:t>b</a:t>
            </a:r>
            <a:r>
              <a:rPr spc="-10" dirty="0"/>
              <a:t>le</a:t>
            </a:r>
            <a:r>
              <a:rPr spc="-15" dirty="0"/>
              <a:t>-Slit </a:t>
            </a:r>
            <a:r>
              <a:rPr spc="-20" dirty="0"/>
              <a:t>S</a:t>
            </a:r>
            <a:r>
              <a:rPr spc="-35" dirty="0"/>
              <a:t>p</a:t>
            </a:r>
            <a:r>
              <a:rPr spc="-15" dirty="0"/>
              <a:t>atial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661409"/>
            <a:ext cx="7741284" cy="379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5670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Cohe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ence</a:t>
            </a: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19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Plane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q</a:t>
            </a:r>
            <a:r>
              <a:rPr sz="2800" spc="-20" dirty="0">
                <a:latin typeface="Calibri"/>
                <a:cs typeface="Calibri"/>
              </a:rPr>
              <a:t>uas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mono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5" dirty="0">
                <a:latin typeface="Calibri"/>
                <a:cs typeface="Calibri"/>
              </a:rPr>
              <a:t>hrom</a:t>
            </a:r>
            <a:r>
              <a:rPr sz="2800" spc="-10" dirty="0">
                <a:latin typeface="Calibri"/>
                <a:cs typeface="Calibri"/>
              </a:rPr>
              <a:t>atic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wave:</a:t>
            </a:r>
            <a:endParaRPr sz="2800">
              <a:latin typeface="Calibri"/>
              <a:cs typeface="Calibri"/>
            </a:endParaRPr>
          </a:p>
          <a:p>
            <a:pPr marL="2173605" algn="ctr">
              <a:lnSpc>
                <a:spcPct val="100000"/>
              </a:lnSpc>
              <a:spcBef>
                <a:spcPts val="1045"/>
              </a:spcBef>
            </a:pPr>
            <a:r>
              <a:rPr sz="4200" spc="-44" baseline="-20833" dirty="0">
                <a:latin typeface="Cambria Math"/>
                <a:cs typeface="Cambria Math"/>
              </a:rPr>
              <a:t>𝐸</a:t>
            </a:r>
            <a:r>
              <a:rPr sz="4200" spc="390" baseline="-20833" dirty="0">
                <a:latin typeface="Cambria Math"/>
                <a:cs typeface="Cambria Math"/>
              </a:rPr>
              <a:t> </a:t>
            </a:r>
            <a:r>
              <a:rPr sz="4200" spc="-37" baseline="-20833" dirty="0">
                <a:latin typeface="Cambria Math"/>
                <a:cs typeface="Cambria Math"/>
              </a:rPr>
              <a:t>=</a:t>
            </a:r>
            <a:r>
              <a:rPr sz="4200" spc="240" baseline="-20833" dirty="0">
                <a:latin typeface="Cambria Math"/>
                <a:cs typeface="Cambria Math"/>
              </a:rPr>
              <a:t> </a:t>
            </a:r>
            <a:r>
              <a:rPr sz="4200" spc="-277" baseline="-20833" dirty="0">
                <a:latin typeface="Cambria Math"/>
                <a:cs typeface="Cambria Math"/>
              </a:rPr>
              <a:t>𝐸</a:t>
            </a:r>
            <a:r>
              <a:rPr sz="3000" spc="232" baseline="-44444" dirty="0">
                <a:latin typeface="Cambria Math"/>
                <a:cs typeface="Cambria Math"/>
              </a:rPr>
              <a:t>0</a:t>
            </a:r>
            <a:r>
              <a:rPr sz="4200" spc="-44" baseline="-20833" dirty="0">
                <a:latin typeface="Cambria Math"/>
                <a:cs typeface="Cambria Math"/>
              </a:rPr>
              <a:t>𝑒</a:t>
            </a:r>
            <a:r>
              <a:rPr sz="4200" spc="-202" baseline="-20833" dirty="0">
                <a:latin typeface="Cambria Math"/>
                <a:cs typeface="Cambria Math"/>
              </a:rPr>
              <a:t> </a:t>
            </a:r>
            <a:r>
              <a:rPr sz="2000" spc="265" dirty="0">
                <a:latin typeface="Cambria Math"/>
                <a:cs typeface="Cambria Math"/>
              </a:rPr>
              <a:t>𝑖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10" dirty="0">
                <a:latin typeface="Cambria Math"/>
                <a:cs typeface="Cambria Math"/>
              </a:rPr>
              <a:t>𝜔</a:t>
            </a:r>
            <a:r>
              <a:rPr sz="2000" spc="270" dirty="0">
                <a:latin typeface="Cambria Math"/>
                <a:cs typeface="Cambria Math"/>
              </a:rPr>
              <a:t>𝑡</a:t>
            </a:r>
            <a:r>
              <a:rPr sz="2000" spc="-55" dirty="0">
                <a:latin typeface="Cambria Math"/>
                <a:cs typeface="Cambria Math"/>
              </a:rPr>
              <a:t>−</a:t>
            </a:r>
            <a:r>
              <a:rPr sz="2000" spc="235" dirty="0">
                <a:latin typeface="Cambria Math"/>
                <a:cs typeface="Cambria Math"/>
              </a:rPr>
              <a:t>𝑘</a:t>
            </a:r>
            <a:r>
              <a:rPr sz="2000" spc="-5" dirty="0">
                <a:latin typeface="Cambria Math"/>
                <a:cs typeface="Cambria Math"/>
              </a:rPr>
              <a:t>⋅</a:t>
            </a:r>
            <a:r>
              <a:rPr sz="2000" spc="275" dirty="0">
                <a:latin typeface="Cambria Math"/>
                <a:cs typeface="Cambria Math"/>
              </a:rPr>
              <a:t>𝑟</a:t>
            </a:r>
            <a:r>
              <a:rPr sz="3000" baseline="2777" dirty="0">
                <a:latin typeface="Cambria Math"/>
                <a:cs typeface="Cambria Math"/>
              </a:rPr>
              <a:t>)</a:t>
            </a:r>
            <a:endParaRPr sz="3000" baseline="2777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2835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10" dirty="0">
                <a:latin typeface="Calibri"/>
                <a:cs typeface="Calibri"/>
              </a:rPr>
              <a:t>ical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ff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𝛥𝑟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45" dirty="0">
                <a:latin typeface="Cambria Math"/>
                <a:cs typeface="Cambria Math"/>
              </a:rPr>
              <a:t>𝑟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1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405" dirty="0">
                <a:latin typeface="Cambria Math"/>
                <a:cs typeface="Cambria Math"/>
              </a:rPr>
              <a:t>𝑟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nduce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phase:</a:t>
            </a:r>
            <a:endParaRPr sz="2800">
              <a:latin typeface="Calibri"/>
              <a:cs typeface="Calibri"/>
            </a:endParaRPr>
          </a:p>
          <a:p>
            <a:pPr marL="2181225" algn="ctr">
              <a:lnSpc>
                <a:spcPct val="100000"/>
              </a:lnSpc>
              <a:spcBef>
                <a:spcPts val="1800"/>
              </a:spcBef>
            </a:pPr>
            <a:r>
              <a:rPr sz="2800" spc="-95" dirty="0">
                <a:latin typeface="Cambria Math"/>
                <a:cs typeface="Cambria Math"/>
              </a:rPr>
              <a:t>𝜙</a:t>
            </a:r>
            <a:r>
              <a:rPr sz="3000" spc="60" baseline="-16666" dirty="0">
                <a:latin typeface="Cambria Math"/>
                <a:cs typeface="Cambria Math"/>
              </a:rPr>
              <a:t>12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7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𝛥𝑟</a:t>
            </a:r>
            <a:endParaRPr sz="28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Irradiance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pattern: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49077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4" y="947234"/>
            <a:ext cx="10158730" cy="2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9370">
              <a:lnSpc>
                <a:spcPct val="100000"/>
              </a:lnSpc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baseline="-16666" dirty="0">
                <a:latin typeface="Calibri"/>
                <a:cs typeface="Calibri"/>
              </a:rPr>
              <a:t>P </a:t>
            </a:r>
            <a:r>
              <a:rPr sz="3000" spc="-15" baseline="-16666" dirty="0">
                <a:latin typeface="Calibri"/>
                <a:cs typeface="Calibri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2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7" baseline="1984" dirty="0">
                <a:latin typeface="Cambria Math"/>
                <a:cs typeface="Cambria Math"/>
              </a:rPr>
              <a:t>[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47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30" baseline="1984" dirty="0">
                <a:latin typeface="Cambria Math"/>
                <a:cs typeface="Cambria Math"/>
              </a:rPr>
              <a:t>|</a:t>
            </a:r>
            <a:r>
              <a:rPr sz="2800" spc="-15" dirty="0">
                <a:latin typeface="Cambria Math"/>
                <a:cs typeface="Cambria Math"/>
              </a:rPr>
              <a:t>co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𝑘</a:t>
            </a:r>
            <a:r>
              <a:rPr sz="2800" spc="-75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</a:t>
            </a:r>
            <a:r>
              <a:rPr sz="2800" spc="25" dirty="0">
                <a:latin typeface="Cambria Math"/>
                <a:cs typeface="Cambria Math"/>
              </a:rPr>
              <a:t>𝑟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]</a:t>
            </a:r>
            <a:endParaRPr sz="4200" baseline="1984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80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If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209" baseline="1984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1</a:t>
            </a:r>
            <a:r>
              <a:rPr sz="2800" spc="3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libri"/>
                <a:cs typeface="Calibri"/>
              </a:rPr>
              <a:t>→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</a:t>
            </a:r>
            <a:r>
              <a:rPr sz="2800" spc="-1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15" dirty="0">
                <a:latin typeface="Calibri"/>
                <a:cs typeface="Calibri"/>
              </a:rPr>
              <a:t>contrast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ri</a:t>
            </a:r>
            <a:r>
              <a:rPr sz="2800" spc="-20" dirty="0">
                <a:latin typeface="Calibri"/>
                <a:cs typeface="Calibri"/>
              </a:rPr>
              <a:t>nges.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27099"/>
              </a:lnSpc>
              <a:spcBef>
                <a:spcPts val="1045"/>
              </a:spcBef>
              <a:buFont typeface="Symbol"/>
              <a:buChar char=""/>
              <a:tabLst>
                <a:tab pos="241935" algn="l"/>
                <a:tab pos="1870710" algn="l"/>
                <a:tab pos="2449195" algn="l"/>
                <a:tab pos="4149090" algn="l"/>
                <a:tab pos="4523740" algn="l"/>
                <a:tab pos="5822950" algn="l"/>
                <a:tab pos="7172959" algn="l"/>
                <a:tab pos="8733155" algn="l"/>
                <a:tab pos="9197975" algn="l"/>
              </a:tabLst>
            </a:pPr>
            <a:r>
              <a:rPr sz="2800" spc="-15" dirty="0">
                <a:latin typeface="Calibri"/>
                <a:cs typeface="Calibri"/>
              </a:rPr>
              <a:t>Increas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separat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Cambria Math"/>
                <a:cs typeface="Cambria Math"/>
              </a:rPr>
              <a:t>𝑑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reduces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baseline="1984" dirty="0">
                <a:latin typeface="Cambria Math"/>
                <a:cs typeface="Cambria Math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cor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10" dirty="0">
                <a:latin typeface="Calibri"/>
                <a:cs typeface="Calibri"/>
              </a:rPr>
              <a:t>ial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criteri</a:t>
            </a:r>
            <a:r>
              <a:rPr sz="2800" spc="-20" dirty="0">
                <a:latin typeface="Calibri"/>
                <a:cs typeface="Calibri"/>
              </a:rPr>
              <a:t>on.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727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850" y="504809"/>
            <a:ext cx="7590790" cy="607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[I</a:t>
            </a:r>
            <a:r>
              <a:rPr sz="1200" spc="-10" dirty="0">
                <a:latin typeface="Calibri"/>
                <a:cs typeface="Calibri"/>
              </a:rPr>
              <a:t>MAGE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RE</a:t>
            </a:r>
            <a:r>
              <a:rPr sz="1200" spc="-5" dirty="0">
                <a:latin typeface="Calibri"/>
                <a:cs typeface="Calibri"/>
              </a:rPr>
              <a:t>Q</a:t>
            </a:r>
            <a:r>
              <a:rPr sz="1200" spc="-10" dirty="0">
                <a:latin typeface="Calibri"/>
                <a:cs typeface="Calibri"/>
              </a:rPr>
              <a:t>UI</a:t>
            </a:r>
            <a:r>
              <a:rPr sz="1200" dirty="0">
                <a:latin typeface="Calibri"/>
                <a:cs typeface="Calibri"/>
              </a:rPr>
              <a:t>RED</a:t>
            </a:r>
            <a:r>
              <a:rPr sz="1200" spc="-5" dirty="0">
                <a:latin typeface="Calibri"/>
                <a:cs typeface="Calibri"/>
              </a:rPr>
              <a:t>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Ex</a:t>
            </a:r>
            <a:r>
              <a:rPr sz="1200" dirty="0">
                <a:latin typeface="Calibri"/>
                <a:cs typeface="Calibri"/>
              </a:rPr>
              <a:t>p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ri</a:t>
            </a:r>
            <a:r>
              <a:rPr sz="1200" spc="-10" dirty="0">
                <a:latin typeface="Calibri"/>
                <a:cs typeface="Calibri"/>
              </a:rPr>
              <a:t>me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vi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ibil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ty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Calibri"/>
                <a:cs typeface="Calibri"/>
              </a:rPr>
              <a:t>cu</a:t>
            </a:r>
            <a:r>
              <a:rPr sz="1200" spc="-10" dirty="0">
                <a:latin typeface="Calibri"/>
                <a:cs typeface="Calibri"/>
              </a:rPr>
              <a:t>rve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.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li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sep</a:t>
            </a:r>
            <a:r>
              <a:rPr sz="1200" spc="-10" dirty="0">
                <a:latin typeface="Calibri"/>
                <a:cs typeface="Calibri"/>
              </a:rPr>
              <a:t>ara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ov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rl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ed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Calibri"/>
                <a:cs typeface="Calibri"/>
              </a:rPr>
              <a:t>w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ret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800" baseline="2314" dirty="0">
                <a:latin typeface="Cambria Math"/>
                <a:cs typeface="Cambria Math"/>
              </a:rPr>
              <a:t>|</a:t>
            </a:r>
            <a:r>
              <a:rPr sz="1200" spc="-70" dirty="0">
                <a:latin typeface="Cambria Math"/>
                <a:cs typeface="Cambria Math"/>
              </a:rPr>
              <a:t>𝛾</a:t>
            </a:r>
            <a:r>
              <a:rPr sz="1275" spc="15" baseline="-16339" dirty="0">
                <a:latin typeface="Cambria Math"/>
                <a:cs typeface="Cambria Math"/>
              </a:rPr>
              <a:t>1</a:t>
            </a:r>
            <a:r>
              <a:rPr sz="1275" spc="82" baseline="-16339" dirty="0">
                <a:latin typeface="Cambria Math"/>
                <a:cs typeface="Cambria Math"/>
              </a:rPr>
              <a:t>2</a:t>
            </a:r>
            <a:r>
              <a:rPr sz="1800" spc="-15" baseline="2314" dirty="0">
                <a:latin typeface="Cambria Math"/>
                <a:cs typeface="Cambria Math"/>
              </a:rPr>
              <a:t>|</a:t>
            </a:r>
            <a:r>
              <a:rPr sz="1200" spc="-5" dirty="0">
                <a:latin typeface="Calibri"/>
                <a:cs typeface="Calibri"/>
              </a:rPr>
              <a:t>.]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209550">
              <a:lnSpc>
                <a:spcPct val="100000"/>
              </a:lnSpc>
              <a:spcBef>
                <a:spcPts val="1160"/>
              </a:spcBef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50" y="504809"/>
            <a:ext cx="7590799" cy="6075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3095" y="473074"/>
            <a:ext cx="7654290" cy="6138545"/>
          </a:xfrm>
          <a:custGeom>
            <a:avLst/>
            <a:gdLst/>
            <a:ahLst/>
            <a:cxnLst/>
            <a:rect l="l" t="t" r="r" b="b"/>
            <a:pathLst>
              <a:path w="7654290" h="6138545">
                <a:moveTo>
                  <a:pt x="0" y="6138549"/>
                </a:moveTo>
                <a:lnTo>
                  <a:pt x="7654289" y="6138549"/>
                </a:lnTo>
                <a:lnTo>
                  <a:pt x="7654289" y="0"/>
                </a:lnTo>
                <a:lnTo>
                  <a:pt x="0" y="0"/>
                </a:lnTo>
                <a:lnTo>
                  <a:pt x="0" y="6138549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2675" y="6182740"/>
            <a:ext cx="11703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931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547876" y="990563"/>
            <a:ext cx="7094220" cy="493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Sl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de 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24: 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Measur</a:t>
            </a:r>
            <a:r>
              <a:rPr sz="3400" b="1" u="heavy" dirty="0">
                <a:solidFill>
                  <a:srgbClr val="0000FF"/>
                </a:solidFill>
                <a:latin typeface="Calibri"/>
                <a:cs typeface="Calibri"/>
              </a:rPr>
              <a:t>i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ng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0000FF"/>
                </a:solidFill>
                <a:latin typeface="Cambria Math"/>
                <a:cs typeface="Cambria Math"/>
              </a:rPr>
              <a:t>𝜸</a:t>
            </a:r>
            <a:r>
              <a:rPr sz="3675" spc="-37" baseline="-15873" dirty="0">
                <a:solidFill>
                  <a:srgbClr val="0000FF"/>
                </a:solidFill>
                <a:latin typeface="Cambria Math"/>
                <a:cs typeface="Cambria Math"/>
              </a:rPr>
              <a:t>𝟏</a:t>
            </a:r>
            <a:r>
              <a:rPr sz="3675" spc="172" baseline="-15873" dirty="0">
                <a:solidFill>
                  <a:srgbClr val="0000FF"/>
                </a:solidFill>
                <a:latin typeface="Cambria Math"/>
                <a:cs typeface="Cambria Math"/>
              </a:rPr>
              <a:t>𝟐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 Exp</a:t>
            </a: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imen</a:t>
            </a:r>
            <a:r>
              <a:rPr sz="3400" b="1" u="heavy" spc="-30" dirty="0">
                <a:solidFill>
                  <a:srgbClr val="0000FF"/>
                </a:solidFill>
                <a:latin typeface="Calibri"/>
                <a:cs typeface="Calibri"/>
              </a:rPr>
              <a:t>t</a:t>
            </a:r>
            <a:r>
              <a:rPr sz="3400" b="1" u="heavy" spc="-15" dirty="0">
                <a:solidFill>
                  <a:srgbClr val="0000FF"/>
                </a:solidFill>
                <a:latin typeface="Calibri"/>
                <a:cs typeface="Calibri"/>
              </a:rPr>
              <a:t>al</a:t>
            </a:r>
            <a:r>
              <a:rPr sz="3400" b="1" u="heavy" spc="-5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1754434"/>
            <a:ext cx="6431280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Re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lang="en-US" sz="2800" spc="-15" dirty="0">
                <a:latin typeface="Calibri"/>
                <a:cs typeface="Calibri"/>
              </a:rPr>
              <a:t>three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747713" indent="-581025">
              <a:lnSpc>
                <a:spcPct val="100000"/>
              </a:lnSpc>
              <a:spcBef>
                <a:spcPts val="1964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11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bot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ertures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747713" indent="-581025">
              <a:lnSpc>
                <a:spcPct val="100000"/>
              </a:lnSpc>
              <a:spcBef>
                <a:spcPts val="195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747713" indent="-581025">
              <a:lnSpc>
                <a:spcPct val="100000"/>
              </a:lnSpc>
              <a:spcBef>
                <a:spcPts val="1964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187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Cambria Math"/>
                <a:cs typeface="Cambria Math"/>
              </a:rPr>
              <a:t>𝑆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Comput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par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degre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</a:t>
            </a:r>
            <a:r>
              <a:rPr sz="2800" spc="-10" dirty="0">
                <a:latin typeface="Calibri"/>
                <a:cs typeface="Calibri"/>
              </a:rPr>
              <a:t>e: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457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4678" y="1168214"/>
            <a:ext cx="1784350" cy="448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Re</a:t>
            </a:r>
            <a:r>
              <a:rPr sz="2800" spc="-145" dirty="0">
                <a:latin typeface="Cambria Math"/>
                <a:cs typeface="Cambria Math"/>
              </a:rPr>
              <a:t> 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09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2697" y="915229"/>
            <a:ext cx="22339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𝐼</a:t>
            </a:r>
            <a:r>
              <a:rPr sz="2800" spc="10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−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7874" y="1489777"/>
            <a:ext cx="12842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2</a:t>
            </a:r>
            <a:r>
              <a:rPr sz="4200" spc="337" baseline="-2976" dirty="0">
                <a:latin typeface="Cambria Math"/>
                <a:cs typeface="Cambria Math"/>
              </a:rPr>
              <a:t>√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1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endParaRPr sz="3000" baseline="-16666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82328" y="1465569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54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5379" y="1372605"/>
            <a:ext cx="1536700" cy="0"/>
          </a:xfrm>
          <a:custGeom>
            <a:avLst/>
            <a:gdLst/>
            <a:ahLst/>
            <a:cxnLst/>
            <a:rect l="l" t="t" r="r" b="b"/>
            <a:pathLst>
              <a:path w="1536700">
                <a:moveTo>
                  <a:pt x="0" y="0"/>
                </a:moveTo>
                <a:lnTo>
                  <a:pt x="1536191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0300" y="2165406"/>
            <a:ext cx="537972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mbria Math"/>
                <a:cs typeface="Cambria Math"/>
              </a:rPr>
              <a:t>𝐼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1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204" dirty="0">
                <a:latin typeface="Cambria Math"/>
                <a:cs typeface="Cambria Math"/>
              </a:rPr>
              <a:t>𝐼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vi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impl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fies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7370" y="2997211"/>
            <a:ext cx="665607" cy="431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𝑉</a:t>
            </a:r>
            <a:r>
              <a:rPr sz="2800" spc="25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2563" y="2788608"/>
            <a:ext cx="207403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−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2563" y="3297885"/>
            <a:ext cx="251258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40" dirty="0">
                <a:latin typeface="Cambria Math"/>
                <a:cs typeface="Cambria Math"/>
              </a:rPr>
              <a:t>max</a:t>
            </a:r>
            <a:r>
              <a:rPr sz="2000" dirty="0">
                <a:latin typeface="Cambria Math"/>
                <a:cs typeface="Cambria Math"/>
              </a:rPr>
              <a:t> </a:t>
            </a:r>
            <a:r>
              <a:rPr sz="2000" spc="-140" dirty="0">
                <a:latin typeface="Cambria Math"/>
                <a:cs typeface="Cambria Math"/>
              </a:rPr>
              <a:t> </a:t>
            </a:r>
            <a:r>
              <a:rPr sz="4200" spc="-37" baseline="11904" dirty="0">
                <a:latin typeface="Cambria Math"/>
                <a:cs typeface="Cambria Math"/>
              </a:rPr>
              <a:t>+</a:t>
            </a:r>
            <a:r>
              <a:rPr sz="4200" spc="7" baseline="11904" dirty="0">
                <a:latin typeface="Cambria Math"/>
                <a:cs typeface="Cambria Math"/>
              </a:rPr>
              <a:t> </a:t>
            </a:r>
            <a:r>
              <a:rPr sz="4200" spc="-307" baseline="11904" dirty="0">
                <a:latin typeface="Cambria Math"/>
                <a:cs typeface="Cambria Math"/>
              </a:rPr>
              <a:t>𝐼</a:t>
            </a:r>
            <a:r>
              <a:rPr sz="2000" spc="130" dirty="0">
                <a:latin typeface="Cambria Math"/>
                <a:cs typeface="Cambria Math"/>
              </a:rPr>
              <a:t>min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5268" y="3245998"/>
            <a:ext cx="1673860" cy="0"/>
          </a:xfrm>
          <a:custGeom>
            <a:avLst/>
            <a:gdLst/>
            <a:ahLst/>
            <a:cxnLst/>
            <a:rect l="l" t="t" r="r" b="b"/>
            <a:pathLst>
              <a:path w="1673859">
                <a:moveTo>
                  <a:pt x="0" y="0"/>
                </a:moveTo>
                <a:lnTo>
                  <a:pt x="167361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34200" y="2971800"/>
            <a:ext cx="109220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37" baseline="-1984" dirty="0">
                <a:latin typeface="Cambria Math"/>
                <a:cs typeface="Cambria Math"/>
              </a:rPr>
              <a:t>=</a:t>
            </a:r>
            <a:r>
              <a:rPr sz="4200" spc="262" baseline="-1984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|</a:t>
            </a:r>
            <a:r>
              <a:rPr sz="4200" spc="-284" baseline="-1984" dirty="0">
                <a:latin typeface="Cambria Math"/>
                <a:cs typeface="Cambria Math"/>
              </a:rPr>
              <a:t>𝛾</a:t>
            </a:r>
            <a:r>
              <a:rPr sz="3000" spc="60" baseline="-19444" dirty="0">
                <a:latin typeface="Cambria Math"/>
                <a:cs typeface="Cambria Math"/>
              </a:rPr>
              <a:t>1</a:t>
            </a:r>
            <a:r>
              <a:rPr sz="3000" spc="225" baseline="-19444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|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300" y="3930453"/>
            <a:ext cx="7670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8473" y="3955539"/>
            <a:ext cx="12458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comp</a:t>
            </a:r>
            <a:r>
              <a:rPr sz="2800" spc="-15" dirty="0">
                <a:latin typeface="Calibri"/>
                <a:cs typeface="Calibri"/>
              </a:rPr>
              <a:t>lex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5742" y="3945579"/>
            <a:ext cx="48768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45"/>
              </a:lnSpc>
            </a:pPr>
            <a:r>
              <a:rPr sz="4200" spc="-284" baseline="11904" dirty="0">
                <a:latin typeface="Cambria Math"/>
                <a:cs typeface="Cambria Math"/>
              </a:rPr>
              <a:t>𝛾</a:t>
            </a:r>
            <a:r>
              <a:rPr sz="2000" spc="40" dirty="0">
                <a:latin typeface="Cambria Math"/>
                <a:cs typeface="Cambria Math"/>
              </a:rPr>
              <a:t>12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7178" y="3955539"/>
            <a:ext cx="17411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recoverab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8485" y="3955539"/>
            <a:ext cx="2233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0890" algn="l"/>
              </a:tabLst>
            </a:pPr>
            <a:r>
              <a:rPr sz="2800" spc="-15" dirty="0">
                <a:latin typeface="Calibri"/>
                <a:cs typeface="Calibri"/>
              </a:rPr>
              <a:t>via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23021" y="3955539"/>
            <a:ext cx="206628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-s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700" y="4498464"/>
            <a:ext cx="2162175" cy="103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techniq</a:t>
            </a:r>
            <a:r>
              <a:rPr sz="2800" spc="-20" dirty="0">
                <a:latin typeface="Calibri"/>
                <a:cs typeface="Calibri"/>
              </a:rPr>
              <a:t>ues.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074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1336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25:</a:t>
            </a:r>
            <a:r>
              <a:rPr spc="-20" dirty="0"/>
              <a:t> Pr</a:t>
            </a:r>
            <a:r>
              <a:rPr spc="-15" dirty="0"/>
              <a:t>a</a:t>
            </a:r>
            <a:r>
              <a:rPr spc="-20" dirty="0"/>
              <a:t>ctical</a:t>
            </a:r>
            <a:r>
              <a:rPr spc="5" dirty="0"/>
              <a:t> </a:t>
            </a:r>
            <a:r>
              <a:rPr spc="-25" dirty="0"/>
              <a:t>Cons</a:t>
            </a:r>
            <a:r>
              <a:rPr spc="-10" dirty="0"/>
              <a:t>e</a:t>
            </a:r>
            <a:r>
              <a:rPr spc="-20" dirty="0"/>
              <a:t>quences for</a:t>
            </a:r>
            <a:r>
              <a:rPr spc="-5" dirty="0"/>
              <a:t> </a:t>
            </a:r>
            <a:r>
              <a:rPr spc="-15" dirty="0"/>
              <a:t>Lase</a:t>
            </a:r>
            <a:r>
              <a:rPr dirty="0"/>
              <a:t>r</a:t>
            </a:r>
            <a:r>
              <a:rPr spc="-15" dirty="0"/>
              <a:t> </a:t>
            </a:r>
            <a:r>
              <a:rPr spc="-20" dirty="0"/>
              <a:t>Spectros</a:t>
            </a:r>
            <a:r>
              <a:rPr spc="-25" dirty="0"/>
              <a:t>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8360409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tem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ingl</a:t>
            </a:r>
            <a:r>
              <a:rPr sz="2800" spc="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mode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ser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terod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requency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measurements.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300" y="3093784"/>
            <a:ext cx="10388598" cy="1921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27099"/>
              </a:lnSpc>
              <a:buFont typeface="Symbol"/>
              <a:buChar char=""/>
              <a:tabLst>
                <a:tab pos="241935" algn="l"/>
                <a:tab pos="3137535" algn="l"/>
                <a:tab pos="5655310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igh-reso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ut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Dopp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ree</a:t>
            </a:r>
            <a:r>
              <a:rPr lang="en-US"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troscopy</a:t>
            </a:r>
            <a:r>
              <a:rPr lang="en-US" sz="2800" spc="-15" dirty="0">
                <a:latin typeface="Calibri"/>
                <a:cs typeface="Calibri"/>
              </a:rPr>
              <a:t> (2</a:t>
            </a:r>
            <a:r>
              <a:rPr lang="en-US" sz="2800" spc="-20" dirty="0">
                <a:latin typeface="Calibri"/>
                <a:cs typeface="Calibri"/>
              </a:rPr>
              <a:t>-phot</a:t>
            </a:r>
            <a:r>
              <a:rPr lang="en-US" sz="2800" spc="-10" dirty="0">
                <a:latin typeface="Calibri"/>
                <a:cs typeface="Calibri"/>
              </a:rPr>
              <a:t>o</a:t>
            </a:r>
            <a:r>
              <a:rPr lang="en-US" sz="2800" spc="-20" dirty="0">
                <a:latin typeface="Calibri"/>
                <a:cs typeface="Calibri"/>
              </a:rPr>
              <a:t>n, </a:t>
            </a:r>
            <a:r>
              <a:rPr sz="2800" spc="-20" dirty="0">
                <a:latin typeface="Calibri"/>
                <a:cs typeface="Calibri"/>
              </a:rPr>
              <a:t>saturat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5" dirty="0">
                <a:latin typeface="Calibri"/>
                <a:cs typeface="Calibri"/>
              </a:rPr>
              <a:t>H</a:t>
            </a:r>
            <a:r>
              <a:rPr sz="2800" spc="-15" dirty="0">
                <a:latin typeface="Calibri"/>
                <a:cs typeface="Calibri"/>
              </a:rPr>
              <a:t>igh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enable</a:t>
            </a:r>
            <a:r>
              <a:rPr sz="2800" spc="-10" dirty="0">
                <a:latin typeface="Calibri"/>
                <a:cs typeface="Calibri"/>
              </a:rPr>
              <a:t>s: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6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us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ract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mited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ts.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879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10156825" cy="21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Lon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-20" dirty="0">
                <a:latin typeface="Calibri"/>
                <a:cs typeface="Calibri"/>
              </a:rPr>
              <a:t>base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nterferometr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ho</a:t>
            </a:r>
            <a:r>
              <a:rPr sz="2800" spc="-10" dirty="0">
                <a:latin typeface="Calibri"/>
                <a:cs typeface="Calibri"/>
              </a:rPr>
              <a:t>lo</a:t>
            </a:r>
            <a:r>
              <a:rPr sz="2800" spc="-15" dirty="0">
                <a:latin typeface="Calibri"/>
                <a:cs typeface="Calibri"/>
              </a:rPr>
              <a:t>graph</a:t>
            </a:r>
            <a:r>
              <a:rPr sz="2800" spc="-10" dirty="0">
                <a:latin typeface="Calibri"/>
                <a:cs typeface="Calibri"/>
              </a:rPr>
              <a:t>y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27200"/>
              </a:lnSpc>
              <a:spcBef>
                <a:spcPts val="104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Understa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</a:t>
            </a:r>
            <a:r>
              <a:rPr sz="2800" spc="-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ence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bou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dar</a:t>
            </a:r>
            <a:r>
              <a:rPr sz="2800" spc="-15" dirty="0">
                <a:latin typeface="Calibri"/>
                <a:cs typeface="Calibri"/>
              </a:rPr>
              <a:t>ies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critica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mi</a:t>
            </a:r>
            <a:r>
              <a:rPr sz="2800" spc="-20" dirty="0">
                <a:latin typeface="Calibri"/>
                <a:cs typeface="Calibri"/>
              </a:rPr>
              <a:t>x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ght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heren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ckgrou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when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" dirty="0">
                <a:latin typeface="Calibri"/>
                <a:cs typeface="Calibri"/>
              </a:rPr>
              <a:t>des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meters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rm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fferences.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3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2: </a:t>
            </a:r>
            <a:r>
              <a:rPr spc="-20" dirty="0"/>
              <a:t>Sup</a:t>
            </a:r>
            <a:r>
              <a:rPr spc="-15" dirty="0"/>
              <a:t>e</a:t>
            </a:r>
            <a:r>
              <a:rPr spc="-20" dirty="0"/>
              <a:t>rposit</a:t>
            </a:r>
            <a:r>
              <a:rPr spc="5" dirty="0"/>
              <a:t>i</a:t>
            </a:r>
            <a:r>
              <a:rPr spc="-20" dirty="0"/>
              <a:t>on</a:t>
            </a:r>
            <a:r>
              <a:rPr spc="-15" dirty="0"/>
              <a:t> of</a:t>
            </a:r>
            <a:r>
              <a:rPr spc="-20" dirty="0"/>
              <a:t> </a:t>
            </a:r>
            <a:r>
              <a:rPr spc="-25" dirty="0"/>
              <a:t>Pa</a:t>
            </a:r>
            <a:r>
              <a:rPr spc="-5" dirty="0"/>
              <a:t>r</a:t>
            </a:r>
            <a:r>
              <a:rPr spc="-15" dirty="0"/>
              <a:t>tial</a:t>
            </a:r>
            <a:r>
              <a:rPr spc="-25" dirty="0"/>
              <a:t> Wav</a:t>
            </a:r>
            <a:r>
              <a:rPr spc="-10" dirty="0"/>
              <a:t>e</a:t>
            </a:r>
            <a:r>
              <a:rPr spc="-15" dirty="0"/>
              <a:t>s</a:t>
            </a:r>
            <a:r>
              <a:rPr spc="15" dirty="0"/>
              <a:t> </a:t>
            </a:r>
            <a:r>
              <a:rPr spc="-15" dirty="0">
                <a:latin typeface="Calibri"/>
                <a:cs typeface="Calibri"/>
              </a:rPr>
              <a:t>– </a:t>
            </a:r>
            <a:r>
              <a:rPr spc="-15" dirty="0"/>
              <a:t>Setting</a:t>
            </a:r>
            <a:r>
              <a:rPr spc="-25" dirty="0"/>
              <a:t> </a:t>
            </a:r>
            <a:r>
              <a:rPr spc="-20" dirty="0"/>
              <a:t>U</a:t>
            </a:r>
            <a:r>
              <a:rPr spc="-15" dirty="0"/>
              <a:t>p the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9319" y="1676329"/>
            <a:ext cx="10388598" cy="3859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22885" algn="ctr">
              <a:lnSpc>
                <a:spcPct val="100000"/>
              </a:lnSpc>
            </a:pPr>
            <a:r>
              <a:rPr sz="3400" b="1" u="heavy" spc="-25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sz="3400" b="1" u="heavy" spc="-1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3400" b="1" u="heavy" spc="-20" dirty="0">
                <a:solidFill>
                  <a:srgbClr val="0000FF"/>
                </a:solidFill>
                <a:latin typeface="Calibri"/>
                <a:cs typeface="Calibri"/>
              </a:rPr>
              <a:t>oblem</a:t>
            </a:r>
            <a:endParaRPr sz="3400" dirty="0">
              <a:latin typeface="Calibri"/>
              <a:cs typeface="Calibri"/>
            </a:endParaRPr>
          </a:p>
          <a:p>
            <a:pPr marL="462280" marR="5080" indent="-228600">
              <a:lnSpc>
                <a:spcPct val="126800"/>
              </a:lnSpc>
              <a:spcBef>
                <a:spcPts val="1295"/>
              </a:spcBef>
              <a:buFont typeface="Symbol"/>
              <a:buChar char=""/>
              <a:tabLst>
                <a:tab pos="462915" algn="l"/>
                <a:tab pos="1929130" algn="l"/>
                <a:tab pos="2482215" algn="l"/>
                <a:tab pos="4041775" algn="l"/>
                <a:tab pos="5215890" algn="l"/>
                <a:tab pos="6379210" algn="l"/>
                <a:tab pos="6752590" algn="l"/>
                <a:tab pos="7589520" algn="l"/>
                <a:tab pos="8587740" algn="l"/>
              </a:tabLst>
            </a:pPr>
            <a:r>
              <a:rPr spc="-20" dirty="0"/>
              <a:t>Cons</a:t>
            </a:r>
            <a:r>
              <a:rPr spc="-5" dirty="0"/>
              <a:t>i</a:t>
            </a:r>
            <a:r>
              <a:rPr spc="-20" dirty="0"/>
              <a:t>de</a:t>
            </a:r>
            <a:r>
              <a:rPr spc="-10" dirty="0"/>
              <a:t>r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an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/>
              <a:t>exten</a:t>
            </a:r>
            <a:r>
              <a:rPr spc="-10" dirty="0"/>
              <a:t>d</a:t>
            </a:r>
            <a:r>
              <a:rPr spc="-15" dirty="0"/>
              <a:t>ed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opt</a:t>
            </a:r>
            <a:r>
              <a:rPr spc="-10" dirty="0"/>
              <a:t>ic</a:t>
            </a:r>
            <a:r>
              <a:rPr spc="-5" dirty="0"/>
              <a:t>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sourc</a:t>
            </a:r>
            <a:r>
              <a:rPr spc="-1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5" dirty="0">
                <a:latin typeface="Cambria Math"/>
                <a:cs typeface="Cambria Math"/>
              </a:rPr>
              <a:t>S</a:t>
            </a:r>
            <a:r>
              <a:rPr dirty="0">
                <a:latin typeface="Cambria Math"/>
                <a:cs typeface="Cambria Math"/>
              </a:rPr>
              <a:t>	</a:t>
            </a:r>
            <a:r>
              <a:rPr spc="-20" dirty="0"/>
              <a:t>w</a:t>
            </a:r>
            <a:r>
              <a:rPr spc="-5" dirty="0"/>
              <a:t>i</a:t>
            </a:r>
            <a:r>
              <a:rPr spc="-15" dirty="0"/>
              <a:t>th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0" dirty="0"/>
              <a:t>many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dirty="0"/>
              <a:t>i</a:t>
            </a:r>
            <a:r>
              <a:rPr spc="-20" dirty="0"/>
              <a:t>nf</a:t>
            </a:r>
            <a:r>
              <a:rPr spc="-10" dirty="0"/>
              <a:t>i</a:t>
            </a:r>
            <a:r>
              <a:rPr spc="-20" dirty="0"/>
              <a:t>n</a:t>
            </a:r>
            <a:r>
              <a:rPr spc="-15" dirty="0"/>
              <a:t>ites</a:t>
            </a:r>
            <a:r>
              <a:rPr spc="-5" dirty="0"/>
              <a:t>i</a:t>
            </a:r>
            <a:r>
              <a:rPr spc="-25" dirty="0"/>
              <a:t>ma</a:t>
            </a:r>
            <a:r>
              <a:rPr dirty="0"/>
              <a:t>l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/>
              <a:t>surfa</a:t>
            </a:r>
            <a:r>
              <a:rPr spc="-10" dirty="0"/>
              <a:t>c</a:t>
            </a:r>
            <a:r>
              <a:rPr spc="-15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elemen</a:t>
            </a:r>
            <a:r>
              <a:rPr spc="-5" dirty="0"/>
              <a:t>t</a:t>
            </a:r>
            <a:r>
              <a:rPr spc="-15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mbria Math"/>
                <a:cs typeface="Cambria Math"/>
              </a:rPr>
              <a:t>d</a:t>
            </a:r>
            <a:r>
              <a:rPr spc="25" dirty="0">
                <a:latin typeface="Cambria Math"/>
                <a:cs typeface="Cambria Math"/>
              </a:rPr>
              <a:t>𝑆</a:t>
            </a:r>
            <a:r>
              <a:rPr dirty="0"/>
              <a:t>.</a:t>
            </a: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0" dirty="0"/>
              <a:t>Ea</a:t>
            </a:r>
            <a:r>
              <a:rPr spc="-5" dirty="0"/>
              <a:t>c</a:t>
            </a:r>
            <a:r>
              <a:rPr spc="-15" dirty="0"/>
              <a:t>h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element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emits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0" dirty="0"/>
              <a:t>sp</a:t>
            </a:r>
            <a:r>
              <a:rPr spc="-30" dirty="0"/>
              <a:t>h</a:t>
            </a:r>
            <a:r>
              <a:rPr spc="-15" dirty="0"/>
              <a:t>eric</a:t>
            </a:r>
            <a:r>
              <a:rPr spc="-10" dirty="0"/>
              <a:t>a</a:t>
            </a:r>
            <a:r>
              <a:rPr dirty="0"/>
              <a:t>l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element</a:t>
            </a:r>
            <a:r>
              <a:rPr spc="-10" dirty="0"/>
              <a:t>a</a:t>
            </a:r>
            <a:r>
              <a:rPr spc="-15" dirty="0"/>
              <a:t>ry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(</a:t>
            </a:r>
            <a:r>
              <a:rPr spc="-20" dirty="0"/>
              <a:t>part</a:t>
            </a:r>
            <a:r>
              <a:rPr spc="-5" dirty="0"/>
              <a:t>i</a:t>
            </a:r>
            <a:r>
              <a:rPr spc="-15" dirty="0"/>
              <a:t>a</a:t>
            </a:r>
            <a:r>
              <a:rPr spc="-5" dirty="0"/>
              <a:t>l</a:t>
            </a:r>
            <a:r>
              <a:rPr spc="-10" dirty="0"/>
              <a:t>)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wave:</a:t>
            </a:r>
          </a:p>
          <a:p>
            <a:pPr marL="462280" indent="-228600">
              <a:lnSpc>
                <a:spcPct val="100000"/>
              </a:lnSpc>
              <a:spcBef>
                <a:spcPts val="2075"/>
              </a:spcBef>
              <a:buFont typeface="Symbol"/>
              <a:buChar char=""/>
              <a:tabLst>
                <a:tab pos="462915" algn="l"/>
              </a:tabLst>
            </a:pPr>
            <a:r>
              <a:rPr spc="-25" dirty="0"/>
              <a:t>Comp</a:t>
            </a:r>
            <a:r>
              <a:rPr spc="-15" dirty="0"/>
              <a:t>lex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f</a:t>
            </a:r>
            <a:r>
              <a:rPr spc="0" dirty="0"/>
              <a:t>i</a:t>
            </a:r>
            <a:r>
              <a:rPr spc="-15" dirty="0"/>
              <a:t>eld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20" dirty="0"/>
              <a:t>mp</a:t>
            </a:r>
            <a:r>
              <a:rPr spc="-15" dirty="0"/>
              <a:t>l</a:t>
            </a:r>
            <a:r>
              <a:rPr dirty="0"/>
              <a:t>i</a:t>
            </a:r>
            <a:r>
              <a:rPr spc="-15" dirty="0"/>
              <a:t>tude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at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5" dirty="0"/>
              <a:t>l</a:t>
            </a:r>
            <a:r>
              <a:rPr spc="-10" dirty="0"/>
              <a:t>e</a:t>
            </a:r>
            <a:r>
              <a:rPr spc="-15" dirty="0"/>
              <a:t>ment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20" dirty="0">
                <a:latin typeface="Cambria Math"/>
                <a:cs typeface="Cambria Math"/>
              </a:rPr>
              <a:t>𝑛</a:t>
            </a:r>
            <a:r>
              <a:rPr spc="-10" dirty="0"/>
              <a:t>: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Cambria Math"/>
                <a:cs typeface="Cambria Math"/>
              </a:rPr>
              <a:t>𝐴</a:t>
            </a:r>
            <a:r>
              <a:rPr sz="3000" spc="382" baseline="-16666" dirty="0">
                <a:latin typeface="Cambria Math"/>
                <a:cs typeface="Cambria Math"/>
              </a:rPr>
              <a:t>𝑛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110" dirty="0">
                <a:latin typeface="Cambria Math"/>
                <a:cs typeface="Cambria Math"/>
              </a:rPr>
              <a:t>𝑒</a:t>
            </a:r>
            <a:r>
              <a:rPr sz="3000" spc="390" baseline="29166" dirty="0">
                <a:latin typeface="Cambria Math"/>
                <a:cs typeface="Cambria Math"/>
              </a:rPr>
              <a:t>𝑖</a:t>
            </a:r>
            <a:r>
              <a:rPr sz="3000" spc="367" baseline="29166" dirty="0">
                <a:latin typeface="Cambria Math"/>
                <a:cs typeface="Cambria Math"/>
              </a:rPr>
              <a:t>𝜙</a:t>
            </a:r>
            <a:r>
              <a:rPr lang="en-US" sz="2475" spc="547" baseline="20202" dirty="0">
                <a:latin typeface="Cambria Math"/>
                <a:cs typeface="Cambria Math"/>
              </a:rPr>
              <a:t>𝑛</a:t>
            </a:r>
            <a:r>
              <a:rPr sz="2475" spc="209" baseline="20202" dirty="0">
                <a:latin typeface="Cambria Math"/>
                <a:cs typeface="Cambria Math"/>
              </a:rPr>
              <a:t>0</a:t>
            </a:r>
            <a:r>
              <a:rPr sz="3000" spc="-7" baseline="30555" dirty="0">
                <a:latin typeface="Cambria Math"/>
                <a:cs typeface="Cambria Math"/>
              </a:rPr>
              <a:t>(</a:t>
            </a:r>
            <a:r>
              <a:rPr sz="3000" spc="382" baseline="29166" dirty="0">
                <a:latin typeface="Cambria Math"/>
                <a:cs typeface="Cambria Math"/>
              </a:rPr>
              <a:t>𝑡</a:t>
            </a:r>
            <a:r>
              <a:rPr sz="3000" spc="172" baseline="30555" dirty="0">
                <a:latin typeface="Cambria Math"/>
                <a:cs typeface="Cambria Math"/>
              </a:rPr>
              <a:t>)</a:t>
            </a:r>
            <a:r>
              <a:rPr sz="2800" dirty="0"/>
              <a:t>.</a:t>
            </a:r>
            <a:endParaRPr sz="2800" dirty="0">
              <a:latin typeface="Cambria Math"/>
              <a:cs typeface="Cambria Math"/>
            </a:endParaRPr>
          </a:p>
          <a:p>
            <a:pPr marL="46228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2915" algn="l"/>
              </a:tabLst>
            </a:pPr>
            <a:r>
              <a:rPr spc="-25" dirty="0">
                <a:latin typeface="Cambria Math"/>
                <a:cs typeface="Cambria Math"/>
              </a:rPr>
              <a:t>𝐴</a:t>
            </a:r>
            <a:r>
              <a:rPr lang="en-US" sz="3000" spc="382" baseline="-16666" dirty="0">
                <a:latin typeface="Cambria Math"/>
                <a:cs typeface="Cambria Math"/>
              </a:rPr>
              <a:t>𝑛</a:t>
            </a:r>
            <a:r>
              <a:rPr sz="3000" spc="60" baseline="-16666" dirty="0">
                <a:latin typeface="Cambria Math"/>
                <a:cs typeface="Cambria Math"/>
              </a:rPr>
              <a:t>0</a:t>
            </a:r>
            <a:r>
              <a:rPr sz="3000" baseline="-16666" dirty="0">
                <a:latin typeface="Cambria Math"/>
                <a:cs typeface="Cambria Math"/>
              </a:rPr>
              <a:t> </a:t>
            </a:r>
            <a:r>
              <a:rPr sz="3000" spc="-202" baseline="-1666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/>
              <a:t>real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/>
              <a:t>a</a:t>
            </a:r>
            <a:r>
              <a:rPr sz="2800" spc="-35" dirty="0"/>
              <a:t>m</a:t>
            </a:r>
            <a:r>
              <a:rPr sz="2800" spc="-20" dirty="0"/>
              <a:t>p</a:t>
            </a:r>
            <a:r>
              <a:rPr sz="2800" spc="-10" dirty="0"/>
              <a:t>l</a:t>
            </a:r>
            <a:r>
              <a:rPr sz="2800" dirty="0"/>
              <a:t>i</a:t>
            </a:r>
            <a:r>
              <a:rPr sz="2800" spc="-15" dirty="0"/>
              <a:t>tude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/>
              <a:t>at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/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s</a:t>
            </a:r>
            <a:r>
              <a:rPr sz="2800" spc="-10" dirty="0"/>
              <a:t>o</a:t>
            </a:r>
            <a:r>
              <a:rPr sz="2800" spc="-20" dirty="0"/>
              <a:t>urc</a:t>
            </a:r>
            <a:r>
              <a:rPr sz="2800" spc="-15" dirty="0"/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/>
              <a:t>surfac</a:t>
            </a:r>
            <a:r>
              <a:rPr sz="2800" spc="-15" dirty="0"/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/>
              <a:t>(</a:t>
            </a:r>
            <a:r>
              <a:rPr sz="2800" spc="-20" dirty="0"/>
              <a:t>un</a:t>
            </a:r>
            <a:r>
              <a:rPr sz="2800" spc="-5" dirty="0"/>
              <a:t>i</a:t>
            </a:r>
            <a:r>
              <a:rPr sz="2800" spc="-15" dirty="0"/>
              <a:t>ts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/>
              <a:t>V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5" dirty="0"/>
              <a:t>m</a:t>
            </a:r>
            <a:r>
              <a:rPr sz="3000" spc="-60" baseline="29166" dirty="0">
                <a:latin typeface="Cambria Math"/>
                <a:cs typeface="Cambria Math"/>
              </a:rPr>
              <a:t>−</a:t>
            </a:r>
            <a:r>
              <a:rPr sz="3000" spc="195" baseline="29166" dirty="0">
                <a:latin typeface="Cambria Math"/>
                <a:cs typeface="Cambria Math"/>
              </a:rPr>
              <a:t>1</a:t>
            </a:r>
            <a:r>
              <a:rPr sz="2800" spc="-10" dirty="0"/>
              <a:t>).</a:t>
            </a:r>
            <a:endParaRPr sz="28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4041718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361325"/>
            <a:ext cx="6804025" cy="6231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spc="-15" dirty="0">
                <a:latin typeface="Calibri"/>
                <a:cs typeface="Calibri"/>
              </a:rPr>
              <a:t>[</a:t>
            </a:r>
            <a:r>
              <a:rPr sz="1000" spc="-10" dirty="0">
                <a:latin typeface="Calibri"/>
                <a:cs typeface="Calibri"/>
              </a:rPr>
              <a:t>IM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15" dirty="0">
                <a:latin typeface="Calibri"/>
                <a:cs typeface="Calibri"/>
              </a:rPr>
              <a:t>G</a:t>
            </a:r>
            <a:r>
              <a:rPr sz="1000" spc="-5" dirty="0">
                <a:latin typeface="Calibri"/>
                <a:cs typeface="Calibri"/>
              </a:rPr>
              <a:t>E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QUIRE</a:t>
            </a:r>
            <a:r>
              <a:rPr sz="1000" spc="-15" dirty="0">
                <a:latin typeface="Calibri"/>
                <a:cs typeface="Calibri"/>
              </a:rPr>
              <a:t>D</a:t>
            </a:r>
            <a:r>
              <a:rPr sz="1000" spc="-5" dirty="0">
                <a:latin typeface="Calibri"/>
                <a:cs typeface="Calibri"/>
              </a:rPr>
              <a:t>: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l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15" dirty="0">
                <a:latin typeface="Calibri"/>
                <a:cs typeface="Calibri"/>
              </a:rPr>
              <a:t>w</a:t>
            </a:r>
            <a:r>
              <a:rPr sz="1000" spc="-5" dirty="0">
                <a:latin typeface="Calibri"/>
                <a:cs typeface="Calibri"/>
              </a:rPr>
              <a:t>chart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linking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coh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nce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prop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rt</a:t>
            </a:r>
            <a:r>
              <a:rPr sz="1000" spc="0" dirty="0">
                <a:latin typeface="Calibri"/>
                <a:cs typeface="Calibri"/>
              </a:rPr>
              <a:t>i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to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pe</a:t>
            </a:r>
            <a:r>
              <a:rPr sz="1000" spc="-5" dirty="0">
                <a:latin typeface="Calibri"/>
                <a:cs typeface="Calibri"/>
              </a:rPr>
              <a:t>ci</a:t>
            </a:r>
            <a:r>
              <a:rPr sz="1000" spc="-15" dirty="0">
                <a:latin typeface="Calibri"/>
                <a:cs typeface="Calibri"/>
              </a:rPr>
              <a:t>f</a:t>
            </a:r>
            <a:r>
              <a:rPr sz="1000" spc="-5" dirty="0">
                <a:latin typeface="Calibri"/>
                <a:cs typeface="Calibri"/>
              </a:rPr>
              <a:t>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la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10" dirty="0">
                <a:latin typeface="Calibri"/>
                <a:cs typeface="Calibri"/>
              </a:rPr>
              <a:t>pe</a:t>
            </a:r>
            <a:r>
              <a:rPr sz="1000" spc="-5" dirty="0">
                <a:latin typeface="Calibri"/>
                <a:cs typeface="Calibri"/>
              </a:rPr>
              <a:t>ctro</a:t>
            </a:r>
            <a:r>
              <a:rPr sz="1000" dirty="0">
                <a:latin typeface="Calibri"/>
                <a:cs typeface="Calibri"/>
              </a:rPr>
              <a:t>s</a:t>
            </a:r>
            <a:r>
              <a:rPr sz="1000" spc="-5" dirty="0">
                <a:latin typeface="Calibri"/>
                <a:cs typeface="Calibri"/>
              </a:rPr>
              <a:t>copy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t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chniqu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(e.g.</a:t>
            </a:r>
            <a:r>
              <a:rPr sz="1000" spc="-5" dirty="0">
                <a:latin typeface="Calibri"/>
                <a:cs typeface="Calibri"/>
              </a:rPr>
              <a:t>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Calibri"/>
                <a:cs typeface="Calibri"/>
              </a:rPr>
              <a:t>Ra</a:t>
            </a:r>
            <a:r>
              <a:rPr sz="1000" spc="-15" dirty="0">
                <a:latin typeface="Calibri"/>
                <a:cs typeface="Calibri"/>
              </a:rPr>
              <a:t>m</a:t>
            </a:r>
            <a:r>
              <a:rPr sz="1000" spc="-5" dirty="0">
                <a:latin typeface="Calibri"/>
                <a:cs typeface="Calibri"/>
              </a:rPr>
              <a:t>an,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Calibri"/>
                <a:cs typeface="Calibri"/>
              </a:rPr>
              <a:t>LID</a:t>
            </a:r>
            <a:r>
              <a:rPr sz="1000" dirty="0">
                <a:latin typeface="Calibri"/>
                <a:cs typeface="Calibri"/>
              </a:rPr>
              <a:t>A</a:t>
            </a:r>
            <a:r>
              <a:rPr sz="1000" spc="-5" dirty="0">
                <a:latin typeface="Calibri"/>
                <a:cs typeface="Calibri"/>
              </a:rPr>
              <a:t>R,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Calibri"/>
                <a:cs typeface="Calibri"/>
              </a:rPr>
              <a:t>OCT</a:t>
            </a:r>
            <a:r>
              <a:rPr sz="1000" spc="-10" dirty="0">
                <a:latin typeface="Calibri"/>
                <a:cs typeface="Calibri"/>
              </a:rPr>
              <a:t>)</a:t>
            </a:r>
            <a:r>
              <a:rPr sz="1000" dirty="0">
                <a:latin typeface="Calibri"/>
                <a:cs typeface="Calibri"/>
              </a:rPr>
              <a:t>.</a:t>
            </a:r>
            <a:r>
              <a:rPr sz="1000" spc="-5" dirty="0">
                <a:latin typeface="Calibri"/>
                <a:cs typeface="Calibri"/>
              </a:rPr>
              <a:t>]</a:t>
            </a:r>
            <a:endParaRPr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361325"/>
            <a:ext cx="6803897" cy="6231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2645" y="329559"/>
            <a:ext cx="6867525" cy="6295390"/>
          </a:xfrm>
          <a:custGeom>
            <a:avLst/>
            <a:gdLst/>
            <a:ahLst/>
            <a:cxnLst/>
            <a:rect l="l" t="t" r="r" b="b"/>
            <a:pathLst>
              <a:path w="6867525" h="6295390">
                <a:moveTo>
                  <a:pt x="0" y="6295400"/>
                </a:moveTo>
                <a:lnTo>
                  <a:pt x="6867418" y="6295400"/>
                </a:lnTo>
                <a:lnTo>
                  <a:pt x="6867418" y="0"/>
                </a:lnTo>
                <a:lnTo>
                  <a:pt x="0" y="0"/>
                </a:lnTo>
                <a:lnTo>
                  <a:pt x="0" y="6295400"/>
                </a:lnTo>
                <a:close/>
              </a:path>
            </a:pathLst>
          </a:custGeom>
          <a:ln w="6349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62589" y="6182740"/>
            <a:ext cx="17703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649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770255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26: </a:t>
            </a:r>
            <a:r>
              <a:rPr spc="-25" dirty="0"/>
              <a:t>Summa</a:t>
            </a:r>
            <a:r>
              <a:rPr spc="-20" dirty="0"/>
              <a:t>ry</a:t>
            </a:r>
            <a:r>
              <a:rPr spc="-5" dirty="0"/>
              <a:t> </a:t>
            </a:r>
            <a:r>
              <a:rPr spc="-20" dirty="0"/>
              <a:t>&amp; Key</a:t>
            </a:r>
            <a:r>
              <a:rPr spc="0" dirty="0"/>
              <a:t> </a:t>
            </a:r>
            <a:r>
              <a:rPr spc="-20" dirty="0"/>
              <a:t>Formul</a:t>
            </a:r>
            <a:r>
              <a:rPr spc="-15" dirty="0"/>
              <a:t>a</a:t>
            </a:r>
            <a:r>
              <a:rPr spc="-20" dirty="0"/>
              <a:t>e</a:t>
            </a:r>
            <a:r>
              <a:rPr spc="-15" dirty="0"/>
              <a:t> to </a:t>
            </a:r>
            <a:r>
              <a:rPr spc="-25" dirty="0"/>
              <a:t>Rem</a:t>
            </a:r>
            <a:r>
              <a:rPr spc="-15" dirty="0"/>
              <a:t>e</a:t>
            </a:r>
            <a:r>
              <a:rPr spc="-25" dirty="0"/>
              <a:t>mber</a:t>
            </a:r>
          </a:p>
        </p:txBody>
      </p:sp>
      <p:sp>
        <p:nvSpPr>
          <p:cNvPr id="3" name="object 3"/>
          <p:cNvSpPr/>
          <p:nvPr/>
        </p:nvSpPr>
        <p:spPr>
          <a:xfrm>
            <a:off x="6340723" y="2733934"/>
            <a:ext cx="483234" cy="0"/>
          </a:xfrm>
          <a:custGeom>
            <a:avLst/>
            <a:gdLst/>
            <a:ahLst/>
            <a:cxnLst/>
            <a:rect l="l" t="t" r="r" b="b"/>
            <a:pathLst>
              <a:path w="483234">
                <a:moveTo>
                  <a:pt x="0" y="0"/>
                </a:moveTo>
                <a:lnTo>
                  <a:pt x="4831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1700" y="1759707"/>
            <a:ext cx="9395460" cy="327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0" indent="-349250">
              <a:lnSpc>
                <a:spcPct val="100000"/>
              </a:lnSpc>
              <a:buFont typeface="Calibri"/>
              <a:buAutoNum type="arabicPeriod"/>
              <a:tabLst>
                <a:tab pos="362585" algn="l"/>
              </a:tabLst>
            </a:pP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empora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ength</a:t>
            </a:r>
            <a:endParaRPr sz="2800">
              <a:latin typeface="Calibri"/>
              <a:cs typeface="Calibri"/>
            </a:endParaRPr>
          </a:p>
          <a:p>
            <a:pPr marL="1953895" algn="ctr">
              <a:lnSpc>
                <a:spcPts val="2740"/>
              </a:lnSpc>
              <a:spcBef>
                <a:spcPts val="885"/>
              </a:spcBef>
            </a:pP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  <a:p>
            <a:pPr marL="982980" algn="ctr">
              <a:lnSpc>
                <a:spcPts val="2740"/>
              </a:lnSpc>
            </a:pPr>
            <a:r>
              <a:rPr sz="2800" spc="0" dirty="0">
                <a:latin typeface="Cambria Math"/>
                <a:cs typeface="Cambria Math"/>
              </a:rPr>
              <a:t>𝛥</a:t>
            </a:r>
            <a:r>
              <a:rPr sz="2800" spc="-150" dirty="0">
                <a:latin typeface="Cambria Math"/>
                <a:cs typeface="Cambria Math"/>
              </a:rPr>
              <a:t>𝑠</a:t>
            </a:r>
            <a:r>
              <a:rPr sz="3000" spc="165" baseline="-16666" dirty="0">
                <a:latin typeface="Cambria Math"/>
                <a:cs typeface="Cambria Math"/>
              </a:rPr>
              <a:t>c</a:t>
            </a:r>
            <a:r>
              <a:rPr sz="3000" baseline="-16666" dirty="0">
                <a:latin typeface="Cambria Math"/>
                <a:cs typeface="Cambria Math"/>
              </a:rPr>
              <a:t> 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5" dirty="0">
                <a:latin typeface="Cambria Math"/>
                <a:cs typeface="Cambria Math"/>
              </a:rPr>
              <a:t> </a:t>
            </a:r>
            <a:r>
              <a:rPr sz="4200" spc="-44" baseline="-37698" dirty="0">
                <a:latin typeface="Cambria Math"/>
                <a:cs typeface="Cambria Math"/>
              </a:rPr>
              <a:t>𝛥𝜔</a:t>
            </a:r>
            <a:endParaRPr sz="4200" baseline="-37698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2915"/>
              </a:spcBef>
              <a:buFont typeface="Calibri"/>
              <a:buAutoNum type="arabicPeriod" startAt="2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Spat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coherence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condi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betwee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wo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vefront</a:t>
            </a:r>
            <a:endParaRPr sz="2800">
              <a:latin typeface="Calibri"/>
              <a:cs typeface="Calibri"/>
            </a:endParaRPr>
          </a:p>
          <a:p>
            <a:pPr marL="977900" algn="ctr">
              <a:lnSpc>
                <a:spcPct val="100000"/>
              </a:lnSpc>
              <a:spcBef>
                <a:spcPts val="1845"/>
              </a:spcBef>
            </a:pPr>
            <a:r>
              <a:rPr sz="2800" spc="-25" dirty="0">
                <a:latin typeface="Cambria Math"/>
                <a:cs typeface="Cambria Math"/>
              </a:rPr>
              <a:t>𝐴</a:t>
            </a:r>
            <a:r>
              <a:rPr sz="3000" spc="165" baseline="-16666" dirty="0">
                <a:latin typeface="Cambria Math"/>
                <a:cs typeface="Cambria Math"/>
              </a:rPr>
              <a:t>s</a:t>
            </a:r>
            <a:r>
              <a:rPr sz="3000" spc="225" baseline="-1666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d</a:t>
            </a:r>
            <a:r>
              <a:rPr sz="2800" spc="-30" dirty="0">
                <a:latin typeface="Cambria Math"/>
                <a:cs typeface="Cambria Math"/>
              </a:rPr>
              <a:t>𝛺</a:t>
            </a:r>
            <a:r>
              <a:rPr sz="2800" spc="229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≤</a:t>
            </a:r>
            <a:r>
              <a:rPr sz="2800" spc="155" dirty="0">
                <a:latin typeface="Cambria Math"/>
                <a:cs typeface="Cambria Math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60" baseline="29166" dirty="0">
                <a:latin typeface="Cambria Math"/>
                <a:cs typeface="Cambria Math"/>
              </a:rPr>
              <a:t>2</a:t>
            </a:r>
            <a:endParaRPr sz="3000" baseline="29166">
              <a:latin typeface="Cambria Math"/>
              <a:cs typeface="Cambria Math"/>
            </a:endParaRPr>
          </a:p>
          <a:p>
            <a:pPr marL="361950" indent="-349250">
              <a:lnSpc>
                <a:spcPct val="100000"/>
              </a:lnSpc>
              <a:spcBef>
                <a:spcPts val="1645"/>
              </a:spcBef>
              <a:buFont typeface="Calibri"/>
              <a:buAutoNum type="arabicPeriod" startAt="3"/>
              <a:tabLst>
                <a:tab pos="362585" algn="l"/>
              </a:tabLst>
            </a:pPr>
            <a:r>
              <a:rPr sz="2800" spc="-20" dirty="0">
                <a:latin typeface="Calibri"/>
                <a:cs typeface="Calibri"/>
              </a:rPr>
              <a:t>Cohe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vo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ume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623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6407" y="1437640"/>
            <a:ext cx="153860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spc="-1035" baseline="37698" dirty="0">
                <a:latin typeface="Cambria Math"/>
                <a:cs typeface="Cambria Math"/>
              </a:rPr>
              <a:t>𝑉</a:t>
            </a:r>
            <a:r>
              <a:rPr sz="3000" spc="165" baseline="36111" dirty="0">
                <a:latin typeface="Cambria Math"/>
                <a:cs typeface="Cambria Math"/>
              </a:rPr>
              <a:t>c</a:t>
            </a:r>
            <a:r>
              <a:rPr sz="3000" baseline="36111" dirty="0">
                <a:latin typeface="Cambria Math"/>
                <a:cs typeface="Cambria Math"/>
              </a:rPr>
              <a:t> </a:t>
            </a:r>
            <a:r>
              <a:rPr sz="3000" spc="15" baseline="36111" dirty="0">
                <a:latin typeface="Cambria Math"/>
                <a:cs typeface="Cambria Math"/>
              </a:rPr>
              <a:t> </a:t>
            </a:r>
            <a:r>
              <a:rPr sz="4200" spc="-37" baseline="37698" dirty="0">
                <a:latin typeface="Cambria Math"/>
                <a:cs typeface="Cambria Math"/>
              </a:rPr>
              <a:t>=</a:t>
            </a:r>
            <a:r>
              <a:rPr sz="4200" spc="262" baseline="37698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𝛥𝜔</a:t>
            </a:r>
            <a:r>
              <a:rPr sz="2800" spc="-9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𝐴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2979" y="915765"/>
            <a:ext cx="879475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65" dirty="0">
                <a:latin typeface="Cambria Math"/>
                <a:cs typeface="Cambria Math"/>
              </a:rPr>
              <a:t>𝜆</a:t>
            </a:r>
            <a:r>
              <a:rPr sz="3000" spc="225" baseline="29166" dirty="0">
                <a:latin typeface="Cambria Math"/>
                <a:cs typeface="Cambria Math"/>
              </a:rPr>
              <a:t>2</a:t>
            </a:r>
            <a:r>
              <a:rPr sz="2800" spc="100" dirty="0">
                <a:latin typeface="Cambria Math"/>
                <a:cs typeface="Cambria Math"/>
              </a:rPr>
              <a:t>𝑟</a:t>
            </a:r>
            <a:r>
              <a:rPr sz="3000" spc="232" baseline="29166" dirty="0">
                <a:latin typeface="Cambria Math"/>
                <a:cs typeface="Cambria Math"/>
              </a:rPr>
              <a:t>2</a:t>
            </a:r>
            <a:r>
              <a:rPr sz="2800" spc="-30" dirty="0">
                <a:latin typeface="Cambria Math"/>
                <a:cs typeface="Cambria Math"/>
              </a:rPr>
              <a:t>𝑐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0002" y="1628998"/>
            <a:ext cx="1498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10" dirty="0">
                <a:latin typeface="Cambria Math"/>
                <a:cs typeface="Cambria Math"/>
              </a:rPr>
              <a:t>s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4344" y="1425946"/>
            <a:ext cx="907415" cy="0"/>
          </a:xfrm>
          <a:custGeom>
            <a:avLst/>
            <a:gdLst/>
            <a:ahLst/>
            <a:cxnLst/>
            <a:rect l="l" t="t" r="r" b="b"/>
            <a:pathLst>
              <a:path w="907415">
                <a:moveTo>
                  <a:pt x="0" y="0"/>
                </a:moveTo>
                <a:lnTo>
                  <a:pt x="907090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1700" y="2117340"/>
            <a:ext cx="697484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4.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Degre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oherenc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(norm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ze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orre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on)</a:t>
            </a:r>
            <a:endParaRPr sz="2800">
              <a:latin typeface="Calibri"/>
              <a:cs typeface="Calibri"/>
            </a:endParaRPr>
          </a:p>
          <a:p>
            <a:pPr marR="392430" algn="r">
              <a:lnSpc>
                <a:spcPct val="100000"/>
              </a:lnSpc>
              <a:spcBef>
                <a:spcPts val="1400"/>
              </a:spcBef>
            </a:pPr>
            <a:r>
              <a:rPr sz="2000" dirty="0">
                <a:latin typeface="Cambria Math"/>
                <a:cs typeface="Cambria Math"/>
              </a:rPr>
              <a:t>∗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6454" y="2997397"/>
            <a:ext cx="133032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09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1582" y="2727648"/>
            <a:ext cx="306107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2800" spc="-245" dirty="0">
                <a:latin typeface="Cambria Math"/>
                <a:cs typeface="Cambria Math"/>
              </a:rPr>
              <a:t>𝐸</a:t>
            </a:r>
            <a:r>
              <a:rPr sz="3000" spc="225" baseline="-16666" dirty="0">
                <a:latin typeface="Cambria Math"/>
                <a:cs typeface="Cambria Math"/>
              </a:rPr>
              <a:t>1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6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25" dirty="0">
                <a:latin typeface="Cambria Math"/>
                <a:cs typeface="Cambria Math"/>
              </a:rPr>
              <a:t>𝜏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217" baseline="2976" dirty="0">
                <a:latin typeface="Cambria Math"/>
                <a:cs typeface="Cambria Math"/>
              </a:rPr>
              <a:t> 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60" baseline="-16666" dirty="0">
                <a:latin typeface="Cambria Math"/>
                <a:cs typeface="Cambria Math"/>
              </a:rPr>
              <a:t>2</a:t>
            </a:r>
            <a:r>
              <a:rPr sz="3000" spc="-367" baseline="-16666" dirty="0">
                <a:latin typeface="Cambria Math"/>
                <a:cs typeface="Cambria Math"/>
              </a:rPr>
              <a:t> 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2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4295" y="3014160"/>
            <a:ext cx="10413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0" dirty="0">
                <a:latin typeface="Cambria Math"/>
                <a:cs typeface="Cambria Math"/>
              </a:rPr>
              <a:t> 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00" y="3283589"/>
            <a:ext cx="409594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15" dirty="0">
                <a:latin typeface="Cambria Math"/>
                <a:cs typeface="Cambria Math"/>
              </a:rPr>
              <a:t>√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4200" spc="-15" baseline="2976" dirty="0">
                <a:latin typeface="Cambria Math"/>
                <a:cs typeface="Cambria Math"/>
              </a:rPr>
              <a:t>|</a:t>
            </a:r>
            <a:r>
              <a:rPr sz="2800" spc="-240" dirty="0">
                <a:latin typeface="Cambria Math"/>
                <a:cs typeface="Cambria Math"/>
              </a:rPr>
              <a:t>𝐸</a:t>
            </a:r>
            <a:r>
              <a:rPr sz="3000" spc="232" baseline="-15277" dirty="0">
                <a:latin typeface="Cambria Math"/>
                <a:cs typeface="Cambria Math"/>
              </a:rPr>
              <a:t>1</a:t>
            </a:r>
            <a:r>
              <a:rPr sz="4200" spc="-30" baseline="2976" dirty="0">
                <a:latin typeface="Cambria Math"/>
                <a:cs typeface="Cambria Math"/>
              </a:rPr>
              <a:t>|</a:t>
            </a:r>
            <a:r>
              <a:rPr sz="3000" spc="232" baseline="23611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r>
              <a:rPr sz="2800" spc="-160" dirty="0">
                <a:latin typeface="Cambria Math"/>
                <a:cs typeface="Cambria Math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⟨</a:t>
            </a:r>
            <a:r>
              <a:rPr sz="4200" spc="-15" baseline="2976" dirty="0">
                <a:latin typeface="Cambria Math"/>
                <a:cs typeface="Cambria Math"/>
              </a:rPr>
              <a:t>|</a:t>
            </a:r>
            <a:r>
              <a:rPr sz="2800" spc="-185" dirty="0">
                <a:latin typeface="Cambria Math"/>
                <a:cs typeface="Cambria Math"/>
              </a:rPr>
              <a:t>𝐸</a:t>
            </a:r>
            <a:r>
              <a:rPr sz="3000" spc="225" baseline="-15277" dirty="0">
                <a:latin typeface="Cambria Math"/>
                <a:cs typeface="Cambria Math"/>
              </a:rPr>
              <a:t>2</a:t>
            </a:r>
            <a:r>
              <a:rPr sz="4200" spc="-15" baseline="2976" dirty="0">
                <a:latin typeface="Cambria Math"/>
                <a:cs typeface="Cambria Math"/>
              </a:rPr>
              <a:t>|</a:t>
            </a:r>
            <a:r>
              <a:rPr sz="3000" spc="225" baseline="23611" dirty="0">
                <a:latin typeface="Cambria Math"/>
                <a:cs typeface="Cambria Math"/>
              </a:rPr>
              <a:t>2</a:t>
            </a:r>
            <a:r>
              <a:rPr sz="2800" spc="-10" dirty="0">
                <a:latin typeface="Cambria Math"/>
                <a:cs typeface="Cambria Math"/>
              </a:rPr>
              <a:t>⟩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4283" y="3201802"/>
            <a:ext cx="2527300" cy="0"/>
          </a:xfrm>
          <a:custGeom>
            <a:avLst/>
            <a:gdLst/>
            <a:ahLst/>
            <a:cxnLst/>
            <a:rect l="l" t="t" r="r" b="b"/>
            <a:pathLst>
              <a:path w="2527300">
                <a:moveTo>
                  <a:pt x="0" y="0"/>
                </a:moveTo>
                <a:lnTo>
                  <a:pt x="2527054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01700" y="3976067"/>
            <a:ext cx="10006330" cy="149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5.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ty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↔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2800" spc="-190" dirty="0">
                <a:latin typeface="Cambria Math"/>
                <a:cs typeface="Cambria Math"/>
              </a:rPr>
              <a:t>𝛾</a:t>
            </a:r>
            <a:r>
              <a:rPr sz="3000" spc="60" baseline="-16666" dirty="0">
                <a:latin typeface="Cambria Math"/>
                <a:cs typeface="Cambria Math"/>
              </a:rPr>
              <a:t>1</a:t>
            </a:r>
            <a:r>
              <a:rPr sz="3000" spc="232" baseline="-16666" dirty="0">
                <a:latin typeface="Cambria Math"/>
                <a:cs typeface="Cambria Math"/>
              </a:rPr>
              <a:t>2</a:t>
            </a:r>
            <a:r>
              <a:rPr sz="4200" spc="-15" baseline="1984" dirty="0">
                <a:latin typeface="Cambria Math"/>
                <a:cs typeface="Cambria Math"/>
              </a:rPr>
              <a:t>|</a:t>
            </a:r>
            <a:r>
              <a:rPr sz="4200" spc="15" baseline="1984" dirty="0">
                <a:latin typeface="Cambria Math"/>
                <a:cs typeface="Cambria Math"/>
              </a:rPr>
              <a:t> </a:t>
            </a: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equal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</a:t>
            </a:r>
            <a:r>
              <a:rPr sz="2800" spc="-25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itie</a:t>
            </a:r>
            <a:r>
              <a:rPr sz="2800" dirty="0">
                <a:latin typeface="Calibri"/>
                <a:cs typeface="Calibri"/>
              </a:rPr>
              <a:t>s.</a:t>
            </a:r>
          </a:p>
          <a:p>
            <a:pPr marL="12700" marR="5080">
              <a:lnSpc>
                <a:spcPct val="101800"/>
              </a:lnSpc>
              <a:spcBef>
                <a:spcPts val="1739"/>
              </a:spcBef>
            </a:pPr>
            <a:r>
              <a:rPr sz="2800" spc="-15" dirty="0">
                <a:latin typeface="Calibri"/>
                <a:cs typeface="Calibri"/>
              </a:rPr>
              <a:t>Master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hes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relat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na</a:t>
            </a:r>
            <a:r>
              <a:rPr sz="2800" spc="-10" dirty="0">
                <a:latin typeface="Calibri"/>
                <a:cs typeface="Calibri"/>
              </a:rPr>
              <a:t>ly</a:t>
            </a:r>
            <a:r>
              <a:rPr sz="2800" spc="-20" dirty="0">
                <a:latin typeface="Calibri"/>
                <a:cs typeface="Calibri"/>
              </a:rPr>
              <a:t>z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ign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opt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nterfe</a:t>
            </a:r>
            <a:r>
              <a:rPr sz="2800" spc="-15" dirty="0">
                <a:latin typeface="Calibri"/>
                <a:cs typeface="Calibri"/>
              </a:rPr>
              <a:t>rence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experi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se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spectrosc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py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116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67D1-EDC9-0C35-50A6-1E199A85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D242467-F8C8-9F7C-BC9B-0A71A130894F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EED2D-5223-2418-E8F3-5A1799796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3" b="71876"/>
          <a:stretch>
            <a:fillRect/>
          </a:stretch>
        </p:blipFill>
        <p:spPr>
          <a:xfrm>
            <a:off x="2057400" y="4055935"/>
            <a:ext cx="2133600" cy="685800"/>
          </a:xfrm>
          <a:prstGeom prst="rect">
            <a:avLst/>
          </a:prstGeom>
        </p:spPr>
      </p:pic>
      <p:pic>
        <p:nvPicPr>
          <p:cNvPr id="7" name="Picture 6" descr="A close-up of a text&#10;&#10;AI-generated content may be incorrect.">
            <a:extLst>
              <a:ext uri="{FF2B5EF4-FFF2-40B4-BE49-F238E27FC236}">
                <a16:creationId xmlns:a16="http://schemas.microsoft.com/office/drawing/2014/main" id="{B19F4BBE-CEF1-7BED-419D-FA95A791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47001"/>
            <a:ext cx="11658600" cy="2786799"/>
          </a:xfrm>
          <a:prstGeom prst="rect">
            <a:avLst/>
          </a:prstGeom>
        </p:spPr>
      </p:pic>
      <p:pic>
        <p:nvPicPr>
          <p:cNvPr id="3" name="Picture 2" descr="A black and white image of a person&#10;&#10;AI-generated content may be incorrect.">
            <a:extLst>
              <a:ext uri="{FF2B5EF4-FFF2-40B4-BE49-F238E27FC236}">
                <a16:creationId xmlns:a16="http://schemas.microsoft.com/office/drawing/2014/main" id="{D4490278-AAEB-EA7C-A519-A62A73BF4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6" r="961"/>
          <a:stretch>
            <a:fillRect/>
          </a:stretch>
        </p:blipFill>
        <p:spPr>
          <a:xfrm>
            <a:off x="4419600" y="3733800"/>
            <a:ext cx="1828800" cy="13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78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911AA-F058-9B26-E378-2AB7983D6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8C1CB7D-9AA6-CFEE-EA61-04CAF63D5AA1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3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7521D7BC-9F18-11F8-2A64-B3A7D8010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/>
          <a:stretch>
            <a:fillRect/>
          </a:stretch>
        </p:blipFill>
        <p:spPr>
          <a:xfrm>
            <a:off x="164274" y="1371599"/>
            <a:ext cx="11951526" cy="52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91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2EFB-9F16-5EAB-600C-7D34997D6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F5C46F8-8EB7-3CAA-9EF4-165D4ED3650E}"/>
              </a:ext>
            </a:extLst>
          </p:cNvPr>
          <p:cNvSpPr txBox="1">
            <a:spLocks/>
          </p:cNvSpPr>
          <p:nvPr/>
        </p:nvSpPr>
        <p:spPr>
          <a:xfrm>
            <a:off x="3282442" y="381000"/>
            <a:ext cx="56271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"/>
            <a:r>
              <a:rPr lang="en-SG" sz="3600" b="1" u="sng" kern="0" spc="-15" dirty="0">
                <a:solidFill>
                  <a:srgbClr val="0000FF"/>
                </a:solidFill>
              </a:rPr>
              <a:t>Chap. 2 Problems &amp; Solutions</a:t>
            </a:r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F8FA65FF-4AB9-4DA3-D616-836910AED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/>
          <a:stretch>
            <a:fillRect/>
          </a:stretch>
        </p:blipFill>
        <p:spPr>
          <a:xfrm>
            <a:off x="190500" y="1600200"/>
            <a:ext cx="1189685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2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300" y="979746"/>
            <a:ext cx="83026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Symbol"/>
                <a:cs typeface="Symbol"/>
              </a:rPr>
              <a:t>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𝜙</a:t>
            </a:r>
            <a:r>
              <a:rPr sz="3000" spc="382" baseline="-16666" dirty="0">
                <a:latin typeface="Cambria Math"/>
                <a:cs typeface="Cambria Math"/>
              </a:rPr>
              <a:t>𝑛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232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𝜔</a:t>
            </a:r>
            <a:r>
              <a:rPr sz="2800" spc="-30" dirty="0">
                <a:latin typeface="Cambria Math"/>
                <a:cs typeface="Cambria Math"/>
              </a:rPr>
              <a:t>𝑡</a:t>
            </a:r>
            <a:r>
              <a:rPr sz="2800" spc="7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r>
              <a:rPr sz="2800" spc="5" dirty="0">
                <a:latin typeface="Cambria Math"/>
                <a:cs typeface="Cambria Math"/>
              </a:rPr>
              <a:t> </a:t>
            </a: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615" baseline="-16666" dirty="0">
                <a:latin typeface="Cambria Math"/>
                <a:cs typeface="Cambria Math"/>
              </a:rPr>
              <a:t>𝑛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25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30" baseline="2976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phase.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297" y="1656517"/>
            <a:ext cx="7924165" cy="105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po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libri"/>
                <a:cs typeface="Calibri"/>
              </a:rPr>
              <a:t>n </a:t>
            </a:r>
            <a:r>
              <a:rPr sz="3000" spc="-240" baseline="-16666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Cambria Math"/>
                <a:cs typeface="Cambria Math"/>
              </a:rPr>
              <a:t>𝑛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otal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lex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eld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mp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tude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Cambria Math"/>
                <a:cs typeface="Cambria Math"/>
              </a:rPr>
              <a:t>𝑃</a:t>
            </a:r>
            <a:r>
              <a:rPr sz="2800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1437" y="3358846"/>
            <a:ext cx="2083180" cy="86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9255" algn="l"/>
                <a:tab pos="864869" algn="l"/>
              </a:tabLst>
            </a:pPr>
            <a:r>
              <a:rPr sz="2800" spc="-30" dirty="0">
                <a:latin typeface="Cambria Math"/>
                <a:cs typeface="Cambria Math"/>
              </a:rPr>
              <a:t>𝐴	𝑃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280" dirty="0">
                <a:latin typeface="Cambria Math"/>
                <a:cs typeface="Cambria Math"/>
              </a:rPr>
              <a:t> </a:t>
            </a:r>
            <a:r>
              <a:rPr sz="2800" spc="1720" dirty="0">
                <a:latin typeface="Cambria Math"/>
                <a:cs typeface="Cambria Math"/>
              </a:rPr>
              <a:t>∑</a:t>
            </a:r>
            <a:r>
              <a:rPr sz="2800" spc="-30" dirty="0">
                <a:latin typeface="Cambria Math"/>
                <a:cs typeface="Cambria Math"/>
              </a:rPr>
              <a:t> 𝐴</a:t>
            </a:r>
            <a:endParaRPr sz="2800" dirty="0">
              <a:latin typeface="Cambria Math"/>
              <a:cs typeface="Cambria Math"/>
            </a:endParaRPr>
          </a:p>
          <a:p>
            <a:pPr marL="1228725">
              <a:lnSpc>
                <a:spcPct val="100000"/>
              </a:lnSpc>
              <a:spcBef>
                <a:spcPts val="1015"/>
              </a:spcBef>
            </a:pPr>
            <a:r>
              <a:rPr sz="2000" spc="290" dirty="0">
                <a:latin typeface="Cambria Math"/>
                <a:cs typeface="Cambria Math"/>
              </a:rPr>
              <a:t>𝑛</a:t>
            </a:r>
            <a:r>
              <a:rPr sz="2000" spc="-55" dirty="0">
                <a:latin typeface="Cambria Math"/>
                <a:cs typeface="Cambria Math"/>
              </a:rPr>
              <a:t>=</a:t>
            </a:r>
            <a:r>
              <a:rPr sz="2000" spc="40" dirty="0">
                <a:latin typeface="Cambria Math"/>
                <a:cs typeface="Cambria Math"/>
              </a:rPr>
              <a:t>1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0418" y="3342082"/>
            <a:ext cx="54927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8620" algn="l"/>
              </a:tabLst>
            </a:pPr>
            <a:r>
              <a:rPr sz="2800" spc="-15" dirty="0">
                <a:latin typeface="Cambria Math"/>
                <a:cs typeface="Cambria Math"/>
              </a:rPr>
              <a:t>(	)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34355" y="3510258"/>
            <a:ext cx="40767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4" dirty="0">
                <a:latin typeface="Cambria Math"/>
                <a:cs typeface="Cambria Math"/>
              </a:rPr>
              <a:t>𝑛</a:t>
            </a:r>
            <a:r>
              <a:rPr sz="2000" spc="40" dirty="0">
                <a:latin typeface="Cambria Math"/>
                <a:cs typeface="Cambria Math"/>
              </a:rPr>
              <a:t>0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0615" y="3127211"/>
            <a:ext cx="2609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35" dirty="0">
                <a:latin typeface="Cambria Math"/>
                <a:cs typeface="Cambria Math"/>
              </a:rPr>
              <a:t>∞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08320" y="3089098"/>
            <a:ext cx="2222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mbria Math"/>
                <a:cs typeface="Cambria Math"/>
              </a:rPr>
              <a:t>1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7840" y="3598115"/>
            <a:ext cx="1949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87568" y="3756665"/>
            <a:ext cx="15938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0544" y="3546469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65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56050" y="3358839"/>
            <a:ext cx="20193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Cambria Math"/>
                <a:cs typeface="Cambria Math"/>
              </a:rPr>
              <a:t>𝑒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3793" y="3249646"/>
            <a:ext cx="12077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60" dirty="0">
                <a:latin typeface="Cambria Math"/>
                <a:cs typeface="Cambria Math"/>
              </a:rPr>
              <a:t>𝑖</a:t>
            </a:r>
            <a:r>
              <a:rPr sz="2000" spc="25" dirty="0">
                <a:latin typeface="Cambria Math"/>
                <a:cs typeface="Cambria Math"/>
              </a:rPr>
              <a:t>[</a:t>
            </a:r>
            <a:r>
              <a:rPr sz="2000" spc="245" dirty="0">
                <a:latin typeface="Cambria Math"/>
                <a:cs typeface="Cambria Math"/>
              </a:rPr>
              <a:t>𝜙</a:t>
            </a:r>
            <a:r>
              <a:rPr sz="2475" spc="547" baseline="-13468" dirty="0">
                <a:latin typeface="Cambria Math"/>
                <a:cs typeface="Cambria Math"/>
              </a:rPr>
              <a:t>𝑛</a:t>
            </a:r>
            <a:r>
              <a:rPr sz="2475" spc="209" baseline="-13468" dirty="0">
                <a:latin typeface="Cambria Math"/>
                <a:cs typeface="Cambria Math"/>
              </a:rPr>
              <a:t>0</a:t>
            </a:r>
            <a:r>
              <a:rPr sz="3000" spc="-7" baseline="2777" dirty="0">
                <a:latin typeface="Cambria Math"/>
                <a:cs typeface="Cambria Math"/>
              </a:rPr>
              <a:t>(</a:t>
            </a:r>
            <a:r>
              <a:rPr sz="2000" spc="254" dirty="0">
                <a:latin typeface="Cambria Math"/>
                <a:cs typeface="Cambria Math"/>
              </a:rPr>
              <a:t>𝑡</a:t>
            </a:r>
            <a:r>
              <a:rPr sz="3000" spc="-7" baseline="2777" dirty="0">
                <a:latin typeface="Cambria Math"/>
                <a:cs typeface="Cambria Math"/>
              </a:rPr>
              <a:t>)</a:t>
            </a:r>
            <a:r>
              <a:rPr sz="2000" spc="-45" dirty="0">
                <a:latin typeface="Cambria Math"/>
                <a:cs typeface="Cambria Math"/>
              </a:rPr>
              <a:t>+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00842" y="3089098"/>
            <a:ext cx="565785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40" dirty="0">
                <a:latin typeface="Cambria Math"/>
                <a:cs typeface="Cambria Math"/>
              </a:rPr>
              <a:t>2</a:t>
            </a:r>
            <a:r>
              <a:rPr sz="2000" spc="250" dirty="0">
                <a:latin typeface="Cambria Math"/>
                <a:cs typeface="Cambria Math"/>
              </a:rPr>
              <a:t>𝜋</a:t>
            </a:r>
            <a:r>
              <a:rPr sz="2000" spc="20" dirty="0">
                <a:latin typeface="Cambria Math"/>
                <a:cs typeface="Cambria Math"/>
              </a:rPr>
              <a:t>𝑟</a:t>
            </a:r>
            <a:r>
              <a:rPr lang="en-US" sz="2000" spc="20" dirty="0">
                <a:latin typeface="Cambria Math"/>
                <a:cs typeface="Cambria Math"/>
              </a:rPr>
              <a:t>    </a:t>
            </a:r>
            <a:r>
              <a:rPr sz="2475" baseline="-13468" dirty="0">
                <a:latin typeface="Calibri"/>
                <a:cs typeface="Calibri"/>
              </a:rPr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73015" y="3394426"/>
            <a:ext cx="1739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40" dirty="0">
                <a:latin typeface="Cambria Math"/>
                <a:cs typeface="Cambria Math"/>
              </a:rPr>
              <a:t>𝜆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87583" y="3398642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163" y="0"/>
                </a:lnTo>
              </a:path>
            </a:pathLst>
          </a:custGeom>
          <a:ln w="180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26584" y="3260314"/>
            <a:ext cx="1187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25" dirty="0">
                <a:latin typeface="Cambria Math"/>
                <a:cs typeface="Cambria Math"/>
              </a:rPr>
              <a:t>]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1700" y="4380736"/>
            <a:ext cx="6261100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Notat</a:t>
            </a:r>
            <a:r>
              <a:rPr sz="2800" spc="-20" dirty="0">
                <a:latin typeface="Calibri"/>
                <a:cs typeface="Calibri"/>
              </a:rPr>
              <a:t>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un</a:t>
            </a:r>
            <a:r>
              <a:rPr sz="2800" spc="-10" dirty="0">
                <a:latin typeface="Calibri"/>
                <a:cs typeface="Calibri"/>
              </a:rPr>
              <a:t>its:</a:t>
            </a:r>
            <a:endParaRPr sz="28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70534" algn="l"/>
              </a:tabLst>
            </a:pP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22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2𝜋𝜈</a:t>
            </a:r>
            <a:r>
              <a:rPr sz="2800" spc="105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angul</a:t>
            </a:r>
            <a:r>
              <a:rPr sz="2800" spc="-10" dirty="0">
                <a:latin typeface="Calibri"/>
                <a:cs typeface="Calibri"/>
              </a:rPr>
              <a:t>ar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frequ</a:t>
            </a:r>
            <a:r>
              <a:rPr sz="2800" spc="-5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nc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[</a:t>
            </a:r>
            <a:r>
              <a:rPr sz="2800" spc="-2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s</a:t>
            </a:r>
            <a:r>
              <a:rPr sz="3000" spc="-82" baseline="29166" dirty="0">
                <a:latin typeface="Cambria Math"/>
                <a:cs typeface="Cambria Math"/>
              </a:rPr>
              <a:t>−</a:t>
            </a:r>
            <a:r>
              <a:rPr sz="3000" spc="225" baseline="29166" dirty="0">
                <a:latin typeface="Cambria Math"/>
                <a:cs typeface="Cambria Math"/>
              </a:rPr>
              <a:t>1</a:t>
            </a:r>
            <a:r>
              <a:rPr sz="2800" spc="-20" dirty="0">
                <a:latin typeface="Calibri"/>
                <a:cs typeface="Calibri"/>
              </a:rPr>
              <a:t>].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55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300" y="968684"/>
            <a:ext cx="58394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30" dirty="0">
                <a:latin typeface="Cambria Math"/>
                <a:cs typeface="Cambria Math"/>
              </a:rPr>
              <a:t>𝜆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spc="160" dirty="0">
                <a:latin typeface="Cambria Math"/>
                <a:cs typeface="Cambria Math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2𝜋</a:t>
            </a:r>
            <a:r>
              <a:rPr sz="2800" spc="55" dirty="0">
                <a:latin typeface="Cambria Math"/>
                <a:cs typeface="Cambria Math"/>
              </a:rPr>
              <a:t>𝑐</a:t>
            </a:r>
            <a:r>
              <a:rPr sz="2800" spc="-20" dirty="0">
                <a:latin typeface="Cambria Math"/>
                <a:cs typeface="Cambria Math"/>
              </a:rPr>
              <a:t>/</a:t>
            </a:r>
            <a:r>
              <a:rPr sz="2800" spc="-30" dirty="0">
                <a:latin typeface="Cambria Math"/>
                <a:cs typeface="Cambria Math"/>
              </a:rPr>
              <a:t>𝜔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vacuum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velength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[m].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700" y="1643817"/>
            <a:ext cx="7455534" cy="160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315585" indent="-228600">
              <a:lnSpc>
                <a:spcPct val="1272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25" dirty="0">
                <a:latin typeface="Calibri"/>
                <a:cs typeface="Calibri"/>
              </a:rPr>
              <a:t>Summ</a:t>
            </a:r>
            <a:r>
              <a:rPr sz="2800" spc="-10" dirty="0">
                <a:latin typeface="Calibri"/>
                <a:cs typeface="Calibri"/>
              </a:rPr>
              <a:t>ati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surfa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  <a:tabLst>
                <a:tab pos="1280160" algn="l"/>
                <a:tab pos="3047365" algn="l"/>
                <a:tab pos="4663440" algn="l"/>
                <a:tab pos="6010275" algn="l"/>
                <a:tab pos="7136130" algn="l"/>
              </a:tabLst>
            </a:pPr>
            <a:r>
              <a:rPr sz="2800" spc="-15" dirty="0">
                <a:latin typeface="Calibri"/>
                <a:cs typeface="Calibri"/>
              </a:rPr>
              <a:t>[IMAGE</a:t>
            </a:r>
            <a:r>
              <a:rPr sz="2800" spc="-15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EQ</a:t>
            </a:r>
            <a:r>
              <a:rPr sz="2800" spc="-10" dirty="0">
                <a:latin typeface="Calibri"/>
                <a:cs typeface="Calibri"/>
              </a:rPr>
              <a:t>UI</a:t>
            </a:r>
            <a:r>
              <a:rPr sz="2800" spc="-15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ED</a:t>
            </a: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Geometry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iag</a:t>
            </a:r>
            <a:r>
              <a:rPr sz="2800" spc="-20" dirty="0">
                <a:latin typeface="Calibri"/>
                <a:cs typeface="Calibri"/>
              </a:rPr>
              <a:t>ram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imi</a:t>
            </a:r>
            <a:r>
              <a:rPr sz="2800" spc="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7229" y="1668902"/>
            <a:ext cx="54616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07895" algn="l"/>
                <a:tab pos="2780665" algn="l"/>
                <a:tab pos="4102735" algn="l"/>
                <a:tab pos="4966335" algn="l"/>
              </a:tabLst>
            </a:pPr>
            <a:r>
              <a:rPr sz="2800" spc="-15" dirty="0">
                <a:latin typeface="Calibri"/>
                <a:cs typeface="Calibri"/>
              </a:rPr>
              <a:t>approx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mates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ntegra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ove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0284" y="1668902"/>
            <a:ext cx="8909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entire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70479" y="1668902"/>
            <a:ext cx="13125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radiat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3199" y="2948451"/>
            <a:ext cx="2776220" cy="4400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64845" algn="l"/>
                <a:tab pos="1458595" algn="l"/>
                <a:tab pos="1798320" algn="l"/>
              </a:tabLst>
            </a:pPr>
            <a:r>
              <a:rPr sz="2800" spc="-20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ig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2.29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Calibri"/>
                <a:cs typeface="Calibri"/>
              </a:rPr>
              <a:t>–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so</a:t>
            </a:r>
            <a:r>
              <a:rPr sz="2800" spc="-15" dirty="0">
                <a:latin typeface="Calibri"/>
                <a:cs typeface="Calibri"/>
              </a:rPr>
              <a:t>urce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3401519"/>
            <a:ext cx="9464040" cy="1047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surfa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stance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spc="165" baseline="-16666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ncrement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spc="-20" dirty="0">
                <a:latin typeface="Calibri"/>
                <a:cs typeface="Calibri"/>
              </a:rPr>
              <a:t>ustr</a:t>
            </a:r>
            <a:r>
              <a:rPr sz="2800" spc="-15" dirty="0">
                <a:latin typeface="Calibri"/>
                <a:cs typeface="Calibri"/>
              </a:rPr>
              <a:t>ate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.]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sz="2800" spc="-15" dirty="0">
                <a:latin typeface="Calibri"/>
                <a:cs typeface="Calibri"/>
              </a:rPr>
              <a:t>---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1576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622" rIns="0" bIns="0" rtlCol="0">
            <a:spAutoFit/>
          </a:bodyPr>
          <a:lstStyle/>
          <a:p>
            <a:pPr marL="958850">
              <a:lnSpc>
                <a:spcPct val="100000"/>
              </a:lnSpc>
            </a:pPr>
            <a:r>
              <a:rPr spc="-15" dirty="0"/>
              <a:t>Sl</a:t>
            </a:r>
            <a:r>
              <a:rPr spc="-5" dirty="0"/>
              <a:t>i</a:t>
            </a:r>
            <a:r>
              <a:rPr spc="-20" dirty="0"/>
              <a:t>de </a:t>
            </a:r>
            <a:r>
              <a:rPr spc="-15" dirty="0"/>
              <a:t>3:</a:t>
            </a:r>
            <a:r>
              <a:rPr spc="-25" dirty="0"/>
              <a:t> Pha</a:t>
            </a:r>
            <a:r>
              <a:rPr spc="-5" dirty="0"/>
              <a:t>s</a:t>
            </a:r>
            <a:r>
              <a:rPr spc="-20" dirty="0"/>
              <a:t>e</a:t>
            </a:r>
            <a:r>
              <a:rPr spc="-15" dirty="0"/>
              <a:t> </a:t>
            </a:r>
            <a:r>
              <a:rPr spc="-20" dirty="0"/>
              <a:t>Accumu</a:t>
            </a:r>
            <a:r>
              <a:rPr spc="-5" dirty="0"/>
              <a:t>l</a:t>
            </a:r>
            <a:r>
              <a:rPr spc="-15" dirty="0"/>
              <a:t>ation</a:t>
            </a:r>
            <a:r>
              <a:rPr spc="-20" dirty="0"/>
              <a:t> </a:t>
            </a:r>
            <a:r>
              <a:rPr spc="-25" dirty="0"/>
              <a:t>A</a:t>
            </a:r>
            <a:r>
              <a:rPr dirty="0"/>
              <a:t>l</a:t>
            </a:r>
            <a:r>
              <a:rPr spc="-20" dirty="0"/>
              <a:t>ong </a:t>
            </a:r>
            <a:r>
              <a:rPr spc="-25" dirty="0"/>
              <a:t>Propagat</a:t>
            </a:r>
            <a:r>
              <a:rPr spc="0" dirty="0"/>
              <a:t>i</a:t>
            </a:r>
            <a:r>
              <a:rPr spc="-20"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30300" y="1754434"/>
            <a:ext cx="6092190" cy="380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935" algn="l"/>
              </a:tabLst>
            </a:pPr>
            <a:r>
              <a:rPr sz="2800" spc="-20" dirty="0">
                <a:latin typeface="Calibri"/>
                <a:cs typeface="Calibri"/>
              </a:rPr>
              <a:t>Fo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ea</a:t>
            </a:r>
            <a:r>
              <a:rPr sz="2800" spc="-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element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𝑛</a:t>
            </a:r>
            <a:r>
              <a:rPr sz="2800" spc="70" dirty="0">
                <a:latin typeface="Cambria Math"/>
                <a:cs typeface="Cambria Math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fu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𝑃</a:t>
            </a:r>
            <a:r>
              <a:rPr sz="2800" spc="85" dirty="0">
                <a:latin typeface="Cambria Math"/>
                <a:cs typeface="Cambria Math"/>
              </a:rPr>
              <a:t> 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5800" y="2619444"/>
            <a:ext cx="3296920" cy="1013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25"/>
              </a:lnSpc>
              <a:tabLst>
                <a:tab pos="1442085" algn="l"/>
                <a:tab pos="1925320" algn="l"/>
              </a:tabLst>
            </a:pPr>
            <a:r>
              <a:rPr sz="2800" spc="-140" dirty="0">
                <a:latin typeface="Cambria Math"/>
                <a:cs typeface="Cambria Math"/>
              </a:rPr>
              <a:t>𝜙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spc="179" baseline="-16666" dirty="0">
                <a:latin typeface="Calibri"/>
                <a:cs typeface="Calibri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,</a:t>
            </a:r>
            <a:r>
              <a:rPr sz="2800" spc="-170" dirty="0">
                <a:latin typeface="Cambria Math"/>
                <a:cs typeface="Cambria Math"/>
              </a:rPr>
              <a:t> 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baseline="2976" dirty="0">
                <a:latin typeface="Cambria Math"/>
                <a:cs typeface="Cambria Math"/>
              </a:rPr>
              <a:t>	</a:t>
            </a:r>
            <a:r>
              <a:rPr sz="2800" spc="-25" dirty="0">
                <a:latin typeface="Cambria Math"/>
                <a:cs typeface="Cambria Math"/>
              </a:rPr>
              <a:t>=</a:t>
            </a:r>
            <a:r>
              <a:rPr sz="2800" dirty="0">
                <a:latin typeface="Cambria Math"/>
                <a:cs typeface="Cambria Math"/>
              </a:rPr>
              <a:t>	</a:t>
            </a:r>
            <a:r>
              <a:rPr sz="2800" spc="-35" dirty="0">
                <a:latin typeface="Cambria Math"/>
                <a:cs typeface="Cambria Math"/>
              </a:rPr>
              <a:t>𝜙</a:t>
            </a:r>
            <a:r>
              <a:rPr sz="3000" spc="382" baseline="-16666" dirty="0">
                <a:latin typeface="Cambria Math"/>
                <a:cs typeface="Cambria Math"/>
              </a:rPr>
              <a:t>𝑛</a:t>
            </a:r>
            <a:r>
              <a:rPr sz="3000" spc="232" baseline="-16666" dirty="0">
                <a:latin typeface="Cambria Math"/>
                <a:cs typeface="Cambria Math"/>
              </a:rPr>
              <a:t>0</a:t>
            </a:r>
            <a:r>
              <a:rPr sz="4200" spc="-22" baseline="2976" dirty="0">
                <a:latin typeface="Cambria Math"/>
                <a:cs typeface="Cambria Math"/>
              </a:rPr>
              <a:t>(</a:t>
            </a:r>
            <a:r>
              <a:rPr sz="2800" spc="35" dirty="0">
                <a:latin typeface="Cambria Math"/>
                <a:cs typeface="Cambria Math"/>
              </a:rPr>
              <a:t>𝑡</a:t>
            </a:r>
            <a:r>
              <a:rPr sz="4200" spc="-22" baseline="2976" dirty="0">
                <a:latin typeface="Cambria Math"/>
                <a:cs typeface="Cambria Math"/>
              </a:rPr>
              <a:t>)</a:t>
            </a:r>
            <a:r>
              <a:rPr sz="4200" spc="-7" baseline="2976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+</a:t>
            </a:r>
            <a:endParaRPr sz="2800">
              <a:latin typeface="Cambria Math"/>
              <a:cs typeface="Cambria Math"/>
            </a:endParaRPr>
          </a:p>
          <a:p>
            <a:pPr marR="777875" algn="r">
              <a:lnSpc>
                <a:spcPts val="2265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  <a:endParaRPr sz="2000">
              <a:latin typeface="Cambria Math"/>
              <a:cs typeface="Cambria Math"/>
            </a:endParaRPr>
          </a:p>
          <a:p>
            <a:pPr marL="1569720" algn="ctr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Calibri"/>
                <a:cs typeface="Calibri"/>
              </a:rPr>
              <a:t>at so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rce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0747" y="2366460"/>
            <a:ext cx="126605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latin typeface="Cambria Math"/>
                <a:cs typeface="Cambria Math"/>
              </a:rPr>
              <a:t>2</a:t>
            </a:r>
            <a:r>
              <a:rPr sz="2800" spc="25" dirty="0">
                <a:latin typeface="Cambria Math"/>
                <a:cs typeface="Cambria Math"/>
              </a:rPr>
              <a:t>𝜋</a:t>
            </a:r>
            <a:r>
              <a:rPr sz="2800" spc="-500" dirty="0">
                <a:latin typeface="Cambria Math"/>
                <a:cs typeface="Cambria Math"/>
              </a:rPr>
              <a:t>𝑟</a:t>
            </a:r>
            <a:r>
              <a:rPr sz="3000" baseline="-16666" dirty="0">
                <a:latin typeface="Calibri"/>
                <a:cs typeface="Calibri"/>
              </a:rPr>
              <a:t>n</a:t>
            </a:r>
          </a:p>
        </p:txBody>
      </p:sp>
      <p:sp>
        <p:nvSpPr>
          <p:cNvPr id="6" name="object 6"/>
          <p:cNvSpPr/>
          <p:nvPr/>
        </p:nvSpPr>
        <p:spPr>
          <a:xfrm>
            <a:off x="7433431" y="2823850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4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36411" y="2819400"/>
            <a:ext cx="1850389" cy="923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40" algn="ctr">
              <a:lnSpc>
                <a:spcPts val="2940"/>
              </a:lnSpc>
            </a:pPr>
            <a:r>
              <a:rPr sz="2800" spc="-30" dirty="0">
                <a:latin typeface="Cambria Math"/>
                <a:cs typeface="Cambria Math"/>
              </a:rPr>
              <a:t>𝜆</a:t>
            </a:r>
            <a:endParaRPr sz="2800" dirty="0">
              <a:latin typeface="Cambria Math"/>
              <a:cs typeface="Cambria Math"/>
            </a:endParaRPr>
          </a:p>
          <a:p>
            <a:pPr marL="12700" indent="831850">
              <a:lnSpc>
                <a:spcPts val="1980"/>
              </a:lnSpc>
            </a:pPr>
            <a:r>
              <a:rPr sz="2000" dirty="0">
                <a:latin typeface="Cambria Math"/>
                <a:cs typeface="Cambria Math"/>
              </a:rPr>
              <a:t>⏟</a:t>
            </a: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000" dirty="0">
                <a:latin typeface="Calibri"/>
                <a:cs typeface="Calibri"/>
              </a:rPr>
              <a:t>propagat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1700" y="6182740"/>
            <a:ext cx="85312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Calibri"/>
                <a:cs typeface="Calibri"/>
              </a:rPr>
              <a:t>Prepar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Dist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Pr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f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Dr</a:t>
            </a:r>
            <a:r>
              <a:rPr sz="1600" b="1" spc="-5" dirty="0">
                <a:latin typeface="Calibri"/>
                <a:cs typeface="Calibri"/>
              </a:rPr>
              <a:t>.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M.A.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nd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fo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Ph</a:t>
            </a:r>
            <a:r>
              <a:rPr sz="1600" b="1" dirty="0">
                <a:latin typeface="Calibri"/>
                <a:cs typeface="Calibri"/>
              </a:rPr>
              <a:t>y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6</a:t>
            </a:r>
            <a:r>
              <a:rPr sz="1600" b="1" spc="-15" dirty="0">
                <a:latin typeface="Calibri"/>
                <a:cs typeface="Calibri"/>
              </a:rPr>
              <a:t>0</a:t>
            </a:r>
            <a:r>
              <a:rPr sz="1600" b="1" spc="-10" dirty="0">
                <a:latin typeface="Calibri"/>
                <a:cs typeface="Calibri"/>
              </a:rPr>
              <a:t>8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aser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Spec</a:t>
            </a:r>
            <a:r>
              <a:rPr sz="1600" b="1" spc="-5" dirty="0">
                <a:latin typeface="Calibri"/>
                <a:cs typeface="Calibri"/>
              </a:rPr>
              <a:t>t</a:t>
            </a:r>
            <a:r>
              <a:rPr sz="1600" b="1" spc="-15" dirty="0">
                <a:latin typeface="Calibri"/>
                <a:cs typeface="Calibri"/>
              </a:rPr>
              <a:t>ros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urs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KFUPM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(Te</a:t>
            </a:r>
            <a:r>
              <a:rPr sz="1600" b="1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m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25</a:t>
            </a:r>
            <a:r>
              <a:rPr sz="1600" b="1" spc="-5" dirty="0">
                <a:latin typeface="Calibri"/>
                <a:cs typeface="Calibri"/>
              </a:rPr>
              <a:t>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" y="4038663"/>
            <a:ext cx="975233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sz="2800" spc="-15" dirty="0">
                <a:latin typeface="Calibri"/>
                <a:cs typeface="Calibri"/>
              </a:rPr>
              <a:t>Import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observat</a:t>
            </a:r>
            <a:r>
              <a:rPr sz="2800" spc="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ons: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800" spc="-15" dirty="0">
                <a:latin typeface="Calibri"/>
                <a:cs typeface="Calibri"/>
              </a:rPr>
              <a:t>1.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Propag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dd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deter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ic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pha</a:t>
            </a:r>
            <a:r>
              <a:rPr sz="2800" spc="-1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prop</a:t>
            </a:r>
            <a:r>
              <a:rPr sz="2800" spc="-10" dirty="0">
                <a:latin typeface="Calibri"/>
                <a:cs typeface="Calibri"/>
              </a:rPr>
              <a:t>ort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nce.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6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5047</TotalTime>
  <Words>4324</Words>
  <Application>Microsoft Office PowerPoint</Application>
  <PresentationFormat>Widescreen</PresentationFormat>
  <Paragraphs>592</Paragraphs>
  <Slides>65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Calibri</vt:lpstr>
      <vt:lpstr>Cambria Math</vt:lpstr>
      <vt:lpstr>Symbol</vt:lpstr>
      <vt:lpstr>Times New Roman</vt:lpstr>
      <vt:lpstr>Office Theme</vt:lpstr>
      <vt:lpstr>PowerPoint Presentation</vt:lpstr>
      <vt:lpstr>Slide 1: Coherence Properties of Radiation Fields – Big</vt:lpstr>
      <vt:lpstr>PowerPoint Presentation</vt:lpstr>
      <vt:lpstr>PowerPoint Presentation</vt:lpstr>
      <vt:lpstr>PowerPoint Presentation</vt:lpstr>
      <vt:lpstr>Slide 2: Superposition of Partial Waves – Setting Up the</vt:lpstr>
      <vt:lpstr>PowerPoint Presentation</vt:lpstr>
      <vt:lpstr>PowerPoint Presentation</vt:lpstr>
      <vt:lpstr>Slide 3: Phase Accumulation Along Propagation</vt:lpstr>
      <vt:lpstr>PowerPoint Presentation</vt:lpstr>
      <vt:lpstr>Slide 4: Defining Temporal Coherence – Phase Stability in</vt:lpstr>
      <vt:lpstr>PowerPoint Presentation</vt:lpstr>
      <vt:lpstr>Slide 5: Defining Spatial Coherence – Phase Stability in</vt:lpstr>
      <vt:lpstr>PowerPoint Presentation</vt:lpstr>
      <vt:lpstr>Slide 6: Temporal vs. Spatial Coherence – Quick Contrast</vt:lpstr>
      <vt:lpstr>PowerPoint Presentation</vt:lpstr>
      <vt:lpstr>Slide 7: Michelson Interferometer – Fundamental</vt:lpstr>
      <vt:lpstr>PowerPoint Presentation</vt:lpstr>
      <vt:lpstr>PowerPoint Presentation</vt:lpstr>
      <vt:lpstr>Slide 8: Interference Condition &amp; Visibility in Michelson</vt:lpstr>
      <vt:lpstr>PowerPoint Presentation</vt:lpstr>
      <vt:lpstr>PowerPoint Presentation</vt:lpstr>
      <vt:lpstr>PowerPoint Presentation</vt:lpstr>
      <vt:lpstr>Slide 10: Numerical Examples – Contrast of Sources</vt:lpstr>
      <vt:lpstr>PowerPoint Presentation</vt:lpstr>
      <vt:lpstr>Slide 11: Young’s Double-Slit – Basic Spatial Coherence</vt:lpstr>
      <vt:lpstr>PowerPoint Presentation</vt:lpstr>
      <vt:lpstr>Slide 12: Criterion for Spatial Coherence Between Two</vt:lpstr>
      <vt:lpstr>PowerPoint Presentation</vt:lpstr>
      <vt:lpstr>Slide 13: Coherence Surface &amp; Solid Angle Formulation</vt:lpstr>
      <vt:lpstr>PowerPoint Presentation</vt:lpstr>
      <vt:lpstr>PowerPoint Presentation</vt:lpstr>
      <vt:lpstr>Slide 14: Distance Dependence – Astronomical Relevance</vt:lpstr>
      <vt:lpstr>Slide 15: Putting Temporal &amp; Spatial Together –</vt:lpstr>
      <vt:lpstr>PowerPoint Presentation</vt:lpstr>
      <vt:lpstr>Slide 16: Photon Statistics Inside a Coherence Volume</vt:lpstr>
      <vt:lpstr>PowerPoint Presentation</vt:lpstr>
      <vt:lpstr>Slide 17: Degeneracy Parameter for Thermal Radiation</vt:lpstr>
      <vt:lpstr>PowerPoint Presentation</vt:lpstr>
      <vt:lpstr>Slide 18: Coherence Volume ↔ Elementary Phase-Space</vt:lpstr>
      <vt:lpstr>PowerPoint Presentation</vt:lpstr>
      <vt:lpstr>PowerPoint Presentation</vt:lpstr>
      <vt:lpstr>PowerPoint Presentation</vt:lpstr>
      <vt:lpstr>Slide 19: Mutual Coherence Function – Formal Definition</vt:lpstr>
      <vt:lpstr>PowerPoint Presentation</vt:lpstr>
      <vt:lpstr>Slide 20: Normalized Degree of Coherence</vt:lpstr>
      <vt:lpstr>PowerPoint Presentation</vt:lpstr>
      <vt:lpstr>Slide 21: Irradiance at Observation Point – Interference</vt:lpstr>
      <vt:lpstr>PowerPoint Presentation</vt:lpstr>
      <vt:lpstr>Slide 22: Example – Michelson Interferometer Revisited</vt:lpstr>
      <vt:lpstr>PowerPoint Presentation</vt:lpstr>
      <vt:lpstr>PowerPoint Presentation</vt:lpstr>
      <vt:lpstr>Slide 23: Example – Young’s Double-Slit Spatial</vt:lpstr>
      <vt:lpstr>PowerPoint Presentation</vt:lpstr>
      <vt:lpstr>PowerPoint Presentation</vt:lpstr>
      <vt:lpstr>PowerPoint Presentation</vt:lpstr>
      <vt:lpstr>PowerPoint Presentation</vt:lpstr>
      <vt:lpstr>Slide 25: Practical Consequences for Laser Spectroscopy</vt:lpstr>
      <vt:lpstr>PowerPoint Presentation</vt:lpstr>
      <vt:lpstr>PowerPoint Presentation</vt:lpstr>
      <vt:lpstr>Slide 26: Summary &amp; Key Formulae to Remember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Online2PDF.com</dc:creator>
  <cp:lastModifiedBy>Muhammad Ashraf Gondal</cp:lastModifiedBy>
  <cp:revision>27</cp:revision>
  <dcterms:created xsi:type="dcterms:W3CDTF">2025-05-29T18:40:02Z</dcterms:created>
  <dcterms:modified xsi:type="dcterms:W3CDTF">2025-08-18T13:08:14Z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2025-05-29T00:00:00Z</vt:filetime>
  </property>
  <property fmtid="{D5CDD505-2E9C-101B-9397-08002B2CF9AE}" pid="3" name="LastSaved">
    <vt:filetime>2025-05-29T00:00:00Z</vt:filetime>
  </property>
</Properties>
</file>