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419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50" r:id="rId32"/>
    <p:sldId id="451" r:id="rId33"/>
    <p:sldId id="449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3" r:id="rId56"/>
    <p:sldId id="316" r:id="rId57"/>
    <p:sldId id="317" r:id="rId58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09928-0CB0-4AC4-A1A1-BE2FCCF90E54}" v="1" dt="2025-08-18T13:07:29.7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6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0293CCEF-2CFC-4B4F-8E39-66894F557B4A}"/>
    <pc:docChg chg="undo custSel modSld sldOrd">
      <pc:chgData name="Muhammad Ashraf Gondal" userId="774cbc70-5d26-454a-b932-9f3b504957aa" providerId="ADAL" clId="{0293CCEF-2CFC-4B4F-8E39-66894F557B4A}" dt="2025-07-08T18:43:05.856" v="258" actId="14100"/>
      <pc:docMkLst>
        <pc:docMk/>
      </pc:docMkLst>
      <pc:sldChg chg="modSp mod">
        <pc:chgData name="Muhammad Ashraf Gondal" userId="774cbc70-5d26-454a-b932-9f3b504957aa" providerId="ADAL" clId="{0293CCEF-2CFC-4B4F-8E39-66894F557B4A}" dt="2025-07-08T17:47:30.593" v="17" actId="20577"/>
        <pc:sldMkLst>
          <pc:docMk/>
          <pc:sldMk cId="0" sldId="442"/>
        </pc:sldMkLst>
      </pc:sldChg>
      <pc:sldChg chg="addSp modSp mod">
        <pc:chgData name="Muhammad Ashraf Gondal" userId="774cbc70-5d26-454a-b932-9f3b504957aa" providerId="ADAL" clId="{0293CCEF-2CFC-4B4F-8E39-66894F557B4A}" dt="2025-07-08T18:38:42.297" v="229" actId="20577"/>
        <pc:sldMkLst>
          <pc:docMk/>
          <pc:sldMk cId="0" sldId="445"/>
        </pc:sldMkLst>
      </pc:sldChg>
      <pc:sldChg chg="addSp modSp mod">
        <pc:chgData name="Muhammad Ashraf Gondal" userId="774cbc70-5d26-454a-b932-9f3b504957aa" providerId="ADAL" clId="{0293CCEF-2CFC-4B4F-8E39-66894F557B4A}" dt="2025-07-08T18:43:05.856" v="258" actId="14100"/>
        <pc:sldMkLst>
          <pc:docMk/>
          <pc:sldMk cId="0" sldId="447"/>
        </pc:sldMkLst>
      </pc:sldChg>
      <pc:sldChg chg="ord">
        <pc:chgData name="Muhammad Ashraf Gondal" userId="774cbc70-5d26-454a-b932-9f3b504957aa" providerId="ADAL" clId="{0293CCEF-2CFC-4B4F-8E39-66894F557B4A}" dt="2025-07-08T17:32:58.624" v="10"/>
        <pc:sldMkLst>
          <pc:docMk/>
          <pc:sldMk cId="0" sldId="449"/>
        </pc:sldMkLst>
      </pc:sldChg>
      <pc:sldChg chg="addSp delSp modSp mod">
        <pc:chgData name="Muhammad Ashraf Gondal" userId="774cbc70-5d26-454a-b932-9f3b504957aa" providerId="ADAL" clId="{0293CCEF-2CFC-4B4F-8E39-66894F557B4A}" dt="2025-07-08T18:30:20.046" v="213" actId="20577"/>
        <pc:sldMkLst>
          <pc:docMk/>
          <pc:sldMk cId="0" sldId="450"/>
        </pc:sldMkLst>
      </pc:sldChg>
      <pc:sldChg chg="addSp modSp mod">
        <pc:chgData name="Muhammad Ashraf Gondal" userId="774cbc70-5d26-454a-b932-9f3b504957aa" providerId="ADAL" clId="{0293CCEF-2CFC-4B4F-8E39-66894F557B4A}" dt="2025-07-08T18:26:28.203" v="189" actId="207"/>
        <pc:sldMkLst>
          <pc:docMk/>
          <pc:sldMk cId="0" sldId="451"/>
        </pc:sldMkLst>
      </pc:sldChg>
    </pc:docChg>
  </pc:docChgLst>
  <pc:docChgLst>
    <pc:chgData name="Muhammad Ashraf Gondal" userId="774cbc70-5d26-454a-b932-9f3b504957aa" providerId="ADAL" clId="{F6309928-0CB0-4AC4-A1A1-BE2FCCF90E54}"/>
    <pc:docChg chg="addSld modSld">
      <pc:chgData name="Muhammad Ashraf Gondal" userId="774cbc70-5d26-454a-b932-9f3b504957aa" providerId="ADAL" clId="{F6309928-0CB0-4AC4-A1A1-BE2FCCF90E54}" dt="2025-08-18T13:07:29.781" v="0"/>
      <pc:docMkLst>
        <pc:docMk/>
      </pc:docMkLst>
      <pc:sldChg chg="add">
        <pc:chgData name="Muhammad Ashraf Gondal" userId="774cbc70-5d26-454a-b932-9f3b504957aa" providerId="ADAL" clId="{F6309928-0CB0-4AC4-A1A1-BE2FCCF90E54}" dt="2025-08-18T13:07:29.781" v="0"/>
        <pc:sldMkLst>
          <pc:docMk/>
          <pc:sldMk cId="3712945111" sldId="316"/>
        </pc:sldMkLst>
      </pc:sldChg>
      <pc:sldChg chg="add">
        <pc:chgData name="Muhammad Ashraf Gondal" userId="774cbc70-5d26-454a-b932-9f3b504957aa" providerId="ADAL" clId="{F6309928-0CB0-4AC4-A1A1-BE2FCCF90E54}" dt="2025-08-18T13:07:29.781" v="0"/>
        <pc:sldMkLst>
          <pc:docMk/>
          <pc:sldMk cId="2347989302" sldId="317"/>
        </pc:sldMkLst>
      </pc:sldChg>
    </pc:docChg>
  </pc:docChgLst>
  <pc:docChgLst>
    <pc:chgData name="Muhammad Ashraf Gondal" userId="774cbc70-5d26-454a-b932-9f3b504957aa" providerId="ADAL" clId="{AE570E8E-F9E3-478F-A17D-6907CE13334E}"/>
    <pc:docChg chg="undo custSel modSld">
      <pc:chgData name="Muhammad Ashraf Gondal" userId="774cbc70-5d26-454a-b932-9f3b504957aa" providerId="ADAL" clId="{AE570E8E-F9E3-478F-A17D-6907CE13334E}" dt="2025-06-17T18:59:46.661" v="523" actId="20577"/>
      <pc:docMkLst>
        <pc:docMk/>
      </pc:docMkLst>
      <pc:sldChg chg="modNotes">
        <pc:chgData name="Muhammad Ashraf Gondal" userId="774cbc70-5d26-454a-b932-9f3b504957aa" providerId="ADAL" clId="{AE570E8E-F9E3-478F-A17D-6907CE13334E}" dt="2025-06-15T22:30:38.327" v="23" actId="27636"/>
        <pc:sldMkLst>
          <pc:docMk/>
          <pc:sldMk cId="0" sldId="419"/>
        </pc:sldMkLst>
      </pc:sldChg>
      <pc:sldChg chg="modSp mod modNotes">
        <pc:chgData name="Muhammad Ashraf Gondal" userId="774cbc70-5d26-454a-b932-9f3b504957aa" providerId="ADAL" clId="{AE570E8E-F9E3-478F-A17D-6907CE13334E}" dt="2025-06-17T17:52:41.792" v="136" actId="20577"/>
        <pc:sldMkLst>
          <pc:docMk/>
          <pc:sldMk cId="0" sldId="420"/>
        </pc:sldMkLst>
      </pc:sldChg>
      <pc:sldChg chg="addSp delSp modSp mod modNotes">
        <pc:chgData name="Muhammad Ashraf Gondal" userId="774cbc70-5d26-454a-b932-9f3b504957aa" providerId="ADAL" clId="{AE570E8E-F9E3-478F-A17D-6907CE13334E}" dt="2025-06-17T17:58:55.774" v="236" actId="20577"/>
        <pc:sldMkLst>
          <pc:docMk/>
          <pc:sldMk cId="0" sldId="421"/>
        </pc:sldMkLst>
      </pc:sldChg>
      <pc:sldChg chg="addSp modSp mod modNotes">
        <pc:chgData name="Muhammad Ashraf Gondal" userId="774cbc70-5d26-454a-b932-9f3b504957aa" providerId="ADAL" clId="{AE570E8E-F9E3-478F-A17D-6907CE13334E}" dt="2025-06-17T18:00:54.347" v="240" actId="14100"/>
        <pc:sldMkLst>
          <pc:docMk/>
          <pc:sldMk cId="0" sldId="422"/>
        </pc:sldMkLst>
      </pc:sldChg>
      <pc:sldChg chg="modNotes">
        <pc:chgData name="Muhammad Ashraf Gondal" userId="774cbc70-5d26-454a-b932-9f3b504957aa" providerId="ADAL" clId="{AE570E8E-F9E3-478F-A17D-6907CE13334E}" dt="2025-06-15T22:30:38.358" v="27" actId="27636"/>
        <pc:sldMkLst>
          <pc:docMk/>
          <pc:sldMk cId="0" sldId="423"/>
        </pc:sldMkLst>
      </pc:sldChg>
      <pc:sldChg chg="modSp mod modNotes">
        <pc:chgData name="Muhammad Ashraf Gondal" userId="774cbc70-5d26-454a-b932-9f3b504957aa" providerId="ADAL" clId="{AE570E8E-F9E3-478F-A17D-6907CE13334E}" dt="2025-06-15T22:30:49.702" v="80" actId="20577"/>
        <pc:sldMkLst>
          <pc:docMk/>
          <pc:sldMk cId="0" sldId="424"/>
        </pc:sldMkLst>
      </pc:sldChg>
      <pc:sldChg chg="addSp modSp mod modNotes">
        <pc:chgData name="Muhammad Ashraf Gondal" userId="774cbc70-5d26-454a-b932-9f3b504957aa" providerId="ADAL" clId="{AE570E8E-F9E3-478F-A17D-6907CE13334E}" dt="2025-06-17T18:05:16.298" v="254" actId="1076"/>
        <pc:sldMkLst>
          <pc:docMk/>
          <pc:sldMk cId="0" sldId="425"/>
        </pc:sldMkLst>
      </pc:sldChg>
      <pc:sldChg chg="modNotes">
        <pc:chgData name="Muhammad Ashraf Gondal" userId="774cbc70-5d26-454a-b932-9f3b504957aa" providerId="ADAL" clId="{AE570E8E-F9E3-478F-A17D-6907CE13334E}" dt="2025-06-15T22:30:38.374" v="30" actId="27636"/>
        <pc:sldMkLst>
          <pc:docMk/>
          <pc:sldMk cId="0" sldId="426"/>
        </pc:sldMkLst>
      </pc:sldChg>
      <pc:sldChg chg="modNotes">
        <pc:chgData name="Muhammad Ashraf Gondal" userId="774cbc70-5d26-454a-b932-9f3b504957aa" providerId="ADAL" clId="{AE570E8E-F9E3-478F-A17D-6907CE13334E}" dt="2025-06-15T22:30:38.389" v="31" actId="27636"/>
        <pc:sldMkLst>
          <pc:docMk/>
          <pc:sldMk cId="0" sldId="427"/>
        </pc:sldMkLst>
      </pc:sldChg>
      <pc:sldChg chg="modNotes">
        <pc:chgData name="Muhammad Ashraf Gondal" userId="774cbc70-5d26-454a-b932-9f3b504957aa" providerId="ADAL" clId="{AE570E8E-F9E3-478F-A17D-6907CE13334E}" dt="2025-06-15T22:30:38.389" v="32" actId="27636"/>
        <pc:sldMkLst>
          <pc:docMk/>
          <pc:sldMk cId="0" sldId="428"/>
        </pc:sldMkLst>
      </pc:sldChg>
      <pc:sldChg chg="modNotes">
        <pc:chgData name="Muhammad Ashraf Gondal" userId="774cbc70-5d26-454a-b932-9f3b504957aa" providerId="ADAL" clId="{AE570E8E-F9E3-478F-A17D-6907CE13334E}" dt="2025-06-15T22:30:38.389" v="33" actId="27636"/>
        <pc:sldMkLst>
          <pc:docMk/>
          <pc:sldMk cId="0" sldId="429"/>
        </pc:sldMkLst>
      </pc:sldChg>
      <pc:sldChg chg="modSp mod modNotes">
        <pc:chgData name="Muhammad Ashraf Gondal" userId="774cbc70-5d26-454a-b932-9f3b504957aa" providerId="ADAL" clId="{AE570E8E-F9E3-478F-A17D-6907CE13334E}" dt="2025-06-17T18:07:23.617" v="287" actId="20577"/>
        <pc:sldMkLst>
          <pc:docMk/>
          <pc:sldMk cId="0" sldId="430"/>
        </pc:sldMkLst>
      </pc:sldChg>
      <pc:sldChg chg="addSp modSp mod modNotes">
        <pc:chgData name="Muhammad Ashraf Gondal" userId="774cbc70-5d26-454a-b932-9f3b504957aa" providerId="ADAL" clId="{AE570E8E-F9E3-478F-A17D-6907CE13334E}" dt="2025-06-17T18:10:36.824" v="294" actId="14100"/>
        <pc:sldMkLst>
          <pc:docMk/>
          <pc:sldMk cId="0" sldId="431"/>
        </pc:sldMkLst>
      </pc:sldChg>
      <pc:sldChg chg="modNotes">
        <pc:chgData name="Muhammad Ashraf Gondal" userId="774cbc70-5d26-454a-b932-9f3b504957aa" providerId="ADAL" clId="{AE570E8E-F9E3-478F-A17D-6907CE13334E}" dt="2025-06-15T22:30:38.405" v="36" actId="27636"/>
        <pc:sldMkLst>
          <pc:docMk/>
          <pc:sldMk cId="0" sldId="432"/>
        </pc:sldMkLst>
      </pc:sldChg>
      <pc:sldChg chg="addSp modSp mod modNotes">
        <pc:chgData name="Muhammad Ashraf Gondal" userId="774cbc70-5d26-454a-b932-9f3b504957aa" providerId="ADAL" clId="{AE570E8E-F9E3-478F-A17D-6907CE13334E}" dt="2025-06-17T18:17:15.593" v="325" actId="20577"/>
        <pc:sldMkLst>
          <pc:docMk/>
          <pc:sldMk cId="0" sldId="433"/>
        </pc:sldMkLst>
      </pc:sldChg>
      <pc:sldChg chg="modNotes">
        <pc:chgData name="Muhammad Ashraf Gondal" userId="774cbc70-5d26-454a-b932-9f3b504957aa" providerId="ADAL" clId="{AE570E8E-F9E3-478F-A17D-6907CE13334E}" dt="2025-06-15T22:30:38.420" v="38" actId="27636"/>
        <pc:sldMkLst>
          <pc:docMk/>
          <pc:sldMk cId="0" sldId="434"/>
        </pc:sldMkLst>
      </pc:sldChg>
      <pc:sldChg chg="modSp mod modNotes">
        <pc:chgData name="Muhammad Ashraf Gondal" userId="774cbc70-5d26-454a-b932-9f3b504957aa" providerId="ADAL" clId="{AE570E8E-F9E3-478F-A17D-6907CE13334E}" dt="2025-06-17T18:25:05.173" v="360" actId="20577"/>
        <pc:sldMkLst>
          <pc:docMk/>
          <pc:sldMk cId="0" sldId="435"/>
        </pc:sldMkLst>
      </pc:sldChg>
      <pc:sldChg chg="modSp mod modNotes">
        <pc:chgData name="Muhammad Ashraf Gondal" userId="774cbc70-5d26-454a-b932-9f3b504957aa" providerId="ADAL" clId="{AE570E8E-F9E3-478F-A17D-6907CE13334E}" dt="2025-06-17T18:26:29.257" v="402" actId="20577"/>
        <pc:sldMkLst>
          <pc:docMk/>
          <pc:sldMk cId="0" sldId="436"/>
        </pc:sldMkLst>
      </pc:sldChg>
      <pc:sldChg chg="modNotes">
        <pc:chgData name="Muhammad Ashraf Gondal" userId="774cbc70-5d26-454a-b932-9f3b504957aa" providerId="ADAL" clId="{AE570E8E-F9E3-478F-A17D-6907CE13334E}" dt="2025-06-15T22:30:38.443" v="41" actId="27636"/>
        <pc:sldMkLst>
          <pc:docMk/>
          <pc:sldMk cId="0" sldId="437"/>
        </pc:sldMkLst>
      </pc:sldChg>
      <pc:sldChg chg="modNotes">
        <pc:chgData name="Muhammad Ashraf Gondal" userId="774cbc70-5d26-454a-b932-9f3b504957aa" providerId="ADAL" clId="{AE570E8E-F9E3-478F-A17D-6907CE13334E}" dt="2025-06-15T22:30:38.443" v="42" actId="27636"/>
        <pc:sldMkLst>
          <pc:docMk/>
          <pc:sldMk cId="0" sldId="438"/>
        </pc:sldMkLst>
      </pc:sldChg>
      <pc:sldChg chg="modSp mod modNotes">
        <pc:chgData name="Muhammad Ashraf Gondal" userId="774cbc70-5d26-454a-b932-9f3b504957aa" providerId="ADAL" clId="{AE570E8E-F9E3-478F-A17D-6907CE13334E}" dt="2025-06-17T18:44:43.011" v="406" actId="20577"/>
        <pc:sldMkLst>
          <pc:docMk/>
          <pc:sldMk cId="0" sldId="439"/>
        </pc:sldMkLst>
      </pc:sldChg>
      <pc:sldChg chg="modNotes">
        <pc:chgData name="Muhammad Ashraf Gondal" userId="774cbc70-5d26-454a-b932-9f3b504957aa" providerId="ADAL" clId="{AE570E8E-F9E3-478F-A17D-6907CE13334E}" dt="2025-06-15T22:30:38.458" v="44" actId="27636"/>
        <pc:sldMkLst>
          <pc:docMk/>
          <pc:sldMk cId="0" sldId="440"/>
        </pc:sldMkLst>
      </pc:sldChg>
      <pc:sldChg chg="modNotes">
        <pc:chgData name="Muhammad Ashraf Gondal" userId="774cbc70-5d26-454a-b932-9f3b504957aa" providerId="ADAL" clId="{AE570E8E-F9E3-478F-A17D-6907CE13334E}" dt="2025-06-15T22:30:38.458" v="45" actId="27636"/>
        <pc:sldMkLst>
          <pc:docMk/>
          <pc:sldMk cId="0" sldId="441"/>
        </pc:sldMkLst>
      </pc:sldChg>
      <pc:sldChg chg="modSp mod modNotes">
        <pc:chgData name="Muhammad Ashraf Gondal" userId="774cbc70-5d26-454a-b932-9f3b504957aa" providerId="ADAL" clId="{AE570E8E-F9E3-478F-A17D-6907CE13334E}" dt="2025-06-17T18:57:03.116" v="501" actId="20577"/>
        <pc:sldMkLst>
          <pc:docMk/>
          <pc:sldMk cId="0" sldId="442"/>
        </pc:sldMkLst>
      </pc:sldChg>
      <pc:sldChg chg="addSp delSp modSp mod modNotes">
        <pc:chgData name="Muhammad Ashraf Gondal" userId="774cbc70-5d26-454a-b932-9f3b504957aa" providerId="ADAL" clId="{AE570E8E-F9E3-478F-A17D-6907CE13334E}" dt="2025-06-17T18:54:01.030" v="485" actId="1076"/>
        <pc:sldMkLst>
          <pc:docMk/>
          <pc:sldMk cId="0" sldId="443"/>
        </pc:sldMkLst>
      </pc:sldChg>
      <pc:sldChg chg="modNotes">
        <pc:chgData name="Muhammad Ashraf Gondal" userId="774cbc70-5d26-454a-b932-9f3b504957aa" providerId="ADAL" clId="{AE570E8E-F9E3-478F-A17D-6907CE13334E}" dt="2025-06-15T22:30:38.489" v="48" actId="27636"/>
        <pc:sldMkLst>
          <pc:docMk/>
          <pc:sldMk cId="0" sldId="444"/>
        </pc:sldMkLst>
      </pc:sldChg>
      <pc:sldChg chg="modSp mod modNotes">
        <pc:chgData name="Muhammad Ashraf Gondal" userId="774cbc70-5d26-454a-b932-9f3b504957aa" providerId="ADAL" clId="{AE570E8E-F9E3-478F-A17D-6907CE13334E}" dt="2025-06-17T18:59:46.661" v="523" actId="20577"/>
        <pc:sldMkLst>
          <pc:docMk/>
          <pc:sldMk cId="0" sldId="445"/>
        </pc:sldMkLst>
      </pc:sldChg>
      <pc:sldChg chg="addSp modSp mod modNotes">
        <pc:chgData name="Muhammad Ashraf Gondal" userId="774cbc70-5d26-454a-b932-9f3b504957aa" providerId="ADAL" clId="{AE570E8E-F9E3-478F-A17D-6907CE13334E}" dt="2025-06-15T22:52:07.745" v="91" actId="164"/>
        <pc:sldMkLst>
          <pc:docMk/>
          <pc:sldMk cId="0" sldId="446"/>
        </pc:sldMkLst>
      </pc:sldChg>
      <pc:sldChg chg="modNotes">
        <pc:chgData name="Muhammad Ashraf Gondal" userId="774cbc70-5d26-454a-b932-9f3b504957aa" providerId="ADAL" clId="{AE570E8E-F9E3-478F-A17D-6907CE13334E}" dt="2025-06-15T22:30:38.505" v="51" actId="27636"/>
        <pc:sldMkLst>
          <pc:docMk/>
          <pc:sldMk cId="0" sldId="447"/>
        </pc:sldMkLst>
      </pc:sldChg>
      <pc:sldChg chg="modNotes">
        <pc:chgData name="Muhammad Ashraf Gondal" userId="774cbc70-5d26-454a-b932-9f3b504957aa" providerId="ADAL" clId="{AE570E8E-F9E3-478F-A17D-6907CE13334E}" dt="2025-06-15T22:30:38.505" v="52" actId="27636"/>
        <pc:sldMkLst>
          <pc:docMk/>
          <pc:sldMk cId="0" sldId="448"/>
        </pc:sldMkLst>
      </pc:sldChg>
      <pc:sldChg chg="modNotes">
        <pc:chgData name="Muhammad Ashraf Gondal" userId="774cbc70-5d26-454a-b932-9f3b504957aa" providerId="ADAL" clId="{AE570E8E-F9E3-478F-A17D-6907CE13334E}" dt="2025-06-15T22:30:38.505" v="53" actId="27636"/>
        <pc:sldMkLst>
          <pc:docMk/>
          <pc:sldMk cId="0" sldId="449"/>
        </pc:sldMkLst>
      </pc:sldChg>
      <pc:sldChg chg="addSp modSp mod modNotes">
        <pc:chgData name="Muhammad Ashraf Gondal" userId="774cbc70-5d26-454a-b932-9f3b504957aa" providerId="ADAL" clId="{AE570E8E-F9E3-478F-A17D-6907CE13334E}" dt="2025-06-15T22:53:01.476" v="95" actId="164"/>
        <pc:sldMkLst>
          <pc:docMk/>
          <pc:sldMk cId="0" sldId="450"/>
        </pc:sldMkLst>
      </pc:sldChg>
      <pc:sldChg chg="modNotes">
        <pc:chgData name="Muhammad Ashraf Gondal" userId="774cbc70-5d26-454a-b932-9f3b504957aa" providerId="ADAL" clId="{AE570E8E-F9E3-478F-A17D-6907CE13334E}" dt="2025-06-15T22:30:38.521" v="55" actId="27636"/>
        <pc:sldMkLst>
          <pc:docMk/>
          <pc:sldMk cId="0" sldId="451"/>
        </pc:sldMkLst>
      </pc:sldChg>
      <pc:sldChg chg="modNotes">
        <pc:chgData name="Muhammad Ashraf Gondal" userId="774cbc70-5d26-454a-b932-9f3b504957aa" providerId="ADAL" clId="{AE570E8E-F9E3-478F-A17D-6907CE13334E}" dt="2025-06-15T22:30:38.536" v="56" actId="27636"/>
        <pc:sldMkLst>
          <pc:docMk/>
          <pc:sldMk cId="0" sldId="452"/>
        </pc:sldMkLst>
      </pc:sldChg>
      <pc:sldChg chg="modNotes">
        <pc:chgData name="Muhammad Ashraf Gondal" userId="774cbc70-5d26-454a-b932-9f3b504957aa" providerId="ADAL" clId="{AE570E8E-F9E3-478F-A17D-6907CE13334E}" dt="2025-06-15T22:30:38.543" v="57" actId="27636"/>
        <pc:sldMkLst>
          <pc:docMk/>
          <pc:sldMk cId="0" sldId="453"/>
        </pc:sldMkLst>
      </pc:sldChg>
      <pc:sldChg chg="modNotes">
        <pc:chgData name="Muhammad Ashraf Gondal" userId="774cbc70-5d26-454a-b932-9f3b504957aa" providerId="ADAL" clId="{AE570E8E-F9E3-478F-A17D-6907CE13334E}" dt="2025-06-15T22:30:38.543" v="58" actId="27636"/>
        <pc:sldMkLst>
          <pc:docMk/>
          <pc:sldMk cId="0" sldId="454"/>
        </pc:sldMkLst>
      </pc:sldChg>
      <pc:sldChg chg="modNotes">
        <pc:chgData name="Muhammad Ashraf Gondal" userId="774cbc70-5d26-454a-b932-9f3b504957aa" providerId="ADAL" clId="{AE570E8E-F9E3-478F-A17D-6907CE13334E}" dt="2025-06-15T22:30:38.543" v="59" actId="27636"/>
        <pc:sldMkLst>
          <pc:docMk/>
          <pc:sldMk cId="0" sldId="455"/>
        </pc:sldMkLst>
      </pc:sldChg>
      <pc:sldChg chg="modNotes">
        <pc:chgData name="Muhammad Ashraf Gondal" userId="774cbc70-5d26-454a-b932-9f3b504957aa" providerId="ADAL" clId="{AE570E8E-F9E3-478F-A17D-6907CE13334E}" dt="2025-06-15T22:30:38.558" v="60" actId="27636"/>
        <pc:sldMkLst>
          <pc:docMk/>
          <pc:sldMk cId="0" sldId="456"/>
        </pc:sldMkLst>
      </pc:sldChg>
      <pc:sldChg chg="modNotes">
        <pc:chgData name="Muhammad Ashraf Gondal" userId="774cbc70-5d26-454a-b932-9f3b504957aa" providerId="ADAL" clId="{AE570E8E-F9E3-478F-A17D-6907CE13334E}" dt="2025-06-15T22:30:38.558" v="61" actId="27636"/>
        <pc:sldMkLst>
          <pc:docMk/>
          <pc:sldMk cId="0" sldId="457"/>
        </pc:sldMkLst>
      </pc:sldChg>
      <pc:sldChg chg="modNotes">
        <pc:chgData name="Muhammad Ashraf Gondal" userId="774cbc70-5d26-454a-b932-9f3b504957aa" providerId="ADAL" clId="{AE570E8E-F9E3-478F-A17D-6907CE13334E}" dt="2025-06-15T22:30:38.574" v="62" actId="27636"/>
        <pc:sldMkLst>
          <pc:docMk/>
          <pc:sldMk cId="0" sldId="458"/>
        </pc:sldMkLst>
      </pc:sldChg>
      <pc:sldChg chg="modNotes">
        <pc:chgData name="Muhammad Ashraf Gondal" userId="774cbc70-5d26-454a-b932-9f3b504957aa" providerId="ADAL" clId="{AE570E8E-F9E3-478F-A17D-6907CE13334E}" dt="2025-06-15T22:30:38.574" v="63" actId="27636"/>
        <pc:sldMkLst>
          <pc:docMk/>
          <pc:sldMk cId="0" sldId="459"/>
        </pc:sldMkLst>
      </pc:sldChg>
      <pc:sldChg chg="modNotes">
        <pc:chgData name="Muhammad Ashraf Gondal" userId="774cbc70-5d26-454a-b932-9f3b504957aa" providerId="ADAL" clId="{AE570E8E-F9E3-478F-A17D-6907CE13334E}" dt="2025-06-15T22:30:38.574" v="64" actId="27636"/>
        <pc:sldMkLst>
          <pc:docMk/>
          <pc:sldMk cId="0" sldId="460"/>
        </pc:sldMkLst>
      </pc:sldChg>
      <pc:sldChg chg="modNotes">
        <pc:chgData name="Muhammad Ashraf Gondal" userId="774cbc70-5d26-454a-b932-9f3b504957aa" providerId="ADAL" clId="{AE570E8E-F9E3-478F-A17D-6907CE13334E}" dt="2025-06-15T22:30:38.590" v="65" actId="27636"/>
        <pc:sldMkLst>
          <pc:docMk/>
          <pc:sldMk cId="0" sldId="461"/>
        </pc:sldMkLst>
      </pc:sldChg>
      <pc:sldChg chg="modNotes">
        <pc:chgData name="Muhammad Ashraf Gondal" userId="774cbc70-5d26-454a-b932-9f3b504957aa" providerId="ADAL" clId="{AE570E8E-F9E3-478F-A17D-6907CE13334E}" dt="2025-06-15T22:30:38.605" v="66" actId="27636"/>
        <pc:sldMkLst>
          <pc:docMk/>
          <pc:sldMk cId="0" sldId="462"/>
        </pc:sldMkLst>
      </pc:sldChg>
      <pc:sldChg chg="modNotes">
        <pc:chgData name="Muhammad Ashraf Gondal" userId="774cbc70-5d26-454a-b932-9f3b504957aa" providerId="ADAL" clId="{AE570E8E-F9E3-478F-A17D-6907CE13334E}" dt="2025-06-15T22:30:38.605" v="67" actId="27636"/>
        <pc:sldMkLst>
          <pc:docMk/>
          <pc:sldMk cId="0" sldId="463"/>
        </pc:sldMkLst>
      </pc:sldChg>
      <pc:sldChg chg="addSp modSp mod modNotes">
        <pc:chgData name="Muhammad Ashraf Gondal" userId="774cbc70-5d26-454a-b932-9f3b504957aa" providerId="ADAL" clId="{AE570E8E-F9E3-478F-A17D-6907CE13334E}" dt="2025-06-15T22:54:43.725" v="103" actId="164"/>
        <pc:sldMkLst>
          <pc:docMk/>
          <pc:sldMk cId="0" sldId="464"/>
        </pc:sldMkLst>
      </pc:sldChg>
      <pc:sldChg chg="modNotes">
        <pc:chgData name="Muhammad Ashraf Gondal" userId="774cbc70-5d26-454a-b932-9f3b504957aa" providerId="ADAL" clId="{AE570E8E-F9E3-478F-A17D-6907CE13334E}" dt="2025-06-15T22:30:38.621" v="69" actId="27636"/>
        <pc:sldMkLst>
          <pc:docMk/>
          <pc:sldMk cId="0" sldId="465"/>
        </pc:sldMkLst>
      </pc:sldChg>
      <pc:sldChg chg="modNotes">
        <pc:chgData name="Muhammad Ashraf Gondal" userId="774cbc70-5d26-454a-b932-9f3b504957aa" providerId="ADAL" clId="{AE570E8E-F9E3-478F-A17D-6907CE13334E}" dt="2025-06-15T22:30:38.621" v="70" actId="27636"/>
        <pc:sldMkLst>
          <pc:docMk/>
          <pc:sldMk cId="0" sldId="466"/>
        </pc:sldMkLst>
      </pc:sldChg>
      <pc:sldChg chg="modNotes">
        <pc:chgData name="Muhammad Ashraf Gondal" userId="774cbc70-5d26-454a-b932-9f3b504957aa" providerId="ADAL" clId="{AE570E8E-F9E3-478F-A17D-6907CE13334E}" dt="2025-06-15T22:30:38.637" v="71" actId="27636"/>
        <pc:sldMkLst>
          <pc:docMk/>
          <pc:sldMk cId="0" sldId="467"/>
        </pc:sldMkLst>
      </pc:sldChg>
      <pc:sldChg chg="modNotes">
        <pc:chgData name="Muhammad Ashraf Gondal" userId="774cbc70-5d26-454a-b932-9f3b504957aa" providerId="ADAL" clId="{AE570E8E-F9E3-478F-A17D-6907CE13334E}" dt="2025-06-15T22:30:38.643" v="72" actId="27636"/>
        <pc:sldMkLst>
          <pc:docMk/>
          <pc:sldMk cId="0" sldId="468"/>
        </pc:sldMkLst>
      </pc:sldChg>
      <pc:sldChg chg="modNotes">
        <pc:chgData name="Muhammad Ashraf Gondal" userId="774cbc70-5d26-454a-b932-9f3b504957aa" providerId="ADAL" clId="{AE570E8E-F9E3-478F-A17D-6907CE13334E}" dt="2025-06-15T22:30:38.643" v="73" actId="27636"/>
        <pc:sldMkLst>
          <pc:docMk/>
          <pc:sldMk cId="0" sldId="469"/>
        </pc:sldMkLst>
      </pc:sldChg>
      <pc:sldChg chg="modNotes">
        <pc:chgData name="Muhammad Ashraf Gondal" userId="774cbc70-5d26-454a-b932-9f3b504957aa" providerId="ADAL" clId="{AE570E8E-F9E3-478F-A17D-6907CE13334E}" dt="2025-06-15T22:30:38.659" v="74" actId="27636"/>
        <pc:sldMkLst>
          <pc:docMk/>
          <pc:sldMk cId="0" sldId="470"/>
        </pc:sldMkLst>
      </pc:sldChg>
      <pc:sldChg chg="modNotes">
        <pc:chgData name="Muhammad Ashraf Gondal" userId="774cbc70-5d26-454a-b932-9f3b504957aa" providerId="ADAL" clId="{AE570E8E-F9E3-478F-A17D-6907CE13334E}" dt="2025-06-15T22:30:38.666" v="75" actId="27636"/>
        <pc:sldMkLst>
          <pc:docMk/>
          <pc:sldMk cId="0" sldId="471"/>
        </pc:sldMkLst>
      </pc:sldChg>
      <pc:sldChg chg="modNotes">
        <pc:chgData name="Muhammad Ashraf Gondal" userId="774cbc70-5d26-454a-b932-9f3b504957aa" providerId="ADAL" clId="{AE570E8E-F9E3-478F-A17D-6907CE13334E}" dt="2025-06-15T22:30:38.672" v="76" actId="27636"/>
        <pc:sldMkLst>
          <pc:docMk/>
          <pc:sldMk cId="0" sldId="472"/>
        </pc:sldMkLst>
      </pc:sldChg>
      <pc:sldChg chg="modNotes">
        <pc:chgData name="Muhammad Ashraf Gondal" userId="774cbc70-5d26-454a-b932-9f3b504957aa" providerId="ADAL" clId="{AE570E8E-F9E3-478F-A17D-6907CE13334E}" dt="2025-06-15T22:30:38.678" v="77" actId="27636"/>
        <pc:sldMkLst>
          <pc:docMk/>
          <pc:sldMk cId="0" sldId="4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77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6084" y="973799"/>
            <a:ext cx="10339830" cy="509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8687" y="1661409"/>
            <a:ext cx="10374624" cy="3751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5105" y="2091568"/>
            <a:ext cx="9160510" cy="71755"/>
          </a:xfrm>
          <a:custGeom>
            <a:avLst/>
            <a:gdLst/>
            <a:ahLst/>
            <a:cxnLst/>
            <a:rect l="l" t="t" r="r" b="b"/>
            <a:pathLst>
              <a:path w="9160510" h="71755">
                <a:moveTo>
                  <a:pt x="0" y="71627"/>
                </a:moveTo>
                <a:lnTo>
                  <a:pt x="9160123" y="71627"/>
                </a:lnTo>
                <a:lnTo>
                  <a:pt x="9160123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00200" y="768409"/>
            <a:ext cx="9185910" cy="3270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5610" marR="5080" indent="-1693545">
              <a:lnSpc>
                <a:spcPct val="1272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2.8</a:t>
            </a:r>
            <a:r>
              <a:rPr sz="8700" b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Transi</a:t>
            </a: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8700" b="1" spc="-35" dirty="0">
                <a:solidFill>
                  <a:srgbClr val="0000FF"/>
                </a:solidFill>
                <a:latin typeface="Calibri"/>
                <a:cs typeface="Calibri"/>
              </a:rPr>
              <a:t>ion</a:t>
            </a:r>
            <a:r>
              <a:rPr sz="87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Probabili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ies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8263" y="3777365"/>
            <a:ext cx="5774055" cy="71755"/>
          </a:xfrm>
          <a:custGeom>
            <a:avLst/>
            <a:gdLst/>
            <a:ahLst/>
            <a:cxnLst/>
            <a:rect l="l" t="t" r="r" b="b"/>
            <a:pathLst>
              <a:path w="5774055" h="71754">
                <a:moveTo>
                  <a:pt x="0" y="71627"/>
                </a:moveTo>
                <a:lnTo>
                  <a:pt x="5773795" y="71627"/>
                </a:lnTo>
                <a:lnTo>
                  <a:pt x="5773795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9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3:</a:t>
            </a:r>
            <a:r>
              <a:rPr spc="-20" dirty="0"/>
              <a:t> Defin</a:t>
            </a:r>
            <a:r>
              <a:rPr spc="0" dirty="0"/>
              <a:t>i</a:t>
            </a:r>
            <a:r>
              <a:rPr spc="-10" dirty="0"/>
              <a:t>ti</a:t>
            </a:r>
            <a:r>
              <a:rPr spc="-35" dirty="0"/>
              <a:t>o</a:t>
            </a:r>
            <a:r>
              <a:rPr spc="-20" dirty="0"/>
              <a:t>ns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Einste</a:t>
            </a:r>
            <a:r>
              <a:rPr dirty="0"/>
              <a:t>i</a:t>
            </a:r>
            <a:r>
              <a:rPr spc="-15" dirty="0"/>
              <a:t>n </a:t>
            </a:r>
            <a:r>
              <a:rPr spc="-25" dirty="0"/>
              <a:t>Coe</a:t>
            </a:r>
            <a:r>
              <a:rPr spc="-5" dirty="0"/>
              <a:t>f</a:t>
            </a:r>
            <a:r>
              <a:rPr spc="-20" dirty="0"/>
              <a:t>f</a:t>
            </a:r>
            <a:r>
              <a:rPr spc="-5" dirty="0"/>
              <a:t>i</a:t>
            </a:r>
            <a:r>
              <a:rPr spc="-20" dirty="0"/>
              <a:t>cients</a:t>
            </a:r>
            <a:r>
              <a:rPr spc="0" dirty="0"/>
              <a:t> </a:t>
            </a:r>
            <a:r>
              <a:rPr spc="-20" dirty="0"/>
              <a:t>Ref</a:t>
            </a:r>
            <a:r>
              <a:rPr spc="-10" dirty="0"/>
              <a:t>r</a:t>
            </a:r>
            <a:r>
              <a:rPr spc="-25" dirty="0"/>
              <a:t>esher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9" y="1754434"/>
            <a:ext cx="10387965" cy="332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</a:t>
            </a:r>
            <a:r>
              <a:rPr sz="2800" spc="-10" dirty="0">
                <a:latin typeface="Calibri"/>
                <a:cs typeface="Calibri"/>
              </a:rPr>
              <a:t>ir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(upper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ower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27099"/>
              </a:lnSpc>
              <a:spcBef>
                <a:spcPts val="900"/>
              </a:spcBef>
              <a:buFont typeface="Calibri"/>
              <a:buAutoNum type="arabicPeriod"/>
              <a:tabLst>
                <a:tab pos="368935" algn="l"/>
              </a:tabLst>
            </a:pP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44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obab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pe</a:t>
            </a:r>
            <a:r>
              <a:rPr sz="2800" i="1" spc="-10" dirty="0">
                <a:latin typeface="Calibri"/>
                <a:cs typeface="Calibri"/>
              </a:rPr>
              <a:t>r</a:t>
            </a:r>
            <a:r>
              <a:rPr sz="2800" i="1" spc="-2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un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t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ti</a:t>
            </a:r>
            <a:r>
              <a:rPr sz="2800" i="1" spc="-15" dirty="0">
                <a:latin typeface="Calibri"/>
                <a:cs typeface="Calibri"/>
              </a:rPr>
              <a:t>me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emits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drop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0" dirty="0">
                <a:latin typeface="Calibri"/>
                <a:cs typeface="Calibri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27200"/>
              </a:lnSpc>
              <a:spcBef>
                <a:spcPts val="900"/>
              </a:spcBef>
              <a:buFont typeface="Calibri"/>
              <a:buAutoNum type="arabicPeriod"/>
              <a:tabLst>
                <a:tab pos="403225" algn="l"/>
              </a:tabLst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ed)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cient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3000" spc="-30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abi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p</a:t>
            </a:r>
            <a:r>
              <a:rPr sz="2800" i="1" spc="-30" dirty="0">
                <a:latin typeface="Calibri"/>
                <a:cs typeface="Calibri"/>
              </a:rPr>
              <a:t>e</a:t>
            </a:r>
            <a:r>
              <a:rPr sz="2800" i="1" spc="-10" dirty="0">
                <a:latin typeface="Calibri"/>
                <a:cs typeface="Calibri"/>
              </a:rPr>
              <a:t>r</a:t>
            </a:r>
            <a:r>
              <a:rPr sz="2800" i="1" spc="24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un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t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time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8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an</a:t>
            </a:r>
            <a:r>
              <a:rPr sz="2800" i="1" spc="-15" dirty="0">
                <a:latin typeface="Calibri"/>
                <a:cs typeface="Calibri"/>
              </a:rPr>
              <a:t>d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8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pe</a:t>
            </a:r>
            <a:r>
              <a:rPr sz="2800" i="1" spc="-10" dirty="0">
                <a:latin typeface="Calibri"/>
                <a:cs typeface="Calibri"/>
              </a:rPr>
              <a:t>r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7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spectra</a:t>
            </a:r>
            <a:r>
              <a:rPr sz="2800" i="1" spc="-10" dirty="0">
                <a:latin typeface="Calibri"/>
                <a:cs typeface="Calibri"/>
              </a:rPr>
              <a:t>l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6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energy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30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dens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ty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-2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 </a:t>
            </a:r>
            <a:r>
              <a:rPr sz="4200" spc="-15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use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sam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</a:t>
            </a:r>
            <a:r>
              <a:rPr sz="2800" spc="-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nwar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0" y="947234"/>
            <a:ext cx="10386695" cy="271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90" indent="-389890">
              <a:lnSpc>
                <a:spcPct val="100000"/>
              </a:lnSpc>
              <a:buFont typeface="Calibri"/>
              <a:buAutoNum type="arabicPeriod" startAt="3"/>
              <a:tabLst>
                <a:tab pos="402590" algn="l"/>
                <a:tab pos="4382135" algn="l"/>
              </a:tabLst>
            </a:pPr>
            <a:r>
              <a:rPr sz="2800" spc="-15" dirty="0">
                <a:latin typeface="Calibri"/>
                <a:cs typeface="Calibri"/>
              </a:rPr>
              <a:t>Absorpt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92" baseline="-16666" dirty="0">
                <a:latin typeface="Cambria Math"/>
                <a:cs typeface="Cambria Math"/>
              </a:rPr>
              <a:t>𝑘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spc="3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probab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p</a:t>
            </a:r>
            <a:r>
              <a:rPr sz="2800" i="1" spc="-15" dirty="0">
                <a:latin typeface="Calibri"/>
                <a:cs typeface="Calibri"/>
              </a:rPr>
              <a:t>er</a:t>
            </a:r>
            <a:r>
              <a:rPr sz="2800" i="1" spc="24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un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t</a:t>
            </a:r>
            <a:r>
              <a:rPr sz="2800" i="1" spc="24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ti</a:t>
            </a:r>
            <a:r>
              <a:rPr sz="2800" i="1" spc="-40" dirty="0">
                <a:latin typeface="Calibri"/>
                <a:cs typeface="Calibri"/>
              </a:rPr>
              <a:t>m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24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an</a:t>
            </a:r>
            <a:r>
              <a:rPr sz="2800" i="1" spc="-15" dirty="0">
                <a:latin typeface="Calibri"/>
                <a:cs typeface="Calibri"/>
              </a:rPr>
              <a:t>d</a:t>
            </a:r>
            <a:r>
              <a:rPr sz="2800" i="1" spc="25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Calibri"/>
                <a:cs typeface="Calibri"/>
              </a:rPr>
              <a:t>p</a:t>
            </a:r>
            <a:r>
              <a:rPr sz="2800" i="1" spc="-15" dirty="0">
                <a:latin typeface="Calibri"/>
                <a:cs typeface="Calibri"/>
              </a:rPr>
              <a:t>er</a:t>
            </a:r>
            <a:r>
              <a:rPr sz="2800" i="1" spc="25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spc="-15" dirty="0">
                <a:latin typeface="Calibri"/>
                <a:cs typeface="Calibri"/>
              </a:rPr>
              <a:t>that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eleva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sys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em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|</a:t>
            </a:r>
            <a:r>
              <a:rPr sz="2800" spc="0" dirty="0">
                <a:latin typeface="Calibri"/>
                <a:cs typeface="Calibri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marR="11430" lvl="1" indent="-228600" algn="just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howe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therm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dynam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equi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br</a:t>
            </a:r>
            <a:r>
              <a:rPr sz="2800" spc="-10" dirty="0">
                <a:latin typeface="Calibri"/>
                <a:cs typeface="Calibri"/>
              </a:rPr>
              <a:t>iu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ter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enforces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gebraic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wel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Plan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-b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um.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13" y="3930461"/>
            <a:ext cx="8001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Our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9346" y="3955547"/>
            <a:ext cx="56261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5065" algn="l"/>
                <a:tab pos="1959610" algn="l"/>
                <a:tab pos="3021330" algn="l"/>
                <a:tab pos="4764405" algn="l"/>
              </a:tabLst>
            </a:pP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chapter: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relate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0529" y="3945587"/>
            <a:ext cx="2239871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7" baseline="11904" dirty="0">
                <a:latin typeface="Cambria Math"/>
                <a:cs typeface="Cambria Math"/>
              </a:rPr>
              <a:t>𝐴</a:t>
            </a:r>
            <a:r>
              <a:rPr sz="2000" spc="200" dirty="0">
                <a:latin typeface="Cambria Math"/>
                <a:cs typeface="Cambria Math"/>
              </a:rPr>
              <a:t>𝑖</a:t>
            </a:r>
            <a:r>
              <a:rPr sz="2000" spc="375" dirty="0">
                <a:latin typeface="Cambria Math"/>
                <a:cs typeface="Cambria Math"/>
              </a:rPr>
              <a:t>𝑘</a:t>
            </a:r>
            <a:r>
              <a:rPr sz="4200" spc="-15" baseline="11904" dirty="0">
                <a:latin typeface="Cambria Math"/>
                <a:cs typeface="Cambria Math"/>
              </a:rPr>
              <a:t>,</a:t>
            </a:r>
            <a:r>
              <a:rPr sz="4200" baseline="11904" dirty="0">
                <a:latin typeface="Cambria Math"/>
                <a:cs typeface="Cambria Math"/>
              </a:rPr>
              <a:t> </a:t>
            </a:r>
            <a:r>
              <a:rPr sz="4200" spc="-465" baseline="11904" dirty="0">
                <a:latin typeface="Cambria Math"/>
                <a:cs typeface="Cambria Math"/>
              </a:rPr>
              <a:t> </a:t>
            </a:r>
            <a:r>
              <a:rPr sz="4200" spc="-225" baseline="11904" dirty="0">
                <a:latin typeface="Cambria Math"/>
                <a:cs typeface="Cambria Math"/>
              </a:rPr>
              <a:t>𝐵</a:t>
            </a:r>
            <a:r>
              <a:rPr sz="2000" spc="200" dirty="0">
                <a:latin typeface="Cambria Math"/>
                <a:cs typeface="Cambria Math"/>
              </a:rPr>
              <a:t>𝑖</a:t>
            </a:r>
            <a:r>
              <a:rPr sz="2000" spc="365" dirty="0">
                <a:latin typeface="Cambria Math"/>
                <a:cs typeface="Cambria Math"/>
              </a:rPr>
              <a:t>𝑘</a:t>
            </a:r>
            <a:r>
              <a:rPr sz="4200" spc="-15" baseline="11904" dirty="0">
                <a:latin typeface="Cambria Math"/>
                <a:cs typeface="Cambria Math"/>
              </a:rPr>
              <a:t>,</a:t>
            </a:r>
            <a:r>
              <a:rPr sz="4200" baseline="11904" dirty="0">
                <a:latin typeface="Cambria Math"/>
                <a:cs typeface="Cambria Math"/>
              </a:rPr>
              <a:t> </a:t>
            </a:r>
            <a:r>
              <a:rPr sz="4200" spc="-465" baseline="11904" dirty="0">
                <a:latin typeface="Cambria Math"/>
                <a:cs typeface="Cambria Math"/>
              </a:rPr>
              <a:t> </a:t>
            </a:r>
            <a:r>
              <a:rPr sz="4200" spc="-225" baseline="11904" dirty="0">
                <a:latin typeface="Cambria Math"/>
                <a:cs typeface="Cambria Math"/>
              </a:rPr>
              <a:t>𝐵</a:t>
            </a:r>
            <a:r>
              <a:rPr sz="2000" spc="195" dirty="0">
                <a:latin typeface="Cambria Math"/>
                <a:cs typeface="Cambria Math"/>
              </a:rPr>
              <a:t>𝑘𝑖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56828" y="3955547"/>
            <a:ext cx="332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5400" y="4460460"/>
            <a:ext cx="12115800" cy="977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02990" algn="l"/>
                <a:tab pos="5193030" algn="l"/>
                <a:tab pos="5998845" algn="l"/>
                <a:tab pos="6450965" algn="l"/>
                <a:tab pos="7494905" algn="l"/>
                <a:tab pos="8570595" algn="l"/>
              </a:tabLst>
            </a:pP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lable/measureable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ties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suc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matrix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elements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4: </a:t>
            </a:r>
            <a:r>
              <a:rPr spc="-20" dirty="0"/>
              <a:t>Spontan</a:t>
            </a:r>
            <a:r>
              <a:rPr spc="-15" dirty="0"/>
              <a:t>e</a:t>
            </a:r>
            <a:r>
              <a:rPr spc="-20" dirty="0"/>
              <a:t>ous </a:t>
            </a:r>
            <a:r>
              <a:rPr spc="-25" dirty="0"/>
              <a:t>Em</a:t>
            </a:r>
            <a:r>
              <a:rPr spc="-5" dirty="0"/>
              <a:t>i</a:t>
            </a:r>
            <a:r>
              <a:rPr spc="-15" dirty="0"/>
              <a:t>ssion</a:t>
            </a:r>
            <a:r>
              <a:rPr spc="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Populat</a:t>
            </a:r>
            <a:r>
              <a:rPr spc="5" dirty="0"/>
              <a:t>i</a:t>
            </a:r>
            <a:r>
              <a:rPr spc="-20" dirty="0"/>
              <a:t>on</a:t>
            </a:r>
            <a:r>
              <a:rPr spc="-25" dirty="0"/>
              <a:t> Dec</a:t>
            </a:r>
            <a:r>
              <a:rPr spc="-10" dirty="0"/>
              <a:t>a</a:t>
            </a:r>
            <a:r>
              <a:rPr spc="-20" dirty="0"/>
              <a:t>y Law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157" y="1633854"/>
            <a:ext cx="10833100" cy="2989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27099"/>
              </a:lnSpc>
              <a:tabLst>
                <a:tab pos="378460" algn="l"/>
                <a:tab pos="1920239" algn="l"/>
                <a:tab pos="2909570" algn="l"/>
                <a:tab pos="3893820" algn="l"/>
                <a:tab pos="4516120" algn="l"/>
                <a:tab pos="5154295" algn="l"/>
                <a:tab pos="6831965" algn="l"/>
                <a:tab pos="7682865" algn="l"/>
                <a:tab pos="8491220" algn="l"/>
                <a:tab pos="8998585" algn="l"/>
                <a:tab pos="9796145" algn="l"/>
              </a:tabLst>
            </a:pPr>
            <a:r>
              <a:rPr sz="2800" i="1" spc="-10" dirty="0">
                <a:latin typeface="Calibri"/>
                <a:cs typeface="Calibri"/>
              </a:rPr>
              <a:t>If</a:t>
            </a:r>
            <a:r>
              <a:rPr sz="2800" i="1" spc="-1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le*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reac</a:t>
            </a:r>
            <a:r>
              <a:rPr sz="2800" spc="-3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able,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2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16255" algn="l"/>
                <a:tab pos="999490" algn="l"/>
              </a:tabLst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baseline="-16666" dirty="0">
                <a:latin typeface="Calibri"/>
                <a:cs typeface="Calibri"/>
              </a:rPr>
              <a:t>i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lang="en-US" sz="2800" spc="1720" dirty="0">
                <a:latin typeface="Cambria Math"/>
                <a:cs typeface="Cambria Math"/>
              </a:rPr>
              <a:t>∑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lang="en-US" sz="2800" spc="-10" baseline="-16666" dirty="0">
                <a:latin typeface="Cambria Math"/>
                <a:cs typeface="Cambria Math"/>
              </a:rPr>
              <a:t> for all lower states</a:t>
            </a:r>
            <a:endParaRPr sz="2800" dirty="0">
              <a:latin typeface="Cambria Math"/>
              <a:cs typeface="Cambria Math"/>
            </a:endParaRPr>
          </a:p>
          <a:p>
            <a:pPr marL="365125" algn="ctr">
              <a:lnSpc>
                <a:spcPct val="100000"/>
              </a:lnSpc>
              <a:spcBef>
                <a:spcPts val="1015"/>
              </a:spcBef>
            </a:pPr>
            <a:r>
              <a:rPr sz="2000" spc="180" dirty="0">
                <a:latin typeface="Cambria Math"/>
                <a:cs typeface="Cambria Math"/>
              </a:rPr>
              <a:t>𝑘</a:t>
            </a:r>
            <a:endParaRPr sz="2000" dirty="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34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Popul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|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obey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renti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90312" y="4743019"/>
            <a:ext cx="929488" cy="428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8368" y="4901570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72608" y="5252037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2992" y="5200400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2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10559" y="5012761"/>
            <a:ext cx="13912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00125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−𝐴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spc="-26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565786" y="5171311"/>
            <a:ext cx="44830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6555" algn="l"/>
              </a:tabLst>
            </a:pPr>
            <a:r>
              <a:rPr sz="2000" dirty="0">
                <a:latin typeface="Calibri"/>
                <a:cs typeface="Calibri"/>
              </a:rPr>
              <a:t>i	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81384"/>
            <a:ext cx="5132705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(p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expo</a:t>
            </a:r>
            <a:r>
              <a:rPr sz="2800" spc="-20" dirty="0">
                <a:latin typeface="Calibri"/>
                <a:cs typeface="Calibri"/>
              </a:rPr>
              <a:t>nent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y)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4" y="1635066"/>
            <a:ext cx="7556496" cy="1066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04565">
              <a:lnSpc>
                <a:spcPct val="100000"/>
              </a:lnSpc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5" dirty="0">
                <a:latin typeface="Cambria Math"/>
                <a:cs typeface="Cambria Math"/>
              </a:rPr>
              <a:t>p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20" dirty="0">
                <a:latin typeface="Calibri"/>
                <a:cs typeface="Calibri"/>
              </a:rPr>
              <a:t>Mean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0173" y="3553972"/>
            <a:ext cx="83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7299" y="3343778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4">
                <a:moveTo>
                  <a:pt x="0" y="0"/>
                </a:moveTo>
                <a:lnTo>
                  <a:pt x="29870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28623" y="3156147"/>
            <a:ext cx="13335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4820" algn="l"/>
                <a:tab pos="948055" algn="l"/>
              </a:tabLst>
            </a:pP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44" baseline="-16666" dirty="0">
                <a:latin typeface="Calibri"/>
                <a:cs typeface="Calibri"/>
              </a:rPr>
              <a:t>i	</a:t>
            </a: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4200" spc="-44" baseline="-37698" dirty="0">
                <a:latin typeface="Cambria Math"/>
                <a:cs typeface="Cambria Math"/>
              </a:rPr>
              <a:t>𝐴</a:t>
            </a:r>
            <a:r>
              <a:rPr sz="4200" spc="-52" baseline="-37698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4913" y="2886144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00" y="4027990"/>
            <a:ext cx="1015047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nterpretat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aft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ime,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dro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endParaRPr sz="280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15"/>
              </a:spcBef>
            </a:pP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val</a:t>
            </a:r>
            <a:r>
              <a:rPr sz="2800" spc="-20" dirty="0">
                <a:latin typeface="Calibri"/>
                <a:cs typeface="Calibri"/>
              </a:rPr>
              <a:t>ue.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0106A1-FF2F-E0AE-48C5-A00BA6629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713" y="196657"/>
            <a:ext cx="4278625" cy="33573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85434"/>
            <a:ext cx="8834755" cy="611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lot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20" dirty="0">
                <a:latin typeface="Cambria Math"/>
                <a:cs typeface="Cambria Math"/>
              </a:rPr>
              <a:t>𝑁</a:t>
            </a:r>
            <a:r>
              <a:rPr sz="1500" spc="75" baseline="-16666" dirty="0">
                <a:latin typeface="Calibri"/>
                <a:cs typeface="Calibri"/>
              </a:rPr>
              <a:t>i</a:t>
            </a:r>
            <a:r>
              <a:rPr sz="2100" spc="7" baseline="1984" dirty="0">
                <a:latin typeface="Cambria Math"/>
                <a:cs typeface="Cambria Math"/>
              </a:rPr>
              <a:t>(</a:t>
            </a:r>
            <a:r>
              <a:rPr sz="1400" spc="30" dirty="0">
                <a:latin typeface="Cambria Math"/>
                <a:cs typeface="Cambria Math"/>
              </a:rPr>
              <a:t>𝑡</a:t>
            </a:r>
            <a:r>
              <a:rPr sz="2100" baseline="1984" dirty="0">
                <a:latin typeface="Cambria Math"/>
                <a:cs typeface="Cambria Math"/>
              </a:rPr>
              <a:t>)</a:t>
            </a:r>
            <a:r>
              <a:rPr sz="2100" spc="-22" baseline="1984" dirty="0">
                <a:latin typeface="Cambria Math"/>
                <a:cs typeface="Cambria Math"/>
              </a:rPr>
              <a:t> </a:t>
            </a:r>
            <a:r>
              <a:rPr sz="1400" dirty="0">
                <a:latin typeface="Calibri"/>
                <a:cs typeface="Calibri"/>
              </a:rPr>
              <a:t>vs.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𝑡</a:t>
            </a:r>
            <a:r>
              <a:rPr sz="1400" spc="35" dirty="0">
                <a:latin typeface="Cambria Math"/>
                <a:cs typeface="Cambria Math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th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mbria Math"/>
                <a:cs typeface="Cambria Math"/>
              </a:rPr>
              <a:t>−</a:t>
            </a:r>
            <a:r>
              <a:rPr sz="1400" spc="-5" dirty="0">
                <a:latin typeface="Cambria Math"/>
                <a:cs typeface="Cambria Math"/>
              </a:rPr>
              <a:t>𝐴</a:t>
            </a:r>
            <a:r>
              <a:rPr sz="1500" spc="52" baseline="-16666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;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se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list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do</a:t>
            </a:r>
            <a:r>
              <a:rPr sz="1400" dirty="0">
                <a:latin typeface="Calibri"/>
                <a:cs typeface="Calibri"/>
              </a:rPr>
              <a:t>wnwa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spc="-5" dirty="0">
                <a:latin typeface="Calibri"/>
                <a:cs typeface="Calibri"/>
              </a:rPr>
              <a:t>s.]</a:t>
            </a:r>
            <a:endParaRPr sz="140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  <a:spcBef>
                <a:spcPts val="1285"/>
              </a:spcBef>
            </a:pPr>
            <a:r>
              <a:rPr sz="2800" spc="-15" dirty="0">
                <a:latin typeface="Calibri"/>
                <a:cs typeface="Calibri"/>
              </a:rPr>
              <a:t>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350">
              <a:latin typeface="Times New Roman"/>
              <a:cs typeface="Times New Roman"/>
            </a:endParaRPr>
          </a:p>
          <a:p>
            <a:pPr marL="107314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repar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359530"/>
            <a:ext cx="133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8539" y="385434"/>
            <a:ext cx="8770345" cy="6112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6784" y="353699"/>
            <a:ext cx="8834120" cy="6176010"/>
          </a:xfrm>
          <a:custGeom>
            <a:avLst/>
            <a:gdLst/>
            <a:ahLst/>
            <a:cxnLst/>
            <a:rect l="l" t="t" r="r" b="b"/>
            <a:pathLst>
              <a:path w="8834120" h="6176009">
                <a:moveTo>
                  <a:pt x="0" y="6176009"/>
                </a:moveTo>
                <a:lnTo>
                  <a:pt x="8833865" y="6176009"/>
                </a:lnTo>
                <a:lnTo>
                  <a:pt x="8833865" y="0"/>
                </a:lnTo>
                <a:lnTo>
                  <a:pt x="0" y="0"/>
                </a:lnTo>
                <a:lnTo>
                  <a:pt x="0" y="617600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1333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59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5: </a:t>
            </a:r>
            <a:r>
              <a:rPr spc="-35" dirty="0"/>
              <a:t>R</a:t>
            </a:r>
            <a:r>
              <a:rPr spc="-15" dirty="0"/>
              <a:t>adiant</a:t>
            </a:r>
            <a:r>
              <a:rPr spc="-20" dirty="0"/>
              <a:t> </a:t>
            </a:r>
            <a:r>
              <a:rPr spc="-15" dirty="0"/>
              <a:t>P</a:t>
            </a:r>
            <a:r>
              <a:rPr spc="-20" dirty="0"/>
              <a:t>ower of </a:t>
            </a:r>
            <a:r>
              <a:rPr spc="-15" dirty="0"/>
              <a:t>a Sp</a:t>
            </a:r>
            <a:r>
              <a:rPr spc="-10" dirty="0"/>
              <a:t>e</a:t>
            </a:r>
            <a:r>
              <a:rPr spc="-20" dirty="0"/>
              <a:t>ctral</a:t>
            </a:r>
            <a:r>
              <a:rPr spc="0" dirty="0"/>
              <a:t> </a:t>
            </a:r>
            <a:r>
              <a:rPr spc="-10" dirty="0"/>
              <a:t>L</a:t>
            </a:r>
            <a:r>
              <a:rPr spc="-15" dirty="0"/>
              <a:t>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47586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channe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→|k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126" y="2396940"/>
            <a:ext cx="9182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509" baseline="-2976" dirty="0">
                <a:latin typeface="Cambria Math"/>
                <a:cs typeface="Cambria Math"/>
              </a:rPr>
              <a:t>𝑃</a:t>
            </a:r>
            <a:r>
              <a:rPr sz="3000" spc="300" baseline="-19444" dirty="0">
                <a:latin typeface="Cambria Math"/>
                <a:cs typeface="Cambria Math"/>
              </a:rPr>
              <a:t>𝑖𝑘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0600" y="2422893"/>
            <a:ext cx="308140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212344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 </a:t>
            </a:r>
            <a:r>
              <a:rPr sz="4200" spc="-457" baseline="2976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ℎ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4" y="3054160"/>
            <a:ext cx="4758686" cy="2523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Symbo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its: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powe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[</a:t>
            </a:r>
            <a:r>
              <a:rPr sz="2800" spc="-25" dirty="0">
                <a:latin typeface="Calibri"/>
                <a:cs typeface="Calibri"/>
              </a:rPr>
              <a:t>W]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20" dirty="0">
                <a:latin typeface="Cambria Math"/>
                <a:cs typeface="Cambria Math"/>
              </a:rPr>
              <a:t>ℎ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[J].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lang="en-US" sz="3000" spc="225" baseline="-25000" dirty="0">
                <a:latin typeface="Cambria Math"/>
                <a:cs typeface="Cambria Math"/>
              </a:rPr>
              <a:t>= </a:t>
            </a:r>
            <a:r>
              <a:rPr lang="en-US" sz="2000" spc="225" dirty="0">
                <a:latin typeface="Cambria Math"/>
                <a:cs typeface="Cambria Math"/>
              </a:rPr>
              <a:t>(1/decay time)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51E4E-367B-6259-006E-B44AF25D2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933730"/>
            <a:ext cx="4030516" cy="40234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01700" y="973958"/>
            <a:ext cx="10384155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099"/>
              </a:lnSpc>
              <a:tabLst>
                <a:tab pos="788035" algn="l"/>
                <a:tab pos="2356485" algn="l"/>
                <a:tab pos="4338955" algn="l"/>
                <a:tab pos="4940300" algn="l"/>
                <a:tab pos="6388735" algn="l"/>
                <a:tab pos="7886065" algn="l"/>
                <a:tab pos="9199245" algn="l"/>
              </a:tabLst>
            </a:pPr>
            <a:r>
              <a:rPr sz="2800" i="1" spc="-20" dirty="0">
                <a:latin typeface="Calibri"/>
                <a:cs typeface="Calibri"/>
              </a:rPr>
              <a:t>L</a:t>
            </a:r>
            <a:r>
              <a:rPr sz="2800" i="1" spc="-10" dirty="0">
                <a:latin typeface="Calibri"/>
                <a:cs typeface="Calibri"/>
              </a:rPr>
              <a:t>in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18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nten</a:t>
            </a:r>
            <a:r>
              <a:rPr sz="2800" i="1" spc="-5" dirty="0">
                <a:latin typeface="Calibri"/>
                <a:cs typeface="Calibri"/>
              </a:rPr>
              <a:t>s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ty</a:t>
            </a:r>
            <a:r>
              <a:rPr sz="2800" i="1" spc="18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10" dirty="0">
                <a:latin typeface="Calibri"/>
                <a:cs typeface="Calibri"/>
              </a:rPr>
              <a:t>b</a:t>
            </a:r>
            <a:r>
              <a:rPr sz="2800" i="1" spc="-20" dirty="0">
                <a:latin typeface="Calibri"/>
                <a:cs typeface="Calibri"/>
              </a:rPr>
              <a:t>serve</a:t>
            </a:r>
            <a:r>
              <a:rPr sz="2800" i="1" spc="-15" dirty="0">
                <a:latin typeface="Calibri"/>
                <a:cs typeface="Calibri"/>
              </a:rPr>
              <a:t>d</a:t>
            </a:r>
            <a:r>
              <a:rPr sz="2800" i="1" spc="19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a</a:t>
            </a:r>
            <a:r>
              <a:rPr sz="2800" i="1" spc="-10" dirty="0">
                <a:latin typeface="Calibri"/>
                <a:cs typeface="Calibri"/>
              </a:rPr>
              <a:t>l</a:t>
            </a:r>
            <a:r>
              <a:rPr sz="2800" i="1" spc="-5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n</a:t>
            </a:r>
            <a:r>
              <a:rPr sz="2800" i="1" spc="-15" dirty="0">
                <a:latin typeface="Calibri"/>
                <a:cs typeface="Calibri"/>
              </a:rPr>
              <a:t>g</a:t>
            </a:r>
            <a:r>
              <a:rPr sz="2800" i="1" spc="19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a</a:t>
            </a:r>
            <a:r>
              <a:rPr sz="2800" i="1" spc="18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g</a:t>
            </a:r>
            <a:r>
              <a:rPr sz="2800" i="1" spc="-10" dirty="0">
                <a:latin typeface="Calibri"/>
                <a:cs typeface="Calibri"/>
              </a:rPr>
              <a:t>iv</a:t>
            </a:r>
            <a:r>
              <a:rPr sz="2800" i="1" spc="-15" dirty="0">
                <a:latin typeface="Calibri"/>
                <a:cs typeface="Calibri"/>
              </a:rPr>
              <a:t>en</a:t>
            </a:r>
            <a:r>
              <a:rPr sz="2800" i="1" spc="21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d</a:t>
            </a:r>
            <a:r>
              <a:rPr sz="2800" i="1" spc="-10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r</a:t>
            </a:r>
            <a:r>
              <a:rPr sz="2800" i="1" spc="-15" dirty="0">
                <a:latin typeface="Calibri"/>
                <a:cs typeface="Calibri"/>
              </a:rPr>
              <a:t>ect</a:t>
            </a:r>
            <a:r>
              <a:rPr sz="2800" i="1" spc="-20" dirty="0">
                <a:latin typeface="Calibri"/>
                <a:cs typeface="Calibri"/>
              </a:rPr>
              <a:t>io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spc="190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m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spc="-15" dirty="0">
                <a:latin typeface="Calibri"/>
                <a:cs typeface="Calibri"/>
              </a:rPr>
              <a:t>y</a:t>
            </a:r>
            <a:r>
              <a:rPr sz="2800" i="1" spc="18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furthe</a:t>
            </a:r>
            <a:r>
              <a:rPr sz="2800" i="1" spc="-10" dirty="0">
                <a:latin typeface="Calibri"/>
                <a:cs typeface="Calibri"/>
              </a:rPr>
              <a:t>r</a:t>
            </a:r>
            <a:r>
              <a:rPr sz="2800" i="1" spc="20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depen</a:t>
            </a:r>
            <a:r>
              <a:rPr sz="2800" i="1" spc="-15" dirty="0">
                <a:latin typeface="Calibri"/>
                <a:cs typeface="Calibri"/>
              </a:rPr>
              <a:t>d</a:t>
            </a:r>
            <a:r>
              <a:rPr sz="2800" i="1" spc="19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on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the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ang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r*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emitted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pattern</a:t>
            </a:r>
            <a:r>
              <a:rPr sz="2800" spc="-1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2059428"/>
            <a:ext cx="9690100" cy="2326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zat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on).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  <a:tab pos="2893060" algn="l"/>
                <a:tab pos="3961765" algn="l"/>
                <a:tab pos="5380355" algn="l"/>
                <a:tab pos="5727700" algn="l"/>
                <a:tab pos="6741795" algn="l"/>
                <a:tab pos="7712709" algn="l"/>
                <a:tab pos="8195945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prov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irect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route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endParaRPr sz="3000" baseline="-16666" dirty="0">
              <a:latin typeface="Cambria Math"/>
              <a:cs typeface="Cambria Math"/>
            </a:endParaRPr>
          </a:p>
          <a:p>
            <a:pPr marL="469900">
              <a:lnSpc>
                <a:spcPct val="100000"/>
              </a:lnSpc>
              <a:spcBef>
                <a:spcPts val="915"/>
              </a:spcBef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ndepe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dent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known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cont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able.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8520" y="2753417"/>
            <a:ext cx="153733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7825" algn="l"/>
                <a:tab pos="1303020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	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6: </a:t>
            </a:r>
            <a:r>
              <a:rPr spc="-20" dirty="0"/>
              <a:t>Beyond Sponta</a:t>
            </a:r>
            <a:r>
              <a:rPr spc="-15" dirty="0"/>
              <a:t>n</a:t>
            </a:r>
            <a:r>
              <a:rPr spc="-25" dirty="0"/>
              <a:t>eous</a:t>
            </a:r>
            <a:r>
              <a:rPr dirty="0"/>
              <a:t> </a:t>
            </a:r>
            <a:r>
              <a:rPr spc="-20" dirty="0"/>
              <a:t>Em</a:t>
            </a:r>
            <a:r>
              <a:rPr spc="-15" dirty="0"/>
              <a:t>iss</a:t>
            </a:r>
            <a:r>
              <a:rPr spc="-5" dirty="0"/>
              <a:t>i</a:t>
            </a:r>
            <a:r>
              <a:rPr spc="-20" dirty="0"/>
              <a:t>on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Add</a:t>
            </a:r>
            <a:r>
              <a:rPr dirty="0"/>
              <a:t>i</a:t>
            </a:r>
            <a:r>
              <a:rPr spc="-15" dirty="0"/>
              <a:t>tional</a:t>
            </a:r>
            <a:r>
              <a:rPr spc="-20" dirty="0"/>
              <a:t> 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25" dirty="0"/>
              <a:t>cay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7404100" cy="3136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7820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Chann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ls</a:t>
            </a:r>
            <a:endParaRPr sz="3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n-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uce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less)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ons: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Mole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𝐴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dirty="0">
                <a:latin typeface="Calibri"/>
                <a:cs typeface="Calibri"/>
              </a:rPr>
              <a:t>lli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lang="en-US" sz="2800" spc="-45" dirty="0">
                <a:latin typeface="Times New Roman"/>
                <a:cs typeface="Times New Roman"/>
              </a:rPr>
              <a:t>molecule </a:t>
            </a:r>
            <a:r>
              <a:rPr sz="2800" spc="35" dirty="0">
                <a:latin typeface="Cambria Math"/>
                <a:cs typeface="Cambria Math"/>
              </a:rPr>
              <a:t>𝐵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lang="en-US" sz="2800" spc="-65" dirty="0">
                <a:latin typeface="Times New Roman"/>
                <a:cs typeface="Times New Roman"/>
              </a:rPr>
              <a:t>Pi collision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endParaRPr sz="2800" dirty="0">
              <a:latin typeface="Calibri"/>
              <a:cs typeface="Calibri"/>
            </a:endParaRPr>
          </a:p>
          <a:p>
            <a:pPr marL="4079240">
              <a:lnSpc>
                <a:spcPct val="100000"/>
              </a:lnSpc>
              <a:spcBef>
                <a:spcPts val="1710"/>
              </a:spcBef>
            </a:pPr>
            <a:r>
              <a:rPr sz="2000" dirty="0">
                <a:latin typeface="Calibri"/>
                <a:cs typeface="Calibri"/>
              </a:rPr>
              <a:t>coll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0443" y="4454984"/>
            <a:ext cx="66929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300" baseline="-19444" dirty="0">
                <a:latin typeface="Cambria Math"/>
                <a:cs typeface="Cambria Math"/>
              </a:rPr>
              <a:t>𝑖𝑘</a:t>
            </a:r>
            <a:endParaRPr sz="3000" baseline="-19444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2092" y="4964001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63139" y="4912364"/>
            <a:ext cx="820419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199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69411" y="4666867"/>
            <a:ext cx="177228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83945" algn="l"/>
              </a:tabLst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𝑣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𝑁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125" dirty="0">
                <a:latin typeface="Cambria Math"/>
                <a:cs typeface="Cambria Math"/>
              </a:rPr>
              <a:t>𝜎</a:t>
            </a:r>
            <a:r>
              <a:rPr sz="3000" baseline="31944" dirty="0">
                <a:latin typeface="Calibri"/>
                <a:cs typeface="Calibri"/>
              </a:rPr>
              <a:t>col</a:t>
            </a:r>
            <a:r>
              <a:rPr sz="3000" spc="172" baseline="31944" dirty="0">
                <a:latin typeface="Calibri"/>
                <a:cs typeface="Calibri"/>
              </a:rPr>
              <a:t>l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29209" y="4883275"/>
            <a:ext cx="1644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3926" y="4889852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8" y="5531678"/>
            <a:ext cx="9436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43705"/>
            <a:ext cx="51181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B </a:t>
            </a:r>
            <a:r>
              <a:rPr sz="3000" spc="-240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lang="en-US" sz="2800" spc="90" dirty="0">
                <a:latin typeface="Cambria Math"/>
                <a:cs typeface="Cambria Math"/>
              </a:rPr>
              <a:t>molecule</a:t>
            </a:r>
            <a:r>
              <a:rPr sz="2800" spc="-20" dirty="0">
                <a:latin typeface="Calibri"/>
                <a:cs typeface="Calibri"/>
              </a:rPr>
              <a:t>[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89" y="1618838"/>
            <a:ext cx="7898765" cy="229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𝑣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mean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[m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55"/>
              </a:spcBef>
              <a:buFont typeface="Symbol"/>
              <a:buChar char=""/>
              <a:tabLst>
                <a:tab pos="241935" algn="l"/>
                <a:tab pos="923925" algn="l"/>
                <a:tab pos="4716145" algn="l"/>
              </a:tabLst>
            </a:pP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9444" dirty="0">
                <a:latin typeface="Cambria Math"/>
                <a:cs typeface="Cambria Math"/>
              </a:rPr>
              <a:t>𝑖𝑘</a:t>
            </a:r>
            <a:r>
              <a:rPr sz="3000" baseline="-19444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sect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[m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imul</a:t>
            </a:r>
            <a:r>
              <a:rPr sz="2800" spc="-10" dirty="0">
                <a:latin typeface="Calibri"/>
                <a:cs typeface="Calibri"/>
              </a:rPr>
              <a:t>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</a:t>
            </a:r>
            <a:r>
              <a:rPr sz="2800" spc="-20" dirty="0">
                <a:latin typeface="Calibri"/>
                <a:cs typeface="Calibri"/>
              </a:rPr>
              <a:t>ss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9" baseline="-16666" dirty="0">
                <a:latin typeface="Cambria Math"/>
                <a:cs typeface="Cambria Math"/>
              </a:rPr>
              <a:t>𝑘</a:t>
            </a:r>
            <a:r>
              <a:rPr sz="4200" spc="-60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45134" algn="ctr">
              <a:lnSpc>
                <a:spcPct val="100000"/>
              </a:lnSpc>
              <a:spcBef>
                <a:spcPts val="1700"/>
              </a:spcBef>
            </a:pPr>
            <a:r>
              <a:rPr sz="2000" dirty="0">
                <a:latin typeface="Calibri"/>
                <a:cs typeface="Calibri"/>
              </a:rPr>
              <a:t>ind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7743" y="2288790"/>
            <a:ext cx="42576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97020" algn="l"/>
              </a:tabLst>
            </a:pPr>
            <a:r>
              <a:rPr sz="3000" baseline="2777" dirty="0">
                <a:latin typeface="Calibri"/>
                <a:cs typeface="Calibri"/>
              </a:rPr>
              <a:t>coll</a:t>
            </a:r>
            <a:r>
              <a:rPr sz="2000" dirty="0">
                <a:latin typeface="Times New Roman"/>
                <a:cs typeface="Times New Roman"/>
              </a:rPr>
              <a:t> 	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0319" y="3707843"/>
            <a:ext cx="669290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300" baseline="-19444" dirty="0">
                <a:latin typeface="Cambria Math"/>
                <a:cs typeface="Cambria Math"/>
              </a:rPr>
              <a:t>𝑖𝑘</a:t>
            </a:r>
            <a:endParaRPr sz="3000" baseline="-19444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5203" y="4216859"/>
            <a:ext cx="3714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3036" y="4165223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4">
                <a:moveTo>
                  <a:pt x="0" y="0"/>
                </a:moveTo>
                <a:lnTo>
                  <a:pt x="7863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5779" y="3960819"/>
            <a:ext cx="92456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𝜌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57581" y="4128995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24281" y="3960819"/>
            <a:ext cx="464184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4200" spc="-44" baseline="-2976" dirty="0">
                <a:latin typeface="Cambria Math"/>
                <a:cs typeface="Cambria Math"/>
              </a:rPr>
              <a:t>𝐵</a:t>
            </a:r>
            <a:endParaRPr sz="4200" baseline="-297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7954" y="4128995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13130" y="3977583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8" y="4786501"/>
            <a:ext cx="9004292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latin typeface="Calibri"/>
                <a:cs typeface="Calibri"/>
              </a:rPr>
              <a:t>Effect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ve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Calibri"/>
                <a:cs typeface="Calibri"/>
              </a:rPr>
              <a:t>l</a:t>
            </a:r>
            <a:r>
              <a:rPr sz="2800" i="1" spc="10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fet</a:t>
            </a:r>
            <a:r>
              <a:rPr sz="2800" i="1" spc="-15" dirty="0">
                <a:latin typeface="Calibri"/>
                <a:cs typeface="Calibri"/>
              </a:rPr>
              <a:t>ime</a:t>
            </a:r>
            <a:r>
              <a:rPr sz="2800" i="1" spc="-80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nc</a:t>
            </a:r>
            <a:r>
              <a:rPr sz="2800" i="1" spc="-5" dirty="0">
                <a:latin typeface="Calibri"/>
                <a:cs typeface="Calibri"/>
              </a:rPr>
              <a:t>l</a:t>
            </a:r>
            <a:r>
              <a:rPr sz="2800" i="1" spc="-20" dirty="0">
                <a:latin typeface="Calibri"/>
                <a:cs typeface="Calibri"/>
              </a:rPr>
              <a:t>ud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</a:t>
            </a:r>
            <a:r>
              <a:rPr sz="2800" i="1" spc="-15" dirty="0">
                <a:latin typeface="Calibri"/>
                <a:cs typeface="Calibri"/>
              </a:rPr>
              <a:t>g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*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channels</a:t>
            </a:r>
            <a:r>
              <a:rPr lang="en-US" sz="2800" spc="-15" dirty="0">
                <a:latin typeface="Calibri"/>
                <a:cs typeface="Calibri"/>
              </a:rPr>
              <a:t> (spontaneous, induced, collisions)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9104" y="916754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8896" y="1451678"/>
            <a:ext cx="247015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3000" spc="-44" baseline="-20833" dirty="0">
                <a:latin typeface="Calibri"/>
                <a:cs typeface="Calibri"/>
              </a:rPr>
              <a:t>i</a:t>
            </a:r>
            <a:endParaRPr sz="3000" baseline="-20833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1583" y="1374129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53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1776" y="1186502"/>
            <a:ext cx="687070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eff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4200" spc="-37" baseline="19841" dirty="0">
                <a:latin typeface="Cambria Math"/>
                <a:cs typeface="Cambria Math"/>
              </a:rPr>
              <a:t>=</a:t>
            </a:r>
            <a:endParaRPr sz="4200" baseline="19841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8082" y="1169738"/>
            <a:ext cx="99089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69365" algn="l"/>
                <a:tab pos="4827270" algn="l"/>
              </a:tabLst>
            </a:pPr>
            <a:r>
              <a:rPr sz="2800" spc="1720" dirty="0">
                <a:latin typeface="Cambria Math"/>
                <a:cs typeface="Cambria Math"/>
              </a:rPr>
              <a:t>∑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85" dirty="0">
                <a:latin typeface="Cambria Math"/>
                <a:cs typeface="Cambria Math"/>
              </a:rPr>
              <a:t>𝜈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62" baseline="-16666" dirty="0">
                <a:latin typeface="Cambria Math"/>
                <a:cs typeface="Cambria Math"/>
              </a:rPr>
              <a:t>𝑘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284" baseline="-16666" dirty="0">
                <a:latin typeface="Cambria Math"/>
                <a:cs typeface="Cambria Math"/>
              </a:rPr>
              <a:t>𝑖</a:t>
            </a:r>
            <a:r>
              <a:rPr sz="3000" spc="300" baseline="-16666" dirty="0">
                <a:latin typeface="Cambria Math"/>
                <a:cs typeface="Cambria Math"/>
              </a:rPr>
              <a:t>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𝑣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B</a:t>
            </a:r>
            <a:r>
              <a:rPr sz="3000" spc="202" baseline="-16666" dirty="0">
                <a:latin typeface="Calibri"/>
                <a:cs typeface="Calibri"/>
              </a:rPr>
              <a:t> </a:t>
            </a:r>
            <a:r>
              <a:rPr sz="2800" spc="-229" dirty="0">
                <a:latin typeface="Cambria Math"/>
                <a:cs typeface="Cambria Math"/>
              </a:rPr>
              <a:t>𝜎</a:t>
            </a:r>
            <a:r>
              <a:rPr sz="3000" spc="300" baseline="-19444" dirty="0">
                <a:latin typeface="Cambria Math"/>
                <a:cs typeface="Cambria Math"/>
              </a:rPr>
              <a:t>𝑖𝑘</a:t>
            </a:r>
            <a:r>
              <a:rPr sz="3000" baseline="-19444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42006" y="1718914"/>
            <a:ext cx="1797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80" dirty="0">
                <a:latin typeface="Cambria Math"/>
                <a:cs typeface="Cambria Math"/>
              </a:rPr>
              <a:t>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9374" y="1937227"/>
            <a:ext cx="1828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⏟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2634" y="2284218"/>
            <a:ext cx="136144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spontaneous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17468" y="1555846"/>
            <a:ext cx="852805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⏟</a:t>
            </a:r>
            <a:endParaRPr sz="20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latin typeface="Calibri"/>
                <a:cs typeface="Calibri"/>
              </a:rPr>
              <a:t>indu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26084" y="973799"/>
            <a:ext cx="10961116" cy="464134"/>
          </a:xfrm>
          <a:prstGeom prst="rect">
            <a:avLst/>
          </a:prstGeom>
        </p:spPr>
        <p:txBody>
          <a:bodyPr vert="horz" wrap="square" lIns="0" tIns="154845" rIns="0" bIns="0" rtlCol="0">
            <a:spAutoFit/>
          </a:bodyPr>
          <a:lstStyle/>
          <a:p>
            <a:pPr marL="7717155">
              <a:lnSpc>
                <a:spcPct val="100000"/>
              </a:lnSpc>
            </a:pP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0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000" b="0" u="none" dirty="0">
                <a:solidFill>
                  <a:srgbClr val="000000"/>
                </a:solidFill>
                <a:latin typeface="Calibri"/>
                <a:cs typeface="Calibri"/>
              </a:rPr>
              <a:t>ll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38326" y="1569562"/>
            <a:ext cx="1046480" cy="627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⏟</a:t>
            </a:r>
            <a:endParaRPr sz="20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latin typeface="Calibri"/>
                <a:cs typeface="Calibri"/>
              </a:rPr>
              <a:t>coll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8" y="2803962"/>
            <a:ext cx="269113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486535" algn="l"/>
                <a:tab pos="1844675" algn="l"/>
                <a:tab pos="2307590" algn="l"/>
              </a:tabLst>
            </a:pPr>
            <a:r>
              <a:rPr sz="2800" spc="-20" dirty="0">
                <a:latin typeface="Calibri"/>
                <a:cs typeface="Calibri"/>
              </a:rPr>
              <a:t>Vary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𝜌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B</a:t>
            </a:r>
            <a:endParaRPr sz="3000" baseline="-16666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15"/>
              </a:spcBef>
            </a:pPr>
            <a:r>
              <a:rPr sz="2800" spc="-15" dirty="0">
                <a:latin typeface="Calibri"/>
                <a:cs typeface="Calibri"/>
              </a:rPr>
              <a:t>contri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62534" y="2829048"/>
            <a:ext cx="73240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3070" algn="l"/>
                <a:tab pos="755650" algn="l"/>
                <a:tab pos="2990850" algn="l"/>
                <a:tab pos="3719195" algn="l"/>
                <a:tab pos="5273675" algn="l"/>
                <a:tab pos="5907405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Ster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-25" dirty="0">
                <a:latin typeface="Calibri"/>
                <a:cs typeface="Calibri"/>
              </a:rPr>
              <a:t>Vo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mer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separate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dual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79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1:</a:t>
            </a:r>
            <a:r>
              <a:rPr spc="-20" dirty="0"/>
              <a:t> Transition</a:t>
            </a:r>
            <a:r>
              <a:rPr dirty="0"/>
              <a:t> </a:t>
            </a:r>
            <a:r>
              <a:rPr spc="-25" dirty="0"/>
              <a:t>Probab</a:t>
            </a:r>
            <a:r>
              <a:rPr spc="0" dirty="0"/>
              <a:t>i</a:t>
            </a:r>
            <a:r>
              <a:rPr spc="-15" dirty="0"/>
              <a:t>lities</a:t>
            </a:r>
            <a:r>
              <a:rPr spc="-2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30" dirty="0"/>
              <a:t>Why</a:t>
            </a:r>
            <a:r>
              <a:rPr spc="-5" dirty="0"/>
              <a:t> </a:t>
            </a:r>
            <a:r>
              <a:rPr spc="-10" dirty="0"/>
              <a:t>T</a:t>
            </a:r>
            <a:r>
              <a:rPr spc="-20" dirty="0"/>
              <a:t>hey </a:t>
            </a:r>
            <a:r>
              <a:rPr spc="-25" dirty="0"/>
              <a:t>Ma</a:t>
            </a:r>
            <a:r>
              <a:rPr spc="-5" dirty="0"/>
              <a:t>t</a:t>
            </a:r>
            <a:r>
              <a:rPr spc="-15" dirty="0"/>
              <a:t>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10156190" cy="3494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baseline="-16666" dirty="0">
                <a:latin typeface="Calibri"/>
                <a:cs typeface="Calibri"/>
              </a:rPr>
              <a:t>l</a:t>
            </a:r>
            <a:r>
              <a:rPr sz="3000" spc="-15" baseline="-16666" dirty="0">
                <a:latin typeface="Calibri"/>
                <a:cs typeface="Calibri"/>
              </a:rPr>
              <a:t>i</a:t>
            </a:r>
            <a:r>
              <a:rPr sz="3000" baseline="-16666" dirty="0">
                <a:latin typeface="Calibri"/>
                <a:cs typeface="Calibri"/>
              </a:rPr>
              <a:t>ne </a:t>
            </a:r>
            <a:r>
              <a:rPr sz="3000" spc="-225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depe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tors.</a:t>
            </a:r>
            <a:endParaRPr sz="2800" dirty="0">
              <a:latin typeface="Calibri"/>
              <a:cs typeface="Calibri"/>
            </a:endParaRPr>
          </a:p>
          <a:p>
            <a:pPr marL="870585" marR="5080" lvl="1" indent="-400685">
              <a:lnSpc>
                <a:spcPct val="127099"/>
              </a:lnSpc>
              <a:spcBef>
                <a:spcPts val="900"/>
              </a:spcBef>
              <a:buFont typeface="Calibri"/>
              <a:buAutoNum type="arabicPeriod"/>
              <a:tabLst>
                <a:tab pos="871219" algn="l"/>
                <a:tab pos="2748280" algn="l"/>
                <a:tab pos="4091304" algn="l"/>
                <a:tab pos="4647565" algn="l"/>
                <a:tab pos="5389245" algn="l"/>
                <a:tab pos="6452235" algn="l"/>
                <a:tab pos="8035290" algn="l"/>
                <a:tab pos="8606155" algn="l"/>
              </a:tabLst>
            </a:pPr>
            <a:r>
              <a:rPr sz="2800" b="1" u="heavy" spc="-20" dirty="0">
                <a:latin typeface="Calibri"/>
                <a:cs typeface="Calibri"/>
              </a:rPr>
              <a:t>Population</a:t>
            </a:r>
            <a:r>
              <a:rPr sz="2800" b="1" u="heavy" spc="-10" dirty="0">
                <a:latin typeface="Calibri"/>
                <a:cs typeface="Calibri"/>
              </a:rPr>
              <a:t> </a:t>
            </a:r>
            <a:r>
              <a:rPr sz="2800" b="1" u="heavy" dirty="0">
                <a:latin typeface="Times New Roman"/>
                <a:cs typeface="Times New Roman"/>
              </a:rPr>
              <a:t>	</a:t>
            </a:r>
            <a:r>
              <a:rPr sz="2800" b="1" u="heavy" spc="-15" dirty="0">
                <a:latin typeface="Calibri"/>
                <a:cs typeface="Calibri"/>
              </a:rPr>
              <a:t>dens</a:t>
            </a:r>
            <a:r>
              <a:rPr sz="2800" b="1" u="heavy" spc="-25" dirty="0">
                <a:latin typeface="Calibri"/>
                <a:cs typeface="Calibri"/>
              </a:rPr>
              <a:t>i</a:t>
            </a:r>
            <a:r>
              <a:rPr sz="2800" b="1" u="heavy" dirty="0">
                <a:latin typeface="Calibri"/>
                <a:cs typeface="Calibri"/>
              </a:rPr>
              <a:t>t</a:t>
            </a:r>
            <a:r>
              <a:rPr sz="2800" b="1" u="heavy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(e</a:t>
            </a:r>
            <a:r>
              <a:rPr sz="2800" spc="-3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ng)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nvent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i </a:t>
            </a:r>
            <a:r>
              <a:rPr sz="3000" spc="-247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Cambria Math"/>
                <a:cs typeface="Cambria Math"/>
              </a:rPr>
              <a:t>𝑁</a:t>
            </a:r>
            <a:r>
              <a:rPr sz="3000" spc="157" baseline="-16666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870585" marR="7620" lvl="1" indent="-400685">
              <a:lnSpc>
                <a:spcPct val="127099"/>
              </a:lnSpc>
              <a:spcBef>
                <a:spcPts val="900"/>
              </a:spcBef>
              <a:buFont typeface="Calibri"/>
              <a:buAutoNum type="arabicPeriod"/>
              <a:tabLst>
                <a:tab pos="871219" algn="l"/>
              </a:tabLst>
            </a:pPr>
            <a:r>
              <a:rPr lang="en-US" sz="2800" spc="-1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transition</a:t>
            </a:r>
            <a:r>
              <a:rPr sz="2800" b="1" u="heavy" spc="-25" dirty="0">
                <a:latin typeface="Calibri"/>
                <a:cs typeface="Calibri"/>
              </a:rPr>
              <a:t> </a:t>
            </a:r>
            <a:r>
              <a:rPr sz="2800" b="1" u="heavy" spc="-15" dirty="0">
                <a:latin typeface="Calibri"/>
                <a:cs typeface="Calibri"/>
              </a:rPr>
              <a:t>probabilit</a:t>
            </a:r>
            <a:r>
              <a:rPr sz="2800" b="1" u="heavy" spc="-10" dirty="0">
                <a:latin typeface="Calibri"/>
                <a:cs typeface="Calibri"/>
              </a:rPr>
              <a:t>y</a:t>
            </a:r>
            <a:r>
              <a:rPr lang="en-US" sz="2800" b="1" u="heavy" spc="-10" dirty="0">
                <a:latin typeface="Calibri"/>
                <a:cs typeface="Calibri"/>
              </a:rPr>
              <a:t> </a:t>
            </a:r>
            <a:r>
              <a:rPr lang="en-US" sz="2800" dirty="0"/>
              <a:t>corresponding molecular transitions.</a:t>
            </a:r>
            <a:endParaRPr lang="en-US" sz="7200" dirty="0"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241935" algn="l"/>
                <a:tab pos="1692910" algn="l"/>
                <a:tab pos="3291204" algn="l"/>
                <a:tab pos="5297170" algn="l"/>
                <a:tab pos="6413500" algn="l"/>
                <a:tab pos="7165975" algn="l"/>
                <a:tab pos="7675880" algn="l"/>
              </a:tabLst>
            </a:pPr>
            <a:r>
              <a:rPr sz="2800" spc="-20" dirty="0">
                <a:latin typeface="Calibri"/>
                <a:cs typeface="Calibri"/>
              </a:rPr>
              <a:t>Knowin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probab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ties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rev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rs</a:t>
            </a:r>
            <a:r>
              <a:rPr sz="2800" spc="2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eng</a:t>
            </a:r>
            <a:r>
              <a:rPr sz="2800" spc="-20" dirty="0">
                <a:latin typeface="Calibri"/>
                <a:cs typeface="Calibri"/>
              </a:rPr>
              <a:t>ineer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3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rom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ure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ra.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0585" y="409565"/>
            <a:ext cx="7808595" cy="601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62355" algn="ctr">
              <a:lnSpc>
                <a:spcPts val="670"/>
              </a:lnSpc>
            </a:pPr>
            <a:r>
              <a:rPr sz="1000" spc="-10" dirty="0">
                <a:latin typeface="Calibri"/>
                <a:cs typeface="Calibri"/>
              </a:rPr>
              <a:t>eff</a:t>
            </a:r>
            <a:endParaRPr sz="1000">
              <a:latin typeface="Calibri"/>
              <a:cs typeface="Calibri"/>
            </a:endParaRPr>
          </a:p>
          <a:p>
            <a:pPr marL="43815">
              <a:lnSpc>
                <a:spcPts val="1150"/>
              </a:lnSpc>
              <a:tabLst>
                <a:tab pos="3486785" algn="l"/>
              </a:tabLst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1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–Vo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raph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1</a:t>
            </a:r>
            <a:r>
              <a:rPr sz="1400" spc="-5" dirty="0">
                <a:latin typeface="Cambria Math"/>
                <a:cs typeface="Cambria Math"/>
              </a:rPr>
              <a:t>/</a:t>
            </a:r>
            <a:r>
              <a:rPr sz="1400" spc="5" dirty="0">
                <a:latin typeface="Cambria Math"/>
                <a:cs typeface="Cambria Math"/>
              </a:rPr>
              <a:t>𝜏</a:t>
            </a:r>
            <a:r>
              <a:rPr sz="1500" spc="-7" baseline="-16666" dirty="0">
                <a:latin typeface="Calibri"/>
                <a:cs typeface="Calibri"/>
              </a:rPr>
              <a:t>i</a:t>
            </a:r>
            <a:r>
              <a:rPr sz="1500" baseline="-16666" dirty="0">
                <a:latin typeface="Calibri"/>
                <a:cs typeface="Calibri"/>
              </a:rPr>
              <a:t>	</a:t>
            </a:r>
            <a:r>
              <a:rPr sz="1400" dirty="0">
                <a:latin typeface="Calibri"/>
                <a:cs typeface="Calibri"/>
              </a:rPr>
              <a:t>vs.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20" dirty="0">
                <a:latin typeface="Cambria Math"/>
                <a:cs typeface="Cambria Math"/>
              </a:rPr>
              <a:t>𝑁</a:t>
            </a:r>
            <a:r>
              <a:rPr sz="1500" spc="-15" baseline="-16666" dirty="0">
                <a:latin typeface="Calibri"/>
                <a:cs typeface="Calibri"/>
              </a:rPr>
              <a:t>B</a:t>
            </a:r>
            <a:r>
              <a:rPr sz="1500" baseline="-16666" dirty="0">
                <a:latin typeface="Calibri"/>
                <a:cs typeface="Calibri"/>
              </a:rPr>
              <a:t> </a:t>
            </a:r>
            <a:r>
              <a:rPr sz="1500" spc="-127" baseline="-16666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ex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ela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;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cept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gives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𝐴</a:t>
            </a:r>
            <a:r>
              <a:rPr sz="1500" spc="75" baseline="-16666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.]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30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0585" y="409565"/>
            <a:ext cx="7808579" cy="6010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830" y="377799"/>
            <a:ext cx="7872095" cy="6073775"/>
          </a:xfrm>
          <a:custGeom>
            <a:avLst/>
            <a:gdLst/>
            <a:ahLst/>
            <a:cxnLst/>
            <a:rect l="l" t="t" r="r" b="b"/>
            <a:pathLst>
              <a:path w="7872095" h="6073775">
                <a:moveTo>
                  <a:pt x="0" y="6073779"/>
                </a:moveTo>
                <a:lnTo>
                  <a:pt x="7872099" y="6073779"/>
                </a:lnTo>
                <a:lnTo>
                  <a:pt x="7872099" y="0"/>
                </a:lnTo>
                <a:lnTo>
                  <a:pt x="0" y="0"/>
                </a:lnTo>
                <a:lnTo>
                  <a:pt x="0" y="607377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49174" y="6182740"/>
            <a:ext cx="7835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7:</a:t>
            </a:r>
            <a:r>
              <a:rPr spc="-20" dirty="0"/>
              <a:t> </a:t>
            </a:r>
            <a:r>
              <a:rPr spc="-30" dirty="0"/>
              <a:t>Two</a:t>
            </a:r>
            <a:r>
              <a:rPr spc="-15" dirty="0"/>
              <a:t>-Le</a:t>
            </a:r>
            <a:r>
              <a:rPr spc="-20" dirty="0"/>
              <a:t>vel</a:t>
            </a:r>
            <a:r>
              <a:rPr dirty="0"/>
              <a:t> </a:t>
            </a:r>
            <a:r>
              <a:rPr spc="-20" dirty="0"/>
              <a:t>Atom</a:t>
            </a:r>
            <a:r>
              <a:rPr spc="-15" dirty="0"/>
              <a:t> in a Classical</a:t>
            </a:r>
            <a:r>
              <a:rPr spc="-30" dirty="0"/>
              <a:t> </a:t>
            </a:r>
            <a:r>
              <a:rPr spc="-15" dirty="0"/>
              <a:t>L</a:t>
            </a:r>
            <a:r>
              <a:rPr dirty="0"/>
              <a:t>i</a:t>
            </a:r>
            <a:r>
              <a:rPr spc="-35" dirty="0"/>
              <a:t>g</a:t>
            </a:r>
            <a:r>
              <a:rPr spc="-15" dirty="0"/>
              <a:t>ht Fi</a:t>
            </a:r>
            <a:r>
              <a:rPr spc="-10" dirty="0"/>
              <a:t>e</a:t>
            </a:r>
            <a:r>
              <a:rPr spc="-15" dirty="0"/>
              <a:t>ld</a:t>
            </a:r>
            <a:r>
              <a:rPr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Bas</a:t>
            </a:r>
            <a:r>
              <a:rPr spc="-5" dirty="0"/>
              <a:t>i</a:t>
            </a:r>
            <a:r>
              <a:rPr spc="-15" dirty="0"/>
              <a:t>c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8687" y="1661409"/>
            <a:ext cx="10374624" cy="2635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20" dirty="0"/>
              <a:t>Idea</a:t>
            </a:r>
          </a:p>
          <a:p>
            <a:pPr marL="5715" marR="5080">
              <a:lnSpc>
                <a:spcPct val="127099"/>
              </a:lnSpc>
              <a:spcBef>
                <a:spcPts val="1130"/>
              </a:spcBef>
              <a:tabLst>
                <a:tab pos="648335" algn="l"/>
                <a:tab pos="1704975" algn="l"/>
                <a:tab pos="2335530" algn="l"/>
                <a:tab pos="3978275" algn="l"/>
                <a:tab pos="4445635" algn="l"/>
                <a:tab pos="4773295" algn="l"/>
                <a:tab pos="6093460" algn="l"/>
                <a:tab pos="7053580" algn="l"/>
                <a:tab pos="7973059" algn="l"/>
                <a:tab pos="8920480" algn="l"/>
              </a:tabLst>
            </a:pPr>
            <a:r>
              <a:rPr sz="2800" b="0" i="1" u="none" spc="-3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model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b="0" i="1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radiat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*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assical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lane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(va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u="none" spc="-3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enever</a:t>
            </a:r>
            <a:r>
              <a:rPr sz="28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phot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ics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b="0" u="none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ess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):</a:t>
            </a:r>
            <a:endParaRPr sz="2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15"/>
              </a:spcBef>
            </a:pP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𝐄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35" dirty="0">
                <a:solidFill>
                  <a:srgbClr val="000000"/>
                </a:solidFill>
                <a:latin typeface="Cambria Math"/>
                <a:cs typeface="Cambria Math"/>
              </a:rPr>
              <a:t>𝑡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4200" b="0" u="none" spc="232" baseline="297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spc="232" baseline="-16666" dirty="0">
                <a:solidFill>
                  <a:srgbClr val="000000"/>
                </a:solidFill>
                <a:latin typeface="Cambria Math"/>
                <a:cs typeface="Cambria Math"/>
              </a:rPr>
              <a:t>0</a:t>
            </a:r>
            <a:r>
              <a:rPr sz="2800" b="0" u="none" spc="-15" dirty="0">
                <a:solidFill>
                  <a:srgbClr val="000000"/>
                </a:solidFill>
                <a:latin typeface="Cambria Math"/>
                <a:cs typeface="Cambria Math"/>
              </a:rPr>
              <a:t>co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s</a:t>
            </a:r>
            <a:r>
              <a:rPr sz="4200" b="0" u="none" spc="-15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-3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𝑡</a:t>
            </a:r>
            <a:r>
              <a:rPr sz="2800" b="0" u="none" spc="6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2800" b="0" u="none" spc="5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𝑘</a:t>
            </a:r>
            <a:r>
              <a:rPr sz="2800" b="0" u="none" spc="20" dirty="0">
                <a:solidFill>
                  <a:srgbClr val="000000"/>
                </a:solidFill>
                <a:latin typeface="Cambria Math"/>
                <a:cs typeface="Cambria Math"/>
              </a:rPr>
              <a:t>𝑧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8" y="4242059"/>
            <a:ext cx="10299692" cy="1824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2200"/>
              </a:lnSpc>
              <a:tabLst>
                <a:tab pos="777875" algn="l"/>
                <a:tab pos="1953895" algn="l"/>
                <a:tab pos="3354704" algn="l"/>
                <a:tab pos="4213860" algn="l"/>
                <a:tab pos="5770880" algn="l"/>
                <a:tab pos="7649209" algn="l"/>
              </a:tabLst>
            </a:pPr>
            <a:r>
              <a:rPr sz="2800" i="1" spc="-20" dirty="0">
                <a:latin typeface="Calibri"/>
                <a:cs typeface="Calibri"/>
              </a:rPr>
              <a:t>T</a:t>
            </a:r>
            <a:r>
              <a:rPr sz="2800" i="1" spc="-10" dirty="0">
                <a:latin typeface="Calibri"/>
                <a:cs typeface="Calibri"/>
              </a:rPr>
              <a:t>h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atom*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remai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uantu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mechan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Ham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tonian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610" dirty="0">
                <a:latin typeface="Cambria Math"/>
                <a:cs typeface="Cambria Math"/>
              </a:rPr>
              <a:t>𝐻</a:t>
            </a:r>
            <a:r>
              <a:rPr sz="4200" spc="-209" baseline="9920" dirty="0">
                <a:latin typeface="Cambria Math"/>
                <a:cs typeface="Cambria Math"/>
              </a:rPr>
              <a:t>̂</a:t>
            </a:r>
            <a:r>
              <a:rPr sz="3000" spc="225" baseline="-16666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Restri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attention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jus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eige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states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6405" y="4343400"/>
            <a:ext cx="18649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rturbed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289" y="968684"/>
            <a:ext cx="8147684" cy="311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wer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energy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79" baseline="-16666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Upper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gy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165" baseline="-16666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velength)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Atom</a:t>
            </a:r>
            <a:r>
              <a:rPr sz="2800" spc="-15" dirty="0">
                <a:latin typeface="Calibri"/>
                <a:cs typeface="Calibri"/>
              </a:rPr>
              <a:t>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≈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0.1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nm.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elength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≈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500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8" y="4348038"/>
            <a:ext cx="11658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Hence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7876" y="4363163"/>
            <a:ext cx="7261859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0615" algn="l"/>
                <a:tab pos="2209165" algn="l"/>
                <a:tab pos="2821940" algn="l"/>
                <a:tab pos="3235960" algn="l"/>
                <a:tab pos="3653154" algn="l"/>
                <a:tab pos="4740910" algn="l"/>
                <a:tab pos="5739765" algn="l"/>
                <a:tab pos="6299200" algn="l"/>
              </a:tabLst>
            </a:pP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𝑘𝑧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≈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side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atial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80676" y="4373123"/>
            <a:ext cx="13061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variat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48" y="4916049"/>
            <a:ext cx="15373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neg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125" y="504788"/>
            <a:ext cx="11036935" cy="596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" marR="374015">
              <a:lnSpc>
                <a:spcPct val="127099"/>
              </a:lnSpc>
              <a:tabLst>
                <a:tab pos="1704339" algn="l"/>
                <a:tab pos="3611245" algn="l"/>
                <a:tab pos="4872355" algn="l"/>
                <a:tab pos="6714490" algn="l"/>
                <a:tab pos="8010525" algn="l"/>
                <a:tab pos="9827260" algn="l"/>
                <a:tab pos="10348595" algn="l"/>
              </a:tabLst>
            </a:pPr>
            <a:r>
              <a:rPr sz="2800" spc="-20" dirty="0">
                <a:latin typeface="Calibri"/>
                <a:cs typeface="Calibri"/>
              </a:rPr>
              <a:t>[IMAGE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RED: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Sketc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compar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imens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approx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e”.]</a:t>
            </a:r>
            <a:endParaRPr sz="2800">
              <a:latin typeface="Calibri"/>
              <a:cs typeface="Calibri"/>
            </a:endParaRPr>
          </a:p>
          <a:p>
            <a:pPr marL="295275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350">
              <a:latin typeface="Times New Roman"/>
              <a:cs typeface="Times New Roman"/>
            </a:endParaRPr>
          </a:p>
          <a:p>
            <a:pPr marL="29527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9125" y="504788"/>
            <a:ext cx="11036929" cy="5962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370" y="473040"/>
            <a:ext cx="11101070" cy="6026150"/>
          </a:xfrm>
          <a:custGeom>
            <a:avLst/>
            <a:gdLst/>
            <a:ahLst/>
            <a:cxnLst/>
            <a:rect l="l" t="t" r="r" b="b"/>
            <a:pathLst>
              <a:path w="11101070" h="6026150">
                <a:moveTo>
                  <a:pt x="0" y="6026139"/>
                </a:moveTo>
                <a:lnTo>
                  <a:pt x="11100449" y="6026139"/>
                </a:lnTo>
                <a:lnTo>
                  <a:pt x="11100449" y="0"/>
                </a:lnTo>
                <a:lnTo>
                  <a:pt x="0" y="0"/>
                </a:lnTo>
                <a:lnTo>
                  <a:pt x="0" y="602613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0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8: </a:t>
            </a:r>
            <a:r>
              <a:rPr spc="-25" dirty="0"/>
              <a:t>I</a:t>
            </a:r>
            <a:r>
              <a:rPr spc="-20" dirty="0"/>
              <a:t>nte</a:t>
            </a:r>
            <a:r>
              <a:rPr spc="-10" dirty="0"/>
              <a:t>r</a:t>
            </a:r>
            <a:r>
              <a:rPr spc="-15" dirty="0"/>
              <a:t>action</a:t>
            </a:r>
            <a:r>
              <a:rPr spc="-20" dirty="0"/>
              <a:t> Hami</a:t>
            </a:r>
            <a:r>
              <a:rPr dirty="0"/>
              <a:t>l</a:t>
            </a:r>
            <a:r>
              <a:rPr spc="-20" dirty="0"/>
              <a:t>tonian and Dipole</a:t>
            </a:r>
            <a:r>
              <a:rPr spc="5" dirty="0"/>
              <a:t> </a:t>
            </a:r>
            <a:r>
              <a:rPr spc="-25" dirty="0"/>
              <a:t>Ope</a:t>
            </a:r>
            <a:r>
              <a:rPr spc="-10" dirty="0"/>
              <a:t>r</a:t>
            </a:r>
            <a:r>
              <a:rPr spc="-15" dirty="0"/>
              <a:t>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004300" cy="5139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otal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Ham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toni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lang="pt-BR" sz="2800" i="1" spc="-15" dirty="0">
                <a:latin typeface="Calibri"/>
                <a:cs typeface="Calibri"/>
              </a:rPr>
              <a:t> </a:t>
            </a:r>
          </a:p>
          <a:p>
            <a:r>
              <a:rPr lang="en-US" dirty="0"/>
              <a:t>of the atom interacting with the light field can be written as a sum of the unperturbed</a:t>
            </a:r>
          </a:p>
          <a:p>
            <a:r>
              <a:rPr lang="en-US" dirty="0"/>
              <a:t>Hamiltonian </a:t>
            </a:r>
            <a:r>
              <a:rPr lang="en-US" i="1" dirty="0"/>
              <a:t>H</a:t>
            </a:r>
            <a:r>
              <a:rPr lang="en-US" sz="1200" dirty="0"/>
              <a:t>0 </a:t>
            </a:r>
            <a:r>
              <a:rPr lang="en-US" dirty="0"/>
              <a:t>of the free atom without the light field plus the perturbation Absorption and Emission of Light operator </a:t>
            </a:r>
            <a:r>
              <a:rPr lang="en-US" i="1" dirty="0"/>
              <a:t>V</a:t>
            </a:r>
            <a:r>
              <a:rPr lang="en-US" dirty="0"/>
              <a:t>, which describes the interaction of the atom with the field and which reduces in the </a:t>
            </a:r>
            <a:r>
              <a:rPr lang="en-US" i="1" dirty="0"/>
              <a:t>dipole approximation </a:t>
            </a:r>
            <a:r>
              <a:rPr lang="en-US" dirty="0"/>
              <a:t>to</a:t>
            </a:r>
            <a:endParaRPr sz="2800" dirty="0">
              <a:latin typeface="Calibri"/>
              <a:cs typeface="Calibri"/>
            </a:endParaRPr>
          </a:p>
          <a:p>
            <a:pPr marL="1947545" algn="ctr">
              <a:lnSpc>
                <a:spcPct val="100000"/>
              </a:lnSpc>
              <a:spcBef>
                <a:spcPts val="1980"/>
              </a:spcBef>
            </a:pPr>
            <a:r>
              <a:rPr lang="en-US" sz="4200" baseline="9920" dirty="0">
                <a:latin typeface="Cambria Math"/>
                <a:cs typeface="Cambria Math"/>
              </a:rPr>
              <a:t>H</a:t>
            </a:r>
            <a:r>
              <a:rPr sz="4200" spc="419" baseline="99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lang="en-US" sz="2800" spc="160" dirty="0">
                <a:latin typeface="Cambria Math"/>
                <a:cs typeface="Cambria Math"/>
              </a:rPr>
              <a:t>H</a:t>
            </a:r>
            <a:r>
              <a:rPr lang="en-US" sz="2800" spc="160" baseline="-25000" dirty="0">
                <a:latin typeface="Cambria Math"/>
                <a:cs typeface="Cambria Math"/>
              </a:rPr>
              <a:t>0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lang="en-US" sz="4200" spc="-25" baseline="9920" dirty="0">
                <a:latin typeface="Cambria Math"/>
                <a:cs typeface="Cambria Math"/>
              </a:rPr>
              <a:t>  V</a:t>
            </a:r>
            <a:r>
              <a:rPr lang="en-US" sz="4200" spc="-22" baseline="2976" dirty="0">
                <a:latin typeface="Cambria Math"/>
                <a:cs typeface="Cambria Math"/>
              </a:rPr>
              <a:t>(t)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Within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947545" algn="ctr">
              <a:lnSpc>
                <a:spcPct val="100000"/>
              </a:lnSpc>
              <a:spcBef>
                <a:spcPts val="1964"/>
              </a:spcBef>
            </a:pPr>
            <a:r>
              <a:rPr lang="en-US" sz="4200" baseline="9920" dirty="0">
                <a:latin typeface="Cambria Math"/>
                <a:cs typeface="Cambria Math"/>
              </a:rPr>
              <a:t>V</a:t>
            </a:r>
            <a:r>
              <a:rPr sz="4200" baseline="9920" dirty="0">
                <a:latin typeface="Cambria Math"/>
                <a:cs typeface="Cambria Math"/>
              </a:rPr>
              <a:t>̂</a:t>
            </a:r>
            <a:r>
              <a:rPr sz="4200" spc="-487" baseline="992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−𝑒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𝐫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⋅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𝐄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−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r>
              <a:rPr sz="2800" spc="-9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𝐫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⋅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lang="en-US" sz="4200" spc="-22" baseline="2976" dirty="0">
                <a:latin typeface="Cambria Math"/>
                <a:cs typeface="Cambria Math"/>
              </a:rPr>
              <a:t>)</a:t>
            </a:r>
            <a:r>
              <a:rPr lang="en-US" sz="4200" spc="-217" baseline="2976" dirty="0">
                <a:latin typeface="Cambria Math"/>
                <a:cs typeface="Cambria Math"/>
              </a:rPr>
              <a:t> </a:t>
            </a:r>
            <a:r>
              <a:rPr lang="en-US" sz="2800" spc="30" dirty="0">
                <a:latin typeface="Cambria Math"/>
                <a:cs typeface="Cambria Math"/>
              </a:rPr>
              <a:t>𝜖</a:t>
            </a:r>
            <a:r>
              <a:rPr sz="2800" spc="-20" dirty="0">
                <a:latin typeface="Cambria Math"/>
                <a:cs typeface="Cambria Math"/>
              </a:rPr>
              <a:t>̂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Intro</a:t>
            </a:r>
            <a:r>
              <a:rPr sz="2800" spc="-20" dirty="0">
                <a:latin typeface="Calibri"/>
                <a:cs typeface="Calibri"/>
              </a:rPr>
              <a:t>duc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tor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625" dirty="0">
                <a:latin typeface="Cambria Math"/>
                <a:cs typeface="Cambria Math"/>
              </a:rPr>
              <a:t>𝐩</a:t>
            </a:r>
            <a:r>
              <a:rPr sz="2800" dirty="0">
                <a:latin typeface="Cambria Math"/>
                <a:cs typeface="Cambria Math"/>
              </a:rPr>
              <a:t>̂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−𝑒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𝐫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0241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prese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tatio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poses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write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lex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exponent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606743" y="2218476"/>
            <a:ext cx="10978513" cy="3316164"/>
          </a:xfrm>
          <a:prstGeom prst="rect">
            <a:avLst/>
          </a:prstGeom>
        </p:spPr>
        <p:txBody>
          <a:bodyPr vert="horz" wrap="square" lIns="0" tIns="1003046" rIns="0" bIns="0" rtlCol="0">
            <a:spAutoFit/>
          </a:bodyPr>
          <a:lstStyle/>
          <a:p>
            <a:pPr marL="5715" marR="5080">
              <a:lnSpc>
                <a:spcPct val="127200"/>
              </a:lnSpc>
            </a:pPr>
            <a:endParaRPr lang="en-US" sz="2800" b="0" i="1" u="none" spc="-15" dirty="0">
              <a:solidFill>
                <a:srgbClr val="000000"/>
              </a:solidFill>
            </a:endParaRPr>
          </a:p>
          <a:p>
            <a:pPr marL="5715" marR="5080">
              <a:lnSpc>
                <a:spcPct val="127200"/>
              </a:lnSpc>
            </a:pP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Physic</a:t>
            </a:r>
            <a:r>
              <a:rPr sz="28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i="1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i="1" u="none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icture:</a:t>
            </a:r>
            <a:r>
              <a:rPr sz="2800" b="0" i="1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800" b="0" i="1" u="none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i="1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experi</a:t>
            </a:r>
            <a:r>
              <a:rPr sz="28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nce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i="1" u="none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i="1" u="none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sci</a:t>
            </a:r>
            <a:r>
              <a:rPr sz="2800" b="0" i="1" u="none" spc="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i="1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8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i="1" u="none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ectric</a:t>
            </a:r>
            <a:r>
              <a:rPr sz="2800" b="0" i="1" u="none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e*</a:t>
            </a:r>
            <a:r>
              <a:rPr sz="2800" b="0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pab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sz="28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ivi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u="none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transiti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freq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nea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resonance.</a:t>
            </a:r>
            <a:endParaRPr sz="2800" dirty="0">
              <a:latin typeface="Calibri"/>
              <a:cs typeface="Calibri"/>
            </a:endParaRPr>
          </a:p>
          <a:p>
            <a:pPr marL="5715">
              <a:lnSpc>
                <a:spcPct val="100000"/>
              </a:lnSpc>
              <a:spcBef>
                <a:spcPts val="1810"/>
              </a:spcBef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EA9994-7D10-6CDD-2441-C21EA969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33600"/>
            <a:ext cx="7287642" cy="8478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9:</a:t>
            </a:r>
            <a:r>
              <a:rPr spc="-25" dirty="0"/>
              <a:t> Tim</a:t>
            </a:r>
            <a:r>
              <a:rPr spc="-15" dirty="0"/>
              <a:t>e-</a:t>
            </a:r>
            <a:r>
              <a:rPr spc="-25" dirty="0"/>
              <a:t>Dep</a:t>
            </a:r>
            <a:r>
              <a:rPr spc="-10" dirty="0"/>
              <a:t>e</a:t>
            </a:r>
            <a:r>
              <a:rPr spc="-20" dirty="0"/>
              <a:t>ndent Schrödinger Equation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State</a:t>
            </a:r>
          </a:p>
        </p:txBody>
      </p:sp>
      <p:sp>
        <p:nvSpPr>
          <p:cNvPr id="3" name="object 3"/>
          <p:cNvSpPr/>
          <p:nvPr/>
        </p:nvSpPr>
        <p:spPr>
          <a:xfrm>
            <a:off x="6473311" y="3493129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9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581929"/>
            <a:ext cx="6870700" cy="2151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94990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Expansion</a:t>
            </a:r>
            <a:endParaRPr sz="3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lve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096895" algn="ctr">
              <a:lnSpc>
                <a:spcPct val="100000"/>
              </a:lnSpc>
              <a:tabLst>
                <a:tab pos="5404485" algn="l"/>
                <a:tab pos="5732145" algn="l"/>
              </a:tabLst>
            </a:pPr>
            <a:r>
              <a:rPr sz="2800" spc="-1610" dirty="0">
                <a:latin typeface="Cambria Math"/>
                <a:cs typeface="Cambria Math"/>
              </a:rPr>
              <a:t>𝐻</a:t>
            </a:r>
            <a:r>
              <a:rPr sz="4200" baseline="9920" dirty="0">
                <a:latin typeface="Cambria Math"/>
                <a:cs typeface="Cambria Math"/>
              </a:rPr>
              <a:t>̂</a:t>
            </a:r>
            <a:r>
              <a:rPr sz="4200" spc="-52" baseline="9920" dirty="0">
                <a:latin typeface="Cambria Math"/>
                <a:cs typeface="Cambria Math"/>
              </a:rPr>
              <a:t> </a:t>
            </a:r>
            <a:r>
              <a:rPr lang="en-US" sz="4200" spc="-52" baseline="9920" dirty="0">
                <a:latin typeface="Cambria Math"/>
                <a:cs typeface="Cambria Math"/>
              </a:rPr>
              <a:t>  </a:t>
            </a:r>
            <a:r>
              <a:rPr sz="2800" spc="0" dirty="0">
                <a:latin typeface="Cambria Math"/>
                <a:cs typeface="Cambria Math"/>
              </a:rPr>
              <a:t>𝜓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𝐫,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𝑖ℏ</a:t>
            </a:r>
            <a:r>
              <a:rPr lang="en-US" sz="2800" dirty="0">
                <a:latin typeface="Cambria Math"/>
                <a:cs typeface="Cambria Math"/>
              </a:rPr>
              <a:t>	</a:t>
            </a:r>
            <a:r>
              <a:rPr sz="4200" spc="-30" baseline="41666" dirty="0">
                <a:latin typeface="Cambria Math"/>
                <a:cs typeface="Cambria Math"/>
              </a:rPr>
              <a:t>∂</a:t>
            </a:r>
            <a:r>
              <a:rPr sz="4200" baseline="41666" dirty="0">
                <a:latin typeface="Cambria Math"/>
                <a:cs typeface="Cambria Math"/>
              </a:rPr>
              <a:t>	</a:t>
            </a:r>
            <a:r>
              <a:rPr sz="2800" spc="10" dirty="0">
                <a:latin typeface="Cambria Math"/>
                <a:cs typeface="Cambria Math"/>
              </a:rPr>
              <a:t>𝜓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𝐫,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3544775"/>
            <a:ext cx="882586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5830" algn="ctr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∂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1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Expres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𝜓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erpo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unpertu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genstates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10" dirty="0">
                <a:latin typeface="Calibri"/>
                <a:cs typeface="Calibri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144" y="4880708"/>
            <a:ext cx="502793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0" dirty="0">
                <a:latin typeface="Cambria Math"/>
                <a:cs typeface="Cambria Math"/>
              </a:rPr>
              <a:t>𝜓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𝐫,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1720" dirty="0">
                <a:latin typeface="Cambria Math"/>
                <a:cs typeface="Cambria Math"/>
              </a:rPr>
              <a:t>∑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0" dirty="0">
                <a:latin typeface="Cambria Math"/>
                <a:cs typeface="Cambria Math"/>
              </a:rPr>
              <a:t>𝐶</a:t>
            </a:r>
            <a:r>
              <a:rPr sz="3000" baseline="-16666" dirty="0">
                <a:latin typeface="Calibri"/>
                <a:cs typeface="Calibri"/>
              </a:rPr>
              <a:t>n</a:t>
            </a:r>
            <a:r>
              <a:rPr sz="3000" spc="209" baseline="-16666" dirty="0">
                <a:latin typeface="Calibri"/>
                <a:cs typeface="Calibri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𝑢</a:t>
            </a:r>
            <a:r>
              <a:rPr sz="3000" spc="165" baseline="-16666" dirty="0">
                <a:latin typeface="Calibri"/>
                <a:cs typeface="Calibri"/>
              </a:rPr>
              <a:t>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𝐫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-97" baseline="29166" dirty="0">
                <a:latin typeface="Cambria Math"/>
                <a:cs typeface="Cambria Math"/>
              </a:rPr>
              <a:t>𝐸</a:t>
            </a:r>
            <a:r>
              <a:rPr sz="2475" spc="112" baseline="20202" dirty="0">
                <a:latin typeface="Calibri"/>
                <a:cs typeface="Calibri"/>
              </a:rPr>
              <a:t>n</a:t>
            </a:r>
            <a:r>
              <a:rPr sz="3000" spc="382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172" baseline="29166" dirty="0">
                <a:latin typeface="Cambria Math"/>
                <a:cs typeface="Cambria Math"/>
              </a:rPr>
              <a:t>ℏ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1628139">
              <a:lnSpc>
                <a:spcPct val="100000"/>
              </a:lnSpc>
              <a:spcBef>
                <a:spcPts val="1015"/>
              </a:spcBef>
            </a:pPr>
            <a:r>
              <a:rPr sz="2000" spc="260" dirty="0">
                <a:latin typeface="Cambria Math"/>
                <a:cs typeface="Cambria Math"/>
              </a:rPr>
              <a:t>𝑛</a:t>
            </a:r>
            <a:endParaRPr sz="20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0625" y="2057400"/>
            <a:ext cx="9871075" cy="309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3880">
              <a:lnSpc>
                <a:spcPct val="100000"/>
              </a:lnSpc>
              <a:spcBef>
                <a:spcPts val="1964"/>
              </a:spcBef>
            </a:pPr>
            <a:r>
              <a:rPr sz="2800" spc="0" dirty="0">
                <a:latin typeface="Cambria Math"/>
                <a:cs typeface="Cambria Math"/>
              </a:rPr>
              <a:t>𝜓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𝐫,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𝑢</a:t>
            </a:r>
            <a:r>
              <a:rPr sz="3000" spc="179" baseline="-16666" dirty="0">
                <a:latin typeface="Calibri"/>
                <a:cs typeface="Calibri"/>
              </a:rPr>
              <a:t>a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-97" baseline="29166" dirty="0">
                <a:latin typeface="Cambria Math"/>
                <a:cs typeface="Cambria Math"/>
              </a:rPr>
              <a:t>𝐸</a:t>
            </a:r>
            <a:r>
              <a:rPr sz="2475" spc="120" baseline="20202" dirty="0">
                <a:latin typeface="Calibri"/>
                <a:cs typeface="Calibri"/>
              </a:rPr>
              <a:t>a</a:t>
            </a:r>
            <a:r>
              <a:rPr sz="3000" spc="382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/ℏ </a:t>
            </a:r>
            <a:r>
              <a:rPr sz="3000" spc="-232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30" dirty="0">
                <a:latin typeface="Cambria Math"/>
                <a:cs typeface="Cambria Math"/>
              </a:rPr>
              <a:t>𝑢</a:t>
            </a:r>
            <a:r>
              <a:rPr sz="3000" spc="179" baseline="-16666" dirty="0">
                <a:latin typeface="Calibri"/>
                <a:cs typeface="Calibri"/>
              </a:rPr>
              <a:t>b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75" baseline="29166" dirty="0">
                <a:latin typeface="Cambria Math"/>
                <a:cs typeface="Cambria Math"/>
              </a:rPr>
              <a:t>𝑖</a:t>
            </a:r>
            <a:r>
              <a:rPr sz="3000" spc="60" baseline="29166" dirty="0">
                <a:latin typeface="Cambria Math"/>
                <a:cs typeface="Cambria Math"/>
              </a:rPr>
              <a:t>𝐸</a:t>
            </a:r>
            <a:r>
              <a:rPr sz="2475" spc="135" baseline="20202" dirty="0">
                <a:latin typeface="Calibri"/>
                <a:cs typeface="Calibri"/>
              </a:rPr>
              <a:t>b</a:t>
            </a:r>
            <a:r>
              <a:rPr sz="3000" spc="390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/</a:t>
            </a:r>
            <a:r>
              <a:rPr sz="3000" spc="172" baseline="29166" dirty="0">
                <a:latin typeface="Cambria Math"/>
                <a:cs typeface="Cambria Math"/>
              </a:rPr>
              <a:t>ℏ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1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meani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 dirty="0">
              <a:latin typeface="Calibri"/>
              <a:cs typeface="Calibri"/>
            </a:endParaRPr>
          </a:p>
          <a:p>
            <a:pPr marL="1155700" lvl="1" indent="-513715">
              <a:lnSpc>
                <a:spcPct val="100000"/>
              </a:lnSpc>
              <a:spcBef>
                <a:spcPts val="1835"/>
              </a:spcBef>
              <a:buFont typeface="Calibri"/>
              <a:buAutoNum type="arabicPeriod"/>
              <a:tabLst>
                <a:tab pos="1156335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35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17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lang="en-US" sz="2800" spc="-85" dirty="0">
                <a:latin typeface="Times New Roman"/>
                <a:cs typeface="Times New Roman"/>
              </a:rPr>
              <a:t>eigen </a:t>
            </a:r>
            <a:r>
              <a:rPr lang="en-US" sz="2800" spc="-85" dirty="0" err="1">
                <a:latin typeface="Times New Roman"/>
                <a:cs typeface="Times New Roman"/>
              </a:rPr>
              <a:t>state</a:t>
            </a:r>
            <a:r>
              <a:rPr sz="2800" spc="-20" dirty="0" err="1">
                <a:latin typeface="Calibri"/>
                <a:cs typeface="Calibri"/>
              </a:rPr>
              <a:t>|</a:t>
            </a:r>
            <a:r>
              <a:rPr sz="2800" spc="0" dirty="0" err="1">
                <a:latin typeface="Calibri"/>
                <a:cs typeface="Calibri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155700" lvl="1" indent="-513715">
              <a:lnSpc>
                <a:spcPct val="100000"/>
              </a:lnSpc>
              <a:spcBef>
                <a:spcPts val="1850"/>
              </a:spcBef>
              <a:buFont typeface="Calibri"/>
              <a:buAutoNum type="arabicPeriod"/>
              <a:tabLst>
                <a:tab pos="1156335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17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25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lang="en-US" sz="2800" spc="-85" dirty="0">
                <a:latin typeface="Times New Roman"/>
                <a:cs typeface="Times New Roman"/>
              </a:rPr>
              <a:t>eigenstate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-5" dirty="0">
                <a:latin typeface="Calibri"/>
                <a:cs typeface="Calibri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155700" lvl="1" indent="-513715">
              <a:lnSpc>
                <a:spcPct val="100000"/>
              </a:lnSpc>
              <a:spcBef>
                <a:spcPts val="1845"/>
              </a:spcBef>
              <a:buFont typeface="Calibri"/>
              <a:buAutoNum type="arabicPeriod"/>
              <a:tabLst>
                <a:tab pos="1156335" algn="l"/>
              </a:tabLst>
            </a:pPr>
            <a:r>
              <a:rPr sz="2800" b="1" u="heavy" spc="-15" dirty="0">
                <a:latin typeface="Calibri"/>
                <a:cs typeface="Calibri"/>
              </a:rPr>
              <a:t>Nor</a:t>
            </a:r>
            <a:r>
              <a:rPr sz="2800" b="1" u="heavy" spc="-20" dirty="0">
                <a:latin typeface="Calibri"/>
                <a:cs typeface="Calibri"/>
              </a:rPr>
              <a:t>m</a:t>
            </a:r>
            <a:r>
              <a:rPr sz="2800" b="1" u="heavy" spc="-15" dirty="0">
                <a:latin typeface="Calibri"/>
                <a:cs typeface="Calibri"/>
              </a:rPr>
              <a:t>al</a:t>
            </a:r>
            <a:r>
              <a:rPr sz="2800" b="1" u="heavy" spc="-20" dirty="0">
                <a:latin typeface="Calibri"/>
                <a:cs typeface="Calibri"/>
              </a:rPr>
              <a:t>iz</a:t>
            </a:r>
            <a:r>
              <a:rPr sz="2800" b="1" u="heavy" dirty="0">
                <a:latin typeface="Calibri"/>
                <a:cs typeface="Calibri"/>
              </a:rPr>
              <a:t>a</a:t>
            </a:r>
            <a:r>
              <a:rPr sz="2800" b="1" u="heavy" spc="-15" dirty="0">
                <a:latin typeface="Calibri"/>
                <a:cs typeface="Calibri"/>
              </a:rPr>
              <a:t>tion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35" dirty="0">
                <a:latin typeface="Cambria Math"/>
                <a:cs typeface="Cambria Math"/>
              </a:rPr>
              <a:t>𝑎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40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other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es).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2B677-1536-09DB-9018-2BDAF602D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0"/>
            <a:ext cx="10936226" cy="1267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58E0E-3CF7-B251-73D1-DF74E57E1660}"/>
              </a:ext>
            </a:extLst>
          </p:cNvPr>
          <p:cNvSpPr txBox="1"/>
          <p:nvPr/>
        </p:nvSpPr>
        <p:spPr>
          <a:xfrm>
            <a:off x="1676400" y="5476723"/>
            <a:ext cx="1028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The coefficients </a:t>
            </a:r>
            <a:r>
              <a:rPr lang="en-US" sz="1800" b="0" i="0" u="none" strike="noStrike" baseline="0" dirty="0">
                <a:latin typeface="MT2MIT"/>
              </a:rPr>
              <a:t>a(t) </a:t>
            </a:r>
            <a:r>
              <a:rPr lang="en-US" sz="1800" b="0" i="0" u="none" strike="noStrike" baseline="0" dirty="0">
                <a:latin typeface="Times-Roman"/>
              </a:rPr>
              <a:t>and </a:t>
            </a:r>
            <a:r>
              <a:rPr lang="en-US" sz="1800" b="0" i="0" u="none" strike="noStrike" baseline="0" dirty="0">
                <a:latin typeface="MT2MIT"/>
              </a:rPr>
              <a:t>b(t) </a:t>
            </a:r>
            <a:r>
              <a:rPr lang="en-US" sz="1800" b="0" i="0" u="none" strike="noStrike" baseline="0" dirty="0">
                <a:latin typeface="Times-Roman"/>
              </a:rPr>
              <a:t>are the time-dependent </a:t>
            </a:r>
            <a:r>
              <a:rPr lang="en-US" sz="1800" b="0" i="1" u="none" strike="noStrike" baseline="0" dirty="0">
                <a:latin typeface="Times-Italic"/>
              </a:rPr>
              <a:t>probability amplitudes </a:t>
            </a:r>
            <a:r>
              <a:rPr lang="en-US" sz="1800" b="0" i="0" u="none" strike="noStrike" baseline="0" dirty="0">
                <a:latin typeface="Times-Roman"/>
              </a:rPr>
              <a:t>of the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atomic states </a:t>
            </a:r>
            <a:r>
              <a:rPr lang="en-US" sz="1800" b="0" i="0" u="none" strike="noStrike" baseline="0" dirty="0" err="1">
                <a:latin typeface="MT2SYT"/>
              </a:rPr>
              <a:t>u</a:t>
            </a:r>
            <a:r>
              <a:rPr lang="en-US" sz="1800" b="0" i="0" u="none" strike="noStrike" baseline="0" dirty="0" err="1">
                <a:latin typeface="MT2MIT"/>
              </a:rPr>
              <a:t>a</a:t>
            </a:r>
            <a:r>
              <a:rPr lang="en-US" sz="1800" b="0" i="0" u="none" strike="noStrike" baseline="0" dirty="0">
                <a:latin typeface="MT2SYT"/>
              </a:rPr>
              <a:t> </a:t>
            </a:r>
            <a:r>
              <a:rPr lang="en-US" sz="1800" b="0" i="0" u="none" strike="noStrike" baseline="0" dirty="0">
                <a:latin typeface="Times-Roman"/>
              </a:rPr>
              <a:t>and </a:t>
            </a:r>
            <a:r>
              <a:rPr lang="en-US" sz="1800" b="0" i="0" u="none" strike="noStrike" baseline="0" dirty="0">
                <a:latin typeface="MT2SYT"/>
              </a:rPr>
              <a:t>u</a:t>
            </a:r>
            <a:r>
              <a:rPr lang="en-US" sz="1800" b="0" i="0" u="none" strike="noStrike" baseline="0" dirty="0">
                <a:latin typeface="Times-Roman"/>
              </a:rPr>
              <a:t>. This means that the value </a:t>
            </a:r>
            <a:r>
              <a:rPr lang="en-US" sz="1800" b="0" i="0" u="none" strike="noStrike" baseline="0" dirty="0">
                <a:latin typeface="MT2SYT"/>
              </a:rPr>
              <a:t>j</a:t>
            </a:r>
            <a:r>
              <a:rPr lang="en-US" sz="1800" b="0" i="0" u="none" strike="noStrike" baseline="0" dirty="0">
                <a:latin typeface="MT2MIT"/>
              </a:rPr>
              <a:t>a.t/</a:t>
            </a:r>
            <a:r>
              <a:rPr lang="en-US" sz="1800" b="0" i="0" u="none" strike="noStrike" baseline="0" dirty="0">
                <a:latin typeface="MT2SYT"/>
              </a:rPr>
              <a:t>j</a:t>
            </a:r>
            <a:r>
              <a:rPr lang="en-US" sz="800" b="0" i="0" u="none" strike="noStrike" baseline="0" dirty="0">
                <a:latin typeface="MT2MIT"/>
              </a:rPr>
              <a:t>2 </a:t>
            </a:r>
            <a:r>
              <a:rPr lang="en-US" sz="1800" b="0" i="0" u="none" strike="noStrike" baseline="0" dirty="0">
                <a:latin typeface="Times-Roman"/>
              </a:rPr>
              <a:t>gives the probability of</a:t>
            </a:r>
          </a:p>
          <a:p>
            <a:pPr algn="l"/>
            <a:r>
              <a:rPr lang="en-US" sz="1800" b="0" i="0" u="none" strike="noStrike" baseline="0" dirty="0">
                <a:latin typeface="Times-Roman"/>
              </a:rPr>
              <a:t>finding the system in level </a:t>
            </a:r>
            <a:r>
              <a:rPr lang="en-US" sz="1800" b="0" i="0" u="none" strike="noStrike" baseline="0" dirty="0">
                <a:latin typeface="MT2SYT"/>
              </a:rPr>
              <a:t>j</a:t>
            </a:r>
            <a:r>
              <a:rPr lang="en-US" sz="1800" b="0" i="0" u="none" strike="noStrike" baseline="0" dirty="0">
                <a:latin typeface="MT2MIT"/>
              </a:rPr>
              <a:t>a</a:t>
            </a:r>
            <a:r>
              <a:rPr lang="en-US" sz="1800" b="0" i="0" u="none" strike="noStrike" baseline="0" dirty="0">
                <a:latin typeface="MT2SYT"/>
              </a:rPr>
              <a:t>i </a:t>
            </a:r>
            <a:r>
              <a:rPr lang="en-US" sz="1800" b="0" i="0" u="none" strike="noStrike" baseline="0" dirty="0">
                <a:latin typeface="Times-Roman"/>
              </a:rPr>
              <a:t>at time </a:t>
            </a:r>
            <a:r>
              <a:rPr lang="en-US" sz="1800" b="0" i="0" u="none" strike="noStrike" baseline="0" dirty="0">
                <a:latin typeface="MT2MIT"/>
              </a:rPr>
              <a:t>t </a:t>
            </a:r>
            <a:r>
              <a:rPr lang="en-US" sz="1800" b="0" i="0" u="none" strike="noStrike" baseline="0" dirty="0">
                <a:latin typeface="Times-Roman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3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0</a:t>
            </a:r>
            <a:r>
              <a:rPr spc="-10" dirty="0"/>
              <a:t>:</a:t>
            </a:r>
            <a:r>
              <a:rPr spc="-25" dirty="0"/>
              <a:t> De</a:t>
            </a:r>
            <a:r>
              <a:rPr spc="-10" dirty="0"/>
              <a:t>r</a:t>
            </a:r>
            <a:r>
              <a:rPr spc="-15" dirty="0"/>
              <a:t>iv</a:t>
            </a:r>
            <a:r>
              <a:rPr spc="-5" dirty="0"/>
              <a:t>i</a:t>
            </a:r>
            <a:r>
              <a:rPr spc="-30" dirty="0"/>
              <a:t>n</a:t>
            </a:r>
            <a:r>
              <a:rPr spc="-20" dirty="0"/>
              <a:t>g Coupl</a:t>
            </a:r>
            <a:r>
              <a:rPr spc="-5" dirty="0"/>
              <a:t>e</a:t>
            </a:r>
            <a:r>
              <a:rPr spc="-20" dirty="0"/>
              <a:t>d Amp</a:t>
            </a:r>
            <a:r>
              <a:rPr spc="-5" dirty="0"/>
              <a:t>l</a:t>
            </a:r>
            <a:r>
              <a:rPr spc="-15" dirty="0"/>
              <a:t>itude Equations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Full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50475" cy="2351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336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geb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endParaRPr sz="3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241935" algn="l"/>
                <a:tab pos="1228090" algn="l"/>
                <a:tab pos="2729230" algn="l"/>
                <a:tab pos="4350385" algn="l"/>
                <a:tab pos="5077460" algn="l"/>
                <a:tab pos="6964045" algn="l"/>
                <a:tab pos="8411845" algn="l"/>
                <a:tab pos="9109710" algn="l"/>
              </a:tabLst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tw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expansi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Schr</a:t>
            </a:r>
            <a:r>
              <a:rPr sz="2800" spc="-5" dirty="0">
                <a:latin typeface="Calibri"/>
                <a:cs typeface="Calibri"/>
              </a:rPr>
              <a:t>ö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project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nerg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5463" y="4242767"/>
            <a:ext cx="112585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a </a:t>
            </a:r>
            <a:r>
              <a:rPr sz="3000" spc="-24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80" dirty="0">
                <a:latin typeface="Cambria Math"/>
                <a:cs typeface="Cambria Math"/>
              </a:rPr>
              <a:t>𝐸</a:t>
            </a:r>
            <a:r>
              <a:rPr sz="3000" baseline="-16666" dirty="0">
                <a:latin typeface="Calibri"/>
                <a:cs typeface="Calibri"/>
              </a:rPr>
              <a:t>b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08091" y="4752164"/>
            <a:ext cx="234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68168" y="4700528"/>
            <a:ext cx="1114425" cy="0"/>
          </a:xfrm>
          <a:custGeom>
            <a:avLst/>
            <a:gdLst/>
            <a:ahLst/>
            <a:cxnLst/>
            <a:rect l="l" t="t" r="r" b="b"/>
            <a:pathLst>
              <a:path w="1114425">
                <a:moveTo>
                  <a:pt x="0" y="0"/>
                </a:moveTo>
                <a:lnTo>
                  <a:pt x="111435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0D8537-1F9A-0B74-7E40-2761940E30EB}"/>
              </a:ext>
            </a:extLst>
          </p:cNvPr>
          <p:cNvGrpSpPr/>
          <p:nvPr/>
        </p:nvGrpSpPr>
        <p:grpSpPr>
          <a:xfrm>
            <a:off x="3622546" y="4320364"/>
            <a:ext cx="4265810" cy="624325"/>
            <a:chOff x="3622546" y="4320364"/>
            <a:chExt cx="4265810" cy="624325"/>
          </a:xfrm>
        </p:grpSpPr>
        <p:sp>
          <p:nvSpPr>
            <p:cNvPr id="4" name="object 4"/>
            <p:cNvSpPr txBox="1"/>
            <p:nvPr/>
          </p:nvSpPr>
          <p:spPr>
            <a:xfrm>
              <a:off x="3622546" y="4320364"/>
              <a:ext cx="979805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spc="-35" dirty="0">
                  <a:latin typeface="Cambria Math"/>
                  <a:cs typeface="Cambria Math"/>
                </a:rPr>
                <a:t>𝜔</a:t>
              </a:r>
              <a:r>
                <a:rPr sz="3000" spc="322" baseline="-16666" dirty="0">
                  <a:latin typeface="Cambria Math"/>
                  <a:cs typeface="Cambria Math"/>
                </a:rPr>
                <a:t>𝑎</a:t>
              </a:r>
              <a:r>
                <a:rPr sz="3000" spc="330" baseline="-16666" dirty="0">
                  <a:latin typeface="Cambria Math"/>
                  <a:cs typeface="Cambria Math"/>
                </a:rPr>
                <a:t>𝑏</a:t>
              </a:r>
              <a:r>
                <a:rPr sz="3000" baseline="-16666" dirty="0">
                  <a:latin typeface="Cambria Math"/>
                  <a:cs typeface="Cambria Math"/>
                </a:rPr>
                <a:t> </a:t>
              </a:r>
              <a:r>
                <a:rPr sz="3000" spc="97" baseline="-16666" dirty="0">
                  <a:latin typeface="Cambria Math"/>
                  <a:cs typeface="Cambria Math"/>
                </a:rPr>
                <a:t> </a:t>
              </a:r>
              <a:endParaRPr sz="2800" dirty="0">
                <a:latin typeface="Cambria Math"/>
                <a:cs typeface="Cambria Math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6568826" y="4512889"/>
              <a:ext cx="1319530" cy="431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spc="-25" dirty="0">
                  <a:latin typeface="Cambria Math"/>
                  <a:cs typeface="Cambria Math"/>
                </a:rPr>
                <a:t>=</a:t>
              </a:r>
              <a:r>
                <a:rPr sz="2800" spc="175" dirty="0">
                  <a:latin typeface="Cambria Math"/>
                  <a:cs typeface="Cambria Math"/>
                </a:rPr>
                <a:t> </a:t>
              </a:r>
              <a:r>
                <a:rPr sz="2800" spc="-35" dirty="0">
                  <a:latin typeface="Cambria Math"/>
                  <a:cs typeface="Cambria Math"/>
                </a:rPr>
                <a:t>−𝜔</a:t>
              </a:r>
              <a:r>
                <a:rPr sz="3000" spc="322" baseline="-16666" dirty="0">
                  <a:latin typeface="Cambria Math"/>
                  <a:cs typeface="Cambria Math"/>
                </a:rPr>
                <a:t>𝑏</a:t>
              </a:r>
              <a:r>
                <a:rPr sz="3000" spc="562" baseline="-16666" dirty="0">
                  <a:latin typeface="Cambria Math"/>
                  <a:cs typeface="Cambria Math"/>
                </a:rPr>
                <a:t>𝑎</a:t>
              </a:r>
              <a:r>
                <a:rPr sz="2800" spc="-10" dirty="0">
                  <a:latin typeface="Cambria Math"/>
                  <a:cs typeface="Cambria Math"/>
                </a:rPr>
                <a:t>.</a:t>
              </a:r>
              <a:endParaRPr sz="2800" dirty="0">
                <a:latin typeface="Cambria Math"/>
                <a:cs typeface="Cambria Math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1700" y="5318318"/>
            <a:ext cx="48609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15" dirty="0">
                <a:latin typeface="Calibri"/>
                <a:cs typeface="Calibri"/>
              </a:rPr>
              <a:t>Intr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duc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atrix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ement*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55CD3D-A950-9934-C0C5-F33F7518DD4D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25" dirty="0">
                <a:latin typeface="Cambria Math"/>
                <a:cs typeface="Cambria Math"/>
              </a:rPr>
              <a:t>=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115FD6-8ABB-58D2-B439-7D12B86AD5C1}"/>
              </a:ext>
            </a:extLst>
          </p:cNvPr>
          <p:cNvSpPr txBox="1"/>
          <p:nvPr/>
        </p:nvSpPr>
        <p:spPr>
          <a:xfrm>
            <a:off x="4419600" y="448090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25" dirty="0">
                <a:latin typeface="Cambria Math"/>
                <a:cs typeface="Cambria Math"/>
              </a:rPr>
              <a:t>=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148" y="985842"/>
            <a:ext cx="502793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0" dirty="0">
                <a:latin typeface="Cambria Math"/>
                <a:cs typeface="Cambria Math"/>
              </a:rPr>
              <a:t>𝐷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1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−</a:t>
            </a:r>
            <a:r>
              <a:rPr sz="2800" spc="30" dirty="0">
                <a:latin typeface="Cambria Math"/>
                <a:cs typeface="Cambria Math"/>
              </a:rPr>
              <a:t>𝑒</a:t>
            </a:r>
            <a:r>
              <a:rPr sz="2800" spc="-20" dirty="0">
                <a:latin typeface="Cambria Math"/>
                <a:cs typeface="Cambria Math"/>
              </a:rPr>
              <a:t>∫</a:t>
            </a:r>
            <a:r>
              <a:rPr sz="2800" spc="-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𝑢</a:t>
            </a:r>
            <a:r>
              <a:rPr sz="3000" baseline="-16666" dirty="0">
                <a:latin typeface="Calibri"/>
                <a:cs typeface="Calibri"/>
              </a:rPr>
              <a:t>a</a:t>
            </a:r>
            <a:r>
              <a:rPr sz="3000" spc="330" baseline="-16666" dirty="0">
                <a:latin typeface="Calibri"/>
                <a:cs typeface="Calibri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𝐫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⋅</a:t>
            </a:r>
            <a:r>
              <a:rPr sz="2800" spc="10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𝜖</a:t>
            </a:r>
            <a:r>
              <a:rPr sz="2800" spc="-5" dirty="0">
                <a:latin typeface="Cambria Math"/>
                <a:cs typeface="Cambria Math"/>
              </a:rPr>
              <a:t>̂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𝑢</a:t>
            </a:r>
            <a:r>
              <a:rPr sz="3000" baseline="-16666" dirty="0">
                <a:latin typeface="Calibri"/>
                <a:cs typeface="Calibri"/>
              </a:rPr>
              <a:t>b</a:t>
            </a:r>
            <a:r>
              <a:rPr sz="3000" spc="187" baseline="-16666" dirty="0">
                <a:latin typeface="Calibri"/>
                <a:cs typeface="Calibri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22" baseline="-16666" dirty="0">
                <a:latin typeface="Cambria Math"/>
                <a:cs typeface="Cambria Math"/>
              </a:rPr>
              <a:t>𝑏</a:t>
            </a:r>
            <a:r>
              <a:rPr sz="3000" spc="330" baseline="-16666" dirty="0">
                <a:latin typeface="Cambria Math"/>
                <a:cs typeface="Cambria Math"/>
              </a:rPr>
              <a:t>𝑎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5967" y="937101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∗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2478" y="1672812"/>
            <a:ext cx="1021232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dirty="0"/>
              <a:t>is called the atomic </a:t>
            </a:r>
            <a:r>
              <a:rPr lang="en-US" i="1" dirty="0">
                <a:solidFill>
                  <a:srgbClr val="FF0000"/>
                </a:solidFill>
              </a:rPr>
              <a:t>dipole matrix element</a:t>
            </a:r>
            <a:r>
              <a:rPr lang="en-US" dirty="0"/>
              <a:t>. It depends on the stationary wave functions</a:t>
            </a:r>
          </a:p>
          <a:p>
            <a:r>
              <a:rPr lang="en-US" dirty="0" err="1"/>
              <a:t>ua</a:t>
            </a:r>
            <a:r>
              <a:rPr lang="en-US" dirty="0"/>
              <a:t> and </a:t>
            </a:r>
            <a:r>
              <a:rPr lang="en-US" dirty="0" err="1"/>
              <a:t>ub</a:t>
            </a:r>
            <a:r>
              <a:rPr lang="en-US" dirty="0"/>
              <a:t> of the two states                       and is determined by the charge</a:t>
            </a:r>
          </a:p>
          <a:p>
            <a:r>
              <a:rPr lang="en-US" dirty="0"/>
              <a:t>distribution in these states.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0641" y="3179014"/>
            <a:ext cx="140525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70" dirty="0">
                <a:latin typeface="Cambria Math"/>
                <a:cs typeface="Cambria Math"/>
              </a:rPr>
              <a:t>𝑎</a:t>
            </a:r>
            <a:r>
              <a:rPr sz="2800" dirty="0">
                <a:latin typeface="Cambria Math"/>
                <a:cs typeface="Cambria Math"/>
              </a:rPr>
              <a:t>̇</a:t>
            </a:r>
            <a:r>
              <a:rPr sz="2800" spc="-33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9679" y="2925768"/>
            <a:ext cx="234315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ct val="119300"/>
              </a:lnSpc>
            </a:pPr>
            <a:r>
              <a:rPr sz="2800" spc="-20" dirty="0">
                <a:latin typeface="Cambria Math"/>
                <a:cs typeface="Cambria Math"/>
              </a:rPr>
              <a:t>𝑖 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82368" y="3383402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56763" y="3142966"/>
            <a:ext cx="46968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569" baseline="-16666" dirty="0">
                <a:latin typeface="Cambria Math"/>
                <a:cs typeface="Cambria Math"/>
              </a:rPr>
              <a:t>𝑏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375" baseline="29166" dirty="0">
                <a:latin typeface="Cambria Math"/>
                <a:cs typeface="Cambria Math"/>
              </a:rPr>
              <a:t>𝑖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2475" spc="487" baseline="20202" dirty="0">
                <a:latin typeface="Cambria Math"/>
                <a:cs typeface="Cambria Math"/>
              </a:rPr>
              <a:t>𝑎</a:t>
            </a:r>
            <a:r>
              <a:rPr sz="2475" spc="622" baseline="20202" dirty="0">
                <a:latin typeface="Cambria Math"/>
                <a:cs typeface="Cambria Math"/>
              </a:rPr>
              <a:t>𝑏</a:t>
            </a:r>
            <a:r>
              <a:rPr sz="3000" spc="330" baseline="29166" dirty="0">
                <a:latin typeface="Cambria Math"/>
                <a:cs typeface="Cambria Math"/>
              </a:rPr>
              <a:t>𝑡</a:t>
            </a:r>
            <a:r>
              <a:rPr sz="3000" spc="-397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55337" y="4150360"/>
            <a:ext cx="1614170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90" dirty="0">
                <a:latin typeface="Cambria Math"/>
                <a:cs typeface="Cambria Math"/>
              </a:rPr>
              <a:t>𝑏</a:t>
            </a:r>
            <a:r>
              <a:rPr sz="4200" baseline="11904" dirty="0">
                <a:latin typeface="Cambria Math"/>
                <a:cs typeface="Cambria Math"/>
              </a:rPr>
              <a:t>̇</a:t>
            </a:r>
            <a:r>
              <a:rPr sz="4200" spc="-480" baseline="11904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95" dirty="0">
                <a:latin typeface="Cambria Math"/>
                <a:cs typeface="Cambria Math"/>
              </a:rPr>
              <a:t> </a:t>
            </a:r>
            <a:r>
              <a:rPr sz="4200" spc="-44" baseline="41666" dirty="0">
                <a:latin typeface="Cambria Math"/>
                <a:cs typeface="Cambria Math"/>
              </a:rPr>
              <a:t>𝑖</a:t>
            </a:r>
            <a:endParaRPr sz="4200" baseline="41666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70593" y="4450405"/>
            <a:ext cx="234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83307" y="4398395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57702" y="4157951"/>
            <a:ext cx="46968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8890" algn="l"/>
                <a:tab pos="1644650" algn="l"/>
              </a:tabLst>
            </a:pPr>
            <a:r>
              <a:rPr sz="2800" spc="25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𝐷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𝐸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2475" spc="487" baseline="20202" dirty="0">
                <a:latin typeface="Cambria Math"/>
                <a:cs typeface="Cambria Math"/>
              </a:rPr>
              <a:t>𝑎</a:t>
            </a:r>
            <a:r>
              <a:rPr sz="2475" spc="630" baseline="20202" dirty="0">
                <a:latin typeface="Cambria Math"/>
                <a:cs typeface="Cambria Math"/>
              </a:rPr>
              <a:t>𝑏</a:t>
            </a:r>
            <a:r>
              <a:rPr sz="3000" spc="330" baseline="29166" dirty="0">
                <a:latin typeface="Cambria Math"/>
                <a:cs typeface="Cambria Math"/>
              </a:rPr>
              <a:t>𝑡</a:t>
            </a:r>
            <a:r>
              <a:rPr sz="3000" spc="-405" baseline="291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1915" y="4362167"/>
            <a:ext cx="7080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7370" algn="l"/>
              </a:tabLst>
            </a:pPr>
            <a:r>
              <a:rPr sz="2000" spc="215" dirty="0">
                <a:latin typeface="Cambria Math"/>
                <a:cs typeface="Cambria Math"/>
              </a:rPr>
              <a:t>𝑎</a:t>
            </a:r>
            <a:r>
              <a:rPr sz="2000" spc="220" dirty="0">
                <a:latin typeface="Cambria Math"/>
                <a:cs typeface="Cambria Math"/>
              </a:rPr>
              <a:t>𝑏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B23456-F781-3A99-D6BE-5AE60560E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7" y="2793125"/>
            <a:ext cx="9631119" cy="3591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2F156C-1197-E38F-3D9C-305FD8E4F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023" y="1932624"/>
            <a:ext cx="901746" cy="234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5767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7005" y="968684"/>
            <a:ext cx="940879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923290" algn="l"/>
                <a:tab pos="2352675" algn="l"/>
                <a:tab pos="4320540" algn="l"/>
                <a:tab pos="4815205" algn="l"/>
                <a:tab pos="5934710" algn="l"/>
                <a:tab pos="8050530" algn="l"/>
              </a:tabLst>
            </a:pPr>
            <a:r>
              <a:rPr lang="en-US" sz="2800" spc="-15" dirty="0">
                <a:latin typeface="Times New Roman"/>
                <a:cs typeface="Times New Roman"/>
              </a:rPr>
              <a:t>Transition probability data is important to determine	</a:t>
            </a:r>
            <a:r>
              <a:rPr lang="en-US" sz="2800" spc="-15" dirty="0">
                <a:latin typeface="Calibri"/>
                <a:cs typeface="Calibri"/>
              </a:rPr>
              <a:t>el</a:t>
            </a:r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spc="-15" dirty="0">
                <a:latin typeface="Calibri"/>
                <a:cs typeface="Calibri"/>
              </a:rPr>
              <a:t>ment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lang="en-US" sz="2800" spc="-15" dirty="0">
                <a:latin typeface="Calibri"/>
                <a:cs typeface="Calibri"/>
              </a:rPr>
              <a:t>concentrations </a:t>
            </a: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dirty="0">
                <a:latin typeface="Calibri"/>
                <a:cs typeface="Calibri"/>
              </a:rPr>
              <a:t>i</a:t>
            </a:r>
            <a:r>
              <a:rPr lang="en-US" sz="2800" spc="-15" dirty="0">
                <a:latin typeface="Calibri"/>
                <a:cs typeface="Calibri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spc="-15" dirty="0">
                <a:latin typeface="Calibri"/>
                <a:cs typeface="Calibri"/>
              </a:rPr>
              <a:t>atmos</a:t>
            </a:r>
            <a:r>
              <a:rPr lang="en-US" sz="2800" spc="-10" dirty="0">
                <a:latin typeface="Calibri"/>
                <a:cs typeface="Calibri"/>
              </a:rPr>
              <a:t>p</a:t>
            </a:r>
            <a:r>
              <a:rPr lang="en-US" sz="2800" spc="-20" dirty="0">
                <a:latin typeface="Calibri"/>
                <a:cs typeface="Calibri"/>
              </a:rPr>
              <a:t>here</a:t>
            </a:r>
            <a:r>
              <a:rPr lang="en-US" sz="2800" spc="-15" dirty="0">
                <a:latin typeface="Calibri"/>
                <a:cs typeface="Calibri"/>
              </a:rPr>
              <a:t>s </a:t>
            </a:r>
            <a:r>
              <a:rPr lang="en-US" sz="2800" spc="-20" dirty="0">
                <a:latin typeface="Calibri"/>
                <a:cs typeface="Calibri"/>
              </a:rPr>
              <a:t>or </a:t>
            </a:r>
            <a:r>
              <a:rPr lang="en-US" sz="2800" dirty="0">
                <a:cs typeface="Calibri"/>
              </a:rPr>
              <a:t>i</a:t>
            </a:r>
            <a:r>
              <a:rPr lang="en-US" sz="2800" spc="-20" dirty="0">
                <a:cs typeface="Calibri"/>
              </a:rPr>
              <a:t>nterste</a:t>
            </a:r>
            <a:r>
              <a:rPr lang="en-US" sz="2800" dirty="0">
                <a:cs typeface="Calibri"/>
              </a:rPr>
              <a:t>ll</a:t>
            </a:r>
            <a:r>
              <a:rPr lang="en-US" sz="2800" spc="-10" dirty="0">
                <a:cs typeface="Calibri"/>
              </a:rPr>
              <a:t>ar</a:t>
            </a:r>
            <a:r>
              <a:rPr lang="en-US" sz="2800" spc="-70" dirty="0">
                <a:latin typeface="Times New Roman"/>
                <a:cs typeface="Times New Roman"/>
              </a:rPr>
              <a:t> </a:t>
            </a:r>
            <a:r>
              <a:rPr lang="en-US" sz="2800" spc="-15" dirty="0">
                <a:cs typeface="Calibri"/>
              </a:rPr>
              <a:t>c</a:t>
            </a:r>
            <a:r>
              <a:rPr lang="en-US" sz="2800" spc="-5" dirty="0">
                <a:cs typeface="Calibri"/>
              </a:rPr>
              <a:t>l</a:t>
            </a:r>
            <a:r>
              <a:rPr lang="en-US" sz="2800" spc="-20" dirty="0">
                <a:cs typeface="Calibri"/>
              </a:rPr>
              <a:t>ouds.</a:t>
            </a:r>
            <a:endParaRPr lang="en-US" sz="2800" dirty="0"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923290" algn="l"/>
                <a:tab pos="2352675" algn="l"/>
                <a:tab pos="4320540" algn="l"/>
                <a:tab pos="4815205" algn="l"/>
                <a:tab pos="5934710" algn="l"/>
                <a:tab pos="805053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9559" y="2133600"/>
            <a:ext cx="10387330" cy="3356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016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  <a:tab pos="529526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le: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te</a:t>
            </a:r>
            <a:r>
              <a:rPr sz="2800" spc="-20" dirty="0">
                <a:latin typeface="Calibri"/>
                <a:cs typeface="Calibri"/>
              </a:rPr>
              <a:t>mpe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remote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lasma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compar</a:t>
            </a:r>
            <a:r>
              <a:rPr sz="2800" spc="-20" dirty="0">
                <a:latin typeface="Calibri"/>
                <a:cs typeface="Calibri"/>
              </a:rPr>
              <a:t>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popu</a:t>
            </a:r>
            <a:r>
              <a:rPr sz="2800" spc="-10" dirty="0">
                <a:latin typeface="Calibri"/>
                <a:cs typeface="Calibri"/>
              </a:rPr>
              <a:t>lati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evels.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27200"/>
              </a:lnSpc>
              <a:spcBef>
                <a:spcPts val="900"/>
              </a:spcBef>
            </a:pPr>
            <a:r>
              <a:rPr sz="2800" i="1" spc="-15" dirty="0">
                <a:latin typeface="Calibri"/>
                <a:cs typeface="Calibri"/>
              </a:rPr>
              <a:t>In</a:t>
            </a:r>
            <a:r>
              <a:rPr sz="2800" i="1" spc="-15" dirty="0">
                <a:latin typeface="Times New Roman"/>
                <a:cs typeface="Times New Roman"/>
              </a:rPr>
              <a:t>  </a:t>
            </a:r>
            <a:r>
              <a:rPr sz="2800" i="1" spc="-5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astr</a:t>
            </a:r>
            <a:r>
              <a:rPr sz="2800" i="1" spc="-5" dirty="0">
                <a:latin typeface="Calibri"/>
                <a:cs typeface="Calibri"/>
              </a:rPr>
              <a:t>o</a:t>
            </a:r>
            <a:r>
              <a:rPr sz="2800" i="1" spc="-25" dirty="0">
                <a:latin typeface="Calibri"/>
                <a:cs typeface="Calibri"/>
              </a:rPr>
              <a:t>p</a:t>
            </a:r>
            <a:r>
              <a:rPr sz="2800" i="1" spc="-20" dirty="0">
                <a:latin typeface="Calibri"/>
                <a:cs typeface="Calibri"/>
              </a:rPr>
              <a:t>hys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cs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-5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the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-5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electr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15" dirty="0">
                <a:latin typeface="Calibri"/>
                <a:cs typeface="Calibri"/>
              </a:rPr>
              <a:t>magnetic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-4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spectru</a:t>
            </a:r>
            <a:r>
              <a:rPr sz="2800" i="1" spc="-25" dirty="0">
                <a:latin typeface="Calibri"/>
                <a:cs typeface="Calibri"/>
              </a:rPr>
              <a:t>m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-5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ofte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the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nformat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Ac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dat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transform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itat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stic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mic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thermal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nce.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10380980" cy="214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 algn="just">
              <a:lnSpc>
                <a:spcPct val="127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Math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encodes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statement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5" dirty="0">
                <a:latin typeface="Calibri"/>
                <a:cs typeface="Calibri"/>
              </a:rPr>
              <a:t>changes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proport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ther,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smat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80391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0" dirty="0">
                <a:latin typeface="Calibri"/>
                <a:cs typeface="Calibri"/>
              </a:rPr>
              <a:t>stre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4503" y="1860492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0539" y="2549811"/>
            <a:ext cx="111379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lang="en-US" sz="2800" spc="-75" dirty="0">
                <a:latin typeface="Times New Roman"/>
                <a:cs typeface="Times New Roman"/>
              </a:rPr>
              <a:t>above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tude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in terms of Rabi frequency using RWA</a:t>
            </a:r>
          </a:p>
          <a:p>
            <a:pPr marL="12700">
              <a:lnSpc>
                <a:spcPct val="100000"/>
              </a:lnSpc>
              <a:tabLst>
                <a:tab pos="241935" algn="l"/>
              </a:tabLst>
            </a:pPr>
            <a:r>
              <a:rPr lang="en-US" sz="2800" spc="-10" dirty="0">
                <a:latin typeface="Calibri"/>
                <a:cs typeface="Calibri"/>
              </a:rPr>
              <a:t>(</a:t>
            </a:r>
            <a:r>
              <a:rPr lang="en-US" altLang="en-US" sz="2400" b="1" dirty="0">
                <a:solidFill>
                  <a:srgbClr val="FF0000"/>
                </a:solidFill>
                <a:latin typeface="Google Sans"/>
              </a:rPr>
              <a:t>Rotating Wave Approximation (RWA)  as explained next slide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494" y="3535631"/>
            <a:ext cx="140525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70" dirty="0">
                <a:latin typeface="Cambria Math"/>
                <a:cs typeface="Cambria Math"/>
              </a:rPr>
              <a:t>𝑎</a:t>
            </a:r>
            <a:r>
              <a:rPr sz="2800" dirty="0">
                <a:latin typeface="Cambria Math"/>
                <a:cs typeface="Cambria Math"/>
              </a:rPr>
              <a:t>̇</a:t>
            </a:r>
            <a:r>
              <a:rPr sz="2800" spc="-33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6151" y="3282646"/>
            <a:ext cx="22225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195">
              <a:lnSpc>
                <a:spcPct val="119300"/>
              </a:lnSpc>
            </a:pPr>
            <a:r>
              <a:rPr sz="2800" spc="-20" dirty="0">
                <a:latin typeface="Cambria Math"/>
                <a:cs typeface="Cambria Math"/>
              </a:rPr>
              <a:t>𝑖 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8856" y="3740017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41622" y="3499582"/>
            <a:ext cx="276897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85" dirty="0">
                <a:latin typeface="Cambria Math"/>
                <a:cs typeface="Cambria Math"/>
              </a:rPr>
              <a:t>𝛺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240" baseline="29166" dirty="0">
                <a:latin typeface="Cambria Math"/>
                <a:cs typeface="Cambria Math"/>
              </a:rPr>
              <a:t>𝑖𝛥𝜔</a:t>
            </a:r>
            <a:r>
              <a:rPr sz="3000" spc="-97" baseline="29166" dirty="0">
                <a:latin typeface="Cambria Math"/>
                <a:cs typeface="Cambria Math"/>
              </a:rPr>
              <a:t> </a:t>
            </a:r>
            <a:r>
              <a:rPr sz="3000" spc="330" baseline="29166" dirty="0">
                <a:latin typeface="Cambria Math"/>
                <a:cs typeface="Cambria Math"/>
              </a:rPr>
              <a:t>𝑡</a:t>
            </a:r>
            <a:r>
              <a:rPr sz="3000" spc="300" baseline="29166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39795" y="4750820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44118" y="4521935"/>
            <a:ext cx="304025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60220" algn="l"/>
              </a:tabLst>
            </a:pPr>
            <a:r>
              <a:rPr sz="2800" spc="-290" dirty="0">
                <a:latin typeface="Cambria Math"/>
                <a:cs typeface="Cambria Math"/>
              </a:rPr>
              <a:t>𝑏</a:t>
            </a:r>
            <a:r>
              <a:rPr sz="4200" baseline="11904" dirty="0">
                <a:latin typeface="Cambria Math"/>
                <a:cs typeface="Cambria Math"/>
              </a:rPr>
              <a:t>̇</a:t>
            </a:r>
            <a:r>
              <a:rPr sz="4200" spc="-480" baseline="11904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35" dirty="0">
                <a:latin typeface="Cambria Math"/>
                <a:cs typeface="Cambria Math"/>
              </a:rPr>
              <a:t> </a:t>
            </a:r>
            <a:r>
              <a:rPr sz="4200" spc="-44" baseline="42658" dirty="0">
                <a:latin typeface="Cambria Math"/>
                <a:cs typeface="Cambria Math"/>
              </a:rPr>
              <a:t>𝑖</a:t>
            </a:r>
            <a:r>
              <a:rPr sz="4200" baseline="42658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8" y="4802449"/>
            <a:ext cx="474789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  <a:p>
            <a:pPr marR="36830" algn="r">
              <a:lnSpc>
                <a:spcPct val="100000"/>
              </a:lnSpc>
              <a:spcBef>
                <a:spcPts val="1005"/>
              </a:spcBef>
            </a:pP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569" baseline="-16666" dirty="0">
                <a:latin typeface="Cambria Math"/>
                <a:cs typeface="Cambria Math"/>
              </a:rPr>
              <a:t>𝑏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75218" y="4662431"/>
            <a:ext cx="3359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8703" y="4343400"/>
            <a:ext cx="246848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60" dirty="0">
                <a:latin typeface="Cambria Math"/>
                <a:cs typeface="Cambria Math"/>
              </a:rPr>
              <a:t>𝑖𝛥𝜔</a:t>
            </a:r>
            <a:r>
              <a:rPr sz="2000" spc="-75" dirty="0">
                <a:latin typeface="Cambria Math"/>
                <a:cs typeface="Cambria Math"/>
              </a:rPr>
              <a:t> 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spc="200" dirty="0">
                <a:latin typeface="Cambria Math"/>
                <a:cs typeface="Cambria Math"/>
              </a:rPr>
              <a:t> </a:t>
            </a:r>
            <a:r>
              <a:rPr sz="4200" spc="37" baseline="-20833" dirty="0">
                <a:latin typeface="Cambria Math"/>
                <a:cs typeface="Cambria Math"/>
              </a:rPr>
              <a:t>𝑎</a:t>
            </a:r>
            <a:r>
              <a:rPr sz="4200" spc="-22" baseline="-17857" dirty="0">
                <a:latin typeface="Cambria Math"/>
                <a:cs typeface="Cambria Math"/>
              </a:rPr>
              <a:t>(</a:t>
            </a:r>
            <a:r>
              <a:rPr sz="4200" spc="52" baseline="-20833" dirty="0">
                <a:latin typeface="Cambria Math"/>
                <a:cs typeface="Cambria Math"/>
              </a:rPr>
              <a:t>𝑡</a:t>
            </a:r>
            <a:r>
              <a:rPr sz="4200" spc="-22" baseline="-17857" dirty="0">
                <a:latin typeface="Cambria Math"/>
                <a:cs typeface="Cambria Math"/>
              </a:rPr>
              <a:t>)</a:t>
            </a:r>
            <a:r>
              <a:rPr sz="4200" spc="-15" baseline="-20833" dirty="0">
                <a:latin typeface="Cambria Math"/>
                <a:cs typeface="Cambria Math"/>
              </a:rPr>
              <a:t>,</a:t>
            </a:r>
            <a:endParaRPr sz="4200" baseline="-20833" dirty="0">
              <a:latin typeface="Cambria Math"/>
              <a:cs typeface="Cambria Math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F17426-DB2E-972E-3AAC-3559CEB68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54" y="1539534"/>
            <a:ext cx="5420481" cy="7525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7CCD59-F00B-FF7A-D526-0FB268153D30}"/>
              </a:ext>
            </a:extLst>
          </p:cNvPr>
          <p:cNvSpPr txBox="1"/>
          <p:nvPr/>
        </p:nvSpPr>
        <p:spPr>
          <a:xfrm>
            <a:off x="1364205" y="2013872"/>
            <a:ext cx="10065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Times-Roman"/>
              </a:rPr>
              <a:t>Rabi frequency  depends on the applied field amplitude </a:t>
            </a:r>
            <a:r>
              <a:rPr lang="en-US" sz="2400" b="0" i="0" u="none" strike="noStrike" baseline="0" dirty="0">
                <a:latin typeface="MT2MIT"/>
              </a:rPr>
              <a:t>E</a:t>
            </a:r>
            <a:r>
              <a:rPr lang="en-US" sz="1400" b="0" i="0" u="none" strike="noStrike" baseline="0" dirty="0">
                <a:latin typeface="MT2MIT"/>
              </a:rPr>
              <a:t>0</a:t>
            </a:r>
            <a:endParaRPr lang="en-US" sz="2400" dirty="0"/>
          </a:p>
        </p:txBody>
      </p:sp>
      <p:pic>
        <p:nvPicPr>
          <p:cNvPr id="2050" name="Picture 2" descr="Rabi Oscillation - an overview ...">
            <a:extLst>
              <a:ext uri="{FF2B5EF4-FFF2-40B4-BE49-F238E27FC236}">
                <a16:creationId xmlns:a16="http://schemas.microsoft.com/office/drawing/2014/main" id="{AD74DEA9-7B27-04B8-905A-F7AF4A2C7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34" y="3933782"/>
            <a:ext cx="3424536" cy="21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84E7A03-253E-0E5F-47AD-434A874A0DD0}"/>
              </a:ext>
            </a:extLst>
          </p:cNvPr>
          <p:cNvSpPr txBox="1"/>
          <p:nvPr/>
        </p:nvSpPr>
        <p:spPr>
          <a:xfrm>
            <a:off x="9296400" y="6477000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Rabi </a:t>
            </a:r>
            <a:r>
              <a:rPr lang="en-US" dirty="0" err="1"/>
              <a:t>frequenc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9690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RWA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7662" y="993770"/>
            <a:ext cx="23856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exceptio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0975" y="993770"/>
            <a:ext cx="12719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accurate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1410" y="968570"/>
            <a:ext cx="382816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43305" algn="l"/>
              </a:tabLst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20" dirty="0">
                <a:latin typeface="Times New Roman"/>
                <a:cs typeface="Times New Roman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95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𝛺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2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22" baseline="-16666" dirty="0">
                <a:latin typeface="Cambria Math"/>
                <a:cs typeface="Cambria Math"/>
              </a:rPr>
              <a:t>𝑎𝑏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9574" y="993770"/>
            <a:ext cx="11106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(opt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1" y="1534790"/>
            <a:ext cx="13182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doma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n).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41E3D26-A8B7-1989-05D2-DB16448E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08" y="2491308"/>
            <a:ext cx="10874692" cy="37740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7132" rIns="0" bIns="11426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Here's how RWA relates to Rabi frequency: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Rabi oscillations are the periodic oscillations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of the atomic population inversion in a two-level system driven by a classical field, especially when the field is resonant or near-resonant with the system's transition frequency.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The Rabi frequency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represents the frequency of these oscillations. It signifies the rate at which population transfers between the two energy levels of the quantum system when subjected to an oscillating electromagnetic field.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The Rotating Wave Approximation (RWA)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is a common approximation used to simplify the description of the interaction between a quantum system and an oscillating field.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In the RWA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Google Sans"/>
              </a:rPr>
              <a:t>terms that oscillate rapidly are neglected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in the system's Hamiltonian. This simplification makes it easier to solve the equations describing the system's dynamics, and it provides a straightforward way to derive the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Rabi frequency and analyze Rabi oscillations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, especially when the driving field is weak and near resonance.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In summary: 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The RWA is a crucial approximation in the study of light-matter interactions that helps to simplify the equations describing Rabi oscillations, allowing for the calculation and understanding of the Rabi frequency.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1</a:t>
            </a:r>
            <a:r>
              <a:rPr spc="-15" dirty="0"/>
              <a:t>: Ro</a:t>
            </a:r>
            <a:r>
              <a:rPr spc="-25" dirty="0"/>
              <a:t>t</a:t>
            </a:r>
            <a:r>
              <a:rPr spc="-15" dirty="0"/>
              <a:t>ati</a:t>
            </a:r>
            <a:r>
              <a:rPr spc="-5" dirty="0"/>
              <a:t>n</a:t>
            </a:r>
            <a:r>
              <a:rPr spc="-15" dirty="0"/>
              <a:t>g-</a:t>
            </a:r>
            <a:r>
              <a:rPr spc="-30" dirty="0"/>
              <a:t>Wa</a:t>
            </a:r>
            <a:r>
              <a:rPr spc="-15" dirty="0"/>
              <a:t>v</a:t>
            </a:r>
            <a:r>
              <a:rPr spc="-20" dirty="0"/>
              <a:t>e</a:t>
            </a:r>
            <a:r>
              <a:rPr spc="-15" dirty="0"/>
              <a:t> A</a:t>
            </a:r>
            <a:r>
              <a:rPr spc="-20" dirty="0"/>
              <a:t>pproxim</a:t>
            </a:r>
            <a:r>
              <a:rPr spc="-25" dirty="0"/>
              <a:t>a</a:t>
            </a:r>
            <a:r>
              <a:rPr spc="-15" dirty="0"/>
              <a:t>tion </a:t>
            </a:r>
            <a:r>
              <a:rPr spc="-20" dirty="0"/>
              <a:t>(RWA) and</a:t>
            </a:r>
            <a:r>
              <a:rPr spc="-15" dirty="0"/>
              <a:t> </a:t>
            </a:r>
            <a:r>
              <a:rPr spc="-20" dirty="0"/>
              <a:t>Rabi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61409"/>
            <a:ext cx="10383520" cy="425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Fr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quency</a:t>
            </a:r>
            <a:endParaRPr sz="3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2800" i="1" spc="-25" dirty="0">
                <a:latin typeface="Calibri"/>
                <a:cs typeface="Calibri"/>
              </a:rPr>
              <a:t>Wr</a:t>
            </a:r>
            <a:r>
              <a:rPr sz="2800" i="1" spc="-10" dirty="0">
                <a:latin typeface="Calibri"/>
                <a:cs typeface="Calibri"/>
              </a:rPr>
              <a:t>ite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co</a:t>
            </a:r>
            <a:r>
              <a:rPr sz="2800" i="1" spc="-10" dirty="0">
                <a:latin typeface="Calibri"/>
                <a:cs typeface="Calibri"/>
              </a:rPr>
              <a:t>s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su</a:t>
            </a:r>
            <a:r>
              <a:rPr sz="2800" i="1" spc="-25" dirty="0">
                <a:latin typeface="Calibri"/>
                <a:cs typeface="Calibri"/>
              </a:rPr>
              <a:t>m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Calibri"/>
                <a:cs typeface="Calibri"/>
              </a:rPr>
              <a:t>o</a:t>
            </a:r>
            <a:r>
              <a:rPr sz="2800" i="1" spc="-10" dirty="0">
                <a:latin typeface="Calibri"/>
                <a:cs typeface="Calibri"/>
              </a:rPr>
              <a:t>f</a:t>
            </a:r>
            <a:r>
              <a:rPr sz="2800" i="1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o-rotat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and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cou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te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rot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*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nent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2800" i="1" spc="-20" dirty="0">
                <a:latin typeface="Calibri"/>
                <a:cs typeface="Calibri"/>
              </a:rPr>
              <a:t>Term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spc="-5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412" baseline="29166" dirty="0">
                <a:latin typeface="Cambria Math"/>
                <a:cs typeface="Cambria Math"/>
              </a:rPr>
              <a:t>𝑖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382" baseline="29166" dirty="0">
                <a:latin typeface="Cambria Math"/>
                <a:cs typeface="Cambria Math"/>
              </a:rPr>
              <a:t>𝜔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2475" spc="487" baseline="20202" dirty="0">
                <a:latin typeface="Cambria Math"/>
                <a:cs typeface="Cambria Math"/>
              </a:rPr>
              <a:t>𝑎</a:t>
            </a:r>
            <a:r>
              <a:rPr sz="2475" spc="622" baseline="20202" dirty="0">
                <a:latin typeface="Cambria Math"/>
                <a:cs typeface="Cambria Math"/>
              </a:rPr>
              <a:t>𝑏</a:t>
            </a:r>
            <a:r>
              <a:rPr sz="3000" spc="-7" baseline="30555" dirty="0">
                <a:latin typeface="Cambria Math"/>
                <a:cs typeface="Cambria Math"/>
              </a:rPr>
              <a:t>)</a:t>
            </a:r>
            <a:r>
              <a:rPr sz="3000" spc="330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127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va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y*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nce.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75"/>
              </a:spcBef>
              <a:tabLst>
                <a:tab pos="2660015" algn="l"/>
              </a:tabLst>
            </a:pPr>
            <a:r>
              <a:rPr sz="2800" i="1" spc="-20" dirty="0">
                <a:latin typeface="Calibri"/>
                <a:cs typeface="Calibri"/>
              </a:rPr>
              <a:t>Term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spc="24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412" baseline="29166" dirty="0">
                <a:latin typeface="Cambria Math"/>
                <a:cs typeface="Cambria Math"/>
              </a:rPr>
              <a:t>𝑖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382" baseline="29166" dirty="0">
                <a:latin typeface="Cambria Math"/>
                <a:cs typeface="Cambria Math"/>
              </a:rPr>
              <a:t>𝜔</a:t>
            </a:r>
            <a:r>
              <a:rPr sz="3000" spc="-82" baseline="29166" dirty="0">
                <a:latin typeface="Cambria Math"/>
                <a:cs typeface="Cambria Math"/>
              </a:rPr>
              <a:t>+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2475" spc="487" baseline="20202" dirty="0">
                <a:latin typeface="Cambria Math"/>
                <a:cs typeface="Cambria Math"/>
              </a:rPr>
              <a:t>𝑎</a:t>
            </a:r>
            <a:r>
              <a:rPr sz="2475" spc="622" baseline="20202" dirty="0">
                <a:latin typeface="Cambria Math"/>
                <a:cs typeface="Cambria Math"/>
              </a:rPr>
              <a:t>𝑏</a:t>
            </a:r>
            <a:r>
              <a:rPr sz="3000" spc="-7" baseline="30555" dirty="0">
                <a:latin typeface="Cambria Math"/>
                <a:cs typeface="Cambria Math"/>
              </a:rPr>
              <a:t>)</a:t>
            </a:r>
            <a:r>
              <a:rPr sz="3000" spc="330" baseline="29166" dirty="0">
                <a:latin typeface="Cambria Math"/>
                <a:cs typeface="Cambria Math"/>
              </a:rPr>
              <a:t>𝑡</a:t>
            </a:r>
            <a:r>
              <a:rPr sz="3000" baseline="291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osc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llate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very*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fast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3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average</a:t>
            </a:r>
            <a:r>
              <a:rPr sz="2800" spc="2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zero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releva</a:t>
            </a:r>
            <a:r>
              <a:rPr sz="2800" spc="-10" dirty="0">
                <a:latin typeface="Calibri"/>
                <a:cs typeface="Calibri"/>
              </a:rPr>
              <a:t>nt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sz="2800" spc="-15" dirty="0">
                <a:latin typeface="Calibri"/>
                <a:cs typeface="Calibri"/>
              </a:rPr>
              <a:t>timesc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es.</a:t>
            </a:r>
            <a:endParaRPr sz="2800" dirty="0">
              <a:latin typeface="Calibri"/>
              <a:cs typeface="Calibri"/>
            </a:endParaRPr>
          </a:p>
          <a:p>
            <a:pPr marL="469900" marR="508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Neglect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counte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-rotat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erms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(f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equivalent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secu</a:t>
            </a:r>
            <a:r>
              <a:rPr sz="2800" spc="-10" dirty="0">
                <a:latin typeface="Calibri"/>
                <a:cs typeface="Calibri"/>
              </a:rPr>
              <a:t>lar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approxi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on).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8890" y="1406524"/>
            <a:ext cx="4816475" cy="502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283" y="647081"/>
            <a:ext cx="1113345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[IM</a:t>
            </a:r>
            <a:r>
              <a:rPr sz="2300" spc="-10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GE</a:t>
            </a:r>
            <a:r>
              <a:rPr sz="2300" spc="-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RE</a:t>
            </a:r>
            <a:r>
              <a:rPr sz="2300" spc="-20" dirty="0">
                <a:latin typeface="Calibri"/>
                <a:cs typeface="Calibri"/>
              </a:rPr>
              <a:t>Q</a:t>
            </a:r>
            <a:r>
              <a:rPr sz="2300" dirty="0">
                <a:latin typeface="Calibri"/>
                <a:cs typeface="Calibri"/>
              </a:rPr>
              <a:t>U</a:t>
            </a:r>
            <a:r>
              <a:rPr sz="2300" spc="-10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RED: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Phasor</a:t>
            </a:r>
            <a:r>
              <a:rPr sz="2300" spc="-7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Calibri"/>
                <a:cs typeface="Calibri"/>
              </a:rPr>
              <a:t>d</a:t>
            </a:r>
            <a:r>
              <a:rPr sz="2300" dirty="0">
                <a:latin typeface="Calibri"/>
                <a:cs typeface="Calibri"/>
              </a:rPr>
              <a:t>iagram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libri"/>
                <a:cs typeface="Calibri"/>
              </a:rPr>
              <a:t>c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m</a:t>
            </a:r>
            <a:r>
              <a:rPr sz="2300" spc="-5" dirty="0">
                <a:latin typeface="Calibri"/>
                <a:cs typeface="Calibri"/>
              </a:rPr>
              <a:t>par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5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g</a:t>
            </a:r>
            <a:r>
              <a:rPr sz="2300" spc="-5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o-rota</a:t>
            </a:r>
            <a:r>
              <a:rPr sz="2300" spc="-15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5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g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vs.</a:t>
            </a:r>
            <a:r>
              <a:rPr sz="2300" spc="-7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counter</a:t>
            </a:r>
            <a:r>
              <a:rPr sz="2300" spc="-10" dirty="0">
                <a:latin typeface="Calibri"/>
                <a:cs typeface="Calibri"/>
              </a:rPr>
              <a:t>-</a:t>
            </a:r>
            <a:r>
              <a:rPr sz="2300" dirty="0">
                <a:latin typeface="Calibri"/>
                <a:cs typeface="Calibri"/>
              </a:rPr>
              <a:t>rota</a:t>
            </a:r>
            <a:r>
              <a:rPr sz="2300" spc="-15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5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g</a:t>
            </a:r>
            <a:r>
              <a:rPr sz="2300" spc="-6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terms.]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8890" y="1406524"/>
            <a:ext cx="4816479" cy="5029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7160" y="1374785"/>
            <a:ext cx="4879975" cy="5092700"/>
          </a:xfrm>
          <a:custGeom>
            <a:avLst/>
            <a:gdLst/>
            <a:ahLst/>
            <a:cxnLst/>
            <a:rect l="l" t="t" r="r" b="b"/>
            <a:pathLst>
              <a:path w="4879975" h="5092700">
                <a:moveTo>
                  <a:pt x="0" y="5092689"/>
                </a:moveTo>
                <a:lnTo>
                  <a:pt x="4879969" y="5092689"/>
                </a:lnTo>
                <a:lnTo>
                  <a:pt x="4879969" y="0"/>
                </a:lnTo>
                <a:lnTo>
                  <a:pt x="0" y="0"/>
                </a:lnTo>
                <a:lnTo>
                  <a:pt x="0" y="509268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283" y="647081"/>
            <a:ext cx="11133212" cy="608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700" y="6182740"/>
            <a:ext cx="29749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Go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49174" y="6182740"/>
            <a:ext cx="7835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88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2</a:t>
            </a:r>
            <a:r>
              <a:rPr spc="-10" dirty="0"/>
              <a:t>: </a:t>
            </a:r>
            <a:r>
              <a:rPr spc="-40" dirty="0"/>
              <a:t>W</a:t>
            </a:r>
            <a:r>
              <a:rPr spc="-15" dirty="0"/>
              <a:t>e</a:t>
            </a:r>
            <a:r>
              <a:rPr spc="-20" dirty="0"/>
              <a:t>a</a:t>
            </a:r>
            <a:r>
              <a:rPr spc="-10" dirty="0"/>
              <a:t>k</a:t>
            </a:r>
            <a:r>
              <a:rPr spc="-15" dirty="0"/>
              <a:t>-</a:t>
            </a:r>
            <a:r>
              <a:rPr spc="-35" dirty="0"/>
              <a:t>F</a:t>
            </a:r>
            <a:r>
              <a:rPr spc="-10" dirty="0"/>
              <a:t>i</a:t>
            </a:r>
            <a:r>
              <a:rPr spc="-15" dirty="0"/>
              <a:t>eld (Perturbativ</a:t>
            </a:r>
            <a:r>
              <a:rPr spc="-25" dirty="0"/>
              <a:t>e</a:t>
            </a:r>
            <a:r>
              <a:rPr spc="-20" dirty="0"/>
              <a:t>) Approx</a:t>
            </a:r>
            <a:r>
              <a:rPr dirty="0"/>
              <a:t>i</a:t>
            </a:r>
            <a:r>
              <a:rPr spc="-25" dirty="0"/>
              <a:t>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89" y="1754434"/>
            <a:ext cx="10154920" cy="417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Assume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state)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Furthe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sum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sh</a:t>
            </a:r>
            <a:r>
              <a:rPr sz="2800" spc="-15" dirty="0">
                <a:latin typeface="Calibri"/>
                <a:cs typeface="Calibri"/>
              </a:rPr>
              <a:t>ort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that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35"/>
              </a:spcBef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du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Under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condi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2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right</a:t>
            </a:r>
            <a:r>
              <a:rPr sz="2800" spc="-20" dirty="0">
                <a:latin typeface="Calibri"/>
                <a:cs typeface="Calibri"/>
              </a:rPr>
              <a:t>-h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quat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37" baseline="2976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5873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1391285" algn="l"/>
                <a:tab pos="2809875" algn="l"/>
                <a:tab pos="3660775" algn="l"/>
                <a:tab pos="4988560" algn="l"/>
                <a:tab pos="5702935" algn="l"/>
                <a:tab pos="8275320" algn="l"/>
                <a:tab pos="9186545" algn="l"/>
              </a:tabLst>
            </a:pPr>
            <a:r>
              <a:rPr sz="2800" spc="-20" dirty="0">
                <a:latin typeface="Calibri"/>
                <a:cs typeface="Calibri"/>
              </a:rPr>
              <a:t>Obta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eep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rotati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count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rot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before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RWA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step)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00500" y="2468568"/>
            <a:ext cx="103378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7306" y="2215584"/>
            <a:ext cx="5708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127" baseline="11904" dirty="0">
                <a:latin typeface="Cambria Math"/>
                <a:cs typeface="Cambria Math"/>
              </a:rPr>
              <a:t>𝛺</a:t>
            </a: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20012" y="2672974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3234" y="2724600"/>
            <a:ext cx="16230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4110" algn="l"/>
              </a:tabLst>
            </a:pPr>
            <a:r>
              <a:rPr sz="2800" spc="-20" dirty="0">
                <a:latin typeface="Cambria Math"/>
                <a:cs typeface="Cambria Math"/>
              </a:rPr>
              <a:t>2	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42971" y="2672974"/>
            <a:ext cx="1452880" cy="0"/>
          </a:xfrm>
          <a:custGeom>
            <a:avLst/>
            <a:gdLst/>
            <a:ahLst/>
            <a:cxnLst/>
            <a:rect l="l" t="t" r="r" b="b"/>
            <a:pathLst>
              <a:path w="1452879">
                <a:moveTo>
                  <a:pt x="0" y="0"/>
                </a:moveTo>
                <a:lnTo>
                  <a:pt x="145263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94634" y="2485332"/>
            <a:ext cx="19583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79575" algn="l"/>
              </a:tabLst>
            </a:pPr>
            <a:r>
              <a:rPr sz="2800" spc="85" dirty="0">
                <a:latin typeface="Cambria Math"/>
                <a:cs typeface="Cambria Math"/>
              </a:rPr>
              <a:t>[	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0270" y="2152110"/>
            <a:ext cx="49757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90395" algn="l"/>
              </a:tabLst>
            </a:pP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160" dirty="0">
                <a:latin typeface="Cambria Math"/>
                <a:cs typeface="Cambria Math"/>
              </a:rPr>
              <a:t>𝑖𝛥𝜔</a:t>
            </a:r>
            <a:r>
              <a:rPr sz="2000" spc="-65" dirty="0">
                <a:latin typeface="Cambria Math"/>
                <a:cs typeface="Cambria Math"/>
              </a:rPr>
              <a:t> 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95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−</a:t>
            </a:r>
            <a:r>
              <a:rPr sz="4200" spc="7" baseline="-20833" dirty="0">
                <a:latin typeface="Cambria Math"/>
                <a:cs typeface="Cambria Math"/>
              </a:rPr>
              <a:t> </a:t>
            </a:r>
            <a:r>
              <a:rPr sz="4200" spc="-30" baseline="-20833" dirty="0">
                <a:latin typeface="Cambria Math"/>
                <a:cs typeface="Cambria Math"/>
              </a:rPr>
              <a:t>1</a:t>
            </a:r>
            <a:r>
              <a:rPr sz="4200" baseline="-20833" dirty="0">
                <a:latin typeface="Cambria Math"/>
                <a:cs typeface="Cambria Math"/>
              </a:rPr>
              <a:t>	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54" dirty="0">
                <a:latin typeface="Cambria Math"/>
                <a:cs typeface="Cambria Math"/>
              </a:rPr>
              <a:t>𝜔</a:t>
            </a: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475" spc="487" baseline="-13468" dirty="0">
                <a:latin typeface="Cambria Math"/>
                <a:cs typeface="Cambria Math"/>
              </a:rPr>
              <a:t>𝑎</a:t>
            </a:r>
            <a:r>
              <a:rPr sz="2475" spc="622" baseline="-13468" dirty="0">
                <a:latin typeface="Cambria Math"/>
                <a:cs typeface="Cambria Math"/>
              </a:rPr>
              <a:t>𝑏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220" dirty="0">
                <a:latin typeface="Cambria Math"/>
                <a:cs typeface="Cambria Math"/>
              </a:rPr>
              <a:t>𝑡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95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−</a:t>
            </a:r>
            <a:r>
              <a:rPr sz="4200" spc="15" baseline="-20833" dirty="0">
                <a:latin typeface="Cambria Math"/>
                <a:cs typeface="Cambria Math"/>
              </a:rPr>
              <a:t> </a:t>
            </a:r>
            <a:r>
              <a:rPr sz="4200" spc="-30" baseline="-20833" dirty="0">
                <a:latin typeface="Cambria Math"/>
                <a:cs typeface="Cambria Math"/>
              </a:rPr>
              <a:t>1</a:t>
            </a:r>
            <a:endParaRPr sz="4200" baseline="-20833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0910" y="2724599"/>
            <a:ext cx="18268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22" baseline="-16666" dirty="0">
                <a:latin typeface="Cambria Math"/>
                <a:cs typeface="Cambria Math"/>
              </a:rPr>
              <a:t>𝑎𝑏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20783" y="2672974"/>
            <a:ext cx="2147570" cy="0"/>
          </a:xfrm>
          <a:custGeom>
            <a:avLst/>
            <a:gdLst/>
            <a:ahLst/>
            <a:cxnLst/>
            <a:rect l="l" t="t" r="r" b="b"/>
            <a:pathLst>
              <a:path w="2147570">
                <a:moveTo>
                  <a:pt x="0" y="0"/>
                </a:moveTo>
                <a:lnTo>
                  <a:pt x="214756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955792" y="2485332"/>
            <a:ext cx="234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75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30300" y="3395422"/>
            <a:ext cx="457771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108075" algn="l"/>
                <a:tab pos="2774315" algn="l"/>
              </a:tabLst>
            </a:pPr>
            <a:r>
              <a:rPr sz="2800" spc="-15" dirty="0">
                <a:latin typeface="Calibri"/>
                <a:cs typeface="Calibri"/>
              </a:rPr>
              <a:t>Near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spc="-20" dirty="0">
                <a:latin typeface="Calibri"/>
                <a:cs typeface="Calibri"/>
              </a:rPr>
              <a:t>nanc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47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22" baseline="-16666" dirty="0">
                <a:latin typeface="Cambria Math"/>
                <a:cs typeface="Cambria Math"/>
              </a:rPr>
              <a:t>𝑎𝑏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3803" y="3379113"/>
            <a:ext cx="578497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2330" algn="l"/>
                <a:tab pos="1511300" algn="l"/>
                <a:tab pos="2794000" algn="l"/>
                <a:tab pos="3954145" algn="l"/>
              </a:tabLst>
            </a:pPr>
            <a:r>
              <a:rPr sz="2800" spc="-20" dirty="0">
                <a:latin typeface="Calibri"/>
                <a:cs typeface="Calibri"/>
              </a:rPr>
              <a:t>dro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cond,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rap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696" y="3961643"/>
            <a:ext cx="7863840" cy="1038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fract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standard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-o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per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urbat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547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3</a:t>
            </a:r>
            <a:r>
              <a:rPr spc="-10" dirty="0"/>
              <a:t>: </a:t>
            </a:r>
            <a:r>
              <a:rPr spc="-25" dirty="0"/>
              <a:t>Trans</a:t>
            </a:r>
            <a:r>
              <a:rPr dirty="0"/>
              <a:t>i</a:t>
            </a:r>
            <a:r>
              <a:rPr spc="-10" dirty="0"/>
              <a:t>ti</a:t>
            </a:r>
            <a:r>
              <a:rPr spc="-35" dirty="0"/>
              <a:t>o</a:t>
            </a:r>
            <a:r>
              <a:rPr spc="-15" dirty="0"/>
              <a:t>n </a:t>
            </a:r>
            <a:r>
              <a:rPr spc="-25" dirty="0"/>
              <a:t>P</a:t>
            </a:r>
            <a:r>
              <a:rPr spc="-10" dirty="0"/>
              <a:t>r</a:t>
            </a:r>
            <a:r>
              <a:rPr spc="-15" dirty="0"/>
              <a:t>obabil</a:t>
            </a:r>
            <a:r>
              <a:rPr dirty="0"/>
              <a:t>i</a:t>
            </a:r>
            <a:r>
              <a:rPr spc="-15" dirty="0"/>
              <a:t>ty </a:t>
            </a:r>
            <a:r>
              <a:rPr spc="-35" dirty="0"/>
              <a:t>v</a:t>
            </a:r>
            <a:r>
              <a:rPr spc="-15" dirty="0"/>
              <a:t>s.</a:t>
            </a:r>
            <a:r>
              <a:rPr spc="-20" dirty="0"/>
              <a:t> D</a:t>
            </a:r>
            <a:r>
              <a:rPr spc="-15" dirty="0"/>
              <a:t>e</a:t>
            </a:r>
            <a:r>
              <a:rPr spc="-20" dirty="0"/>
              <a:t>tuning</a:t>
            </a:r>
            <a:r>
              <a:rPr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Sinc-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644652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3940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Squa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ed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Pro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ile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|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after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4948" y="3363954"/>
            <a:ext cx="333629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442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→</a:t>
            </a:r>
            <a:r>
              <a:rPr sz="3000" spc="569" baseline="-16666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5459" y="3147010"/>
            <a:ext cx="57086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120" baseline="11904" dirty="0">
                <a:latin typeface="Cambria Math"/>
                <a:cs typeface="Cambria Math"/>
              </a:rPr>
              <a:t>𝛺</a:t>
            </a: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1649" y="3656027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8163" y="3604381"/>
            <a:ext cx="568960" cy="0"/>
          </a:xfrm>
          <a:custGeom>
            <a:avLst/>
            <a:gdLst/>
            <a:ahLst/>
            <a:cxnLst/>
            <a:rect l="l" t="t" r="r" b="b"/>
            <a:pathLst>
              <a:path w="568959">
                <a:moveTo>
                  <a:pt x="0" y="0"/>
                </a:moveTo>
                <a:lnTo>
                  <a:pt x="5687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54170" y="3066504"/>
            <a:ext cx="558165" cy="73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670" algn="ctr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  <a:tabLst>
                <a:tab pos="395605" algn="l"/>
              </a:tabLst>
            </a:pPr>
            <a:r>
              <a:rPr sz="2800" spc="204" dirty="0">
                <a:latin typeface="Cambria Math"/>
                <a:cs typeface="Cambria Math"/>
              </a:rPr>
              <a:t>)	</a:t>
            </a:r>
            <a:r>
              <a:rPr sz="2800" spc="85" dirty="0">
                <a:latin typeface="Cambria Math"/>
                <a:cs typeface="Cambria Math"/>
              </a:rPr>
              <a:t>[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86600" y="3176081"/>
            <a:ext cx="2003931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u="heavy" spc="-15" dirty="0">
                <a:latin typeface="Cambria Math"/>
                <a:cs typeface="Cambria Math"/>
              </a:rPr>
              <a:t>sin</a:t>
            </a:r>
            <a:r>
              <a:rPr sz="4200" u="heavy" spc="-22" baseline="2976" dirty="0">
                <a:latin typeface="Cambria Math"/>
                <a:cs typeface="Cambria Math"/>
              </a:rPr>
              <a:t>(</a:t>
            </a:r>
            <a:r>
              <a:rPr sz="2800" u="heavy" spc="-30" dirty="0">
                <a:latin typeface="Cambria Math"/>
                <a:cs typeface="Cambria Math"/>
              </a:rPr>
              <a:t>𝛥𝜔</a:t>
            </a:r>
            <a:r>
              <a:rPr sz="2800" u="heavy" spc="-185" dirty="0">
                <a:latin typeface="Times New Roman"/>
                <a:cs typeface="Times New Roman"/>
              </a:rPr>
              <a:t> </a:t>
            </a:r>
            <a:r>
              <a:rPr sz="2800" u="heavy" spc="35" dirty="0">
                <a:latin typeface="Cambria Math"/>
                <a:cs typeface="Cambria Math"/>
              </a:rPr>
              <a:t>𝑡</a:t>
            </a:r>
            <a:r>
              <a:rPr sz="4200" u="heavy" spc="-37" baseline="1984" dirty="0">
                <a:latin typeface="Cambria Math"/>
                <a:cs typeface="Cambria Math"/>
              </a:rPr>
              <a:t>⁄</a:t>
            </a:r>
            <a:r>
              <a:rPr sz="2800" u="heavy" spc="-20" dirty="0">
                <a:latin typeface="Cambria Math"/>
                <a:cs typeface="Cambria Math"/>
              </a:rPr>
              <a:t>2</a:t>
            </a:r>
            <a:r>
              <a:rPr sz="4200" u="heavy" spc="-22" baseline="2976" dirty="0">
                <a:latin typeface="Cambria Math"/>
                <a:cs typeface="Cambria Math"/>
              </a:rPr>
              <a:t>)</a:t>
            </a:r>
            <a:endParaRPr sz="4200" baseline="2976" dirty="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645"/>
              </a:spcBef>
            </a:pP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20" dirty="0">
                <a:latin typeface="Cambria Math"/>
                <a:cs typeface="Cambria Math"/>
              </a:rPr>
              <a:t>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8277" y="3025356"/>
            <a:ext cx="398780" cy="77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 algn="ctr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  <a:tabLst>
                <a:tab pos="299720" algn="l"/>
              </a:tabLst>
            </a:pPr>
            <a:r>
              <a:rPr sz="2800" spc="85" dirty="0">
                <a:latin typeface="Cambria Math"/>
                <a:cs typeface="Cambria Math"/>
              </a:rPr>
              <a:t>]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4326694"/>
            <a:ext cx="596074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tures: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1.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Maxim</a:t>
            </a:r>
            <a:r>
              <a:rPr sz="2800" i="1" spc="-5" dirty="0">
                <a:latin typeface="Calibri"/>
                <a:cs typeface="Calibri"/>
              </a:rPr>
              <a:t>u</a:t>
            </a:r>
            <a:r>
              <a:rPr sz="2800" i="1" spc="-25" dirty="0">
                <a:latin typeface="Calibri"/>
                <a:cs typeface="Calibri"/>
              </a:rPr>
              <a:t>m</a:t>
            </a:r>
            <a:r>
              <a:rPr sz="2800" i="1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401955" algn="l"/>
                <a:tab pos="1438275" algn="l"/>
                <a:tab pos="1877695" algn="l"/>
                <a:tab pos="3031490" algn="l"/>
                <a:tab pos="3808095" algn="l"/>
                <a:tab pos="5241290" algn="l"/>
                <a:tab pos="7207884" algn="l"/>
                <a:tab pos="7658734" algn="l"/>
                <a:tab pos="9385935" algn="l"/>
                <a:tab pos="10200005" algn="l"/>
              </a:tabLst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28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Widt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central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ob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nv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rsely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proport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nteract</a:t>
            </a:r>
            <a:r>
              <a:rPr sz="2800" b="0" u="none" spc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10226" y="3962400"/>
            <a:ext cx="148577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509" baseline="12896" dirty="0">
                <a:latin typeface="Cambria Math"/>
                <a:cs typeface="Cambria Math"/>
              </a:rPr>
              <a:t>𝑃</a:t>
            </a:r>
            <a:r>
              <a:rPr sz="2000" spc="295" dirty="0">
                <a:latin typeface="Cambria Math"/>
                <a:cs typeface="Cambria Math"/>
              </a:rPr>
              <a:t>𝑎</a:t>
            </a:r>
            <a:r>
              <a:rPr sz="2000" dirty="0">
                <a:latin typeface="Cambria Math"/>
                <a:cs typeface="Cambria Math"/>
              </a:rPr>
              <a:t>→</a:t>
            </a:r>
            <a:r>
              <a:rPr sz="2000" spc="220" dirty="0">
                <a:latin typeface="Cambria Math"/>
                <a:cs typeface="Cambria Math"/>
              </a:rPr>
              <a:t>𝑏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8827" y="3770381"/>
            <a:ext cx="3409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795" y="3808427"/>
            <a:ext cx="110807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7098" y="3555443"/>
            <a:ext cx="73469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85" dirty="0">
                <a:latin typeface="Cambria Math"/>
                <a:cs typeface="Cambria Math"/>
              </a:rPr>
              <a:t>𝛺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177" y="4064459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9783" y="4012823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627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1700" y="1529202"/>
            <a:ext cx="9934575" cy="221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i="1" spc="-20" dirty="0">
                <a:latin typeface="Calibri"/>
                <a:cs typeface="Calibri"/>
              </a:rPr>
              <a:t>Fo</a:t>
            </a:r>
            <a:r>
              <a:rPr sz="2800" i="1" spc="-10" dirty="0">
                <a:latin typeface="Calibri"/>
                <a:cs typeface="Calibri"/>
              </a:rPr>
              <a:t>urier</a:t>
            </a:r>
            <a:r>
              <a:rPr sz="2800" i="1" spc="-70" dirty="0">
                <a:latin typeface="Times New Roman"/>
                <a:cs typeface="Times New Roman"/>
              </a:rPr>
              <a:t> </a:t>
            </a:r>
            <a:r>
              <a:rPr sz="2800" i="1" spc="5" dirty="0">
                <a:latin typeface="Calibri"/>
                <a:cs typeface="Calibri"/>
              </a:rPr>
              <a:t>l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40" dirty="0">
                <a:latin typeface="Calibri"/>
                <a:cs typeface="Calibri"/>
              </a:rPr>
              <a:t>m</a:t>
            </a:r>
            <a:r>
              <a:rPr sz="2800" i="1" dirty="0">
                <a:latin typeface="Calibri"/>
                <a:cs typeface="Calibri"/>
              </a:rPr>
              <a:t>it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361950" indent="-349250">
              <a:lnSpc>
                <a:spcPct val="100000"/>
              </a:lnSpc>
              <a:spcBef>
                <a:spcPts val="2005"/>
              </a:spcBef>
              <a:buFont typeface="Calibri"/>
              <a:buAutoNum type="arabicPeriod" startAt="3"/>
              <a:tabLst>
                <a:tab pos="362585" algn="l"/>
              </a:tabLst>
            </a:pP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nve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assic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3000" spc="60" baseline="33333" dirty="0">
                <a:latin typeface="Cambria Math"/>
                <a:cs typeface="Cambria Math"/>
              </a:rPr>
              <a:t>2</a:t>
            </a:r>
            <a:r>
              <a:rPr sz="3000" baseline="33333" dirty="0">
                <a:latin typeface="Cambria Math"/>
                <a:cs typeface="Cambria Math"/>
              </a:rPr>
              <a:t> </a:t>
            </a:r>
            <a:r>
              <a:rPr sz="3000" spc="-187" baseline="33333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patter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0" dirty="0">
                <a:latin typeface="Calibri"/>
                <a:cs typeface="Calibri"/>
              </a:rPr>
              <a:t>cf.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ffra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gy).</a:t>
            </a:r>
            <a:endParaRPr sz="2800" dirty="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nce</a:t>
            </a:r>
            <a:endParaRPr sz="2800" dirty="0">
              <a:latin typeface="Calibri"/>
              <a:cs typeface="Calibri"/>
            </a:endParaRPr>
          </a:p>
          <a:p>
            <a:pPr marL="3075305" algn="ctr">
              <a:lnSpc>
                <a:spcPct val="100000"/>
              </a:lnSpc>
              <a:spcBef>
                <a:spcPts val="1630"/>
              </a:spcBef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44898" y="3825183"/>
            <a:ext cx="4368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0520" algn="l"/>
              </a:tabLst>
            </a:pPr>
            <a:r>
              <a:rPr sz="2800" spc="204" dirty="0">
                <a:latin typeface="Cambria Math"/>
                <a:cs typeface="Cambria Math"/>
              </a:rPr>
              <a:t>)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312039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 algn="ctr">
              <a:lnSpc>
                <a:spcPct val="100000"/>
              </a:lnSpc>
              <a:buFont typeface="Symbol"/>
              <a:buChar char=""/>
              <a:tabLst>
                <a:tab pos="241935" algn="l"/>
                <a:tab pos="1631314" algn="l"/>
              </a:tabLst>
            </a:pPr>
            <a:r>
              <a:rPr sz="2800" spc="-20" dirty="0">
                <a:latin typeface="Calibri"/>
                <a:cs typeface="Calibri"/>
              </a:rPr>
              <a:t>Va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trai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99695" algn="ctr">
              <a:lnSpc>
                <a:spcPct val="100000"/>
              </a:lnSpc>
              <a:spcBef>
                <a:spcPts val="900"/>
              </a:spcBef>
              <a:tabLst>
                <a:tab pos="1550035" algn="l"/>
                <a:tab pos="2213610" algn="l"/>
              </a:tabLst>
            </a:pPr>
            <a:r>
              <a:rPr sz="2800" spc="-15" dirty="0">
                <a:latin typeface="Calibri"/>
                <a:cs typeface="Calibri"/>
              </a:rPr>
              <a:t>Vio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long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1716" y="993770"/>
            <a:ext cx="934719" cy="922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835" algn="ct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800" spc="-15" dirty="0">
                <a:latin typeface="Calibri"/>
                <a:cs typeface="Calibri"/>
              </a:rPr>
              <a:t>pulses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81502" y="993770"/>
            <a:ext cx="1718945" cy="922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-fie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226060">
              <a:lnSpc>
                <a:spcPct val="100000"/>
              </a:lnSpc>
              <a:spcBef>
                <a:spcPts val="900"/>
              </a:spcBef>
              <a:tabLst>
                <a:tab pos="783590" algn="l"/>
              </a:tabLst>
            </a:pPr>
            <a:r>
              <a:rPr sz="2800" spc="-15" dirty="0">
                <a:latin typeface="Calibri"/>
                <a:cs typeface="Calibri"/>
              </a:rPr>
              <a:t>or	strong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0507" y="993770"/>
            <a:ext cx="19691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perturbat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4902" y="983810"/>
            <a:ext cx="19151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85" dirty="0">
                <a:latin typeface="Cambria Math"/>
                <a:cs typeface="Cambria Math"/>
              </a:rPr>
              <a:t>𝛺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9670" y="1534790"/>
            <a:ext cx="13671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2510" algn="l"/>
              </a:tabLst>
            </a:pP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6357" y="1534790"/>
            <a:ext cx="24828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82980" algn="l"/>
                <a:tab pos="1687830" algn="l"/>
              </a:tabLst>
            </a:pPr>
            <a:r>
              <a:rPr sz="2800" spc="-15" dirty="0">
                <a:latin typeface="Calibri"/>
                <a:cs typeface="Calibri"/>
              </a:rPr>
              <a:t>need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ull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(no</a:t>
            </a:r>
            <a:r>
              <a:rPr sz="2800" spc="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1" y="2077716"/>
            <a:ext cx="39979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perturbat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ve)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Rabi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5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62339" y="76200"/>
            <a:ext cx="10385425" cy="200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7200"/>
              </a:lnSpc>
            </a:pPr>
            <a:r>
              <a:rPr sz="2800" i="1" spc="-20" dirty="0">
                <a:latin typeface="Calibri"/>
                <a:cs typeface="Calibri"/>
              </a:rPr>
              <a:t>Tr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spc="-20" dirty="0">
                <a:latin typeface="Calibri"/>
                <a:cs typeface="Calibri"/>
              </a:rPr>
              <a:t>ns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ti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17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pr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ba</a:t>
            </a:r>
            <a:r>
              <a:rPr sz="2800" i="1" spc="-10" dirty="0">
                <a:latin typeface="Calibri"/>
                <a:cs typeface="Calibri"/>
              </a:rPr>
              <a:t>b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l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t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es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18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ar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19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a</a:t>
            </a:r>
            <a:r>
              <a:rPr sz="2800" i="1" spc="-10" dirty="0">
                <a:latin typeface="Calibri"/>
                <a:cs typeface="Calibri"/>
              </a:rPr>
              <a:t>ls</a:t>
            </a:r>
            <a:r>
              <a:rPr sz="2800" i="1" spc="-15" dirty="0">
                <a:latin typeface="Calibri"/>
                <a:cs typeface="Calibri"/>
              </a:rPr>
              <a:t>o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18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exqui</a:t>
            </a:r>
            <a:r>
              <a:rPr sz="2800" i="1" spc="-10" dirty="0">
                <a:latin typeface="Calibri"/>
                <a:cs typeface="Calibri"/>
              </a:rPr>
              <a:t>s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tely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17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sens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tive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17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pr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be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19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of</a:t>
            </a:r>
            <a:r>
              <a:rPr sz="2800" i="1" spc="-1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theoretical</a:t>
            </a:r>
            <a:r>
              <a:rPr sz="2800" i="1" spc="28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wa</a:t>
            </a:r>
            <a:r>
              <a:rPr sz="2800" i="1" spc="-10" dirty="0">
                <a:latin typeface="Calibri"/>
                <a:cs typeface="Calibri"/>
              </a:rPr>
              <a:t>v</a:t>
            </a:r>
            <a:r>
              <a:rPr sz="2800" i="1" spc="-15" dirty="0">
                <a:latin typeface="Calibri"/>
                <a:cs typeface="Calibri"/>
              </a:rPr>
              <a:t>efunct</a:t>
            </a:r>
            <a:r>
              <a:rPr sz="2800" i="1" spc="-20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ns</a:t>
            </a:r>
            <a:r>
              <a:rPr sz="2800" i="1" spc="-10" dirty="0">
                <a:latin typeface="Calibri"/>
                <a:cs typeface="Calibri"/>
              </a:rPr>
              <a:t>.</a:t>
            </a:r>
            <a:r>
              <a:rPr sz="2800" i="1" spc="275" dirty="0">
                <a:latin typeface="Times New Roman"/>
                <a:cs typeface="Times New Roman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Sma</a:t>
            </a:r>
            <a:r>
              <a:rPr sz="2800" i="1" spc="-10" dirty="0">
                <a:latin typeface="Calibri"/>
                <a:cs typeface="Calibri"/>
              </a:rPr>
              <a:t>l</a:t>
            </a:r>
            <a:r>
              <a:rPr sz="2800" i="1" dirty="0">
                <a:latin typeface="Calibri"/>
                <a:cs typeface="Calibri"/>
              </a:rPr>
              <a:t>l</a:t>
            </a:r>
            <a:r>
              <a:rPr sz="2800" i="1" spc="260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spc="-15" dirty="0">
                <a:latin typeface="Calibri"/>
                <a:cs typeface="Calibri"/>
              </a:rPr>
              <a:t>ccuracies</a:t>
            </a:r>
            <a:r>
              <a:rPr sz="2800" i="1" spc="265" dirty="0">
                <a:latin typeface="Times New Roman"/>
                <a:cs typeface="Times New Roman"/>
              </a:rPr>
              <a:t> 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spc="26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the</a:t>
            </a:r>
            <a:r>
              <a:rPr sz="2800" i="1" spc="26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ca</a:t>
            </a:r>
            <a:r>
              <a:rPr sz="2800" i="1" spc="-5" dirty="0">
                <a:latin typeface="Calibri"/>
                <a:cs typeface="Calibri"/>
              </a:rPr>
              <a:t>l</a:t>
            </a:r>
            <a:r>
              <a:rPr sz="2800" i="1" spc="-15" dirty="0">
                <a:latin typeface="Calibri"/>
                <a:cs typeface="Calibri"/>
              </a:rPr>
              <a:t>cu</a:t>
            </a:r>
            <a:r>
              <a:rPr sz="2800" i="1" spc="-5" dirty="0">
                <a:latin typeface="Calibri"/>
                <a:cs typeface="Calibri"/>
              </a:rPr>
              <a:t>l</a:t>
            </a:r>
            <a:r>
              <a:rPr sz="2800" i="1" spc="-20" dirty="0">
                <a:latin typeface="Calibri"/>
                <a:cs typeface="Calibri"/>
              </a:rPr>
              <a:t>at</a:t>
            </a:r>
            <a:r>
              <a:rPr sz="2800" i="1" spc="-30" dirty="0">
                <a:latin typeface="Calibri"/>
                <a:cs typeface="Calibri"/>
              </a:rPr>
              <a:t>e</a:t>
            </a:r>
            <a:r>
              <a:rPr sz="2800" i="1" spc="-15" dirty="0">
                <a:latin typeface="Calibri"/>
                <a:cs typeface="Calibri"/>
              </a:rPr>
              <a:t>d</a:t>
            </a:r>
            <a:r>
              <a:rPr sz="2800" i="1" spc="27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char</a:t>
            </a:r>
            <a:r>
              <a:rPr sz="2800" i="1" spc="-10" dirty="0">
                <a:latin typeface="Calibri"/>
                <a:cs typeface="Calibri"/>
              </a:rPr>
              <a:t>g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1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d</a:t>
            </a:r>
            <a:r>
              <a:rPr sz="2800" i="1" spc="-10" dirty="0">
                <a:latin typeface="Calibri"/>
                <a:cs typeface="Calibri"/>
              </a:rPr>
              <a:t>istri</a:t>
            </a:r>
            <a:r>
              <a:rPr sz="2800" i="1" spc="-20" dirty="0">
                <a:latin typeface="Calibri"/>
                <a:cs typeface="Calibri"/>
              </a:rPr>
              <a:t>b</a:t>
            </a:r>
            <a:r>
              <a:rPr sz="2800" i="1" spc="-10" dirty="0">
                <a:latin typeface="Calibri"/>
                <a:cs typeface="Calibri"/>
              </a:rPr>
              <a:t>uti</a:t>
            </a:r>
            <a:r>
              <a:rPr sz="2800" i="1" spc="-30" dirty="0">
                <a:latin typeface="Calibri"/>
                <a:cs typeface="Calibri"/>
              </a:rPr>
              <a:t>o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33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10" dirty="0">
                <a:latin typeface="Calibri"/>
                <a:cs typeface="Calibri"/>
              </a:rPr>
              <a:t>f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340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a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31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molecu</a:t>
            </a:r>
            <a:r>
              <a:rPr sz="2800" i="1" spc="-5" dirty="0">
                <a:latin typeface="Calibri"/>
                <a:cs typeface="Calibri"/>
              </a:rPr>
              <a:t>l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 </a:t>
            </a:r>
            <a:r>
              <a:rPr sz="2800" i="1" spc="33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pr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duc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dirty="0">
                <a:latin typeface="Times New Roman"/>
                <a:cs typeface="Times New Roman"/>
              </a:rPr>
              <a:t>  </a:t>
            </a:r>
            <a:r>
              <a:rPr sz="2800" i="1" spc="-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erro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pred</a:t>
            </a:r>
            <a:r>
              <a:rPr sz="2800" spc="-5" dirty="0">
                <a:latin typeface="Calibri"/>
                <a:cs typeface="Calibri"/>
              </a:rPr>
              <a:t>ic</a:t>
            </a:r>
            <a:r>
              <a:rPr sz="2800" spc="-15" dirty="0">
                <a:latin typeface="Calibri"/>
                <a:cs typeface="Calibri"/>
              </a:rPr>
              <a:t>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enabl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gorous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ntu</a:t>
            </a:r>
            <a:r>
              <a:rPr sz="2800" spc="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-che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5" dirty="0">
                <a:latin typeface="Calibri"/>
                <a:cs typeface="Calibri"/>
              </a:rPr>
              <a:t>ls.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E821-6C42-AFE4-58E6-08853F822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367101"/>
            <a:ext cx="6781800" cy="379119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864" y="414019"/>
            <a:ext cx="9853295" cy="616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[IMAGE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REQ</a:t>
            </a:r>
            <a:r>
              <a:rPr sz="1800" spc="-2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IRE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Pl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000" spc="-125" dirty="0">
                <a:latin typeface="Cambria Math"/>
                <a:cs typeface="Cambria Math"/>
              </a:rPr>
              <a:t>𝑃</a:t>
            </a:r>
            <a:r>
              <a:rPr sz="1050" spc="157" baseline="-15873" dirty="0">
                <a:latin typeface="Cambria Math"/>
                <a:cs typeface="Cambria Math"/>
              </a:rPr>
              <a:t>𝑎</a:t>
            </a:r>
            <a:r>
              <a:rPr sz="1050" spc="-15" baseline="-15873" dirty="0">
                <a:latin typeface="Cambria Math"/>
                <a:cs typeface="Cambria Math"/>
              </a:rPr>
              <a:t>→</a:t>
            </a:r>
            <a:r>
              <a:rPr sz="1050" spc="104" baseline="-15873" dirty="0">
                <a:latin typeface="Cambria Math"/>
                <a:cs typeface="Cambria Math"/>
              </a:rPr>
              <a:t>𝑏</a:t>
            </a:r>
            <a:r>
              <a:rPr sz="1050" baseline="-15873" dirty="0">
                <a:latin typeface="Cambria Math"/>
                <a:cs typeface="Cambria Math"/>
              </a:rPr>
              <a:t>   </a:t>
            </a:r>
            <a:r>
              <a:rPr sz="1800" spc="-10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mbria Math"/>
                <a:cs typeface="Cambria Math"/>
              </a:rPr>
              <a:t>𝛥𝜔</a:t>
            </a:r>
            <a:r>
              <a:rPr sz="1000" dirty="0">
                <a:latin typeface="Cambria Math"/>
                <a:cs typeface="Cambria Math"/>
              </a:rPr>
              <a:t> </a:t>
            </a:r>
            <a:r>
              <a:rPr sz="1000" spc="-15" dirty="0">
                <a:latin typeface="Cambria Math"/>
                <a:cs typeface="Cambria Math"/>
              </a:rPr>
              <a:t> 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how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central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c-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q</a:t>
            </a:r>
            <a:r>
              <a:rPr sz="1800" spc="-15" dirty="0">
                <a:latin typeface="Calibri"/>
                <a:cs typeface="Calibri"/>
              </a:rPr>
              <a:t>uare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spc="-10" dirty="0">
                <a:latin typeface="Calibri"/>
                <a:cs typeface="Calibri"/>
              </a:rPr>
              <a:t>.]</a:t>
            </a:r>
            <a:endParaRPr sz="1800">
              <a:latin typeface="Calibri"/>
              <a:cs typeface="Calibri"/>
            </a:endParaRPr>
          </a:p>
          <a:p>
            <a:pPr marL="2540">
              <a:lnSpc>
                <a:spcPct val="100000"/>
              </a:lnSpc>
              <a:spcBef>
                <a:spcPts val="143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905">
              <a:lnSpc>
                <a:spcPct val="100000"/>
              </a:lnSpc>
              <a:spcBef>
                <a:spcPts val="2105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1864" y="414019"/>
            <a:ext cx="9853297" cy="6169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109" y="382271"/>
            <a:ext cx="9916795" cy="6232525"/>
          </a:xfrm>
          <a:custGeom>
            <a:avLst/>
            <a:gdLst/>
            <a:ahLst/>
            <a:cxnLst/>
            <a:rect l="l" t="t" r="r" b="b"/>
            <a:pathLst>
              <a:path w="9916795" h="6232525">
                <a:moveTo>
                  <a:pt x="0" y="6232519"/>
                </a:moveTo>
                <a:lnTo>
                  <a:pt x="9916789" y="6232519"/>
                </a:lnTo>
                <a:lnTo>
                  <a:pt x="9916789" y="0"/>
                </a:lnTo>
                <a:lnTo>
                  <a:pt x="0" y="0"/>
                </a:lnTo>
                <a:lnTo>
                  <a:pt x="0" y="623251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767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4</a:t>
            </a:r>
            <a:r>
              <a:rPr spc="-15" dirty="0"/>
              <a:t>: Interaction</a:t>
            </a:r>
            <a:r>
              <a:rPr spc="-25" dirty="0"/>
              <a:t> Tim</a:t>
            </a:r>
            <a:r>
              <a:rPr spc="-15" dirty="0"/>
              <a:t>e, Fouri</a:t>
            </a:r>
            <a:r>
              <a:rPr spc="-10" dirty="0"/>
              <a:t>e</a:t>
            </a:r>
            <a:r>
              <a:rPr dirty="0"/>
              <a:t>r</a:t>
            </a:r>
            <a:r>
              <a:rPr spc="-15" dirty="0"/>
              <a:t> Limit, </a:t>
            </a:r>
            <a:r>
              <a:rPr spc="-20" dirty="0"/>
              <a:t>and</a:t>
            </a:r>
            <a:r>
              <a:rPr spc="-15" dirty="0"/>
              <a:t> </a:t>
            </a:r>
            <a:r>
              <a:rPr spc="-20" dirty="0"/>
              <a:t>Sp</a:t>
            </a:r>
            <a:r>
              <a:rPr spc="-10" dirty="0"/>
              <a:t>e</a:t>
            </a:r>
            <a:r>
              <a:rPr spc="-20" dirty="0"/>
              <a:t>ct</a:t>
            </a:r>
            <a:r>
              <a:rPr spc="-5" dirty="0"/>
              <a:t>r</a:t>
            </a:r>
            <a:r>
              <a:rPr spc="-15" dirty="0"/>
              <a:t>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93598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Resolution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racterist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3031" y="3493129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7575" y="3305499"/>
            <a:ext cx="27368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62710" algn="l"/>
                <a:tab pos="2650490" algn="l"/>
              </a:tabLst>
            </a:pP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96255" y="3035751"/>
            <a:ext cx="14370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14755" algn="l"/>
              </a:tabLst>
            </a:pPr>
            <a:r>
              <a:rPr sz="2800" spc="-20" dirty="0">
                <a:latin typeface="Cambria Math"/>
                <a:cs typeface="Cambria Math"/>
              </a:rPr>
              <a:t>2	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0327" y="3544767"/>
            <a:ext cx="19653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  <a:tabLst>
                <a:tab pos="1044575" algn="l"/>
              </a:tabLst>
            </a:pPr>
            <a:r>
              <a:rPr sz="4200" spc="-127" baseline="11904" dirty="0">
                <a:latin typeface="Cambria Math"/>
                <a:cs typeface="Cambria Math"/>
              </a:rPr>
              <a:t>𝛺</a:t>
            </a:r>
            <a:r>
              <a:rPr sz="2000" spc="215" dirty="0">
                <a:latin typeface="Cambria Math"/>
                <a:cs typeface="Cambria Math"/>
              </a:rPr>
              <a:t>𝑎</a:t>
            </a:r>
            <a:r>
              <a:rPr sz="2000" spc="220" dirty="0">
                <a:latin typeface="Cambria Math"/>
                <a:cs typeface="Cambria Math"/>
              </a:rPr>
              <a:t>𝑏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4200" spc="-307" baseline="11904" dirty="0">
                <a:latin typeface="Cambria Math"/>
                <a:cs typeface="Cambria Math"/>
              </a:rPr>
              <a:t>𝐷</a:t>
            </a:r>
            <a:r>
              <a:rPr sz="2000" spc="215" dirty="0">
                <a:latin typeface="Cambria Math"/>
                <a:cs typeface="Cambria Math"/>
              </a:rPr>
              <a:t>𝑎</a:t>
            </a:r>
            <a:r>
              <a:rPr sz="2000" spc="220" dirty="0">
                <a:latin typeface="Cambria Math"/>
                <a:cs typeface="Cambria Math"/>
              </a:rPr>
              <a:t>𝑏</a:t>
            </a:r>
            <a:r>
              <a:rPr sz="2000" spc="-265" dirty="0">
                <a:latin typeface="Cambria Math"/>
                <a:cs typeface="Cambria Math"/>
              </a:rPr>
              <a:t> </a:t>
            </a:r>
            <a:r>
              <a:rPr sz="4200" spc="-277" baseline="11904" dirty="0">
                <a:latin typeface="Cambria Math"/>
                <a:cs typeface="Cambria Math"/>
              </a:rPr>
              <a:t>𝐸</a:t>
            </a: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55023" y="3493129"/>
            <a:ext cx="922019" cy="0"/>
          </a:xfrm>
          <a:custGeom>
            <a:avLst/>
            <a:gdLst/>
            <a:ahLst/>
            <a:cxnLst/>
            <a:rect l="l" t="t" r="r" b="b"/>
            <a:pathLst>
              <a:path w="922020">
                <a:moveTo>
                  <a:pt x="0" y="0"/>
                </a:moveTo>
                <a:lnTo>
                  <a:pt x="9220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0300" y="4178866"/>
            <a:ext cx="10155555" cy="162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99"/>
              </a:lnSpc>
              <a:buFont typeface="Symbol"/>
              <a:buChar char=""/>
              <a:tabLst>
                <a:tab pos="241935" algn="l"/>
                <a:tab pos="867410" algn="l"/>
                <a:tab pos="1900555" algn="l"/>
                <a:tab pos="3863340" algn="l"/>
                <a:tab pos="5025390" algn="l"/>
                <a:tab pos="5956300" algn="l"/>
                <a:tab pos="6650355" algn="l"/>
                <a:tab pos="7950834" algn="l"/>
                <a:tab pos="904938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perturbat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tral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prof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earl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nheren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erta</a:t>
            </a:r>
            <a:r>
              <a:rPr sz="2800" spc="-20" dirty="0">
                <a:latin typeface="Calibri"/>
                <a:cs typeface="Calibri"/>
              </a:rPr>
              <a:t>inty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0435" y="1186502"/>
            <a:ext cx="122936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43635" algn="l"/>
              </a:tabLst>
            </a:pP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∼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14909" y="916754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7591" y="1374129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28202" y="1425770"/>
            <a:ext cx="8960485" cy="969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67690" algn="ctr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𝑡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  <a:tabLst>
                <a:tab pos="1131570" algn="l"/>
                <a:tab pos="1981200" algn="l"/>
                <a:tab pos="3435985" algn="l"/>
                <a:tab pos="5066665" algn="l"/>
                <a:tab pos="6381750" algn="l"/>
              </a:tabLst>
            </a:pP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durat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posses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transfor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0" y="1988622"/>
            <a:ext cx="101155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Laser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1" y="2556252"/>
            <a:ext cx="10382250" cy="225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newidth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≈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100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Hz.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6800"/>
              </a:lnSpc>
              <a:spcBef>
                <a:spcPts val="10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Understa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–frequ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reci</a:t>
            </a:r>
            <a:r>
              <a:rPr sz="2800" spc="-20" dirty="0">
                <a:latin typeface="Calibri"/>
                <a:cs typeface="Calibri"/>
              </a:rPr>
              <a:t>proc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essent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spc="-20" dirty="0">
                <a:latin typeface="Calibri"/>
                <a:cs typeface="Calibri"/>
              </a:rPr>
              <a:t>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lect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tatio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scheme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reso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ectrosc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942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5</a:t>
            </a:r>
            <a:r>
              <a:rPr spc="-20" dirty="0"/>
              <a:t>: Broadband</a:t>
            </a:r>
            <a:r>
              <a:rPr spc="-15" dirty="0"/>
              <a:t> </a:t>
            </a:r>
            <a:r>
              <a:rPr spc="-20" dirty="0"/>
              <a:t>Ra</a:t>
            </a:r>
            <a:r>
              <a:rPr spc="-10" dirty="0"/>
              <a:t>d</a:t>
            </a:r>
            <a:r>
              <a:rPr spc="-15" dirty="0"/>
              <a:t>iation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Introdu</a:t>
            </a:r>
            <a:r>
              <a:rPr spc="-10" dirty="0"/>
              <a:t>c</a:t>
            </a:r>
            <a:r>
              <a:rPr spc="-15" dirty="0"/>
              <a:t>ing</a:t>
            </a:r>
            <a:r>
              <a:rPr spc="-20" dirty="0"/>
              <a:t> Sp</a:t>
            </a:r>
            <a:r>
              <a:rPr spc="-15" dirty="0"/>
              <a:t>e</a:t>
            </a:r>
            <a:r>
              <a:rPr spc="-20" dirty="0"/>
              <a:t>ctral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20" dirty="0"/>
              <a:t>Ene</a:t>
            </a:r>
            <a:r>
              <a:rPr spc="-10" dirty="0"/>
              <a:t>r</a:t>
            </a:r>
            <a:r>
              <a:rPr spc="-25" dirty="0"/>
              <a:t>gy</a:t>
            </a:r>
            <a:r>
              <a:rPr spc="-10" dirty="0"/>
              <a:t> </a:t>
            </a:r>
            <a:r>
              <a:rPr spc="-25" dirty="0"/>
              <a:t>Density</a:t>
            </a:r>
          </a:p>
          <a:p>
            <a:pPr marL="462915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3550" algn="l"/>
                <a:tab pos="1830705" algn="l"/>
                <a:tab pos="3104515" algn="l"/>
                <a:tab pos="4056379" algn="l"/>
                <a:tab pos="5336540" algn="l"/>
                <a:tab pos="7073265" algn="l"/>
                <a:tab pos="7703820" algn="l"/>
                <a:tab pos="8684895" algn="l"/>
                <a:tab pos="9702165" algn="l"/>
              </a:tabLst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sti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3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ource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dw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35" dirty="0">
                <a:solidFill>
                  <a:srgbClr val="000000"/>
                </a:solidFill>
                <a:latin typeface="Cambria Math"/>
                <a:cs typeface="Cambria Math"/>
              </a:rPr>
              <a:t>𝛿</a:t>
            </a:r>
            <a:r>
              <a:rPr sz="2800" b="0" u="none" spc="-30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mu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rger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than</a:t>
            </a:r>
            <a:r>
              <a:rPr sz="28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Four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ier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mit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2800" b="0" u="none" spc="-20" dirty="0">
                <a:solidFill>
                  <a:srgbClr val="000000"/>
                </a:solidFill>
                <a:latin typeface="Cambria Math"/>
                <a:cs typeface="Cambria Math"/>
              </a:rPr>
              <a:t>/</a:t>
            </a:r>
            <a:r>
              <a:rPr sz="2800" b="0" u="none" spc="45" dirty="0">
                <a:solidFill>
                  <a:srgbClr val="000000"/>
                </a:solidFill>
                <a:latin typeface="Cambria Math"/>
                <a:cs typeface="Cambria Math"/>
              </a:rPr>
              <a:t>𝑡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15"/>
              </a:spcBef>
            </a:pP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Rep</a:t>
            </a:r>
            <a:r>
              <a:rPr sz="28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ac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i="1" u="none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ng</a:t>
            </a:r>
            <a:r>
              <a:rPr sz="28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-freq</a:t>
            </a:r>
            <a:r>
              <a:rPr sz="28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ency</a:t>
            </a:r>
            <a:r>
              <a:rPr sz="2800" b="0" i="1" u="none" spc="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field</a:t>
            </a:r>
            <a:r>
              <a:rPr sz="2800" b="0" i="1" u="none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25" dirty="0">
                <a:solidFill>
                  <a:srgbClr val="000000"/>
                </a:solidFill>
                <a:latin typeface="Calibri"/>
                <a:cs typeface="Calibri"/>
              </a:rPr>
              <a:t>amp</a:t>
            </a:r>
            <a:r>
              <a:rPr sz="2800" b="0" i="1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i="1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tude</a:t>
            </a:r>
            <a:r>
              <a:rPr sz="2800" b="0" i="1" u="none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1" u="none" spc="-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i="1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i="1" u="none" spc="-15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2800" b="0" i="1" u="none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spe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tral</a:t>
            </a:r>
            <a:r>
              <a:rPr sz="2800" b="0" u="none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ene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gy</a:t>
            </a:r>
            <a:r>
              <a:rPr sz="2800" b="0" u="none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den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ty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*</a:t>
            </a:r>
            <a:endParaRPr sz="2800">
              <a:latin typeface="Calibri"/>
              <a:cs typeface="Calibri"/>
            </a:endParaRPr>
          </a:p>
          <a:p>
            <a:pPr marL="5715">
              <a:lnSpc>
                <a:spcPct val="100000"/>
              </a:lnSpc>
              <a:spcBef>
                <a:spcPts val="944"/>
              </a:spcBef>
            </a:pPr>
            <a:r>
              <a:rPr sz="2800" b="0" u="none" spc="5" dirty="0">
                <a:solidFill>
                  <a:srgbClr val="000000"/>
                </a:solidFill>
                <a:latin typeface="Cambria Math"/>
                <a:cs typeface="Cambria Math"/>
              </a:rPr>
              <a:t>𝜌</a:t>
            </a:r>
            <a:r>
              <a:rPr sz="4200" b="0" u="none" spc="-15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4200" b="0" u="none" spc="30" baseline="297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[J</a:t>
            </a:r>
            <a:r>
              <a:rPr sz="2800" b="0" u="none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3000" b="0" u="none" spc="-82" baseline="29166" dirty="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3000" b="0" u="none" spc="60" baseline="29166" dirty="0">
                <a:solidFill>
                  <a:srgbClr val="000000"/>
                </a:solidFill>
                <a:latin typeface="Cambria Math"/>
                <a:cs typeface="Cambria Math"/>
              </a:rPr>
              <a:t>3</a:t>
            </a:r>
            <a:r>
              <a:rPr sz="3000" b="0" u="none" baseline="291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3000" b="0" u="none" spc="-202" baseline="291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ra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000" b="0" u="none" spc="-60" baseline="29166" dirty="0">
                <a:solidFill>
                  <a:srgbClr val="000000"/>
                </a:solidFill>
                <a:latin typeface="Cambria Math"/>
                <a:cs typeface="Cambria Math"/>
              </a:rPr>
              <a:t>−</a:t>
            </a:r>
            <a:r>
              <a:rPr sz="3000" b="0" u="none" spc="60" baseline="29166" dirty="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  <a:r>
              <a:rPr sz="3000" b="0" u="none" baseline="291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3000" b="0" u="none" spc="-217" baseline="291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s].</a:t>
            </a:r>
            <a:endParaRPr sz="280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Def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iti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relates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tot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fie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ene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y: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7266" y="920337"/>
            <a:ext cx="2267585" cy="101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ts val="2385"/>
              </a:lnSpc>
            </a:pP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3345"/>
              </a:lnSpc>
              <a:tabLst>
                <a:tab pos="535305" algn="l"/>
              </a:tabLst>
            </a:pP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2800" spc="-30" dirty="0">
                <a:latin typeface="Cambria Math"/>
                <a:cs typeface="Cambria Math"/>
              </a:rPr>
              <a:t>𝜌</a:t>
            </a:r>
            <a:r>
              <a:rPr sz="2800" spc="-12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90"/>
              </a:spcBef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9918" y="974666"/>
            <a:ext cx="6927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80" dirty="0">
                <a:latin typeface="Cambria Math"/>
                <a:cs typeface="Cambria Math"/>
              </a:rPr>
              <a:t>𝜀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195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3130" y="918813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8998" y="1483682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72599" y="1432041"/>
            <a:ext cx="715010" cy="0"/>
          </a:xfrm>
          <a:custGeom>
            <a:avLst/>
            <a:gdLst/>
            <a:ahLst/>
            <a:cxnLst/>
            <a:rect l="l" t="t" r="r" b="b"/>
            <a:pathLst>
              <a:path w="715009">
                <a:moveTo>
                  <a:pt x="0" y="0"/>
                </a:moveTo>
                <a:lnTo>
                  <a:pt x="7147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76191" y="1244414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297" y="2142432"/>
            <a:ext cx="10158730" cy="162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307465" algn="l"/>
                <a:tab pos="3025775" algn="l"/>
                <a:tab pos="4802505" algn="l"/>
                <a:tab pos="7210425" algn="l"/>
                <a:tab pos="865187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tre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frequenc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85" dirty="0">
                <a:latin typeface="Cambria Math"/>
                <a:cs typeface="Cambria Math"/>
              </a:rPr>
              <a:t>𝛺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10" dirty="0">
                <a:latin typeface="Cambria Math"/>
                <a:cs typeface="Cambria Math"/>
              </a:rPr>
              <a:t>ℏ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Trans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ntegrate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dban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ource: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2212" y="4378784"/>
            <a:ext cx="2070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3568" y="4530195"/>
            <a:ext cx="3359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67324" y="4361639"/>
            <a:ext cx="47053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924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15152" y="4378784"/>
            <a:ext cx="685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</a:tabLst>
            </a:pPr>
            <a:r>
              <a:rPr sz="2800" spc="-30" dirty="0">
                <a:latin typeface="Cambria Math"/>
                <a:cs typeface="Cambria Math"/>
              </a:rPr>
              <a:t>𝑡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9078" y="4108655"/>
            <a:ext cx="560070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2896" dirty="0">
                <a:latin typeface="Cambria Math"/>
                <a:cs typeface="Cambria Math"/>
              </a:rPr>
              <a:t>𝐷</a:t>
            </a: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74105" y="4618053"/>
            <a:ext cx="7512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9590" algn="l"/>
              </a:tabLst>
            </a:pP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𝜀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8054" y="4769464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9910" y="4589632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86799" y="4566035"/>
            <a:ext cx="885825" cy="0"/>
          </a:xfrm>
          <a:custGeom>
            <a:avLst/>
            <a:gdLst/>
            <a:ahLst/>
            <a:cxnLst/>
            <a:rect l="l" t="t" r="r" b="b"/>
            <a:pathLst>
              <a:path w="885825">
                <a:moveTo>
                  <a:pt x="0" y="0"/>
                </a:moveTo>
                <a:lnTo>
                  <a:pt x="88575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95110" y="4048230"/>
            <a:ext cx="107188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22960" algn="l"/>
              </a:tabLst>
            </a:pPr>
            <a:r>
              <a:rPr sz="3000" spc="60" baseline="1388" dirty="0">
                <a:latin typeface="Cambria Math"/>
                <a:cs typeface="Cambria Math"/>
              </a:rPr>
              <a:t>2	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9374" y="4361632"/>
            <a:ext cx="1621790" cy="71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6740" algn="l"/>
              </a:tabLst>
            </a:pPr>
            <a:r>
              <a:rPr sz="2800" spc="605" dirty="0">
                <a:latin typeface="Cambria Math"/>
                <a:cs typeface="Cambria Math"/>
              </a:rPr>
              <a:t>∫	</a:t>
            </a:r>
            <a:r>
              <a:rPr sz="2800" spc="-30" dirty="0">
                <a:latin typeface="Cambria Math"/>
                <a:cs typeface="Cambria Math"/>
              </a:rPr>
              <a:t>𝜌</a:t>
            </a:r>
            <a:r>
              <a:rPr sz="2800" spc="-10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[</a:t>
            </a:r>
            <a:endParaRPr sz="2800">
              <a:latin typeface="Cambria Math"/>
              <a:cs typeface="Cambria Math"/>
            </a:endParaRPr>
          </a:p>
          <a:p>
            <a:pPr marL="167640">
              <a:lnSpc>
                <a:spcPct val="100000"/>
              </a:lnSpc>
              <a:spcBef>
                <a:spcPts val="90"/>
              </a:spcBef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15003" y="4091883"/>
            <a:ext cx="282067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sin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3000" spc="322" baseline="-16666" dirty="0">
                <a:latin typeface="Cambria Math"/>
                <a:cs typeface="Cambria Math"/>
              </a:rPr>
              <a:t>𝑏</a:t>
            </a:r>
            <a:r>
              <a:rPr sz="3000" spc="330" baseline="-16666" dirty="0">
                <a:latin typeface="Cambria Math"/>
                <a:cs typeface="Cambria Math"/>
              </a:rPr>
              <a:t>𝑎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baseline="2976" dirty="0">
                <a:latin typeface="Cambria Math"/>
                <a:cs typeface="Cambria Math"/>
              </a:rPr>
              <a:t>)</a:t>
            </a:r>
            <a:r>
              <a:rPr sz="2800" spc="25" dirty="0">
                <a:latin typeface="Cambria Math"/>
                <a:cs typeface="Cambria Math"/>
              </a:rPr>
              <a:t>𝑡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40462" y="4601281"/>
            <a:ext cx="43116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-44" baseline="-2976" dirty="0">
                <a:latin typeface="Cambria Math"/>
                <a:cs typeface="Cambria Math"/>
              </a:rPr>
              <a:t>𝜔</a:t>
            </a:r>
            <a:endParaRPr sz="4200" baseline="-2976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45845" y="4769456"/>
            <a:ext cx="3371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𝑏𝑎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55802" y="4601281"/>
            <a:ext cx="115506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4200" baseline="2976" dirty="0">
                <a:latin typeface="Cambria Math"/>
                <a:cs typeface="Cambria Math"/>
              </a:rPr>
              <a:t>)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27703" y="4566035"/>
            <a:ext cx="2794635" cy="0"/>
          </a:xfrm>
          <a:custGeom>
            <a:avLst/>
            <a:gdLst/>
            <a:ahLst/>
            <a:cxnLst/>
            <a:rect l="l" t="t" r="r" b="b"/>
            <a:pathLst>
              <a:path w="2794634">
                <a:moveTo>
                  <a:pt x="0" y="0"/>
                </a:moveTo>
                <a:lnTo>
                  <a:pt x="279413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010656" y="3987263"/>
            <a:ext cx="927735" cy="77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368935" algn="l"/>
              </a:tabLst>
            </a:pPr>
            <a:r>
              <a:rPr sz="2800" spc="85" dirty="0">
                <a:latin typeface="Cambria Math"/>
                <a:cs typeface="Cambria Math"/>
              </a:rPr>
              <a:t>]	</a:t>
            </a: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3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1700" y="5292469"/>
            <a:ext cx="350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6</a:t>
            </a:r>
            <a:r>
              <a:rPr spc="-15" dirty="0"/>
              <a:t>: Result </a:t>
            </a:r>
            <a:r>
              <a:rPr spc="5" dirty="0"/>
              <a:t>f</a:t>
            </a:r>
            <a:r>
              <a:rPr spc="-20" dirty="0"/>
              <a:t>or Slow</a:t>
            </a:r>
            <a:r>
              <a:rPr dirty="0"/>
              <a:t>l</a:t>
            </a:r>
            <a:r>
              <a:rPr spc="-15" dirty="0"/>
              <a:t>y </a:t>
            </a:r>
            <a:r>
              <a:rPr spc="-25" dirty="0"/>
              <a:t>Varying</a:t>
            </a:r>
            <a:r>
              <a:rPr spc="20" dirty="0"/>
              <a:t> </a:t>
            </a:r>
            <a:r>
              <a:rPr b="0" u="none" spc="-35" dirty="0">
                <a:latin typeface="Cambria Math"/>
                <a:cs typeface="Cambria Math"/>
              </a:rPr>
              <a:t>𝝆</a:t>
            </a:r>
            <a:r>
              <a:rPr sz="5100" b="0" u="none" spc="-37" baseline="2450" dirty="0">
                <a:latin typeface="Cambria Math"/>
                <a:cs typeface="Cambria Math"/>
              </a:rPr>
              <a:t>(</a:t>
            </a:r>
            <a:r>
              <a:rPr sz="3400" b="0" u="none" spc="-40" dirty="0">
                <a:latin typeface="Cambria Math"/>
                <a:cs typeface="Cambria Math"/>
              </a:rPr>
              <a:t>𝝎</a:t>
            </a:r>
            <a:r>
              <a:rPr sz="5100" b="0" u="none" spc="-22" baseline="2450" dirty="0">
                <a:latin typeface="Cambria Math"/>
                <a:cs typeface="Cambria Math"/>
              </a:rPr>
              <a:t>)</a:t>
            </a:r>
            <a:r>
              <a:rPr sz="5100" b="0" u="none" spc="52" baseline="2450" dirty="0">
                <a:latin typeface="Cambria Math"/>
                <a:cs typeface="Cambria Math"/>
              </a:rPr>
              <a:t> </a:t>
            </a:r>
            <a:r>
              <a:rPr sz="3400" spc="-15" dirty="0">
                <a:latin typeface="Calibri"/>
                <a:cs typeface="Calibri"/>
              </a:rPr>
              <a:t>– </a:t>
            </a:r>
            <a:r>
              <a:rPr sz="3400" spc="-15" dirty="0"/>
              <a:t>Lin</a:t>
            </a:r>
            <a:r>
              <a:rPr sz="3400" spc="-10" dirty="0"/>
              <a:t>e</a:t>
            </a:r>
            <a:r>
              <a:rPr sz="3400" spc="-15" dirty="0"/>
              <a:t>ar</a:t>
            </a:r>
            <a:r>
              <a:rPr sz="3400" spc="-20" dirty="0"/>
              <a:t> </a:t>
            </a:r>
            <a:r>
              <a:rPr sz="3400" spc="-30" dirty="0"/>
              <a:t>G</a:t>
            </a:r>
            <a:r>
              <a:rPr sz="3400" spc="-10" dirty="0"/>
              <a:t>r</a:t>
            </a:r>
            <a:r>
              <a:rPr sz="3400" spc="-20" dirty="0"/>
              <a:t>owth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226060" algn="ctr">
              <a:lnSpc>
                <a:spcPct val="100000"/>
              </a:lnSpc>
            </a:pPr>
            <a:r>
              <a:rPr spc="-15" dirty="0"/>
              <a:t>in</a:t>
            </a:r>
            <a:r>
              <a:rPr spc="-25" dirty="0"/>
              <a:t> Time</a:t>
            </a:r>
          </a:p>
          <a:p>
            <a:pPr marL="462915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3550" algn="l"/>
                <a:tab pos="825500" algn="l"/>
                <a:tab pos="1756410" algn="l"/>
                <a:tab pos="2774315" algn="l"/>
                <a:tab pos="3844925" algn="l"/>
                <a:tab pos="4917440" algn="l"/>
                <a:tab pos="5564505" algn="l"/>
                <a:tab pos="6877684" algn="l"/>
                <a:tab pos="7966709" algn="l"/>
                <a:tab pos="9049385" algn="l"/>
                <a:tab pos="9695180" algn="l"/>
              </a:tabLst>
            </a:pP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𝜌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4200" b="0" u="none" baseline="2976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varies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pectra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whe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2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8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sq</a:t>
            </a:r>
            <a:r>
              <a:rPr sz="2800" b="0" u="none" spc="-3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red</a:t>
            </a:r>
            <a:r>
              <a:rPr sz="2800" b="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kernel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appreci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le,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approxi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sz="2800"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𝜌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2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4200" b="0" u="none" spc="247" baseline="297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≈</a:t>
            </a:r>
            <a:r>
              <a:rPr sz="2800" b="0" u="none" spc="17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𝜌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sz="2800" b="0" u="none" spc="-35" dirty="0">
                <a:solidFill>
                  <a:srgbClr val="000000"/>
                </a:solidFill>
                <a:latin typeface="Cambria Math"/>
                <a:cs typeface="Cambria Math"/>
              </a:rPr>
              <a:t>𝜔</a:t>
            </a:r>
            <a:r>
              <a:rPr sz="3000" b="0" u="none" spc="322" baseline="-16666" dirty="0">
                <a:solidFill>
                  <a:srgbClr val="000000"/>
                </a:solidFill>
                <a:latin typeface="Cambria Math"/>
                <a:cs typeface="Cambria Math"/>
              </a:rPr>
              <a:t>𝑏</a:t>
            </a:r>
            <a:r>
              <a:rPr sz="3000" b="0" u="none" spc="562" baseline="-16666" dirty="0">
                <a:solidFill>
                  <a:srgbClr val="000000"/>
                </a:solidFill>
                <a:latin typeface="Cambria Math"/>
                <a:cs typeface="Cambria Math"/>
              </a:rPr>
              <a:t>𝑎</a:t>
            </a:r>
            <a:r>
              <a:rPr sz="4200" b="0" u="none" spc="-22" baseline="2976" dirty="0">
                <a:solidFill>
                  <a:srgbClr val="000000"/>
                </a:solidFill>
                <a:latin typeface="Cambria Math"/>
                <a:cs typeface="Cambria Math"/>
              </a:rPr>
              <a:t>)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Eva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uat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ntegra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us</a:t>
            </a:r>
            <a:r>
              <a:rPr sz="2800" b="0" u="none" spc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sta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dent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4391" y="4566236"/>
            <a:ext cx="3124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605" dirty="0">
                <a:latin typeface="Cambria Math"/>
                <a:cs typeface="Cambria Math"/>
              </a:rPr>
              <a:t>∫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5764" y="4777084"/>
            <a:ext cx="38163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87" baseline="-16865" dirty="0">
                <a:latin typeface="Cambria Math"/>
                <a:cs typeface="Cambria Math"/>
              </a:rPr>
              <a:t>𝑥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81071" y="4753867"/>
            <a:ext cx="1245235" cy="0"/>
          </a:xfrm>
          <a:custGeom>
            <a:avLst/>
            <a:gdLst/>
            <a:ahLst/>
            <a:cxnLst/>
            <a:rect l="l" t="t" r="r" b="b"/>
            <a:pathLst>
              <a:path w="1245235">
                <a:moveTo>
                  <a:pt x="0" y="0"/>
                </a:moveTo>
                <a:lnTo>
                  <a:pt x="12451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20898" y="4241771"/>
            <a:ext cx="161925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202" baseline="29166" dirty="0">
                <a:latin typeface="Cambria Math"/>
                <a:cs typeface="Cambria Math"/>
              </a:rPr>
              <a:t>∞  </a:t>
            </a: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313" y="4981292"/>
            <a:ext cx="3897629" cy="887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7155" algn="r">
              <a:lnSpc>
                <a:spcPct val="100000"/>
              </a:lnSpc>
            </a:pP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35" dirty="0">
                <a:latin typeface="Cambria Math"/>
                <a:cs typeface="Cambria Math"/>
              </a:rPr>
              <a:t>∞</a:t>
            </a:r>
            <a:endParaRPr sz="20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Obta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ress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2618" y="4566228"/>
            <a:ext cx="19731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latin typeface="Cambria Math"/>
                <a:cs typeface="Cambria Math"/>
              </a:rPr>
              <a:t>𝑑</a:t>
            </a:r>
            <a:r>
              <a:rPr sz="2800" spc="-30" dirty="0">
                <a:latin typeface="Cambria Math"/>
                <a:cs typeface="Cambria Math"/>
              </a:rPr>
              <a:t>𝑥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2𝜋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3678" y="1114874"/>
            <a:ext cx="2070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40" dirty="0">
                <a:latin typeface="Cambria Math"/>
                <a:cs typeface="Cambria Math"/>
              </a:rPr>
              <a:t>𝑃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5034" y="1266285"/>
            <a:ext cx="3359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8790" y="1098110"/>
            <a:ext cx="47053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0924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6618" y="1114874"/>
            <a:ext cx="206744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7034" algn="l"/>
                <a:tab pos="1519555" algn="l"/>
              </a:tabLst>
            </a:pPr>
            <a:r>
              <a:rPr sz="2800" spc="-30" dirty="0">
                <a:latin typeface="Cambria Math"/>
                <a:cs typeface="Cambria Math"/>
              </a:rPr>
              <a:t>𝑡	</a:t>
            </a: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0" dirty="0">
                <a:latin typeface="Cambria Math"/>
                <a:cs typeface="Cambria Math"/>
              </a:rPr>
              <a:t>𝐷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0631" y="970677"/>
            <a:ext cx="4711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701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</a:t>
            </a:r>
            <a:r>
              <a:rPr sz="2800" u="heavy" spc="-30" dirty="0">
                <a:latin typeface="Cambria Math"/>
                <a:cs typeface="Cambria Math"/>
              </a:rPr>
              <a:t>𝜋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5571" y="1354142"/>
            <a:ext cx="5530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0835" algn="l"/>
              </a:tabLst>
            </a:pPr>
            <a:r>
              <a:rPr sz="2800" spc="-30" dirty="0">
                <a:latin typeface="Cambria Math"/>
                <a:cs typeface="Cambria Math"/>
              </a:rPr>
              <a:t>𝜀	</a:t>
            </a:r>
            <a:r>
              <a:rPr sz="2800" spc="-20" dirty="0">
                <a:latin typeface="Cambria Math"/>
                <a:cs typeface="Cambria Math"/>
              </a:rPr>
              <a:t>ℏ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1019" y="1505554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2875" y="1325721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8145" y="1054449"/>
            <a:ext cx="335915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207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 dirty="0">
              <a:latin typeface="Cambria Math"/>
              <a:cs typeface="Cambria Math"/>
            </a:endParaRPr>
          </a:p>
          <a:p>
            <a:pPr marL="12700">
              <a:lnSpc>
                <a:spcPts val="2070"/>
              </a:lnSpc>
            </a:pP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9814" y="1114874"/>
            <a:ext cx="6369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5760" algn="l"/>
              </a:tabLst>
            </a:pPr>
            <a:r>
              <a:rPr sz="2800" spc="-30" dirty="0">
                <a:latin typeface="Cambria Math"/>
                <a:cs typeface="Cambria Math"/>
              </a:rPr>
              <a:t>𝜌	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5554" y="1098110"/>
            <a:ext cx="910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993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0938" y="1266285"/>
            <a:ext cx="3371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𝑏𝑎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0434" y="1114874"/>
            <a:ext cx="24637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8" y="1993896"/>
            <a:ext cx="77393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latin typeface="Calibri"/>
                <a:cs typeface="Calibri"/>
              </a:rPr>
              <a:t>C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nseq</a:t>
            </a:r>
            <a:r>
              <a:rPr sz="2800" i="1" spc="-10" dirty="0">
                <a:latin typeface="Calibri"/>
                <a:cs typeface="Calibri"/>
              </a:rPr>
              <a:t>u</a:t>
            </a:r>
            <a:r>
              <a:rPr sz="2800" i="1" spc="-15" dirty="0">
                <a:latin typeface="Calibri"/>
                <a:cs typeface="Calibri"/>
              </a:rPr>
              <a:t>ently</a:t>
            </a:r>
            <a:r>
              <a:rPr sz="2800" i="1" spc="-10" dirty="0">
                <a:latin typeface="Calibri"/>
                <a:cs typeface="Calibri"/>
              </a:rPr>
              <a:t>,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rate*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beco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nstant: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41803" y="3061594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59683" y="2873952"/>
            <a:ext cx="13627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522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79367" y="3264894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1485" y="3084799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96486" y="2813528"/>
            <a:ext cx="335915" cy="501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ts val="207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  <a:p>
            <a:pPr marL="12700">
              <a:lnSpc>
                <a:spcPts val="2070"/>
              </a:lnSpc>
            </a:pP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89678" y="2873952"/>
            <a:ext cx="635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4490" algn="l"/>
              </a:tabLst>
            </a:pPr>
            <a:r>
              <a:rPr sz="2800" spc="-30" dirty="0">
                <a:latin typeface="Cambria Math"/>
                <a:cs typeface="Cambria Math"/>
              </a:rPr>
              <a:t>𝜌	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93895" y="2857188"/>
            <a:ext cx="9105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9935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99279" y="3025364"/>
            <a:ext cx="3371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𝑏𝑎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79339" y="2873952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1700" y="3746057"/>
            <a:ext cx="10382885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7099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behav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cont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asts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monochr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resonant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tatio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rturbat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regime.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67D167-5E43-6868-6B0B-24C2AE7E0BF4}"/>
              </a:ext>
            </a:extLst>
          </p:cNvPr>
          <p:cNvGrpSpPr/>
          <p:nvPr/>
        </p:nvGrpSpPr>
        <p:grpSpPr>
          <a:xfrm>
            <a:off x="3085703" y="2574423"/>
            <a:ext cx="6697185" cy="920059"/>
            <a:chOff x="3085703" y="2574423"/>
            <a:chExt cx="6697185" cy="920059"/>
          </a:xfrm>
        </p:grpSpPr>
        <p:sp>
          <p:nvSpPr>
            <p:cNvPr id="16" name="object 16"/>
            <p:cNvSpPr txBox="1"/>
            <p:nvPr/>
          </p:nvSpPr>
          <p:spPr>
            <a:xfrm>
              <a:off x="3085703" y="2709960"/>
              <a:ext cx="942975" cy="46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800" spc="-85" dirty="0">
                  <a:latin typeface="Cambria Math"/>
                  <a:cs typeface="Cambria Math"/>
                </a:rPr>
                <a:t>𝑅</a:t>
              </a:r>
              <a:r>
                <a:rPr sz="3000" spc="322" baseline="-16666" dirty="0">
                  <a:latin typeface="Cambria Math"/>
                  <a:cs typeface="Cambria Math"/>
                </a:rPr>
                <a:t>𝑎</a:t>
              </a:r>
              <a:r>
                <a:rPr sz="3000" spc="330" baseline="-16666" dirty="0">
                  <a:latin typeface="Cambria Math"/>
                  <a:cs typeface="Cambria Math"/>
                </a:rPr>
                <a:t>𝑏</a:t>
              </a:r>
              <a:r>
                <a:rPr sz="3000" baseline="-16666" dirty="0">
                  <a:latin typeface="Cambria Math"/>
                  <a:cs typeface="Cambria Math"/>
                </a:rPr>
                <a:t> </a:t>
              </a:r>
              <a:r>
                <a:rPr sz="3000" spc="112" baseline="-16666" dirty="0">
                  <a:latin typeface="Cambria Math"/>
                  <a:cs typeface="Cambria Math"/>
                </a:rPr>
                <a:t> </a:t>
              </a:r>
              <a:endParaRPr sz="2800" dirty="0">
                <a:latin typeface="Cambria Math"/>
                <a:cs typeface="Cambria Math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811787" y="2574423"/>
              <a:ext cx="1665605" cy="4413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1207135" algn="l"/>
                  <a:tab pos="1442085" algn="l"/>
                </a:tabLst>
              </a:pPr>
              <a:r>
                <a:rPr sz="2800" spc="55" dirty="0">
                  <a:latin typeface="Cambria Math"/>
                  <a:cs typeface="Cambria Math"/>
                </a:rPr>
                <a:t>𝑑</a:t>
              </a:r>
              <a:r>
                <a:rPr sz="2800" spc="-340" dirty="0">
                  <a:latin typeface="Cambria Math"/>
                  <a:cs typeface="Cambria Math"/>
                </a:rPr>
                <a:t>𝑃</a:t>
              </a:r>
              <a:r>
                <a:rPr sz="3000" spc="322" baseline="-16666" dirty="0">
                  <a:latin typeface="Cambria Math"/>
                  <a:cs typeface="Cambria Math"/>
                </a:rPr>
                <a:t>𝑎</a:t>
              </a:r>
              <a:r>
                <a:rPr sz="3000" spc="330" baseline="-16666" dirty="0">
                  <a:latin typeface="Cambria Math"/>
                  <a:cs typeface="Cambria Math"/>
                </a:rPr>
                <a:t>𝑏</a:t>
              </a:r>
              <a:r>
                <a:rPr sz="3000" baseline="-16666" dirty="0">
                  <a:latin typeface="Cambria Math"/>
                  <a:cs typeface="Cambria Math"/>
                </a:rPr>
                <a:t>	</a:t>
              </a:r>
              <a:r>
                <a:rPr sz="2800" u="heavy" spc="-10" dirty="0">
                  <a:latin typeface="Times New Roman"/>
                  <a:cs typeface="Times New Roman"/>
                </a:rPr>
                <a:t> </a:t>
              </a:r>
              <a:r>
                <a:rPr lang="en-US" sz="2800" u="heavy" spc="-10" dirty="0">
                  <a:latin typeface="Times New Roman"/>
                  <a:cs typeface="Times New Roman"/>
                </a:rPr>
                <a:t> </a:t>
              </a:r>
              <a:r>
                <a:rPr sz="2800" u="heavy" spc="-30" dirty="0">
                  <a:latin typeface="Cambria Math"/>
                  <a:cs typeface="Cambria Math"/>
                </a:rPr>
                <a:t>𝜋</a:t>
              </a:r>
              <a:r>
                <a:rPr lang="en-US" sz="2800" u="heavy" spc="-30" dirty="0">
                  <a:latin typeface="Cambria Math"/>
                  <a:cs typeface="Cambria Math"/>
                </a:rPr>
                <a:t> </a:t>
              </a:r>
              <a:endParaRPr sz="2800" dirty="0">
                <a:latin typeface="Cambria Math"/>
                <a:cs typeface="Cambria Math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916562" y="3113482"/>
              <a:ext cx="1560830" cy="381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tabLst>
                  <a:tab pos="1019810" algn="l"/>
                  <a:tab pos="1338580" algn="l"/>
                </a:tabLst>
              </a:pPr>
              <a:r>
                <a:rPr sz="2800" spc="-35" dirty="0">
                  <a:latin typeface="Cambria Math"/>
                  <a:cs typeface="Cambria Math"/>
                </a:rPr>
                <a:t>𝑑</a:t>
              </a:r>
              <a:r>
                <a:rPr sz="2800" spc="-30" dirty="0">
                  <a:latin typeface="Cambria Math"/>
                  <a:cs typeface="Cambria Math"/>
                </a:rPr>
                <a:t>𝑡</a:t>
              </a:r>
              <a:r>
                <a:rPr sz="2800" dirty="0">
                  <a:latin typeface="Cambria Math"/>
                  <a:cs typeface="Cambria Math"/>
                </a:rPr>
                <a:t>	</a:t>
              </a:r>
              <a:r>
                <a:rPr sz="2800" spc="-30" dirty="0">
                  <a:latin typeface="Cambria Math"/>
                  <a:cs typeface="Cambria Math"/>
                </a:rPr>
                <a:t>𝜀</a:t>
              </a:r>
              <a:r>
                <a:rPr sz="2800" dirty="0">
                  <a:latin typeface="Cambria Math"/>
                  <a:cs typeface="Cambria Math"/>
                </a:rPr>
                <a:t>	</a:t>
              </a:r>
              <a:r>
                <a:rPr sz="2800" spc="-20" dirty="0">
                  <a:latin typeface="Cambria Math"/>
                  <a:cs typeface="Cambria Math"/>
                </a:rPr>
                <a:t>ℏ</a:t>
              </a:r>
              <a:endParaRPr sz="2800">
                <a:latin typeface="Cambria Math"/>
                <a:cs typeface="Cambria Math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7D0393-6568-40C2-7AAE-7409F61EB2AB}"/>
                </a:ext>
              </a:extLst>
            </p:cNvPr>
            <p:cNvSpPr txBox="1"/>
            <p:nvPr/>
          </p:nvSpPr>
          <p:spPr>
            <a:xfrm>
              <a:off x="3685232" y="2846695"/>
              <a:ext cx="60976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spc="-25" dirty="0">
                  <a:latin typeface="Cambria Math"/>
                  <a:cs typeface="Cambria Math"/>
                </a:rPr>
                <a:t>≡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5143" y="990563"/>
            <a:ext cx="813625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Conne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tion to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nstein </a:t>
            </a:r>
            <a:r>
              <a:rPr sz="3400" spc="-35" dirty="0">
                <a:solidFill>
                  <a:srgbClr val="0000FF"/>
                </a:solidFill>
                <a:latin typeface="Cambria Math"/>
                <a:cs typeface="Cambria Math"/>
              </a:rPr>
              <a:t>𝑩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Coe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f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ci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ent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759707"/>
            <a:ext cx="10387965" cy="3589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27099"/>
              </a:lnSpc>
              <a:tabLst>
                <a:tab pos="1564005" algn="l"/>
                <a:tab pos="2353310" algn="l"/>
                <a:tab pos="3190875" algn="l"/>
                <a:tab pos="3620135" algn="l"/>
                <a:tab pos="5142230" algn="l"/>
                <a:tab pos="6770370" algn="l"/>
                <a:tab pos="8211184" algn="l"/>
                <a:tab pos="9829165" algn="l"/>
              </a:tabLst>
            </a:pPr>
            <a:r>
              <a:rPr sz="2800" i="1" spc="-20" dirty="0">
                <a:latin typeface="Calibri"/>
                <a:cs typeface="Calibri"/>
              </a:rPr>
              <a:t>R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spc="-20" dirty="0">
                <a:latin typeface="Calibri"/>
                <a:cs typeface="Calibri"/>
              </a:rPr>
              <a:t>d</a:t>
            </a:r>
            <a:r>
              <a:rPr sz="2800" i="1" spc="-10" dirty="0">
                <a:latin typeface="Calibri"/>
                <a:cs typeface="Calibri"/>
              </a:rPr>
              <a:t>iatio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Calibri"/>
                <a:cs typeface="Calibri"/>
              </a:rPr>
              <a:t>field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0" dirty="0">
                <a:latin typeface="Calibri"/>
                <a:cs typeface="Calibri"/>
              </a:rPr>
              <a:t>use</a:t>
            </a:r>
            <a:r>
              <a:rPr sz="2800" i="1" spc="-15" dirty="0">
                <a:latin typeface="Calibri"/>
                <a:cs typeface="Calibri"/>
              </a:rPr>
              <a:t>d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5" dirty="0">
                <a:latin typeface="Calibri"/>
                <a:cs typeface="Calibri"/>
              </a:rPr>
              <a:t>E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</a:t>
            </a:r>
            <a:r>
              <a:rPr sz="2800" i="1" spc="-10" dirty="0">
                <a:latin typeface="Calibri"/>
                <a:cs typeface="Calibri"/>
              </a:rPr>
              <a:t>s</a:t>
            </a:r>
            <a:r>
              <a:rPr sz="2800" i="1" spc="-15" dirty="0">
                <a:latin typeface="Calibri"/>
                <a:cs typeface="Calibri"/>
              </a:rPr>
              <a:t>te</a:t>
            </a:r>
            <a:r>
              <a:rPr sz="2800" i="1" spc="-20" dirty="0">
                <a:latin typeface="Calibri"/>
                <a:cs typeface="Calibri"/>
              </a:rPr>
              <a:t>i</a:t>
            </a:r>
            <a:r>
              <a:rPr sz="2800" i="1" spc="10" dirty="0">
                <a:latin typeface="Calibri"/>
                <a:cs typeface="Calibri"/>
              </a:rPr>
              <a:t>n</a:t>
            </a:r>
            <a:r>
              <a:rPr sz="2800" i="1" spc="-15" dirty="0">
                <a:latin typeface="Calibri"/>
                <a:cs typeface="Calibri"/>
              </a:rPr>
              <a:t>’s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0" dirty="0">
                <a:latin typeface="Calibri"/>
                <a:cs typeface="Calibri"/>
              </a:rPr>
              <a:t>der</a:t>
            </a:r>
            <a:r>
              <a:rPr sz="2800" i="1" spc="-15" dirty="0">
                <a:latin typeface="Calibri"/>
                <a:cs typeface="Calibri"/>
              </a:rPr>
              <a:t>ivat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0" dirty="0">
                <a:latin typeface="Calibri"/>
                <a:cs typeface="Calibri"/>
              </a:rPr>
              <a:t>as</a:t>
            </a:r>
            <a:r>
              <a:rPr sz="2800" i="1" spc="-10" dirty="0">
                <a:latin typeface="Calibri"/>
                <a:cs typeface="Calibri"/>
              </a:rPr>
              <a:t>s</a:t>
            </a:r>
            <a:r>
              <a:rPr sz="2800" i="1" spc="-25" dirty="0">
                <a:latin typeface="Calibri"/>
                <a:cs typeface="Calibri"/>
              </a:rPr>
              <a:t>u</a:t>
            </a:r>
            <a:r>
              <a:rPr sz="2800" i="1" spc="-20" dirty="0">
                <a:latin typeface="Calibri"/>
                <a:cs typeface="Calibri"/>
              </a:rPr>
              <a:t>med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sot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opy*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Our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lane-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res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here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-averaged.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mly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iented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5" dirty="0">
                <a:latin typeface="Calibri"/>
                <a:cs typeface="Calibri"/>
              </a:rPr>
              <a:t>les</a:t>
            </a:r>
            <a:endParaRPr sz="2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850"/>
              </a:spcBef>
              <a:tabLst>
                <a:tab pos="2166620" algn="l"/>
              </a:tabLst>
            </a:pP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z</a:t>
            </a:r>
            <a:r>
              <a:rPr sz="3000" spc="307" baseline="-16666" dirty="0">
                <a:latin typeface="Calibri"/>
                <a:cs typeface="Calibri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20" dirty="0">
                <a:latin typeface="Cambria Math"/>
                <a:cs typeface="Cambria Math"/>
              </a:rPr>
              <a:t>3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8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𝑝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Repl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22" baseline="-18055" dirty="0">
                <a:latin typeface="Cambria Math"/>
                <a:cs typeface="Cambria Math"/>
              </a:rPr>
              <a:t>𝑎</a:t>
            </a:r>
            <a:r>
              <a:rPr sz="3000" spc="330" baseline="-18055" dirty="0">
                <a:latin typeface="Cambria Math"/>
                <a:cs typeface="Cambria Math"/>
              </a:rPr>
              <a:t>𝑏</a:t>
            </a:r>
            <a:r>
              <a:rPr sz="3000" baseline="-18055" dirty="0">
                <a:latin typeface="Cambria Math"/>
                <a:cs typeface="Cambria Math"/>
              </a:rPr>
              <a:t> </a:t>
            </a:r>
            <a:r>
              <a:rPr sz="3000" spc="112" baseline="-180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22" baseline="-18055" dirty="0">
                <a:latin typeface="Cambria Math"/>
                <a:cs typeface="Cambria Math"/>
              </a:rPr>
              <a:t>𝑎</a:t>
            </a:r>
            <a:r>
              <a:rPr sz="3000" spc="330" baseline="-18055" dirty="0">
                <a:latin typeface="Cambria Math"/>
                <a:cs typeface="Cambria Math"/>
              </a:rPr>
              <a:t>𝑏</a:t>
            </a:r>
            <a:r>
              <a:rPr sz="3000" spc="-397" baseline="-180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/3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prev</a:t>
            </a:r>
            <a:r>
              <a:rPr sz="2800" spc="-5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14"/>
              </a:spcBef>
            </a:pP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1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𝜌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3000" spc="322" baseline="-16666" dirty="0">
                <a:latin typeface="Cambria Math"/>
                <a:cs typeface="Cambria Math"/>
              </a:rPr>
              <a:t>𝑏</a:t>
            </a:r>
            <a:r>
              <a:rPr sz="3000" spc="562" baseline="-16666" dirty="0">
                <a:latin typeface="Cambria Math"/>
                <a:cs typeface="Cambria Math"/>
              </a:rPr>
              <a:t>𝑎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569" baseline="-16666" dirty="0">
                <a:latin typeface="Cambria Math"/>
                <a:cs typeface="Cambria Math"/>
              </a:rPr>
              <a:t>𝑏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7564" y="3565122"/>
            <a:ext cx="18421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1480" algn="l"/>
              </a:tabLst>
            </a:pPr>
            <a:r>
              <a:rPr sz="2000" spc="40" dirty="0">
                <a:latin typeface="Cambria Math"/>
                <a:cs typeface="Cambria Math"/>
              </a:rPr>
              <a:t>2	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0433" y="4212822"/>
            <a:ext cx="12268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65530" algn="l"/>
              </a:tabLst>
            </a:pPr>
            <a:r>
              <a:rPr sz="2000" spc="40" dirty="0">
                <a:latin typeface="Cambria Math"/>
                <a:cs typeface="Cambria Math"/>
              </a:rPr>
              <a:t>2	2</a:t>
            </a:r>
            <a:endParaRPr sz="20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64510" y="1895544"/>
            <a:ext cx="9404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61670" algn="l"/>
              </a:tabLst>
            </a:pPr>
            <a:r>
              <a:rPr sz="2800" spc="-30" dirty="0">
                <a:latin typeface="Cambria Math"/>
                <a:cs typeface="Cambria Math"/>
              </a:rPr>
              <a:t>𝐵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2442" y="2046955"/>
            <a:ext cx="3359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1895" y="1572610"/>
            <a:ext cx="58737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7971" y="2134812"/>
            <a:ext cx="7512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8955" algn="l"/>
              </a:tabLst>
            </a:pPr>
            <a:r>
              <a:rPr sz="2800" spc="-10" dirty="0">
                <a:latin typeface="Cambria Math"/>
                <a:cs typeface="Cambria Math"/>
              </a:rPr>
              <a:t>3</a:t>
            </a:r>
            <a:r>
              <a:rPr sz="2800" spc="-30" dirty="0">
                <a:latin typeface="Cambria Math"/>
                <a:cs typeface="Cambria Math"/>
              </a:rPr>
              <a:t>𝜀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1539" y="2286223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0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03657" y="2106391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90671" y="2083186"/>
            <a:ext cx="885825" cy="0"/>
          </a:xfrm>
          <a:custGeom>
            <a:avLst/>
            <a:gdLst/>
            <a:ahLst/>
            <a:cxnLst/>
            <a:rect l="l" t="t" r="r" b="b"/>
            <a:pathLst>
              <a:path w="885825">
                <a:moveTo>
                  <a:pt x="0" y="0"/>
                </a:moveTo>
                <a:lnTo>
                  <a:pt x="88575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82542" y="1880304"/>
            <a:ext cx="808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2625" algn="l"/>
              </a:tabLst>
            </a:pPr>
            <a:r>
              <a:rPr sz="2800" spc="-10" dirty="0">
                <a:latin typeface="Cambria Math"/>
                <a:cs typeface="Cambria Math"/>
              </a:rPr>
              <a:t>|	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95318" y="1895544"/>
            <a:ext cx="24955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4" dirty="0">
                <a:latin typeface="Cambria Math"/>
                <a:cs typeface="Cambria Math"/>
              </a:rPr>
              <a:t>𝐷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9346" y="2046955"/>
            <a:ext cx="3359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5879" y="1842739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28947" y="1895544"/>
            <a:ext cx="98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2764224"/>
            <a:ext cx="1036383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latin typeface="Calibri"/>
                <a:cs typeface="Calibri"/>
              </a:rPr>
              <a:t>T</a:t>
            </a:r>
            <a:r>
              <a:rPr sz="2800" i="1" spc="-10" dirty="0">
                <a:latin typeface="Calibri"/>
                <a:cs typeface="Calibri"/>
              </a:rPr>
              <a:t>h</a:t>
            </a:r>
            <a:r>
              <a:rPr sz="2800" i="1" spc="-20" dirty="0">
                <a:latin typeface="Calibri"/>
                <a:cs typeface="Calibri"/>
              </a:rPr>
              <a:t>u</a:t>
            </a:r>
            <a:r>
              <a:rPr sz="2800" i="1" spc="-15" dirty="0">
                <a:latin typeface="Calibri"/>
                <a:cs typeface="Calibri"/>
              </a:rPr>
              <a:t>s</a:t>
            </a:r>
            <a:r>
              <a:rPr sz="2800" i="1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determ</a:t>
            </a:r>
            <a:r>
              <a:rPr sz="2800" i="1" spc="-10" dirty="0">
                <a:latin typeface="Calibri"/>
                <a:cs typeface="Calibri"/>
              </a:rPr>
              <a:t>in</a:t>
            </a:r>
            <a:r>
              <a:rPr sz="2800" i="1" spc="-20" dirty="0">
                <a:latin typeface="Calibri"/>
                <a:cs typeface="Calibri"/>
              </a:rPr>
              <a:t>at</a:t>
            </a:r>
            <a:r>
              <a:rPr sz="2800" i="1" spc="-10" dirty="0">
                <a:latin typeface="Calibri"/>
                <a:cs typeface="Calibri"/>
              </a:rPr>
              <a:t>i</a:t>
            </a:r>
            <a:r>
              <a:rPr sz="2800" i="1" spc="-5" dirty="0">
                <a:latin typeface="Calibri"/>
                <a:cs typeface="Calibri"/>
              </a:rPr>
              <a:t>o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spc="-4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10" dirty="0">
                <a:latin typeface="Calibri"/>
                <a:cs typeface="Calibri"/>
              </a:rPr>
              <a:t>f</a:t>
            </a:r>
            <a:r>
              <a:rPr sz="2800" i="1" spc="-4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Cambria Math"/>
                <a:cs typeface="Cambria Math"/>
              </a:rPr>
              <a:t>𝐵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8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ab-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*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22" baseline="-16666" dirty="0">
                <a:latin typeface="Cambria Math"/>
                <a:cs typeface="Cambria Math"/>
              </a:rPr>
              <a:t>𝑎𝑏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704" y="3316990"/>
            <a:ext cx="1830070" cy="158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499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mmedia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ely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nce.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61249" y="3316990"/>
            <a:ext cx="83210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7490" algn="l"/>
                <a:tab pos="2096135" algn="l"/>
                <a:tab pos="3141345" algn="l"/>
                <a:tab pos="4540885" algn="l"/>
                <a:tab pos="6461760" algn="l"/>
                <a:tab pos="7129145" algn="l"/>
              </a:tabLst>
            </a:pP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ther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9839" y="977863"/>
            <a:ext cx="7654925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8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: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Degen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racy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and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Strength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𝑺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𝒊𝒌</a:t>
            </a:r>
            <a:endParaRPr sz="3675" baseline="-15873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41734"/>
            <a:ext cx="6181725" cy="149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870585" algn="l"/>
                <a:tab pos="1843405" algn="l"/>
                <a:tab pos="2707005" algn="l"/>
                <a:tab pos="3542029" algn="l"/>
                <a:tab pos="3674745" algn="l"/>
                <a:tab pos="4523105" algn="l"/>
                <a:tab pos="537781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possess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degene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10" dirty="0">
                <a:latin typeface="Cambria Math"/>
                <a:cs typeface="Cambria Math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k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must</a:t>
            </a:r>
            <a:r>
              <a:rPr sz="2800" dirty="0">
                <a:latin typeface="Times New Roman"/>
                <a:cs typeface="Times New Roman"/>
              </a:rPr>
              <a:t>		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4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15" dirty="0">
                <a:latin typeface="Calibri"/>
                <a:cs typeface="Calibri"/>
              </a:rPr>
              <a:t>vels.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8923" y="1766819"/>
            <a:ext cx="388874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785">
              <a:lnSpc>
                <a:spcPct val="127099"/>
              </a:lnSpc>
              <a:tabLst>
                <a:tab pos="795020" algn="l"/>
                <a:tab pos="2181860" algn="l"/>
                <a:tab pos="2349500" algn="l"/>
                <a:tab pos="3070225" algn="l"/>
              </a:tabLst>
            </a:pPr>
            <a:r>
              <a:rPr sz="2800" spc="-15" dirty="0">
                <a:latin typeface="Calibri"/>
                <a:cs typeface="Calibri"/>
              </a:rPr>
              <a:t>(e.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magnetic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subl</a:t>
            </a:r>
            <a:r>
              <a:rPr sz="2800" spc="-15" dirty="0">
                <a:latin typeface="Calibri"/>
                <a:cs typeface="Calibri"/>
              </a:rPr>
              <a:t>evel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),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average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00" y="3657600"/>
            <a:ext cx="5270500" cy="91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5" dirty="0">
                <a:latin typeface="Calibri"/>
                <a:cs typeface="Calibri"/>
              </a:rPr>
              <a:t>De</a:t>
            </a:r>
            <a:r>
              <a:rPr sz="2800" i="1" spc="-20" dirty="0">
                <a:latin typeface="Calibri"/>
                <a:cs typeface="Calibri"/>
              </a:rPr>
              <a:t>f</a:t>
            </a:r>
            <a:r>
              <a:rPr sz="2800" i="1" dirty="0">
                <a:latin typeface="Calibri"/>
                <a:cs typeface="Calibri"/>
              </a:rPr>
              <a:t>i</a:t>
            </a:r>
            <a:r>
              <a:rPr sz="2800" i="1" spc="-20" dirty="0">
                <a:latin typeface="Calibri"/>
                <a:cs typeface="Calibri"/>
              </a:rPr>
              <a:t>n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h*</a:t>
            </a:r>
            <a:endParaRPr sz="28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360"/>
              </a:spcBef>
              <a:tabLst>
                <a:tab pos="570865" algn="l"/>
              </a:tabLst>
            </a:pPr>
            <a:r>
              <a:rPr sz="2000" spc="105" dirty="0">
                <a:latin typeface="Cambria Math"/>
                <a:cs typeface="Cambria Math"/>
              </a:rPr>
              <a:t>𝑔</a:t>
            </a:r>
            <a:r>
              <a:rPr sz="2475" baseline="-13468" dirty="0">
                <a:latin typeface="Calibri"/>
                <a:cs typeface="Calibri"/>
              </a:rPr>
              <a:t>i	</a:t>
            </a:r>
            <a:r>
              <a:rPr sz="2000" spc="155" dirty="0">
                <a:latin typeface="Cambria Math"/>
                <a:cs typeface="Cambria Math"/>
              </a:rPr>
              <a:t>𝑔</a:t>
            </a:r>
            <a:r>
              <a:rPr sz="2475" baseline="-13468" dirty="0">
                <a:latin typeface="Calibri"/>
                <a:cs typeface="Calibri"/>
              </a:rPr>
              <a:t>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58765" y="4576897"/>
            <a:ext cx="6181725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63294" algn="l"/>
                <a:tab pos="1562100" algn="l"/>
                <a:tab pos="3110865" algn="l"/>
                <a:tab pos="3388360" algn="l"/>
              </a:tabLst>
            </a:pP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9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1720" dirty="0">
                <a:latin typeface="Cambria Math"/>
                <a:cs typeface="Cambria Math"/>
              </a:rPr>
              <a:t>∑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1720" dirty="0">
                <a:latin typeface="Cambria Math"/>
                <a:cs typeface="Cambria Math"/>
              </a:rPr>
              <a:t>∑</a:t>
            </a:r>
            <a:r>
              <a:rPr sz="2800" spc="-40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|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00" baseline="-23611" dirty="0">
                <a:latin typeface="Cambria Math"/>
                <a:cs typeface="Cambria Math"/>
              </a:rPr>
              <a:t>𝑖𝑘</a:t>
            </a:r>
            <a:r>
              <a:rPr sz="3000" baseline="-23611" dirty="0">
                <a:latin typeface="Cambria Math"/>
                <a:cs typeface="Cambria Math"/>
              </a:rPr>
              <a:t>	</a:t>
            </a:r>
            <a:r>
              <a:rPr sz="2800" spc="5" dirty="0">
                <a:latin typeface="Cambria Math"/>
                <a:cs typeface="Cambria Math"/>
              </a:rPr>
              <a:t>|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  <a:p>
            <a:pPr marL="913130">
              <a:lnSpc>
                <a:spcPct val="100000"/>
              </a:lnSpc>
              <a:spcBef>
                <a:spcPts val="1015"/>
              </a:spcBef>
            </a:pPr>
            <a:r>
              <a:rPr sz="2000" spc="250" dirty="0">
                <a:latin typeface="Cambria Math"/>
                <a:cs typeface="Cambria Math"/>
              </a:rPr>
              <a:t>𝑚</a:t>
            </a:r>
            <a:r>
              <a:rPr sz="2000" spc="-55" dirty="0">
                <a:latin typeface="Cambria Math"/>
                <a:cs typeface="Cambria Math"/>
              </a:rPr>
              <a:t>=</a:t>
            </a:r>
            <a:r>
              <a:rPr sz="2000" spc="40" dirty="0">
                <a:latin typeface="Cambria Math"/>
                <a:cs typeface="Cambria Math"/>
              </a:rPr>
              <a:t>1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spc="290" dirty="0">
                <a:latin typeface="Cambria Math"/>
                <a:cs typeface="Cambria Math"/>
              </a:rPr>
              <a:t>𝑛</a:t>
            </a:r>
            <a:r>
              <a:rPr sz="2000" spc="-50" dirty="0">
                <a:latin typeface="Cambria Math"/>
                <a:cs typeface="Cambria Math"/>
              </a:rPr>
              <a:t>=</a:t>
            </a:r>
            <a:r>
              <a:rPr sz="2000" spc="40" dirty="0">
                <a:latin typeface="Cambria Math"/>
                <a:cs typeface="Cambria Math"/>
              </a:rPr>
              <a:t>1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29667" y="4343400"/>
            <a:ext cx="20143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8825" algn="l"/>
              </a:tabLst>
            </a:pP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35" dirty="0">
                <a:latin typeface="Cambria Math"/>
                <a:cs typeface="Cambria Math"/>
              </a:rPr>
              <a:t>𝑚</a:t>
            </a:r>
            <a:r>
              <a:rPr sz="2000" spc="270" dirty="0">
                <a:latin typeface="Cambria Math"/>
                <a:cs typeface="Cambria Math"/>
              </a:rPr>
              <a:t>𝑛</a:t>
            </a:r>
            <a:r>
              <a:rPr sz="3000" baseline="2777" dirty="0">
                <a:latin typeface="Cambria Math"/>
                <a:cs typeface="Cambria Math"/>
              </a:rPr>
              <a:t>)	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944" y="1465578"/>
            <a:ext cx="11533505" cy="5063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 marR="663575">
              <a:lnSpc>
                <a:spcPct val="127200"/>
              </a:lnSpc>
              <a:tabLst>
                <a:tab pos="1374775" algn="l"/>
                <a:tab pos="2701925" algn="l"/>
                <a:tab pos="4441190" algn="l"/>
                <a:tab pos="6237605" algn="l"/>
                <a:tab pos="6859905" algn="l"/>
                <a:tab pos="8389620" algn="l"/>
                <a:tab pos="10318115" algn="l"/>
              </a:tabLst>
            </a:pP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arr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10" dirty="0">
                <a:latin typeface="Calibri"/>
                <a:cs typeface="Calibri"/>
              </a:rPr>
              <a:t>icati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extracti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eleme</a:t>
            </a:r>
            <a:r>
              <a:rPr sz="2800" spc="-10" dirty="0">
                <a:latin typeface="Calibri"/>
                <a:cs typeface="Calibri"/>
              </a:rPr>
              <a:t>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abund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temperat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ties.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Inc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ls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popu</a:t>
            </a:r>
            <a:r>
              <a:rPr sz="2800" spc="-10" dirty="0">
                <a:latin typeface="Calibri"/>
                <a:cs typeface="Calibri"/>
              </a:rPr>
              <a:t>lati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dens</a:t>
            </a:r>
            <a:r>
              <a:rPr sz="2800" spc="-10" dirty="0">
                <a:latin typeface="Calibri"/>
                <a:cs typeface="Calibri"/>
              </a:rPr>
              <a:t>ity</a:t>
            </a:r>
            <a:endParaRPr sz="2800">
              <a:latin typeface="Calibri"/>
              <a:cs typeface="Calibri"/>
            </a:endParaRPr>
          </a:p>
          <a:p>
            <a:pPr marL="504825">
              <a:lnSpc>
                <a:spcPct val="100000"/>
              </a:lnSpc>
              <a:spcBef>
                <a:spcPts val="910"/>
              </a:spcBef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spc="157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bab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00" baseline="-16666" dirty="0">
                <a:latin typeface="Cambria Math"/>
                <a:cs typeface="Cambria Math"/>
              </a:rPr>
              <a:t>𝑖</a:t>
            </a:r>
            <a:r>
              <a:rPr sz="3000" spc="547" baseline="-16666" dirty="0">
                <a:latin typeface="Cambria Math"/>
                <a:cs typeface="Cambria Math"/>
              </a:rPr>
              <a:t>𝑘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telescope,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rograp</a:t>
            </a:r>
            <a:r>
              <a:rPr sz="2800" spc="-20" dirty="0">
                <a:latin typeface="Calibri"/>
                <a:cs typeface="Calibri"/>
              </a:rPr>
              <a:t>h.]</a:t>
            </a:r>
            <a:endParaRPr sz="2800">
              <a:latin typeface="Calibri"/>
              <a:cs typeface="Calibri"/>
            </a:endParaRPr>
          </a:p>
          <a:p>
            <a:pPr marL="504825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Times New Roman"/>
              <a:cs typeface="Times New Roman"/>
            </a:endParaRPr>
          </a:p>
          <a:p>
            <a:pPr marL="50482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944" y="890281"/>
            <a:ext cx="1153477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>
              <a:lnSpc>
                <a:spcPct val="100000"/>
              </a:lnSpc>
              <a:tabLst>
                <a:tab pos="1751330" algn="l"/>
                <a:tab pos="3498215" algn="l"/>
                <a:tab pos="5205730" algn="l"/>
                <a:tab pos="6550659" algn="l"/>
                <a:tab pos="6863080" algn="l"/>
                <a:tab pos="7642859" algn="l"/>
                <a:tab pos="8123555" algn="l"/>
                <a:tab pos="9409430" algn="l"/>
              </a:tabLst>
            </a:pPr>
            <a:r>
              <a:rPr sz="2800" spc="-20" dirty="0">
                <a:latin typeface="Calibri"/>
                <a:cs typeface="Calibri"/>
              </a:rPr>
              <a:t>[IMAGE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REQU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10" dirty="0">
                <a:latin typeface="Calibri"/>
                <a:cs typeface="Calibri"/>
              </a:rPr>
              <a:t>D: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Il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ustr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star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emitted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spectrum,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8944" y="1465578"/>
            <a:ext cx="11533357" cy="5063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189" y="1433840"/>
            <a:ext cx="11597005" cy="5126990"/>
          </a:xfrm>
          <a:custGeom>
            <a:avLst/>
            <a:gdLst/>
            <a:ahLst/>
            <a:cxnLst/>
            <a:rect l="l" t="t" r="r" b="b"/>
            <a:pathLst>
              <a:path w="11597005" h="5126990">
                <a:moveTo>
                  <a:pt x="0" y="5126979"/>
                </a:moveTo>
                <a:lnTo>
                  <a:pt x="11596877" y="5126979"/>
                </a:lnTo>
                <a:lnTo>
                  <a:pt x="11596877" y="0"/>
                </a:lnTo>
                <a:lnTo>
                  <a:pt x="0" y="0"/>
                </a:lnTo>
                <a:lnTo>
                  <a:pt x="0" y="512697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944" y="890281"/>
            <a:ext cx="11534756" cy="490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189" y="858518"/>
            <a:ext cx="11598275" cy="553720"/>
          </a:xfrm>
          <a:custGeom>
            <a:avLst/>
            <a:gdLst/>
            <a:ahLst/>
            <a:cxnLst/>
            <a:rect l="l" t="t" r="r" b="b"/>
            <a:pathLst>
              <a:path w="11598275" h="553719">
                <a:moveTo>
                  <a:pt x="0" y="553711"/>
                </a:moveTo>
                <a:lnTo>
                  <a:pt x="11598279" y="553711"/>
                </a:lnTo>
                <a:lnTo>
                  <a:pt x="11598279" y="0"/>
                </a:lnTo>
                <a:lnTo>
                  <a:pt x="0" y="0"/>
                </a:lnTo>
                <a:lnTo>
                  <a:pt x="0" y="553711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49117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Gene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2542" y="1863540"/>
            <a:ext cx="8718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3090" algn="l"/>
              </a:tabLst>
            </a:pPr>
            <a:r>
              <a:rPr sz="2800" spc="-30" dirty="0">
                <a:latin typeface="Cambria Math"/>
                <a:cs typeface="Cambria Math"/>
              </a:rPr>
              <a:t>𝐵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0475" y="2014951"/>
            <a:ext cx="26987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00" dirty="0">
                <a:latin typeface="Cambria Math"/>
                <a:cs typeface="Cambria Math"/>
              </a:rPr>
              <a:t>𝑖𝑘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8010" y="1633062"/>
            <a:ext cx="18357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6075" algn="l"/>
                <a:tab pos="98361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sz="2800" u="heavy" spc="-30" dirty="0">
                <a:latin typeface="Cambria Math"/>
                <a:cs typeface="Cambria Math"/>
              </a:rPr>
              <a:t>𝜋</a:t>
            </a: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8947" y="2102808"/>
            <a:ext cx="7499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2800" spc="-25" dirty="0">
                <a:latin typeface="Cambria Math"/>
                <a:cs typeface="Cambria Math"/>
              </a:rPr>
              <a:t>3</a:t>
            </a:r>
            <a:r>
              <a:rPr sz="2800" spc="-30" dirty="0">
                <a:latin typeface="Cambria Math"/>
                <a:cs typeface="Cambria Math"/>
              </a:rPr>
              <a:t>𝜀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ℏ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0991" y="2254219"/>
            <a:ext cx="101981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48055" algn="l"/>
              </a:tabLst>
            </a:pPr>
            <a:r>
              <a:rPr sz="2000" spc="40" dirty="0">
                <a:latin typeface="Cambria Math"/>
                <a:cs typeface="Cambria Math"/>
              </a:rPr>
              <a:t>0</a:t>
            </a:r>
            <a:r>
              <a:rPr sz="2000" spc="40" dirty="0">
                <a:latin typeface="Calibri"/>
                <a:cs typeface="Calibri"/>
              </a:rPr>
              <a:t>  	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3110" y="2074387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14687" y="2051182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0" y="0"/>
                </a:moveTo>
                <a:lnTo>
                  <a:pt x="4373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81246" y="1863540"/>
            <a:ext cx="45847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620"/>
              </a:lnSpc>
            </a:pP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ts val="2620"/>
              </a:lnSpc>
            </a:pPr>
            <a:r>
              <a:rPr sz="2800" spc="-30" dirty="0">
                <a:latin typeface="Cambria Math"/>
                <a:cs typeface="Cambria Math"/>
              </a:rPr>
              <a:t>𝑔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300" y="2739955"/>
            <a:ext cx="10156825" cy="270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00" baseline="-16666" dirty="0">
                <a:latin typeface="Cambria Math"/>
                <a:cs typeface="Cambria Math"/>
              </a:rPr>
              <a:t>𝑖𝑘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3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stand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put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sophis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atomi</a:t>
            </a:r>
            <a:r>
              <a:rPr sz="2800" spc="2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-str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codes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(e.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GRASP,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CIV3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irectly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eed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astr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softw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6800"/>
              </a:lnSpc>
              <a:spcBef>
                <a:spcPts val="108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Bew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1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ent</a:t>
            </a:r>
            <a:r>
              <a:rPr sz="2800" spc="-20" dirty="0">
                <a:latin typeface="Calibri"/>
                <a:cs typeface="Calibri"/>
              </a:rPr>
              <a:t>ion</a:t>
            </a:r>
            <a:r>
              <a:rPr sz="2800" spc="-10" dirty="0">
                <a:latin typeface="Calibri"/>
                <a:cs typeface="Calibri"/>
              </a:rPr>
              <a:t>s: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tchi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ord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equency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tro</a:t>
            </a:r>
            <a:r>
              <a:rPr sz="2800" spc="-20" dirty="0">
                <a:latin typeface="Calibri"/>
                <a:cs typeface="Calibri"/>
              </a:rPr>
              <a:t>duce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35" dirty="0">
                <a:latin typeface="Cambria Math"/>
                <a:cs typeface="Cambria Math"/>
              </a:rPr>
              <a:t>𝜋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18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20" dirty="0"/>
              <a:t>1</a:t>
            </a:r>
            <a:r>
              <a:rPr spc="-30" dirty="0"/>
              <a:t>9</a:t>
            </a:r>
            <a:r>
              <a:rPr spc="-15" dirty="0"/>
              <a:t>: Eff</a:t>
            </a:r>
            <a:r>
              <a:rPr spc="-20" dirty="0"/>
              <a:t>ective</a:t>
            </a:r>
            <a:r>
              <a:rPr spc="0" dirty="0"/>
              <a:t> </a:t>
            </a:r>
            <a:r>
              <a:rPr spc="-30" dirty="0"/>
              <a:t>Tw</a:t>
            </a:r>
            <a:r>
              <a:rPr spc="-15" dirty="0"/>
              <a:t>o-Le</a:t>
            </a:r>
            <a:r>
              <a:rPr spc="-20" dirty="0"/>
              <a:t>vel</a:t>
            </a:r>
            <a:r>
              <a:rPr dirty="0"/>
              <a:t> </a:t>
            </a:r>
            <a:r>
              <a:rPr spc="-20" dirty="0"/>
              <a:t>Sy</a:t>
            </a:r>
            <a:r>
              <a:rPr spc="-25" dirty="0"/>
              <a:t>s</a:t>
            </a:r>
            <a:r>
              <a:rPr spc="-20" dirty="0"/>
              <a:t>tem </a:t>
            </a:r>
            <a:r>
              <a:rPr spc="-35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spc="-25" dirty="0"/>
              <a:t> Open</a:t>
            </a:r>
            <a:r>
              <a:rPr spc="5" dirty="0"/>
              <a:t> </a:t>
            </a:r>
            <a:r>
              <a:rPr spc="-25" dirty="0"/>
              <a:t>Decay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615" marR="217170" algn="ctr">
              <a:lnSpc>
                <a:spcPct val="100000"/>
              </a:lnSpc>
            </a:pPr>
            <a:r>
              <a:rPr spc="-25" dirty="0"/>
              <a:t>Chann</a:t>
            </a:r>
            <a:r>
              <a:rPr spc="-5" dirty="0"/>
              <a:t>e</a:t>
            </a:r>
            <a:r>
              <a:rPr spc="-15" dirty="0"/>
              <a:t>ls</a:t>
            </a:r>
          </a:p>
          <a:p>
            <a:pPr marL="462915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3550" algn="l"/>
                <a:tab pos="3453129" algn="l"/>
                <a:tab pos="4693920" algn="l"/>
              </a:tabLst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y:</a:t>
            </a:r>
            <a:r>
              <a:rPr sz="2800" b="0" u="none" spc="3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ither</a:t>
            </a:r>
            <a:r>
              <a:rPr sz="2800" b="0" u="none" spc="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⟩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3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⟩</a:t>
            </a:r>
            <a:r>
              <a:rPr sz="2800" b="0" u="none" dirty="0">
                <a:solidFill>
                  <a:srgbClr val="000000"/>
                </a:solidFill>
                <a:latin typeface="Cambria Math"/>
                <a:cs typeface="Cambria Math"/>
              </a:rPr>
              <a:t>	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3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truly</a:t>
            </a:r>
            <a:r>
              <a:rPr sz="2800" b="0" u="none" spc="3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sed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  <a:r>
              <a:rPr sz="2800" b="0" u="none" spc="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neou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3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mi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on,</a:t>
            </a:r>
            <a:r>
              <a:rPr sz="2800" b="0" u="none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lli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ons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othe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echan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sm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remove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pu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latio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nomeno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og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nc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ud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ecay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constants</a:t>
            </a:r>
            <a:endParaRPr sz="280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300" dirty="0">
                <a:solidFill>
                  <a:srgbClr val="000000"/>
                </a:solidFill>
                <a:latin typeface="Cambria Math"/>
                <a:cs typeface="Cambria Math"/>
              </a:rPr>
              <a:t>𝛾</a:t>
            </a:r>
            <a:r>
              <a:rPr sz="3000" b="0" u="none" baseline="-16666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b="0" u="none" spc="-225" baseline="-166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dec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rate</a:t>
            </a:r>
            <a:r>
              <a:rPr sz="2800" b="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|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⟩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130" dirty="0">
                <a:solidFill>
                  <a:srgbClr val="000000"/>
                </a:solidFill>
                <a:latin typeface="Cambria Math"/>
                <a:cs typeface="Cambria Math"/>
              </a:rPr>
              <a:t>𝛾</a:t>
            </a:r>
            <a:r>
              <a:rPr sz="3000" b="0" u="none" baseline="-16666" dirty="0">
                <a:solidFill>
                  <a:srgbClr val="000000"/>
                </a:solidFill>
                <a:latin typeface="Calibri"/>
                <a:cs typeface="Calibri"/>
              </a:rPr>
              <a:t>b </a:t>
            </a:r>
            <a:r>
              <a:rPr sz="3000" b="0" u="none" spc="-217" baseline="-166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total</a:t>
            </a:r>
            <a:r>
              <a:rPr sz="2800" b="0" u="none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dec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rate</a:t>
            </a:r>
            <a:r>
              <a:rPr sz="2800" b="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|b</a:t>
            </a:r>
            <a:r>
              <a:rPr sz="2800" b="0" u="none" spc="-10" dirty="0">
                <a:solidFill>
                  <a:srgbClr val="000000"/>
                </a:solidFill>
                <a:latin typeface="Cambria Math"/>
                <a:cs typeface="Cambria Math"/>
              </a:rPr>
              <a:t>⟩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6588759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Mod</a:t>
            </a:r>
            <a:r>
              <a:rPr sz="2800" spc="-15" dirty="0">
                <a:latin typeface="Calibri"/>
                <a:cs typeface="Calibri"/>
              </a:rPr>
              <a:t>ified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(u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RW</a:t>
            </a:r>
            <a:r>
              <a:rPr sz="2800" spc="-15" dirty="0">
                <a:latin typeface="Calibri"/>
                <a:cs typeface="Calibri"/>
              </a:rPr>
              <a:t>A)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5594" y="1857444"/>
            <a:ext cx="96011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</a:tabLst>
            </a:pPr>
            <a:r>
              <a:rPr sz="2800" spc="-270" dirty="0">
                <a:latin typeface="Cambria Math"/>
                <a:cs typeface="Cambria Math"/>
              </a:rPr>
              <a:t>𝑎</a:t>
            </a:r>
            <a:r>
              <a:rPr sz="2800" dirty="0">
                <a:latin typeface="Cambria Math"/>
                <a:cs typeface="Cambria Math"/>
              </a:rPr>
              <a:t>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0767" y="1587314"/>
            <a:ext cx="222250" cy="890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195">
              <a:lnSpc>
                <a:spcPct val="119400"/>
              </a:lnSpc>
            </a:pPr>
            <a:r>
              <a:rPr sz="2800" u="heavy" spc="-30" dirty="0">
                <a:latin typeface="Cambria Math"/>
                <a:cs typeface="Cambria Math"/>
              </a:rPr>
              <a:t>𝑖</a:t>
            </a:r>
            <a:r>
              <a:rPr sz="2800" spc="-15" dirty="0">
                <a:latin typeface="Cambria Math"/>
                <a:cs typeface="Cambria Math"/>
              </a:rPr>
              <a:t> 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76803" y="1804639"/>
            <a:ext cx="247179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27" baseline="-20833" dirty="0">
                <a:latin typeface="Cambria Math"/>
                <a:cs typeface="Cambria Math"/>
              </a:rPr>
              <a:t>𝛺</a:t>
            </a:r>
            <a:r>
              <a:rPr sz="3000" spc="322" baseline="-44444" dirty="0">
                <a:latin typeface="Cambria Math"/>
                <a:cs typeface="Cambria Math"/>
              </a:rPr>
              <a:t>𝑎</a:t>
            </a:r>
            <a:r>
              <a:rPr sz="3000" spc="569" baseline="-44444" dirty="0">
                <a:latin typeface="Cambria Math"/>
                <a:cs typeface="Cambria Math"/>
              </a:rPr>
              <a:t>𝑏</a:t>
            </a:r>
            <a:r>
              <a:rPr sz="4200" spc="165" baseline="-20833" dirty="0">
                <a:latin typeface="Cambria Math"/>
                <a:cs typeface="Cambria Math"/>
              </a:rPr>
              <a:t>𝑒</a:t>
            </a:r>
            <a:r>
              <a:rPr sz="2000" spc="180" dirty="0">
                <a:latin typeface="Cambria Math"/>
                <a:cs typeface="Cambria Math"/>
              </a:rPr>
              <a:t>𝑖𝛥𝜔</a:t>
            </a:r>
            <a:r>
              <a:rPr sz="2000" spc="350" dirty="0">
                <a:latin typeface="Cambria Math"/>
                <a:cs typeface="Cambria Math"/>
              </a:rPr>
              <a:t>𝑡</a:t>
            </a:r>
            <a:r>
              <a:rPr sz="4200" spc="-44" baseline="-20833" dirty="0">
                <a:latin typeface="Cambria Math"/>
                <a:cs typeface="Cambria Math"/>
              </a:rPr>
              <a:t>𝑏</a:t>
            </a:r>
            <a:r>
              <a:rPr sz="4200" spc="104" baseline="-20833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−</a:t>
            </a:r>
            <a:endParaRPr sz="4200" baseline="-20833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2170" y="1587314"/>
            <a:ext cx="299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0" dirty="0">
                <a:latin typeface="Cambria Math"/>
                <a:cs typeface="Cambria Math"/>
              </a:rPr>
              <a:t>𝛾</a:t>
            </a:r>
            <a:r>
              <a:rPr sz="3000" baseline="-16666" dirty="0">
                <a:latin typeface="Calibri"/>
                <a:cs typeface="Calibri"/>
              </a:rPr>
              <a:t>a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7890" y="2096712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64852" y="2045086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55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60595" y="1857444"/>
            <a:ext cx="3041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latin typeface="Cambria Math"/>
                <a:cs typeface="Cambria Math"/>
              </a:rPr>
              <a:t>𝑎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19171" y="3057022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95105" y="2819400"/>
            <a:ext cx="20770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1150" algn="l"/>
              </a:tabLst>
            </a:pPr>
            <a:r>
              <a:rPr sz="2800" spc="-290" dirty="0">
                <a:latin typeface="Cambria Math"/>
                <a:cs typeface="Cambria Math"/>
              </a:rPr>
              <a:t>𝑏</a:t>
            </a:r>
            <a:r>
              <a:rPr sz="4200" baseline="11904" dirty="0">
                <a:latin typeface="Cambria Math"/>
                <a:cs typeface="Cambria Math"/>
              </a:rPr>
              <a:t>̇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35" dirty="0">
                <a:latin typeface="Cambria Math"/>
                <a:cs typeface="Cambria Math"/>
              </a:rPr>
              <a:t> </a:t>
            </a:r>
            <a:r>
              <a:rPr sz="4200" spc="-44" baseline="41666" dirty="0">
                <a:latin typeface="Cambria Math"/>
                <a:cs typeface="Cambria Math"/>
              </a:rPr>
              <a:t>𝑖</a:t>
            </a:r>
            <a:r>
              <a:rPr sz="4200" spc="352" baseline="41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9200" y="3085875"/>
            <a:ext cx="27095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99995" algn="l"/>
              </a:tabLst>
            </a:pP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lang="en-US" sz="2800" spc="-20" dirty="0">
                <a:latin typeface="Cambria Math"/>
                <a:cs typeface="Cambria Math"/>
              </a:rPr>
              <a:t>                            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6055" y="3025849"/>
            <a:ext cx="3359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15" dirty="0">
                <a:latin typeface="Cambria Math"/>
                <a:cs typeface="Cambria Math"/>
              </a:rPr>
              <a:t>𝑎𝑏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44099" y="3057022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5">
                <a:moveTo>
                  <a:pt x="0" y="0"/>
                </a:moveTo>
                <a:lnTo>
                  <a:pt x="3230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36590" y="2700729"/>
            <a:ext cx="2340610" cy="650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54860" algn="l"/>
              </a:tabLst>
            </a:pPr>
            <a:r>
              <a:rPr sz="4200" spc="187" baseline="-20833" dirty="0">
                <a:latin typeface="Cambria Math"/>
                <a:cs typeface="Cambria Math"/>
              </a:rPr>
              <a:t>𝑒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180" dirty="0">
                <a:latin typeface="Cambria Math"/>
                <a:cs typeface="Cambria Math"/>
              </a:rPr>
              <a:t>𝑖𝛥𝜔</a:t>
            </a:r>
            <a:r>
              <a:rPr sz="2000" spc="350" dirty="0">
                <a:latin typeface="Cambria Math"/>
                <a:cs typeface="Cambria Math"/>
              </a:rPr>
              <a:t>𝑡</a:t>
            </a:r>
            <a:r>
              <a:rPr sz="4200" spc="-44" baseline="-20833" dirty="0">
                <a:latin typeface="Cambria Math"/>
                <a:cs typeface="Cambria Math"/>
              </a:rPr>
              <a:t>𝑎</a:t>
            </a:r>
            <a:r>
              <a:rPr sz="4200" spc="104" baseline="-20833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−</a:t>
            </a:r>
            <a:r>
              <a:rPr sz="4200" spc="7" baseline="-20833" dirty="0">
                <a:latin typeface="Cambria Math"/>
                <a:cs typeface="Cambria Math"/>
              </a:rPr>
              <a:t> </a:t>
            </a:r>
            <a:r>
              <a:rPr sz="4200" spc="-195" baseline="21825" dirty="0">
                <a:latin typeface="Cambria Math"/>
                <a:cs typeface="Cambria Math"/>
              </a:rPr>
              <a:t>𝛾</a:t>
            </a:r>
            <a:r>
              <a:rPr sz="3000" baseline="13888" dirty="0">
                <a:latin typeface="Calibri"/>
                <a:cs typeface="Calibri"/>
              </a:rPr>
              <a:t>b	</a:t>
            </a:r>
            <a:r>
              <a:rPr sz="4200" spc="44" baseline="-20833" dirty="0">
                <a:latin typeface="Cambria Math"/>
                <a:cs typeface="Cambria Math"/>
              </a:rPr>
              <a:t>𝑏</a:t>
            </a:r>
            <a:r>
              <a:rPr sz="4200" spc="-15" baseline="-20833" dirty="0">
                <a:latin typeface="Cambria Math"/>
                <a:cs typeface="Cambria Math"/>
              </a:rPr>
              <a:t>.</a:t>
            </a:r>
            <a:endParaRPr sz="4200" baseline="-20833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0300" y="3668333"/>
            <a:ext cx="10154285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2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terms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prod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damp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Rabi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osc</a:t>
            </a:r>
            <a:r>
              <a:rPr sz="2800" dirty="0">
                <a:latin typeface="Calibri"/>
                <a:cs typeface="Calibri"/>
              </a:rPr>
              <a:t>ill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stead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-st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5" dirty="0">
                <a:latin typeface="Calibri"/>
                <a:cs typeface="Calibri"/>
              </a:rPr>
              <a:t>io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0" dirty="0">
                <a:latin typeface="Calibri"/>
                <a:cs typeface="Calibri"/>
              </a:rPr>
              <a:t>orta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lu</a:t>
            </a:r>
            <a:r>
              <a:rPr sz="2800" spc="-20" dirty="0">
                <a:latin typeface="Calibri"/>
                <a:cs typeface="Calibri"/>
              </a:rPr>
              <a:t>orescenc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spectros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opy.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622928"/>
            <a:ext cx="6744970" cy="583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MA</a:t>
            </a:r>
            <a:r>
              <a:rPr sz="1100" spc="-5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5" dirty="0">
                <a:latin typeface="Calibri"/>
                <a:cs typeface="Calibri"/>
              </a:rPr>
              <a:t>EQUIR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D: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ia</a:t>
            </a:r>
            <a:r>
              <a:rPr sz="1100" spc="-10" dirty="0">
                <a:latin typeface="Calibri"/>
                <a:cs typeface="Calibri"/>
              </a:rPr>
              <a:t>g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1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-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el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5" dirty="0">
                <a:latin typeface="Calibri"/>
                <a:cs typeface="Calibri"/>
              </a:rPr>
              <a:t>st</a:t>
            </a:r>
            <a:r>
              <a:rPr sz="1100" spc="-10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up</a:t>
            </a:r>
            <a:r>
              <a:rPr sz="1100" dirty="0">
                <a:latin typeface="Calibri"/>
                <a:cs typeface="Calibri"/>
              </a:rPr>
              <a:t>ward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riven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tra</a:t>
            </a:r>
            <a:r>
              <a:rPr sz="1100" spc="-10" dirty="0">
                <a:latin typeface="Calibri"/>
                <a:cs typeface="Calibri"/>
              </a:rPr>
              <a:t>n</a:t>
            </a:r>
            <a:r>
              <a:rPr sz="1100" spc="-5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it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000" spc="-30" dirty="0">
                <a:latin typeface="Cambria Math"/>
                <a:cs typeface="Cambria Math"/>
              </a:rPr>
              <a:t>𝛺</a:t>
            </a:r>
            <a:r>
              <a:rPr sz="1050" spc="104" baseline="-15873" dirty="0">
                <a:latin typeface="Cambria Math"/>
                <a:cs typeface="Cambria Math"/>
              </a:rPr>
              <a:t>𝑎</a:t>
            </a:r>
            <a:r>
              <a:rPr sz="1050" spc="112" baseline="-15873" dirty="0">
                <a:latin typeface="Cambria Math"/>
                <a:cs typeface="Cambria Math"/>
              </a:rPr>
              <a:t>𝑏</a:t>
            </a:r>
            <a:r>
              <a:rPr sz="1050" baseline="-15873" dirty="0">
                <a:latin typeface="Cambria Math"/>
                <a:cs typeface="Cambria Math"/>
              </a:rPr>
              <a:t> </a:t>
            </a:r>
            <a:r>
              <a:rPr sz="1050" spc="22" baseline="-15873" dirty="0">
                <a:latin typeface="Cambria Math"/>
                <a:cs typeface="Cambria Math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ownward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Calibri"/>
                <a:cs typeface="Calibri"/>
              </a:rPr>
              <a:t>dec</a:t>
            </a:r>
            <a:r>
              <a:rPr sz="1100" spc="-10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Calibri"/>
                <a:cs typeface="Calibri"/>
              </a:rPr>
              <a:t>ar</a:t>
            </a:r>
            <a:r>
              <a:rPr sz="1100" spc="-15" dirty="0">
                <a:latin typeface="Calibri"/>
                <a:cs typeface="Calibri"/>
              </a:rPr>
              <a:t>r</a:t>
            </a:r>
            <a:r>
              <a:rPr sz="1100" spc="-10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ws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000" spc="-105" dirty="0">
                <a:latin typeface="Cambria Math"/>
                <a:cs typeface="Cambria Math"/>
              </a:rPr>
              <a:t>𝛾</a:t>
            </a:r>
            <a:r>
              <a:rPr sz="1050" spc="195" baseline="-15873" dirty="0">
                <a:latin typeface="Cambria Math"/>
                <a:cs typeface="Cambria Math"/>
              </a:rPr>
              <a:t>𝑎</a:t>
            </a:r>
            <a:r>
              <a:rPr sz="1000" spc="-5" dirty="0">
                <a:latin typeface="Cambria Math"/>
                <a:cs typeface="Cambria Math"/>
              </a:rPr>
              <a:t>,</a:t>
            </a:r>
            <a:r>
              <a:rPr sz="1000" dirty="0">
                <a:latin typeface="Cambria Math"/>
                <a:cs typeface="Cambria Math"/>
              </a:rPr>
              <a:t> </a:t>
            </a:r>
            <a:r>
              <a:rPr sz="1000" spc="-105" dirty="0">
                <a:latin typeface="Cambria Math"/>
                <a:cs typeface="Cambria Math"/>
              </a:rPr>
              <a:t> </a:t>
            </a:r>
            <a:r>
              <a:rPr sz="1000" spc="-45" dirty="0">
                <a:latin typeface="Cambria Math"/>
                <a:cs typeface="Cambria Math"/>
              </a:rPr>
              <a:t>𝛾</a:t>
            </a:r>
            <a:r>
              <a:rPr sz="1050" spc="104" baseline="-15873" dirty="0">
                <a:latin typeface="Cambria Math"/>
                <a:cs typeface="Cambria Math"/>
              </a:rPr>
              <a:t>𝑏</a:t>
            </a:r>
            <a:r>
              <a:rPr sz="1050" spc="-142" baseline="-15873" dirty="0">
                <a:latin typeface="Cambria Math"/>
                <a:cs typeface="Cambria Math"/>
              </a:rPr>
              <a:t> </a:t>
            </a:r>
            <a:r>
              <a:rPr sz="1100" spc="-5" dirty="0">
                <a:latin typeface="Calibri"/>
                <a:cs typeface="Calibri"/>
              </a:rPr>
              <a:t>.]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1115">
              <a:lnSpc>
                <a:spcPct val="100000"/>
              </a:lnSpc>
              <a:spcBef>
                <a:spcPts val="1000"/>
              </a:spcBef>
            </a:pPr>
            <a:r>
              <a:rPr sz="1600" b="1" spc="-15" dirty="0">
                <a:latin typeface="Calibri"/>
                <a:cs typeface="Calibri"/>
              </a:rPr>
              <a:t>repar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314953"/>
            <a:ext cx="10413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[I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622928"/>
            <a:ext cx="6744858" cy="5837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845" y="591190"/>
            <a:ext cx="6808470" cy="5901055"/>
          </a:xfrm>
          <a:custGeom>
            <a:avLst/>
            <a:gdLst/>
            <a:ahLst/>
            <a:cxnLst/>
            <a:rect l="l" t="t" r="r" b="b"/>
            <a:pathLst>
              <a:path w="6808470" h="5901055">
                <a:moveTo>
                  <a:pt x="0" y="5901049"/>
                </a:moveTo>
                <a:lnTo>
                  <a:pt x="6808347" y="5901049"/>
                </a:lnTo>
                <a:lnTo>
                  <a:pt x="6808347" y="0"/>
                </a:lnTo>
                <a:lnTo>
                  <a:pt x="0" y="0"/>
                </a:lnTo>
                <a:lnTo>
                  <a:pt x="0" y="590104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1333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2589" y="6182740"/>
            <a:ext cx="17703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31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dirty="0"/>
              <a:t> </a:t>
            </a:r>
            <a:r>
              <a:rPr spc="-20" dirty="0"/>
              <a:t>2</a:t>
            </a:r>
            <a:r>
              <a:rPr spc="-30" dirty="0"/>
              <a:t>0</a:t>
            </a:r>
            <a:r>
              <a:rPr spc="-20" dirty="0"/>
              <a:t>: Summ</a:t>
            </a:r>
            <a:r>
              <a:rPr spc="-15" dirty="0"/>
              <a:t>a</a:t>
            </a:r>
            <a:r>
              <a:rPr spc="-20" dirty="0"/>
              <a:t>ry</a:t>
            </a:r>
            <a:r>
              <a:rPr spc="-5" dirty="0"/>
              <a:t> </a:t>
            </a:r>
            <a:r>
              <a:rPr spc="-20" dirty="0"/>
              <a:t>and</a:t>
            </a:r>
            <a:r>
              <a:rPr spc="-15" dirty="0"/>
              <a:t> O</a:t>
            </a:r>
            <a:r>
              <a:rPr spc="-20" dirty="0"/>
              <a:t>utlook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759707"/>
            <a:ext cx="10388600" cy="266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27099"/>
              </a:lnSpc>
              <a:tabLst>
                <a:tab pos="1865630" algn="l"/>
                <a:tab pos="4064000" algn="l"/>
                <a:tab pos="5448935" algn="l"/>
                <a:tab pos="7730490" algn="l"/>
                <a:tab pos="8839200" algn="l"/>
              </a:tabLst>
            </a:pPr>
            <a:r>
              <a:rPr sz="2800" i="1" spc="-20" dirty="0">
                <a:latin typeface="Calibri"/>
                <a:cs typeface="Calibri"/>
              </a:rPr>
              <a:t>Tr</a:t>
            </a:r>
            <a:r>
              <a:rPr sz="2800" i="1" spc="-10" dirty="0">
                <a:latin typeface="Calibri"/>
                <a:cs typeface="Calibri"/>
              </a:rPr>
              <a:t>a</a:t>
            </a:r>
            <a:r>
              <a:rPr sz="2800" i="1" spc="-20" dirty="0">
                <a:latin typeface="Calibri"/>
                <a:cs typeface="Calibri"/>
              </a:rPr>
              <a:t>ns</a:t>
            </a:r>
            <a:r>
              <a:rPr sz="2800" i="1" spc="-5" dirty="0">
                <a:latin typeface="Calibri"/>
                <a:cs typeface="Calibri"/>
              </a:rPr>
              <a:t>i</a:t>
            </a:r>
            <a:r>
              <a:rPr sz="2800" i="1" spc="-10" dirty="0">
                <a:latin typeface="Calibri"/>
                <a:cs typeface="Calibri"/>
              </a:rPr>
              <a:t>ti</a:t>
            </a:r>
            <a:r>
              <a:rPr sz="2800" i="1" spc="-20" dirty="0">
                <a:latin typeface="Calibri"/>
                <a:cs typeface="Calibri"/>
              </a:rPr>
              <a:t>o</a:t>
            </a:r>
            <a:r>
              <a:rPr sz="2800" i="1" spc="-15" dirty="0">
                <a:latin typeface="Calibri"/>
                <a:cs typeface="Calibri"/>
              </a:rPr>
              <a:t>n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0" dirty="0">
                <a:latin typeface="Calibri"/>
                <a:cs typeface="Calibri"/>
              </a:rPr>
              <a:t>pr</a:t>
            </a:r>
            <a:r>
              <a:rPr sz="2800" i="1" spc="-10" dirty="0">
                <a:latin typeface="Calibri"/>
                <a:cs typeface="Calibri"/>
              </a:rPr>
              <a:t>o</a:t>
            </a:r>
            <a:r>
              <a:rPr sz="2800" i="1" spc="-20" dirty="0">
                <a:latin typeface="Calibri"/>
                <a:cs typeface="Calibri"/>
              </a:rPr>
              <a:t>ba</a:t>
            </a:r>
            <a:r>
              <a:rPr sz="2800" i="1" spc="-10" dirty="0">
                <a:latin typeface="Calibri"/>
                <a:cs typeface="Calibri"/>
              </a:rPr>
              <a:t>b</a:t>
            </a:r>
            <a:r>
              <a:rPr sz="2800" i="1" dirty="0">
                <a:latin typeface="Calibri"/>
                <a:cs typeface="Calibri"/>
              </a:rPr>
              <a:t>ili</a:t>
            </a:r>
            <a:r>
              <a:rPr sz="2800" i="1" spc="-10" dirty="0">
                <a:latin typeface="Calibri"/>
                <a:cs typeface="Calibri"/>
              </a:rPr>
              <a:t>ties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15" dirty="0">
                <a:latin typeface="Calibri"/>
                <a:cs typeface="Calibri"/>
              </a:rPr>
              <a:t>extend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0" dirty="0">
                <a:latin typeface="Calibri"/>
                <a:cs typeface="Calibri"/>
              </a:rPr>
              <a:t>sp</a:t>
            </a:r>
            <a:r>
              <a:rPr sz="2800" i="1" spc="-5" dirty="0">
                <a:latin typeface="Calibri"/>
                <a:cs typeface="Calibri"/>
              </a:rPr>
              <a:t>e</a:t>
            </a:r>
            <a:r>
              <a:rPr sz="2800" i="1" spc="-15" dirty="0">
                <a:latin typeface="Calibri"/>
                <a:cs typeface="Calibri"/>
              </a:rPr>
              <a:t>ctro</a:t>
            </a:r>
            <a:r>
              <a:rPr sz="2800" i="1" spc="-10" dirty="0">
                <a:latin typeface="Calibri"/>
                <a:cs typeface="Calibri"/>
              </a:rPr>
              <a:t>s</a:t>
            </a:r>
            <a:r>
              <a:rPr sz="2800" i="1" spc="-15" dirty="0">
                <a:latin typeface="Calibri"/>
                <a:cs typeface="Calibri"/>
              </a:rPr>
              <a:t>copy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i="1" spc="-20" dirty="0">
                <a:latin typeface="Calibri"/>
                <a:cs typeface="Calibri"/>
              </a:rPr>
              <a:t>fro</a:t>
            </a:r>
            <a:r>
              <a:rPr sz="2800" i="1" spc="-25" dirty="0">
                <a:latin typeface="Calibri"/>
                <a:cs typeface="Calibri"/>
              </a:rPr>
              <a:t>m</a:t>
            </a:r>
            <a:r>
              <a:rPr sz="2800" i="1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qua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ta</a:t>
            </a:r>
            <a:r>
              <a:rPr sz="2800" spc="-15" dirty="0">
                <a:latin typeface="Calibri"/>
                <a:cs typeface="Calibri"/>
              </a:rPr>
              <a:t>tive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ngerpr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to</a:t>
            </a:r>
            <a:r>
              <a:rPr sz="2800" i="1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tative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agnost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cs*.</a:t>
            </a:r>
            <a:endParaRPr sz="2800">
              <a:latin typeface="Calibri"/>
              <a:cs typeface="Calibri"/>
            </a:endParaRPr>
          </a:p>
          <a:p>
            <a:pPr marL="469900" marR="5080" indent="-228600" algn="just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Spont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fet</a:t>
            </a:r>
            <a:r>
              <a:rPr sz="2800" spc="-15" dirty="0">
                <a:latin typeface="Calibri"/>
                <a:cs typeface="Calibri"/>
              </a:rPr>
              <a:t>ime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connects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irec</a:t>
            </a:r>
            <a:r>
              <a:rPr sz="2800" dirty="0">
                <a:latin typeface="Calibri"/>
                <a:cs typeface="Calibri"/>
              </a:rPr>
              <a:t>tl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coeff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ent;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measurement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stra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tforwa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-reso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ved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uoresc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e).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Prepar</a:t>
            </a:r>
            <a:r>
              <a:rPr spc="-5" dirty="0"/>
              <a:t>e</a:t>
            </a:r>
            <a:r>
              <a:rPr spc="-10" dirty="0"/>
              <a:t>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-10" dirty="0"/>
              <a:t>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Dist</a:t>
            </a:r>
            <a:r>
              <a:rPr spc="-5" dirty="0"/>
              <a:t>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-5" dirty="0"/>
              <a:t>o</a:t>
            </a:r>
            <a:r>
              <a:rPr spc="-10" dirty="0"/>
              <a:t>f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Dr</a:t>
            </a:r>
            <a:r>
              <a:rPr spc="-5" dirty="0"/>
              <a:t>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M.A.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5" dirty="0"/>
              <a:t>o</a:t>
            </a:r>
            <a:r>
              <a:rPr spc="-15" dirty="0"/>
              <a:t>nd</a:t>
            </a:r>
            <a:r>
              <a:rPr spc="-10" dirty="0"/>
              <a:t>al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fo</a:t>
            </a:r>
            <a:r>
              <a:rPr spc="-10" dirty="0"/>
              <a:t>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Ph</a:t>
            </a:r>
            <a:r>
              <a:rPr dirty="0"/>
              <a:t>y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6</a:t>
            </a:r>
            <a:r>
              <a:rPr spc="-15" dirty="0"/>
              <a:t>0</a:t>
            </a:r>
            <a:r>
              <a:rPr spc="-10" dirty="0"/>
              <a:t>8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0" dirty="0"/>
              <a:t>aser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Spec</a:t>
            </a:r>
            <a:r>
              <a:rPr spc="-5" dirty="0"/>
              <a:t>t</a:t>
            </a:r>
            <a:r>
              <a:rPr spc="-15" dirty="0"/>
              <a:t>ros</a:t>
            </a:r>
            <a:r>
              <a:rPr spc="-5" dirty="0"/>
              <a:t>c</a:t>
            </a:r>
            <a:r>
              <a:rPr spc="-10" dirty="0"/>
              <a:t>o</a:t>
            </a:r>
            <a:r>
              <a:rPr spc="-15" dirty="0"/>
              <a:t>p</a:t>
            </a:r>
            <a:r>
              <a:rPr spc="-10" dirty="0"/>
              <a:t>y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5" dirty="0"/>
              <a:t>c</a:t>
            </a:r>
            <a:r>
              <a:rPr spc="-5" dirty="0"/>
              <a:t>o</a:t>
            </a:r>
            <a:r>
              <a:rPr spc="-15" dirty="0"/>
              <a:t>urs</a:t>
            </a:r>
            <a:r>
              <a:rPr spc="-10" dirty="0"/>
              <a:t>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in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/>
              <a:t>KFUPM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5" dirty="0"/>
              <a:t>(Te</a:t>
            </a:r>
            <a:r>
              <a:rPr dirty="0"/>
              <a:t>r</a:t>
            </a:r>
            <a:r>
              <a:rPr spc="-15" dirty="0"/>
              <a:t>m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25</a:t>
            </a:r>
            <a:r>
              <a:rPr spc="-5" dirty="0"/>
              <a:t>1)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0159365" cy="447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 algn="just">
              <a:lnSpc>
                <a:spcPct val="127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Sem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ssi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model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rev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how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ext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rnal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15" dirty="0">
                <a:latin typeface="Calibri"/>
                <a:cs typeface="Calibri"/>
              </a:rPr>
              <a:t>ive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transiti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oup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rength;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1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vs.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ron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regimes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ngu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he</a:t>
            </a:r>
            <a:r>
              <a:rPr sz="2800" spc="-20" dirty="0">
                <a:latin typeface="Calibri"/>
                <a:cs typeface="Calibri"/>
              </a:rPr>
              <a:t>d.</a:t>
            </a:r>
            <a:endParaRPr sz="2800">
              <a:latin typeface="Calibri"/>
              <a:cs typeface="Calibri"/>
            </a:endParaRPr>
          </a:p>
          <a:p>
            <a:pPr marL="241300" marR="11430" indent="-228600" algn="just">
              <a:lnSpc>
                <a:spcPct val="127899"/>
              </a:lnSpc>
              <a:spcBef>
                <a:spcPts val="104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Broadb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tatio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constant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abso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pt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port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04" dirty="0">
                <a:latin typeface="Cambria Math"/>
                <a:cs typeface="Cambria Math"/>
              </a:rPr>
              <a:t>𝐷</a:t>
            </a:r>
            <a:r>
              <a:rPr sz="3000" spc="322" baseline="-16666" dirty="0">
                <a:latin typeface="Cambria Math"/>
                <a:cs typeface="Cambria Math"/>
              </a:rPr>
              <a:t>𝑎</a:t>
            </a:r>
            <a:r>
              <a:rPr sz="3000" spc="330" baseline="-16666" dirty="0">
                <a:latin typeface="Cambria Math"/>
                <a:cs typeface="Cambria Math"/>
              </a:rPr>
              <a:t>𝑏</a:t>
            </a:r>
            <a:r>
              <a:rPr sz="3000" spc="-397" baseline="-16666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eads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ural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nstein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𝐵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000"/>
              </a:lnSpc>
              <a:spcBef>
                <a:spcPts val="10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Next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step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covered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here)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-matrix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treatm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och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s)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nteract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omena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(Rabi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opp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Ramsey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Autle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owne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tti</a:t>
            </a:r>
            <a:r>
              <a:rPr sz="2800" spc="-20" dirty="0">
                <a:latin typeface="Calibri"/>
                <a:cs typeface="Calibri"/>
              </a:rPr>
              <a:t>ng).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654D6-37A3-6D06-4BA6-5DAB509CB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016982F-3D41-E1F3-22EE-A0114AB2A6A7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BCEEEB32-A7F7-9F64-6BDF-D65CD3391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11887200" cy="1762707"/>
          </a:xfrm>
          <a:prstGeom prst="rect">
            <a:avLst/>
          </a:prstGeom>
        </p:spPr>
      </p:pic>
      <p:pic>
        <p:nvPicPr>
          <p:cNvPr id="6" name="Picture 5" descr="A diagram of a light source&#10;&#10;AI-generated content may be incorrect.">
            <a:extLst>
              <a:ext uri="{FF2B5EF4-FFF2-40B4-BE49-F238E27FC236}">
                <a16:creationId xmlns:a16="http://schemas.microsoft.com/office/drawing/2014/main" id="{F5BCAB5D-8212-C7E0-2EE3-2FBC03792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13709"/>
            <a:ext cx="7380707" cy="17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51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6F5EC-F2A9-552C-2F8A-3BD276751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3EADAD8-4DE9-6D8B-E9E0-7DA536213FF1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448BC6D0-D715-FC7D-10C4-94627150B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11811000" cy="25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5" dirty="0"/>
              <a:t> </a:t>
            </a:r>
            <a:r>
              <a:rPr spc="-15" dirty="0"/>
              <a:t>2: </a:t>
            </a:r>
            <a:r>
              <a:rPr spc="-20" dirty="0"/>
              <a:t>From P</a:t>
            </a:r>
            <a:r>
              <a:rPr spc="-15" dirty="0"/>
              <a:t>opulations</a:t>
            </a:r>
            <a:r>
              <a:rPr spc="-25" dirty="0"/>
              <a:t> </a:t>
            </a:r>
            <a:r>
              <a:rPr spc="-15" dirty="0"/>
              <a:t>to</a:t>
            </a:r>
            <a:r>
              <a:rPr spc="-20" dirty="0"/>
              <a:t> Tempe</a:t>
            </a:r>
            <a:r>
              <a:rPr spc="-10" dirty="0"/>
              <a:t>r</a:t>
            </a:r>
            <a:r>
              <a:rPr spc="-20" dirty="0"/>
              <a:t>ature</a:t>
            </a:r>
            <a:r>
              <a:rPr spc="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The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1505">
              <a:lnSpc>
                <a:spcPct val="100000"/>
              </a:lnSpc>
            </a:pPr>
            <a:r>
              <a:rPr spc="-20" dirty="0"/>
              <a:t>Boltzmann</a:t>
            </a:r>
            <a:r>
              <a:rPr spc="-25" dirty="0"/>
              <a:t> Con</a:t>
            </a:r>
            <a:r>
              <a:rPr spc="-5" dirty="0"/>
              <a:t>n</a:t>
            </a:r>
            <a:r>
              <a:rPr spc="-20" dirty="0"/>
              <a:t>ection</a:t>
            </a:r>
          </a:p>
          <a:p>
            <a:pPr marL="462915" marR="8255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Cons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2800" b="0" u="none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fferen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8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exc</a:t>
            </a:r>
            <a:r>
              <a:rPr sz="2800" b="0" u="none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ted</a:t>
            </a:r>
            <a:r>
              <a:rPr sz="28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evels</a:t>
            </a:r>
            <a:r>
              <a:rPr sz="2800" b="0" u="none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baseline="-16666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3000" b="0" u="none" spc="-15" baseline="-166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b="0" u="none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baseline="-16666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3000" b="0" u="none" spc="-15" baseline="-166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sz="28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bot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800" b="0" u="none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deca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sz="2800" b="0" u="none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b="0" u="none" spc="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b="0" u="none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common</a:t>
            </a:r>
            <a:r>
              <a:rPr sz="2800" b="0" u="none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25" dirty="0">
                <a:solidFill>
                  <a:srgbClr val="000000"/>
                </a:solidFill>
                <a:latin typeface="Calibri"/>
                <a:cs typeface="Calibri"/>
              </a:rPr>
              <a:t>owe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u="none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evel</a:t>
            </a:r>
            <a:r>
              <a:rPr sz="2800" b="0" u="none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spc="179" baseline="-16666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2915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3550" algn="l"/>
              </a:tabLst>
            </a:pP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Meas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ntens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ties</a:t>
            </a:r>
            <a:r>
              <a:rPr sz="2800" b="0" u="none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4" dirty="0">
                <a:solidFill>
                  <a:srgbClr val="000000"/>
                </a:solidFill>
                <a:latin typeface="Cambria Math"/>
                <a:cs typeface="Cambria Math"/>
              </a:rPr>
              <a:t>𝐼</a:t>
            </a:r>
            <a:r>
              <a:rPr sz="3000" b="0" u="none" spc="300" baseline="-16666" dirty="0">
                <a:solidFill>
                  <a:srgbClr val="000000"/>
                </a:solidFill>
                <a:latin typeface="Cambria Math"/>
                <a:cs typeface="Cambria Math"/>
              </a:rPr>
              <a:t>𝑖𝑘</a:t>
            </a:r>
            <a:r>
              <a:rPr sz="3000" b="0" u="none" baseline="-166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3000" b="0" u="none" spc="7" baseline="-166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b="0" u="non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4" dirty="0">
                <a:solidFill>
                  <a:srgbClr val="000000"/>
                </a:solidFill>
                <a:latin typeface="Cambria Math"/>
                <a:cs typeface="Cambria Math"/>
              </a:rPr>
              <a:t>𝐼</a:t>
            </a:r>
            <a:r>
              <a:rPr sz="3000" b="0" u="none" spc="277" baseline="-16666" dirty="0">
                <a:solidFill>
                  <a:srgbClr val="000000"/>
                </a:solidFill>
                <a:latin typeface="Cambria Math"/>
                <a:cs typeface="Cambria Math"/>
              </a:rPr>
              <a:t>𝑒</a:t>
            </a:r>
            <a:r>
              <a:rPr sz="3000" b="0" u="none" spc="270" baseline="-16666" dirty="0">
                <a:solidFill>
                  <a:srgbClr val="000000"/>
                </a:solidFill>
                <a:latin typeface="Cambria Math"/>
                <a:cs typeface="Cambria Math"/>
              </a:rPr>
              <a:t>𝑘</a:t>
            </a:r>
            <a:r>
              <a:rPr sz="3000" b="0" u="none" baseline="-166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3000" b="0" u="none" spc="7" baseline="-16666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800" b="0" u="none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b="0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sz="2800" b="0" u="none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spectra</a:t>
            </a:r>
            <a:r>
              <a:rPr sz="2800" b="0" u="none" spc="-1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u="none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  <a:r>
              <a:rPr sz="2800" b="0" u="none" spc="-2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b="0" u="none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baseline="-16666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3000" b="0" u="none" spc="-15" baseline="-166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→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baseline="-16666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3000" b="0" u="none" spc="-120" baseline="-166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15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endParaRPr sz="2800" dirty="0">
              <a:latin typeface="Calibri"/>
              <a:cs typeface="Calibri"/>
            </a:endParaRPr>
          </a:p>
          <a:p>
            <a:pPr marL="462915">
              <a:lnSpc>
                <a:spcPct val="100000"/>
              </a:lnSpc>
              <a:spcBef>
                <a:spcPts val="910"/>
              </a:spcBef>
            </a:pP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baseline="-16666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3000" b="0" u="none" spc="-15" baseline="-166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u="none" spc="-25" dirty="0">
                <a:solidFill>
                  <a:srgbClr val="000000"/>
                </a:solidFill>
                <a:latin typeface="Cambria Math"/>
                <a:cs typeface="Cambria Math"/>
              </a:rPr>
              <a:t>→</a:t>
            </a:r>
            <a:r>
              <a:rPr sz="2800" b="0" u="none" spc="16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2800" b="0" u="none" spc="-185" dirty="0">
                <a:solidFill>
                  <a:srgbClr val="000000"/>
                </a:solidFill>
                <a:latin typeface="Cambria Math"/>
                <a:cs typeface="Cambria Math"/>
              </a:rPr>
              <a:t>𝐸</a:t>
            </a:r>
            <a:r>
              <a:rPr sz="3000" b="0" u="none" spc="179" baseline="-16666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2800" b="0" u="none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293" y="4839147"/>
            <a:ext cx="629221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1676400" algn="l"/>
                <a:tab pos="2308225" algn="l"/>
                <a:tab pos="3852545" algn="l"/>
                <a:tab pos="580898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rov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trans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prob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ties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lang="en-US" sz="2800" dirty="0">
                <a:latin typeface="Calibri"/>
                <a:cs typeface="Calibri"/>
              </a:rPr>
              <a:t>l</a:t>
            </a:r>
            <a:r>
              <a:rPr lang="en-US" sz="2800" spc="5" dirty="0">
                <a:latin typeface="Calibri"/>
                <a:cs typeface="Calibri"/>
              </a:rPr>
              <a:t>i</a:t>
            </a:r>
            <a:r>
              <a:rPr lang="en-US" sz="2800" spc="-20" dirty="0">
                <a:latin typeface="Calibri"/>
                <a:cs typeface="Calibri"/>
              </a:rPr>
              <a:t>ne-</a:t>
            </a:r>
            <a:r>
              <a:rPr lang="en-US" sz="2800" dirty="0">
                <a:latin typeface="Calibri"/>
                <a:cs typeface="Calibri"/>
              </a:rPr>
              <a:t>i</a:t>
            </a:r>
            <a:r>
              <a:rPr lang="en-US" sz="2800" spc="-20" dirty="0">
                <a:latin typeface="Calibri"/>
                <a:cs typeface="Calibri"/>
              </a:rPr>
              <a:t>nten</a:t>
            </a:r>
            <a:r>
              <a:rPr lang="en-US" sz="2800" spc="0" dirty="0">
                <a:latin typeface="Calibri"/>
                <a:cs typeface="Calibri"/>
              </a:rPr>
              <a:t>s</a:t>
            </a:r>
            <a:r>
              <a:rPr lang="en-US" sz="2800" dirty="0">
                <a:latin typeface="Calibri"/>
                <a:cs typeface="Calibri"/>
              </a:rPr>
              <a:t>i</a:t>
            </a:r>
            <a:r>
              <a:rPr lang="en-US" sz="2800" spc="-15" dirty="0">
                <a:latin typeface="Calibri"/>
                <a:cs typeface="Calibri"/>
              </a:rPr>
              <a:t>ty</a:t>
            </a:r>
            <a:r>
              <a:rPr lang="en-US" sz="2800" spc="-65" dirty="0">
                <a:latin typeface="Times New Roman"/>
                <a:cs typeface="Times New Roman"/>
              </a:rPr>
              <a:t> </a:t>
            </a:r>
            <a:r>
              <a:rPr lang="en-US" sz="2800" spc="-15" dirty="0">
                <a:latin typeface="Calibri"/>
                <a:cs typeface="Calibri"/>
              </a:rPr>
              <a:t>rat</a:t>
            </a:r>
            <a:r>
              <a:rPr lang="en-US" sz="2800" spc="-5" dirty="0">
                <a:latin typeface="Calibri"/>
                <a:cs typeface="Calibri"/>
              </a:rPr>
              <a:t>i</a:t>
            </a:r>
            <a:r>
              <a:rPr lang="en-US" sz="2800" spc="-15" dirty="0">
                <a:latin typeface="Calibri"/>
                <a:cs typeface="Calibri"/>
              </a:rPr>
              <a:t>o</a:t>
            </a:r>
            <a:r>
              <a:rPr lang="en-US" sz="2800" spc="-70" dirty="0">
                <a:latin typeface="Times New Roman"/>
                <a:cs typeface="Times New Roman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yiel</a:t>
            </a:r>
            <a:r>
              <a:rPr lang="en-US" sz="2800" spc="-20" dirty="0">
                <a:latin typeface="Calibri"/>
                <a:cs typeface="Calibri"/>
              </a:rPr>
              <a:t>ds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1800" y="4854273"/>
            <a:ext cx="2667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04215" algn="l"/>
              </a:tabLst>
            </a:pPr>
            <a:r>
              <a:rPr lang="en-US" sz="2800" spc="-15" dirty="0">
                <a:latin typeface="Calibri"/>
                <a:cs typeface="Calibri"/>
              </a:rPr>
              <a:t>Aik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lang="en-US" sz="2800" spc="-25" dirty="0">
                <a:latin typeface="Cambria Math"/>
                <a:cs typeface="Cambria Math"/>
              </a:rPr>
              <a:t>𝐴</a:t>
            </a:r>
            <a:r>
              <a:rPr lang="en-US" sz="3200" spc="277" baseline="-16666" dirty="0">
                <a:latin typeface="Cambria Math"/>
                <a:cs typeface="Cambria Math"/>
              </a:rPr>
              <a:t>𝑒𝑘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48173" y="4864232"/>
            <a:ext cx="23393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2460" algn="l"/>
                <a:tab pos="1843405" algn="l"/>
              </a:tabLst>
            </a:pP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known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52471" y="1383273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44012" y="1383273"/>
            <a:ext cx="1720850" cy="0"/>
          </a:xfrm>
          <a:custGeom>
            <a:avLst/>
            <a:gdLst/>
            <a:ahLst/>
            <a:cxnLst/>
            <a:rect l="l" t="t" r="r" b="b"/>
            <a:pathLst>
              <a:path w="1720850">
                <a:moveTo>
                  <a:pt x="0" y="0"/>
                </a:moveTo>
                <a:lnTo>
                  <a:pt x="172085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12414" y="925898"/>
            <a:ext cx="4217186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3905">
              <a:lnSpc>
                <a:spcPct val="100000"/>
              </a:lnSpc>
              <a:tabLst>
                <a:tab pos="1266825" algn="l"/>
                <a:tab pos="1713230" algn="l"/>
              </a:tabLst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4200" spc="-37" baseline="-30753" dirty="0">
                <a:latin typeface="Cambria Math"/>
                <a:cs typeface="Cambria Math"/>
              </a:rPr>
              <a:t>=</a:t>
            </a:r>
            <a:r>
              <a:rPr sz="4200" baseline="-30753" dirty="0">
                <a:latin typeface="Cambria Math"/>
                <a:cs typeface="Cambria Math"/>
              </a:rPr>
              <a:t>	</a:t>
            </a:r>
            <a:r>
              <a:rPr sz="4200" spc="-382" baseline="11904" dirty="0">
                <a:latin typeface="Cambria Math"/>
                <a:cs typeface="Cambria Math"/>
              </a:rPr>
              <a:t>𝑁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4200" spc="37" baseline="11904" dirty="0">
                <a:latin typeface="Cambria Math"/>
                <a:cs typeface="Cambria Math"/>
              </a:rPr>
              <a:t>ℎ</a:t>
            </a:r>
            <a:r>
              <a:rPr sz="4200" spc="-135" baseline="11904" dirty="0">
                <a:latin typeface="Cambria Math"/>
                <a:cs typeface="Cambria Math"/>
              </a:rPr>
              <a:t>𝜈</a:t>
            </a:r>
            <a:r>
              <a:rPr sz="2000" spc="200" dirty="0">
                <a:latin typeface="Cambria Math"/>
                <a:cs typeface="Cambria Math"/>
              </a:rPr>
              <a:t>𝑖𝑘</a:t>
            </a:r>
            <a:r>
              <a:rPr sz="2000" spc="204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𝐴</a:t>
            </a:r>
            <a:r>
              <a:rPr sz="2000" spc="190" dirty="0">
                <a:latin typeface="Cambria Math"/>
                <a:cs typeface="Cambria Math"/>
              </a:rPr>
              <a:t>𝑖</a:t>
            </a:r>
            <a:r>
              <a:rPr sz="2000" spc="200" dirty="0">
                <a:latin typeface="Cambria Math"/>
                <a:cs typeface="Cambria Math"/>
              </a:rPr>
              <a:t>𝑘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55" dirty="0">
                <a:latin typeface="Cambria Math"/>
                <a:cs typeface="Cambria Math"/>
              </a:rPr>
              <a:t> </a:t>
            </a:r>
            <a:r>
              <a:rPr sz="4200" spc="-15" baseline="-30753" dirty="0">
                <a:latin typeface="Cambria Math"/>
                <a:cs typeface="Cambria Math"/>
              </a:rPr>
              <a:t>.</a:t>
            </a:r>
            <a:endParaRPr sz="4200" baseline="-30753" dirty="0">
              <a:latin typeface="Cambria Math"/>
              <a:cs typeface="Cambria Math"/>
            </a:endParaRPr>
          </a:p>
          <a:p>
            <a:pPr marL="12700" indent="727075">
              <a:lnSpc>
                <a:spcPct val="100000"/>
              </a:lnSpc>
              <a:spcBef>
                <a:spcPts val="645"/>
              </a:spcBef>
              <a:tabLst>
                <a:tab pos="1631314" algn="l"/>
              </a:tabLst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85" dirty="0">
                <a:latin typeface="Cambria Math"/>
                <a:cs typeface="Cambria Math"/>
              </a:rPr>
              <a:t>𝑒</a:t>
            </a:r>
            <a:r>
              <a:rPr sz="2000" spc="180" dirty="0">
                <a:latin typeface="Cambria Math"/>
                <a:cs typeface="Cambria Math"/>
              </a:rPr>
              <a:t>𝑘</a:t>
            </a:r>
            <a:r>
              <a:rPr sz="2000" dirty="0">
                <a:latin typeface="Cambria Math"/>
                <a:cs typeface="Cambria Math"/>
              </a:rPr>
              <a:t>	</a:t>
            </a:r>
            <a:r>
              <a:rPr sz="4200" spc="-382" baseline="11904" dirty="0">
                <a:latin typeface="Cambria Math"/>
                <a:cs typeface="Cambria Math"/>
              </a:rPr>
              <a:t>𝑁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4200" spc="15" baseline="11904" dirty="0">
                <a:latin typeface="Cambria Math"/>
                <a:cs typeface="Cambria Math"/>
              </a:rPr>
              <a:t>ℎ</a:t>
            </a:r>
            <a:r>
              <a:rPr sz="4200" spc="-135" baseline="11904" dirty="0">
                <a:latin typeface="Cambria Math"/>
                <a:cs typeface="Cambria Math"/>
              </a:rPr>
              <a:t>𝜈</a:t>
            </a:r>
            <a:r>
              <a:rPr sz="2000" spc="185" dirty="0">
                <a:latin typeface="Cambria Math"/>
                <a:cs typeface="Cambria Math"/>
              </a:rPr>
              <a:t>𝑒</a:t>
            </a:r>
            <a:r>
              <a:rPr sz="2000" spc="180" dirty="0">
                <a:latin typeface="Cambria Math"/>
                <a:cs typeface="Cambria Math"/>
              </a:rPr>
              <a:t>𝑘</a:t>
            </a:r>
            <a:r>
              <a:rPr sz="2000" spc="204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𝐴</a:t>
            </a:r>
            <a:r>
              <a:rPr sz="2000" spc="170" dirty="0">
                <a:latin typeface="Cambria Math"/>
                <a:cs typeface="Cambria Math"/>
              </a:rPr>
              <a:t>𝑒𝑘</a:t>
            </a:r>
            <a:endParaRPr sz="20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  <a:tabLst>
                <a:tab pos="1974850" algn="l"/>
                <a:tab pos="2760980" algn="l"/>
              </a:tabLst>
            </a:pPr>
            <a:r>
              <a:rPr sz="2800" spc="-15" dirty="0">
                <a:latin typeface="Calibri"/>
                <a:cs typeface="Calibri"/>
              </a:rPr>
              <a:t>equi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br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evel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2069394"/>
            <a:ext cx="115760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Under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4339" y="2094480"/>
            <a:ext cx="11671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hermal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1547" y="1984592"/>
            <a:ext cx="17379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pop</a:t>
            </a:r>
            <a:r>
              <a:rPr sz="2800" spc="-25" dirty="0">
                <a:latin typeface="Calibri"/>
                <a:cs typeface="Calibri"/>
              </a:rPr>
              <a:t>u</a:t>
            </a:r>
            <a:r>
              <a:rPr sz="2800" spc="1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9561" y="1984592"/>
            <a:ext cx="1524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28700" algn="l"/>
              </a:tabLst>
            </a:pPr>
            <a:r>
              <a:rPr sz="2800" spc="-20" dirty="0">
                <a:latin typeface="Calibri"/>
                <a:cs typeface="Calibri"/>
              </a:rPr>
              <a:t>obe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8132" y="3692773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8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3283" y="3692773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21140" y="3692773"/>
            <a:ext cx="1043940" cy="0"/>
          </a:xfrm>
          <a:custGeom>
            <a:avLst/>
            <a:gdLst/>
            <a:ahLst/>
            <a:cxnLst/>
            <a:rect l="l" t="t" r="r" b="b"/>
            <a:pathLst>
              <a:path w="1043940">
                <a:moveTo>
                  <a:pt x="0" y="0"/>
                </a:moveTo>
                <a:lnTo>
                  <a:pt x="104393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4492" y="2607858"/>
            <a:ext cx="8166100" cy="2890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tzmann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w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3449320">
              <a:lnSpc>
                <a:spcPts val="2620"/>
              </a:lnSpc>
              <a:tabLst>
                <a:tab pos="3886835" algn="l"/>
                <a:tab pos="4284980" algn="l"/>
              </a:tabLst>
            </a:pPr>
            <a:r>
              <a:rPr sz="4200" spc="-382" baseline="41666" dirty="0">
                <a:latin typeface="Cambria Math"/>
                <a:cs typeface="Cambria Math"/>
              </a:rPr>
              <a:t>𝑁</a:t>
            </a:r>
            <a:r>
              <a:rPr sz="3000" baseline="43055" dirty="0">
                <a:latin typeface="Calibri"/>
                <a:cs typeface="Calibri"/>
              </a:rPr>
              <a:t>i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187" baseline="41666" dirty="0">
                <a:latin typeface="Cambria Math"/>
                <a:cs typeface="Cambria Math"/>
              </a:rPr>
              <a:t>𝑔</a:t>
            </a:r>
            <a:r>
              <a:rPr sz="3000" baseline="43055" dirty="0">
                <a:latin typeface="Calibri"/>
                <a:cs typeface="Calibri"/>
              </a:rPr>
              <a:t>i </a:t>
            </a:r>
            <a:r>
              <a:rPr sz="3000" spc="-82" baseline="430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</a:t>
            </a:r>
            <a:r>
              <a:rPr sz="2800" spc="-20" dirty="0">
                <a:latin typeface="Cambria Math"/>
                <a:cs typeface="Cambria Math"/>
              </a:rPr>
              <a:t>p</a:t>
            </a:r>
            <a:r>
              <a:rPr sz="2800" spc="-155" dirty="0">
                <a:latin typeface="Cambria Math"/>
                <a:cs typeface="Cambria Math"/>
              </a:rPr>
              <a:t> </a:t>
            </a:r>
            <a:r>
              <a:rPr sz="2800" spc="85" dirty="0">
                <a:latin typeface="Cambria Math"/>
                <a:cs typeface="Cambria Math"/>
              </a:rPr>
              <a:t>[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4200" spc="-277" baseline="41666" dirty="0">
                <a:latin typeface="Cambria Math"/>
                <a:cs typeface="Cambria Math"/>
              </a:rPr>
              <a:t>𝐸</a:t>
            </a:r>
            <a:r>
              <a:rPr sz="3000" baseline="43055" dirty="0">
                <a:latin typeface="Calibri"/>
                <a:cs typeface="Calibri"/>
              </a:rPr>
              <a:t>i </a:t>
            </a:r>
            <a:r>
              <a:rPr sz="3000" spc="-247" baseline="43055" dirty="0">
                <a:latin typeface="Calibri"/>
                <a:cs typeface="Calibri"/>
              </a:rPr>
              <a:t> </a:t>
            </a:r>
            <a:r>
              <a:rPr sz="4200" spc="-37" baseline="41666" dirty="0">
                <a:latin typeface="Cambria Math"/>
                <a:cs typeface="Cambria Math"/>
              </a:rPr>
              <a:t>−</a:t>
            </a:r>
            <a:r>
              <a:rPr sz="4200" spc="7" baseline="41666" dirty="0">
                <a:latin typeface="Cambria Math"/>
                <a:cs typeface="Cambria Math"/>
              </a:rPr>
              <a:t> </a:t>
            </a:r>
            <a:r>
              <a:rPr sz="4200" spc="-277" baseline="41666" dirty="0">
                <a:latin typeface="Cambria Math"/>
                <a:cs typeface="Cambria Math"/>
              </a:rPr>
              <a:t>𝐸</a:t>
            </a:r>
            <a:r>
              <a:rPr sz="3000" spc="172" baseline="43055" dirty="0">
                <a:latin typeface="Calibri"/>
                <a:cs typeface="Calibri"/>
              </a:rPr>
              <a:t>e</a:t>
            </a:r>
            <a:r>
              <a:rPr sz="2800" spc="70" dirty="0">
                <a:latin typeface="Cambria Math"/>
                <a:cs typeface="Cambria Math"/>
              </a:rPr>
              <a:t>]</a:t>
            </a:r>
            <a:r>
              <a:rPr sz="2800" spc="-10" dirty="0">
                <a:latin typeface="Cambria Math"/>
                <a:cs typeface="Cambria Math"/>
              </a:rPr>
              <a:t>,</a:t>
            </a:r>
            <a:endParaRPr sz="2800" dirty="0">
              <a:latin typeface="Cambria Math"/>
              <a:cs typeface="Cambria Math"/>
            </a:endParaRPr>
          </a:p>
          <a:p>
            <a:pPr marL="12700" indent="3403600">
              <a:lnSpc>
                <a:spcPts val="2620"/>
              </a:lnSpc>
              <a:tabLst>
                <a:tab pos="4251325" algn="l"/>
                <a:tab pos="5938520" algn="l"/>
              </a:tabLst>
            </a:pPr>
            <a:r>
              <a:rPr sz="2800" spc="-254" dirty="0">
                <a:latin typeface="Cambria Math"/>
                <a:cs typeface="Cambria Math"/>
              </a:rPr>
              <a:t>𝑁</a:t>
            </a:r>
            <a:r>
              <a:rPr sz="3000" baseline="-16666" dirty="0">
                <a:latin typeface="Calibri"/>
                <a:cs typeface="Calibri"/>
              </a:rPr>
              <a:t>e	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e	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375" baseline="-16666" dirty="0">
                <a:latin typeface="Cambria Math"/>
                <a:cs typeface="Cambria Math"/>
              </a:rPr>
              <a:t>B</a:t>
            </a:r>
            <a:r>
              <a:rPr sz="2800" spc="-30" dirty="0">
                <a:latin typeface="Cambria Math"/>
                <a:cs typeface="Cambria Math"/>
              </a:rPr>
              <a:t>𝑇</a:t>
            </a:r>
            <a:endParaRPr sz="2800" dirty="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2800" spc="-15" dirty="0">
                <a:latin typeface="Calibri"/>
                <a:cs typeface="Calibri"/>
              </a:rPr>
              <a:t>where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spc="172" baseline="-16666" dirty="0">
                <a:latin typeface="Calibri"/>
                <a:cs typeface="Calibri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10" dirty="0">
                <a:latin typeface="Cambria Math"/>
                <a:cs typeface="Cambria Math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𝑔</a:t>
            </a:r>
            <a:r>
              <a:rPr sz="3000" baseline="-16666" dirty="0">
                <a:latin typeface="Calibri"/>
                <a:cs typeface="Calibri"/>
              </a:rPr>
              <a:t>e </a:t>
            </a:r>
            <a:r>
              <a:rPr sz="3000" spc="-225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we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(degenerac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es).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5B5355-9AA9-5E9B-49F8-52D12B4CC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459" y="4136926"/>
            <a:ext cx="4867541" cy="27210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10160000" cy="1623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195" baseline="-16666" dirty="0">
                <a:latin typeface="Cambria Math"/>
                <a:cs typeface="Cambria Math"/>
              </a:rPr>
              <a:t>B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Bo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tzmann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consta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  <a:tab pos="1946910" algn="l"/>
                <a:tab pos="2778125" algn="l"/>
                <a:tab pos="4368165" algn="l"/>
                <a:tab pos="5621655" algn="l"/>
                <a:tab pos="6084570" algn="l"/>
                <a:tab pos="6655434" algn="l"/>
                <a:tab pos="7891145" algn="l"/>
                <a:tab pos="9296400" algn="l"/>
                <a:tab pos="9772650" algn="l"/>
              </a:tabLst>
            </a:pPr>
            <a:r>
              <a:rPr sz="2800" spc="-25" dirty="0">
                <a:latin typeface="Calibri"/>
                <a:cs typeface="Calibri"/>
              </a:rPr>
              <a:t>Comb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bot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rel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mbria Math"/>
                <a:cs typeface="Cambria Math"/>
              </a:rPr>
              <a:t>𝐴</a:t>
            </a:r>
            <a:r>
              <a:rPr sz="2800" spc="-15" dirty="0">
                <a:latin typeface="Calibri"/>
                <a:cs typeface="Calibri"/>
              </a:rPr>
              <a:t>-values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no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915"/>
              </a:spcBef>
            </a:pP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curate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strophys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meter.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74904" y="1602892"/>
            <a:ext cx="7315200" cy="497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509" y="811539"/>
            <a:ext cx="11452225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626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erg</a:t>
            </a:r>
            <a:r>
              <a:rPr sz="1400" spc="-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-level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iagr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th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wo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up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leve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Cambria Math"/>
                <a:cs typeface="Cambria Math"/>
              </a:rPr>
              <a:t>𝐸</a:t>
            </a:r>
            <a:r>
              <a:rPr sz="1500" spc="75" baseline="-16666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Cambria Math"/>
                <a:cs typeface="Cambria Math"/>
              </a:rPr>
              <a:t>𝐸</a:t>
            </a:r>
            <a:r>
              <a:rPr sz="1500" spc="-7" baseline="-16666" dirty="0">
                <a:latin typeface="Calibri"/>
                <a:cs typeface="Calibri"/>
              </a:rPr>
              <a:t>e</a:t>
            </a:r>
            <a:r>
              <a:rPr sz="1500" baseline="-16666" dirty="0">
                <a:latin typeface="Calibri"/>
                <a:cs typeface="Calibri"/>
              </a:rPr>
              <a:t> </a:t>
            </a:r>
            <a:r>
              <a:rPr sz="1500" spc="-127" baseline="-16666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om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0" dirty="0">
                <a:latin typeface="Calibri"/>
                <a:cs typeface="Calibri"/>
              </a:rPr>
              <a:t>ow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level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Cambria Math"/>
                <a:cs typeface="Cambria Math"/>
              </a:rPr>
              <a:t>𝐸</a:t>
            </a:r>
            <a:r>
              <a:rPr sz="1500" spc="67" baseline="-16666" dirty="0">
                <a:latin typeface="Calibri"/>
                <a:cs typeface="Calibri"/>
              </a:rPr>
              <a:t>k</a:t>
            </a:r>
            <a:r>
              <a:rPr sz="1400" dirty="0">
                <a:latin typeface="Calibri"/>
                <a:cs typeface="Calibri"/>
              </a:rPr>
              <a:t>;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arr</a:t>
            </a:r>
            <a:r>
              <a:rPr sz="1400" spc="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lab</a:t>
            </a:r>
            <a:r>
              <a:rPr sz="1400" spc="-15" dirty="0">
                <a:latin typeface="Calibri"/>
                <a:cs typeface="Calibri"/>
              </a:rPr>
              <a:t>el</a:t>
            </a:r>
            <a:r>
              <a:rPr sz="1400" dirty="0">
                <a:latin typeface="Calibri"/>
                <a:cs typeface="Calibri"/>
              </a:rPr>
              <a:t>led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𝐴</a:t>
            </a:r>
            <a:r>
              <a:rPr sz="1500" spc="127" baseline="-16666" dirty="0">
                <a:latin typeface="Cambria Math"/>
                <a:cs typeface="Cambria Math"/>
              </a:rPr>
              <a:t>𝑖</a:t>
            </a:r>
            <a:r>
              <a:rPr sz="1500" spc="135" baseline="-16666" dirty="0">
                <a:latin typeface="Cambria Math"/>
                <a:cs typeface="Cambria Math"/>
              </a:rPr>
              <a:t>𝑘</a:t>
            </a:r>
            <a:r>
              <a:rPr sz="1500" spc="-195" baseline="-16666" dirty="0">
                <a:latin typeface="Cambria Math"/>
                <a:cs typeface="Cambria Math"/>
              </a:rPr>
              <a:t> </a:t>
            </a:r>
            <a:r>
              <a:rPr sz="1400" dirty="0">
                <a:latin typeface="Cambria Math"/>
                <a:cs typeface="Cambria Math"/>
              </a:rPr>
              <a:t>, </a:t>
            </a:r>
            <a:r>
              <a:rPr sz="1400" spc="-15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𝐴</a:t>
            </a:r>
            <a:r>
              <a:rPr sz="1500" spc="135" baseline="-16666" dirty="0">
                <a:latin typeface="Cambria Math"/>
                <a:cs typeface="Cambria Math"/>
              </a:rPr>
              <a:t>𝑒</a:t>
            </a:r>
            <a:r>
              <a:rPr sz="1500" spc="254" baseline="-16666" dirty="0">
                <a:latin typeface="Cambria Math"/>
                <a:cs typeface="Cambria Math"/>
              </a:rPr>
              <a:t>𝑘</a:t>
            </a:r>
            <a:r>
              <a:rPr sz="1400" spc="5" dirty="0">
                <a:latin typeface="Calibri"/>
                <a:cs typeface="Calibri"/>
              </a:rPr>
              <a:t>.]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509" y="811539"/>
            <a:ext cx="11451823" cy="640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4904" y="1602892"/>
            <a:ext cx="7314678" cy="4972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14795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4255</Words>
  <Application>Microsoft Office PowerPoint</Application>
  <PresentationFormat>Widescreen</PresentationFormat>
  <Paragraphs>577</Paragraphs>
  <Slides>57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Calibri</vt:lpstr>
      <vt:lpstr>Cambria Math</vt:lpstr>
      <vt:lpstr>Google Sans</vt:lpstr>
      <vt:lpstr>MT2MIT</vt:lpstr>
      <vt:lpstr>MT2SYT</vt:lpstr>
      <vt:lpstr>Symbol</vt:lpstr>
      <vt:lpstr>Times New Roman</vt:lpstr>
      <vt:lpstr>Times-Italic</vt:lpstr>
      <vt:lpstr>Times-Roman</vt:lpstr>
      <vt:lpstr>Office Theme</vt:lpstr>
      <vt:lpstr>PowerPoint Presentation</vt:lpstr>
      <vt:lpstr>Slide 1: Transition Probabilities – Why They Matter</vt:lpstr>
      <vt:lpstr>PowerPoint Presentation</vt:lpstr>
      <vt:lpstr>PowerPoint Presentation</vt:lpstr>
      <vt:lpstr>PowerPoint Presentation</vt:lpstr>
      <vt:lpstr>Slide 2: From Populations to Temperature – The</vt:lpstr>
      <vt:lpstr>PowerPoint Presentation</vt:lpstr>
      <vt:lpstr>PowerPoint Presentation</vt:lpstr>
      <vt:lpstr>PowerPoint Presentation</vt:lpstr>
      <vt:lpstr>Slide 3: Definitions – Einstein Coefficients Refresher</vt:lpstr>
      <vt:lpstr>PowerPoint Presentation</vt:lpstr>
      <vt:lpstr>Slide 4: Spontaneous Emission – Population Decay Law</vt:lpstr>
      <vt:lpstr>PowerPoint Presentation</vt:lpstr>
      <vt:lpstr>PowerPoint Presentation</vt:lpstr>
      <vt:lpstr>Slide 5: Radiant Power of a Spectral Line</vt:lpstr>
      <vt:lpstr>PowerPoint Presentation</vt:lpstr>
      <vt:lpstr>Slide 6: Beyond Spontaneous Emission – Additional Decay</vt:lpstr>
      <vt:lpstr>PowerPoint Presentation</vt:lpstr>
      <vt:lpstr>coll</vt:lpstr>
      <vt:lpstr>PowerPoint Presentation</vt:lpstr>
      <vt:lpstr>Slide 7: Two-Level Atom in a Classical Light Field – Basic</vt:lpstr>
      <vt:lpstr>PowerPoint Presentation</vt:lpstr>
      <vt:lpstr>PowerPoint Presentation</vt:lpstr>
      <vt:lpstr>Slide 8: Interaction Hamiltonian and Dipole Operator</vt:lpstr>
      <vt:lpstr>PowerPoint Presentation</vt:lpstr>
      <vt:lpstr>Slide 9: Time-Dependent Schrödinger Equation – State</vt:lpstr>
      <vt:lpstr>PowerPoint Presentation</vt:lpstr>
      <vt:lpstr>Slide 10: Deriving Coupled Amplitude Equations – Full</vt:lpstr>
      <vt:lpstr>PowerPoint Presentation</vt:lpstr>
      <vt:lpstr>PowerPoint Presentation</vt:lpstr>
      <vt:lpstr>PowerPoint Presentation</vt:lpstr>
      <vt:lpstr>PowerPoint Presentation</vt:lpstr>
      <vt:lpstr>Slide 11: Rotating-Wave Approximation (RWA) and Rabi</vt:lpstr>
      <vt:lpstr>PowerPoint Presentation</vt:lpstr>
      <vt:lpstr>Slide 12: Weak-Field (Perturbative) Approximation</vt:lpstr>
      <vt:lpstr>PowerPoint Presentation</vt:lpstr>
      <vt:lpstr>Slide 13: Transition Probability vs. Detuning – Sinc-</vt:lpstr>
      <vt:lpstr>2. Width of central lobe inversely proportional to interaction time 𝑡</vt:lpstr>
      <vt:lpstr>PowerPoint Presentation</vt:lpstr>
      <vt:lpstr>PowerPoint Presentation</vt:lpstr>
      <vt:lpstr>Slide 14: Interaction Time, Fourier Limit, and Spectral</vt:lpstr>
      <vt:lpstr>PowerPoint Presentation</vt:lpstr>
      <vt:lpstr>Slide 15: Broadband Radiation – Introducing Spectral</vt:lpstr>
      <vt:lpstr>PowerPoint Presentation</vt:lpstr>
      <vt:lpstr>Slide 16: Result for Slowly Varying 𝝆(𝝎) – Linear Growth</vt:lpstr>
      <vt:lpstr>PowerPoint Presentation</vt:lpstr>
      <vt:lpstr>PowerPoint Presentation</vt:lpstr>
      <vt:lpstr>with</vt:lpstr>
      <vt:lpstr>PowerPoint Presentation</vt:lpstr>
      <vt:lpstr>PowerPoint Presentation</vt:lpstr>
      <vt:lpstr>Slide 19: Effective Two-Level System with Open Decay</vt:lpstr>
      <vt:lpstr>PowerPoint Presentation</vt:lpstr>
      <vt:lpstr>PowerPoint Presentation</vt:lpstr>
      <vt:lpstr>Slide 20: Summary and Outlook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Muhammad Ashraf Gondal</cp:lastModifiedBy>
  <cp:revision>5</cp:revision>
  <dcterms:created xsi:type="dcterms:W3CDTF">2025-05-25T11:45:25Z</dcterms:created>
  <dcterms:modified xsi:type="dcterms:W3CDTF">2025-08-18T13:07:31Z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2025-05-25T00:00:00Z</vt:filetime>
  </property>
  <property fmtid="{D5CDD505-2E9C-101B-9397-08002B2CF9AE}" pid="3" name="LastSaved">
    <vt:filetime>2025-05-25T00:00:00Z</vt:filetime>
  </property>
</Properties>
</file>