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4865" r:id="rId2"/>
    <p:sldMasterId id="2147484910" r:id="rId3"/>
    <p:sldMasterId id="2147484922" r:id="rId4"/>
  </p:sldMasterIdLst>
  <p:notesMasterIdLst>
    <p:notesMasterId r:id="rId43"/>
  </p:notesMasterIdLst>
  <p:handoutMasterIdLst>
    <p:handoutMasterId r:id="rId44"/>
  </p:handoutMasterIdLst>
  <p:sldIdLst>
    <p:sldId id="258" r:id="rId5"/>
    <p:sldId id="299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72" r:id="rId18"/>
    <p:sldId id="285" r:id="rId19"/>
    <p:sldId id="273" r:id="rId20"/>
    <p:sldId id="274" r:id="rId21"/>
    <p:sldId id="276" r:id="rId22"/>
    <p:sldId id="277" r:id="rId23"/>
    <p:sldId id="295" r:id="rId24"/>
    <p:sldId id="298" r:id="rId25"/>
    <p:sldId id="287" r:id="rId26"/>
    <p:sldId id="289" r:id="rId27"/>
    <p:sldId id="279" r:id="rId28"/>
    <p:sldId id="280" r:id="rId29"/>
    <p:sldId id="281" r:id="rId30"/>
    <p:sldId id="282" r:id="rId31"/>
    <p:sldId id="283" r:id="rId32"/>
    <p:sldId id="284" r:id="rId33"/>
    <p:sldId id="296" r:id="rId34"/>
    <p:sldId id="297" r:id="rId35"/>
    <p:sldId id="290" r:id="rId36"/>
    <p:sldId id="291" r:id="rId37"/>
    <p:sldId id="292" r:id="rId38"/>
    <p:sldId id="293" r:id="rId39"/>
    <p:sldId id="294" r:id="rId40"/>
    <p:sldId id="300" r:id="rId41"/>
    <p:sldId id="301" r:id="rId42"/>
  </p:sldIdLst>
  <p:sldSz cx="9144000" cy="6858000" type="screen4x3"/>
  <p:notesSz cx="7010400" cy="9296400"/>
  <p:defaultTextStyle>
    <a:defPPr>
      <a:defRPr lang="ar-EG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3333CC"/>
    <a:srgbClr val="66FF66"/>
    <a:srgbClr val="F5FA2A"/>
    <a:srgbClr val="FBFDA1"/>
    <a:srgbClr val="000000"/>
    <a:srgbClr val="0000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409" autoAdjust="0"/>
    <p:restoredTop sz="92464" autoAdjust="0"/>
  </p:normalViewPr>
  <p:slideViewPr>
    <p:cSldViewPr>
      <p:cViewPr varScale="1">
        <p:scale>
          <a:sx n="105" d="100"/>
          <a:sy n="105" d="100"/>
        </p:scale>
        <p:origin x="18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2496" y="-84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7.wmf"/><Relationship Id="rId1" Type="http://schemas.openxmlformats.org/officeDocument/2006/relationships/image" Target="../media/image6.wmf"/><Relationship Id="rId4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6.wmf"/><Relationship Id="rId1" Type="http://schemas.openxmlformats.org/officeDocument/2006/relationships/image" Target="../media/image14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7" Type="http://schemas.openxmlformats.org/officeDocument/2006/relationships/image" Target="../media/image31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Relationship Id="rId6" Type="http://schemas.openxmlformats.org/officeDocument/2006/relationships/image" Target="../media/image30.wmf"/><Relationship Id="rId5" Type="http://schemas.openxmlformats.org/officeDocument/2006/relationships/image" Target="../media/image29.wmf"/><Relationship Id="rId4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7" Type="http://schemas.openxmlformats.org/officeDocument/2006/relationships/image" Target="../media/image52.wmf"/><Relationship Id="rId2" Type="http://schemas.openxmlformats.org/officeDocument/2006/relationships/image" Target="../media/image48.wmf"/><Relationship Id="rId1" Type="http://schemas.openxmlformats.org/officeDocument/2006/relationships/image" Target="../media/image44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AE8AD60-26B4-4342-B964-314808AAC73F}" type="datetimeFigureOut">
              <a:rPr lang="en-US"/>
              <a:pPr>
                <a:defRPr/>
              </a:pPr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CB95BA6-E3A9-4070-9CD4-B3ED1176EE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062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E1A5DC34-CD09-41B9-AD39-7A75BE69118E}" type="datetimeFigureOut">
              <a:rPr lang="en-US"/>
              <a:pPr>
                <a:defRPr/>
              </a:pPr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rtl="1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ACE6CA5-6A51-4751-81AF-D17172F80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635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CE6CA5-6A51-4751-81AF-D17172F80AD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B960-1318-48AB-B007-2364F3087293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5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971FC-10F4-477B-AD01-23A325874AB9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649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241A8-8086-4DBE-B613-DB3B5224A4E6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144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1DC61-2D0E-47CE-9A02-8E2BE633F711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61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1DF75-C182-4135-B666-D870E383FD9E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26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DE878-183A-4236-AAB5-72B882C851D5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888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01450-0E52-40C4-B069-80D3F8B47663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16410-5CAA-42F4-86F3-1285447A6CFB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127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05067-FA6D-488B-976D-87A0CB57F981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6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BD593-E6F9-46CE-920A-95FF17EF262A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1BB54-F680-449A-B1DD-13FE4D43CB6A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6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8318B62-86B9-4A12-92CC-C33F684475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77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36D4438-1383-43C5-A2E2-CD0C65D4EA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26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F8BC949-E9EF-436B-8D6D-402CC4F0C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460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86892BB-4D43-4ED2-8569-8E848455CC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82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C97A699-5898-430B-BED8-F5AACC6F1B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678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2214949-F2EE-40EE-A522-1C3077EA44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611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9552BE8-0832-4D4A-AB92-8B5582A0B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2495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685E3CA-C26A-4D6F-A329-5E965BEADC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3661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D92C044-0C8D-4A0A-9A5A-BDB3339F88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2955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B56CDC4-5894-4632-B31B-8656848F2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2105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889FB6E-B61A-426C-805C-1D3232CC7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214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246CEBC-6ABB-46DD-B679-8180B30A6D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7793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E446555-2B0D-4672-8415-6FEB185CD2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0745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AE7E9F2-AB35-423E-91E5-897FAF2EDC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6113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F28274B-D90C-47A8-9664-89AF7266E8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970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5DF3430-789F-495E-91EB-B30FEB504A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0656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CCE6A2A-7256-4571-B01E-EEE393047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2972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F99F5C9-4FF9-4BE7-A4E9-A7AEA97BDE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315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519FFF1-FE78-4DB5-BBA2-7915D2854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616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7B272CB-3D71-48EB-929C-F5BBA4D626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4463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FB29430-0039-455A-B28C-039F26972D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4783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4234E5D-2F02-4E23-B1BA-02FCE606E1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668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0F1EDE6-5135-47C2-89B7-F455629A2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5531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42D3F03-AA0A-4D19-B1CB-8C6790C7EC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7820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06375CB-A2D3-4635-ACFA-E50E38FC1C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909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4519E07-F211-448A-8C44-B2795230B5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76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2BBB75-AC12-4EA0-B960-FF39808E0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05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87C23A7-3744-44FA-8473-546D5AE74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091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ED8CC9A-97AA-4107-8119-632360C54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5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BDE47BF-7F45-425E-A84B-E6997D932D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001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01EE322-2F02-4DD6-80B2-3CAE007E82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340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4E37397-881A-456F-86A4-EF25327DB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77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2792992-F738-4284-B758-D87D9D1A6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372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5BF6146-D9C3-4C02-93CB-2752F16DC36D}" type="slidenum">
              <a:rPr lang="ar-EG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52" r:id="rId1"/>
    <p:sldLayoutId id="2147485353" r:id="rId2"/>
    <p:sldLayoutId id="2147485354" r:id="rId3"/>
    <p:sldLayoutId id="2147485355" r:id="rId4"/>
    <p:sldLayoutId id="2147485356" r:id="rId5"/>
    <p:sldLayoutId id="2147485357" r:id="rId6"/>
    <p:sldLayoutId id="2147485358" r:id="rId7"/>
    <p:sldLayoutId id="2147485359" r:id="rId8"/>
    <p:sldLayoutId id="2147485360" r:id="rId9"/>
    <p:sldLayoutId id="2147485361" r:id="rId10"/>
    <p:sldLayoutId id="2147485362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83D654D-BC2B-421E-AE81-BD52B010F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63" r:id="rId1"/>
    <p:sldLayoutId id="2147485364" r:id="rId2"/>
    <p:sldLayoutId id="2147485365" r:id="rId3"/>
    <p:sldLayoutId id="2147485366" r:id="rId4"/>
    <p:sldLayoutId id="2147485367" r:id="rId5"/>
    <p:sldLayoutId id="2147485368" r:id="rId6"/>
    <p:sldLayoutId id="2147485369" r:id="rId7"/>
    <p:sldLayoutId id="2147485370" r:id="rId8"/>
    <p:sldLayoutId id="2147485371" r:id="rId9"/>
    <p:sldLayoutId id="2147485372" r:id="rId10"/>
    <p:sldLayoutId id="214748537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DCA8AD6-5B6A-474E-A160-1E275BC9F4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74" r:id="rId1"/>
    <p:sldLayoutId id="2147485375" r:id="rId2"/>
    <p:sldLayoutId id="2147485376" r:id="rId3"/>
    <p:sldLayoutId id="2147485377" r:id="rId4"/>
    <p:sldLayoutId id="2147485378" r:id="rId5"/>
    <p:sldLayoutId id="2147485379" r:id="rId6"/>
    <p:sldLayoutId id="2147485380" r:id="rId7"/>
    <p:sldLayoutId id="2147485381" r:id="rId8"/>
    <p:sldLayoutId id="2147485382" r:id="rId9"/>
    <p:sldLayoutId id="2147485383" r:id="rId10"/>
    <p:sldLayoutId id="21474853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solidFill>
                  <a:srgbClr val="000000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4276A36-941B-448F-96B0-B6191C4DAB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85" r:id="rId1"/>
    <p:sldLayoutId id="2147485386" r:id="rId2"/>
    <p:sldLayoutId id="2147485387" r:id="rId3"/>
    <p:sldLayoutId id="2147485388" r:id="rId4"/>
    <p:sldLayoutId id="2147485389" r:id="rId5"/>
    <p:sldLayoutId id="2147485390" r:id="rId6"/>
    <p:sldLayoutId id="2147485391" r:id="rId7"/>
    <p:sldLayoutId id="2147485392" r:id="rId8"/>
    <p:sldLayoutId id="2147485393" r:id="rId9"/>
    <p:sldLayoutId id="2147485394" r:id="rId10"/>
    <p:sldLayoutId id="21474853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0.wmf"/><Relationship Id="rId4" Type="http://schemas.openxmlformats.org/officeDocument/2006/relationships/image" Target="../media/image6.wmf"/><Relationship Id="rId9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8.jpeg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3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16.wmf"/><Relationship Id="rId4" Type="http://schemas.openxmlformats.org/officeDocument/2006/relationships/image" Target="../media/image14.w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9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9.wmf"/><Relationship Id="rId3" Type="http://schemas.openxmlformats.org/officeDocument/2006/relationships/image" Target="../media/image32.jpeg"/><Relationship Id="rId7" Type="http://schemas.openxmlformats.org/officeDocument/2006/relationships/image" Target="../media/image26.wmf"/><Relationship Id="rId12" Type="http://schemas.openxmlformats.org/officeDocument/2006/relationships/oleObject" Target="../embeddings/oleObject26.bin"/><Relationship Id="rId17" Type="http://schemas.openxmlformats.org/officeDocument/2006/relationships/image" Target="../media/image31.wmf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28.bin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8.wmf"/><Relationship Id="rId5" Type="http://schemas.openxmlformats.org/officeDocument/2006/relationships/image" Target="../media/image25.wmf"/><Relationship Id="rId15" Type="http://schemas.openxmlformats.org/officeDocument/2006/relationships/image" Target="../media/image30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7.wmf"/><Relationship Id="rId14" Type="http://schemas.openxmlformats.org/officeDocument/2006/relationships/oleObject" Target="../embeddings/oleObject2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3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oleObject" Target="../embeddings/oleObject32.bin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4.wmf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3.bin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4.wmf"/><Relationship Id="rId4" Type="http://schemas.openxmlformats.org/officeDocument/2006/relationships/oleObject" Target="../embeddings/oleObject3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13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50.wmf"/><Relationship Id="rId17" Type="http://schemas.openxmlformats.org/officeDocument/2006/relationships/image" Target="../media/image5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41.bin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8.wmf"/><Relationship Id="rId11" Type="http://schemas.openxmlformats.org/officeDocument/2006/relationships/oleObject" Target="../embeddings/oleObject39.bin"/><Relationship Id="rId5" Type="http://schemas.openxmlformats.org/officeDocument/2006/relationships/oleObject" Target="../embeddings/oleObject36.bin"/><Relationship Id="rId15" Type="http://schemas.openxmlformats.org/officeDocument/2006/relationships/image" Target="../media/image53.png"/><Relationship Id="rId10" Type="http://schemas.openxmlformats.org/officeDocument/2006/relationships/image" Target="../media/image1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5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image" Target="../media/image57.png"/><Relationship Id="rId7" Type="http://schemas.openxmlformats.org/officeDocument/2006/relationships/image" Target="../media/image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43.bin"/><Relationship Id="rId5" Type="http://schemas.openxmlformats.org/officeDocument/2006/relationships/image" Target="../media/image54.wmf"/><Relationship Id="rId4" Type="http://schemas.openxmlformats.org/officeDocument/2006/relationships/oleObject" Target="../embeddings/oleObject42.bin"/><Relationship Id="rId9" Type="http://schemas.openxmlformats.org/officeDocument/2006/relationships/image" Target="../media/image56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59.wmf"/><Relationship Id="rId4" Type="http://schemas.openxmlformats.org/officeDocument/2006/relationships/oleObject" Target="../embeddings/oleObject4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60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63.wmf"/><Relationship Id="rId9" Type="http://schemas.openxmlformats.org/officeDocument/2006/relationships/image" Target="../media/image6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13" Type="http://schemas.openxmlformats.org/officeDocument/2006/relationships/image" Target="../media/image71.wmf"/><Relationship Id="rId3" Type="http://schemas.openxmlformats.org/officeDocument/2006/relationships/image" Target="../media/image72.jpeg"/><Relationship Id="rId7" Type="http://schemas.openxmlformats.org/officeDocument/2006/relationships/image" Target="../media/image68.wmf"/><Relationship Id="rId12" Type="http://schemas.openxmlformats.org/officeDocument/2006/relationships/oleObject" Target="../embeddings/oleObject55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52.bin"/><Relationship Id="rId11" Type="http://schemas.openxmlformats.org/officeDocument/2006/relationships/image" Target="../media/image70.wmf"/><Relationship Id="rId5" Type="http://schemas.openxmlformats.org/officeDocument/2006/relationships/image" Target="../media/image67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51.bin"/><Relationship Id="rId9" Type="http://schemas.openxmlformats.org/officeDocument/2006/relationships/image" Target="../media/image69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29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74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73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7" Type="http://schemas.openxmlformats.org/officeDocument/2006/relationships/image" Target="../media/image82.wmf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82.wmf"/><Relationship Id="rId4" Type="http://schemas.openxmlformats.org/officeDocument/2006/relationships/oleObject" Target="../embeddings/oleObject5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7" Type="http://schemas.openxmlformats.org/officeDocument/2006/relationships/image" Target="../media/image9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/>
          <p:cNvSpPr txBox="1">
            <a:spLocks noChangeArrowheads="1"/>
          </p:cNvSpPr>
          <p:nvPr/>
        </p:nvSpPr>
        <p:spPr bwMode="auto">
          <a:xfrm>
            <a:off x="0" y="0"/>
            <a:ext cx="8858250" cy="1446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  <a:defRPr/>
            </a:pPr>
            <a:r>
              <a:rPr lang="en-US" b="1" dirty="0">
                <a:solidFill>
                  <a:schemeClr val="tx1"/>
                </a:solidFill>
              </a:rPr>
              <a:t>Chapter 38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Photons and Matter Waves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EB5AF-E49A-CC45-1C34-440447500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" y="1844824"/>
            <a:ext cx="81375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ar-EG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400" b="1">
                <a:solidFill>
                  <a:srgbClr val="FF0000"/>
                </a:solidFill>
              </a:rPr>
              <a:t>Learning Objectives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tx1"/>
                </a:solidFill>
              </a:rPr>
              <a:t>38.01 </a:t>
            </a:r>
            <a:r>
              <a:rPr lang="en-US" altLang="en-US" sz="2000" dirty="0">
                <a:solidFill>
                  <a:schemeClr val="tx1"/>
                </a:solidFill>
              </a:rPr>
              <a:t>Explain the absorption and emission of light in terms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of quantized energy and photons.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38.02 For photon absorption and emission, apply the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relationships between energy, power, intensity, rate of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photons, the Planck constant, the associated frequency,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tx1"/>
                </a:solidFill>
              </a:rPr>
              <a:t>and the associated wavelength.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6"/>
          <p:cNvSpPr txBox="1">
            <a:spLocks noChangeArrowheads="1"/>
          </p:cNvSpPr>
          <p:nvPr/>
        </p:nvSpPr>
        <p:spPr bwMode="auto">
          <a:xfrm>
            <a:off x="0" y="0"/>
            <a:ext cx="8858250" cy="1446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  <a:defRPr/>
            </a:pPr>
            <a:r>
              <a:rPr lang="en-US" b="1" dirty="0">
                <a:solidFill>
                  <a:schemeClr val="tx1"/>
                </a:solidFill>
              </a:rPr>
              <a:t>Chapter 38</a:t>
            </a:r>
            <a:endParaRPr lang="en-US" sz="2000" b="1" dirty="0">
              <a:solidFill>
                <a:schemeClr val="tx1"/>
              </a:solidFill>
            </a:endParaRPr>
          </a:p>
          <a:p>
            <a:pPr algn="ctr">
              <a:spcBef>
                <a:spcPct val="50000"/>
              </a:spcBef>
              <a:defRPr/>
            </a:pPr>
            <a:r>
              <a:rPr lang="en-US" sz="40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Photons and Matter Waves</a:t>
            </a:r>
            <a:endParaRPr lang="en-US" sz="4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cs typeface="+mn-cs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9388" y="2997200"/>
            <a:ext cx="7704980" cy="95408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 this chapter we will explore</a:t>
            </a:r>
          </a:p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the strange reality of quantum mechanics. </a:t>
            </a:r>
          </a:p>
        </p:txBody>
      </p:sp>
    </p:spTree>
    <p:extLst>
      <p:ext uri="{BB962C8B-B14F-4D97-AF65-F5344CB8AC3E}">
        <p14:creationId xmlns:p14="http://schemas.microsoft.com/office/powerpoint/2010/main" val="101261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33400" y="274638"/>
            <a:ext cx="7848600" cy="715962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kern="0" dirty="0">
                <a:solidFill>
                  <a:srgbClr val="FF3300"/>
                </a:solidFill>
                <a:latin typeface="Arial"/>
                <a:ea typeface="+mj-ea"/>
                <a:cs typeface="+mj-cs"/>
              </a:rPr>
              <a:t>The Photon, the Quantum of Light</a:t>
            </a: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0" y="1125538"/>
            <a:ext cx="9144000" cy="483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3333CC"/>
                </a:solidFill>
              </a:rPr>
              <a:t>Quantum physics:</a:t>
            </a:r>
          </a:p>
          <a:p>
            <a:pPr algn="l" rtl="0"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3333CC"/>
                </a:solidFill>
              </a:rPr>
              <a:t>Study of the microscopic world </a:t>
            </a:r>
          </a:p>
          <a:p>
            <a:pPr algn="l" rtl="0"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3333CC"/>
                </a:solidFill>
              </a:rPr>
              <a:t> Many physical quantities found only in certain minimum (elementary) amounts, or integer multiples of those elementary amounts</a:t>
            </a:r>
          </a:p>
          <a:p>
            <a:pPr algn="l" rtl="0"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rgbClr val="3333CC"/>
                </a:solidFill>
              </a:rPr>
              <a:t>These quantities are </a:t>
            </a:r>
            <a:r>
              <a:rPr lang="en-US" altLang="en-US" sz="2800" dirty="0">
                <a:solidFill>
                  <a:srgbClr val="FF0000"/>
                </a:solidFill>
              </a:rPr>
              <a:t>"quantized“</a:t>
            </a:r>
          </a:p>
          <a:p>
            <a:pPr algn="l" rtl="0" eaLnBrk="1" hangingPunct="1">
              <a:spcBef>
                <a:spcPct val="50000"/>
              </a:spcBef>
            </a:pPr>
            <a:r>
              <a:rPr lang="en-US" altLang="en-US" sz="2800" dirty="0">
                <a:solidFill>
                  <a:schemeClr val="bg1"/>
                </a:solidFill>
              </a:rPr>
              <a:t> </a:t>
            </a:r>
            <a:r>
              <a:rPr lang="en-US" altLang="en-US" sz="2800" dirty="0">
                <a:solidFill>
                  <a:srgbClr val="3333CC"/>
                </a:solidFill>
              </a:rPr>
              <a:t>Electromagnetic radiation (light) is also quantized, with quanta called </a:t>
            </a:r>
            <a:r>
              <a:rPr lang="en-US" altLang="en-US" sz="2800" dirty="0">
                <a:solidFill>
                  <a:srgbClr val="FF0000"/>
                </a:solidFill>
              </a:rPr>
              <a:t>photons</a:t>
            </a:r>
            <a:r>
              <a:rPr lang="en-US" altLang="en-US" sz="2800" dirty="0">
                <a:solidFill>
                  <a:srgbClr val="F5FA2A"/>
                </a:solidFill>
              </a:rPr>
              <a:t>. </a:t>
            </a:r>
            <a:r>
              <a:rPr lang="en-US" altLang="en-US" sz="2800" dirty="0">
                <a:solidFill>
                  <a:srgbClr val="3333CC"/>
                </a:solidFill>
              </a:rPr>
              <a:t>This means that light is divided into integer number of elementary packets (photons).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0" y="5229225"/>
            <a:ext cx="81010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rgbClr val="3333CC"/>
                </a:solidFill>
                <a:latin typeface="+mj-lt"/>
                <a:cs typeface="Times New Roman" pitchFamily="18" charset="0"/>
              </a:rPr>
              <a:t>The energy of light with frequency </a:t>
            </a:r>
            <a:r>
              <a:rPr lang="en-US" sz="2000" kern="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f</a:t>
            </a:r>
            <a:r>
              <a:rPr lang="en-US" sz="2000" kern="0" dirty="0">
                <a:solidFill>
                  <a:srgbClr val="3333CC"/>
                </a:solidFill>
                <a:latin typeface="+mj-lt"/>
                <a:cs typeface="Times New Roman" pitchFamily="18" charset="0"/>
              </a:rPr>
              <a:t> must be an integer multiple of </a:t>
            </a:r>
            <a:r>
              <a:rPr lang="en-US" sz="2000" kern="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hf</a:t>
            </a:r>
            <a:r>
              <a:rPr lang="en-US" sz="2000" kern="0" dirty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22238" y="9302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Frequency and wavelength still can be any value according to the classical  idea, </a:t>
            </a:r>
            <a:r>
              <a:rPr lang="en-US" sz="1800" b="1" kern="0" dirty="0">
                <a:solidFill>
                  <a:srgbClr val="3333CC"/>
                </a:solidFill>
              </a:rPr>
              <a:t>not quantized: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600075" y="3265488"/>
            <a:ext cx="3328988" cy="498475"/>
            <a:chOff x="1306" y="2873"/>
            <a:chExt cx="2097" cy="314"/>
          </a:xfrm>
        </p:grpSpPr>
        <p:sp>
          <p:nvSpPr>
            <p:cNvPr id="16" name="Rectangle 6"/>
            <p:cNvSpPr>
              <a:spLocks noChangeArrowheads="1"/>
            </p:cNvSpPr>
            <p:nvPr/>
          </p:nvSpPr>
          <p:spPr bwMode="auto">
            <a:xfrm>
              <a:off x="1306" y="2873"/>
              <a:ext cx="2078" cy="31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rgbClr val="3333CC"/>
                </a:solidFill>
              </a:endParaRPr>
            </a:p>
          </p:txBody>
        </p:sp>
        <p:graphicFrame>
          <p:nvGraphicFramePr>
            <p:cNvPr id="40975" name="Object 4"/>
            <p:cNvGraphicFramePr>
              <a:graphicFrameLocks noChangeAspect="1"/>
            </p:cNvGraphicFramePr>
            <p:nvPr/>
          </p:nvGraphicFramePr>
          <p:xfrm>
            <a:off x="1317" y="2910"/>
            <a:ext cx="2086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Equation" r:id="rId3" imgW="1586811" imgH="203112" progId="Equation.DSMT4">
                    <p:embed/>
                  </p:oleObj>
                </mc:Choice>
                <mc:Fallback>
                  <p:oleObj name="Equation" r:id="rId3" imgW="1586811" imgH="203112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7" y="2910"/>
                          <a:ext cx="2086" cy="2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0" y="24288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However, given light of a particular frequency, the total energy of that radiation </a:t>
            </a:r>
            <a:r>
              <a:rPr lang="en-US" sz="1800" b="1" kern="0" dirty="0">
                <a:solidFill>
                  <a:srgbClr val="3333CC"/>
                </a:solidFill>
              </a:rPr>
              <a:t>is quantized</a:t>
            </a:r>
            <a:r>
              <a:rPr lang="en-US" sz="1800" kern="0" dirty="0">
                <a:solidFill>
                  <a:srgbClr val="3333CC"/>
                </a:solidFill>
              </a:rPr>
              <a:t> with an elementary amount (quantum) of energy  </a:t>
            </a:r>
            <a:r>
              <a:rPr lang="en-US" sz="1800" kern="0" dirty="0">
                <a:solidFill>
                  <a:srgbClr val="3333CC"/>
                </a:solidFill>
                <a:latin typeface="Times New Roman" pitchFamily="18" charset="0"/>
              </a:rPr>
              <a:t>E</a:t>
            </a:r>
            <a:r>
              <a:rPr lang="en-US" sz="1800" kern="0" dirty="0">
                <a:solidFill>
                  <a:srgbClr val="3333CC"/>
                </a:solidFill>
              </a:rPr>
              <a:t>  given by:</a:t>
            </a:r>
            <a:endParaRPr lang="en-US" sz="1800" b="1" kern="0" dirty="0">
              <a:solidFill>
                <a:srgbClr val="3333CC"/>
              </a:solidFill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468313" y="4292600"/>
            <a:ext cx="1812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Planck constant</a:t>
            </a: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2700338" y="4292600"/>
            <a:ext cx="5145087" cy="452438"/>
            <a:chOff x="458" y="3350"/>
            <a:chExt cx="3241" cy="285"/>
          </a:xfrm>
        </p:grpSpPr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458" y="3369"/>
              <a:ext cx="3182" cy="26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rgbClr val="3333CC"/>
                </a:solidFill>
              </a:endParaRPr>
            </a:p>
          </p:txBody>
        </p:sp>
        <p:graphicFrame>
          <p:nvGraphicFramePr>
            <p:cNvPr id="40973" name="Object 5"/>
            <p:cNvGraphicFramePr>
              <a:graphicFrameLocks noChangeAspect="1"/>
            </p:cNvGraphicFramePr>
            <p:nvPr/>
          </p:nvGraphicFramePr>
          <p:xfrm>
            <a:off x="461" y="3350"/>
            <a:ext cx="3238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Equation" r:id="rId5" imgW="2463800" imgH="203200" progId="Equation.DSMT4">
                    <p:embed/>
                  </p:oleObj>
                </mc:Choice>
                <mc:Fallback>
                  <p:oleObj name="Equation" r:id="rId5" imgW="2463800" imgH="2032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" y="3350"/>
                          <a:ext cx="3238" cy="2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" name="Rectangle 25"/>
          <p:cNvSpPr>
            <a:spLocks noChangeArrowheads="1"/>
          </p:cNvSpPr>
          <p:nvPr/>
        </p:nvSpPr>
        <p:spPr bwMode="auto">
          <a:xfrm>
            <a:off x="2493963" y="1822450"/>
            <a:ext cx="41163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where </a:t>
            </a:r>
            <a:r>
              <a:rPr lang="en-US" sz="1800" kern="0" dirty="0">
                <a:solidFill>
                  <a:srgbClr val="3333CC"/>
                </a:solidFill>
                <a:latin typeface="Times New Roman" pitchFamily="18" charset="0"/>
              </a:rPr>
              <a:t>c</a:t>
            </a:r>
            <a:r>
              <a:rPr lang="en-US" sz="1800" kern="0" dirty="0">
                <a:solidFill>
                  <a:srgbClr val="3333CC"/>
                </a:solidFill>
              </a:rPr>
              <a:t> is the speed of light 3x10</a:t>
            </a:r>
            <a:r>
              <a:rPr lang="en-US" sz="1800" kern="0" baseline="30000" dirty="0">
                <a:solidFill>
                  <a:srgbClr val="3333CC"/>
                </a:solidFill>
              </a:rPr>
              <a:t>8</a:t>
            </a:r>
            <a:r>
              <a:rPr lang="en-US" sz="1800" kern="0" dirty="0">
                <a:solidFill>
                  <a:srgbClr val="3333CC"/>
                </a:solidFill>
              </a:rPr>
              <a:t> m/s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33400" y="44450"/>
            <a:ext cx="7848600" cy="715963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kern="0">
                <a:solidFill>
                  <a:srgbClr val="FF3300"/>
                </a:solidFill>
                <a:latin typeface="Arial"/>
                <a:ea typeface="+mj-ea"/>
                <a:cs typeface="+mj-cs"/>
              </a:rPr>
              <a:t>The Photon, the Quantum of Light</a:t>
            </a:r>
            <a:endParaRPr lang="en-US" sz="2400" b="1" kern="0" dirty="0">
              <a:solidFill>
                <a:srgbClr val="FF3300"/>
              </a:solidFill>
              <a:latin typeface="Arial"/>
              <a:ea typeface="+mj-ea"/>
              <a:cs typeface="+mj-cs"/>
            </a:endParaRPr>
          </a:p>
        </p:txBody>
      </p:sp>
      <p:graphicFrame>
        <p:nvGraphicFramePr>
          <p:cNvPr id="150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147092"/>
              </p:ext>
            </p:extLst>
          </p:nvPr>
        </p:nvGraphicFramePr>
        <p:xfrm>
          <a:off x="668338" y="1617663"/>
          <a:ext cx="87312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7" imgW="418918" imgH="393529" progId="Equation.DSMT4">
                  <p:embed/>
                </p:oleObj>
              </mc:Choice>
              <mc:Fallback>
                <p:oleObj name="Equation" r:id="rId7" imgW="418918" imgH="393529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8" y="1617663"/>
                        <a:ext cx="873125" cy="8128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152400" y="5837238"/>
            <a:ext cx="81010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kern="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Photon emission </a:t>
            </a:r>
            <a:r>
              <a:rPr lang="en-US" sz="2000" kern="0" dirty="0">
                <a:solidFill>
                  <a:srgbClr val="3333CC"/>
                </a:solidFill>
                <a:latin typeface="+mj-lt"/>
                <a:cs typeface="Times New Roman" pitchFamily="18" charset="0"/>
              </a:rPr>
              <a:t>and </a:t>
            </a:r>
            <a:r>
              <a:rPr lang="en-US" sz="2000" kern="0" dirty="0">
                <a:solidFill>
                  <a:srgbClr val="C00000"/>
                </a:solidFill>
                <a:latin typeface="+mj-lt"/>
                <a:cs typeface="Times New Roman" pitchFamily="18" charset="0"/>
              </a:rPr>
              <a:t>Photon absorption</a:t>
            </a:r>
            <a:endParaRPr lang="en-US" sz="2000" kern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0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8" grpId="0"/>
      <p:bldP spid="19" grpId="0"/>
      <p:bldP spid="23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9" descr="F38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80728"/>
            <a:ext cx="3563938" cy="549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563938" y="1019175"/>
            <a:ext cx="5580062" cy="272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When short-wavelength light illuminates a clean metal surface, electrons are ejected from the metal. These </a:t>
            </a:r>
            <a:r>
              <a:rPr lang="en-US" sz="1800" b="1" kern="0" dirty="0">
                <a:solidFill>
                  <a:srgbClr val="3333CC"/>
                </a:solidFill>
              </a:rPr>
              <a:t>photoelectrons produce a photocurrent.</a:t>
            </a:r>
          </a:p>
          <a:p>
            <a:pPr algn="just"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800" b="1" kern="0" dirty="0">
              <a:solidFill>
                <a:srgbClr val="3333CC"/>
              </a:solidFill>
            </a:endParaRPr>
          </a:p>
          <a:p>
            <a:pPr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b="1" kern="0" dirty="0">
                <a:solidFill>
                  <a:srgbClr val="FF0000"/>
                </a:solidFill>
              </a:rPr>
              <a:t>First Photoelectric Experiment:</a:t>
            </a:r>
          </a:p>
          <a:p>
            <a:pPr algn="just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Photoelectrons stopped by stopping voltage, </a:t>
            </a:r>
            <a:r>
              <a:rPr lang="en-US" sz="1800" kern="0" dirty="0" err="1">
                <a:solidFill>
                  <a:srgbClr val="3333CC"/>
                </a:solidFill>
                <a:latin typeface="Times New Roman" pitchFamily="18" charset="0"/>
              </a:rPr>
              <a:t>V</a:t>
            </a:r>
            <a:r>
              <a:rPr lang="en-US" sz="1800" kern="0" baseline="-25000" dirty="0" err="1">
                <a:solidFill>
                  <a:srgbClr val="3333CC"/>
                </a:solidFill>
              </a:rPr>
              <a:t>stop</a:t>
            </a:r>
            <a:r>
              <a:rPr lang="en-US" sz="1800" kern="0" dirty="0">
                <a:solidFill>
                  <a:srgbClr val="3333CC"/>
                </a:solidFill>
              </a:rPr>
              <a:t>. The kinetic energy of the most energetic photoelectrons is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68313" y="0"/>
            <a:ext cx="6048375" cy="715963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kern="0">
                <a:solidFill>
                  <a:srgbClr val="FF3300"/>
                </a:solidFill>
                <a:latin typeface="Arial"/>
                <a:ea typeface="+mj-ea"/>
                <a:cs typeface="+mj-cs"/>
              </a:rPr>
              <a:t>The Photoelectric Effect</a:t>
            </a:r>
            <a:endParaRPr lang="en-US" sz="2400" b="1" kern="0" dirty="0">
              <a:solidFill>
                <a:srgbClr val="FF3300"/>
              </a:solidFill>
              <a:latin typeface="Arial"/>
              <a:ea typeface="+mj-ea"/>
              <a:cs typeface="+mj-cs"/>
            </a:endParaRPr>
          </a:p>
        </p:txBody>
      </p:sp>
      <p:graphicFrame>
        <p:nvGraphicFramePr>
          <p:cNvPr id="4198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574954"/>
              </p:ext>
            </p:extLst>
          </p:nvPr>
        </p:nvGraphicFramePr>
        <p:xfrm>
          <a:off x="5076825" y="3861049"/>
          <a:ext cx="2589580" cy="787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4" imgW="787400" imgH="241300" progId="Equation.DSMT4">
                  <p:embed/>
                </p:oleObj>
              </mc:Choice>
              <mc:Fallback>
                <p:oleObj name="Equation" r:id="rId4" imgW="787400" imgH="2413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3861049"/>
                        <a:ext cx="2589580" cy="78715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4"/>
          <p:cNvSpPr>
            <a:spLocks noChangeArrowheads="1"/>
          </p:cNvSpPr>
          <p:nvPr/>
        </p:nvSpPr>
        <p:spPr bwMode="auto">
          <a:xfrm>
            <a:off x="2915816" y="5045075"/>
            <a:ext cx="6228184" cy="7842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b="1" kern="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800" b="1" kern="0" baseline="-250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sz="1800" kern="0" dirty="0">
                <a:solidFill>
                  <a:sysClr val="windowText" lastClr="000000"/>
                </a:solidFill>
              </a:rPr>
              <a:t> does not depend on the intensity of the light!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ysClr val="windowText" lastClr="000000"/>
                </a:solidFill>
              </a:rPr>
              <a:t>→ single photon ejects each electron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4" descr="F38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4608513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4716463" y="1125538"/>
            <a:ext cx="4652962" cy="2446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b="1" kern="0" dirty="0">
                <a:solidFill>
                  <a:srgbClr val="3333CC"/>
                </a:solidFill>
              </a:rPr>
              <a:t>Second Photoelectric Experiment: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-Photoelectric effect does not occur if the frequency is below the cutoff frequency </a:t>
            </a:r>
            <a:r>
              <a:rPr lang="en-US" sz="1800" kern="0" dirty="0">
                <a:solidFill>
                  <a:srgbClr val="3333CC"/>
                </a:solidFill>
                <a:latin typeface="Times New Roman" pitchFamily="18" charset="0"/>
              </a:rPr>
              <a:t>f</a:t>
            </a:r>
            <a:r>
              <a:rPr lang="en-US" sz="1800" kern="0" baseline="-25000" dirty="0">
                <a:solidFill>
                  <a:srgbClr val="3333CC"/>
                </a:solidFill>
              </a:rPr>
              <a:t>0</a:t>
            </a:r>
            <a:r>
              <a:rPr lang="en-US" sz="1800" kern="0" dirty="0">
                <a:solidFill>
                  <a:srgbClr val="3333CC"/>
                </a:solidFill>
              </a:rPr>
              <a:t>, no matter how bright the light!</a:t>
            </a: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endParaRPr lang="en-US" sz="1800" kern="0" dirty="0">
              <a:solidFill>
                <a:srgbClr val="3333CC"/>
              </a:solidFill>
            </a:endParaRPr>
          </a:p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→ single photon with energy greater than work function </a:t>
            </a:r>
            <a:r>
              <a:rPr lang="en-US" sz="1800" kern="0" dirty="0">
                <a:solidFill>
                  <a:srgbClr val="3333CC"/>
                </a:solidFill>
                <a:latin typeface="Symbol" pitchFamily="18" charset="2"/>
              </a:rPr>
              <a:t>F</a:t>
            </a:r>
            <a:r>
              <a:rPr lang="en-US" sz="1800" kern="0" dirty="0">
                <a:solidFill>
                  <a:srgbClr val="3333CC"/>
                </a:solidFill>
              </a:rPr>
              <a:t> ejects each electron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470521" y="0"/>
            <a:ext cx="6048375" cy="715963"/>
          </a:xfrm>
          <a:prstGeom prst="rect">
            <a:avLst/>
          </a:prstGeom>
          <a:solidFill>
            <a:schemeClr val="accent5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kern="0">
                <a:solidFill>
                  <a:srgbClr val="3333CC"/>
                </a:solidFill>
                <a:latin typeface="Arial"/>
                <a:ea typeface="+mj-ea"/>
                <a:cs typeface="+mj-cs"/>
              </a:rPr>
              <a:t>The Photoelectric Effect</a:t>
            </a:r>
            <a:endParaRPr lang="en-US" sz="2400" b="1" kern="0" dirty="0">
              <a:solidFill>
                <a:srgbClr val="3333CC"/>
              </a:solidFill>
              <a:latin typeface="Arial"/>
              <a:ea typeface="+mj-ea"/>
              <a:cs typeface="+mj-cs"/>
            </a:endParaRPr>
          </a:p>
        </p:txBody>
      </p:sp>
      <p:grpSp>
        <p:nvGrpSpPr>
          <p:cNvPr id="43013" name="Group 11"/>
          <p:cNvGrpSpPr>
            <a:grpSpLocks/>
          </p:cNvGrpSpPr>
          <p:nvPr/>
        </p:nvGrpSpPr>
        <p:grpSpPr bwMode="auto">
          <a:xfrm>
            <a:off x="3716338" y="4151313"/>
            <a:ext cx="5324475" cy="473075"/>
            <a:chOff x="514" y="2153"/>
            <a:chExt cx="3354" cy="298"/>
          </a:xfrm>
          <a:solidFill>
            <a:schemeClr val="accent5"/>
          </a:solidFill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514" y="2169"/>
              <a:ext cx="3334" cy="282"/>
            </a:xfrm>
            <a:prstGeom prst="rect">
              <a:avLst/>
            </a:prstGeom>
            <a:grpFill/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CC"/>
                </a:solidFill>
                <a:cs typeface="+mn-cs"/>
              </a:endParaRPr>
            </a:p>
          </p:txBody>
        </p:sp>
        <p:graphicFrame>
          <p:nvGraphicFramePr>
            <p:cNvPr id="43016" name="Object 5"/>
            <p:cNvGraphicFramePr>
              <a:graphicFrameLocks noChangeAspect="1"/>
            </p:cNvGraphicFramePr>
            <p:nvPr/>
          </p:nvGraphicFramePr>
          <p:xfrm>
            <a:off x="514" y="2153"/>
            <a:ext cx="3354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Equation" r:id="rId4" imgW="2552700" imgH="228600" progId="Equation.DSMT4">
                    <p:embed/>
                  </p:oleObj>
                </mc:Choice>
                <mc:Fallback>
                  <p:oleObj name="Equation" r:id="rId4" imgW="2552700" imgH="2286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" y="2153"/>
                          <a:ext cx="3354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30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7781223"/>
              </p:ext>
            </p:extLst>
          </p:nvPr>
        </p:nvGraphicFramePr>
        <p:xfrm>
          <a:off x="4716463" y="5221288"/>
          <a:ext cx="42846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6" imgW="2057400" imgH="431800" progId="Equation.DSMT4">
                  <p:embed/>
                </p:oleObj>
              </mc:Choice>
              <mc:Fallback>
                <p:oleObj name="Equation" r:id="rId6" imgW="2057400" imgH="431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5221288"/>
                        <a:ext cx="4284662" cy="8921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  <a:solidFill>
            <a:schemeClr val="accent5"/>
          </a:solidFill>
        </p:spPr>
        <p:txBody>
          <a:bodyPr/>
          <a:lstStyle/>
          <a:p>
            <a:pPr eaLnBrk="1" hangingPunct="1"/>
            <a:r>
              <a:rPr lang="en-US" altLang="en-US" sz="2800" b="1" dirty="0">
                <a:solidFill>
                  <a:srgbClr val="FF3300"/>
                </a:solidFill>
              </a:rPr>
              <a:t>The Photoelectric Effect</a:t>
            </a:r>
          </a:p>
        </p:txBody>
      </p:sp>
      <p:sp>
        <p:nvSpPr>
          <p:cNvPr id="162823" name="Rectangle 7"/>
          <p:cNvSpPr>
            <a:spLocks noChangeArrowheads="1"/>
          </p:cNvSpPr>
          <p:nvPr/>
        </p:nvSpPr>
        <p:spPr bwMode="auto">
          <a:xfrm>
            <a:off x="1231900" y="901973"/>
            <a:ext cx="73787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Photoelectric Equation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The previous two experiments can be summarized by the following equation, which also expresses energy conservation:</a:t>
            </a:r>
          </a:p>
        </p:txBody>
      </p:sp>
      <p:grpSp>
        <p:nvGrpSpPr>
          <p:cNvPr id="44036" name="Group 11"/>
          <p:cNvGrpSpPr>
            <a:grpSpLocks/>
          </p:cNvGrpSpPr>
          <p:nvPr/>
        </p:nvGrpSpPr>
        <p:grpSpPr bwMode="auto">
          <a:xfrm>
            <a:off x="1298575" y="2235845"/>
            <a:ext cx="5326063" cy="473075"/>
            <a:chOff x="514" y="2166"/>
            <a:chExt cx="3355" cy="298"/>
          </a:xfrm>
          <a:solidFill>
            <a:schemeClr val="accent5"/>
          </a:solidFill>
        </p:grpSpPr>
        <p:sp>
          <p:nvSpPr>
            <p:cNvPr id="162825" name="Rectangle 9"/>
            <p:cNvSpPr>
              <a:spLocks noChangeArrowheads="1"/>
            </p:cNvSpPr>
            <p:nvPr/>
          </p:nvSpPr>
          <p:spPr bwMode="auto">
            <a:xfrm>
              <a:off x="514" y="2169"/>
              <a:ext cx="3334" cy="282"/>
            </a:xfrm>
            <a:prstGeom prst="rect">
              <a:avLst/>
            </a:prstGeom>
            <a:grpFill/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graphicFrame>
          <p:nvGraphicFramePr>
            <p:cNvPr id="44047" name="Object 5"/>
            <p:cNvGraphicFramePr>
              <a:graphicFrameLocks noChangeAspect="1"/>
            </p:cNvGraphicFramePr>
            <p:nvPr/>
          </p:nvGraphicFramePr>
          <p:xfrm>
            <a:off x="515" y="2166"/>
            <a:ext cx="3354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0" name="Equation" r:id="rId3" imgW="2552700" imgH="228600" progId="Equation.DSMT4">
                    <p:embed/>
                  </p:oleObj>
                </mc:Choice>
                <mc:Fallback>
                  <p:oleObj name="Equation" r:id="rId3" imgW="2552700" imgH="228600" progId="Equation.DSMT4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5" y="2166"/>
                          <a:ext cx="3354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4037" name="Object 2"/>
          <p:cNvGraphicFramePr>
            <a:graphicFrameLocks noChangeAspect="1"/>
          </p:cNvGraphicFramePr>
          <p:nvPr/>
        </p:nvGraphicFramePr>
        <p:xfrm>
          <a:off x="2328863" y="2759075"/>
          <a:ext cx="4284662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5" imgW="2057400" imgH="431800" progId="Equation.DSMT4">
                  <p:embed/>
                </p:oleObj>
              </mc:Choice>
              <mc:Fallback>
                <p:oleObj name="Equation" r:id="rId5" imgW="2057400" imgH="431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8863" y="2759075"/>
                        <a:ext cx="4284662" cy="89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29" name="Rectangle 13"/>
          <p:cNvSpPr>
            <a:spLocks noChangeArrowheads="1"/>
          </p:cNvSpPr>
          <p:nvPr/>
        </p:nvSpPr>
        <p:spPr bwMode="auto">
          <a:xfrm>
            <a:off x="1409700" y="3040063"/>
            <a:ext cx="835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Using</a:t>
            </a:r>
          </a:p>
        </p:txBody>
      </p:sp>
      <p:sp>
        <p:nvSpPr>
          <p:cNvPr id="162831" name="Rectangle 15"/>
          <p:cNvSpPr>
            <a:spLocks noChangeArrowheads="1"/>
          </p:cNvSpPr>
          <p:nvPr/>
        </p:nvSpPr>
        <p:spPr bwMode="auto">
          <a:xfrm>
            <a:off x="1536700" y="4078288"/>
            <a:ext cx="67929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equation for a straight line with slope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h/e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and intercept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–</a:t>
            </a:r>
            <a:r>
              <a:rPr lang="en-US" sz="2000" dirty="0">
                <a:solidFill>
                  <a:srgbClr val="333399"/>
                </a:solidFill>
                <a:latin typeface="Symbol" pitchFamily="18" charset="2"/>
                <a:cs typeface="+mn-cs"/>
              </a:rPr>
              <a:t>F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/e</a:t>
            </a:r>
          </a:p>
        </p:txBody>
      </p:sp>
      <p:sp>
        <p:nvSpPr>
          <p:cNvPr id="162832" name="Line 16"/>
          <p:cNvSpPr>
            <a:spLocks noChangeShapeType="1"/>
          </p:cNvSpPr>
          <p:nvPr/>
        </p:nvSpPr>
        <p:spPr bwMode="auto">
          <a:xfrm flipH="1" flipV="1">
            <a:off x="5473700" y="3606800"/>
            <a:ext cx="12700" cy="558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/>
          <a:lstStyle/>
          <a:p>
            <a:pPr>
              <a:defRPr/>
            </a:pP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  <p:sp>
        <p:nvSpPr>
          <p:cNvPr id="162833" name="Line 17"/>
          <p:cNvSpPr>
            <a:spLocks noChangeShapeType="1"/>
          </p:cNvSpPr>
          <p:nvPr/>
        </p:nvSpPr>
        <p:spPr bwMode="auto">
          <a:xfrm flipH="1" flipV="1">
            <a:off x="6438900" y="3594100"/>
            <a:ext cx="965200" cy="622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/>
          <a:lstStyle/>
          <a:p>
            <a:pPr>
              <a:defRPr/>
            </a:pP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  <p:graphicFrame>
        <p:nvGraphicFramePr>
          <p:cNvPr id="44042" name="Object 3"/>
          <p:cNvGraphicFramePr>
            <a:graphicFrameLocks noChangeAspect="1"/>
          </p:cNvGraphicFramePr>
          <p:nvPr/>
        </p:nvGraphicFramePr>
        <p:xfrm>
          <a:off x="873125" y="4598988"/>
          <a:ext cx="7934325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7" imgW="3810000" imgH="469900" progId="Equation.DSMT4">
                  <p:embed/>
                </p:oleObj>
              </mc:Choice>
              <mc:Fallback>
                <p:oleObj name="Equation" r:id="rId7" imgW="3810000" imgH="469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3125" y="4598988"/>
                        <a:ext cx="7934325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35" name="Rectangle 19"/>
          <p:cNvSpPr>
            <a:spLocks noChangeArrowheads="1"/>
          </p:cNvSpPr>
          <p:nvPr/>
        </p:nvSpPr>
        <p:spPr bwMode="auto">
          <a:xfrm>
            <a:off x="609600" y="5549900"/>
            <a:ext cx="3189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Multiplying this result by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e</a:t>
            </a:r>
            <a:r>
              <a:rPr lang="en-US" sz="2000">
                <a:solidFill>
                  <a:srgbClr val="333399"/>
                </a:solidFill>
                <a:latin typeface="Times New Roman" pitchFamily="18" charset="0"/>
                <a:cs typeface="+mn-cs"/>
              </a:rPr>
              <a:t>:</a:t>
            </a:r>
            <a:endParaRPr lang="en-US" sz="2000" i="1">
              <a:solidFill>
                <a:srgbClr val="333399"/>
              </a:solidFill>
              <a:latin typeface="Times New Roman" pitchFamily="18" charset="0"/>
              <a:cs typeface="+mn-cs"/>
            </a:endParaRPr>
          </a:p>
        </p:txBody>
      </p:sp>
      <p:graphicFrame>
        <p:nvGraphicFramePr>
          <p:cNvPr id="44044" name="Object 4"/>
          <p:cNvGraphicFramePr>
            <a:graphicFrameLocks noChangeAspect="1"/>
          </p:cNvGraphicFramePr>
          <p:nvPr/>
        </p:nvGraphicFramePr>
        <p:xfrm>
          <a:off x="576263" y="6007100"/>
          <a:ext cx="6611937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9" imgW="3175000" imgH="279400" progId="Equation.DSMT4">
                  <p:embed/>
                </p:oleObj>
              </mc:Choice>
              <mc:Fallback>
                <p:oleObj name="Equation" r:id="rId9" imgW="3175000" imgH="279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6007100"/>
                        <a:ext cx="6611937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37" name="Text Box 21"/>
          <p:cNvSpPr txBox="1">
            <a:spLocks noChangeArrowheads="1"/>
          </p:cNvSpPr>
          <p:nvPr/>
        </p:nvSpPr>
        <p:spPr bwMode="auto">
          <a:xfrm>
            <a:off x="8056563" y="6461125"/>
            <a:ext cx="1087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>
                <a:solidFill>
                  <a:srgbClr val="669900"/>
                </a:solidFill>
                <a:latin typeface="Times New Roman" pitchFamily="18" charset="0"/>
                <a:cs typeface="+mn-cs"/>
              </a:rPr>
              <a:t>(38-6)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809625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2124075" y="3716338"/>
            <a:ext cx="614521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en-US" kern="0" dirty="0">
                <a:solidFill>
                  <a:srgbClr val="3333CC"/>
                </a:solidFill>
              </a:rPr>
              <a:t>L,S,P,C (according to the intercept)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en-US" kern="0" dirty="0">
                <a:solidFill>
                  <a:srgbClr val="3333CC"/>
                </a:solidFill>
              </a:rPr>
              <a:t>All tie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4" descr="F38_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73238"/>
            <a:ext cx="4608512" cy="453548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2627313" y="981075"/>
            <a:ext cx="5324475" cy="473075"/>
            <a:chOff x="514" y="2166"/>
            <a:chExt cx="3354" cy="298"/>
          </a:xfrm>
          <a:solidFill>
            <a:schemeClr val="accent5"/>
          </a:solidFill>
        </p:grpSpPr>
        <p:sp>
          <p:nvSpPr>
            <p:cNvPr id="4" name="Rectangle 9"/>
            <p:cNvSpPr>
              <a:spLocks noChangeArrowheads="1"/>
            </p:cNvSpPr>
            <p:nvPr/>
          </p:nvSpPr>
          <p:spPr bwMode="auto">
            <a:xfrm>
              <a:off x="514" y="2169"/>
              <a:ext cx="3334" cy="282"/>
            </a:xfrm>
            <a:prstGeom prst="rect">
              <a:avLst/>
            </a:prstGeom>
            <a:grpFill/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CC"/>
                </a:solidFill>
                <a:cs typeface="+mn-cs"/>
              </a:endParaRPr>
            </a:p>
          </p:txBody>
        </p:sp>
        <p:graphicFrame>
          <p:nvGraphicFramePr>
            <p:cNvPr id="4608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4129014"/>
                </p:ext>
              </p:extLst>
            </p:nvPr>
          </p:nvGraphicFramePr>
          <p:xfrm>
            <a:off x="514" y="2166"/>
            <a:ext cx="3354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8" name="Equation" r:id="rId4" imgW="2552700" imgH="228600" progId="Equation.DSMT4">
                    <p:embed/>
                  </p:oleObj>
                </mc:Choice>
                <mc:Fallback>
                  <p:oleObj name="Equation" r:id="rId4" imgW="2552700" imgH="2286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" y="2166"/>
                          <a:ext cx="3354" cy="298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787900" y="2492375"/>
            <a:ext cx="4337050" cy="5238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3333CC"/>
                </a:solidFill>
              </a:rPr>
              <a:t>K</a:t>
            </a:r>
            <a:r>
              <a:rPr lang="en-US" altLang="en-US" sz="2800" baseline="-25000">
                <a:solidFill>
                  <a:srgbClr val="3333CC"/>
                </a:solidFill>
              </a:rPr>
              <a:t>max</a:t>
            </a:r>
            <a:r>
              <a:rPr lang="en-US" altLang="en-US" sz="2800">
                <a:solidFill>
                  <a:srgbClr val="3333CC"/>
                </a:solidFill>
              </a:rPr>
              <a:t>=0 at cutoff frequency</a:t>
            </a:r>
            <a:endParaRPr lang="en-US" altLang="en-US" sz="2800" baseline="-25000">
              <a:solidFill>
                <a:srgbClr val="3333CC"/>
              </a:solidFill>
            </a:endParaRPr>
          </a:p>
        </p:txBody>
      </p:sp>
      <p:pic>
        <p:nvPicPr>
          <p:cNvPr id="4608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333375"/>
            <a:ext cx="39417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6910488"/>
              </p:ext>
            </p:extLst>
          </p:nvPr>
        </p:nvGraphicFramePr>
        <p:xfrm>
          <a:off x="4930775" y="3527425"/>
          <a:ext cx="4106215" cy="1485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7" imgW="1333500" imgH="482600" progId="Equation.3">
                  <p:embed/>
                </p:oleObj>
              </mc:Choice>
              <mc:Fallback>
                <p:oleObj name="Equation" r:id="rId7" imgW="13335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0775" y="3527425"/>
                        <a:ext cx="4106215" cy="1485751"/>
                      </a:xfrm>
                      <a:prstGeom prst="rect">
                        <a:avLst/>
                      </a:prstGeom>
                      <a:solidFill>
                        <a:schemeClr val="accent5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/>
          <p:cNvSpPr>
            <a:spLocks noChangeArrowheads="1"/>
          </p:cNvSpPr>
          <p:nvPr/>
        </p:nvSpPr>
        <p:spPr bwMode="auto">
          <a:xfrm>
            <a:off x="179388" y="260350"/>
            <a:ext cx="8569325" cy="9239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kern="0" dirty="0">
                <a:solidFill>
                  <a:srgbClr val="3333CC"/>
                </a:solidFill>
              </a:rPr>
              <a:t>Find the strength of the transverse magnetic field required to bend all the photoelectrons within a circle of radius 20 cm when light of wavelength 4000 A  is incident on barium emitter.  The work function of barium is 2.5 </a:t>
            </a:r>
            <a:r>
              <a:rPr lang="en-US" sz="1800" kern="0" dirty="0" err="1">
                <a:solidFill>
                  <a:srgbClr val="3333CC"/>
                </a:solidFill>
              </a:rPr>
              <a:t>eV</a:t>
            </a:r>
            <a:r>
              <a:rPr lang="en-US" sz="1800" kern="0" dirty="0">
                <a:solidFill>
                  <a:srgbClr val="3333CC"/>
                </a:solidFill>
              </a:rPr>
              <a:t> </a:t>
            </a:r>
          </a:p>
        </p:txBody>
      </p:sp>
      <p:graphicFrame>
        <p:nvGraphicFramePr>
          <p:cNvPr id="1566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053910"/>
              </p:ext>
            </p:extLst>
          </p:nvPr>
        </p:nvGraphicFramePr>
        <p:xfrm>
          <a:off x="84138" y="1744663"/>
          <a:ext cx="6383337" cy="297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معادلة" r:id="rId3" imgW="2667000" imgH="1244600" progId="Equation.3">
                  <p:embed/>
                </p:oleObj>
              </mc:Choice>
              <mc:Fallback>
                <p:oleObj name="معادلة" r:id="rId3" imgW="2667000" imgH="1244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8" y="1744663"/>
                        <a:ext cx="6383337" cy="29797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424238" y="2643907"/>
            <a:ext cx="5324475" cy="473075"/>
            <a:chOff x="514" y="2166"/>
            <a:chExt cx="3354" cy="298"/>
          </a:xfrm>
          <a:solidFill>
            <a:schemeClr val="accent5"/>
          </a:solidFill>
        </p:grpSpPr>
        <p:sp>
          <p:nvSpPr>
            <p:cNvPr id="5" name="Rectangle 9"/>
            <p:cNvSpPr>
              <a:spLocks noChangeArrowheads="1"/>
            </p:cNvSpPr>
            <p:nvPr/>
          </p:nvSpPr>
          <p:spPr bwMode="auto">
            <a:xfrm>
              <a:off x="514" y="2169"/>
              <a:ext cx="3334" cy="282"/>
            </a:xfrm>
            <a:prstGeom prst="rect">
              <a:avLst/>
            </a:prstGeom>
            <a:grpFill/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graphicFrame>
          <p:nvGraphicFramePr>
            <p:cNvPr id="47114" name="Object 3"/>
            <p:cNvGraphicFramePr>
              <a:graphicFrameLocks noChangeAspect="1"/>
            </p:cNvGraphicFramePr>
            <p:nvPr/>
          </p:nvGraphicFramePr>
          <p:xfrm>
            <a:off x="514" y="2166"/>
            <a:ext cx="3354" cy="2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5" name="Equation" r:id="rId5" imgW="2552700" imgH="228600" progId="Equation.DSMT4">
                    <p:embed/>
                  </p:oleObj>
                </mc:Choice>
                <mc:Fallback>
                  <p:oleObj name="Equation" r:id="rId5" imgW="2552700" imgH="2286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4" y="2166"/>
                          <a:ext cx="3354" cy="29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7109" name="Object 5"/>
          <p:cNvGraphicFramePr>
            <a:graphicFrameLocks noChangeAspect="1"/>
          </p:cNvGraphicFramePr>
          <p:nvPr/>
        </p:nvGraphicFramePr>
        <p:xfrm>
          <a:off x="4521200" y="3333750"/>
          <a:ext cx="1016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7" imgW="101556" imgH="190417" progId="Equation.3">
                  <p:embed/>
                </p:oleObj>
              </mc:Choice>
              <mc:Fallback>
                <p:oleObj name="Equation" r:id="rId7" imgW="101556" imgH="190417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1200" y="3333750"/>
                        <a:ext cx="101600" cy="19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81681"/>
              </p:ext>
            </p:extLst>
          </p:nvPr>
        </p:nvGraphicFramePr>
        <p:xfrm>
          <a:off x="223987" y="4941168"/>
          <a:ext cx="322580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9" imgW="1015559" imgH="215806" progId="Equation.3">
                  <p:embed/>
                </p:oleObj>
              </mc:Choice>
              <mc:Fallback>
                <p:oleObj name="Equation" r:id="rId9" imgW="1015559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87" y="4941168"/>
                        <a:ext cx="3225800" cy="6842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7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780137"/>
              </p:ext>
            </p:extLst>
          </p:nvPr>
        </p:nvGraphicFramePr>
        <p:xfrm>
          <a:off x="3851920" y="4797152"/>
          <a:ext cx="2303463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11" imgW="952087" imgH="406224" progId="Equation.3">
                  <p:embed/>
                </p:oleObj>
              </mc:Choice>
              <mc:Fallback>
                <p:oleObj name="Equation" r:id="rId11" imgW="952087" imgH="406224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4797152"/>
                        <a:ext cx="2303463" cy="9810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668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2262"/>
              </p:ext>
            </p:extLst>
          </p:nvPr>
        </p:nvGraphicFramePr>
        <p:xfrm>
          <a:off x="1187450" y="5729288"/>
          <a:ext cx="3889375" cy="1128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9" name="Equation" r:id="rId13" imgW="1396394" imgH="406224" progId="Equation.3">
                  <p:embed/>
                </p:oleObj>
              </mc:Choice>
              <mc:Fallback>
                <p:oleObj name="Equation" r:id="rId13" imgW="1396394" imgH="406224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5729288"/>
                        <a:ext cx="3889375" cy="11287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56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6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6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33375"/>
            <a:ext cx="63706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77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391299"/>
              </p:ext>
            </p:extLst>
          </p:nvPr>
        </p:nvGraphicFramePr>
        <p:xfrm>
          <a:off x="3419872" y="1412776"/>
          <a:ext cx="4916487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4" imgW="1218671" imgH="774364" progId="Equation.3">
                  <p:embed/>
                </p:oleObj>
              </mc:Choice>
              <mc:Fallback>
                <p:oleObj name="Equation" r:id="rId4" imgW="1218671" imgH="774364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412776"/>
                        <a:ext cx="4916487" cy="23526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375880"/>
              </p:ext>
            </p:extLst>
          </p:nvPr>
        </p:nvGraphicFramePr>
        <p:xfrm>
          <a:off x="746125" y="3861048"/>
          <a:ext cx="5595938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معادلة" r:id="rId6" imgW="2209800" imgH="1054100" progId="Equation.3">
                  <p:embed/>
                </p:oleObj>
              </mc:Choice>
              <mc:Fallback>
                <p:oleObj name="معادلة" r:id="rId6" imgW="2209800" imgH="1054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3861048"/>
                        <a:ext cx="5595938" cy="2667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3333CC"/>
                </a:solidFill>
              </a:rPr>
              <a:t>Photons Have Momentum</a:t>
            </a:r>
          </a:p>
        </p:txBody>
      </p:sp>
      <p:pic>
        <p:nvPicPr>
          <p:cNvPr id="49155" name="Picture 8" descr="F38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84375"/>
            <a:ext cx="4275138" cy="3649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</p:pic>
      <p:pic>
        <p:nvPicPr>
          <p:cNvPr id="49156" name="Picture 17" descr="F38_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1454150"/>
            <a:ext cx="4318000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57" name="Group 14"/>
          <p:cNvGrpSpPr>
            <a:grpSpLocks/>
          </p:cNvGrpSpPr>
          <p:nvPr/>
        </p:nvGrpSpPr>
        <p:grpSpPr bwMode="auto">
          <a:xfrm>
            <a:off x="254000" y="865188"/>
            <a:ext cx="4483100" cy="854075"/>
            <a:chOff x="962" y="665"/>
            <a:chExt cx="2824" cy="538"/>
          </a:xfrm>
        </p:grpSpPr>
        <p:sp>
          <p:nvSpPr>
            <p:cNvPr id="135180" name="Rectangle 12"/>
            <p:cNvSpPr>
              <a:spLocks noChangeArrowheads="1"/>
            </p:cNvSpPr>
            <p:nvPr/>
          </p:nvSpPr>
          <p:spPr bwMode="auto">
            <a:xfrm>
              <a:off x="962" y="665"/>
              <a:ext cx="2814" cy="53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CC"/>
                </a:solidFill>
                <a:cs typeface="+mn-cs"/>
              </a:endParaRPr>
            </a:p>
          </p:txBody>
        </p:sp>
        <p:graphicFrame>
          <p:nvGraphicFramePr>
            <p:cNvPr id="4915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677200"/>
                </p:ext>
              </p:extLst>
            </p:nvPr>
          </p:nvGraphicFramePr>
          <p:xfrm>
            <a:off x="966" y="675"/>
            <a:ext cx="2820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7" name="Equation" r:id="rId5" imgW="2145369" imgH="393529" progId="Equation.DSMT4">
                    <p:embed/>
                  </p:oleObj>
                </mc:Choice>
                <mc:Fallback>
                  <p:oleObj name="Equation" r:id="rId5" imgW="2145369" imgH="393529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6" y="675"/>
                          <a:ext cx="2820" cy="513"/>
                        </a:xfrm>
                        <a:prstGeom prst="rect">
                          <a:avLst/>
                        </a:prstGeom>
                        <a:solidFill>
                          <a:schemeClr val="accent5"/>
                        </a:solidFill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 dirty="0">
                <a:solidFill>
                  <a:srgbClr val="FF3300"/>
                </a:solidFill>
              </a:rPr>
              <a:t>Photons Have Momentum, Compton shift</a:t>
            </a:r>
          </a:p>
        </p:txBody>
      </p:sp>
      <p:pic>
        <p:nvPicPr>
          <p:cNvPr id="50179" name="Picture 8" descr="F38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962025"/>
            <a:ext cx="2536825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7227" name="Object 2"/>
          <p:cNvGraphicFramePr>
            <a:graphicFrameLocks noChangeAspect="1"/>
          </p:cNvGraphicFramePr>
          <p:nvPr/>
        </p:nvGraphicFramePr>
        <p:xfrm>
          <a:off x="5924550" y="911225"/>
          <a:ext cx="163830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4" imgW="787058" imgH="203112" progId="Equation.DSMT4">
                  <p:embed/>
                </p:oleObj>
              </mc:Choice>
              <mc:Fallback>
                <p:oleObj name="Equation" r:id="rId4" imgW="787058" imgH="203112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4550" y="911225"/>
                        <a:ext cx="1638300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28" name="Rectangle 12"/>
          <p:cNvSpPr>
            <a:spLocks noChangeArrowheads="1"/>
          </p:cNvSpPr>
          <p:nvPr/>
        </p:nvSpPr>
        <p:spPr bwMode="auto">
          <a:xfrm>
            <a:off x="3049588" y="931863"/>
            <a:ext cx="28082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Conservation of energy</a:t>
            </a:r>
          </a:p>
        </p:txBody>
      </p:sp>
      <p:graphicFrame>
        <p:nvGraphicFramePr>
          <p:cNvPr id="137229" name="Object 3"/>
          <p:cNvGraphicFramePr>
            <a:graphicFrameLocks noChangeAspect="1"/>
          </p:cNvGraphicFramePr>
          <p:nvPr/>
        </p:nvGraphicFramePr>
        <p:xfrm>
          <a:off x="3216275" y="2281238"/>
          <a:ext cx="2008188" cy="52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Equation" r:id="rId6" imgW="965200" imgH="254000" progId="Equation.DSMT4">
                  <p:embed/>
                </p:oleObj>
              </mc:Choice>
              <mc:Fallback>
                <p:oleObj name="Equation" r:id="rId6" imgW="965200" imgH="254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6275" y="2281238"/>
                        <a:ext cx="2008188" cy="525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30" name="Rectangle 14"/>
          <p:cNvSpPr>
            <a:spLocks noChangeArrowheads="1"/>
          </p:cNvSpPr>
          <p:nvPr/>
        </p:nvSpPr>
        <p:spPr bwMode="auto">
          <a:xfrm>
            <a:off x="2859088" y="1479550"/>
            <a:ext cx="6043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Since electrons may recoil at speeds approaching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c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we must use the relativistic expression for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K</a:t>
            </a:r>
            <a:r>
              <a:rPr lang="en-US" sz="2000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:</a:t>
            </a:r>
            <a:endParaRPr lang="en-US" sz="2000" i="1" dirty="0">
              <a:solidFill>
                <a:srgbClr val="333399"/>
              </a:solidFill>
              <a:latin typeface="Times New Roman" pitchFamily="18" charset="0"/>
              <a:cs typeface="+mn-cs"/>
            </a:endParaRPr>
          </a:p>
        </p:txBody>
      </p:sp>
      <p:sp>
        <p:nvSpPr>
          <p:cNvPr id="137231" name="Rectangle 15"/>
          <p:cNvSpPr>
            <a:spLocks noChangeArrowheads="1"/>
          </p:cNvSpPr>
          <p:nvPr/>
        </p:nvSpPr>
        <p:spPr bwMode="auto">
          <a:xfrm>
            <a:off x="5343525" y="2325688"/>
            <a:ext cx="3402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where </a:t>
            </a:r>
            <a:r>
              <a:rPr lang="en-US" sz="2000" i="1" dirty="0">
                <a:solidFill>
                  <a:srgbClr val="333399"/>
                </a:solidFill>
                <a:latin typeface="Symbol" pitchFamily="18" charset="2"/>
                <a:cs typeface="+mn-cs"/>
              </a:rPr>
              <a:t>g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is the Lorentz factor</a:t>
            </a:r>
          </a:p>
        </p:txBody>
      </p:sp>
      <p:graphicFrame>
        <p:nvGraphicFramePr>
          <p:cNvPr id="137232" name="Object 4"/>
          <p:cNvGraphicFramePr>
            <a:graphicFrameLocks noChangeAspect="1"/>
          </p:cNvGraphicFramePr>
          <p:nvPr/>
        </p:nvGraphicFramePr>
        <p:xfrm>
          <a:off x="3305175" y="2781300"/>
          <a:ext cx="2035175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Equation" r:id="rId8" imgW="977900" imgH="508000" progId="Equation.DSMT4">
                  <p:embed/>
                </p:oleObj>
              </mc:Choice>
              <mc:Fallback>
                <p:oleObj name="Equation" r:id="rId8" imgW="977900" imgH="508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5175" y="2781300"/>
                        <a:ext cx="2035175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33" name="Rectangle 17"/>
          <p:cNvSpPr>
            <a:spLocks noChangeArrowheads="1"/>
          </p:cNvSpPr>
          <p:nvPr/>
        </p:nvSpPr>
        <p:spPr bwMode="auto">
          <a:xfrm>
            <a:off x="3119438" y="3967163"/>
            <a:ext cx="584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Substituting </a:t>
            </a:r>
            <a:r>
              <a:rPr lang="en-US" sz="2000" i="1" dirty="0">
                <a:solidFill>
                  <a:srgbClr val="333399"/>
                </a:solidFill>
                <a:cs typeface="+mn-cs"/>
              </a:rPr>
              <a:t>K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in the energy conservation equation</a:t>
            </a:r>
            <a:endParaRPr lang="en-US" sz="2000" i="1" dirty="0">
              <a:solidFill>
                <a:srgbClr val="333399"/>
              </a:solidFill>
              <a:cs typeface="+mn-cs"/>
            </a:endParaRPr>
          </a:p>
        </p:txBody>
      </p:sp>
      <p:graphicFrame>
        <p:nvGraphicFramePr>
          <p:cNvPr id="137234" name="Object 5"/>
          <p:cNvGraphicFramePr>
            <a:graphicFrameLocks noChangeAspect="1"/>
          </p:cNvGraphicFramePr>
          <p:nvPr/>
        </p:nvGraphicFramePr>
        <p:xfrm>
          <a:off x="2789238" y="4295775"/>
          <a:ext cx="6208712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10" imgW="2984500" imgH="406400" progId="Equation.DSMT4">
                  <p:embed/>
                </p:oleObj>
              </mc:Choice>
              <mc:Fallback>
                <p:oleObj name="Equation" r:id="rId10" imgW="2984500" imgH="4064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238" y="4295775"/>
                        <a:ext cx="6208712" cy="84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36" name="Rectangle 20"/>
          <p:cNvSpPr>
            <a:spLocks noChangeArrowheads="1"/>
          </p:cNvSpPr>
          <p:nvPr/>
        </p:nvSpPr>
        <p:spPr bwMode="auto">
          <a:xfrm>
            <a:off x="1411288" y="5553075"/>
            <a:ext cx="4244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Conservation of momentum along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sz="2000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:</a:t>
            </a:r>
            <a:endParaRPr lang="en-US" sz="2000" i="1" dirty="0">
              <a:solidFill>
                <a:srgbClr val="333399"/>
              </a:solidFill>
              <a:latin typeface="Times New Roman" pitchFamily="18" charset="0"/>
              <a:cs typeface="+mn-cs"/>
            </a:endParaRPr>
          </a:p>
        </p:txBody>
      </p:sp>
      <p:graphicFrame>
        <p:nvGraphicFramePr>
          <p:cNvPr id="137237" name="Object 6"/>
          <p:cNvGraphicFramePr>
            <a:graphicFrameLocks noChangeAspect="1"/>
          </p:cNvGraphicFramePr>
          <p:nvPr/>
        </p:nvGraphicFramePr>
        <p:xfrm>
          <a:off x="5583238" y="5351463"/>
          <a:ext cx="3433762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12" imgW="1651000" imgH="393700" progId="Equation.DSMT4">
                  <p:embed/>
                </p:oleObj>
              </mc:Choice>
              <mc:Fallback>
                <p:oleObj name="Equation" r:id="rId12" imgW="1651000" imgH="3937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3238" y="5351463"/>
                        <a:ext cx="3433762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7238" name="Rectangle 22"/>
          <p:cNvSpPr>
            <a:spLocks noChangeArrowheads="1"/>
          </p:cNvSpPr>
          <p:nvPr/>
        </p:nvSpPr>
        <p:spPr bwMode="auto">
          <a:xfrm>
            <a:off x="192088" y="6173788"/>
            <a:ext cx="42449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Conservation of momentum along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y</a:t>
            </a:r>
            <a:r>
              <a:rPr lang="en-US" sz="2000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:</a:t>
            </a:r>
            <a:endParaRPr lang="en-US" sz="2000" i="1" dirty="0">
              <a:solidFill>
                <a:srgbClr val="333399"/>
              </a:solidFill>
              <a:latin typeface="Times New Roman" pitchFamily="18" charset="0"/>
              <a:cs typeface="+mn-cs"/>
            </a:endParaRPr>
          </a:p>
        </p:txBody>
      </p:sp>
      <p:graphicFrame>
        <p:nvGraphicFramePr>
          <p:cNvPr id="137239" name="Object 7"/>
          <p:cNvGraphicFramePr>
            <a:graphicFrameLocks noChangeAspect="1"/>
          </p:cNvGraphicFramePr>
          <p:nvPr/>
        </p:nvGraphicFramePr>
        <p:xfrm>
          <a:off x="4483100" y="5980113"/>
          <a:ext cx="3195638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14" imgW="1536033" imgH="393529" progId="Equation.DSMT4">
                  <p:embed/>
                </p:oleObj>
              </mc:Choice>
              <mc:Fallback>
                <p:oleObj name="Equation" r:id="rId14" imgW="1536033" imgH="393529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83100" y="5980113"/>
                        <a:ext cx="3195638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40" name="Object 8"/>
          <p:cNvGraphicFramePr>
            <a:graphicFrameLocks noChangeAspect="1"/>
          </p:cNvGraphicFramePr>
          <p:nvPr/>
        </p:nvGraphicFramePr>
        <p:xfrm>
          <a:off x="3203575" y="5084763"/>
          <a:ext cx="11620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tion" r:id="rId16" imgW="558558" imgH="165028" progId="Equation.DSMT4">
                  <p:embed/>
                </p:oleObj>
              </mc:Choice>
              <mc:Fallback>
                <p:oleObj name="Equation" r:id="rId16" imgW="558558" imgH="165028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084763"/>
                        <a:ext cx="11620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787900" y="5045075"/>
            <a:ext cx="2476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Electron momentum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7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7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3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37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3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37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137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3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37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3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137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13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8" grpId="0"/>
      <p:bldP spid="137230" grpId="0"/>
      <p:bldP spid="137231" grpId="0"/>
      <p:bldP spid="137233" grpId="0"/>
      <p:bldP spid="137236" grpId="0"/>
      <p:bldP spid="13723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0" name="Rectangle 30"/>
          <p:cNvSpPr>
            <a:spLocks noChangeArrowheads="1"/>
          </p:cNvSpPr>
          <p:nvPr/>
        </p:nvSpPr>
        <p:spPr bwMode="auto">
          <a:xfrm>
            <a:off x="0" y="5305425"/>
            <a:ext cx="91440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Loose end: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Compton effect can be due to scattering from electrons bound loosely to atoms (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m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=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m</a:t>
            </a:r>
            <a:r>
              <a:rPr lang="en-US" sz="2000" baseline="-25000" dirty="0">
                <a:solidFill>
                  <a:srgbClr val="333399"/>
                </a:solidFill>
                <a:cs typeface="+mn-cs"/>
              </a:rPr>
              <a:t>e</a:t>
            </a:r>
            <a:r>
              <a:rPr lang="en-US" sz="2000" dirty="0">
                <a:solidFill>
                  <a:srgbClr val="333399"/>
                </a:solidFill>
              </a:rPr>
              <a:t>→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peak at </a:t>
            </a:r>
            <a:r>
              <a:rPr lang="en-US" sz="2000" i="1" dirty="0">
                <a:solidFill>
                  <a:srgbClr val="333399"/>
                </a:solidFill>
                <a:latin typeface="Symbol" pitchFamily="18" charset="2"/>
                <a:cs typeface="+mn-cs"/>
              </a:rPr>
              <a:t>q </a:t>
            </a:r>
            <a:r>
              <a:rPr lang="en-US" sz="2000" dirty="0">
                <a:solidFill>
                  <a:srgbClr val="333399"/>
                </a:solidFill>
              </a:rPr>
              <a:t>≠ 0) or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electrons bound </a:t>
            </a:r>
            <a:r>
              <a:rPr lang="en-US" sz="2000" dirty="0">
                <a:solidFill>
                  <a:srgbClr val="333399"/>
                </a:solidFill>
              </a:rPr>
              <a:t>tightly to atoms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</a:rPr>
              <a:t>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(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m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≈ </a:t>
            </a:r>
            <a:r>
              <a:rPr lang="en-US" sz="2000" i="1" dirty="0" err="1">
                <a:solidFill>
                  <a:srgbClr val="333399"/>
                </a:solidFill>
                <a:latin typeface="Times New Roman" pitchFamily="18" charset="0"/>
                <a:cs typeface="+mn-cs"/>
              </a:rPr>
              <a:t>m</a:t>
            </a:r>
            <a:r>
              <a:rPr lang="en-US" sz="2000" baseline="-25000" dirty="0" err="1">
                <a:solidFill>
                  <a:srgbClr val="333399"/>
                </a:solidFill>
                <a:cs typeface="+mn-cs"/>
              </a:rPr>
              <a:t>atom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&gt;&gt;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m</a:t>
            </a:r>
            <a:r>
              <a:rPr lang="en-US" sz="2000" baseline="-25000" dirty="0">
                <a:solidFill>
                  <a:srgbClr val="333399"/>
                </a:solidFill>
                <a:cs typeface="+mn-cs"/>
              </a:rPr>
              <a:t>e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→ peak at </a:t>
            </a:r>
            <a:r>
              <a:rPr lang="en-US" sz="2000" i="1" dirty="0">
                <a:solidFill>
                  <a:srgbClr val="333399"/>
                </a:solidFill>
                <a:latin typeface="Symbol" pitchFamily="18" charset="2"/>
                <a:cs typeface="+mn-cs"/>
              </a:rPr>
              <a:t>q </a:t>
            </a:r>
            <a:r>
              <a:rPr lang="en-US" sz="2000" dirty="0">
                <a:solidFill>
                  <a:srgbClr val="333399"/>
                </a:solidFill>
              </a:rPr>
              <a:t>≈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0).</a:t>
            </a:r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715962"/>
          </a:xfrm>
        </p:spPr>
        <p:txBody>
          <a:bodyPr/>
          <a:lstStyle/>
          <a:p>
            <a:pPr eaLnBrk="1" hangingPunct="1"/>
            <a:r>
              <a:rPr lang="en-US" altLang="en-US" sz="2800" b="1">
                <a:solidFill>
                  <a:srgbClr val="FF3300"/>
                </a:solidFill>
              </a:rPr>
              <a:t>Photons Have Momentum, Compton shift</a:t>
            </a:r>
          </a:p>
        </p:txBody>
      </p:sp>
      <p:graphicFrame>
        <p:nvGraphicFramePr>
          <p:cNvPr id="51204" name="Object 2"/>
          <p:cNvGraphicFramePr>
            <a:graphicFrameLocks noChangeAspect="1"/>
          </p:cNvGraphicFramePr>
          <p:nvPr/>
        </p:nvGraphicFramePr>
        <p:xfrm>
          <a:off x="3817938" y="1012825"/>
          <a:ext cx="1506537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3" imgW="723272" imgH="177646" progId="Equation.DSMT4">
                  <p:embed/>
                </p:oleObj>
              </mc:Choice>
              <mc:Fallback>
                <p:oleObj name="Equation" r:id="rId3" imgW="723272" imgH="177646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7938" y="1012825"/>
                        <a:ext cx="1506537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48" name="Rectangle 8"/>
          <p:cNvSpPr>
            <a:spLocks noChangeArrowheads="1"/>
          </p:cNvSpPr>
          <p:nvPr/>
        </p:nvSpPr>
        <p:spPr bwMode="auto">
          <a:xfrm>
            <a:off x="190500" y="969963"/>
            <a:ext cx="34972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Want to find wavelength shift:</a:t>
            </a:r>
          </a:p>
        </p:txBody>
      </p:sp>
      <p:sp>
        <p:nvSpPr>
          <p:cNvPr id="163850" name="Rectangle 10"/>
          <p:cNvSpPr>
            <a:spLocks noChangeArrowheads="1"/>
          </p:cNvSpPr>
          <p:nvPr/>
        </p:nvSpPr>
        <p:spPr bwMode="auto">
          <a:xfrm>
            <a:off x="0" y="1568450"/>
            <a:ext cx="90551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Conservation of energy and momentum provide 3 equations for 5 unknowns (</a:t>
            </a:r>
            <a:r>
              <a:rPr lang="en-US" sz="2000" i="1">
                <a:solidFill>
                  <a:srgbClr val="333399"/>
                </a:solidFill>
                <a:latin typeface="Symbol" pitchFamily="18" charset="2"/>
                <a:cs typeface="+mn-cs"/>
              </a:rPr>
              <a:t>l</a:t>
            </a:r>
            <a:r>
              <a:rPr lang="en-US" sz="2000">
                <a:solidFill>
                  <a:srgbClr val="333399"/>
                </a:solidFill>
                <a:cs typeface="+mn-cs"/>
              </a:rPr>
              <a:t>, </a:t>
            </a:r>
            <a:r>
              <a:rPr lang="en-US" sz="2000" i="1">
                <a:solidFill>
                  <a:srgbClr val="333399"/>
                </a:solidFill>
                <a:latin typeface="Symbol" pitchFamily="18" charset="2"/>
                <a:cs typeface="+mn-cs"/>
              </a:rPr>
              <a:t>l</a:t>
            </a:r>
            <a:r>
              <a:rPr lang="en-US" sz="2000">
                <a:solidFill>
                  <a:srgbClr val="333399"/>
                </a:solidFill>
                <a:cs typeface="+mn-cs"/>
              </a:rPr>
              <a:t>’,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v</a:t>
            </a:r>
            <a:r>
              <a:rPr lang="en-US" sz="2000">
                <a:solidFill>
                  <a:srgbClr val="333399"/>
                </a:solidFill>
                <a:cs typeface="+mn-cs"/>
              </a:rPr>
              <a:t>, </a:t>
            </a:r>
            <a:r>
              <a:rPr lang="en-US" sz="2000" i="1">
                <a:solidFill>
                  <a:srgbClr val="333399"/>
                </a:solidFill>
                <a:latin typeface="Symbol" pitchFamily="18" charset="2"/>
                <a:cs typeface="+mn-cs"/>
              </a:rPr>
              <a:t>f</a:t>
            </a:r>
            <a:r>
              <a:rPr lang="en-US" sz="2000">
                <a:solidFill>
                  <a:srgbClr val="333399"/>
                </a:solidFill>
                <a:cs typeface="+mn-cs"/>
              </a:rPr>
              <a:t>, and </a:t>
            </a:r>
            <a:r>
              <a:rPr lang="en-US" sz="2000" i="1">
                <a:solidFill>
                  <a:srgbClr val="333399"/>
                </a:solidFill>
                <a:latin typeface="Symbol" pitchFamily="18" charset="2"/>
                <a:cs typeface="+mn-cs"/>
              </a:rPr>
              <a:t>q </a:t>
            </a:r>
            <a:r>
              <a:rPr lang="en-US" sz="2000">
                <a:solidFill>
                  <a:srgbClr val="333399"/>
                </a:solidFill>
                <a:cs typeface="+mn-cs"/>
              </a:rPr>
              <a:t>), which allows us to eliminate 2 unknowns,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v</a:t>
            </a:r>
            <a:r>
              <a:rPr lang="en-US" sz="2000">
                <a:solidFill>
                  <a:srgbClr val="333399"/>
                </a:solidFill>
                <a:cs typeface="+mn-cs"/>
              </a:rPr>
              <a:t> and </a:t>
            </a:r>
            <a:r>
              <a:rPr lang="en-US" sz="2000" i="1">
                <a:solidFill>
                  <a:srgbClr val="333399"/>
                </a:solidFill>
                <a:latin typeface="Symbol" pitchFamily="18" charset="2"/>
                <a:cs typeface="+mn-cs"/>
              </a:rPr>
              <a:t>q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.</a:t>
            </a:r>
            <a:r>
              <a:rPr lang="en-US" sz="2000">
                <a:solidFill>
                  <a:srgbClr val="333399"/>
                </a:solidFill>
                <a:cs typeface="+mn-cs"/>
              </a:rPr>
              <a:t> </a:t>
            </a:r>
          </a:p>
        </p:txBody>
      </p:sp>
      <p:grpSp>
        <p:nvGrpSpPr>
          <p:cNvPr id="51207" name="Group 22"/>
          <p:cNvGrpSpPr>
            <a:grpSpLocks/>
          </p:cNvGrpSpPr>
          <p:nvPr/>
        </p:nvGrpSpPr>
        <p:grpSpPr bwMode="auto">
          <a:xfrm>
            <a:off x="469900" y="2503488"/>
            <a:ext cx="4886325" cy="830262"/>
            <a:chOff x="704" y="2465"/>
            <a:chExt cx="3078" cy="523"/>
          </a:xfrm>
        </p:grpSpPr>
        <p:sp>
          <p:nvSpPr>
            <p:cNvPr id="163860" name="Rectangle 20"/>
            <p:cNvSpPr>
              <a:spLocks noChangeArrowheads="1"/>
            </p:cNvSpPr>
            <p:nvPr/>
          </p:nvSpPr>
          <p:spPr bwMode="auto">
            <a:xfrm>
              <a:off x="704" y="2465"/>
              <a:ext cx="3078" cy="52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graphicFrame>
          <p:nvGraphicFramePr>
            <p:cNvPr id="51212" name="Object 4"/>
            <p:cNvGraphicFramePr>
              <a:graphicFrameLocks noChangeAspect="1"/>
            </p:cNvGraphicFramePr>
            <p:nvPr/>
          </p:nvGraphicFramePr>
          <p:xfrm>
            <a:off x="712" y="2475"/>
            <a:ext cx="3004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2" name="Equation" r:id="rId5" imgW="2286000" imgH="393700" progId="Equation.DSMT4">
                    <p:embed/>
                  </p:oleObj>
                </mc:Choice>
                <mc:Fallback>
                  <p:oleObj name="Equation" r:id="rId5" imgW="2286000" imgH="3937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" y="2475"/>
                          <a:ext cx="3004" cy="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3865" name="Rectangle 25"/>
          <p:cNvSpPr>
            <a:spLocks noChangeArrowheads="1"/>
          </p:cNvSpPr>
          <p:nvPr/>
        </p:nvSpPr>
        <p:spPr bwMode="auto">
          <a:xfrm>
            <a:off x="334963" y="3662363"/>
            <a:ext cx="7461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i="1" dirty="0">
                <a:solidFill>
                  <a:srgbClr val="333399"/>
                </a:solidFill>
                <a:latin typeface="Symbol" pitchFamily="18" charset="2"/>
                <a:cs typeface="+mn-cs"/>
              </a:rPr>
              <a:t>l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, </a:t>
            </a:r>
            <a:r>
              <a:rPr lang="en-US" sz="2000" i="1" dirty="0">
                <a:solidFill>
                  <a:srgbClr val="333399"/>
                </a:solidFill>
                <a:latin typeface="Symbol" pitchFamily="18" charset="2"/>
                <a:cs typeface="+mn-cs"/>
              </a:rPr>
              <a:t>l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’, and </a:t>
            </a:r>
            <a:r>
              <a:rPr lang="en-US" sz="2000" i="1" dirty="0">
                <a:solidFill>
                  <a:srgbClr val="333399"/>
                </a:solidFill>
                <a:latin typeface="Symbol" pitchFamily="18" charset="2"/>
                <a:cs typeface="+mn-cs"/>
              </a:rPr>
              <a:t>f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can be readily measured in the Compton experiment.</a:t>
            </a:r>
          </a:p>
        </p:txBody>
      </p:sp>
      <p:sp>
        <p:nvSpPr>
          <p:cNvPr id="163866" name="Rectangle 26"/>
          <p:cNvSpPr>
            <a:spLocks noChangeArrowheads="1"/>
          </p:cNvSpPr>
          <p:nvPr/>
        </p:nvSpPr>
        <p:spPr bwMode="auto">
          <a:xfrm>
            <a:off x="779463" y="4568825"/>
            <a:ext cx="8434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is the 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Compton wavelength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and depends on 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1/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m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of the scattering particle.</a:t>
            </a:r>
          </a:p>
        </p:txBody>
      </p:sp>
      <p:graphicFrame>
        <p:nvGraphicFramePr>
          <p:cNvPr id="163869" name="Object 3"/>
          <p:cNvGraphicFramePr>
            <a:graphicFrameLocks noChangeAspect="1"/>
          </p:cNvGraphicFramePr>
          <p:nvPr/>
        </p:nvGraphicFramePr>
        <p:xfrm>
          <a:off x="277813" y="4360863"/>
          <a:ext cx="53022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7" imgW="253890" imgH="393529" progId="Equation.DSMT4">
                  <p:embed/>
                </p:oleObj>
              </mc:Choice>
              <mc:Fallback>
                <p:oleObj name="Equation" r:id="rId7" imgW="253890" imgH="393529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813" y="4360863"/>
                        <a:ext cx="530225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3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3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63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63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0" grpId="0"/>
      <p:bldP spid="163865" grpId="0"/>
      <p:bldP spid="16386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34925" y="3213100"/>
            <a:ext cx="4886325" cy="830263"/>
            <a:chOff x="704" y="2465"/>
            <a:chExt cx="3078" cy="523"/>
          </a:xfrm>
        </p:grpSpPr>
        <p:sp>
          <p:nvSpPr>
            <p:cNvPr id="4" name="Rectangle 20"/>
            <p:cNvSpPr>
              <a:spLocks noChangeArrowheads="1"/>
            </p:cNvSpPr>
            <p:nvPr/>
          </p:nvSpPr>
          <p:spPr bwMode="auto">
            <a:xfrm>
              <a:off x="704" y="2465"/>
              <a:ext cx="3078" cy="52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CC"/>
                </a:solidFill>
                <a:cs typeface="+mn-cs"/>
              </a:endParaRPr>
            </a:p>
          </p:txBody>
        </p:sp>
        <p:graphicFrame>
          <p:nvGraphicFramePr>
            <p:cNvPr id="52235" name="Object 3"/>
            <p:cNvGraphicFramePr>
              <a:graphicFrameLocks noChangeAspect="1"/>
            </p:cNvGraphicFramePr>
            <p:nvPr/>
          </p:nvGraphicFramePr>
          <p:xfrm>
            <a:off x="712" y="2475"/>
            <a:ext cx="3004" cy="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69" name="Equation" r:id="rId3" imgW="2286000" imgH="393700" progId="Equation.DSMT4">
                    <p:embed/>
                  </p:oleObj>
                </mc:Choice>
                <mc:Fallback>
                  <p:oleObj name="Equation" r:id="rId3" imgW="2286000" imgH="3937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" y="2475"/>
                          <a:ext cx="3004" cy="5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0313" y="3141663"/>
            <a:ext cx="4103687" cy="1079500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2228" name="Group 7"/>
          <p:cNvGrpSpPr>
            <a:grpSpLocks/>
          </p:cNvGrpSpPr>
          <p:nvPr/>
        </p:nvGrpSpPr>
        <p:grpSpPr bwMode="auto">
          <a:xfrm>
            <a:off x="250825" y="260350"/>
            <a:ext cx="7058025" cy="2540000"/>
            <a:chOff x="251520" y="260648"/>
            <a:chExt cx="7056785" cy="2540266"/>
          </a:xfrm>
        </p:grpSpPr>
        <p:pic>
          <p:nvPicPr>
            <p:cNvPr id="52232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1" y="260648"/>
              <a:ext cx="7056784" cy="1724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916832"/>
              <a:ext cx="7056784" cy="884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68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4724400"/>
            <a:ext cx="3241675" cy="727075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7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581525"/>
            <a:ext cx="3657600" cy="1076325"/>
          </a:xfrm>
          <a:prstGeom prst="rect">
            <a:avLst/>
          </a:prstGeom>
          <a:noFill/>
          <a:ln w="444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8" name="Picture 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5949950"/>
            <a:ext cx="3600450" cy="609600"/>
          </a:xfrm>
          <a:prstGeom prst="rect">
            <a:avLst/>
          </a:prstGeom>
          <a:noFill/>
          <a:ln w="412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ChangeArrowheads="1"/>
          </p:cNvSpPr>
          <p:nvPr/>
        </p:nvSpPr>
        <p:spPr bwMode="auto">
          <a:xfrm>
            <a:off x="122238" y="930275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How can light act both as a wave and as a particle (photon)?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Light as a Probability Wave</a:t>
            </a:r>
          </a:p>
        </p:txBody>
      </p:sp>
      <p:pic>
        <p:nvPicPr>
          <p:cNvPr id="53252" name="Picture 10" descr="F38_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73175"/>
            <a:ext cx="3810000" cy="510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53" name="Rectangle 13"/>
          <p:cNvSpPr>
            <a:spLocks noChangeArrowheads="1"/>
          </p:cNvSpPr>
          <p:nvPr/>
        </p:nvSpPr>
        <p:spPr bwMode="auto">
          <a:xfrm>
            <a:off x="4516438" y="1692275"/>
            <a:ext cx="46275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Standard Version: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Photons sent through double slit. Photons detected (1 click at a time) more often where the classical intensity:</a:t>
            </a:r>
          </a:p>
        </p:txBody>
      </p:sp>
      <p:graphicFrame>
        <p:nvGraphicFramePr>
          <p:cNvPr id="53254" name="Object 2"/>
          <p:cNvGraphicFramePr>
            <a:graphicFrameLocks noChangeAspect="1"/>
          </p:cNvGraphicFramePr>
          <p:nvPr/>
        </p:nvGraphicFramePr>
        <p:xfrm>
          <a:off x="4697413" y="3038475"/>
          <a:ext cx="1141412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545863" imgH="457002" progId="Equation.DSMT4">
                  <p:embed/>
                </p:oleObj>
              </mc:Choice>
              <mc:Fallback>
                <p:oleObj name="Equation" r:id="rId4" imgW="545863" imgH="457002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97413" y="3038475"/>
                        <a:ext cx="1141412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56" name="Rectangle 16"/>
          <p:cNvSpPr>
            <a:spLocks noChangeArrowheads="1"/>
          </p:cNvSpPr>
          <p:nvPr/>
        </p:nvSpPr>
        <p:spPr bwMode="auto">
          <a:xfrm>
            <a:off x="5965825" y="3243263"/>
            <a:ext cx="1608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is maximum.</a:t>
            </a:r>
          </a:p>
        </p:txBody>
      </p:sp>
      <p:sp>
        <p:nvSpPr>
          <p:cNvPr id="138257" name="AutoShape 17"/>
          <p:cNvSpPr>
            <a:spLocks noChangeArrowheads="1"/>
          </p:cNvSpPr>
          <p:nvPr/>
        </p:nvSpPr>
        <p:spPr bwMode="auto">
          <a:xfrm>
            <a:off x="4318000" y="3416300"/>
            <a:ext cx="368300" cy="1041400"/>
          </a:xfrm>
          <a:prstGeom prst="curvedRightArrow">
            <a:avLst>
              <a:gd name="adj1" fmla="val 56552"/>
              <a:gd name="adj2" fmla="val 113103"/>
              <a:gd name="adj3" fmla="val 297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  <p:grpSp>
        <p:nvGrpSpPr>
          <p:cNvPr id="53257" name="Group 20"/>
          <p:cNvGrpSpPr>
            <a:grpSpLocks/>
          </p:cNvGrpSpPr>
          <p:nvPr/>
        </p:nvGrpSpPr>
        <p:grpSpPr bwMode="auto">
          <a:xfrm>
            <a:off x="4787900" y="4076700"/>
            <a:ext cx="4216400" cy="1701800"/>
            <a:chOff x="3104" y="2568"/>
            <a:chExt cx="2656" cy="1072"/>
          </a:xfrm>
        </p:grpSpPr>
        <p:sp>
          <p:nvSpPr>
            <p:cNvPr id="138259" name="Rectangle 19"/>
            <p:cNvSpPr>
              <a:spLocks noChangeArrowheads="1"/>
            </p:cNvSpPr>
            <p:nvPr/>
          </p:nvSpPr>
          <p:spPr bwMode="auto">
            <a:xfrm>
              <a:off x="3104" y="2568"/>
              <a:ext cx="2656" cy="107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38258" name="Rectangle 18"/>
            <p:cNvSpPr>
              <a:spLocks noChangeArrowheads="1"/>
            </p:cNvSpPr>
            <p:nvPr/>
          </p:nvSpPr>
          <p:spPr bwMode="auto">
            <a:xfrm>
              <a:off x="3111" y="2571"/>
              <a:ext cx="2649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2000">
                  <a:solidFill>
                    <a:srgbClr val="333399"/>
                  </a:solidFill>
                  <a:cs typeface="+mn-cs"/>
                </a:rPr>
                <a:t>The probability per unit time interval that a photon will be detected in any small volume centered on a given point is proportional to </a:t>
              </a:r>
              <a:r>
                <a:rPr lang="en-US" sz="2000" i="1">
                  <a:solidFill>
                    <a:srgbClr val="333399"/>
                  </a:solidFill>
                  <a:latin typeface="Times New Roman" pitchFamily="18" charset="0"/>
                  <a:cs typeface="+mn-cs"/>
                </a:rPr>
                <a:t>E</a:t>
              </a:r>
              <a:r>
                <a:rPr lang="en-US" sz="2000" baseline="30000">
                  <a:solidFill>
                    <a:srgbClr val="333399"/>
                  </a:solidFill>
                  <a:cs typeface="+mn-cs"/>
                </a:rPr>
                <a:t>2</a:t>
              </a:r>
              <a:r>
                <a:rPr lang="en-US" sz="2000">
                  <a:solidFill>
                    <a:srgbClr val="333399"/>
                  </a:solidFill>
                  <a:cs typeface="+mn-cs"/>
                </a:rPr>
                <a:t> at that point.</a:t>
              </a:r>
            </a:p>
          </p:txBody>
        </p:sp>
      </p:grpSp>
      <p:sp>
        <p:nvSpPr>
          <p:cNvPr id="138261" name="Rectangle 21"/>
          <p:cNvSpPr>
            <a:spLocks noChangeArrowheads="1"/>
          </p:cNvSpPr>
          <p:nvPr/>
        </p:nvSpPr>
        <p:spPr bwMode="auto">
          <a:xfrm>
            <a:off x="0" y="5973763"/>
            <a:ext cx="8280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Light is not only an electromagnetic wave but also a 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probability wave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for detecting photons.</a:t>
            </a:r>
          </a:p>
        </p:txBody>
      </p:sp>
      <p:sp>
        <p:nvSpPr>
          <p:cNvPr id="53259" name="TextBox 15"/>
          <p:cNvSpPr txBox="1">
            <a:spLocks noChangeArrowheads="1"/>
          </p:cNvSpPr>
          <p:nvPr/>
        </p:nvSpPr>
        <p:spPr bwMode="auto">
          <a:xfrm>
            <a:off x="2195513" y="1876425"/>
            <a:ext cx="1152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Detector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clicks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Light as a Probability Wave</a:t>
            </a:r>
          </a:p>
        </p:txBody>
      </p:sp>
      <p:sp>
        <p:nvSpPr>
          <p:cNvPr id="164872" name="Rectangle 8"/>
          <p:cNvSpPr>
            <a:spLocks noChangeArrowheads="1"/>
          </p:cNvSpPr>
          <p:nvPr/>
        </p:nvSpPr>
        <p:spPr bwMode="auto">
          <a:xfrm>
            <a:off x="0" y="1146175"/>
            <a:ext cx="91440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Single Photon Version: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Photons sent through double slit </a:t>
            </a:r>
            <a:r>
              <a:rPr lang="en-US" sz="2000" b="1" dirty="0">
                <a:solidFill>
                  <a:srgbClr val="333399"/>
                </a:solidFill>
                <a:cs typeface="+mn-cs"/>
              </a:rPr>
              <a:t>one at a time.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First experiment by Taylor in 1909. </a:t>
            </a:r>
          </a:p>
          <a:p>
            <a:pPr>
              <a:spcBef>
                <a:spcPct val="50000"/>
              </a:spcBef>
              <a:defRPr/>
            </a:pPr>
            <a:endParaRPr lang="en-US" sz="2000" dirty="0">
              <a:solidFill>
                <a:srgbClr val="333399"/>
              </a:solidFill>
              <a:cs typeface="+mn-cs"/>
            </a:endParaRPr>
          </a:p>
          <a:p>
            <a:pPr marL="457200" indent="-457200">
              <a:spcBef>
                <a:spcPct val="50000"/>
              </a:spcBef>
              <a:buFontTx/>
              <a:buAutoNum type="arabicPeriod"/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We </a:t>
            </a:r>
            <a:r>
              <a:rPr lang="en-US" sz="2000" b="1" dirty="0">
                <a:solidFill>
                  <a:srgbClr val="333399"/>
                </a:solidFill>
                <a:cs typeface="+mn-cs"/>
              </a:rPr>
              <a:t>cannot predict where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the photon will arrive on the screen.</a:t>
            </a:r>
          </a:p>
          <a:p>
            <a:pPr marL="457200" indent="-457200">
              <a:spcBef>
                <a:spcPct val="50000"/>
              </a:spcBef>
              <a:buFontTx/>
              <a:buAutoNum type="arabicPeriod"/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We </a:t>
            </a:r>
            <a:r>
              <a:rPr lang="en-US" sz="2000" b="1" dirty="0">
                <a:solidFill>
                  <a:srgbClr val="333399"/>
                </a:solidFill>
                <a:cs typeface="+mn-cs"/>
              </a:rPr>
              <a:t>can predict the probability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of the photon hitting different parts of the screen. This probability pattern is just the two-slit interference</a:t>
            </a:r>
          </a:p>
        </p:txBody>
      </p:sp>
      <p:sp>
        <p:nvSpPr>
          <p:cNvPr id="164879" name="Rectangle 15"/>
          <p:cNvSpPr>
            <a:spLocks noChangeArrowheads="1"/>
          </p:cNvSpPr>
          <p:nvPr/>
        </p:nvSpPr>
        <p:spPr bwMode="auto">
          <a:xfrm>
            <a:off x="0" y="4548188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CC"/>
                </a:solidFill>
                <a:cs typeface="+mn-cs"/>
              </a:rPr>
              <a:t>The wave traveling from the source to the screen is a </a:t>
            </a:r>
            <a:r>
              <a:rPr lang="en-US" sz="2000" i="1" dirty="0">
                <a:solidFill>
                  <a:srgbClr val="FF0000"/>
                </a:solidFill>
                <a:cs typeface="+mn-cs"/>
              </a:rPr>
              <a:t>probability wave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, which produces a pattern of "probability fringes" at the screen.</a:t>
            </a:r>
          </a:p>
        </p:txBody>
      </p:sp>
      <p:sp>
        <p:nvSpPr>
          <p:cNvPr id="164880" name="AutoShape 16"/>
          <p:cNvSpPr>
            <a:spLocks noChangeArrowheads="1"/>
          </p:cNvSpPr>
          <p:nvPr/>
        </p:nvSpPr>
        <p:spPr bwMode="auto">
          <a:xfrm>
            <a:off x="4102100" y="3662363"/>
            <a:ext cx="812800" cy="7493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4" name="Rectangle 6"/>
          <p:cNvSpPr>
            <a:spLocks noChangeArrowheads="1"/>
          </p:cNvSpPr>
          <p:nvPr/>
        </p:nvSpPr>
        <p:spPr bwMode="auto">
          <a:xfrm>
            <a:off x="533400" y="274638"/>
            <a:ext cx="7848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3300"/>
                </a:solidFill>
                <a:cs typeface="+mn-cs"/>
              </a:rPr>
              <a:t>Light as a Probability Wave</a:t>
            </a:r>
          </a:p>
        </p:txBody>
      </p:sp>
      <p:sp>
        <p:nvSpPr>
          <p:cNvPr id="165896" name="Rectangle 8"/>
          <p:cNvSpPr>
            <a:spLocks noChangeArrowheads="1"/>
          </p:cNvSpPr>
          <p:nvPr/>
        </p:nvSpPr>
        <p:spPr bwMode="auto">
          <a:xfrm>
            <a:off x="177800" y="1350963"/>
            <a:ext cx="8623300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Conclusions :</a:t>
            </a:r>
          </a:p>
          <a:p>
            <a:pPr>
              <a:defRPr/>
            </a:pPr>
            <a:endParaRPr lang="en-US" sz="2000" b="1" dirty="0">
              <a:solidFill>
                <a:srgbClr val="333399"/>
              </a:solidFill>
              <a:cs typeface="+mn-cs"/>
            </a:endParaRPr>
          </a:p>
          <a:p>
            <a:pPr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1.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Light is generated at source as photons.</a:t>
            </a:r>
          </a:p>
          <a:p>
            <a:pPr>
              <a:defRPr/>
            </a:pPr>
            <a:endParaRPr lang="en-US" sz="2000" dirty="0">
              <a:solidFill>
                <a:srgbClr val="333399"/>
              </a:solidFill>
              <a:cs typeface="+mn-cs"/>
            </a:endParaRPr>
          </a:p>
          <a:p>
            <a:pPr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2.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Light is absorbed at detector as photons.</a:t>
            </a:r>
          </a:p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 </a:t>
            </a:r>
          </a:p>
          <a:p>
            <a:pPr>
              <a:defRPr/>
            </a:pPr>
            <a:r>
              <a:rPr lang="en-US" sz="2000" b="1" dirty="0">
                <a:solidFill>
                  <a:srgbClr val="333399"/>
                </a:solidFill>
                <a:cs typeface="+mn-cs"/>
              </a:rPr>
              <a:t>3.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Light travels between source and detector as a probability wave.</a:t>
            </a:r>
          </a:p>
          <a:p>
            <a:pPr>
              <a:defRPr/>
            </a:pPr>
            <a:endParaRPr lang="en-US" sz="2000" dirty="0">
              <a:solidFill>
                <a:srgbClr val="333399"/>
              </a:solidFill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ChangeArrowheads="1"/>
          </p:cNvSpPr>
          <p:nvPr/>
        </p:nvSpPr>
        <p:spPr bwMode="auto">
          <a:xfrm>
            <a:off x="122238" y="930275"/>
            <a:ext cx="9144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If electromagnetic waves (light) can behave like particles (photons), can particles behave like waves?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 dirty="0">
                <a:solidFill>
                  <a:srgbClr val="FF3300"/>
                </a:solidFill>
              </a:rPr>
              <a:t>Electrons and Matter Waves</a:t>
            </a:r>
          </a:p>
        </p:txBody>
      </p:sp>
      <p:pic>
        <p:nvPicPr>
          <p:cNvPr id="57348" name="Picture 9" descr="F38_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911600"/>
            <a:ext cx="5341938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349" name="Group 15"/>
          <p:cNvGrpSpPr>
            <a:grpSpLocks/>
          </p:cNvGrpSpPr>
          <p:nvPr/>
        </p:nvGrpSpPr>
        <p:grpSpPr bwMode="auto">
          <a:xfrm>
            <a:off x="203200" y="1681163"/>
            <a:ext cx="4251325" cy="927100"/>
            <a:chOff x="384" y="1235"/>
            <a:chExt cx="2678" cy="584"/>
          </a:xfrm>
        </p:grpSpPr>
        <p:sp>
          <p:nvSpPr>
            <p:cNvPr id="140301" name="Rectangle 13"/>
            <p:cNvSpPr>
              <a:spLocks noChangeArrowheads="1"/>
            </p:cNvSpPr>
            <p:nvPr/>
          </p:nvSpPr>
          <p:spPr bwMode="auto">
            <a:xfrm>
              <a:off x="384" y="1241"/>
              <a:ext cx="2678" cy="5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graphicFrame>
          <p:nvGraphicFramePr>
            <p:cNvPr id="57383" name="Object 2"/>
            <p:cNvGraphicFramePr>
              <a:graphicFrameLocks noChangeAspect="1"/>
            </p:cNvGraphicFramePr>
            <p:nvPr/>
          </p:nvGraphicFramePr>
          <p:xfrm>
            <a:off x="407" y="1235"/>
            <a:ext cx="2653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7" name="Equation" r:id="rId4" imgW="2019300" imgH="419100" progId="Equation.DSMT4">
                    <p:embed/>
                  </p:oleObj>
                </mc:Choice>
                <mc:Fallback>
                  <p:oleObj name="Equation" r:id="rId4" imgW="2019300" imgH="4191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" y="1235"/>
                          <a:ext cx="2653" cy="5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0304" name="Rectangle 16"/>
          <p:cNvSpPr>
            <a:spLocks noChangeArrowheads="1"/>
          </p:cNvSpPr>
          <p:nvPr/>
        </p:nvSpPr>
        <p:spPr bwMode="auto">
          <a:xfrm>
            <a:off x="4433888" y="1911350"/>
            <a:ext cx="4679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where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000">
                <a:solidFill>
                  <a:srgbClr val="333399"/>
                </a:solidFill>
                <a:cs typeface="+mn-cs"/>
              </a:rPr>
              <a:t> is the momentum of the particle</a:t>
            </a:r>
          </a:p>
        </p:txBody>
      </p:sp>
      <p:grpSp>
        <p:nvGrpSpPr>
          <p:cNvPr id="57351" name="Group 61"/>
          <p:cNvGrpSpPr>
            <a:grpSpLocks/>
          </p:cNvGrpSpPr>
          <p:nvPr/>
        </p:nvGrpSpPr>
        <p:grpSpPr bwMode="auto">
          <a:xfrm>
            <a:off x="4432300" y="2554288"/>
            <a:ext cx="4165600" cy="1443037"/>
            <a:chOff x="2792" y="1609"/>
            <a:chExt cx="2624" cy="909"/>
          </a:xfrm>
        </p:grpSpPr>
        <p:sp>
          <p:nvSpPr>
            <p:cNvPr id="140307" name="AutoShape 19"/>
            <p:cNvSpPr>
              <a:spLocks noChangeAspect="1" noChangeArrowheads="1"/>
            </p:cNvSpPr>
            <p:nvPr/>
          </p:nvSpPr>
          <p:spPr bwMode="auto">
            <a:xfrm rot="-5400000">
              <a:off x="4607" y="1710"/>
              <a:ext cx="909" cy="708"/>
            </a:xfrm>
            <a:prstGeom prst="parallelogram">
              <a:avLst>
                <a:gd name="adj" fmla="val 3209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06" name="AutoShape 18"/>
            <p:cNvSpPr>
              <a:spLocks noChangeAspect="1" noChangeArrowheads="1"/>
            </p:cNvSpPr>
            <p:nvPr/>
          </p:nvSpPr>
          <p:spPr bwMode="auto">
            <a:xfrm rot="-5400000">
              <a:off x="3512" y="1710"/>
              <a:ext cx="909" cy="707"/>
            </a:xfrm>
            <a:prstGeom prst="parallelogram">
              <a:avLst>
                <a:gd name="adj" fmla="val 3214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08" name="AutoShape 20"/>
            <p:cNvSpPr>
              <a:spLocks noChangeAspect="1" noChangeArrowheads="1"/>
            </p:cNvSpPr>
            <p:nvPr/>
          </p:nvSpPr>
          <p:spPr bwMode="auto">
            <a:xfrm rot="16200000">
              <a:off x="3623" y="2042"/>
              <a:ext cx="567" cy="19"/>
            </a:xfrm>
            <a:prstGeom prst="parallelogram">
              <a:avLst>
                <a:gd name="adj" fmla="val 48908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10" name="AutoShape 22" descr="20%"/>
            <p:cNvSpPr>
              <a:spLocks noChangeArrowheads="1"/>
            </p:cNvSpPr>
            <p:nvPr/>
          </p:nvSpPr>
          <p:spPr bwMode="auto">
            <a:xfrm rot="16200000">
              <a:off x="4728" y="2012"/>
              <a:ext cx="593" cy="87"/>
            </a:xfrm>
            <a:prstGeom prst="parallelogram">
              <a:avLst>
                <a:gd name="adj" fmla="val 22847"/>
              </a:avLst>
            </a:prstGeom>
            <a:pattFill prst="pct2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11" name="AutoShape 23" descr="20%"/>
            <p:cNvSpPr>
              <a:spLocks noChangeArrowheads="1"/>
            </p:cNvSpPr>
            <p:nvPr/>
          </p:nvSpPr>
          <p:spPr bwMode="auto">
            <a:xfrm rot="16200000">
              <a:off x="4601" y="1987"/>
              <a:ext cx="592" cy="58"/>
            </a:xfrm>
            <a:prstGeom prst="parallelogram">
              <a:avLst>
                <a:gd name="adj" fmla="val 25895"/>
              </a:avLst>
            </a:prstGeom>
            <a:pattFill prst="pct2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13" name="AutoShape 25" descr="10%"/>
            <p:cNvSpPr>
              <a:spLocks noChangeAspect="1" noChangeArrowheads="1"/>
            </p:cNvSpPr>
            <p:nvPr/>
          </p:nvSpPr>
          <p:spPr bwMode="auto">
            <a:xfrm rot="16200000">
              <a:off x="4946" y="2117"/>
              <a:ext cx="591" cy="13"/>
            </a:xfrm>
            <a:prstGeom prst="parallelogram">
              <a:avLst>
                <a:gd name="adj" fmla="val 41463"/>
              </a:avLst>
            </a:prstGeom>
            <a:pattFill prst="pct1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15" name="Text Box 27"/>
            <p:cNvSpPr txBox="1">
              <a:spLocks noChangeAspect="1" noChangeArrowheads="1"/>
            </p:cNvSpPr>
            <p:nvPr/>
          </p:nvSpPr>
          <p:spPr bwMode="auto">
            <a:xfrm>
              <a:off x="2937" y="1939"/>
              <a:ext cx="64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600">
                  <a:solidFill>
                    <a:srgbClr val="333399"/>
                  </a:solidFill>
                  <a:cs typeface="+mn-cs"/>
                </a:rPr>
                <a:t>Electrons</a:t>
              </a:r>
            </a:p>
          </p:txBody>
        </p:sp>
        <p:sp>
          <p:nvSpPr>
            <p:cNvPr id="140316" name="Line 28"/>
            <p:cNvSpPr>
              <a:spLocks noChangeAspect="1" noChangeShapeType="1"/>
            </p:cNvSpPr>
            <p:nvPr/>
          </p:nvSpPr>
          <p:spPr bwMode="auto">
            <a:xfrm flipV="1">
              <a:off x="3918" y="1991"/>
              <a:ext cx="1148" cy="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17" name="Line 29"/>
            <p:cNvSpPr>
              <a:spLocks noChangeAspect="1" noChangeShapeType="1"/>
            </p:cNvSpPr>
            <p:nvPr/>
          </p:nvSpPr>
          <p:spPr bwMode="auto">
            <a:xfrm flipV="1">
              <a:off x="3918" y="1965"/>
              <a:ext cx="1096" cy="1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18" name="Line 30"/>
            <p:cNvSpPr>
              <a:spLocks noChangeAspect="1" noChangeShapeType="1"/>
            </p:cNvSpPr>
            <p:nvPr/>
          </p:nvSpPr>
          <p:spPr bwMode="auto">
            <a:xfrm flipV="1">
              <a:off x="4319" y="1998"/>
              <a:ext cx="747" cy="51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19" name="Line 31"/>
            <p:cNvSpPr>
              <a:spLocks noChangeAspect="1" noChangeShapeType="1"/>
            </p:cNvSpPr>
            <p:nvPr/>
          </p:nvSpPr>
          <p:spPr bwMode="auto">
            <a:xfrm flipV="1">
              <a:off x="4321" y="1961"/>
              <a:ext cx="686" cy="77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20" name="Text Box 32"/>
            <p:cNvSpPr txBox="1">
              <a:spLocks noChangeAspect="1" noChangeArrowheads="1"/>
            </p:cNvSpPr>
            <p:nvPr/>
          </p:nvSpPr>
          <p:spPr bwMode="auto">
            <a:xfrm>
              <a:off x="4438" y="2038"/>
              <a:ext cx="1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i="1">
                  <a:solidFill>
                    <a:srgbClr val="333399"/>
                  </a:solidFill>
                  <a:latin typeface="Symbol" pitchFamily="18" charset="2"/>
                  <a:cs typeface="+mn-cs"/>
                </a:rPr>
                <a:t>q</a:t>
              </a:r>
            </a:p>
          </p:txBody>
        </p:sp>
        <p:sp>
          <p:nvSpPr>
            <p:cNvPr id="140321" name="Arc 33"/>
            <p:cNvSpPr>
              <a:spLocks noChangeAspect="1"/>
            </p:cNvSpPr>
            <p:nvPr/>
          </p:nvSpPr>
          <p:spPr bwMode="auto">
            <a:xfrm rot="1974315">
              <a:off x="4580" y="2057"/>
              <a:ext cx="58" cy="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lg" len="med"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22" name="Arc 34"/>
            <p:cNvSpPr>
              <a:spLocks noChangeAspect="1"/>
            </p:cNvSpPr>
            <p:nvPr/>
          </p:nvSpPr>
          <p:spPr bwMode="auto">
            <a:xfrm rot="16503116" flipV="1">
              <a:off x="4529" y="1922"/>
              <a:ext cx="58" cy="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lg" len="med"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40" name="AutoShape 52" descr="20%"/>
            <p:cNvSpPr>
              <a:spLocks noChangeAspect="1" noChangeArrowheads="1"/>
            </p:cNvSpPr>
            <p:nvPr/>
          </p:nvSpPr>
          <p:spPr bwMode="auto">
            <a:xfrm rot="16200000">
              <a:off x="4847" y="2072"/>
              <a:ext cx="591" cy="47"/>
            </a:xfrm>
            <a:prstGeom prst="parallelogram">
              <a:avLst>
                <a:gd name="adj" fmla="val 31902"/>
              </a:avLst>
            </a:prstGeom>
            <a:pattFill prst="pct2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41" name="AutoShape 53" descr="10%"/>
            <p:cNvSpPr>
              <a:spLocks noChangeAspect="1" noChangeArrowheads="1"/>
            </p:cNvSpPr>
            <p:nvPr/>
          </p:nvSpPr>
          <p:spPr bwMode="auto">
            <a:xfrm rot="16200000">
              <a:off x="5007" y="2186"/>
              <a:ext cx="591" cy="13"/>
            </a:xfrm>
            <a:prstGeom prst="parallelogram">
              <a:avLst>
                <a:gd name="adj" fmla="val 41463"/>
              </a:avLst>
            </a:prstGeom>
            <a:pattFill prst="pct1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42" name="AutoShape 54" descr="10%"/>
            <p:cNvSpPr>
              <a:spLocks noChangeAspect="1" noChangeArrowheads="1"/>
            </p:cNvSpPr>
            <p:nvPr/>
          </p:nvSpPr>
          <p:spPr bwMode="auto">
            <a:xfrm rot="16200000">
              <a:off x="4519" y="1974"/>
              <a:ext cx="592" cy="14"/>
            </a:xfrm>
            <a:prstGeom prst="parallelogram">
              <a:avLst>
                <a:gd name="adj" fmla="val 38566"/>
              </a:avLst>
            </a:prstGeom>
            <a:pattFill prst="pct1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29" name="Line 41"/>
            <p:cNvSpPr>
              <a:spLocks noChangeAspect="1" noChangeShapeType="1"/>
            </p:cNvSpPr>
            <p:nvPr/>
          </p:nvSpPr>
          <p:spPr bwMode="auto">
            <a:xfrm flipV="1">
              <a:off x="3582" y="2096"/>
              <a:ext cx="246" cy="2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0" name="Oval 42"/>
            <p:cNvSpPr>
              <a:spLocks noChangeAspect="1" noChangeArrowheads="1"/>
            </p:cNvSpPr>
            <p:nvPr/>
          </p:nvSpPr>
          <p:spPr bwMode="auto">
            <a:xfrm>
              <a:off x="2792" y="2193"/>
              <a:ext cx="45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1" name="Oval 43"/>
            <p:cNvSpPr>
              <a:spLocks noChangeAspect="1" noChangeArrowheads="1"/>
            </p:cNvSpPr>
            <p:nvPr/>
          </p:nvSpPr>
          <p:spPr bwMode="auto">
            <a:xfrm>
              <a:off x="2870" y="2187"/>
              <a:ext cx="45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2" name="Oval 44"/>
            <p:cNvSpPr>
              <a:spLocks noChangeAspect="1" noChangeArrowheads="1"/>
            </p:cNvSpPr>
            <p:nvPr/>
          </p:nvSpPr>
          <p:spPr bwMode="auto">
            <a:xfrm>
              <a:off x="2993" y="2167"/>
              <a:ext cx="45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3" name="Oval 45"/>
            <p:cNvSpPr>
              <a:spLocks noChangeAspect="1" noChangeArrowheads="1"/>
            </p:cNvSpPr>
            <p:nvPr/>
          </p:nvSpPr>
          <p:spPr bwMode="auto">
            <a:xfrm>
              <a:off x="3122" y="2154"/>
              <a:ext cx="46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4" name="Oval 46"/>
            <p:cNvSpPr>
              <a:spLocks noChangeAspect="1" noChangeArrowheads="1"/>
            </p:cNvSpPr>
            <p:nvPr/>
          </p:nvSpPr>
          <p:spPr bwMode="auto">
            <a:xfrm>
              <a:off x="3187" y="2148"/>
              <a:ext cx="45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5" name="Oval 47"/>
            <p:cNvSpPr>
              <a:spLocks noChangeAspect="1" noChangeArrowheads="1"/>
            </p:cNvSpPr>
            <p:nvPr/>
          </p:nvSpPr>
          <p:spPr bwMode="auto">
            <a:xfrm>
              <a:off x="3265" y="2141"/>
              <a:ext cx="45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6" name="Oval 48"/>
            <p:cNvSpPr>
              <a:spLocks noChangeAspect="1" noChangeArrowheads="1"/>
            </p:cNvSpPr>
            <p:nvPr/>
          </p:nvSpPr>
          <p:spPr bwMode="auto">
            <a:xfrm>
              <a:off x="3388" y="2122"/>
              <a:ext cx="45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37" name="Oval 49"/>
            <p:cNvSpPr>
              <a:spLocks noChangeAspect="1" noChangeArrowheads="1"/>
            </p:cNvSpPr>
            <p:nvPr/>
          </p:nvSpPr>
          <p:spPr bwMode="auto">
            <a:xfrm>
              <a:off x="3517" y="2109"/>
              <a:ext cx="46" cy="4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46" name="AutoShape 58" descr="20%"/>
            <p:cNvSpPr>
              <a:spLocks noChangeAspect="1" noChangeArrowheads="1"/>
            </p:cNvSpPr>
            <p:nvPr/>
          </p:nvSpPr>
          <p:spPr bwMode="auto">
            <a:xfrm rot="16200000">
              <a:off x="4942" y="2113"/>
              <a:ext cx="591" cy="37"/>
            </a:xfrm>
            <a:prstGeom prst="parallelogram">
              <a:avLst>
                <a:gd name="adj" fmla="val 14568"/>
              </a:avLst>
            </a:prstGeom>
            <a:pattFill prst="pct2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40347" name="AutoShape 59" descr="20%"/>
            <p:cNvSpPr>
              <a:spLocks noChangeAspect="1" noChangeArrowheads="1"/>
            </p:cNvSpPr>
            <p:nvPr/>
          </p:nvSpPr>
          <p:spPr bwMode="auto">
            <a:xfrm rot="16200000">
              <a:off x="4494" y="1961"/>
              <a:ext cx="591" cy="37"/>
            </a:xfrm>
            <a:prstGeom prst="parallelogram">
              <a:avLst>
                <a:gd name="adj" fmla="val 14568"/>
              </a:avLst>
            </a:prstGeom>
            <a:pattFill prst="pct20">
              <a:fgClr>
                <a:schemeClr val="tx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</p:grpSp>
      <p:sp>
        <p:nvSpPr>
          <p:cNvPr id="57352" name="TextBox 40"/>
          <p:cNvSpPr txBox="1">
            <a:spLocks noChangeArrowheads="1"/>
          </p:cNvSpPr>
          <p:nvPr/>
        </p:nvSpPr>
        <p:spPr bwMode="auto">
          <a:xfrm>
            <a:off x="5508625" y="4508500"/>
            <a:ext cx="36353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p, n and various atoms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Recently for  I</a:t>
            </a:r>
            <a:r>
              <a:rPr lang="en-US" altLang="en-US" sz="2000" baseline="-25000">
                <a:solidFill>
                  <a:srgbClr val="3333CC"/>
                </a:solidFill>
              </a:rPr>
              <a:t>2</a:t>
            </a:r>
            <a:r>
              <a:rPr lang="en-US" altLang="en-US" sz="2000">
                <a:solidFill>
                  <a:srgbClr val="3333CC"/>
                </a:solidFill>
              </a:rPr>
              <a:t>,C</a:t>
            </a:r>
            <a:r>
              <a:rPr lang="en-US" altLang="en-US" sz="2000" baseline="-25000">
                <a:solidFill>
                  <a:srgbClr val="3333CC"/>
                </a:solidFill>
              </a:rPr>
              <a:t>60 </a:t>
            </a:r>
            <a:r>
              <a:rPr lang="en-US" altLang="en-US" sz="2000">
                <a:solidFill>
                  <a:srgbClr val="3333CC"/>
                </a:solidFill>
              </a:rPr>
              <a:t>and C</a:t>
            </a:r>
            <a:r>
              <a:rPr lang="en-US" altLang="en-US" sz="2000" baseline="-25000">
                <a:solidFill>
                  <a:srgbClr val="3333CC"/>
                </a:solidFill>
              </a:rPr>
              <a:t>70</a:t>
            </a:r>
          </a:p>
        </p:txBody>
      </p:sp>
      <p:sp>
        <p:nvSpPr>
          <p:cNvPr id="57353" name="TextBox 41"/>
          <p:cNvSpPr txBox="1">
            <a:spLocks noChangeArrowheads="1"/>
          </p:cNvSpPr>
          <p:nvPr/>
        </p:nvSpPr>
        <p:spPr bwMode="auto">
          <a:xfrm>
            <a:off x="5580063" y="5600700"/>
            <a:ext cx="3635375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900">
                <a:solidFill>
                  <a:srgbClr val="3333CC"/>
                </a:solidFill>
              </a:rPr>
              <a:t>Electron and neutron diffraction</a:t>
            </a:r>
            <a:endParaRPr lang="en-US" altLang="en-US" sz="1900" baseline="-25000">
              <a:solidFill>
                <a:srgbClr val="3333CC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144588"/>
            <a:ext cx="7524750" cy="319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TextBox 1"/>
          <p:cNvSpPr txBox="1">
            <a:spLocks noChangeArrowheads="1"/>
          </p:cNvSpPr>
          <p:nvPr/>
        </p:nvSpPr>
        <p:spPr bwMode="auto">
          <a:xfrm>
            <a:off x="1835150" y="476250"/>
            <a:ext cx="10445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3333CC"/>
                </a:solidFill>
              </a:rPr>
              <a:t>X-ray</a:t>
            </a:r>
          </a:p>
        </p:txBody>
      </p:sp>
      <p:sp>
        <p:nvSpPr>
          <p:cNvPr id="58372" name="TextBox 3"/>
          <p:cNvSpPr txBox="1">
            <a:spLocks noChangeArrowheads="1"/>
          </p:cNvSpPr>
          <p:nvPr/>
        </p:nvSpPr>
        <p:spPr bwMode="auto">
          <a:xfrm>
            <a:off x="5651500" y="477838"/>
            <a:ext cx="16462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3333CC"/>
                </a:solidFill>
              </a:rPr>
              <a:t>electrons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6486525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33400" y="274638"/>
            <a:ext cx="3753470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sz="2400" b="1" dirty="0">
                <a:solidFill>
                  <a:srgbClr val="3333CC"/>
                </a:solidFill>
              </a:rPr>
              <a:t>Waves and Particles</a:t>
            </a:r>
            <a:endParaRPr lang="en-US" altLang="en-US" sz="2400" b="1" kern="0" dirty="0">
              <a:solidFill>
                <a:srgbClr val="3333CC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19336" y="5596161"/>
            <a:ext cx="69847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3333CC"/>
                </a:solidFill>
              </a:rPr>
              <a:t>Lawrence Berkeley Laboratory/Science Photo Library/</a:t>
            </a:r>
            <a:r>
              <a:rPr lang="en-US" sz="2000" dirty="0">
                <a:solidFill>
                  <a:srgbClr val="3333CC"/>
                </a:solidFill>
              </a:rPr>
              <a:t>Photo Researchers, Inc.</a:t>
            </a:r>
          </a:p>
        </p:txBody>
      </p:sp>
    </p:spTree>
    <p:extLst>
      <p:ext uri="{BB962C8B-B14F-4D97-AF65-F5344CB8AC3E}">
        <p14:creationId xmlns:p14="http://schemas.microsoft.com/office/powerpoint/2010/main" val="484153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33400" y="274638"/>
            <a:ext cx="7848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2200" b="1" kern="0" dirty="0">
                <a:solidFill>
                  <a:srgbClr val="3333CC"/>
                </a:solidFill>
                <a:latin typeface="Arial"/>
                <a:ea typeface="+mj-ea"/>
                <a:cs typeface="+mj-cs"/>
              </a:rPr>
              <a:t>What is the wavelength of a photon with energy 1eV and 1 </a:t>
            </a:r>
            <a:r>
              <a:rPr lang="en-US" sz="2200" b="1" kern="0" dirty="0" err="1">
                <a:solidFill>
                  <a:srgbClr val="3333CC"/>
                </a:solidFill>
                <a:latin typeface="Arial"/>
                <a:ea typeface="+mj-ea"/>
                <a:cs typeface="+mj-cs"/>
              </a:rPr>
              <a:t>GeV</a:t>
            </a:r>
            <a:r>
              <a:rPr lang="en-US" sz="2200" b="1" kern="0" dirty="0">
                <a:solidFill>
                  <a:srgbClr val="3333CC"/>
                </a:solidFill>
                <a:latin typeface="Arial"/>
                <a:ea typeface="+mj-ea"/>
                <a:cs typeface="+mj-cs"/>
              </a:rPr>
              <a:t> and electron with energy 1 </a:t>
            </a:r>
            <a:r>
              <a:rPr lang="en-US" sz="2200" b="1" kern="0" dirty="0" err="1">
                <a:solidFill>
                  <a:srgbClr val="3333CC"/>
                </a:solidFill>
                <a:latin typeface="Arial"/>
                <a:ea typeface="+mj-ea"/>
                <a:cs typeface="+mj-cs"/>
              </a:rPr>
              <a:t>eV</a:t>
            </a:r>
            <a:r>
              <a:rPr lang="en-US" sz="2200" b="1" kern="0" dirty="0">
                <a:solidFill>
                  <a:srgbClr val="3333CC"/>
                </a:solidFill>
                <a:latin typeface="Arial"/>
                <a:ea typeface="+mj-ea"/>
                <a:cs typeface="+mj-cs"/>
              </a:rPr>
              <a:t> and 1 </a:t>
            </a:r>
            <a:r>
              <a:rPr lang="en-US" sz="2200" b="1" kern="0" dirty="0" err="1">
                <a:solidFill>
                  <a:srgbClr val="3333CC"/>
                </a:solidFill>
                <a:latin typeface="Arial"/>
                <a:ea typeface="+mj-ea"/>
                <a:cs typeface="+mj-cs"/>
              </a:rPr>
              <a:t>GeV</a:t>
            </a:r>
            <a:endParaRPr lang="en-US" sz="2200" b="1" kern="0" dirty="0">
              <a:solidFill>
                <a:srgbClr val="3333CC"/>
              </a:solidFill>
              <a:latin typeface="Arial"/>
              <a:ea typeface="+mj-ea"/>
              <a:cs typeface="+mj-cs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79388" y="1125538"/>
            <a:ext cx="4251325" cy="927100"/>
            <a:chOff x="384" y="1235"/>
            <a:chExt cx="2678" cy="584"/>
          </a:xfrm>
        </p:grpSpPr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384" y="1241"/>
              <a:ext cx="2678" cy="5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CC"/>
                </a:solidFill>
                <a:cs typeface="+mn-cs"/>
              </a:endParaRPr>
            </a:p>
          </p:txBody>
        </p:sp>
        <p:graphicFrame>
          <p:nvGraphicFramePr>
            <p:cNvPr id="59408" name="Object 2"/>
            <p:cNvGraphicFramePr>
              <a:graphicFrameLocks noChangeAspect="1"/>
            </p:cNvGraphicFramePr>
            <p:nvPr/>
          </p:nvGraphicFramePr>
          <p:xfrm>
            <a:off x="407" y="1235"/>
            <a:ext cx="2653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59" name="Equation" r:id="rId3" imgW="2019300" imgH="419100" progId="Equation.DSMT4">
                    <p:embed/>
                  </p:oleObj>
                </mc:Choice>
                <mc:Fallback>
                  <p:oleObj name="Equation" r:id="rId3" imgW="2019300" imgH="4191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" y="1235"/>
                          <a:ext cx="2653" cy="5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5604631"/>
              </p:ext>
            </p:extLst>
          </p:nvPr>
        </p:nvGraphicFramePr>
        <p:xfrm>
          <a:off x="3203575" y="2997200"/>
          <a:ext cx="5256213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0" name="Equation" r:id="rId5" imgW="2590800" imgH="431800" progId="Equation.3">
                  <p:embed/>
                </p:oleObj>
              </mc:Choice>
              <mc:Fallback>
                <p:oleObj name="Equation" r:id="rId5" imgW="2590800" imgH="431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2997200"/>
                        <a:ext cx="5256213" cy="8763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5564308"/>
              </p:ext>
            </p:extLst>
          </p:nvPr>
        </p:nvGraphicFramePr>
        <p:xfrm>
          <a:off x="3132138" y="2143125"/>
          <a:ext cx="56165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Equation" r:id="rId7" imgW="2743200" imgH="381000" progId="Equation.3">
                  <p:embed/>
                </p:oleObj>
              </mc:Choice>
              <mc:Fallback>
                <p:oleObj name="Equation" r:id="rId7" imgW="2743200" imgH="381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143125"/>
                        <a:ext cx="5616575" cy="781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4787900" y="1412875"/>
            <a:ext cx="3328988" cy="498475"/>
            <a:chOff x="1306" y="2873"/>
            <a:chExt cx="2097" cy="314"/>
          </a:xfrm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1306" y="2873"/>
              <a:ext cx="2078" cy="31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 kern="0">
                <a:solidFill>
                  <a:srgbClr val="3333CC"/>
                </a:solidFill>
              </a:endParaRPr>
            </a:p>
          </p:txBody>
        </p:sp>
        <p:graphicFrame>
          <p:nvGraphicFramePr>
            <p:cNvPr id="59406" name="Object 4"/>
            <p:cNvGraphicFramePr>
              <a:graphicFrameLocks noChangeAspect="1"/>
            </p:cNvGraphicFramePr>
            <p:nvPr/>
          </p:nvGraphicFramePr>
          <p:xfrm>
            <a:off x="1317" y="2910"/>
            <a:ext cx="2086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62" name="Equation" r:id="rId9" imgW="1586811" imgH="203112" progId="Equation.DSMT4">
                    <p:embed/>
                  </p:oleObj>
                </mc:Choice>
                <mc:Fallback>
                  <p:oleObj name="Equation" r:id="rId9" imgW="1586811" imgH="203112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17" y="2910"/>
                          <a:ext cx="2086" cy="26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475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3979815"/>
              </p:ext>
            </p:extLst>
          </p:nvPr>
        </p:nvGraphicFramePr>
        <p:xfrm>
          <a:off x="3203575" y="5157788"/>
          <a:ext cx="4678363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3" name="Equation" r:id="rId11" imgW="2298700" imgH="393700" progId="Equation.3">
                  <p:embed/>
                </p:oleObj>
              </mc:Choice>
              <mc:Fallback>
                <p:oleObj name="Equation" r:id="rId11" imgW="22987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157788"/>
                        <a:ext cx="4678363" cy="8032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400" name="TextBox 12"/>
          <p:cNvSpPr txBox="1">
            <a:spLocks noChangeArrowheads="1"/>
          </p:cNvSpPr>
          <p:nvPr/>
        </p:nvSpPr>
        <p:spPr bwMode="auto">
          <a:xfrm>
            <a:off x="1187450" y="2060575"/>
            <a:ext cx="1584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3333CC"/>
                </a:solidFill>
              </a:rPr>
              <a:t>for 1eV</a:t>
            </a:r>
          </a:p>
        </p:txBody>
      </p:sp>
      <p:sp>
        <p:nvSpPr>
          <p:cNvPr id="59401" name="TextBox 13"/>
          <p:cNvSpPr txBox="1">
            <a:spLocks noChangeArrowheads="1"/>
          </p:cNvSpPr>
          <p:nvPr/>
        </p:nvSpPr>
        <p:spPr bwMode="auto">
          <a:xfrm>
            <a:off x="468313" y="3933825"/>
            <a:ext cx="19431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l" rtl="0"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3333CC"/>
                </a:solidFill>
              </a:rPr>
              <a:t>for 1GeV</a:t>
            </a:r>
          </a:p>
        </p:txBody>
      </p:sp>
      <p:graphicFrame>
        <p:nvGraphicFramePr>
          <p:cNvPr id="7475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0823123"/>
              </p:ext>
            </p:extLst>
          </p:nvPr>
        </p:nvGraphicFramePr>
        <p:xfrm>
          <a:off x="2916238" y="4076700"/>
          <a:ext cx="40036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4" name="Equation" r:id="rId13" imgW="1955800" imgH="381000" progId="Equation.3">
                  <p:embed/>
                </p:oleObj>
              </mc:Choice>
              <mc:Fallback>
                <p:oleObj name="Equation" r:id="rId13" imgW="1955800" imgH="38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4076700"/>
                        <a:ext cx="4003675" cy="781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60" name="Picture 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5013325"/>
            <a:ext cx="2505075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476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223078"/>
              </p:ext>
            </p:extLst>
          </p:nvPr>
        </p:nvGraphicFramePr>
        <p:xfrm>
          <a:off x="3419475" y="6064250"/>
          <a:ext cx="37449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5" name="Equation" r:id="rId16" imgW="1828800" imgH="393700" progId="Equation.3">
                  <p:embed/>
                </p:oleObj>
              </mc:Choice>
              <mc:Fallback>
                <p:oleObj name="Equation" r:id="rId16" imgW="1828800" imgH="393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6064250"/>
                        <a:ext cx="3744913" cy="806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74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549275"/>
            <a:ext cx="67183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6803" name="Object 3"/>
          <p:cNvGraphicFramePr>
            <a:graphicFrameLocks noChangeAspect="1"/>
          </p:cNvGraphicFramePr>
          <p:nvPr/>
        </p:nvGraphicFramePr>
        <p:xfrm>
          <a:off x="2700338" y="2492375"/>
          <a:ext cx="3659187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Equation" r:id="rId4" imgW="1803400" imgH="368300" progId="Equation.3">
                  <p:embed/>
                </p:oleObj>
              </mc:Choice>
              <mc:Fallback>
                <p:oleObj name="Equation" r:id="rId4" imgW="18034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2492375"/>
                        <a:ext cx="3659187" cy="7477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6" name="Object 6"/>
          <p:cNvGraphicFramePr>
            <a:graphicFrameLocks noChangeAspect="1"/>
          </p:cNvGraphicFramePr>
          <p:nvPr/>
        </p:nvGraphicFramePr>
        <p:xfrm>
          <a:off x="2484438" y="3979863"/>
          <a:ext cx="431641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2" name="Equation" r:id="rId6" imgW="2108200" imgH="406400" progId="Equation.3">
                  <p:embed/>
                </p:oleObj>
              </mc:Choice>
              <mc:Fallback>
                <p:oleObj name="Equation" r:id="rId6" imgW="2108200" imgH="406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3979863"/>
                        <a:ext cx="4316412" cy="83343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807" name="Object 7"/>
          <p:cNvGraphicFramePr>
            <a:graphicFrameLocks noChangeAspect="1"/>
          </p:cNvGraphicFramePr>
          <p:nvPr/>
        </p:nvGraphicFramePr>
        <p:xfrm>
          <a:off x="2700338" y="5661025"/>
          <a:ext cx="38989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Equation" r:id="rId8" imgW="1905000" imgH="381000" progId="Equation.3">
                  <p:embed/>
                </p:oleObj>
              </mc:Choice>
              <mc:Fallback>
                <p:oleObj name="Equation" r:id="rId8" imgW="1905000" imgH="381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5661025"/>
                        <a:ext cx="3898900" cy="7810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ChangeArrowheads="1"/>
          </p:cNvSpPr>
          <p:nvPr/>
        </p:nvSpPr>
        <p:spPr bwMode="auto">
          <a:xfrm>
            <a:off x="207963" y="939800"/>
            <a:ext cx="88598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For light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E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(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x, y, z, t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) characterizes its wavelike nature, for matter the wave function </a:t>
            </a:r>
            <a:r>
              <a:rPr lang="el-GR" sz="20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(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x, y, z, t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) characterizes its wavelike nature.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Schr</a:t>
            </a:r>
            <a:r>
              <a:rPr lang="en-US" altLang="en-US" sz="2400" b="1">
                <a:solidFill>
                  <a:srgbClr val="FF3300"/>
                </a:solidFill>
                <a:cs typeface="Arial" charset="0"/>
              </a:rPr>
              <a:t>ö</a:t>
            </a:r>
            <a:r>
              <a:rPr lang="en-US" altLang="en-US" sz="2400" b="1">
                <a:solidFill>
                  <a:srgbClr val="FF3300"/>
                </a:solidFill>
              </a:rPr>
              <a:t>dinger’s Equation</a:t>
            </a:r>
          </a:p>
        </p:txBody>
      </p:sp>
      <p:sp>
        <p:nvSpPr>
          <p:cNvPr id="142349" name="Rectangle 13"/>
          <p:cNvSpPr>
            <a:spLocks noChangeArrowheads="1"/>
          </p:cNvSpPr>
          <p:nvPr/>
        </p:nvSpPr>
        <p:spPr bwMode="auto">
          <a:xfrm>
            <a:off x="114300" y="2374900"/>
            <a:ext cx="875823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Like any wave, </a:t>
            </a:r>
            <a:r>
              <a:rPr lang="el-GR" sz="2000" dirty="0">
                <a:solidFill>
                  <a:srgbClr val="333399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(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x, y, z, t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) has an amplitude and a phase (it can be shifted in time and/or position), which can be conveniently represented using a complex number </a:t>
            </a:r>
            <a:r>
              <a:rPr lang="en-US" sz="2000" b="1" i="1" dirty="0" err="1">
                <a:solidFill>
                  <a:srgbClr val="FF0000"/>
                </a:solidFill>
                <a:latin typeface="Times New Roman" pitchFamily="18" charset="0"/>
                <a:cs typeface="+mn-cs"/>
              </a:rPr>
              <a:t>a+ib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where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a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and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b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are real numbers and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i</a:t>
            </a:r>
            <a:r>
              <a:rPr lang="en-US" sz="2000" b="1" i="1" baseline="30000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2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 = -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1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.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In the situations that we will discuss, the space and time variables can be grouped separately:</a:t>
            </a:r>
          </a:p>
        </p:txBody>
      </p:sp>
      <p:sp>
        <p:nvSpPr>
          <p:cNvPr id="142351" name="Rectangle 15"/>
          <p:cNvSpPr>
            <a:spLocks noChangeArrowheads="1"/>
          </p:cNvSpPr>
          <p:nvPr/>
        </p:nvSpPr>
        <p:spPr bwMode="auto">
          <a:xfrm>
            <a:off x="0" y="5351463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where </a:t>
            </a:r>
            <a:r>
              <a:rPr lang="en-US" sz="2000" i="1">
                <a:solidFill>
                  <a:srgbClr val="333399"/>
                </a:solidFill>
                <a:latin typeface="Symbol" pitchFamily="18" charset="2"/>
                <a:cs typeface="+mn-cs"/>
              </a:rPr>
              <a:t>w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=2</a:t>
            </a:r>
            <a:r>
              <a:rPr lang="en-US" sz="2000" i="1">
                <a:solidFill>
                  <a:srgbClr val="333399"/>
                </a:solidFill>
                <a:latin typeface="Symbol" pitchFamily="18" charset="2"/>
                <a:cs typeface="+mn-cs"/>
              </a:rPr>
              <a:t>p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f</a:t>
            </a:r>
            <a:r>
              <a:rPr lang="en-US" sz="2000">
                <a:solidFill>
                  <a:srgbClr val="333399"/>
                </a:solidFill>
                <a:cs typeface="+mn-cs"/>
              </a:rPr>
              <a:t> is the angular frequency of the matter wave.</a:t>
            </a:r>
          </a:p>
        </p:txBody>
      </p:sp>
      <p:pic>
        <p:nvPicPr>
          <p:cNvPr id="6144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437063"/>
            <a:ext cx="37814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219700" y="4297363"/>
            <a:ext cx="3097213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kern="0" dirty="0">
                <a:solidFill>
                  <a:srgbClr val="FF3300"/>
                </a:solidFill>
                <a:latin typeface="+mj-lt"/>
                <a:ea typeface="+mj-ea"/>
                <a:cs typeface="+mj-cs"/>
              </a:rPr>
              <a:t>Wave function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ChangeArrowheads="1"/>
          </p:cNvSpPr>
          <p:nvPr/>
        </p:nvSpPr>
        <p:spPr bwMode="auto">
          <a:xfrm>
            <a:off x="207963" y="871538"/>
            <a:ext cx="8859837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What does the wave function mean?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FF0000"/>
                </a:solidFill>
                <a:cs typeface="+mn-cs"/>
              </a:rPr>
              <a:t>The probability that a particle will be detected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there in a specified period of time is proportional to I</a:t>
            </a:r>
            <a:r>
              <a:rPr lang="el-GR" sz="2000" i="1" dirty="0">
                <a:solidFill>
                  <a:srgbClr val="333399"/>
                </a:solidFill>
              </a:rPr>
              <a:t>ψ</a:t>
            </a:r>
            <a:r>
              <a:rPr lang="en-US" sz="2000" i="1" dirty="0">
                <a:solidFill>
                  <a:srgbClr val="333399"/>
                </a:solidFill>
              </a:rPr>
              <a:t>|</a:t>
            </a:r>
            <a:r>
              <a:rPr lang="en-US" sz="2000" baseline="30000" dirty="0">
                <a:solidFill>
                  <a:srgbClr val="333399"/>
                </a:solidFill>
              </a:rPr>
              <a:t>2</a:t>
            </a:r>
            <a:r>
              <a:rPr lang="en-US" sz="2000" dirty="0">
                <a:solidFill>
                  <a:srgbClr val="333399"/>
                </a:solidFill>
              </a:rPr>
              <a:t>, where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I</a:t>
            </a:r>
            <a:r>
              <a:rPr lang="el-GR" sz="2000" i="1" dirty="0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 i="1" dirty="0">
                <a:solidFill>
                  <a:srgbClr val="333399"/>
                </a:solidFill>
                <a:cs typeface="+mn-cs"/>
              </a:rPr>
              <a:t>|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is the absolute value (amplitude) of the wave function at the detector’s location.</a:t>
            </a:r>
            <a:endParaRPr lang="el-GR" sz="2000" dirty="0">
              <a:solidFill>
                <a:srgbClr val="333399"/>
              </a:solidFill>
              <a:cs typeface="+mn-cs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Schr</a:t>
            </a:r>
            <a:r>
              <a:rPr lang="en-US" altLang="en-US" sz="2400" b="1">
                <a:solidFill>
                  <a:srgbClr val="FF3300"/>
                </a:solidFill>
                <a:cs typeface="Arial" charset="0"/>
              </a:rPr>
              <a:t>ö</a:t>
            </a:r>
            <a:r>
              <a:rPr lang="en-US" altLang="en-US" sz="2400" b="1">
                <a:solidFill>
                  <a:srgbClr val="FF3300"/>
                </a:solidFill>
              </a:rPr>
              <a:t>dinger’s Equation</a:t>
            </a:r>
          </a:p>
        </p:txBody>
      </p:sp>
      <p:grpSp>
        <p:nvGrpSpPr>
          <p:cNvPr id="62468" name="Group 14"/>
          <p:cNvGrpSpPr>
            <a:grpSpLocks/>
          </p:cNvGrpSpPr>
          <p:nvPr/>
        </p:nvGrpSpPr>
        <p:grpSpPr bwMode="auto">
          <a:xfrm>
            <a:off x="482600" y="2476500"/>
            <a:ext cx="4216400" cy="1701800"/>
            <a:chOff x="3016" y="2568"/>
            <a:chExt cx="2656" cy="1072"/>
          </a:xfrm>
        </p:grpSpPr>
        <p:sp>
          <p:nvSpPr>
            <p:cNvPr id="166924" name="Rectangle 12"/>
            <p:cNvSpPr>
              <a:spLocks noChangeArrowheads="1"/>
            </p:cNvSpPr>
            <p:nvPr/>
          </p:nvSpPr>
          <p:spPr bwMode="auto">
            <a:xfrm>
              <a:off x="3016" y="2568"/>
              <a:ext cx="2656" cy="107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sp>
          <p:nvSpPr>
            <p:cNvPr id="166925" name="Rectangle 13"/>
            <p:cNvSpPr>
              <a:spLocks noChangeArrowheads="1"/>
            </p:cNvSpPr>
            <p:nvPr/>
          </p:nvSpPr>
          <p:spPr bwMode="auto">
            <a:xfrm>
              <a:off x="3023" y="2571"/>
              <a:ext cx="2649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just">
                <a:spcBef>
                  <a:spcPct val="50000"/>
                </a:spcBef>
                <a:defRPr/>
              </a:pPr>
              <a:r>
                <a:rPr lang="en-US" sz="2000" dirty="0">
                  <a:solidFill>
                    <a:srgbClr val="333399"/>
                  </a:solidFill>
                  <a:cs typeface="+mn-cs"/>
                </a:rPr>
                <a:t>The probability per unit time interval of detecting a particle in a small volume centered on a given point in a matter wave is proportional to the value I</a:t>
              </a:r>
              <a:r>
                <a:rPr lang="el-GR" sz="2000" i="1" dirty="0">
                  <a:solidFill>
                    <a:srgbClr val="333399"/>
                  </a:solidFill>
                  <a:cs typeface="+mn-cs"/>
                </a:rPr>
                <a:t>ψ</a:t>
              </a:r>
              <a:r>
                <a:rPr lang="en-US" sz="2000" i="1" dirty="0">
                  <a:solidFill>
                    <a:srgbClr val="333399"/>
                  </a:solidFill>
                  <a:cs typeface="+mn-cs"/>
                </a:rPr>
                <a:t>|</a:t>
              </a:r>
              <a:r>
                <a:rPr lang="en-US" sz="2000" baseline="30000" dirty="0">
                  <a:solidFill>
                    <a:srgbClr val="333399"/>
                  </a:solidFill>
                  <a:cs typeface="+mn-cs"/>
                </a:rPr>
                <a:t>2</a:t>
              </a:r>
              <a:r>
                <a:rPr lang="en-US" sz="2000" dirty="0">
                  <a:solidFill>
                    <a:srgbClr val="333399"/>
                  </a:solidFill>
                  <a:cs typeface="+mn-cs"/>
                </a:rPr>
                <a:t> at that point.</a:t>
              </a:r>
            </a:p>
          </p:txBody>
        </p:sp>
      </p:grpSp>
      <p:sp>
        <p:nvSpPr>
          <p:cNvPr id="166927" name="Rectangle 15"/>
          <p:cNvSpPr>
            <a:spLocks noChangeArrowheads="1"/>
          </p:cNvSpPr>
          <p:nvPr/>
        </p:nvSpPr>
        <p:spPr bwMode="auto">
          <a:xfrm>
            <a:off x="284163" y="4419600"/>
            <a:ext cx="88598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Since </a:t>
            </a:r>
            <a:r>
              <a:rPr lang="el-GR" sz="2000" i="1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>
                <a:solidFill>
                  <a:srgbClr val="333399"/>
                </a:solidFill>
                <a:cs typeface="+mn-cs"/>
              </a:rPr>
              <a:t> is typically complex, we obtain I</a:t>
            </a:r>
            <a:r>
              <a:rPr lang="el-GR" sz="2000" i="1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|</a:t>
            </a:r>
            <a:r>
              <a:rPr lang="en-US" sz="2000" baseline="30000">
                <a:solidFill>
                  <a:srgbClr val="333399"/>
                </a:solidFill>
                <a:cs typeface="+mn-cs"/>
              </a:rPr>
              <a:t>2</a:t>
            </a:r>
            <a:r>
              <a:rPr lang="en-US" sz="2000">
                <a:solidFill>
                  <a:srgbClr val="333399"/>
                </a:solidFill>
                <a:cs typeface="+mn-cs"/>
              </a:rPr>
              <a:t> by multiplying </a:t>
            </a:r>
            <a:r>
              <a:rPr lang="el-GR" sz="2000" i="1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 </a:t>
            </a:r>
            <a:r>
              <a:rPr lang="en-US" sz="2000">
                <a:solidFill>
                  <a:srgbClr val="333399"/>
                </a:solidFill>
                <a:cs typeface="+mn-cs"/>
              </a:rPr>
              <a:t>by its complex conjugate 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 </a:t>
            </a:r>
            <a:r>
              <a:rPr lang="el-GR" sz="2000" i="1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* </a:t>
            </a:r>
            <a:r>
              <a:rPr lang="en-US" sz="2000">
                <a:solidFill>
                  <a:srgbClr val="333399"/>
                </a:solidFill>
                <a:cs typeface="+mn-cs"/>
              </a:rPr>
              <a:t>. To find </a:t>
            </a:r>
            <a:r>
              <a:rPr lang="el-GR" sz="2000" i="1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*</a:t>
            </a:r>
            <a:r>
              <a:rPr lang="en-US" sz="2000">
                <a:solidFill>
                  <a:srgbClr val="333399"/>
                </a:solidFill>
                <a:cs typeface="+mn-cs"/>
              </a:rPr>
              <a:t> we replace the imaginary number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i</a:t>
            </a:r>
            <a:r>
              <a:rPr lang="en-US" sz="2000">
                <a:solidFill>
                  <a:srgbClr val="333399"/>
                </a:solidFill>
                <a:cs typeface="+mn-cs"/>
              </a:rPr>
              <a:t> in </a:t>
            </a:r>
            <a:r>
              <a:rPr lang="el-GR" sz="2000" i="1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 i="1">
                <a:solidFill>
                  <a:srgbClr val="333399"/>
                </a:solidFill>
                <a:cs typeface="+mn-cs"/>
              </a:rPr>
              <a:t> with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–i</a:t>
            </a:r>
            <a:r>
              <a:rPr lang="en-US" sz="2000">
                <a:solidFill>
                  <a:srgbClr val="333399"/>
                </a:solidFill>
                <a:cs typeface="+mn-cs"/>
              </a:rPr>
              <a:t> wherever it occurs.</a:t>
            </a:r>
            <a:endParaRPr lang="el-GR" sz="2000">
              <a:solidFill>
                <a:srgbClr val="333399"/>
              </a:solidFill>
              <a:cs typeface="+mn-cs"/>
            </a:endParaRPr>
          </a:p>
        </p:txBody>
      </p:sp>
      <p:graphicFrame>
        <p:nvGraphicFramePr>
          <p:cNvPr id="62470" name="Object 2"/>
          <p:cNvGraphicFramePr>
            <a:graphicFrameLocks noChangeAspect="1"/>
          </p:cNvGraphicFramePr>
          <p:nvPr/>
        </p:nvGraphicFramePr>
        <p:xfrm>
          <a:off x="2381250" y="5610225"/>
          <a:ext cx="3690938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4" imgW="1765300" imgH="279400" progId="Equation.DSMT4">
                  <p:embed/>
                </p:oleObj>
              </mc:Choice>
              <mc:Fallback>
                <p:oleObj name="Equation" r:id="rId4" imgW="1765300" imgH="2794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1250" y="5610225"/>
                        <a:ext cx="3690938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207963" y="939800"/>
            <a:ext cx="8859837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FF0000"/>
                </a:solidFill>
                <a:cs typeface="+mn-cs"/>
              </a:rPr>
              <a:t>How do we find (calculate) the wave function?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FF0000"/>
                </a:solidFill>
                <a:cs typeface="+mn-cs"/>
              </a:rPr>
              <a:t>Light waves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are described by 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Maxwell’s equations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, Sound waves  by Newtonian mechanics, and </a:t>
            </a:r>
            <a:r>
              <a:rPr lang="en-US" sz="2000" dirty="0">
                <a:solidFill>
                  <a:srgbClr val="00B050"/>
                </a:solidFill>
                <a:cs typeface="+mn-cs"/>
              </a:rPr>
              <a:t>matter waves by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</a:t>
            </a:r>
            <a:r>
              <a:rPr lang="el-GR" sz="2000" dirty="0">
                <a:solidFill>
                  <a:srgbClr val="00B050"/>
                </a:solidFill>
                <a:cs typeface="+mn-cs"/>
              </a:rPr>
              <a:t>Schrödinger’s </a:t>
            </a:r>
            <a:r>
              <a:rPr lang="en-US" sz="2000" dirty="0">
                <a:solidFill>
                  <a:srgbClr val="00B050"/>
                </a:solidFill>
                <a:cs typeface="+mn-cs"/>
              </a:rPr>
              <a:t>e</a:t>
            </a:r>
            <a:r>
              <a:rPr lang="el-GR" sz="2000" dirty="0">
                <a:solidFill>
                  <a:srgbClr val="00B050"/>
                </a:solidFill>
                <a:cs typeface="+mn-cs"/>
              </a:rPr>
              <a:t>quation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.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For a particle traveling in the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direction through a region in which forces on the particle cause it to have a potential energy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U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(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), </a:t>
            </a:r>
            <a:r>
              <a:rPr lang="el-GR" sz="2000" dirty="0">
                <a:solidFill>
                  <a:srgbClr val="333399"/>
                </a:solidFill>
                <a:cs typeface="+mn-cs"/>
              </a:rPr>
              <a:t>Schrödinger’s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e</a:t>
            </a:r>
            <a:r>
              <a:rPr lang="el-GR" sz="2000" dirty="0">
                <a:solidFill>
                  <a:srgbClr val="333399"/>
                </a:solidFill>
                <a:cs typeface="+mn-cs"/>
              </a:rPr>
              <a:t>quation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reduces to:</a:t>
            </a:r>
            <a:endParaRPr lang="el-GR" sz="2000" dirty="0">
              <a:solidFill>
                <a:srgbClr val="333399"/>
              </a:solidFill>
              <a:cs typeface="+mn-cs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Schr</a:t>
            </a:r>
            <a:r>
              <a:rPr lang="en-US" altLang="en-US" sz="2400" b="1">
                <a:solidFill>
                  <a:srgbClr val="FF3300"/>
                </a:solidFill>
                <a:cs typeface="Arial" charset="0"/>
              </a:rPr>
              <a:t>ö</a:t>
            </a:r>
            <a:r>
              <a:rPr lang="en-US" altLang="en-US" sz="2400" b="1">
                <a:solidFill>
                  <a:srgbClr val="FF3300"/>
                </a:solidFill>
              </a:rPr>
              <a:t>dinger’s Equation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DEF512-A463-74C2-D873-CB338036B036}"/>
              </a:ext>
            </a:extLst>
          </p:cNvPr>
          <p:cNvGrpSpPr/>
          <p:nvPr/>
        </p:nvGrpSpPr>
        <p:grpSpPr>
          <a:xfrm>
            <a:off x="444500" y="3141663"/>
            <a:ext cx="7192963" cy="3329086"/>
            <a:chOff x="444500" y="3141663"/>
            <a:chExt cx="7192963" cy="3329086"/>
          </a:xfrm>
        </p:grpSpPr>
        <p:grpSp>
          <p:nvGrpSpPr>
            <p:cNvPr id="2" name="Group 16"/>
            <p:cNvGrpSpPr>
              <a:grpSpLocks/>
            </p:cNvGrpSpPr>
            <p:nvPr/>
          </p:nvGrpSpPr>
          <p:grpSpPr bwMode="auto">
            <a:xfrm>
              <a:off x="444500" y="3141663"/>
              <a:ext cx="7192963" cy="901700"/>
              <a:chOff x="464" y="1315"/>
              <a:chExt cx="4531" cy="568"/>
            </a:xfrm>
          </p:grpSpPr>
          <p:sp>
            <p:nvSpPr>
              <p:cNvPr id="167950" name="Rectangle 14"/>
              <p:cNvSpPr>
                <a:spLocks noChangeArrowheads="1"/>
              </p:cNvSpPr>
              <p:nvPr/>
            </p:nvSpPr>
            <p:spPr bwMode="auto">
              <a:xfrm>
                <a:off x="464" y="1321"/>
                <a:ext cx="4526" cy="562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rgbClr val="33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000" i="1">
                  <a:solidFill>
                    <a:srgbClr val="333399"/>
                  </a:solidFill>
                  <a:cs typeface="+mn-cs"/>
                </a:endParaRPr>
              </a:p>
            </p:txBody>
          </p:sp>
          <p:graphicFrame>
            <p:nvGraphicFramePr>
              <p:cNvPr id="63496" name="Object 3"/>
              <p:cNvGraphicFramePr>
                <a:graphicFrameLocks noChangeAspect="1"/>
              </p:cNvGraphicFramePr>
              <p:nvPr/>
            </p:nvGraphicFramePr>
            <p:xfrm>
              <a:off x="473" y="1315"/>
              <a:ext cx="4522" cy="54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7416" name="Equation" r:id="rId3" imgW="3441700" imgH="419100" progId="Equation.DSMT4">
                      <p:embed/>
                    </p:oleObj>
                  </mc:Choice>
                  <mc:Fallback>
                    <p:oleObj name="Equation" r:id="rId3" imgW="3441700" imgH="419100" progId="Equation.DSMT4">
                      <p:embed/>
                      <p:pic>
                        <p:nvPicPr>
                          <p:cNvPr id="0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73" y="1315"/>
                            <a:ext cx="4522" cy="54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6795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97140036"/>
                </p:ext>
              </p:extLst>
            </p:nvPr>
          </p:nvGraphicFramePr>
          <p:xfrm>
            <a:off x="911224" y="5445224"/>
            <a:ext cx="6251575" cy="1025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17" name="Equation" r:id="rId5" imgW="2997200" imgH="495300" progId="Equation.DSMT4">
                    <p:embed/>
                  </p:oleObj>
                </mc:Choice>
                <mc:Fallback>
                  <p:oleObj name="Equation" r:id="rId5" imgW="2997200" imgH="495300" progId="Equation.DSMT4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1224" y="5445224"/>
                          <a:ext cx="6251575" cy="10255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63509" name="Picture 21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3608" y="4159618"/>
              <a:ext cx="5112568" cy="997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207963" y="939800"/>
            <a:ext cx="88598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since </a:t>
            </a:r>
            <a:r>
              <a:rPr lang="en-US" sz="2000" i="1" dirty="0">
                <a:solidFill>
                  <a:srgbClr val="FF0000"/>
                </a:solidFill>
                <a:latin typeface="Symbol" pitchFamily="18" charset="2"/>
                <a:cs typeface="+mn-cs"/>
              </a:rPr>
              <a:t>l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=h/p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,  we can replace the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p/h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with 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1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/</a:t>
            </a:r>
            <a:r>
              <a:rPr lang="en-US" sz="2000" i="1" dirty="0">
                <a:solidFill>
                  <a:srgbClr val="FF0000"/>
                </a:solidFill>
                <a:latin typeface="Symbol" pitchFamily="18" charset="2"/>
                <a:cs typeface="+mn-cs"/>
              </a:rPr>
              <a:t>l</a:t>
            </a:r>
            <a:r>
              <a:rPr lang="en-US" sz="2000" i="1" dirty="0">
                <a:solidFill>
                  <a:srgbClr val="333399"/>
                </a:solidFill>
                <a:latin typeface="Symbol" pitchFamily="18" charset="2"/>
                <a:cs typeface="+mn-cs"/>
              </a:rPr>
              <a:t>,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which in turn is related to the angular wave number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k=</a:t>
            </a:r>
            <a:r>
              <a:rPr lang="en-US" sz="2000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2</a:t>
            </a:r>
            <a:r>
              <a:rPr lang="en-US" sz="2000" i="1" dirty="0">
                <a:solidFill>
                  <a:srgbClr val="FF0000"/>
                </a:solidFill>
                <a:latin typeface="Symbol" pitchFamily="18" charset="2"/>
                <a:cs typeface="+mn-cs"/>
              </a:rPr>
              <a:t>p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/</a:t>
            </a:r>
            <a:r>
              <a:rPr lang="en-US" sz="2000" i="1" dirty="0">
                <a:solidFill>
                  <a:srgbClr val="FF0000"/>
                </a:solidFill>
                <a:latin typeface="Symbol" pitchFamily="18" charset="2"/>
                <a:cs typeface="+mn-cs"/>
              </a:rPr>
              <a:t>l.</a:t>
            </a:r>
            <a:endParaRPr lang="el-GR" sz="2000" i="1" dirty="0">
              <a:solidFill>
                <a:srgbClr val="FF0000"/>
              </a:solidFill>
              <a:latin typeface="Symbol" pitchFamily="18" charset="2"/>
              <a:cs typeface="+mn-cs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Schr</a:t>
            </a:r>
            <a:r>
              <a:rPr lang="en-US" altLang="en-US" sz="2400" b="1">
                <a:solidFill>
                  <a:srgbClr val="FF3300"/>
                </a:solidFill>
                <a:cs typeface="Arial" charset="0"/>
              </a:rPr>
              <a:t>ö</a:t>
            </a:r>
            <a:r>
              <a:rPr lang="en-US" altLang="en-US" sz="2400" b="1">
                <a:solidFill>
                  <a:srgbClr val="FF3300"/>
                </a:solidFill>
              </a:rPr>
              <a:t>dinger’s Equation</a:t>
            </a:r>
          </a:p>
        </p:txBody>
      </p:sp>
      <p:grpSp>
        <p:nvGrpSpPr>
          <p:cNvPr id="64516" name="Group 16"/>
          <p:cNvGrpSpPr>
            <a:grpSpLocks/>
          </p:cNvGrpSpPr>
          <p:nvPr/>
        </p:nvGrpSpPr>
        <p:grpSpPr bwMode="auto">
          <a:xfrm>
            <a:off x="533400" y="1871663"/>
            <a:ext cx="6169025" cy="914400"/>
            <a:chOff x="568" y="1315"/>
            <a:chExt cx="3886" cy="576"/>
          </a:xfrm>
        </p:grpSpPr>
        <p:sp>
          <p:nvSpPr>
            <p:cNvPr id="168974" name="Rectangle 14"/>
            <p:cNvSpPr>
              <a:spLocks noChangeArrowheads="1"/>
            </p:cNvSpPr>
            <p:nvPr/>
          </p:nvSpPr>
          <p:spPr bwMode="auto">
            <a:xfrm>
              <a:off x="568" y="1329"/>
              <a:ext cx="3886" cy="562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graphicFrame>
          <p:nvGraphicFramePr>
            <p:cNvPr id="64522" name="Object 4"/>
            <p:cNvGraphicFramePr>
              <a:graphicFrameLocks noChangeAspect="1"/>
            </p:cNvGraphicFramePr>
            <p:nvPr/>
          </p:nvGraphicFramePr>
          <p:xfrm>
            <a:off x="607" y="1315"/>
            <a:ext cx="3821" cy="5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443" name="Equation" r:id="rId3" imgW="2908300" imgH="419100" progId="Equation.DSMT4">
                    <p:embed/>
                  </p:oleObj>
                </mc:Choice>
                <mc:Fallback>
                  <p:oleObj name="Equation" r:id="rId3" imgW="2908300" imgH="419100" progId="Equation.DSMT4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7" y="1315"/>
                          <a:ext cx="3821" cy="54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451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173561"/>
              </p:ext>
            </p:extLst>
          </p:nvPr>
        </p:nvGraphicFramePr>
        <p:xfrm>
          <a:off x="879575" y="4510907"/>
          <a:ext cx="25685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4" name="Equation" r:id="rId5" imgW="1231366" imgH="253890" progId="Equation.DSMT4">
                  <p:embed/>
                </p:oleObj>
              </mc:Choice>
              <mc:Fallback>
                <p:oleObj name="Equation" r:id="rId5" imgW="1231366" imgH="25389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9575" y="4510907"/>
                        <a:ext cx="256857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978" name="Rectangle 18"/>
          <p:cNvSpPr>
            <a:spLocks noChangeArrowheads="1"/>
          </p:cNvSpPr>
          <p:nvPr/>
        </p:nvSpPr>
        <p:spPr bwMode="auto">
          <a:xfrm>
            <a:off x="758825" y="4005064"/>
            <a:ext cx="342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The most general solution is:</a:t>
            </a:r>
          </a:p>
        </p:txBody>
      </p:sp>
      <p:sp>
        <p:nvSpPr>
          <p:cNvPr id="168979" name="Rectangle 19"/>
          <p:cNvSpPr>
            <a:spLocks noChangeArrowheads="1"/>
          </p:cNvSpPr>
          <p:nvPr/>
        </p:nvSpPr>
        <p:spPr bwMode="auto">
          <a:xfrm>
            <a:off x="1033463" y="5041901"/>
            <a:ext cx="1439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Leading to:</a:t>
            </a:r>
          </a:p>
        </p:txBody>
      </p:sp>
      <p:graphicFrame>
        <p:nvGraphicFramePr>
          <p:cNvPr id="645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92351"/>
              </p:ext>
            </p:extLst>
          </p:nvPr>
        </p:nvGraphicFramePr>
        <p:xfrm>
          <a:off x="339800" y="5445224"/>
          <a:ext cx="5243512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5" name="Equation" r:id="rId7" imgW="2514600" imgH="508000" progId="Equation.DSMT4">
                  <p:embed/>
                </p:oleObj>
              </mc:Choice>
              <mc:Fallback>
                <p:oleObj name="Equation" r:id="rId7" imgW="2514600" imgH="5080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800" y="5445224"/>
                        <a:ext cx="5243512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41" name="Picture 2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996952"/>
            <a:ext cx="6019869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Finding the Probability Density </a:t>
            </a:r>
            <a:r>
              <a:rPr lang="en-US" altLang="en-US" sz="2000">
                <a:solidFill>
                  <a:srgbClr val="FF3300"/>
                </a:solidFill>
              </a:rPr>
              <a:t>I</a:t>
            </a:r>
            <a:r>
              <a:rPr lang="el-GR" altLang="en-US" sz="2000" i="1">
                <a:solidFill>
                  <a:srgbClr val="FF3300"/>
                </a:solidFill>
                <a:cs typeface="Arial" charset="0"/>
              </a:rPr>
              <a:t>ψ</a:t>
            </a:r>
            <a:r>
              <a:rPr lang="en-US" altLang="en-US" sz="2000" i="1">
                <a:solidFill>
                  <a:srgbClr val="FF3300"/>
                </a:solidFill>
                <a:cs typeface="Arial" charset="0"/>
              </a:rPr>
              <a:t>|</a:t>
            </a:r>
            <a:r>
              <a:rPr lang="en-US" altLang="en-US" sz="2000" baseline="30000">
                <a:solidFill>
                  <a:srgbClr val="FF3300"/>
                </a:solidFill>
                <a:cs typeface="Arial" charset="0"/>
              </a:rPr>
              <a:t>2</a:t>
            </a:r>
            <a:r>
              <a:rPr lang="en-US" altLang="en-US" sz="2400" b="1">
                <a:solidFill>
                  <a:srgbClr val="FF3300"/>
                </a:solidFill>
              </a:rPr>
              <a:t> </a:t>
            </a:r>
          </a:p>
        </p:txBody>
      </p:sp>
      <p:pic>
        <p:nvPicPr>
          <p:cNvPr id="65539" name="Picture 6" descr="F38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67163"/>
            <a:ext cx="4352925" cy="32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5540" name="Object 2"/>
          <p:cNvGraphicFramePr>
            <a:graphicFrameLocks noChangeAspect="1"/>
          </p:cNvGraphicFramePr>
          <p:nvPr/>
        </p:nvGraphicFramePr>
        <p:xfrm>
          <a:off x="1008063" y="1009650"/>
          <a:ext cx="577215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3" name="Equation" r:id="rId4" imgW="2768600" imgH="203200" progId="Equation.DSMT4">
                  <p:embed/>
                </p:oleObj>
              </mc:Choice>
              <mc:Fallback>
                <p:oleObj name="Equation" r:id="rId4" imgW="2768600" imgH="203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1009650"/>
                        <a:ext cx="577215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99" name="Rectangle 15"/>
          <p:cNvSpPr>
            <a:spLocks noChangeArrowheads="1"/>
          </p:cNvSpPr>
          <p:nvPr/>
        </p:nvSpPr>
        <p:spPr bwMode="auto">
          <a:xfrm>
            <a:off x="754063" y="1581150"/>
            <a:ext cx="51879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Choose arbitrary constant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B=</a:t>
            </a:r>
            <a:r>
              <a:rPr lang="en-US" sz="2000">
                <a:solidFill>
                  <a:srgbClr val="333399"/>
                </a:solidFill>
                <a:latin typeface="Times New Roman" pitchFamily="18" charset="0"/>
                <a:cs typeface="+mn-cs"/>
              </a:rPr>
              <a:t>0</a:t>
            </a:r>
            <a:r>
              <a:rPr lang="en-US" sz="2000">
                <a:solidFill>
                  <a:srgbClr val="333399"/>
                </a:solidFill>
                <a:cs typeface="+mn-cs"/>
              </a:rPr>
              <a:t> and let </a:t>
            </a:r>
            <a:r>
              <a:rPr lang="en-US" sz="2000" i="1">
                <a:solidFill>
                  <a:srgbClr val="333399"/>
                </a:solidFill>
                <a:latin typeface="Times New Roman" pitchFamily="18" charset="0"/>
                <a:cs typeface="+mn-cs"/>
              </a:rPr>
              <a:t>A=</a:t>
            </a:r>
            <a:r>
              <a:rPr lang="en-US" sz="2000">
                <a:solidFill>
                  <a:srgbClr val="333399"/>
                </a:solidFill>
                <a:cs typeface="+mn-cs"/>
              </a:rPr>
              <a:t> </a:t>
            </a:r>
            <a:r>
              <a:rPr lang="el-GR" sz="2000" i="1">
                <a:solidFill>
                  <a:srgbClr val="333399"/>
                </a:solidFill>
                <a:cs typeface="+mn-cs"/>
              </a:rPr>
              <a:t>ψ</a:t>
            </a:r>
            <a:r>
              <a:rPr lang="en-US" sz="2000" baseline="-25000">
                <a:solidFill>
                  <a:srgbClr val="333399"/>
                </a:solidFill>
                <a:cs typeface="+mn-cs"/>
              </a:rPr>
              <a:t>0</a:t>
            </a:r>
          </a:p>
        </p:txBody>
      </p:sp>
      <p:graphicFrame>
        <p:nvGraphicFramePr>
          <p:cNvPr id="65542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4285189"/>
              </p:ext>
            </p:extLst>
          </p:nvPr>
        </p:nvGraphicFramePr>
        <p:xfrm>
          <a:off x="1195388" y="2006600"/>
          <a:ext cx="15621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4" name="Equation" r:id="rId6" imgW="749160" imgH="253800" progId="Equation.DSMT4">
                  <p:embed/>
                </p:oleObj>
              </mc:Choice>
              <mc:Fallback>
                <p:oleObj name="Equation" r:id="rId6" imgW="74916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388" y="2006600"/>
                        <a:ext cx="1562100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3058490"/>
              </p:ext>
            </p:extLst>
          </p:nvPr>
        </p:nvGraphicFramePr>
        <p:xfrm>
          <a:off x="4402138" y="2111375"/>
          <a:ext cx="3230562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Equation" r:id="rId8" imgW="1549080" imgH="304560" progId="Equation.DSMT4">
                  <p:embed/>
                </p:oleObj>
              </mc:Choice>
              <mc:Fallback>
                <p:oleObj name="Equation" r:id="rId8" imgW="1549080" imgH="3045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2138" y="2111375"/>
                        <a:ext cx="3230562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4" name="Object 5"/>
          <p:cNvGraphicFramePr>
            <a:graphicFrameLocks noChangeAspect="1"/>
          </p:cNvGraphicFramePr>
          <p:nvPr/>
        </p:nvGraphicFramePr>
        <p:xfrm>
          <a:off x="3892550" y="2822575"/>
          <a:ext cx="5187950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Equation" r:id="rId10" imgW="2489200" imgH="304800" progId="Equation.DSMT4">
                  <p:embed/>
                </p:oleObj>
              </mc:Choice>
              <mc:Fallback>
                <p:oleObj name="Equation" r:id="rId10" imgW="2489200" imgH="304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2550" y="2822575"/>
                        <a:ext cx="5187950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0004" name="AutoShape 20"/>
          <p:cNvSpPr>
            <a:spLocks noChangeArrowheads="1"/>
          </p:cNvSpPr>
          <p:nvPr/>
        </p:nvSpPr>
        <p:spPr bwMode="auto">
          <a:xfrm>
            <a:off x="6781800" y="3378200"/>
            <a:ext cx="546100" cy="698500"/>
          </a:xfrm>
          <a:prstGeom prst="downArrow">
            <a:avLst>
              <a:gd name="adj1" fmla="val 40694"/>
              <a:gd name="adj2" fmla="val 6453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000" i="1">
              <a:solidFill>
                <a:srgbClr val="333399"/>
              </a:solidFill>
              <a:cs typeface="+mn-cs"/>
            </a:endParaRPr>
          </a:p>
        </p:txBody>
      </p:sp>
      <p:graphicFrame>
        <p:nvGraphicFramePr>
          <p:cNvPr id="655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0256838"/>
              </p:ext>
            </p:extLst>
          </p:nvPr>
        </p:nvGraphicFramePr>
        <p:xfrm>
          <a:off x="3716338" y="4067175"/>
          <a:ext cx="5241925" cy="63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Equation" r:id="rId12" imgW="2514600" imgH="304560" progId="Equation.DSMT4">
                  <p:embed/>
                </p:oleObj>
              </mc:Choice>
              <mc:Fallback>
                <p:oleObj name="Equation" r:id="rId12" imgW="2514600" imgH="3045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4067175"/>
                        <a:ext cx="5241925" cy="63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ChangeArrowheads="1"/>
          </p:cNvSpPr>
          <p:nvPr/>
        </p:nvSpPr>
        <p:spPr bwMode="auto">
          <a:xfrm>
            <a:off x="0" y="955675"/>
            <a:ext cx="8928100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the momentum (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or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k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) in the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-direction was exactly defined, but the particle’s position along the </a:t>
            </a:r>
            <a:r>
              <a:rPr lang="en-US" sz="2000" i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x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-direction was completely unknown. This is an example of an important principle formulated by Heisenberg: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FF0000"/>
                </a:solidFill>
                <a:cs typeface="+mn-cs"/>
              </a:rPr>
              <a:t>Measured values cannot be assigned to the position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r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 and the momentum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p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 of a particle simultaneously with unlimited precision.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Heisenberg’s Uncertainty Principle</a:t>
            </a:r>
          </a:p>
        </p:txBody>
      </p:sp>
      <p:grpSp>
        <p:nvGrpSpPr>
          <p:cNvPr id="66564" name="Group 15"/>
          <p:cNvGrpSpPr>
            <a:grpSpLocks/>
          </p:cNvGrpSpPr>
          <p:nvPr/>
        </p:nvGrpSpPr>
        <p:grpSpPr bwMode="auto">
          <a:xfrm>
            <a:off x="1003300" y="3074988"/>
            <a:ext cx="7032625" cy="1552575"/>
            <a:chOff x="288" y="2081"/>
            <a:chExt cx="4430" cy="978"/>
          </a:xfrm>
        </p:grpSpPr>
        <p:sp>
          <p:nvSpPr>
            <p:cNvPr id="143373" name="Rectangle 13"/>
            <p:cNvSpPr>
              <a:spLocks noChangeArrowheads="1"/>
            </p:cNvSpPr>
            <p:nvPr/>
          </p:nvSpPr>
          <p:spPr bwMode="auto">
            <a:xfrm>
              <a:off x="288" y="2081"/>
              <a:ext cx="4430" cy="978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rgbClr val="33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2000" i="1">
                <a:solidFill>
                  <a:srgbClr val="333399"/>
                </a:solidFill>
                <a:cs typeface="+mn-cs"/>
              </a:endParaRPr>
            </a:p>
          </p:txBody>
        </p:sp>
        <p:graphicFrame>
          <p:nvGraphicFramePr>
            <p:cNvPr id="66567" name="Object 3"/>
            <p:cNvGraphicFramePr>
              <a:graphicFrameLocks noChangeAspect="1"/>
            </p:cNvGraphicFramePr>
            <p:nvPr/>
          </p:nvGraphicFramePr>
          <p:xfrm>
            <a:off x="316" y="2093"/>
            <a:ext cx="4388" cy="91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488" name="Equation" r:id="rId3" imgW="3340100" imgH="698500" progId="Equation.DSMT4">
                    <p:embed/>
                  </p:oleObj>
                </mc:Choice>
                <mc:Fallback>
                  <p:oleObj name="Equation" r:id="rId3" imgW="3340100" imgH="698500" progId="Equation.DSMT4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6" y="2093"/>
                          <a:ext cx="4388" cy="91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6565" name="Object 2"/>
          <p:cNvGraphicFramePr>
            <a:graphicFrameLocks noChangeAspect="1"/>
          </p:cNvGraphicFramePr>
          <p:nvPr/>
        </p:nvGraphicFramePr>
        <p:xfrm>
          <a:off x="1455738" y="5146675"/>
          <a:ext cx="4954587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9" name="Equation" r:id="rId5" imgW="2374900" imgH="457200" progId="Equation.DSMT4">
                  <p:embed/>
                </p:oleObj>
              </mc:Choice>
              <mc:Fallback>
                <p:oleObj name="Equation" r:id="rId5" imgW="2374900" imgH="4572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5146675"/>
                        <a:ext cx="4954587" cy="946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09973"/>
            <a:ext cx="7928025" cy="1656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886075"/>
            <a:ext cx="59055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33375"/>
            <a:ext cx="5616575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842" y="2780928"/>
            <a:ext cx="5496881" cy="7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3798888"/>
            <a:ext cx="3977277" cy="1086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5221311"/>
            <a:ext cx="3533027" cy="1201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0" y="993775"/>
            <a:ext cx="91440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CC"/>
                </a:solidFill>
                <a:cs typeface="+mn-cs"/>
              </a:rPr>
              <a:t>As a puck slides uphill, kinetic energy </a:t>
            </a:r>
            <a:r>
              <a:rPr lang="en-US" sz="2000" i="1" dirty="0">
                <a:solidFill>
                  <a:srgbClr val="3333CC"/>
                </a:solidFill>
                <a:latin typeface="Times New Roman" pitchFamily="18" charset="0"/>
                <a:cs typeface="+mn-cs"/>
              </a:rPr>
              <a:t>K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 is converted to gravitational potential energy </a:t>
            </a:r>
            <a:r>
              <a:rPr lang="en-US" sz="2000" i="1" dirty="0">
                <a:solidFill>
                  <a:srgbClr val="3333CC"/>
                </a:solidFill>
                <a:latin typeface="Times New Roman" pitchFamily="18" charset="0"/>
                <a:cs typeface="+mn-cs"/>
              </a:rPr>
              <a:t>U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. If the puck reaches the top its potential energy is </a:t>
            </a:r>
            <a:r>
              <a:rPr lang="en-US" sz="2000" i="1" dirty="0" err="1">
                <a:solidFill>
                  <a:srgbClr val="3333CC"/>
                </a:solidFill>
                <a:latin typeface="Times New Roman" pitchFamily="18" charset="0"/>
                <a:cs typeface="+mn-cs"/>
              </a:rPr>
              <a:t>U</a:t>
            </a:r>
            <a:r>
              <a:rPr lang="en-US" sz="2000" i="1" baseline="-25000" dirty="0" err="1">
                <a:solidFill>
                  <a:srgbClr val="3333CC"/>
                </a:solidFill>
                <a:latin typeface="Times New Roman" pitchFamily="18" charset="0"/>
                <a:cs typeface="+mn-cs"/>
              </a:rPr>
              <a:t>b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. The puck can only pass over the top if its initial mechanical energy </a:t>
            </a:r>
            <a:r>
              <a:rPr lang="en-US" sz="2000" i="1" dirty="0">
                <a:solidFill>
                  <a:srgbClr val="3333CC"/>
                </a:solidFill>
                <a:latin typeface="Times New Roman" pitchFamily="18" charset="0"/>
                <a:cs typeface="+mn-cs"/>
              </a:rPr>
              <a:t>E&gt;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 </a:t>
            </a:r>
            <a:r>
              <a:rPr lang="en-US" sz="2000" i="1" dirty="0" err="1">
                <a:solidFill>
                  <a:srgbClr val="3333CC"/>
                </a:solidFill>
                <a:latin typeface="Times New Roman" pitchFamily="18" charset="0"/>
                <a:cs typeface="+mn-cs"/>
              </a:rPr>
              <a:t>U</a:t>
            </a:r>
            <a:r>
              <a:rPr lang="en-US" sz="2000" i="1" baseline="-25000" dirty="0" err="1">
                <a:solidFill>
                  <a:srgbClr val="3333CC"/>
                </a:solidFill>
                <a:latin typeface="Times New Roman" pitchFamily="18" charset="0"/>
                <a:cs typeface="+mn-cs"/>
              </a:rPr>
              <a:t>b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. Otherwise the puck</a:t>
            </a:r>
            <a:r>
              <a:rPr lang="en-US" sz="2000" i="1" dirty="0">
                <a:solidFill>
                  <a:srgbClr val="3333CC"/>
                </a:solidFill>
                <a:cs typeface="+mn-cs"/>
              </a:rPr>
              <a:t> 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eventually stops its climb up the left side of the hill and slides back. For example, if </a:t>
            </a:r>
            <a:r>
              <a:rPr lang="en-US" sz="2000" i="1" dirty="0" err="1">
                <a:solidFill>
                  <a:srgbClr val="3333CC"/>
                </a:solidFill>
                <a:latin typeface="Times New Roman" pitchFamily="18" charset="0"/>
                <a:cs typeface="+mn-cs"/>
              </a:rPr>
              <a:t>U</a:t>
            </a:r>
            <a:r>
              <a:rPr lang="en-US" sz="2000" i="1" baseline="-25000" dirty="0" err="1">
                <a:solidFill>
                  <a:srgbClr val="3333CC"/>
                </a:solidFill>
                <a:latin typeface="Times New Roman" pitchFamily="18" charset="0"/>
                <a:cs typeface="+mn-cs"/>
              </a:rPr>
              <a:t>b</a:t>
            </a:r>
            <a:r>
              <a:rPr lang="en-US" sz="2000" baseline="-25000" dirty="0">
                <a:solidFill>
                  <a:srgbClr val="3333CC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= 20 J and </a:t>
            </a:r>
            <a:r>
              <a:rPr lang="en-US" sz="2000" i="1" dirty="0">
                <a:solidFill>
                  <a:srgbClr val="3333CC"/>
                </a:solidFill>
                <a:latin typeface="Times New Roman" pitchFamily="18" charset="0"/>
                <a:cs typeface="+mn-cs"/>
              </a:rPr>
              <a:t>E</a:t>
            </a:r>
            <a:r>
              <a:rPr lang="en-US" sz="2000" dirty="0">
                <a:solidFill>
                  <a:srgbClr val="3333CC"/>
                </a:solidFill>
                <a:latin typeface="Times New Roman" pitchFamily="18" charset="0"/>
                <a:cs typeface="+mn-cs"/>
              </a:rPr>
              <a:t> 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= 10 J, the puck will not pass over the hill, which acts as a </a:t>
            </a:r>
            <a:r>
              <a:rPr lang="en-US" sz="2000" b="1" dirty="0">
                <a:solidFill>
                  <a:srgbClr val="3333CC"/>
                </a:solidFill>
                <a:cs typeface="+mn-cs"/>
              </a:rPr>
              <a:t>potential barrier</a:t>
            </a:r>
            <a:r>
              <a:rPr lang="en-US" sz="2000" dirty="0">
                <a:solidFill>
                  <a:srgbClr val="3333CC"/>
                </a:solidFill>
                <a:cs typeface="+mn-cs"/>
              </a:rPr>
              <a:t>. 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 dirty="0">
                <a:solidFill>
                  <a:srgbClr val="FF0000"/>
                </a:solidFill>
              </a:rPr>
              <a:t>Barrier Tunneling</a:t>
            </a:r>
          </a:p>
        </p:txBody>
      </p:sp>
      <p:pic>
        <p:nvPicPr>
          <p:cNvPr id="69636" name="Picture 6" descr="F38_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" y="2879725"/>
            <a:ext cx="54165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0" descr="F38_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538" y="3811588"/>
            <a:ext cx="3436937" cy="248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9" descr="F38_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1582738"/>
            <a:ext cx="4214813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96" name="Rectangle 12"/>
          <p:cNvSpPr>
            <a:spLocks noChangeArrowheads="1"/>
          </p:cNvSpPr>
          <p:nvPr/>
        </p:nvSpPr>
        <p:spPr bwMode="auto">
          <a:xfrm>
            <a:off x="0" y="879475"/>
            <a:ext cx="5207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>
                <a:solidFill>
                  <a:srgbClr val="333399"/>
                </a:solidFill>
                <a:cs typeface="+mn-cs"/>
              </a:rPr>
              <a:t>What about an electron approaching an electrostatic potential barrier? </a:t>
            </a:r>
          </a:p>
        </p:txBody>
      </p:sp>
      <p:pic>
        <p:nvPicPr>
          <p:cNvPr id="70661" name="Picture 15" descr="F38_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758825"/>
            <a:ext cx="3686175" cy="330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401" name="Rectangle 17"/>
          <p:cNvSpPr>
            <a:spLocks noChangeArrowheads="1"/>
          </p:cNvSpPr>
          <p:nvPr/>
        </p:nvSpPr>
        <p:spPr bwMode="auto">
          <a:xfrm>
            <a:off x="88900" y="3622675"/>
            <a:ext cx="46609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Due to the nature of quantum mechanics, even if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E&lt;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 pitchFamily="18" charset="0"/>
                <a:cs typeface="+mn-cs"/>
              </a:rPr>
              <a:t>U</a:t>
            </a:r>
            <a:r>
              <a:rPr lang="en-US" sz="2000" i="1" baseline="-25000" dirty="0" err="1">
                <a:solidFill>
                  <a:srgbClr val="FF0000"/>
                </a:solidFill>
                <a:latin typeface="Times New Roman" pitchFamily="18" charset="0"/>
                <a:cs typeface="+mn-cs"/>
              </a:rPr>
              <a:t>b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 there is a nonzero transmission probability (transmission coefficient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T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) that the electron will get through (tunnel) to the other side of the electrostatic potential barrier!</a:t>
            </a:r>
          </a:p>
        </p:txBody>
      </p:sp>
      <p:graphicFrame>
        <p:nvGraphicFramePr>
          <p:cNvPr id="70663" name="Object 2"/>
          <p:cNvGraphicFramePr>
            <a:graphicFrameLocks noChangeAspect="1"/>
          </p:cNvGraphicFramePr>
          <p:nvPr/>
        </p:nvGraphicFramePr>
        <p:xfrm>
          <a:off x="339725" y="5641975"/>
          <a:ext cx="49006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9" name="Equation" r:id="rId6" imgW="2349500" imgH="469900" progId="Equation.DSMT4">
                  <p:embed/>
                </p:oleObj>
              </mc:Choice>
              <mc:Fallback>
                <p:oleObj name="Equation" r:id="rId6" imgW="2349500" imgH="4699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725" y="5641975"/>
                        <a:ext cx="4900613" cy="971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397" name="Rectangle 13"/>
          <p:cNvSpPr>
            <a:spLocks noChangeArrowheads="1"/>
          </p:cNvSpPr>
          <p:nvPr/>
        </p:nvSpPr>
        <p:spPr bwMode="auto">
          <a:xfrm>
            <a:off x="533400" y="274638"/>
            <a:ext cx="78486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FF3300"/>
                </a:solidFill>
                <a:cs typeface="+mn-cs"/>
              </a:rPr>
              <a:t>Barrier Tunneling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ChangeArrowheads="1"/>
          </p:cNvSpPr>
          <p:nvPr/>
        </p:nvSpPr>
        <p:spPr bwMode="auto">
          <a:xfrm>
            <a:off x="122238" y="930275"/>
            <a:ext cx="90217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solidFill>
                  <a:srgbClr val="333399"/>
                </a:solidFill>
                <a:cs typeface="+mn-cs"/>
              </a:rPr>
              <a:t>As the tip is scanned laterally across the surface, the tip is moved up or down to keep the tunneling current (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tip to surface distance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  <a:cs typeface="+mn-cs"/>
              </a:rPr>
              <a:t>L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) constant. As a result, the tip maps out the contours of the surface with resolution on the scale of 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1 nm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instead of </a:t>
            </a:r>
            <a:r>
              <a:rPr lang="en-US" sz="2000" dirty="0">
                <a:solidFill>
                  <a:srgbClr val="FF0000"/>
                </a:solidFill>
                <a:cs typeface="+mn-cs"/>
              </a:rPr>
              <a:t>&gt;300 nm </a:t>
            </a:r>
            <a:r>
              <a:rPr lang="en-US" sz="2000" dirty="0">
                <a:solidFill>
                  <a:srgbClr val="333399"/>
                </a:solidFill>
                <a:cs typeface="+mn-cs"/>
              </a:rPr>
              <a:t>for optical microscopes!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74638"/>
            <a:ext cx="7848600" cy="715962"/>
          </a:xfrm>
        </p:spPr>
        <p:txBody>
          <a:bodyPr/>
          <a:lstStyle/>
          <a:p>
            <a:pPr eaLnBrk="1" hangingPunct="1"/>
            <a:r>
              <a:rPr lang="en-US" altLang="en-US" sz="2400" b="1">
                <a:solidFill>
                  <a:srgbClr val="FF3300"/>
                </a:solidFill>
              </a:rPr>
              <a:t>The Scanning Tunneling Microscope (STM)</a:t>
            </a:r>
          </a:p>
        </p:txBody>
      </p:sp>
      <p:pic>
        <p:nvPicPr>
          <p:cNvPr id="71684" name="Picture 9" descr="F38_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2225675"/>
            <a:ext cx="3201987" cy="2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800" y="5157788"/>
            <a:ext cx="72580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765175"/>
            <a:ext cx="5343525" cy="295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9875" name="Object 3"/>
          <p:cNvGraphicFramePr>
            <a:graphicFrameLocks noChangeAspect="1"/>
          </p:cNvGraphicFramePr>
          <p:nvPr/>
        </p:nvGraphicFramePr>
        <p:xfrm>
          <a:off x="1908175" y="4652963"/>
          <a:ext cx="49006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Equation" r:id="rId4" imgW="2349500" imgH="469900" progId="Equation.DSMT4">
                  <p:embed/>
                </p:oleObj>
              </mc:Choice>
              <mc:Fallback>
                <p:oleObj name="Equation" r:id="rId4" imgW="2349500" imgH="469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4652963"/>
                        <a:ext cx="4900613" cy="971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899" name="Object 3"/>
          <p:cNvGraphicFramePr>
            <a:graphicFrameLocks noChangeAspect="1"/>
          </p:cNvGraphicFramePr>
          <p:nvPr/>
        </p:nvGraphicFramePr>
        <p:xfrm>
          <a:off x="2124075" y="3213100"/>
          <a:ext cx="4900613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" name="Equation" r:id="rId3" imgW="2349500" imgH="469900" progId="Equation.DSMT4">
                  <p:embed/>
                </p:oleObj>
              </mc:Choice>
              <mc:Fallback>
                <p:oleObj name="Equation" r:id="rId3" imgW="2349500" imgH="4699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3213100"/>
                        <a:ext cx="4900613" cy="9715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373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3375"/>
            <a:ext cx="5184775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76250"/>
            <a:ext cx="25717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097463"/>
            <a:ext cx="392588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0B9E0746-BB91-4C1D-A0F9-9394A26E6E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32008"/>
            <a:ext cx="5183187" cy="554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>
            <a:spAutoFit/>
          </a:bodyPr>
          <a:lstStyle>
            <a:defPPr>
              <a:defRPr lang="ar-EG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rtl="1">
              <a:spcBef>
                <a:spcPct val="50000"/>
              </a:spcBef>
              <a:defRPr/>
            </a:pPr>
            <a:r>
              <a:rPr lang="en-US" sz="3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</a:rPr>
              <a:t>Suggested Problems (CH: 38)</a:t>
            </a:r>
            <a:endParaRPr lang="en-US" sz="2600" b="1" dirty="0">
              <a:solidFill>
                <a:srgbClr val="33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F77BE2-47F5-44DF-8F4D-55729846A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692696"/>
            <a:ext cx="4824536" cy="11065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70B9C9-5984-4920-BFF7-360C8491F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834" y="2210580"/>
            <a:ext cx="4870510" cy="9470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D75B62D-DE1D-427A-B1CE-F150702EB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1" y="3621508"/>
            <a:ext cx="5569169" cy="7471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F20DF7-8B4E-4933-BC21-C891661D0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1" y="5137233"/>
            <a:ext cx="4697182" cy="63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111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73DB30-4792-4386-871B-FE1BD01DB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61" y="548680"/>
            <a:ext cx="5221068" cy="6311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E75B48F-F3F0-4D62-B5C8-33C7EEE87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3212976"/>
            <a:ext cx="5487166" cy="60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7695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2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1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1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1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1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1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1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97410</TotalTime>
  <Words>1632</Words>
  <Application>Microsoft Office PowerPoint</Application>
  <PresentationFormat>On-screen Show (4:3)</PresentationFormat>
  <Paragraphs>135</Paragraphs>
  <Slides>38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Arial</vt:lpstr>
      <vt:lpstr>Calibri</vt:lpstr>
      <vt:lpstr>Symbol</vt:lpstr>
      <vt:lpstr>Times</vt:lpstr>
      <vt:lpstr>Times New Roman</vt:lpstr>
      <vt:lpstr>Default Design</vt:lpstr>
      <vt:lpstr>1_Default Design</vt:lpstr>
      <vt:lpstr>2_Default Design</vt:lpstr>
      <vt:lpstr>3_Default Design</vt:lpstr>
      <vt:lpstr>Equation</vt:lpstr>
      <vt:lpstr>معادلة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Photoelectric Effect</vt:lpstr>
      <vt:lpstr>PowerPoint Presentation</vt:lpstr>
      <vt:lpstr>PowerPoint Presentation</vt:lpstr>
      <vt:lpstr>PowerPoint Presentation</vt:lpstr>
      <vt:lpstr>PowerPoint Presentation</vt:lpstr>
      <vt:lpstr>Photons Have Momentum</vt:lpstr>
      <vt:lpstr>Photons Have Momentum, Compton shift</vt:lpstr>
      <vt:lpstr>Photons Have Momentum, Compton shift</vt:lpstr>
      <vt:lpstr>PowerPoint Presentation</vt:lpstr>
      <vt:lpstr>Light as a Probability Wave</vt:lpstr>
      <vt:lpstr>Light as a Probability Wave</vt:lpstr>
      <vt:lpstr>PowerPoint Presentation</vt:lpstr>
      <vt:lpstr>Electrons and Matter Waves</vt:lpstr>
      <vt:lpstr>PowerPoint Presentation</vt:lpstr>
      <vt:lpstr>PowerPoint Presentation</vt:lpstr>
      <vt:lpstr>PowerPoint Presentation</vt:lpstr>
      <vt:lpstr>PowerPoint Presentation</vt:lpstr>
      <vt:lpstr>Schrödinger’s Equation</vt:lpstr>
      <vt:lpstr>Schrödinger’s Equation</vt:lpstr>
      <vt:lpstr>Schrödinger’s Equation</vt:lpstr>
      <vt:lpstr>Schrödinger’s Equation</vt:lpstr>
      <vt:lpstr>Finding the Probability Density Iψ|2 </vt:lpstr>
      <vt:lpstr>Heisenberg’s Uncertainty Principle</vt:lpstr>
      <vt:lpstr>PowerPoint Presentation</vt:lpstr>
      <vt:lpstr>PowerPoint Presentation</vt:lpstr>
      <vt:lpstr>Barrier Tunneling</vt:lpstr>
      <vt:lpstr>PowerPoint Presentation</vt:lpstr>
      <vt:lpstr>The Scanning Tunneling Microscope (STM)</vt:lpstr>
      <vt:lpstr>PowerPoint Presentation</vt:lpstr>
      <vt:lpstr>PowerPoint Presentation</vt:lpstr>
      <vt:lpstr>PowerPoint Presentation</vt:lpstr>
      <vt:lpstr>PowerPoint Presentation</vt:lpstr>
    </vt:vector>
  </TitlesOfParts>
  <Company>TU - Wien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Muhammad Ashraf Gondal</cp:lastModifiedBy>
  <cp:revision>1112</cp:revision>
  <cp:lastPrinted>2018-03-26T13:07:39Z</cp:lastPrinted>
  <dcterms:created xsi:type="dcterms:W3CDTF">2010-09-13T12:44:50Z</dcterms:created>
  <dcterms:modified xsi:type="dcterms:W3CDTF">2026-08-12T10:56:58Z</dcterms:modified>
</cp:coreProperties>
</file>