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  <p:sldMasterId id="2147483683" r:id="rId3"/>
    <p:sldMasterId id="2147483695" r:id="rId4"/>
    <p:sldMasterId id="2147483707" r:id="rId5"/>
    <p:sldMasterId id="2147483719" r:id="rId6"/>
    <p:sldMasterId id="2147483731" r:id="rId7"/>
  </p:sldMasterIdLst>
  <p:notesMasterIdLst>
    <p:notesMasterId r:id="rId48"/>
  </p:notesMasterIdLst>
  <p:sldIdLst>
    <p:sldId id="259" r:id="rId8"/>
    <p:sldId id="363" r:id="rId9"/>
    <p:sldId id="362" r:id="rId10"/>
    <p:sldId id="262" r:id="rId11"/>
    <p:sldId id="265" r:id="rId12"/>
    <p:sldId id="268" r:id="rId13"/>
    <p:sldId id="271" r:id="rId14"/>
    <p:sldId id="274" r:id="rId15"/>
    <p:sldId id="277" r:id="rId16"/>
    <p:sldId id="280" r:id="rId17"/>
    <p:sldId id="283" r:id="rId18"/>
    <p:sldId id="286" r:id="rId19"/>
    <p:sldId id="289" r:id="rId20"/>
    <p:sldId id="292" r:id="rId21"/>
    <p:sldId id="295" r:id="rId22"/>
    <p:sldId id="298" r:id="rId23"/>
    <p:sldId id="301" r:id="rId24"/>
    <p:sldId id="304" r:id="rId25"/>
    <p:sldId id="307" r:id="rId26"/>
    <p:sldId id="310" r:id="rId27"/>
    <p:sldId id="313" r:id="rId28"/>
    <p:sldId id="316" r:id="rId29"/>
    <p:sldId id="319" r:id="rId30"/>
    <p:sldId id="322" r:id="rId31"/>
    <p:sldId id="325" r:id="rId32"/>
    <p:sldId id="328" r:id="rId33"/>
    <p:sldId id="331" r:id="rId34"/>
    <p:sldId id="334" r:id="rId35"/>
    <p:sldId id="337" r:id="rId36"/>
    <p:sldId id="340" r:id="rId37"/>
    <p:sldId id="343" r:id="rId38"/>
    <p:sldId id="346" r:id="rId39"/>
    <p:sldId id="349" r:id="rId40"/>
    <p:sldId id="352" r:id="rId41"/>
    <p:sldId id="355" r:id="rId42"/>
    <p:sldId id="358" r:id="rId43"/>
    <p:sldId id="361" r:id="rId44"/>
    <p:sldId id="364" r:id="rId45"/>
    <p:sldId id="365" r:id="rId46"/>
    <p:sldId id="366" r:id="rId47"/>
  </p:sldIdLst>
  <p:sldSz cx="9144000" cy="6858000" type="screen4x3"/>
  <p:notesSz cx="6858000" cy="9144000"/>
  <p:custDataLst>
    <p:tags r:id="rId4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/>
    <p:restoredTop sz="0"/>
  </p:normalViewPr>
  <p:slideViewPr>
    <p:cSldViewPr>
      <p:cViewPr varScale="1">
        <p:scale>
          <a:sx n="113" d="100"/>
          <a:sy n="113" d="100"/>
        </p:scale>
        <p:origin x="15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9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5.wmf"/><Relationship Id="rId5" Type="http://schemas.openxmlformats.org/officeDocument/2006/relationships/image" Target="../media/image34.wmf"/><Relationship Id="rId4" Type="http://schemas.openxmlformats.org/officeDocument/2006/relationships/image" Target="../media/image33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image" Target="../media/image38.wmf"/><Relationship Id="rId7" Type="http://schemas.openxmlformats.org/officeDocument/2006/relationships/image" Target="../media/image42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Relationship Id="rId6" Type="http://schemas.openxmlformats.org/officeDocument/2006/relationships/image" Target="../media/image41.wmf"/><Relationship Id="rId5" Type="http://schemas.openxmlformats.org/officeDocument/2006/relationships/image" Target="../media/image40.wmf"/><Relationship Id="rId10" Type="http://schemas.openxmlformats.org/officeDocument/2006/relationships/image" Target="../media/image45.wmf"/><Relationship Id="rId4" Type="http://schemas.openxmlformats.org/officeDocument/2006/relationships/image" Target="../media/image39.wmf"/><Relationship Id="rId9" Type="http://schemas.openxmlformats.org/officeDocument/2006/relationships/image" Target="../media/image4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1.wmf"/><Relationship Id="rId5" Type="http://schemas.openxmlformats.org/officeDocument/2006/relationships/image" Target="../media/image59.wmf"/><Relationship Id="rId4" Type="http://schemas.openxmlformats.org/officeDocument/2006/relationships/image" Target="../media/image7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88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98.wmf"/><Relationship Id="rId1" Type="http://schemas.openxmlformats.org/officeDocument/2006/relationships/image" Target="../media/image9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960BB-11A2-4D8D-8240-099BEEDD24B7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647F25-954C-45DE-9C47-7CD916B41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46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47F25-954C-45DE-9C47-7CD916B41A0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79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AB0160F-320D-4156-AFC4-3491426E65BF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419793-1CC2-4FDF-8217-F0F8E6FDE547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9012650-2960-498D-A405-1D0188ECE0C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0D4A725-3ED9-4E57-8A63-1386B0F25F4F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4B976C-7A24-495A-BA5D-3F768DA4DBFA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6ABB21E-C31E-43A5-9815-63BE7393A98B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A5FAB319-C4CC-47C1-B59C-02B844BD848A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6ED10E6-1659-434E-BA16-5FE6472E9F2A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67524F-98B7-4E05-8FC7-B2126C049C87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23BF82-4092-428F-BC25-1A74B3A65562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0A6455-21BC-4B19-B38E-127431C02CE1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1FAEA-3108-497F-B346-971F9FC95E57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88959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236DD-B9D6-4653-9B9E-B86BC65194D9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94234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B0E39-F467-4BDB-9727-B49C4E4AE379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1152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6036A-B364-46B7-AF1B-741FCFFDEF9C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032794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6F438-CDB3-4E9C-803F-EF65ECF67F12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5157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6F18F-1628-44AF-BEC3-9B170CBFC6DA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88380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AB67C-AC9D-4021-9C9F-D6E6EE76C8B4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07382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40D5C-F949-4D87-8B0D-6281D3206EC5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268667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73E04-5BF6-4EF0-9AB2-C2FF8556448E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90839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8E60-C5E1-4717-AB1F-26CE2C0B737C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257796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27B09-8464-4D24-B306-B9BB1F087492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4416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1FAEA-3108-497F-B346-971F9FC95E57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88959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236DD-B9D6-4653-9B9E-B86BC65194D9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94234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B0E39-F467-4BDB-9727-B49C4E4AE379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115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6036A-B364-46B7-AF1B-741FCFFDEF9C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03279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6F438-CDB3-4E9C-803F-EF65ECF67F12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5157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6F18F-1628-44AF-BEC3-9B170CBFC6DA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88380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AB67C-AC9D-4021-9C9F-D6E6EE76C8B4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07382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40D5C-F949-4D87-8B0D-6281D3206EC5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268667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73E04-5BF6-4EF0-9AB2-C2FF8556448E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90839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8E60-C5E1-4717-AB1F-26CE2C0B737C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257796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27B09-8464-4D24-B306-B9BB1F087492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4416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1FAEA-3108-497F-B346-971F9FC95E57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88959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236DD-B9D6-4653-9B9E-B86BC65194D9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94234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B0E39-F467-4BDB-9727-B49C4E4AE379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1152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6036A-B364-46B7-AF1B-741FCFFDEF9C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032794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6F438-CDB3-4E9C-803F-EF65ECF67F12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51572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6F18F-1628-44AF-BEC3-9B170CBFC6DA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88380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AB67C-AC9D-4021-9C9F-D6E6EE76C8B4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07382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40D5C-F949-4D87-8B0D-6281D3206EC5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268667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73E04-5BF6-4EF0-9AB2-C2FF8556448E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908393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8E60-C5E1-4717-AB1F-26CE2C0B737C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257796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27B09-8464-4D24-B306-B9BB1F087492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44164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1FAEA-3108-497F-B346-971F9FC95E57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88959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236DD-B9D6-4653-9B9E-B86BC65194D9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394234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B0E39-F467-4BDB-9727-B49C4E4AE379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115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6036A-B364-46B7-AF1B-741FCFFDEF9C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03279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6F438-CDB3-4E9C-803F-EF65ECF67F12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551572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46F18F-1628-44AF-BEC3-9B170CBFC6DA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88380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AB67C-AC9D-4021-9C9F-D6E6EE76C8B4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07382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40D5C-F949-4D87-8B0D-6281D3206EC5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26866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73E04-5BF6-4EF0-9AB2-C2FF8556448E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908393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38E60-C5E1-4717-AB1F-26CE2C0B737C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257796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27B09-8464-4D24-B306-B9BB1F087492}" type="slidenum">
              <a:rPr lang="ar-EG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24416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noAutofit/>
          </a:bodyPr>
          <a:lstStyle>
            <a:lvl1pPr marL="0" indent="0" algn="ctr" defTabSz="914400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ar-EG" altLang="en-US" sz="4400" b="0" i="0" u="none" baseline="0">
                <a:solidFill>
                  <a:schemeClr val="tx2"/>
                </a:solidFill>
                <a:latin typeface="Arial" pitchFamily="34" charset="0"/>
                <a:ea typeface="Arial" pitchFamily="34" charset="0"/>
                <a:cs typeface="+mj-cs"/>
              </a:defRPr>
            </a:lvl1pPr>
          </a:lstStyle>
          <a:p>
            <a:pPr lvl="0"/>
            <a:r>
              <a:t>Click to edit Master title style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342900" indent="-3429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3200" b="0" i="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8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2pPr>
            <a:lvl3pPr marL="11430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24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3pPr>
            <a:lvl4pPr marL="16002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4pPr>
            <a:lvl5pPr marL="20574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ar-EG"/>
            </a:defPPr>
            <a:lvl1pPr marL="0" indent="0" algn="r" defTabSz="914400" rtl="1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00" b="0" i="0" u="none" baseline="0">
                <a:solidFill>
                  <a:schemeClr val="tx1"/>
                </a:solidFill>
                <a:effectLst/>
                <a:latin typeface="Arial"/>
                <a:ea typeface="Arial" pitchFamily="34" charset="0"/>
                <a:cs typeface="Arial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ar-EG"/>
            </a:defPPr>
            <a:lvl1pPr marL="0" indent="0" algn="ctr" defTabSz="914400" rtl="1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00" b="0" i="0" u="none" baseline="0">
                <a:solidFill>
                  <a:schemeClr val="tx1"/>
                </a:solidFill>
                <a:effectLst/>
                <a:latin typeface="Arial"/>
                <a:ea typeface="Arial" pitchFamily="34" charset="0"/>
                <a:cs typeface="Arial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ar-EG"/>
            </a:defPPr>
            <a:lvl1pPr marL="0" indent="0" algn="l" defTabSz="914400" rtl="1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00" b="0" i="0" u="none" baseline="0"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xStyles>
    <p:titleStyle>
      <a:lvl1pPr marL="0" indent="0" algn="ctr" defTabSz="914400" rtl="1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2"/>
          </a:solidFill>
          <a:effectLst/>
          <a:latin typeface="Arial" pitchFamily="34" charset="0"/>
          <a:ea typeface="Arial" pitchFamily="34" charset="0"/>
          <a:cs typeface="+mj-cs"/>
        </a:defRPr>
      </a:lvl1pPr>
    </p:titleStyle>
    <p:bodyStyle>
      <a:lvl1pPr marL="342900" indent="-342900" algn="r" defTabSz="914400" rtl="1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3200" b="0" i="0" u="none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914400" rtl="1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800" b="0" i="0" u="none" baseline="0">
          <a:solidFill>
            <a:schemeClr val="tx1"/>
          </a:solidFill>
          <a:effectLst/>
          <a:latin typeface="+mn-lt"/>
          <a:ea typeface="Arial" pitchFamily="34" charset="0"/>
          <a:cs typeface="+mn-cs"/>
        </a:defRPr>
      </a:lvl2pPr>
      <a:lvl3pPr marL="1143000" indent="-228600" algn="r" defTabSz="914400" rtl="1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2400" b="0" i="0" u="none" baseline="0">
          <a:solidFill>
            <a:schemeClr val="tx1"/>
          </a:solidFill>
          <a:effectLst/>
          <a:latin typeface="+mn-lt"/>
          <a:ea typeface="Arial" pitchFamily="34" charset="0"/>
          <a:cs typeface="+mn-cs"/>
        </a:defRPr>
      </a:lvl3pPr>
      <a:lvl4pPr marL="1600200" indent="-228600" algn="r" defTabSz="914400" rtl="1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000" b="0" i="0" u="none" baseline="0">
          <a:solidFill>
            <a:schemeClr val="tx1"/>
          </a:solidFill>
          <a:effectLst/>
          <a:latin typeface="+mn-lt"/>
          <a:ea typeface="Arial" pitchFamily="34" charset="0"/>
          <a:cs typeface="+mn-cs"/>
        </a:defRPr>
      </a:lvl4pPr>
      <a:lvl5pPr marL="2057400" indent="-228600" algn="r" defTabSz="914400" rtl="1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0" sz="2000" b="0" i="0" u="none" baseline="0">
          <a:solidFill>
            <a:schemeClr val="tx1"/>
          </a:solidFill>
          <a:effectLst/>
          <a:latin typeface="+mn-lt"/>
          <a:ea typeface="Arial" pitchFamily="34" charset="0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noAutofit/>
          </a:bodyPr>
          <a:lstStyle>
            <a:lvl1pPr marL="0" indent="0" algn="ctr" defTabSz="914400" rt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ar-EG" altLang="en-US" sz="4400" b="0" i="0" u="none" baseline="0">
                <a:solidFill>
                  <a:schemeClr val="tx2"/>
                </a:solidFill>
                <a:latin typeface="Arial" pitchFamily="34" charset="0"/>
                <a:ea typeface="Arial" pitchFamily="34" charset="0"/>
                <a:cs typeface="+mj-cs"/>
              </a:defRPr>
            </a:lvl1pPr>
          </a:lstStyle>
          <a:p>
            <a:pPr lvl="0"/>
            <a:r>
              <a:t>Click to edit Master title style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342900" indent="-3429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3200" b="0" i="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8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2pPr>
            <a:lvl3pPr marL="11430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24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3pPr>
            <a:lvl4pPr marL="16002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4pPr>
            <a:lvl5pPr marL="20574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ar-EG"/>
            </a:defPPr>
            <a:lvl1pPr marL="0" indent="0" algn="r" defTabSz="914400" rtl="1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00" b="0" i="0" u="none" baseline="0">
                <a:solidFill>
                  <a:schemeClr val="tx1"/>
                </a:solidFill>
                <a:effectLst/>
                <a:latin typeface="Arial"/>
                <a:ea typeface="Arial" pitchFamily="34" charset="0"/>
                <a:cs typeface="Arial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ar-EG"/>
            </a:defPPr>
            <a:lvl1pPr marL="0" indent="0" algn="ctr" defTabSz="914400" rtl="1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00" b="0" i="0" u="none" baseline="0">
                <a:solidFill>
                  <a:schemeClr val="tx1"/>
                </a:solidFill>
                <a:effectLst/>
                <a:latin typeface="Arial"/>
                <a:ea typeface="Arial" pitchFamily="34" charset="0"/>
                <a:cs typeface="Arial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ar-EG"/>
            </a:defPPr>
            <a:lvl1pPr marL="0" indent="0" algn="l" defTabSz="914400" rtl="1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1400" b="0" i="0" u="none" baseline="0"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B6F0B3C-CD15-4409-B84F-5FD53297E321}" type="slidenum">
              <a:rPr kumimoji="0" lang="ar-EG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ransition/>
  <p:txStyles>
    <p:titleStyle>
      <a:lvl1pPr marL="0" indent="0" algn="ctr" defTabSz="914400" rtl="1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baseline="0">
          <a:solidFill>
            <a:schemeClr val="tx2"/>
          </a:solidFill>
          <a:effectLst/>
          <a:latin typeface="Arial" pitchFamily="34" charset="0"/>
          <a:ea typeface="Arial" pitchFamily="34" charset="0"/>
          <a:cs typeface="+mj-cs"/>
        </a:defRPr>
      </a:lvl1pPr>
    </p:titleStyle>
    <p:bodyStyle>
      <a:lvl1pPr marL="342900" indent="-342900" algn="r" defTabSz="914400" rtl="1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3200" b="0" i="0" u="none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r" defTabSz="914400" rtl="1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800" b="0" i="0" u="none" baseline="0">
          <a:solidFill>
            <a:schemeClr val="tx1"/>
          </a:solidFill>
          <a:effectLst/>
          <a:latin typeface="+mn-lt"/>
          <a:ea typeface="Arial" pitchFamily="34" charset="0"/>
          <a:cs typeface="+mn-cs"/>
        </a:defRPr>
      </a:lvl2pPr>
      <a:lvl3pPr marL="1143000" indent="-228600" algn="r" defTabSz="914400" rtl="1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•"/>
        <a:defRPr kumimoji="0" sz="2400" b="0" i="0" u="none" baseline="0">
          <a:solidFill>
            <a:schemeClr val="tx1"/>
          </a:solidFill>
          <a:effectLst/>
          <a:latin typeface="+mn-lt"/>
          <a:ea typeface="Arial" pitchFamily="34" charset="0"/>
          <a:cs typeface="+mn-cs"/>
        </a:defRPr>
      </a:lvl3pPr>
      <a:lvl4pPr marL="1600200" indent="-228600" algn="r" defTabSz="914400" rtl="1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–"/>
        <a:defRPr kumimoji="0" sz="2000" b="0" i="0" u="none" baseline="0">
          <a:solidFill>
            <a:schemeClr val="tx1"/>
          </a:solidFill>
          <a:effectLst/>
          <a:latin typeface="+mn-lt"/>
          <a:ea typeface="Arial" pitchFamily="34" charset="0"/>
          <a:cs typeface="+mn-cs"/>
        </a:defRPr>
      </a:lvl4pPr>
      <a:lvl5pPr marL="2057400" indent="-228600" algn="r" defTabSz="914400" rtl="1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Tx/>
        <a:buChar char="»"/>
        <a:defRPr kumimoji="0" sz="2000" b="0" i="0" u="none" baseline="0">
          <a:solidFill>
            <a:schemeClr val="tx1"/>
          </a:solidFill>
          <a:effectLst/>
          <a:latin typeface="+mn-lt"/>
          <a:ea typeface="Arial" pitchFamily="34" charset="0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B6553E-F62F-4B91-B485-7CD0609359BB}" type="slidenum">
              <a:rPr lang="ar-EG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4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B6553E-F62F-4B91-B485-7CD0609359BB}" type="slidenum">
              <a:rPr lang="ar-EG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4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B6553E-F62F-4B91-B485-7CD0609359BB}" type="slidenum">
              <a:rPr lang="ar-EG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4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1" eaLnBrk="1" latinLnBrk="0" hangingPunct="1">
              <a:defRPr sz="1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B6553E-F62F-4B91-B485-7CD0609359BB}" type="slidenum">
              <a:rPr lang="ar-EG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46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ransition/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/>
          <a:cs typeface="Arial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oleObject" Target="../embeddings/oleObject2.bin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7.png"/><Relationship Id="rId4" Type="http://schemas.openxmlformats.org/officeDocument/2006/relationships/image" Target="../media/image3.wmf"/><Relationship Id="rId9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17.wmf"/><Relationship Id="rId18" Type="http://schemas.openxmlformats.org/officeDocument/2006/relationships/oleObject" Target="../embeddings/oleObject12.bin"/><Relationship Id="rId3" Type="http://schemas.openxmlformats.org/officeDocument/2006/relationships/image" Target="../media/image22.jpeg"/><Relationship Id="rId21" Type="http://schemas.openxmlformats.org/officeDocument/2006/relationships/image" Target="../media/image21.wmf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9.bin"/><Relationship Id="rId17" Type="http://schemas.openxmlformats.org/officeDocument/2006/relationships/image" Target="../media/image19.wmf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1.bin"/><Relationship Id="rId20" Type="http://schemas.openxmlformats.org/officeDocument/2006/relationships/oleObject" Target="../embeddings/oleObject13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8.bin"/><Relationship Id="rId19" Type="http://schemas.openxmlformats.org/officeDocument/2006/relationships/image" Target="../media/image20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0.bin"/><Relationship Id="rId22" Type="http://schemas.openxmlformats.org/officeDocument/2006/relationships/hyperlink" Target="s_int_ills.html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7.wmf"/><Relationship Id="rId18" Type="http://schemas.openxmlformats.org/officeDocument/2006/relationships/oleObject" Target="../embeddings/oleObject21.bin"/><Relationship Id="rId3" Type="http://schemas.openxmlformats.org/officeDocument/2006/relationships/image" Target="../media/image31.png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18.bin"/><Relationship Id="rId17" Type="http://schemas.openxmlformats.org/officeDocument/2006/relationships/image" Target="../media/image29.wmf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20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17.bin"/><Relationship Id="rId19" Type="http://schemas.openxmlformats.org/officeDocument/2006/relationships/image" Target="../media/image30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27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26.bin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33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25.bin"/><Relationship Id="rId14" Type="http://schemas.openxmlformats.org/officeDocument/2006/relationships/image" Target="../media/image3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40.wmf"/><Relationship Id="rId18" Type="http://schemas.openxmlformats.org/officeDocument/2006/relationships/oleObject" Target="../embeddings/oleObject35.bin"/><Relationship Id="rId3" Type="http://schemas.openxmlformats.org/officeDocument/2006/relationships/image" Target="../media/image46.jpeg"/><Relationship Id="rId21" Type="http://schemas.openxmlformats.org/officeDocument/2006/relationships/image" Target="../media/image44.wmf"/><Relationship Id="rId7" Type="http://schemas.openxmlformats.org/officeDocument/2006/relationships/image" Target="../media/image37.wmf"/><Relationship Id="rId12" Type="http://schemas.openxmlformats.org/officeDocument/2006/relationships/oleObject" Target="../embeddings/oleObject32.bin"/><Relationship Id="rId17" Type="http://schemas.openxmlformats.org/officeDocument/2006/relationships/image" Target="../media/image42.wmf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34.bin"/><Relationship Id="rId20" Type="http://schemas.openxmlformats.org/officeDocument/2006/relationships/oleObject" Target="../embeddings/oleObject36.bin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9.wmf"/><Relationship Id="rId24" Type="http://schemas.openxmlformats.org/officeDocument/2006/relationships/image" Target="../media/image47.png"/><Relationship Id="rId5" Type="http://schemas.openxmlformats.org/officeDocument/2006/relationships/image" Target="../media/image36.wmf"/><Relationship Id="rId15" Type="http://schemas.openxmlformats.org/officeDocument/2006/relationships/image" Target="../media/image41.wmf"/><Relationship Id="rId23" Type="http://schemas.openxmlformats.org/officeDocument/2006/relationships/image" Target="../media/image45.wmf"/><Relationship Id="rId10" Type="http://schemas.openxmlformats.org/officeDocument/2006/relationships/oleObject" Target="../embeddings/oleObject31.bin"/><Relationship Id="rId19" Type="http://schemas.openxmlformats.org/officeDocument/2006/relationships/image" Target="../media/image43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8.wmf"/><Relationship Id="rId14" Type="http://schemas.openxmlformats.org/officeDocument/2006/relationships/oleObject" Target="../embeddings/oleObject33.bin"/><Relationship Id="rId22" Type="http://schemas.openxmlformats.org/officeDocument/2006/relationships/oleObject" Target="../embeddings/oleObject3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1.wmf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53.wmf"/><Relationship Id="rId5" Type="http://schemas.openxmlformats.org/officeDocument/2006/relationships/image" Target="../media/image50.w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52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13" Type="http://schemas.openxmlformats.org/officeDocument/2006/relationships/oleObject" Target="../embeddings/oleObject47.bin"/><Relationship Id="rId3" Type="http://schemas.openxmlformats.org/officeDocument/2006/relationships/oleObject" Target="../embeddings/oleObject42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58.wmf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55.wmf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3.bin"/><Relationship Id="rId15" Type="http://schemas.openxmlformats.org/officeDocument/2006/relationships/image" Target="../media/image60.png"/><Relationship Id="rId10" Type="http://schemas.openxmlformats.org/officeDocument/2006/relationships/image" Target="../media/image57.wmf"/><Relationship Id="rId4" Type="http://schemas.openxmlformats.org/officeDocument/2006/relationships/image" Target="../media/image54.wmf"/><Relationship Id="rId9" Type="http://schemas.openxmlformats.org/officeDocument/2006/relationships/oleObject" Target="../embeddings/oleObject45.bin"/><Relationship Id="rId14" Type="http://schemas.openxmlformats.org/officeDocument/2006/relationships/image" Target="../media/image59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48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13" Type="http://schemas.openxmlformats.org/officeDocument/2006/relationships/oleObject" Target="../embeddings/oleObject54.bin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59.wmf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73.png"/><Relationship Id="rId1" Type="http://schemas.openxmlformats.org/officeDocument/2006/relationships/vmlDrawing" Target="../drawings/vmlDrawing10.vml"/><Relationship Id="rId6" Type="http://schemas.openxmlformats.org/officeDocument/2006/relationships/image" Target="../media/image68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5" Type="http://schemas.openxmlformats.org/officeDocument/2006/relationships/image" Target="../media/image72.png"/><Relationship Id="rId10" Type="http://schemas.openxmlformats.org/officeDocument/2006/relationships/image" Target="../media/image70.wmf"/><Relationship Id="rId4" Type="http://schemas.openxmlformats.org/officeDocument/2006/relationships/image" Target="../media/image67.wmf"/><Relationship Id="rId9" Type="http://schemas.openxmlformats.org/officeDocument/2006/relationships/oleObject" Target="../embeddings/oleObject52.bin"/><Relationship Id="rId14" Type="http://schemas.openxmlformats.org/officeDocument/2006/relationships/image" Target="../media/image71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5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9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7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image" Target="../media/image80.jpeg"/><Relationship Id="rId7" Type="http://schemas.openxmlformats.org/officeDocument/2006/relationships/image" Target="../media/image78.wmf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77.wmf"/><Relationship Id="rId4" Type="http://schemas.openxmlformats.org/officeDocument/2006/relationships/oleObject" Target="../embeddings/oleObject56.bin"/><Relationship Id="rId9" Type="http://schemas.openxmlformats.org/officeDocument/2006/relationships/image" Target="../media/image79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7" Type="http://schemas.openxmlformats.org/officeDocument/2006/relationships/image" Target="../media/image88.wmf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89.jpeg"/><Relationship Id="rId4" Type="http://schemas.openxmlformats.org/officeDocument/2006/relationships/image" Target="../media/image87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7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88.wmf"/><Relationship Id="rId4" Type="http://schemas.openxmlformats.org/officeDocument/2006/relationships/oleObject" Target="../embeddings/oleObject61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6.jpeg"/><Relationship Id="rId7" Type="http://schemas.openxmlformats.org/officeDocument/2006/relationships/image" Target="../media/image95.wmf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4.bin"/><Relationship Id="rId5" Type="http://schemas.openxmlformats.org/officeDocument/2006/relationships/image" Target="../media/image94.wmf"/><Relationship Id="rId4" Type="http://schemas.openxmlformats.org/officeDocument/2006/relationships/oleObject" Target="../embeddings/oleObject6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98.wmf"/><Relationship Id="rId2" Type="http://schemas.openxmlformats.org/officeDocument/2006/relationships/slideLayout" Target="../slideLayouts/slideLayout73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6.bin"/><Relationship Id="rId5" Type="http://schemas.openxmlformats.org/officeDocument/2006/relationships/image" Target="../media/image95.wmf"/><Relationship Id="rId4" Type="http://schemas.openxmlformats.org/officeDocument/2006/relationships/oleObject" Target="../embeddings/oleObject6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10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6"/>
          <p:cNvSpPr txBox="1">
            <a:spLocks noChangeArrowheads="1"/>
          </p:cNvSpPr>
          <p:nvPr/>
        </p:nvSpPr>
        <p:spPr bwMode="auto">
          <a:xfrm>
            <a:off x="0" y="0"/>
            <a:ext cx="8858250" cy="1562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ar-EG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Chapter 33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charset="0"/>
                <a:ea typeface="+mn-ea"/>
                <a:cs typeface="+mn-cs"/>
              </a:rPr>
              <a:t>Electromagnetic Waves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878B8C-0721-D482-F8C9-6149BE28A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" y="1828800"/>
            <a:ext cx="8137525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</a:rPr>
              <a:t>Learning Objectives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33.01 In the electromagnetic spectrum, identify the relative wavelengths (longer or shorter) of AM radio, FM radio, television, infrared light, visible light, ultraviolet light, x rays, and gamma rays.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33.02 Describe the transmission of an electromagnetic wave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by an LC oscillator and an antenna.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33.03 For a transmitter with an LC oscillator, apply the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relationships between the oscillator’s inductance L,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capacitance C, and angular frequency v, and the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emitted wave’s frequency f and wavelength l.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33.04 Identify the speed of an electromagnetic wave in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vacuum (and approximately in air).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33.05 Identify that electromagnetic waves do not require a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medium and can travel through vacuum.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6"/>
          <p:cNvSpPr txBox="1">
            <a:spLocks noChangeArrowheads="1"/>
          </p:cNvSpPr>
          <p:nvPr/>
        </p:nvSpPr>
        <p:spPr bwMode="auto">
          <a:xfrm>
            <a:off x="0" y="0"/>
            <a:ext cx="8858250" cy="1562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ar-EG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Chapter 33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charset="0"/>
                <a:ea typeface="+mn-ea"/>
                <a:cs typeface="+mn-cs"/>
              </a:rPr>
              <a:t>Electromagnetic Waves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878B8C-0721-D482-F8C9-6149BE28A1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" y="1828800"/>
            <a:ext cx="8488363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0000"/>
                </a:solidFill>
              </a:rPr>
              <a:t>Learning Objectives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33.06 </a:t>
            </a:r>
            <a:r>
              <a:rPr lang="en-US" altLang="en-US" sz="2000" dirty="0">
                <a:solidFill>
                  <a:schemeClr val="bg1"/>
                </a:solidFill>
              </a:rPr>
              <a:t>Apply the relationship between the speed of an electromagnetic wave, the straight-line distance traveled by the wave, and the time required for the travel.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33.07 Apply the relationships between an electromagnetic wave’s frequency f, wavelength l, period T, angular frequency v, and speed c.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33.08 Identify that an electromagnetic wave consists of an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electric component and a magnetic component that are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(a) perpendicular to the direction of travel, (b) perpendicular to each other, and (c) sinusoidal waves with the same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frequency and phase.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33.09 Apply the sinusoidal equations for the electric and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magnetic components of an EM wave, written as functions</a:t>
            </a:r>
          </a:p>
          <a:p>
            <a:pPr algn="l" rtl="0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</a:rPr>
              <a:t>of position and time.</a:t>
            </a:r>
          </a:p>
        </p:txBody>
      </p:sp>
    </p:spTree>
    <p:extLst>
      <p:ext uri="{BB962C8B-B14F-4D97-AF65-F5344CB8AC3E}">
        <p14:creationId xmlns:p14="http://schemas.microsoft.com/office/powerpoint/2010/main" val="400681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6"/>
          <p:cNvSpPr txBox="1">
            <a:spLocks noChangeArrowheads="1"/>
          </p:cNvSpPr>
          <p:nvPr/>
        </p:nvSpPr>
        <p:spPr bwMode="auto">
          <a:xfrm>
            <a:off x="0" y="0"/>
            <a:ext cx="8858250" cy="15621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ar-EG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Chapter 33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4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charset="0"/>
                <a:ea typeface="+mn-ea"/>
                <a:cs typeface="+mn-cs"/>
              </a:rPr>
              <a:t>Electromagnetic Waves</a:t>
            </a:r>
          </a:p>
        </p:txBody>
      </p:sp>
      <p:sp>
        <p:nvSpPr>
          <p:cNvPr id="4099" name="TextBox 18"/>
          <p:cNvSpPr txBox="1"/>
          <p:nvPr/>
        </p:nvSpPr>
        <p:spPr>
          <a:xfrm>
            <a:off x="179388" y="2997200"/>
            <a:ext cx="8280400" cy="1816100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ar-EG"/>
            </a:defPPr>
            <a:lvl1pPr marL="342900" indent="-3429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3200" b="0" i="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8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2pPr>
            <a:lvl3pPr marL="11430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24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3pPr>
            <a:lvl4pPr marL="16002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4pPr>
            <a:lvl5pPr marL="20574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l" rtl="0" eaLnBrk="1" hangingPunct="1">
              <a:spcBef>
                <a:spcPct val="0"/>
              </a:spcBef>
              <a:buNone/>
            </a:pPr>
            <a:r>
              <a:rPr lang="en-US" altLang="en-US" sz="2800"/>
              <a:t>In this chapter</a:t>
            </a:r>
          </a:p>
          <a:p>
            <a:pPr marL="0" lvl="0" indent="0" algn="l" rtl="0" eaLnBrk="1" hangingPunct="1">
              <a:spcBef>
                <a:spcPct val="0"/>
              </a:spcBef>
              <a:buNone/>
            </a:pPr>
            <a:r>
              <a:rPr lang="en-US" altLang="en-US" sz="2800"/>
              <a:t>We</a:t>
            </a:r>
          </a:p>
          <a:p>
            <a:pPr marL="0" lvl="0" indent="0" algn="l" rtl="0" eaLnBrk="1" hangingPunct="1">
              <a:spcBef>
                <a:spcPct val="0"/>
              </a:spcBef>
              <a:buNone/>
            </a:pPr>
            <a:r>
              <a:rPr lang="en-US" altLang="en-US" sz="2800"/>
              <a:t> -introduce fundamental concepts and</a:t>
            </a:r>
          </a:p>
          <a:p>
            <a:pPr marL="0" lvl="0" indent="0" algn="l" rtl="0" eaLnBrk="1" hangingPunct="1">
              <a:spcBef>
                <a:spcPct val="0"/>
              </a:spcBef>
              <a:buNone/>
            </a:pPr>
            <a:r>
              <a:rPr lang="en-US" altLang="en-US" sz="2800"/>
              <a:t> -explore the properties of electromagnetic waves</a:t>
            </a:r>
            <a:endParaRPr lang="en-US" altLang="en-US" sz="2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3332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3" descr="F33_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88" y="2060575"/>
            <a:ext cx="8245475" cy="4560888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5123" name="Group 40"/>
          <p:cNvGrpSpPr/>
          <p:nvPr/>
        </p:nvGrpSpPr>
        <p:grpSpPr>
          <a:xfrm>
            <a:off x="6491288" y="188913"/>
            <a:ext cx="2652712" cy="2419350"/>
            <a:chOff x="3878" y="929"/>
            <a:chExt cx="1671" cy="1524"/>
          </a:xfrm>
        </p:grpSpPr>
        <p:pic>
          <p:nvPicPr>
            <p:cNvPr id="5125" name="Picture 38" descr="F33_0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78" y="929"/>
              <a:ext cx="1401" cy="1524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126" name="Text Box 39"/>
            <p:cNvSpPr txBox="1">
              <a:spLocks noChangeAspect="1"/>
            </p:cNvSpPr>
            <p:nvPr/>
          </p:nvSpPr>
          <p:spPr>
            <a:xfrm>
              <a:off x="4792" y="1090"/>
              <a:ext cx="757" cy="231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spAutoFit/>
            </a:bodyPr>
            <a:lstStyle>
              <a:defPPr>
                <a:defRPr lang="ar-EG"/>
              </a:defPPr>
              <a:lvl1pPr marL="342900" indent="-3429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kumimoji="0" lang="ar-EG" altLang="en-US" sz="3200" b="0" i="0" u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742950" indent="-28575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kumimoji="0" lang="ar-EG" altLang="en-US" sz="28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2pPr>
              <a:lvl3pPr marL="11430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kumimoji="0" lang="ar-EG" altLang="en-US" sz="24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3pPr>
              <a:lvl4pPr marL="16002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kumimoji="0" lang="ar-EG" altLang="en-US" sz="20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4pPr>
              <a:lvl5pPr marL="20574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»"/>
                <a:defRPr kumimoji="0" lang="ar-EG" altLang="en-US" sz="20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5pPr>
              <a:lvl6pPr marL="25146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9718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34290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8862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0" lvl="0" indent="0" algn="l" rtl="0" eaLnBrk="1" hangingPunct="1">
                <a:spcBef>
                  <a:spcPct val="50000"/>
                </a:spcBef>
                <a:buNone/>
              </a:pPr>
              <a:r>
                <a:rPr lang="en-US" altLang="en-US" sz="1800" i="1">
                  <a:solidFill>
                    <a:srgbClr val="669900"/>
                  </a:solidFill>
                  <a:latin typeface="Arial Unicode MS" pitchFamily="34" charset="-128"/>
                </a:rPr>
                <a:t>Fig. 33-2</a:t>
              </a:r>
            </a:p>
          </p:txBody>
        </p:sp>
      </p:grpSp>
      <p:sp>
        <p:nvSpPr>
          <p:cNvPr id="5124" name="TextBox 6"/>
          <p:cNvSpPr txBox="1">
            <a:spLocks noChangeArrowheads="1"/>
          </p:cNvSpPr>
          <p:nvPr/>
        </p:nvSpPr>
        <p:spPr bwMode="auto">
          <a:xfrm>
            <a:off x="0" y="71438"/>
            <a:ext cx="3203575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ar-EG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Maxwell’s Rainbow</a:t>
            </a:r>
            <a:endParaRPr kumimoji="0" lang="en-US" sz="25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/>
          <p:nvPr/>
        </p:nvSpPr>
        <p:spPr>
          <a:xfrm>
            <a:off x="0" y="71438"/>
            <a:ext cx="7019925" cy="830262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ar-EG"/>
            </a:defPPr>
            <a:lvl1pPr marL="342900" indent="-3429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3200" b="0" i="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8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2pPr>
            <a:lvl3pPr marL="11430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24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3pPr>
            <a:lvl4pPr marL="16002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4pPr>
            <a:lvl5pPr marL="20574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 rtl="0" eaLnBrk="1" hangingPunct="1">
              <a:spcBef>
                <a:spcPct val="0"/>
              </a:spcBef>
              <a:buNone/>
            </a:pPr>
            <a:r>
              <a:rPr lang="en-US" altLang="en-US" sz="2400" b="1">
                <a:solidFill>
                  <a:srgbClr val="FF3300"/>
                </a:solidFill>
              </a:rPr>
              <a:t>The Traveling Electromagnetic (EM) Wave, Qualitatively</a:t>
            </a:r>
          </a:p>
        </p:txBody>
      </p:sp>
      <p:pic>
        <p:nvPicPr>
          <p:cNvPr id="6147" name="Picture 14" descr="F33_0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8" y="2257425"/>
            <a:ext cx="7248525" cy="3094038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6148" name="Group 21"/>
          <p:cNvGrpSpPr/>
          <p:nvPr/>
        </p:nvGrpSpPr>
        <p:grpSpPr>
          <a:xfrm>
            <a:off x="2051050" y="4652963"/>
            <a:ext cx="3743325" cy="1938337"/>
            <a:chOff x="1541" y="2848"/>
            <a:chExt cx="2358" cy="1221"/>
          </a:xfrm>
        </p:grpSpPr>
        <p:sp>
          <p:nvSpPr>
            <p:cNvPr id="6150" name="Rectangle 18"/>
            <p:cNvSpPr/>
            <p:nvPr/>
          </p:nvSpPr>
          <p:spPr>
            <a:xfrm>
              <a:off x="1637" y="3211"/>
              <a:ext cx="1664" cy="858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333399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>
                <a:defRPr lang="ar-EG"/>
              </a:defPPr>
              <a:lvl1pPr marL="342900" indent="-3429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kumimoji="0" lang="ar-EG" altLang="en-US" sz="3200" b="0" i="0" u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742950" indent="-28575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kumimoji="0" lang="ar-EG" altLang="en-US" sz="28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2pPr>
              <a:lvl3pPr marL="11430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kumimoji="0" lang="ar-EG" altLang="en-US" sz="24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3pPr>
              <a:lvl4pPr marL="16002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kumimoji="0" lang="ar-EG" altLang="en-US" sz="20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4pPr>
              <a:lvl5pPr marL="20574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»"/>
                <a:defRPr kumimoji="0" lang="ar-EG" altLang="en-US" sz="20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5pPr>
              <a:lvl6pPr marL="25146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9718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34290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8862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0" lvl="0" indent="0" algn="l" rtl="0" eaLnBrk="1" hangingPunct="1">
                <a:spcBef>
                  <a:spcPct val="0"/>
                </a:spcBef>
                <a:buNone/>
              </a:pPr>
              <a:endParaRPr lang="en-US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6151" name="Text Box 19"/>
            <p:cNvSpPr txBox="1"/>
            <p:nvPr/>
          </p:nvSpPr>
          <p:spPr>
            <a:xfrm>
              <a:off x="1541" y="2848"/>
              <a:ext cx="2358" cy="33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ar-EG"/>
              </a:defPPr>
              <a:lvl1pPr marL="342900" indent="-3429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kumimoji="0" lang="ar-EG" altLang="en-US" sz="3200" b="0" i="0" u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742950" indent="-28575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kumimoji="0" lang="ar-EG" altLang="en-US" sz="28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2pPr>
              <a:lvl3pPr marL="11430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kumimoji="0" lang="ar-EG" altLang="en-US" sz="24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3pPr>
              <a:lvl4pPr marL="16002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kumimoji="0" lang="ar-EG" altLang="en-US" sz="20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4pPr>
              <a:lvl5pPr marL="20574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»"/>
                <a:defRPr kumimoji="0" lang="ar-EG" altLang="en-US" sz="20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5pPr>
              <a:lvl6pPr marL="25146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9718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34290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8862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0" lvl="0" indent="0" algn="l" rtl="0" eaLnBrk="1" hangingPunct="1">
                <a:spcBef>
                  <a:spcPct val="0"/>
                </a:spcBef>
                <a:buNone/>
              </a:pPr>
              <a:r>
                <a:rPr lang="en-US" altLang="en-US" sz="2800">
                  <a:solidFill>
                    <a:srgbClr val="FF0000"/>
                  </a:solidFill>
                </a:rPr>
                <a:t>Oscillation Frequency</a:t>
              </a:r>
              <a:r>
                <a:rPr lang="en-US" altLang="en-US" sz="2800">
                  <a:solidFill>
                    <a:schemeClr val="bg1"/>
                  </a:solidFill>
                </a:rPr>
                <a:t>:</a:t>
              </a:r>
            </a:p>
          </p:txBody>
        </p:sp>
        <p:graphicFrame>
          <p:nvGraphicFramePr>
            <p:cNvPr id="6152" name="Object 2"/>
            <p:cNvGraphicFramePr>
              <a:graphicFrameLocks noChangeAspect="1"/>
            </p:cNvGraphicFramePr>
            <p:nvPr/>
          </p:nvGraphicFramePr>
          <p:xfrm>
            <a:off x="1714" y="3459"/>
            <a:ext cx="851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4" name="Equation" r:id="rId4" imgW="1350963" imgH="919162" progId="Equation.DSMT4">
                    <p:embed/>
                  </p:oleObj>
                </mc:Choice>
                <mc:Fallback>
                  <p:oleObj name="Equation" r:id="rId4" imgW="1350963" imgH="919162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714" y="3459"/>
                          <a:ext cx="851" cy="5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149" name="Rectangle 2"/>
          <p:cNvSpPr>
            <a:spLocks noChangeArrowheads="1"/>
          </p:cNvSpPr>
          <p:nvPr/>
        </p:nvSpPr>
        <p:spPr bwMode="auto">
          <a:xfrm>
            <a:off x="0" y="981075"/>
            <a:ext cx="9144000" cy="646113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ar-EG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 </a:t>
            </a: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LC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oscillator causes currents to flow sinusoidally, which in turn produces oscillating electric and magnetic fields, which then propagate through space as EM waves.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1"/>
          <p:cNvGrpSpPr/>
          <p:nvPr/>
        </p:nvGrpSpPr>
        <p:grpSpPr>
          <a:xfrm>
            <a:off x="468313" y="2276475"/>
            <a:ext cx="3743325" cy="1938338"/>
            <a:chOff x="1541" y="2848"/>
            <a:chExt cx="2358" cy="1221"/>
          </a:xfrm>
        </p:grpSpPr>
        <p:sp>
          <p:nvSpPr>
            <p:cNvPr id="7174" name="Rectangle 18"/>
            <p:cNvSpPr/>
            <p:nvPr/>
          </p:nvSpPr>
          <p:spPr>
            <a:xfrm>
              <a:off x="1637" y="3211"/>
              <a:ext cx="1664" cy="858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333399"/>
              </a:solidFill>
              <a:miter lim="800000"/>
            </a:ln>
          </p:spPr>
          <p:txBody>
            <a:bodyPr wrap="none" anchor="ctr" anchorCtr="0">
              <a:noAutofit/>
            </a:bodyPr>
            <a:lstStyle>
              <a:defPPr>
                <a:defRPr lang="ar-EG"/>
              </a:defPPr>
              <a:lvl1pPr marL="342900" indent="-3429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kumimoji="0" lang="ar-EG" altLang="en-US" sz="3200" b="0" i="0" u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742950" indent="-28575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kumimoji="0" lang="ar-EG" altLang="en-US" sz="28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2pPr>
              <a:lvl3pPr marL="11430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kumimoji="0" lang="ar-EG" altLang="en-US" sz="24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3pPr>
              <a:lvl4pPr marL="16002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kumimoji="0" lang="ar-EG" altLang="en-US" sz="20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4pPr>
              <a:lvl5pPr marL="20574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»"/>
                <a:defRPr kumimoji="0" lang="ar-EG" altLang="en-US" sz="20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5pPr>
              <a:lvl6pPr marL="25146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9718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34290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8862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0" lvl="0" indent="0" algn="l" rtl="0" eaLnBrk="1" hangingPunct="1">
                <a:spcBef>
                  <a:spcPct val="0"/>
                </a:spcBef>
                <a:buNone/>
              </a:pPr>
              <a:endParaRPr lang="en-US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7175" name="Text Box 19"/>
            <p:cNvSpPr txBox="1"/>
            <p:nvPr/>
          </p:nvSpPr>
          <p:spPr>
            <a:xfrm>
              <a:off x="1541" y="2848"/>
              <a:ext cx="2358" cy="33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none">
              <a:spAutoFit/>
            </a:bodyPr>
            <a:lstStyle>
              <a:defPPr>
                <a:defRPr lang="ar-EG"/>
              </a:defPPr>
              <a:lvl1pPr marL="342900" indent="-3429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kumimoji="0" lang="ar-EG" altLang="en-US" sz="3200" b="0" i="0" u="none" baseline="0">
                  <a:solidFill>
                    <a:schemeClr val="tx1"/>
                  </a:solidFill>
                  <a:effectLst/>
                  <a:latin typeface="+mn-lt"/>
                  <a:ea typeface="+mn-ea"/>
                  <a:cs typeface="+mn-cs"/>
                </a:defRPr>
              </a:lvl1pPr>
              <a:lvl2pPr marL="742950" indent="-28575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kumimoji="0" lang="ar-EG" altLang="en-US" sz="28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2pPr>
              <a:lvl3pPr marL="11430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defRPr kumimoji="0" lang="ar-EG" altLang="en-US" sz="24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3pPr>
              <a:lvl4pPr marL="16002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–"/>
                <a:defRPr kumimoji="0" lang="ar-EG" altLang="en-US" sz="20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4pPr>
              <a:lvl5pPr marL="2057400" indent="-228600" algn="r" defTabSz="914400" rtl="1" eaLnBrk="0" fontAlgn="base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»"/>
                <a:defRPr kumimoji="0" lang="ar-EG" altLang="en-US" sz="2000" b="0" i="0" u="none" baseline="0">
                  <a:solidFill>
                    <a:schemeClr val="tx1"/>
                  </a:solidFill>
                  <a:effectLst/>
                  <a:latin typeface="+mn-lt"/>
                  <a:ea typeface="Arial" pitchFamily="34" charset="0"/>
                  <a:cs typeface="+mn-cs"/>
                </a:defRPr>
              </a:lvl5pPr>
              <a:lvl6pPr marL="25146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6pPr>
              <a:lvl7pPr marL="29718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7pPr>
              <a:lvl8pPr marL="34290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8pPr>
              <a:lvl9pPr marL="3886200" indent="-228600" algn="r" rtl="1" fontAlgn="base">
                <a:spcBef>
                  <a:spcPct val="20000"/>
                </a:spcBef>
                <a:spcAft>
                  <a:spcPct val="0"/>
                </a:spcAft>
                <a:buChar char="»"/>
                <a:defRPr lang="ar-EG" altLang="en-US" sz="2000">
                  <a:solidFill>
                    <a:schemeClr val="tx1"/>
                  </a:solidFill>
                  <a:latin typeface="+mn-lt"/>
                  <a:cs typeface="+mn-cs"/>
                </a:defRPr>
              </a:lvl9pPr>
            </a:lstStyle>
            <a:p>
              <a:pPr marL="0" lvl="0" indent="0" algn="l" rtl="0" eaLnBrk="1" hangingPunct="1">
                <a:spcBef>
                  <a:spcPct val="0"/>
                </a:spcBef>
                <a:buNone/>
              </a:pPr>
              <a:r>
                <a:rPr lang="en-US" altLang="en-US" sz="2800">
                  <a:solidFill>
                    <a:srgbClr val="FF0000"/>
                  </a:solidFill>
                </a:rPr>
                <a:t>Oscillation Frequency</a:t>
              </a:r>
              <a:r>
                <a:rPr lang="en-US" altLang="en-US" sz="2800">
                  <a:solidFill>
                    <a:schemeClr val="bg1"/>
                  </a:solidFill>
                </a:rPr>
                <a:t>:</a:t>
              </a:r>
            </a:p>
          </p:txBody>
        </p:sp>
        <p:graphicFrame>
          <p:nvGraphicFramePr>
            <p:cNvPr id="7176" name="Object 2"/>
            <p:cNvGraphicFramePr>
              <a:graphicFrameLocks noChangeAspect="1"/>
            </p:cNvGraphicFramePr>
            <p:nvPr/>
          </p:nvGraphicFramePr>
          <p:xfrm>
            <a:off x="1714" y="3459"/>
            <a:ext cx="851" cy="5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74" name="Equation" r:id="rId3" imgW="1350963" imgH="919163" progId="Equation.DSMT4">
                    <p:embed/>
                  </p:oleObj>
                </mc:Choice>
                <mc:Fallback>
                  <p:oleObj name="Equation" r:id="rId3" imgW="1350963" imgH="919163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714" y="3459"/>
                          <a:ext cx="851" cy="57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7171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50" y="692150"/>
            <a:ext cx="7834313" cy="1414463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7172" name="Object 9"/>
          <p:cNvGraphicFramePr>
            <a:graphicFrameLocks noChangeAspect="1"/>
          </p:cNvGraphicFramePr>
          <p:nvPr/>
        </p:nvGraphicFramePr>
        <p:xfrm>
          <a:off x="4211638" y="3141663"/>
          <a:ext cx="12985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5" name="Equation" r:id="rId6" imgW="1298575" imgH="539750" progId="Equation.3">
                  <p:embed/>
                </p:oleObj>
              </mc:Choice>
              <mc:Fallback>
                <p:oleObj name="Equation" r:id="rId6" imgW="1298575" imgH="53975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11638" y="3141663"/>
                        <a:ext cx="1298575" cy="539750"/>
                      </a:xfrm>
                      <a:prstGeom prst="rect">
                        <a:avLst/>
                      </a:prstGeom>
                      <a:solidFill>
                        <a:srgbClr val="FBFDA1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9"/>
          <p:cNvGraphicFramePr>
            <a:graphicFrameLocks noChangeAspect="1"/>
          </p:cNvGraphicFramePr>
          <p:nvPr/>
        </p:nvGraphicFramePr>
        <p:xfrm>
          <a:off x="1025525" y="4545013"/>
          <a:ext cx="7213600" cy="140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6" name="Equation" r:id="rId8" imgW="7213600" imgH="1403350" progId="Equation.3">
                  <p:embed/>
                </p:oleObj>
              </mc:Choice>
              <mc:Fallback>
                <p:oleObj name="Equation" r:id="rId8" imgW="7213600" imgH="140335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25525" y="4545013"/>
                        <a:ext cx="7213600" cy="1403350"/>
                      </a:xfrm>
                      <a:prstGeom prst="rect">
                        <a:avLst/>
                      </a:prstGeom>
                      <a:solidFill>
                        <a:srgbClr val="FBFDA1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6" descr="F33_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25" y="1052513"/>
            <a:ext cx="2733675" cy="55245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8195" name="TextBox 4"/>
          <p:cNvSpPr txBox="1"/>
          <p:nvPr/>
        </p:nvSpPr>
        <p:spPr>
          <a:xfrm>
            <a:off x="0" y="71438"/>
            <a:ext cx="7019925" cy="830262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ar-EG"/>
            </a:defPPr>
            <a:lvl1pPr marL="342900" indent="-3429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3200" b="0" i="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8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2pPr>
            <a:lvl3pPr marL="11430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24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3pPr>
            <a:lvl4pPr marL="16002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4pPr>
            <a:lvl5pPr marL="20574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 rtl="0" eaLnBrk="1" hangingPunct="1">
              <a:spcBef>
                <a:spcPct val="0"/>
              </a:spcBef>
              <a:buNone/>
            </a:pPr>
            <a:r>
              <a:rPr lang="en-US" altLang="en-US" sz="2400" b="1">
                <a:solidFill>
                  <a:srgbClr val="FF3300"/>
                </a:solidFill>
              </a:rPr>
              <a:t>The Traveling Electromagnetic (EM) Wave, Qualitatively</a:t>
            </a: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34925" y="981075"/>
            <a:ext cx="6300788" cy="4619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ar-EG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Variation in 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and 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at the distant Point </a:t>
            </a: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</a:t>
            </a:r>
            <a:endParaRPr kumimoji="0" lang="en-US" sz="25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  <p:pic>
        <p:nvPicPr>
          <p:cNvPr id="819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2060575"/>
            <a:ext cx="5229225" cy="11906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819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3644900"/>
            <a:ext cx="3914775" cy="4762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819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50" y="4652963"/>
            <a:ext cx="5286375" cy="4381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820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750" y="5516563"/>
            <a:ext cx="5467350" cy="81915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9"/>
          <p:cNvSpPr/>
          <p:nvPr/>
        </p:nvSpPr>
        <p:spPr>
          <a:xfrm>
            <a:off x="468313" y="188913"/>
            <a:ext cx="7848600" cy="715962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 anchor="ctr" anchorCtr="0">
            <a:noAutofit/>
          </a:bodyPr>
          <a:lstStyle>
            <a:defPPr>
              <a:defRPr lang="ar-EG"/>
            </a:defPPr>
            <a:lvl1pPr marL="342900" indent="-3429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3200" b="0" i="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8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2pPr>
            <a:lvl3pPr marL="11430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24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3pPr>
            <a:lvl4pPr marL="16002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4pPr>
            <a:lvl5pPr marL="20574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 rtl="0" eaLnBrk="1" hangingPunct="1">
              <a:spcBef>
                <a:spcPct val="0"/>
              </a:spcBef>
              <a:buNone/>
            </a:pPr>
            <a:r>
              <a:rPr lang="en-US" altLang="en-US" sz="2400" b="1">
                <a:solidFill>
                  <a:srgbClr val="FF3300"/>
                </a:solidFill>
              </a:rPr>
              <a:t>Mathematical Description of Traveling EM Waves</a:t>
            </a:r>
          </a:p>
        </p:txBody>
      </p:sp>
      <p:pic>
        <p:nvPicPr>
          <p:cNvPr id="9219" name="Picture 6" descr="F33_0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13" y="2614613"/>
            <a:ext cx="5111750" cy="3511550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9220" name="Group 14"/>
          <p:cNvGrpSpPr/>
          <p:nvPr/>
        </p:nvGrpSpPr>
        <p:grpSpPr>
          <a:xfrm>
            <a:off x="962025" y="1087438"/>
            <a:ext cx="4446588" cy="590550"/>
            <a:chOff x="1163" y="730"/>
            <a:chExt cx="2801" cy="372"/>
          </a:xfrm>
        </p:grpSpPr>
        <p:sp>
          <p:nvSpPr>
            <p:cNvPr id="9248" name="Rectangle 11"/>
            <p:cNvSpPr>
              <a:spLocks noChangeArrowheads="1"/>
            </p:cNvSpPr>
            <p:nvPr/>
          </p:nvSpPr>
          <p:spPr bwMode="auto">
            <a:xfrm>
              <a:off x="1168" y="730"/>
              <a:ext cx="2796" cy="37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249" name="Text Box 12"/>
            <p:cNvSpPr txBox="1">
              <a:spLocks noChangeArrowheads="1"/>
            </p:cNvSpPr>
            <p:nvPr/>
          </p:nvSpPr>
          <p:spPr bwMode="auto">
            <a:xfrm>
              <a:off x="1163" y="783"/>
              <a:ext cx="1077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Electric Field:</a:t>
              </a:r>
            </a:p>
          </p:txBody>
        </p:sp>
        <p:graphicFrame>
          <p:nvGraphicFramePr>
            <p:cNvPr id="9250" name="Object 20"/>
            <p:cNvGraphicFramePr>
              <a:graphicFrameLocks noChangeAspect="1"/>
            </p:cNvGraphicFramePr>
            <p:nvPr/>
          </p:nvGraphicFramePr>
          <p:xfrm>
            <a:off x="2279" y="756"/>
            <a:ext cx="1652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6" name="Equation" r:id="rId4" imgW="2622550" imgH="525462" progId="Equation.DSMT4">
                    <p:embed/>
                  </p:oleObj>
                </mc:Choice>
                <mc:Fallback>
                  <p:oleObj name="Equation" r:id="rId4" imgW="2622550" imgH="525462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279" y="756"/>
                          <a:ext cx="1652" cy="3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21" name="Group 19"/>
          <p:cNvGrpSpPr/>
          <p:nvPr/>
        </p:nvGrpSpPr>
        <p:grpSpPr>
          <a:xfrm>
            <a:off x="973138" y="1881188"/>
            <a:ext cx="4446587" cy="590550"/>
            <a:chOff x="613" y="1185"/>
            <a:chExt cx="2801" cy="372"/>
          </a:xfrm>
        </p:grpSpPr>
        <p:sp>
          <p:nvSpPr>
            <p:cNvPr id="9245" name="Rectangle 16"/>
            <p:cNvSpPr>
              <a:spLocks noChangeArrowheads="1"/>
            </p:cNvSpPr>
            <p:nvPr/>
          </p:nvSpPr>
          <p:spPr bwMode="auto">
            <a:xfrm>
              <a:off x="618" y="1185"/>
              <a:ext cx="2796" cy="37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246" name="Text Box 17"/>
            <p:cNvSpPr txBox="1">
              <a:spLocks noChangeArrowheads="1"/>
            </p:cNvSpPr>
            <p:nvPr/>
          </p:nvSpPr>
          <p:spPr bwMode="auto">
            <a:xfrm>
              <a:off x="613" y="1238"/>
              <a:ext cx="1201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Magnetic Field:</a:t>
              </a:r>
            </a:p>
          </p:txBody>
        </p:sp>
        <p:graphicFrame>
          <p:nvGraphicFramePr>
            <p:cNvPr id="9247" name="Object 21"/>
            <p:cNvGraphicFramePr>
              <a:graphicFrameLocks noChangeAspect="1"/>
            </p:cNvGraphicFramePr>
            <p:nvPr/>
          </p:nvGraphicFramePr>
          <p:xfrm>
            <a:off x="1773" y="1211"/>
            <a:ext cx="1635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7" name="Equation" r:id="rId6" imgW="2595562" imgH="525462" progId="Equation.DSMT4">
                    <p:embed/>
                  </p:oleObj>
                </mc:Choice>
                <mc:Fallback>
                  <p:oleObj name="Equation" r:id="rId6" imgW="2595562" imgH="525462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773" y="1211"/>
                          <a:ext cx="1635" cy="33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22" name="Group 24"/>
          <p:cNvGrpSpPr/>
          <p:nvPr/>
        </p:nvGrpSpPr>
        <p:grpSpPr>
          <a:xfrm>
            <a:off x="5707063" y="1112838"/>
            <a:ext cx="3125787" cy="987425"/>
            <a:chOff x="3064" y="1655"/>
            <a:chExt cx="1969" cy="622"/>
          </a:xfrm>
        </p:grpSpPr>
        <p:sp>
          <p:nvSpPr>
            <p:cNvPr id="9242" name="Rectangle 21"/>
            <p:cNvSpPr>
              <a:spLocks noChangeArrowheads="1"/>
            </p:cNvSpPr>
            <p:nvPr/>
          </p:nvSpPr>
          <p:spPr bwMode="auto">
            <a:xfrm>
              <a:off x="3088" y="1655"/>
              <a:ext cx="1945" cy="62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243" name="Text Box 22"/>
            <p:cNvSpPr txBox="1">
              <a:spLocks noChangeArrowheads="1"/>
            </p:cNvSpPr>
            <p:nvPr/>
          </p:nvSpPr>
          <p:spPr bwMode="auto">
            <a:xfrm>
              <a:off x="3064" y="1803"/>
              <a:ext cx="1076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Wave Speed:</a:t>
              </a:r>
            </a:p>
          </p:txBody>
        </p:sp>
        <p:graphicFrame>
          <p:nvGraphicFramePr>
            <p:cNvPr id="9244" name="Object 22"/>
            <p:cNvGraphicFramePr>
              <a:graphicFrameLocks noChangeAspect="1"/>
            </p:cNvGraphicFramePr>
            <p:nvPr/>
          </p:nvGraphicFramePr>
          <p:xfrm>
            <a:off x="4124" y="1676"/>
            <a:ext cx="901" cy="5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8" name="Equation" r:id="rId8" imgW="1430337" imgH="946150" progId="Equation.DSMT4">
                    <p:embed/>
                  </p:oleObj>
                </mc:Choice>
                <mc:Fallback>
                  <p:oleObj name="Equation" r:id="rId8" imgW="1430337" imgH="94615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124" y="1676"/>
                          <a:ext cx="901" cy="5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23" name="Group 35"/>
          <p:cNvGrpSpPr/>
          <p:nvPr/>
        </p:nvGrpSpPr>
        <p:grpSpPr>
          <a:xfrm>
            <a:off x="5634038" y="2662238"/>
            <a:ext cx="3378200" cy="3055937"/>
            <a:chOff x="3555" y="1635"/>
            <a:chExt cx="2128" cy="1925"/>
          </a:xfrm>
        </p:grpSpPr>
        <p:sp>
          <p:nvSpPr>
            <p:cNvPr id="9233" name="Rectangle 26"/>
            <p:cNvSpPr>
              <a:spLocks noChangeArrowheads="1"/>
            </p:cNvSpPr>
            <p:nvPr/>
          </p:nvSpPr>
          <p:spPr bwMode="auto">
            <a:xfrm>
              <a:off x="3560" y="1639"/>
              <a:ext cx="2123" cy="192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234" name="Text Box 27"/>
            <p:cNvSpPr txBox="1">
              <a:spLocks noChangeArrowheads="1"/>
            </p:cNvSpPr>
            <p:nvPr/>
          </p:nvSpPr>
          <p:spPr bwMode="auto">
            <a:xfrm>
              <a:off x="3555" y="1768"/>
              <a:ext cx="1111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Wavenumber:</a:t>
              </a:r>
            </a:p>
          </p:txBody>
        </p:sp>
        <p:graphicFrame>
          <p:nvGraphicFramePr>
            <p:cNvPr id="9235" name="Object 23"/>
            <p:cNvGraphicFramePr>
              <a:graphicFrameLocks noChangeAspect="1"/>
            </p:cNvGraphicFramePr>
            <p:nvPr/>
          </p:nvGraphicFramePr>
          <p:xfrm>
            <a:off x="4640" y="1635"/>
            <a:ext cx="633" cy="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9" name="Equation" r:id="rId10" imgW="1004888" imgH="814387" progId="Equation.DSMT4">
                    <p:embed/>
                  </p:oleObj>
                </mc:Choice>
                <mc:Fallback>
                  <p:oleObj name="Equation" r:id="rId10" imgW="1004888" imgH="814387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4640" y="1635"/>
                          <a:ext cx="633" cy="5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6" name="Text Box 29"/>
            <p:cNvSpPr txBox="1">
              <a:spLocks noChangeArrowheads="1"/>
            </p:cNvSpPr>
            <p:nvPr/>
          </p:nvSpPr>
          <p:spPr bwMode="auto">
            <a:xfrm>
              <a:off x="3555" y="2269"/>
              <a:ext cx="1458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Angular frequency:</a:t>
              </a:r>
            </a:p>
          </p:txBody>
        </p:sp>
        <p:graphicFrame>
          <p:nvGraphicFramePr>
            <p:cNvPr id="9237" name="Object 24"/>
            <p:cNvGraphicFramePr>
              <a:graphicFrameLocks noChangeAspect="1"/>
            </p:cNvGraphicFramePr>
            <p:nvPr/>
          </p:nvGraphicFramePr>
          <p:xfrm>
            <a:off x="4988" y="2130"/>
            <a:ext cx="667" cy="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0" name="Equation" r:id="rId12" imgW="1058862" imgH="814387" progId="Equation.DSMT4">
                    <p:embed/>
                  </p:oleObj>
                </mc:Choice>
                <mc:Fallback>
                  <p:oleObj name="Equation" r:id="rId12" imgW="1058862" imgH="814387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4988" y="2130"/>
                          <a:ext cx="667" cy="5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38" name="Text Box 31"/>
            <p:cNvSpPr txBox="1">
              <a:spLocks noChangeArrowheads="1"/>
            </p:cNvSpPr>
            <p:nvPr/>
          </p:nvSpPr>
          <p:spPr bwMode="auto">
            <a:xfrm>
              <a:off x="3555" y="2773"/>
              <a:ext cx="1573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Vacuum Permittivity:</a:t>
              </a:r>
            </a:p>
          </p:txBody>
        </p:sp>
        <p:graphicFrame>
          <p:nvGraphicFramePr>
            <p:cNvPr id="9239" name="Object 25"/>
            <p:cNvGraphicFramePr>
              <a:graphicFrameLocks noChangeAspect="1"/>
            </p:cNvGraphicFramePr>
            <p:nvPr/>
          </p:nvGraphicFramePr>
          <p:xfrm>
            <a:off x="5085" y="2767"/>
            <a:ext cx="217" cy="2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1" name="Equation" r:id="rId14" imgW="344488" imgH="471487" progId="Equation.DSMT4">
                    <p:embed/>
                  </p:oleObj>
                </mc:Choice>
                <mc:Fallback>
                  <p:oleObj name="Equation" r:id="rId14" imgW="344488" imgH="471487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5085" y="2767"/>
                          <a:ext cx="217" cy="2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240" name="Text Box 33"/>
            <p:cNvSpPr txBox="1">
              <a:spLocks noChangeArrowheads="1"/>
            </p:cNvSpPr>
            <p:nvPr/>
          </p:nvSpPr>
          <p:spPr bwMode="auto">
            <a:xfrm>
              <a:off x="3555" y="3227"/>
              <a:ext cx="1672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Vacuum Permeability:</a:t>
              </a:r>
            </a:p>
          </p:txBody>
        </p:sp>
        <p:graphicFrame>
          <p:nvGraphicFramePr>
            <p:cNvPr id="9241" name="Object 26"/>
            <p:cNvGraphicFramePr>
              <a:graphicFrameLocks noChangeAspect="1"/>
            </p:cNvGraphicFramePr>
            <p:nvPr/>
          </p:nvGraphicFramePr>
          <p:xfrm>
            <a:off x="5197" y="3219"/>
            <a:ext cx="251" cy="2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2" name="Equation" r:id="rId16" imgW="398462" imgH="471487" progId="Equation.DSMT4">
                    <p:embed/>
                  </p:oleObj>
                </mc:Choice>
                <mc:Fallback>
                  <p:oleObj name="Equation" r:id="rId16" imgW="398462" imgH="471487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5197" y="3219"/>
                          <a:ext cx="251" cy="29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24" name="Group 41"/>
          <p:cNvGrpSpPr/>
          <p:nvPr/>
        </p:nvGrpSpPr>
        <p:grpSpPr>
          <a:xfrm>
            <a:off x="1208088" y="5822950"/>
            <a:ext cx="3125787" cy="987425"/>
            <a:chOff x="1528" y="3619"/>
            <a:chExt cx="1969" cy="622"/>
          </a:xfrm>
        </p:grpSpPr>
        <p:sp>
          <p:nvSpPr>
            <p:cNvPr id="9230" name="Rectangle 38"/>
            <p:cNvSpPr>
              <a:spLocks noChangeArrowheads="1"/>
            </p:cNvSpPr>
            <p:nvPr/>
          </p:nvSpPr>
          <p:spPr bwMode="auto">
            <a:xfrm>
              <a:off x="1552" y="3619"/>
              <a:ext cx="1945" cy="62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231" name="Text Box 39"/>
            <p:cNvSpPr txBox="1">
              <a:spLocks noChangeArrowheads="1"/>
            </p:cNvSpPr>
            <p:nvPr/>
          </p:nvSpPr>
          <p:spPr bwMode="auto">
            <a:xfrm>
              <a:off x="1528" y="3767"/>
              <a:ext cx="1290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Amplitude Ratio:</a:t>
              </a:r>
            </a:p>
          </p:txBody>
        </p:sp>
        <p:graphicFrame>
          <p:nvGraphicFramePr>
            <p:cNvPr id="9232" name="Object 27"/>
            <p:cNvGraphicFramePr>
              <a:graphicFrameLocks noChangeAspect="1"/>
            </p:cNvGraphicFramePr>
            <p:nvPr/>
          </p:nvGraphicFramePr>
          <p:xfrm>
            <a:off x="2790" y="3656"/>
            <a:ext cx="634" cy="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3" name="Equation" r:id="rId18" imgW="1006475" imgH="893762" progId="Equation.DSMT4">
                    <p:embed/>
                  </p:oleObj>
                </mc:Choice>
                <mc:Fallback>
                  <p:oleObj name="Equation" r:id="rId18" imgW="1006475" imgH="893762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2790" y="3656"/>
                          <a:ext cx="634" cy="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25" name="Group 46"/>
          <p:cNvGrpSpPr/>
          <p:nvPr/>
        </p:nvGrpSpPr>
        <p:grpSpPr>
          <a:xfrm>
            <a:off x="4687888" y="5832475"/>
            <a:ext cx="3289300" cy="987425"/>
            <a:chOff x="2953" y="3686"/>
            <a:chExt cx="2072" cy="622"/>
          </a:xfrm>
        </p:grpSpPr>
        <p:sp>
          <p:nvSpPr>
            <p:cNvPr id="9227" name="Rectangle 43"/>
            <p:cNvSpPr>
              <a:spLocks noChangeArrowheads="1"/>
            </p:cNvSpPr>
            <p:nvPr/>
          </p:nvSpPr>
          <p:spPr bwMode="auto">
            <a:xfrm>
              <a:off x="2977" y="3686"/>
              <a:ext cx="2048" cy="62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9228" name="Text Box 44"/>
            <p:cNvSpPr txBox="1">
              <a:spLocks noChangeArrowheads="1"/>
            </p:cNvSpPr>
            <p:nvPr/>
          </p:nvSpPr>
          <p:spPr bwMode="auto">
            <a:xfrm>
              <a:off x="2953" y="3846"/>
              <a:ext cx="1325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ar-EG"/>
              </a:defPPr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2800" b="0" i="0" u="none" baseline="0">
                  <a:solidFill>
                    <a:schemeClr val="bg1"/>
                  </a:solidFill>
                  <a:effectLst/>
                  <a:latin typeface="Arial" pitchFamily="34" charset="0"/>
                  <a:ea typeface="Arial" pitchFamily="34" charset="0"/>
                </a:defRPr>
              </a:lvl5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Magnitude Ratio:</a:t>
              </a:r>
            </a:p>
          </p:txBody>
        </p:sp>
        <p:graphicFrame>
          <p:nvGraphicFramePr>
            <p:cNvPr id="9229" name="Object 28"/>
            <p:cNvGraphicFramePr>
              <a:graphicFrameLocks noChangeAspect="1"/>
            </p:cNvGraphicFramePr>
            <p:nvPr/>
          </p:nvGraphicFramePr>
          <p:xfrm>
            <a:off x="4238" y="3687"/>
            <a:ext cx="768" cy="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4" name="Equation" r:id="rId20" imgW="1219200" imgH="971550" progId="Equation.DSMT4">
                    <p:embed/>
                  </p:oleObj>
                </mc:Choice>
                <mc:Fallback>
                  <p:oleObj name="Equation" r:id="rId20" imgW="1219200" imgH="97155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4238" y="3687"/>
                          <a:ext cx="768" cy="6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  <a:miter lim="800000"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226" name="Text Box 47">
            <a:hlinkClick r:id="rId22"/>
          </p:cNvPr>
          <p:cNvSpPr txBox="1">
            <a:spLocks noChangeArrowheads="1"/>
          </p:cNvSpPr>
          <p:nvPr/>
        </p:nvSpPr>
        <p:spPr bwMode="auto">
          <a:xfrm>
            <a:off x="3062288" y="3249613"/>
            <a:ext cx="2541587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ar-EG"/>
            </a:defPPr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sz="2800" b="0" i="0" u="none" baseline="0">
                <a:solidFill>
                  <a:schemeClr val="bg1"/>
                </a:solidFill>
                <a:effectLst/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 Wave Simulation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3"/>
          <p:cNvSpPr txBox="1"/>
          <p:nvPr/>
        </p:nvSpPr>
        <p:spPr>
          <a:xfrm>
            <a:off x="152400" y="549275"/>
            <a:ext cx="8839200" cy="4524375"/>
          </a:xfrm>
          <a:prstGeom prst="rect">
            <a:avLst/>
          </a:prstGeom>
          <a:noFill/>
          <a:ln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ar-EG"/>
            </a:defPPr>
            <a:lvl1pPr marL="342900" indent="-3429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3200" b="0" i="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8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2pPr>
            <a:lvl3pPr marL="11430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24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3pPr>
            <a:lvl4pPr marL="16002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4pPr>
            <a:lvl5pPr marL="20574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457200" lvl="0" indent="-457200" algn="l" rtl="0" eaLnBrk="1" hangingPunct="1">
              <a:spcBef>
                <a:spcPct val="0"/>
              </a:spcBef>
              <a:buNone/>
            </a:pPr>
            <a:r>
              <a:rPr lang="en-US" altLang="en-US" sz="2400">
                <a:latin typeface="Times New Roman" pitchFamily="18" charset="0"/>
              </a:rPr>
              <a:t>For which one of the following properties do visible light and ultraviolet waves have the same value?</a:t>
            </a:r>
          </a:p>
          <a:p>
            <a:pPr marL="457200" lvl="0" indent="-457200" algn="l" rtl="0" eaLnBrk="1" hangingPunct="1">
              <a:spcBef>
                <a:spcPct val="0"/>
              </a:spcBef>
              <a:buNone/>
            </a:pPr>
            <a:endParaRPr lang="en-US" altLang="en-US" sz="2400">
              <a:latin typeface="Times New Roman" pitchFamily="18" charset="0"/>
            </a:endParaRPr>
          </a:p>
          <a:p>
            <a:pPr marL="457200" lvl="0" indent="-457200" algn="l" rtl="0" eaLnBrk="1" hangingPunct="1">
              <a:spcBef>
                <a:spcPct val="0"/>
              </a:spcBef>
              <a:buNone/>
            </a:pPr>
            <a:r>
              <a:rPr lang="en-US" altLang="en-US" sz="2400">
                <a:latin typeface="Times New Roman" pitchFamily="18" charset="0"/>
              </a:rPr>
              <a:t>a)  wavelength</a:t>
            </a:r>
          </a:p>
          <a:p>
            <a:pPr marL="457200" lvl="0" indent="-457200" algn="l" rtl="0" eaLnBrk="1" hangingPunct="1">
              <a:spcBef>
                <a:spcPct val="0"/>
              </a:spcBef>
              <a:buNone/>
            </a:pPr>
            <a:endParaRPr lang="en-US" altLang="en-US" sz="2400">
              <a:latin typeface="Times New Roman" pitchFamily="18" charset="0"/>
            </a:endParaRPr>
          </a:p>
          <a:p>
            <a:pPr marL="457200" lvl="0" indent="-457200" algn="l" rtl="0" eaLnBrk="1" hangingPunct="1">
              <a:spcBef>
                <a:spcPct val="0"/>
              </a:spcBef>
              <a:buNone/>
            </a:pPr>
            <a:r>
              <a:rPr lang="en-US" altLang="en-US" sz="2400">
                <a:latin typeface="Times New Roman" pitchFamily="18" charset="0"/>
              </a:rPr>
              <a:t>b)  frequency</a:t>
            </a:r>
          </a:p>
          <a:p>
            <a:pPr marL="457200" lvl="0" indent="-457200" algn="l" rtl="0" eaLnBrk="1" hangingPunct="1">
              <a:spcBef>
                <a:spcPct val="0"/>
              </a:spcBef>
              <a:buNone/>
            </a:pPr>
            <a:endParaRPr lang="en-US" altLang="en-US" sz="2400">
              <a:latin typeface="Times New Roman" pitchFamily="18" charset="0"/>
            </a:endParaRPr>
          </a:p>
          <a:p>
            <a:pPr marL="457200" lvl="0" indent="-457200" algn="l" rtl="0" eaLnBrk="1" hangingPunct="1">
              <a:spcBef>
                <a:spcPct val="0"/>
              </a:spcBef>
              <a:buNone/>
            </a:pPr>
            <a:r>
              <a:rPr lang="en-US" altLang="en-US" sz="2400">
                <a:latin typeface="Times New Roman" pitchFamily="18" charset="0"/>
              </a:rPr>
              <a:t>c)  speed</a:t>
            </a:r>
          </a:p>
          <a:p>
            <a:pPr marL="457200" lvl="0" indent="-457200" algn="l" rtl="0" eaLnBrk="1" hangingPunct="1">
              <a:spcBef>
                <a:spcPct val="0"/>
              </a:spcBef>
              <a:buNone/>
            </a:pPr>
            <a:endParaRPr lang="en-US" altLang="en-US" sz="2400">
              <a:latin typeface="Times New Roman" pitchFamily="18" charset="0"/>
            </a:endParaRPr>
          </a:p>
          <a:p>
            <a:pPr marL="457200" lvl="0" indent="-457200" algn="l" rtl="0" eaLnBrk="1" hangingPunct="1">
              <a:spcBef>
                <a:spcPct val="0"/>
              </a:spcBef>
              <a:buNone/>
            </a:pPr>
            <a:r>
              <a:rPr lang="en-US" altLang="en-US" sz="2400">
                <a:latin typeface="Times New Roman" pitchFamily="18" charset="0"/>
              </a:rPr>
              <a:t>d)  energy</a:t>
            </a:r>
          </a:p>
          <a:p>
            <a:pPr marL="457200" lvl="0" indent="-457200" algn="l" rtl="0" eaLnBrk="1" hangingPunct="1">
              <a:spcBef>
                <a:spcPct val="0"/>
              </a:spcBef>
              <a:buNone/>
            </a:pPr>
            <a:endParaRPr lang="en-US" altLang="en-US" sz="2400">
              <a:latin typeface="Times New Roman" pitchFamily="18" charset="0"/>
            </a:endParaRPr>
          </a:p>
          <a:p>
            <a:pPr marL="457200" lvl="0" indent="-457200" algn="l" rtl="0" eaLnBrk="1" hangingPunct="1">
              <a:spcBef>
                <a:spcPct val="0"/>
              </a:spcBef>
              <a:buNone/>
            </a:pPr>
            <a:r>
              <a:rPr lang="en-US" altLang="en-US" sz="2400">
                <a:latin typeface="Times New Roman" pitchFamily="18" charset="0"/>
              </a:rPr>
              <a:t>e)  period</a:t>
            </a:r>
          </a:p>
        </p:txBody>
      </p:sp>
      <p:sp>
        <p:nvSpPr>
          <p:cNvPr id="10243" name="Rectangle 2"/>
          <p:cNvSpPr/>
          <p:nvPr/>
        </p:nvSpPr>
        <p:spPr>
          <a:xfrm>
            <a:off x="133350" y="2967038"/>
            <a:ext cx="8747125" cy="893762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</a:ln>
          <a:effectLst/>
        </p:spPr>
        <p:txBody>
          <a:bodyPr wrap="none" anchor="ctr" anchorCtr="0">
            <a:noAutofit/>
          </a:bodyPr>
          <a:lstStyle>
            <a:defPPr>
              <a:defRPr lang="ar-EG"/>
            </a:defPPr>
            <a:lvl1pPr marL="342900" indent="-3429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3200" b="0" i="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8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2pPr>
            <a:lvl3pPr marL="11430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24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3pPr>
            <a:lvl4pPr marL="16002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4pPr>
            <a:lvl5pPr marL="20574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l" rtl="0" eaLnBrk="1" hangingPunct="1">
              <a:spcBef>
                <a:spcPct val="0"/>
              </a:spcBef>
              <a:buNone/>
            </a:pPr>
            <a:endParaRPr lang="en-US" altLang="en-US" sz="2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9"/>
          <p:cNvSpPr/>
          <p:nvPr/>
        </p:nvSpPr>
        <p:spPr>
          <a:xfrm>
            <a:off x="323850" y="55563"/>
            <a:ext cx="7056438" cy="715962"/>
          </a:xfrm>
          <a:prstGeom prst="rect">
            <a:avLst/>
          </a:prstGeom>
          <a:solidFill>
            <a:schemeClr val="bg1"/>
          </a:solidFill>
          <a:ln>
            <a:noFill/>
            <a:miter lim="800000"/>
          </a:ln>
        </p:spPr>
        <p:txBody>
          <a:bodyPr anchor="ctr" anchorCtr="0">
            <a:noAutofit/>
          </a:bodyPr>
          <a:lstStyle>
            <a:defPPr>
              <a:defRPr lang="ar-EG"/>
            </a:defPPr>
            <a:lvl1pPr marL="342900" indent="-3429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3200" b="0" i="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8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2pPr>
            <a:lvl3pPr marL="11430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24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3pPr>
            <a:lvl4pPr marL="16002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4pPr>
            <a:lvl5pPr marL="20574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ctr" rtl="0" eaLnBrk="1" hangingPunct="1">
              <a:spcBef>
                <a:spcPct val="0"/>
              </a:spcBef>
              <a:buNone/>
            </a:pPr>
            <a:r>
              <a:rPr lang="en-US" altLang="en-US" sz="2400" b="1">
                <a:solidFill>
                  <a:srgbClr val="FF3300"/>
                </a:solidFill>
              </a:rPr>
              <a:t>Traveling EM Waves, Quantitatvely</a:t>
            </a:r>
          </a:p>
        </p:txBody>
      </p:sp>
      <p:pic>
        <p:nvPicPr>
          <p:cNvPr id="11267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836613"/>
            <a:ext cx="3886200" cy="2376487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11268" name="Object 9"/>
          <p:cNvGraphicFramePr>
            <a:graphicFrameLocks noChangeAspect="1"/>
          </p:cNvGraphicFramePr>
          <p:nvPr/>
        </p:nvGraphicFramePr>
        <p:xfrm>
          <a:off x="468313" y="1125538"/>
          <a:ext cx="2773362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2" name="Equation" r:id="rId4" imgW="2773362" imgH="1116012" progId="Equation.3">
                  <p:embed/>
                </p:oleObj>
              </mc:Choice>
              <mc:Fallback>
                <p:oleObj name="Equation" r:id="rId4" imgW="2773362" imgH="1116012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8313" y="1125538"/>
                        <a:ext cx="2773362" cy="1116012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9"/>
          <p:cNvGraphicFramePr>
            <a:graphicFrameLocks noChangeAspect="1"/>
          </p:cNvGraphicFramePr>
          <p:nvPr/>
        </p:nvGraphicFramePr>
        <p:xfrm>
          <a:off x="33338" y="2349500"/>
          <a:ext cx="4217987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3" name="Equation" r:id="rId6" imgW="4217987" imgH="768350" progId="Equation.3">
                  <p:embed/>
                </p:oleObj>
              </mc:Choice>
              <mc:Fallback>
                <p:oleObj name="Equation" r:id="rId6" imgW="4217987" imgH="76835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338" y="2349500"/>
                        <a:ext cx="4217987" cy="768350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9"/>
          <p:cNvGraphicFramePr>
            <a:graphicFrameLocks noChangeAspect="1"/>
          </p:cNvGraphicFramePr>
          <p:nvPr/>
        </p:nvGraphicFramePr>
        <p:xfrm>
          <a:off x="1116013" y="3429000"/>
          <a:ext cx="2376487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4" name="Equation" r:id="rId8" imgW="2376487" imgH="501650" progId="Equation.3">
                  <p:embed/>
                </p:oleObj>
              </mc:Choice>
              <mc:Fallback>
                <p:oleObj name="Equation" r:id="rId8" imgW="2376487" imgH="50165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16013" y="3429000"/>
                        <a:ext cx="2376487" cy="501650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Object 9"/>
          <p:cNvGraphicFramePr>
            <a:graphicFrameLocks noChangeAspect="1"/>
          </p:cNvGraphicFramePr>
          <p:nvPr/>
        </p:nvGraphicFramePr>
        <p:xfrm>
          <a:off x="5148263" y="3117850"/>
          <a:ext cx="23050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5" name="Equation" r:id="rId10" imgW="2305050" imgH="936625" progId="Equation.3">
                  <p:embed/>
                </p:oleObj>
              </mc:Choice>
              <mc:Fallback>
                <p:oleObj name="Equation" r:id="rId10" imgW="2305050" imgH="93662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48263" y="3117850"/>
                        <a:ext cx="2305050" cy="936625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2" name="Object 9"/>
          <p:cNvGraphicFramePr>
            <a:graphicFrameLocks noChangeAspect="1"/>
          </p:cNvGraphicFramePr>
          <p:nvPr/>
        </p:nvGraphicFramePr>
        <p:xfrm>
          <a:off x="971550" y="4221163"/>
          <a:ext cx="23780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6" name="Equation" r:id="rId12" imgW="2378075" imgH="936625" progId="Equation.3">
                  <p:embed/>
                </p:oleObj>
              </mc:Choice>
              <mc:Fallback>
                <p:oleObj name="Equation" r:id="rId12" imgW="2378075" imgH="93662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71550" y="4221163"/>
                        <a:ext cx="2378075" cy="936625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9"/>
          <p:cNvGraphicFramePr>
            <a:graphicFrameLocks noChangeAspect="1"/>
          </p:cNvGraphicFramePr>
          <p:nvPr/>
        </p:nvGraphicFramePr>
        <p:xfrm>
          <a:off x="5145088" y="4230688"/>
          <a:ext cx="173037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7" name="Equation" r:id="rId14" imgW="1730375" imgH="936625" progId="Equation.3">
                  <p:embed/>
                </p:oleObj>
              </mc:Choice>
              <mc:Fallback>
                <p:oleObj name="Equation" r:id="rId14" imgW="1730375" imgH="93662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145088" y="4230688"/>
                        <a:ext cx="1730375" cy="936625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4" name="Object 9"/>
          <p:cNvGraphicFramePr>
            <a:graphicFrameLocks noChangeAspect="1"/>
          </p:cNvGraphicFramePr>
          <p:nvPr/>
        </p:nvGraphicFramePr>
        <p:xfrm>
          <a:off x="5219700" y="5516563"/>
          <a:ext cx="360521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8" name="Equation" r:id="rId16" imgW="3605213" imgH="936625" progId="Equation.3">
                  <p:embed/>
                </p:oleObj>
              </mc:Choice>
              <mc:Fallback>
                <p:oleObj name="Equation" r:id="rId16" imgW="3605213" imgH="93662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219700" y="5516563"/>
                        <a:ext cx="3605213" cy="936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5" name="Object 9"/>
          <p:cNvGraphicFramePr>
            <a:graphicFrameLocks noChangeAspect="1"/>
          </p:cNvGraphicFramePr>
          <p:nvPr/>
        </p:nvGraphicFramePr>
        <p:xfrm>
          <a:off x="827088" y="5516563"/>
          <a:ext cx="33528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69" name="Equation" r:id="rId18" imgW="3352800" imgH="936625" progId="Equation.3">
                  <p:embed/>
                </p:oleObj>
              </mc:Choice>
              <mc:Fallback>
                <p:oleObj name="Equation" r:id="rId18" imgW="3352800" imgH="93662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827088" y="5516563"/>
                        <a:ext cx="3352800" cy="9366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9"/>
          <p:cNvGraphicFramePr>
            <a:graphicFrameLocks noChangeAspect="1"/>
          </p:cNvGraphicFramePr>
          <p:nvPr/>
        </p:nvGraphicFramePr>
        <p:xfrm>
          <a:off x="4787900" y="1536700"/>
          <a:ext cx="360521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0" name="Equation" r:id="rId3" imgW="3605213" imgH="936625" progId="Equation.3">
                  <p:embed/>
                </p:oleObj>
              </mc:Choice>
              <mc:Fallback>
                <p:oleObj name="Equation" r:id="rId3" imgW="3605213" imgH="93662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87900" y="1536700"/>
                        <a:ext cx="3605213" cy="936625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9"/>
          <p:cNvGraphicFramePr>
            <a:graphicFrameLocks noChangeAspect="1"/>
          </p:cNvGraphicFramePr>
          <p:nvPr/>
        </p:nvGraphicFramePr>
        <p:xfrm>
          <a:off x="395288" y="1557338"/>
          <a:ext cx="335280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" name="Equation" r:id="rId5" imgW="3352800" imgH="936625" progId="Equation.3">
                  <p:embed/>
                </p:oleObj>
              </mc:Choice>
              <mc:Fallback>
                <p:oleObj name="Equation" r:id="rId5" imgW="3352800" imgH="93662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288" y="1557338"/>
                        <a:ext cx="3352800" cy="936625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9"/>
          <p:cNvGraphicFramePr>
            <a:graphicFrameLocks noChangeAspect="1"/>
          </p:cNvGraphicFramePr>
          <p:nvPr/>
        </p:nvGraphicFramePr>
        <p:xfrm>
          <a:off x="1908175" y="2997200"/>
          <a:ext cx="52990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2" name="Equation" r:id="rId7" imgW="5299075" imgH="539750" progId="Equation.3">
                  <p:embed/>
                </p:oleObj>
              </mc:Choice>
              <mc:Fallback>
                <p:oleObj name="Equation" r:id="rId7" imgW="5299075" imgH="53975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08175" y="2997200"/>
                        <a:ext cx="5299075" cy="539750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9"/>
          <p:cNvGraphicFramePr>
            <a:graphicFrameLocks noChangeAspect="1"/>
          </p:cNvGraphicFramePr>
          <p:nvPr/>
        </p:nvGraphicFramePr>
        <p:xfrm>
          <a:off x="4932363" y="4849813"/>
          <a:ext cx="3067050" cy="104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3" name="Equation" r:id="rId9" imgW="3067050" imgH="1042987" progId="Equation.3">
                  <p:embed/>
                </p:oleObj>
              </mc:Choice>
              <mc:Fallback>
                <p:oleObj name="Equation" r:id="rId9" imgW="3067050" imgH="1042987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32363" y="4849813"/>
                        <a:ext cx="3067050" cy="10429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9"/>
          <p:cNvGraphicFramePr>
            <a:graphicFrameLocks noChangeAspect="1"/>
          </p:cNvGraphicFramePr>
          <p:nvPr/>
        </p:nvGraphicFramePr>
        <p:xfrm>
          <a:off x="484188" y="4849813"/>
          <a:ext cx="284797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" name="Equation" r:id="rId11" imgW="2847975" imgH="935037" progId="Equation.3">
                  <p:embed/>
                </p:oleObj>
              </mc:Choice>
              <mc:Fallback>
                <p:oleObj name="Equation" r:id="rId11" imgW="2847975" imgH="935037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84188" y="4849813"/>
                        <a:ext cx="2847975" cy="9350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9"/>
          <p:cNvGraphicFramePr>
            <a:graphicFrameLocks noChangeAspect="1"/>
          </p:cNvGraphicFramePr>
          <p:nvPr/>
        </p:nvGraphicFramePr>
        <p:xfrm>
          <a:off x="3635375" y="333375"/>
          <a:ext cx="169386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5" name="Equation" r:id="rId13" imgW="1693863" imgH="936625" progId="Equation.3">
                  <p:embed/>
                </p:oleObj>
              </mc:Choice>
              <mc:Fallback>
                <p:oleObj name="Equation" r:id="rId13" imgW="1693863" imgH="93662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35375" y="333375"/>
                        <a:ext cx="1693863" cy="936625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7" descr="F33_0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25" y="333375"/>
            <a:ext cx="3506788" cy="2951163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13315" name="Object 2"/>
          <p:cNvGraphicFramePr>
            <a:graphicFrameLocks noChangeAspect="1"/>
          </p:cNvGraphicFramePr>
          <p:nvPr/>
        </p:nvGraphicFramePr>
        <p:xfrm>
          <a:off x="900113" y="260350"/>
          <a:ext cx="2917825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6" name="Equation" r:id="rId4" imgW="2917825" imgH="935038" progId="Equation.3">
                  <p:embed/>
                </p:oleObj>
              </mc:Choice>
              <mc:Fallback>
                <p:oleObj name="Equation" r:id="rId4" imgW="2917825" imgH="935038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0113" y="260350"/>
                        <a:ext cx="2917825" cy="9350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9"/>
          <p:cNvGraphicFramePr>
            <a:graphicFrameLocks noChangeAspect="1"/>
          </p:cNvGraphicFramePr>
          <p:nvPr/>
        </p:nvGraphicFramePr>
        <p:xfrm>
          <a:off x="28575" y="1412875"/>
          <a:ext cx="4587875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7" name="Equation" r:id="rId6" imgW="4587875" imgH="768350" progId="Equation.3">
                  <p:embed/>
                </p:oleObj>
              </mc:Choice>
              <mc:Fallback>
                <p:oleObj name="Equation" r:id="rId6" imgW="4587875" imgH="76835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575" y="1412875"/>
                        <a:ext cx="4587875" cy="768350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9"/>
          <p:cNvGraphicFramePr>
            <a:graphicFrameLocks noChangeAspect="1"/>
          </p:cNvGraphicFramePr>
          <p:nvPr/>
        </p:nvGraphicFramePr>
        <p:xfrm>
          <a:off x="0" y="2492375"/>
          <a:ext cx="2376488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8" name="Equation" r:id="rId8" imgW="2376488" imgH="501650" progId="Equation.3">
                  <p:embed/>
                </p:oleObj>
              </mc:Choice>
              <mc:Fallback>
                <p:oleObj name="Equation" r:id="rId8" imgW="2376488" imgH="50165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0" y="2492375"/>
                        <a:ext cx="2376488" cy="501650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9"/>
          <p:cNvGraphicFramePr>
            <a:graphicFrameLocks noChangeAspect="1"/>
          </p:cNvGraphicFramePr>
          <p:nvPr/>
        </p:nvGraphicFramePr>
        <p:xfrm>
          <a:off x="2627313" y="2347913"/>
          <a:ext cx="234156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9" name="Equation" r:id="rId10" imgW="2341562" imgH="936625" progId="Equation.3">
                  <p:embed/>
                </p:oleObj>
              </mc:Choice>
              <mc:Fallback>
                <p:oleObj name="Equation" r:id="rId10" imgW="2341562" imgH="93662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627313" y="2347913"/>
                        <a:ext cx="2341562" cy="936625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9"/>
          <p:cNvGraphicFramePr>
            <a:graphicFrameLocks noChangeAspect="1"/>
          </p:cNvGraphicFramePr>
          <p:nvPr/>
        </p:nvGraphicFramePr>
        <p:xfrm>
          <a:off x="28575" y="3425825"/>
          <a:ext cx="3887788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0" name="Equation" r:id="rId12" imgW="3887788" imgH="1117600" progId="Equation.DSMT4">
                  <p:embed/>
                </p:oleObj>
              </mc:Choice>
              <mc:Fallback>
                <p:oleObj name="Equation" r:id="rId12" imgW="3887788" imgH="1117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8575" y="3425825"/>
                        <a:ext cx="3887788" cy="1117600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9"/>
          <p:cNvGraphicFramePr>
            <a:graphicFrameLocks noChangeAspect="1"/>
          </p:cNvGraphicFramePr>
          <p:nvPr/>
        </p:nvGraphicFramePr>
        <p:xfrm>
          <a:off x="6883400" y="3579813"/>
          <a:ext cx="2449513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1" name="Equation" r:id="rId14" imgW="2449513" imgH="936625" progId="Equation.DSMT4">
                  <p:embed/>
                </p:oleObj>
              </mc:Choice>
              <mc:Fallback>
                <p:oleObj name="Equation" r:id="rId14" imgW="2449513" imgH="936625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883400" y="3579813"/>
                        <a:ext cx="2449513" cy="936625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1" name="Object 9"/>
          <p:cNvGraphicFramePr>
            <a:graphicFrameLocks noChangeAspect="1"/>
          </p:cNvGraphicFramePr>
          <p:nvPr/>
        </p:nvGraphicFramePr>
        <p:xfrm>
          <a:off x="323850" y="5732463"/>
          <a:ext cx="3013075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2" name="Equation" r:id="rId16" imgW="3013075" imgH="792162" progId="Equation.3">
                  <p:embed/>
                </p:oleObj>
              </mc:Choice>
              <mc:Fallback>
                <p:oleObj name="Equation" r:id="rId16" imgW="3013075" imgH="792162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23850" y="5732463"/>
                        <a:ext cx="3013075" cy="792162"/>
                      </a:xfrm>
                      <a:prstGeom prst="rect">
                        <a:avLst/>
                      </a:prstGeom>
                      <a:solidFill>
                        <a:srgbClr val="DAEDEF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2" name="Object 9"/>
          <p:cNvGraphicFramePr>
            <a:graphicFrameLocks noChangeAspect="1"/>
          </p:cNvGraphicFramePr>
          <p:nvPr/>
        </p:nvGraphicFramePr>
        <p:xfrm>
          <a:off x="3708400" y="5732463"/>
          <a:ext cx="892175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3" name="Equation" r:id="rId18" imgW="892175" imgH="782637" progId="Equation.3">
                  <p:embed/>
                </p:oleObj>
              </mc:Choice>
              <mc:Fallback>
                <p:oleObj name="Equation" r:id="rId18" imgW="892175" imgH="782637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708400" y="5732463"/>
                        <a:ext cx="892175" cy="7826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3" name="Object 9"/>
          <p:cNvGraphicFramePr>
            <a:graphicFrameLocks noChangeAspect="1"/>
          </p:cNvGraphicFramePr>
          <p:nvPr/>
        </p:nvGraphicFramePr>
        <p:xfrm>
          <a:off x="5219700" y="5661025"/>
          <a:ext cx="1312863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4" name="Equation" r:id="rId20" imgW="1312863" imgH="863600" progId="Equation.3">
                  <p:embed/>
                </p:oleObj>
              </mc:Choice>
              <mc:Fallback>
                <p:oleObj name="Equation" r:id="rId20" imgW="1312863" imgH="863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219700" y="5661025"/>
                        <a:ext cx="1312863" cy="863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4" name="Object 9"/>
          <p:cNvGraphicFramePr>
            <a:graphicFrameLocks noChangeAspect="1"/>
          </p:cNvGraphicFramePr>
          <p:nvPr/>
        </p:nvGraphicFramePr>
        <p:xfrm>
          <a:off x="7392988" y="5561013"/>
          <a:ext cx="1431925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35" name="Equation" r:id="rId22" imgW="1431925" imgH="922337" progId="Equation.3">
                  <p:embed/>
                </p:oleObj>
              </mc:Choice>
              <mc:Fallback>
                <p:oleObj name="Equation" r:id="rId22" imgW="1431925" imgH="922337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7392988" y="5561013"/>
                        <a:ext cx="1431925" cy="9223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50800">
                        <a:solidFill>
                          <a:srgbClr val="FF0000"/>
                        </a:solidFill>
                        <a:miter lim="800000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25" name="Picture 1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38225" y="4799013"/>
            <a:ext cx="6286500" cy="6191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/>
          <p:nvPr/>
        </p:nvSpPr>
        <p:spPr>
          <a:xfrm>
            <a:off x="233363" y="333375"/>
            <a:ext cx="8766175" cy="12001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spAutoFit/>
          </a:bodyPr>
          <a:lstStyle>
            <a:defPPr>
              <a:defRPr lang="ar-EG"/>
            </a:defPPr>
            <a:lvl1pPr marL="342900" indent="-3429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3200" b="0" i="0" u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8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2pPr>
            <a:lvl3pPr marL="11430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 kumimoji="0" lang="ar-EG" altLang="en-US" sz="24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3pPr>
            <a:lvl4pPr marL="16002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4pPr>
            <a:lvl5pPr marL="2057400" indent="-228600" algn="r" defTabSz="914400" rtl="1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»"/>
              <a:defRPr kumimoji="0" lang="ar-EG" altLang="en-US" sz="2000" b="0" i="0" u="none" baseline="0">
                <a:solidFill>
                  <a:schemeClr val="tx1"/>
                </a:solidFill>
                <a:effectLst/>
                <a:latin typeface="+mn-lt"/>
                <a:ea typeface="Arial" pitchFamily="34" charset="0"/>
                <a:cs typeface="+mn-cs"/>
              </a:defRPr>
            </a:lvl5pPr>
            <a:lvl6pPr marL="25146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r" rtl="1" fontAlgn="base">
              <a:spcBef>
                <a:spcPct val="20000"/>
              </a:spcBef>
              <a:spcAft>
                <a:spcPct val="0"/>
              </a:spcAft>
              <a:buChar char="»"/>
              <a:defRPr lang="ar-EG" altLang="en-US"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 algn="just" rtl="0" eaLnBrk="1" hangingPunct="1">
              <a:spcBef>
                <a:spcPct val="0"/>
              </a:spcBef>
              <a:buNone/>
            </a:pPr>
            <a:r>
              <a:rPr lang="en-US" altLang="en-US" sz="2400" b="1"/>
              <a:t>What is the wavelength of the electromagnetic wave emitted by the oscillator–antenna system if </a:t>
            </a:r>
            <a:r>
              <a:rPr lang="en-US" altLang="en-US" sz="2400" b="1" i="1">
                <a:solidFill>
                  <a:schemeClr val="bg1"/>
                </a:solidFill>
              </a:rPr>
              <a:t>L= </a:t>
            </a:r>
            <a:r>
              <a:rPr lang="en-US" altLang="en-US" sz="2400" b="1">
                <a:solidFill>
                  <a:schemeClr val="bg1"/>
                </a:solidFill>
              </a:rPr>
              <a:t> 0.253 mH</a:t>
            </a:r>
            <a:r>
              <a:rPr lang="en-US" altLang="en-US" sz="2400" b="1">
                <a:solidFill>
                  <a:srgbClr val="FF0000"/>
                </a:solidFill>
              </a:rPr>
              <a:t> </a:t>
            </a:r>
            <a:r>
              <a:rPr lang="en-US" altLang="en-US" sz="2400" b="1"/>
              <a:t>and </a:t>
            </a:r>
            <a:r>
              <a:rPr lang="en-US" altLang="en-US" sz="2400" b="1" i="1">
                <a:solidFill>
                  <a:schemeClr val="bg1"/>
                </a:solidFill>
              </a:rPr>
              <a:t>C =</a:t>
            </a:r>
            <a:r>
              <a:rPr lang="en-US" altLang="en-US" sz="2400" b="1">
                <a:solidFill>
                  <a:schemeClr val="bg1"/>
                </a:solidFill>
              </a:rPr>
              <a:t> 25.0 pF</a:t>
            </a:r>
            <a:r>
              <a:rPr lang="en-US" altLang="en-US" sz="2400" b="1"/>
              <a:t>?</a:t>
            </a:r>
          </a:p>
        </p:txBody>
      </p:sp>
      <p:pic>
        <p:nvPicPr>
          <p:cNvPr id="14339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538" y="2565400"/>
            <a:ext cx="1943100" cy="50006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4340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25" y="2352675"/>
            <a:ext cx="1571625" cy="9239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dur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9"/>
          <p:cNvSpPr>
            <a:spLocks noChangeArrowheads="1"/>
          </p:cNvSpPr>
          <p:nvPr/>
        </p:nvSpPr>
        <p:spPr bwMode="auto">
          <a:xfrm>
            <a:off x="250825" y="188913"/>
            <a:ext cx="7056438" cy="7159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marL="0" algn="r" defTabSz="914400" rtl="1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r" defTabSz="914400" rtl="1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r" defTabSz="914400" rtl="1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r" defTabSz="914400" rtl="1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r" defTabSz="914400" rtl="1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>
                <a:solidFill>
                  <a:srgbClr val="FF3300"/>
                </a:solidFill>
              </a:rPr>
              <a:t>Energy Transports and the Poynting Vector</a:t>
            </a:r>
          </a:p>
        </p:txBody>
      </p:sp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157163" y="1047750"/>
          <a:ext cx="8509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Equation" r:id="rId4" imgW="4254500" imgH="457200" progId="Equation.DSMT4">
                  <p:embed/>
                </p:oleObj>
              </mc:Choice>
              <mc:Fallback>
                <p:oleObj name="Equation" r:id="rId4" imgW="4254500" imgH="457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57163" y="1047750"/>
                        <a:ext cx="8509000" cy="9144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5"/>
          <p:cNvGrpSpPr/>
          <p:nvPr/>
        </p:nvGrpSpPr>
        <p:grpSpPr>
          <a:xfrm>
            <a:off x="2051050" y="2276475"/>
            <a:ext cx="3838575" cy="893763"/>
            <a:chOff x="695" y="1786"/>
            <a:chExt cx="2418" cy="563"/>
          </a:xfrm>
          <a:solidFill>
            <a:schemeClr val="bg1"/>
          </a:solidFill>
        </p:grpSpPr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706" y="1801"/>
              <a:ext cx="2407" cy="532"/>
            </a:xfrm>
            <a:prstGeom prst="rect">
              <a:avLst/>
            </a:prstGeom>
            <a:grpFill/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Text Box 13"/>
            <p:cNvSpPr txBox="1">
              <a:spLocks noChangeArrowheads="1"/>
            </p:cNvSpPr>
            <p:nvPr/>
          </p:nvSpPr>
          <p:spPr bwMode="auto">
            <a:xfrm>
              <a:off x="695" y="1904"/>
              <a:ext cx="1289" cy="250"/>
            </a:xfrm>
            <a:prstGeom prst="rect">
              <a:avLst/>
            </a:prstGeom>
            <a:grp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kern="0" err="1">
                  <a:solidFill>
                    <a:sysClr val="windowText" lastClr="000000"/>
                  </a:solidFill>
                </a:rPr>
                <a:t>Poynting Vector:</a:t>
              </a:r>
            </a:p>
          </p:txBody>
        </p:sp>
        <p:graphicFrame>
          <p:nvGraphicFramePr>
            <p:cNvPr id="14346" name="Object 7"/>
            <p:cNvGraphicFramePr>
              <a:graphicFrameLocks noChangeAspect="1"/>
            </p:cNvGraphicFramePr>
            <p:nvPr/>
          </p:nvGraphicFramePr>
          <p:xfrm>
            <a:off x="1992" y="1786"/>
            <a:ext cx="1085" cy="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03" name="Equation" r:id="rId6" imgW="825500" imgH="431800" progId="Equation.DSMT4">
                    <p:embed/>
                  </p:oleObj>
                </mc:Choice>
                <mc:Fallback>
                  <p:oleObj name="Equation" r:id="rId6" imgW="825500" imgH="4318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992" y="1786"/>
                          <a:ext cx="1085" cy="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9869602"/>
              </p:ext>
            </p:extLst>
          </p:nvPr>
        </p:nvGraphicFramePr>
        <p:xfrm>
          <a:off x="755650" y="4365625"/>
          <a:ext cx="43688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Equation" r:id="rId8" imgW="2184400" imgH="444500" progId="Equation.DSMT4">
                  <p:embed/>
                </p:oleObj>
              </mc:Choice>
              <mc:Fallback>
                <p:oleObj name="Equation" r:id="rId8" imgW="2184400" imgH="4445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55650" y="4365625"/>
                        <a:ext cx="4368800" cy="889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 Box 17"/>
          <p:cNvSpPr txBox="1">
            <a:spLocks noChangeArrowheads="1"/>
          </p:cNvSpPr>
          <p:nvPr/>
        </p:nvSpPr>
        <p:spPr bwMode="auto">
          <a:xfrm>
            <a:off x="179388" y="3284538"/>
            <a:ext cx="8666162" cy="701675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kern="0">
                <a:solidFill>
                  <a:sysClr val="windowText" lastClr="000000"/>
                </a:solidFill>
              </a:rPr>
              <a:t>The magnitude of </a:t>
            </a:r>
            <a:r>
              <a:rPr lang="en-US" i="1" kern="0">
                <a:solidFill>
                  <a:sysClr val="windowText" lastClr="000000"/>
                </a:solidFill>
              </a:rPr>
              <a:t>S</a:t>
            </a:r>
            <a:r>
              <a:rPr lang="en-US" kern="0">
                <a:solidFill>
                  <a:sysClr val="windowText" lastClr="000000"/>
                </a:solidFill>
              </a:rPr>
              <a:t> is related to the rate at which energy is transported by a wave across a unit area at any instant (inst). The unit for </a:t>
            </a:r>
            <a:r>
              <a:rPr lang="en-US" i="1" kern="0">
                <a:solidFill>
                  <a:sysClr val="windowText" lastClr="000000"/>
                </a:solidFill>
              </a:rPr>
              <a:t>S</a:t>
            </a:r>
            <a:r>
              <a:rPr lang="en-US" kern="0">
                <a:solidFill>
                  <a:sysClr val="windowText" lastClr="000000"/>
                </a:solidFill>
              </a:rPr>
              <a:t> is (W/m</a:t>
            </a:r>
            <a:r>
              <a:rPr lang="en-US" kern="0" baseline="30000">
                <a:solidFill>
                  <a:sysClr val="windowText" lastClr="000000"/>
                </a:solidFill>
              </a:rPr>
              <a:t>2</a:t>
            </a:r>
            <a:r>
              <a:rPr lang="en-US" kern="0">
                <a:solidFill>
                  <a:sysClr val="windowText" lastClr="000000"/>
                </a:solidFill>
              </a:rPr>
              <a:t>).</a:t>
            </a:r>
          </a:p>
        </p:txBody>
      </p:sp>
      <p:graphicFrame>
        <p:nvGraphicFramePr>
          <p:cNvPr id="18" name="Object 9"/>
          <p:cNvGraphicFramePr>
            <a:graphicFrameLocks noChangeAspect="1"/>
          </p:cNvGraphicFramePr>
          <p:nvPr/>
        </p:nvGraphicFramePr>
        <p:xfrm>
          <a:off x="179388" y="5516563"/>
          <a:ext cx="7797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Equation" r:id="rId10" imgW="3898900" imgH="457200" progId="Equation.DSMT4">
                  <p:embed/>
                </p:oleObj>
              </mc:Choice>
              <mc:Fallback>
                <p:oleObj name="Equation" r:id="rId10" imgW="3898900" imgH="457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79388" y="5516563"/>
                        <a:ext cx="7797800" cy="9144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80117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50825" y="1916113"/>
            <a:ext cx="8666163" cy="647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i="1" kern="0">
                <a:solidFill>
                  <a:sysClr val="windowText" lastClr="000000"/>
                </a:solidFill>
              </a:rPr>
              <a:t>S</a:t>
            </a:r>
            <a:r>
              <a:rPr lang="en-US" kern="0">
                <a:solidFill>
                  <a:sysClr val="windowText" lastClr="000000"/>
                </a:solidFill>
              </a:rPr>
              <a:t> is a function of time. The time-averaged value for </a:t>
            </a:r>
            <a:r>
              <a:rPr lang="en-US" i="1" kern="0">
                <a:solidFill>
                  <a:sysClr val="windowText" lastClr="000000"/>
                </a:solidFill>
              </a:rPr>
              <a:t>S</a:t>
            </a:r>
            <a:r>
              <a:rPr lang="en-US" kern="0">
                <a:solidFill>
                  <a:sysClr val="windowText" lastClr="000000"/>
                </a:solidFill>
              </a:rPr>
              <a:t>, </a:t>
            </a:r>
            <a:r>
              <a:rPr lang="en-US" i="1" kern="0" err="1">
                <a:solidFill>
                  <a:sysClr val="windowText" lastClr="000000"/>
                </a:solidFill>
              </a:rPr>
              <a:t>S</a:t>
            </a:r>
            <a:r>
              <a:rPr lang="en-US" kern="0" baseline="-25000" err="1">
                <a:solidFill>
                  <a:sysClr val="windowText" lastClr="000000"/>
                </a:solidFill>
              </a:rPr>
              <a:t>avg</a:t>
            </a:r>
            <a:r>
              <a:rPr lang="en-US" kern="0">
                <a:solidFill>
                  <a:sysClr val="windowText" lastClr="000000"/>
                </a:solidFill>
              </a:rPr>
              <a:t> is also called the intensity </a:t>
            </a:r>
            <a:r>
              <a:rPr lang="en-US" i="1" kern="0">
                <a:solidFill>
                  <a:sysClr val="windowText" lastClr="000000"/>
                </a:solidFill>
                <a:latin typeface="Times New Roman" charset="0"/>
              </a:rPr>
              <a:t>I</a:t>
            </a:r>
            <a:r>
              <a:rPr lang="en-US" kern="0">
                <a:solidFill>
                  <a:sysClr val="windowText" lastClr="000000"/>
                </a:solidFill>
              </a:rPr>
              <a:t> of the wave. </a:t>
            </a:r>
          </a:p>
        </p:txBody>
      </p:sp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9932"/>
              </p:ext>
            </p:extLst>
          </p:nvPr>
        </p:nvGraphicFramePr>
        <p:xfrm>
          <a:off x="250825" y="188913"/>
          <a:ext cx="3759200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2" name="Equation" r:id="rId3" imgW="1879600" imgH="736600" progId="Equation.DSMT4">
                  <p:embed/>
                </p:oleObj>
              </mc:Choice>
              <mc:Fallback>
                <p:oleObj name="Equation" r:id="rId3" imgW="1879600" imgH="736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50825" y="188913"/>
                        <a:ext cx="3759200" cy="14732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1354432"/>
              </p:ext>
            </p:extLst>
          </p:nvPr>
        </p:nvGraphicFramePr>
        <p:xfrm>
          <a:off x="539750" y="2852738"/>
          <a:ext cx="51054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3" name="Equation" r:id="rId5" imgW="2552700" imgH="457200" progId="Equation.DSMT4">
                  <p:embed/>
                </p:oleObj>
              </mc:Choice>
              <mc:Fallback>
                <p:oleObj name="Equation" r:id="rId5" imgW="2552700" imgH="457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750" y="2852738"/>
                        <a:ext cx="5105400" cy="9144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4176834"/>
              </p:ext>
            </p:extLst>
          </p:nvPr>
        </p:nvGraphicFramePr>
        <p:xfrm>
          <a:off x="539750" y="3933825"/>
          <a:ext cx="6121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4" name="Equation" r:id="rId7" imgW="3060700" imgH="431800" progId="Equation.DSMT4">
                  <p:embed/>
                </p:oleObj>
              </mc:Choice>
              <mc:Fallback>
                <p:oleObj name="Equation" r:id="rId7" imgW="3060700" imgH="4318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39750" y="3933825"/>
                        <a:ext cx="6121400" cy="8636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2"/>
          <p:cNvGraphicFramePr>
            <a:graphicFrameLocks noChangeAspect="1"/>
          </p:cNvGraphicFramePr>
          <p:nvPr/>
        </p:nvGraphicFramePr>
        <p:xfrm>
          <a:off x="7380288" y="4221163"/>
          <a:ext cx="13208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5" name="Equation" r:id="rId9" imgW="660400" imgH="419100" progId="Equation.DSMT4">
                  <p:embed/>
                </p:oleObj>
              </mc:Choice>
              <mc:Fallback>
                <p:oleObj name="Equation" r:id="rId9" imgW="660400" imgH="4191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7380288" y="4221163"/>
                        <a:ext cx="1320800" cy="8382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409809"/>
              </p:ext>
            </p:extLst>
          </p:nvPr>
        </p:nvGraphicFramePr>
        <p:xfrm>
          <a:off x="2195513" y="5516563"/>
          <a:ext cx="6657975" cy="1077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6" name="Equation" r:id="rId11" imgW="3530600" imgH="571500" progId="Equation.DSMT4">
                  <p:embed/>
                </p:oleObj>
              </mc:Choice>
              <mc:Fallback>
                <p:oleObj name="Equation" r:id="rId11" imgW="3530600" imgH="5715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195513" y="5516563"/>
                        <a:ext cx="6657975" cy="10779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27"/>
          <p:cNvGrpSpPr/>
          <p:nvPr/>
        </p:nvGrpSpPr>
        <p:grpSpPr>
          <a:xfrm>
            <a:off x="179388" y="5373688"/>
            <a:ext cx="1646237" cy="906462"/>
            <a:chOff x="2990" y="3256"/>
            <a:chExt cx="1037" cy="571"/>
          </a:xfrm>
          <a:solidFill>
            <a:schemeClr val="bg1"/>
          </a:solidFill>
        </p:grpSpPr>
        <p:sp>
          <p:nvSpPr>
            <p:cNvPr id="15372" name="Rectangle 28"/>
            <p:cNvSpPr>
              <a:spLocks noChangeArrowheads="1"/>
            </p:cNvSpPr>
            <p:nvPr/>
          </p:nvSpPr>
          <p:spPr bwMode="auto">
            <a:xfrm>
              <a:off x="2990" y="3256"/>
              <a:ext cx="1037" cy="551"/>
            </a:xfrm>
            <a:prstGeom prst="rect">
              <a:avLst/>
            </a:prstGeom>
            <a:grpFill/>
            <a:ln w="9525">
              <a:solidFill>
                <a:srgbClr val="333399"/>
              </a:solidFill>
              <a:miter lim="800000"/>
            </a:ln>
          </p:spPr>
          <p:txBody>
            <a:bodyPr wrap="none" anchor="ctr"/>
            <a:lstStyle>
              <a:defPPr>
                <a:defRPr lang="en-US"/>
              </a:defPPr>
              <a:lvl1pPr marL="0" algn="r" defTabSz="914400" rtl="1" eaLnBrk="0" latinLnBrk="0" hangingPunct="0">
                <a:spcBef>
                  <a:spcPct val="20000"/>
                </a:spcBef>
                <a:buChar char="•"/>
                <a:defRPr sz="32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1pPr>
              <a:lvl2pPr marL="742950" indent="-285750" algn="r" defTabSz="914400" rtl="1" eaLnBrk="0" latinLnBrk="0" hangingPunct="0">
                <a:spcBef>
                  <a:spcPct val="20000"/>
                </a:spcBef>
                <a:buChar char="–"/>
                <a:defRPr sz="28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2pPr>
              <a:lvl3pPr marL="1143000" indent="-228600" algn="r" defTabSz="914400" rtl="1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3pPr>
              <a:lvl4pPr marL="1600200" indent="-228600" algn="r" defTabSz="914400" rtl="1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4pPr>
              <a:lvl5pPr marL="2057400" indent="-228600" algn="r" defTabSz="914400" rtl="1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5pPr>
              <a:lvl6pPr marL="2514600" indent="-228600" algn="r" defTabSz="914400" rtl="1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6pPr>
              <a:lvl7pPr marL="2971800" indent="-228600" algn="r" defTabSz="914400" rtl="1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7pPr>
              <a:lvl8pPr marL="3429000" indent="-228600" algn="r" defTabSz="914400" rtl="1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8pPr>
              <a:lvl9pPr marL="3886200" indent="-228600" algn="r" defTabSz="914400" rtl="1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Arial"/>
                </a:defRPr>
              </a:lvl9pPr>
            </a:lstStyle>
            <a:p>
              <a:pPr algn="l" rtl="0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en-US" altLang="en-US" sz="2800">
                <a:solidFill>
                  <a:srgbClr val="FFFFFF"/>
                </a:solidFill>
              </a:endParaRPr>
            </a:p>
          </p:txBody>
        </p:sp>
        <p:graphicFrame>
          <p:nvGraphicFramePr>
            <p:cNvPr id="15373" name="Object 14"/>
            <p:cNvGraphicFramePr>
              <a:graphicFrameLocks noChangeAspect="1"/>
            </p:cNvGraphicFramePr>
            <p:nvPr/>
          </p:nvGraphicFramePr>
          <p:xfrm>
            <a:off x="2993" y="3264"/>
            <a:ext cx="1018" cy="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47" name="Equation" r:id="rId13" imgW="774364" imgH="431613" progId="Equation.DSMT4">
                    <p:embed/>
                  </p:oleObj>
                </mc:Choice>
                <mc:Fallback>
                  <p:oleObj name="Equation" r:id="rId13" imgW="774364" imgH="431613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93" y="3264"/>
                          <a:ext cx="1018" cy="5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6"/>
          <p:cNvGrpSpPr/>
          <p:nvPr/>
        </p:nvGrpSpPr>
        <p:grpSpPr>
          <a:xfrm>
            <a:off x="4427538" y="333375"/>
            <a:ext cx="3627437" cy="874713"/>
            <a:chOff x="4427985" y="332657"/>
            <a:chExt cx="3627438" cy="874713"/>
          </a:xfrm>
        </p:grpSpPr>
        <p:grpSp>
          <p:nvGrpSpPr>
            <p:cNvPr id="4" name="Group 15"/>
            <p:cNvGrpSpPr/>
            <p:nvPr/>
          </p:nvGrpSpPr>
          <p:grpSpPr>
            <a:xfrm>
              <a:off x="4427985" y="332657"/>
              <a:ext cx="3627438" cy="874713"/>
              <a:chOff x="2464" y="1066"/>
              <a:chExt cx="2285" cy="551"/>
            </a:xfrm>
            <a:solidFill>
              <a:srgbClr val="FBFDA1"/>
            </a:solidFill>
          </p:grpSpPr>
          <p:sp>
            <p:nvSpPr>
              <p:cNvPr id="13" name="Rectangle 6"/>
              <p:cNvSpPr>
                <a:spLocks noChangeArrowheads="1"/>
              </p:cNvSpPr>
              <p:nvPr/>
            </p:nvSpPr>
            <p:spPr bwMode="auto">
              <a:xfrm>
                <a:off x="2464" y="1066"/>
                <a:ext cx="2285" cy="551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rgbClr val="333399"/>
                </a:solidFill>
                <a:miter lim="800000"/>
              </a:ln>
              <a:effectLst/>
            </p:spPr>
            <p:txBody>
              <a:bodyPr wrap="none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en-US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2470" y="1125"/>
                <a:ext cx="1297" cy="442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</a:ln>
              <a:effectLst/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lang="en-US" kern="0">
                    <a:solidFill>
                      <a:sysClr val="windowText" lastClr="000000"/>
                    </a:solidFill>
                  </a:rPr>
                  <a:t>Instantaneous </a:t>
                </a:r>
              </a:p>
              <a:p>
                <a:pPr>
                  <a:defRPr/>
                </a:pPr>
                <a:r>
                  <a:rPr lang="en-US" kern="0">
                    <a:solidFill>
                      <a:sysClr val="windowText" lastClr="000000"/>
                    </a:solidFill>
                  </a:rPr>
                  <a:t>energy flow rate:</a:t>
                </a:r>
              </a:p>
            </p:txBody>
          </p:sp>
        </p:grpSp>
        <p:pic>
          <p:nvPicPr>
            <p:cNvPr id="15371" name="Picture 16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588224" y="457796"/>
              <a:ext cx="1296144" cy="666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20734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 descr="F33_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625" y="2492375"/>
            <a:ext cx="3219450" cy="389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7" name="Group 12"/>
          <p:cNvGrpSpPr/>
          <p:nvPr/>
        </p:nvGrpSpPr>
        <p:grpSpPr>
          <a:xfrm>
            <a:off x="1404938" y="4941888"/>
            <a:ext cx="2566987" cy="874712"/>
            <a:chOff x="2672" y="1479"/>
            <a:chExt cx="1617" cy="551"/>
          </a:xfrm>
        </p:grpSpPr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2683" y="1479"/>
              <a:ext cx="1606" cy="55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  <p:graphicFrame>
          <p:nvGraphicFramePr>
            <p:cNvPr id="16392" name="Object 3"/>
            <p:cNvGraphicFramePr>
              <a:graphicFrameLocks noChangeAspect="1"/>
            </p:cNvGraphicFramePr>
            <p:nvPr/>
          </p:nvGraphicFramePr>
          <p:xfrm>
            <a:off x="2672" y="1479"/>
            <a:ext cx="1535" cy="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6" name="Equation" r:id="rId4" imgW="1167893" imgH="393529" progId="Equation.DSMT4">
                    <p:embed/>
                  </p:oleObj>
                </mc:Choice>
                <mc:Fallback>
                  <p:oleObj name="Equation" r:id="rId4" imgW="1167893" imgH="393529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672" y="1479"/>
                          <a:ext cx="1535" cy="5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209550" y="1244600"/>
            <a:ext cx="8666163" cy="923330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kern="0">
                <a:solidFill>
                  <a:sysClr val="windowText" lastClr="000000"/>
                </a:solidFill>
              </a:rPr>
              <a:t>Consider a point source </a:t>
            </a:r>
            <a:r>
              <a:rPr lang="en-US" i="1" kern="0">
                <a:solidFill>
                  <a:sysClr val="windowText" lastClr="000000"/>
                </a:solidFill>
                <a:latin typeface="Times New Roman" charset="0"/>
              </a:rPr>
              <a:t>S</a:t>
            </a:r>
            <a:r>
              <a:rPr lang="en-US" kern="0">
                <a:solidFill>
                  <a:sysClr val="windowText" lastClr="000000"/>
                </a:solidFill>
              </a:rPr>
              <a:t> that is emitting EM waves isotopically (equally in all directions) at a rate </a:t>
            </a:r>
            <a:r>
              <a:rPr lang="en-US" i="1" kern="0">
                <a:solidFill>
                  <a:sysClr val="windowText" lastClr="000000"/>
                </a:solidFill>
                <a:latin typeface="Times New Roman" charset="0"/>
              </a:rPr>
              <a:t>P</a:t>
            </a:r>
            <a:r>
              <a:rPr lang="en-US" i="1" kern="0" baseline="-25000">
                <a:solidFill>
                  <a:sysClr val="windowText" lastClr="000000"/>
                </a:solidFill>
                <a:latin typeface="Times New Roman" charset="0"/>
              </a:rPr>
              <a:t>S</a:t>
            </a:r>
            <a:r>
              <a:rPr lang="en-US" kern="0">
                <a:solidFill>
                  <a:sysClr val="windowText" lastClr="000000"/>
                </a:solidFill>
              </a:rPr>
              <a:t>. Assume that the energy of waves is conserved as they spread from source.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611188" y="3141663"/>
            <a:ext cx="4465637" cy="646112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kern="0">
                <a:solidFill>
                  <a:sysClr val="windowText" lastClr="000000"/>
                </a:solidFill>
              </a:rPr>
              <a:t>How does the intensity (power/area) change with distance </a:t>
            </a:r>
            <a:r>
              <a:rPr lang="en-US" i="1" kern="0">
                <a:solidFill>
                  <a:sysClr val="windowText" lastClr="000000"/>
                </a:solidFill>
                <a:latin typeface="Times New Roman" charset="0"/>
              </a:rPr>
              <a:t>r</a:t>
            </a:r>
            <a:r>
              <a:rPr lang="en-US" kern="0">
                <a:solidFill>
                  <a:sysClr val="windowText" lastClr="000000"/>
                </a:solidFill>
              </a:rPr>
              <a:t>?</a:t>
            </a:r>
          </a:p>
        </p:txBody>
      </p:sp>
      <p:sp>
        <p:nvSpPr>
          <p:cNvPr id="16390" name="Rectangle 9"/>
          <p:cNvSpPr>
            <a:spLocks noChangeArrowheads="1"/>
          </p:cNvSpPr>
          <p:nvPr/>
        </p:nvSpPr>
        <p:spPr bwMode="auto">
          <a:xfrm>
            <a:off x="250825" y="260350"/>
            <a:ext cx="7056438" cy="715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defPPr>
              <a:defRPr lang="en-US"/>
            </a:defPPr>
            <a:lvl1pPr marL="0" algn="r" defTabSz="914400" rtl="1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r" defTabSz="914400" rtl="1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r" defTabSz="914400" rtl="1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r" defTabSz="914400" rtl="1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r" defTabSz="914400" rtl="1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algn="ctr" rtl="0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2400" b="1">
                <a:solidFill>
                  <a:srgbClr val="FF3300"/>
                </a:solidFill>
              </a:rPr>
              <a:t>Variation of Intensity with Distance</a:t>
            </a:r>
          </a:p>
        </p:txBody>
      </p:sp>
    </p:spTree>
    <p:extLst>
      <p:ext uri="{BB962C8B-B14F-4D97-AF65-F5344CB8AC3E}">
        <p14:creationId xmlns:p14="http://schemas.microsoft.com/office/powerpoint/2010/main" val="325778726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88" y="19050"/>
            <a:ext cx="9115425" cy="68199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329862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103688" y="1052513"/>
            <a:ext cx="5005387" cy="2246312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kern="0">
                <a:solidFill>
                  <a:srgbClr val="333399"/>
                </a:solidFill>
                <a:latin typeface="Arial"/>
                <a:cs typeface="+mn-cs"/>
              </a:rPr>
              <a:t>The polarization of light describes how the electric field in the EM wave oscillates.</a:t>
            </a:r>
          </a:p>
          <a:p>
            <a:pPr fontAlgn="auto">
              <a:spcBef>
                <a:spcPct val="50000"/>
              </a:spcBef>
              <a:spcAft>
                <a:spcPct val="0"/>
              </a:spcAft>
              <a:defRPr/>
            </a:pPr>
            <a:endParaRPr lang="en-US" sz="2000" kern="0">
              <a:solidFill>
                <a:srgbClr val="333399"/>
              </a:solidFill>
              <a:latin typeface="Arial"/>
              <a:cs typeface="+mn-cs"/>
            </a:endParaRPr>
          </a:p>
          <a:p>
            <a:pPr fontAlgn="auto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kern="0">
                <a:solidFill>
                  <a:srgbClr val="333399"/>
                </a:solidFill>
                <a:latin typeface="Arial"/>
                <a:cs typeface="+mn-cs"/>
              </a:rPr>
              <a:t>Vertically plane polarized in y-direction( the plan containing </a:t>
            </a:r>
            <a:r>
              <a:rPr lang="en-US" sz="2000" b="1" kern="0">
                <a:solidFill>
                  <a:srgbClr val="333399"/>
                </a:solidFill>
                <a:latin typeface="Arial"/>
                <a:cs typeface="+mn-cs"/>
              </a:rPr>
              <a:t>E</a:t>
            </a:r>
            <a:r>
              <a:rPr lang="en-US" sz="2000" kern="0">
                <a:solidFill>
                  <a:srgbClr val="333399"/>
                </a:solidFill>
                <a:latin typeface="Arial"/>
                <a:cs typeface="+mn-cs"/>
              </a:rPr>
              <a:t> vector is the plane of oscillation)</a:t>
            </a:r>
          </a:p>
        </p:txBody>
      </p:sp>
      <p:pic>
        <p:nvPicPr>
          <p:cNvPr id="18435" name="Picture 6" descr="F33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25" y="1412875"/>
            <a:ext cx="2466975" cy="534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10"/>
          <p:cNvSpPr>
            <a:spLocks noChangeShapeType="1"/>
          </p:cNvSpPr>
          <p:nvPr/>
        </p:nvSpPr>
        <p:spPr bwMode="auto">
          <a:xfrm flipH="1" flipV="1">
            <a:off x="2620963" y="2366963"/>
            <a:ext cx="1584325" cy="5397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tailEnd type="triangle" w="med" len="med"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2000" kern="0">
              <a:solidFill>
                <a:srgbClr val="333399"/>
              </a:solidFill>
              <a:latin typeface="Arial"/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51520" y="304801"/>
            <a:ext cx="4140200" cy="715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 kern="0">
                <a:solidFill>
                  <a:srgbClr val="FF3300"/>
                </a:solidFill>
                <a:latin typeface="Arial"/>
                <a:cs typeface="Arial"/>
              </a:rPr>
              <a:t>Polarization</a:t>
            </a: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2555875" y="3860800"/>
            <a:ext cx="6588125" cy="923925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/>
                <a:cs typeface="Arial"/>
              </a:rPr>
              <a:t>in </a:t>
            </a:r>
            <a:r>
              <a:rPr lang="en-US" sz="1800" kern="0">
                <a:solidFill>
                  <a:srgbClr val="FF0000"/>
                </a:solidFill>
                <a:latin typeface="Arial"/>
                <a:cs typeface="Arial"/>
              </a:rPr>
              <a:t>England</a:t>
            </a:r>
            <a:r>
              <a:rPr lang="en-US" sz="1800" kern="0">
                <a:solidFill>
                  <a:sysClr val="windowText" lastClr="000000"/>
                </a:solidFill>
                <a:latin typeface="Arial"/>
                <a:cs typeface="Arial"/>
              </a:rPr>
              <a:t> VHF TV antennas in England are oriented vertically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/>
                <a:cs typeface="Arial"/>
              </a:rPr>
              <a:t>in </a:t>
            </a:r>
            <a:r>
              <a:rPr lang="en-US" sz="1800" kern="0">
                <a:solidFill>
                  <a:srgbClr val="FF0000"/>
                </a:solidFill>
                <a:latin typeface="Arial"/>
                <a:cs typeface="Arial"/>
              </a:rPr>
              <a:t>US  </a:t>
            </a:r>
            <a:r>
              <a:rPr lang="en-US" sz="1800" kern="0">
                <a:solidFill>
                  <a:schemeClr val="tx1"/>
                </a:solidFill>
                <a:latin typeface="Arial"/>
                <a:cs typeface="Arial"/>
              </a:rPr>
              <a:t>are horizontal</a:t>
            </a: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771775" y="5445125"/>
            <a:ext cx="6588125" cy="646113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kern="0">
                <a:solidFill>
                  <a:sysClr val="windowText" lastClr="000000"/>
                </a:solidFill>
                <a:latin typeface="Arial"/>
                <a:cs typeface="Arial"/>
              </a:rPr>
              <a:t>Direction of </a:t>
            </a:r>
            <a:r>
              <a:rPr lang="en-US" sz="1800" b="1" kern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lang="en-US" sz="1800" kern="0">
                <a:solidFill>
                  <a:sysClr val="windowText" lastClr="000000"/>
                </a:solidFill>
                <a:latin typeface="Arial"/>
                <a:cs typeface="Arial"/>
              </a:rPr>
              <a:t> oscillation ( to represent polarization) </a:t>
            </a:r>
            <a:endParaRPr lang="en-US" sz="1800" kern="0">
              <a:solidFill>
                <a:schemeClr val="tx1"/>
              </a:solidFill>
              <a:latin typeface="Arial"/>
              <a:cs typeface="Arial"/>
            </a:endParaRPr>
          </a:p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826064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3635375" y="908050"/>
            <a:ext cx="5284788" cy="1006475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err="1">
                <a:solidFill>
                  <a:srgbClr val="333399"/>
                </a:solidFill>
                <a:latin typeface="Arial"/>
                <a:cs typeface="+mn-cs"/>
              </a:rPr>
              <a:t>Unpolarized or randomly polarized light has its instantaneous polarization direction vary randomly with time.</a:t>
            </a:r>
          </a:p>
        </p:txBody>
      </p:sp>
      <p:pic>
        <p:nvPicPr>
          <p:cNvPr id="19459" name="Picture 6" descr="F33_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025" y="730250"/>
            <a:ext cx="2557463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70" name="Rectangle 10"/>
          <p:cNvSpPr>
            <a:spLocks noChangeArrowheads="1"/>
          </p:cNvSpPr>
          <p:nvPr/>
        </p:nvSpPr>
        <p:spPr bwMode="auto">
          <a:xfrm>
            <a:off x="3113088" y="4076700"/>
            <a:ext cx="5818187" cy="1016000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50000"/>
              </a:spcBef>
              <a:defRPr/>
            </a:pPr>
            <a:r>
              <a:rPr lang="en-US" sz="2000">
                <a:solidFill>
                  <a:srgbClr val="333399"/>
                </a:solidFill>
                <a:latin typeface="Arial"/>
                <a:cs typeface="+mn-cs"/>
              </a:rPr>
              <a:t>One can produce unpolarized light by the addition (superposition) of two perpendicularly polarized waves with </a:t>
            </a:r>
            <a:r>
              <a:rPr lang="en-US" sz="2000" b="1">
                <a:solidFill>
                  <a:srgbClr val="333399"/>
                </a:solidFill>
                <a:latin typeface="Arial"/>
                <a:cs typeface="+mn-cs"/>
              </a:rPr>
              <a:t>randomly varying amplitudes</a:t>
            </a:r>
            <a:r>
              <a:rPr lang="en-US" sz="2000">
                <a:solidFill>
                  <a:srgbClr val="333399"/>
                </a:solidFill>
                <a:latin typeface="Arial"/>
                <a:cs typeface="+mn-cs"/>
              </a:rPr>
              <a:t>. </a:t>
            </a:r>
          </a:p>
        </p:txBody>
      </p:sp>
      <p:sp>
        <p:nvSpPr>
          <p:cNvPr id="19461" name="TextBox 8"/>
          <p:cNvSpPr txBox="1">
            <a:spLocks noChangeArrowheads="1"/>
          </p:cNvSpPr>
          <p:nvPr/>
        </p:nvSpPr>
        <p:spPr bwMode="auto">
          <a:xfrm>
            <a:off x="3348038" y="2636838"/>
            <a:ext cx="32877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/>
              <a:t>Travelling out of the page</a:t>
            </a:r>
          </a:p>
        </p:txBody>
      </p:sp>
      <p:cxnSp>
        <p:nvCxnSpPr>
          <p:cNvPr id="19462" name="Straight Arrow Connector 10"/>
          <p:cNvCxnSpPr>
            <a:cxnSpLocks noChangeShapeType="1"/>
          </p:cNvCxnSpPr>
          <p:nvPr/>
        </p:nvCxnSpPr>
        <p:spPr bwMode="auto">
          <a:xfrm flipH="1" flipV="1">
            <a:off x="1692275" y="1700213"/>
            <a:ext cx="1727200" cy="1136650"/>
          </a:xfrm>
          <a:prstGeom prst="straightConnector1">
            <a:avLst/>
          </a:prstGeom>
          <a:noFill/>
          <a:ln w="34925" algn="ctr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0"/>
            <a:ext cx="4140200" cy="715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3300"/>
                </a:solidFill>
                <a:latin typeface="Arial"/>
                <a:cs typeface="Arial"/>
              </a:rPr>
              <a:t>Polarized Light</a:t>
            </a:r>
            <a:endParaRPr lang="en-US" sz="2400" b="1" kern="0">
              <a:solidFill>
                <a:srgbClr val="FF33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62142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F33_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88" y="1484313"/>
            <a:ext cx="4206875" cy="355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93" name="Text Box 9"/>
          <p:cNvSpPr txBox="1">
            <a:spLocks noChangeArrowheads="1"/>
          </p:cNvSpPr>
          <p:nvPr/>
        </p:nvSpPr>
        <p:spPr bwMode="auto">
          <a:xfrm>
            <a:off x="395288" y="5373688"/>
            <a:ext cx="8532812" cy="1006475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Only the electric field component along the polarizing direction of polarizing sheet is passed (</a:t>
            </a:r>
            <a:r>
              <a:rPr lang="en-US" sz="2000">
                <a:solidFill>
                  <a:srgbClr val="FF0000"/>
                </a:solidFill>
                <a:cs typeface="+mn-cs"/>
              </a:rPr>
              <a:t>transmitted</a:t>
            </a:r>
            <a:r>
              <a:rPr lang="en-US" sz="2000">
                <a:solidFill>
                  <a:srgbClr val="333399"/>
                </a:solidFill>
                <a:cs typeface="+mn-cs"/>
              </a:rPr>
              <a:t>); the perpendicular component is blocked (</a:t>
            </a:r>
            <a:r>
              <a:rPr lang="en-US" sz="2000">
                <a:solidFill>
                  <a:srgbClr val="FF0000"/>
                </a:solidFill>
                <a:cs typeface="+mn-cs"/>
              </a:rPr>
              <a:t>absorbed</a:t>
            </a:r>
            <a:r>
              <a:rPr lang="en-US" sz="2000">
                <a:solidFill>
                  <a:srgbClr val="333399"/>
                </a:solidFill>
                <a:cs typeface="+mn-cs"/>
              </a:rPr>
              <a:t>).</a:t>
            </a:r>
          </a:p>
        </p:txBody>
      </p:sp>
      <p:sp>
        <p:nvSpPr>
          <p:cNvPr id="144394" name="Text Box 10"/>
          <p:cNvSpPr txBox="1">
            <a:spLocks noChangeArrowheads="1"/>
          </p:cNvSpPr>
          <p:nvPr/>
        </p:nvSpPr>
        <p:spPr bwMode="auto">
          <a:xfrm>
            <a:off x="2555776" y="1970908"/>
            <a:ext cx="360363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i="1">
                <a:solidFill>
                  <a:srgbClr val="333399"/>
                </a:solidFill>
                <a:latin typeface="Times New Roman" charset="0"/>
                <a:cs typeface="+mn-cs"/>
              </a:rPr>
              <a:t>I</a:t>
            </a:r>
            <a:r>
              <a:rPr lang="en-US" sz="2000" baseline="-25000">
                <a:solidFill>
                  <a:srgbClr val="333399"/>
                </a:solidFill>
                <a:cs typeface="+mn-cs"/>
              </a:rPr>
              <a:t>0</a:t>
            </a:r>
          </a:p>
        </p:txBody>
      </p:sp>
      <p:sp>
        <p:nvSpPr>
          <p:cNvPr id="144395" name="Text Box 11"/>
          <p:cNvSpPr txBox="1">
            <a:spLocks noChangeArrowheads="1"/>
          </p:cNvSpPr>
          <p:nvPr/>
        </p:nvSpPr>
        <p:spPr bwMode="auto">
          <a:xfrm>
            <a:off x="841375" y="3419475"/>
            <a:ext cx="268288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i="1">
                <a:solidFill>
                  <a:srgbClr val="333399"/>
                </a:solidFill>
                <a:latin typeface="Times New Roman" charset="0"/>
                <a:cs typeface="+mn-cs"/>
              </a:rPr>
              <a:t>I</a:t>
            </a:r>
            <a:endParaRPr lang="en-US" sz="2000" baseline="-25000">
              <a:solidFill>
                <a:srgbClr val="333399"/>
              </a:solidFill>
              <a:cs typeface="+mn-cs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0"/>
            <a:ext cx="4140200" cy="715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3300"/>
                </a:solidFill>
              </a:rPr>
              <a:t>Polarizing Sheet</a:t>
            </a:r>
            <a:endParaRPr lang="en-US" sz="2400" b="1" kern="0">
              <a:solidFill>
                <a:srgbClr val="FF3300"/>
              </a:solidFill>
              <a:latin typeface="Arial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321175" y="1773238"/>
            <a:ext cx="4787900" cy="1016000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We can transfer unpolarized light into polarized by passing through polarizing sheet.</a:t>
            </a:r>
          </a:p>
        </p:txBody>
      </p:sp>
      <p:sp>
        <p:nvSpPr>
          <p:cNvPr id="20488" name="TextBox 11"/>
          <p:cNvSpPr txBox="1">
            <a:spLocks noChangeArrowheads="1"/>
          </p:cNvSpPr>
          <p:nvPr/>
        </p:nvSpPr>
        <p:spPr bwMode="auto">
          <a:xfrm>
            <a:off x="6084888" y="3860800"/>
            <a:ext cx="1504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Polaroid</a:t>
            </a:r>
          </a:p>
        </p:txBody>
      </p:sp>
      <p:cxnSp>
        <p:nvCxnSpPr>
          <p:cNvPr id="20489" name="Straight Arrow Connector 14"/>
          <p:cNvCxnSpPr>
            <a:cxnSpLocks noChangeShapeType="1"/>
          </p:cNvCxnSpPr>
          <p:nvPr/>
        </p:nvCxnSpPr>
        <p:spPr bwMode="auto">
          <a:xfrm flipH="1" flipV="1">
            <a:off x="3203575" y="3500438"/>
            <a:ext cx="2663825" cy="649287"/>
          </a:xfrm>
          <a:prstGeom prst="straightConnector1">
            <a:avLst/>
          </a:prstGeom>
          <a:noFill/>
          <a:ln w="34925" algn="ctr">
            <a:solidFill>
              <a:srgbClr val="FF0000"/>
            </a:solidFill>
            <a:rou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95222317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13"/>
          <p:cNvGrpSpPr/>
          <p:nvPr/>
        </p:nvGrpSpPr>
        <p:grpSpPr>
          <a:xfrm>
            <a:off x="4206658" y="908050"/>
            <a:ext cx="3708617" cy="1311275"/>
            <a:chOff x="2442" y="944"/>
            <a:chExt cx="2197" cy="826"/>
          </a:xfrm>
        </p:grpSpPr>
        <p:sp>
          <p:nvSpPr>
            <p:cNvPr id="145418" name="Rectangle 10"/>
            <p:cNvSpPr>
              <a:spLocks noChangeArrowheads="1"/>
            </p:cNvSpPr>
            <p:nvPr/>
          </p:nvSpPr>
          <p:spPr bwMode="auto">
            <a:xfrm>
              <a:off x="2443" y="969"/>
              <a:ext cx="2196" cy="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000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5419" name="Text Box 11"/>
            <p:cNvSpPr txBox="1">
              <a:spLocks noChangeArrowheads="1"/>
            </p:cNvSpPr>
            <p:nvPr/>
          </p:nvSpPr>
          <p:spPr bwMode="auto">
            <a:xfrm>
              <a:off x="2442" y="944"/>
              <a:ext cx="1352" cy="82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000">
                  <a:solidFill>
                    <a:srgbClr val="333399"/>
                  </a:solidFill>
                  <a:cs typeface="+mn-cs"/>
                </a:rPr>
                <a:t>Intensity of transmitted light,</a:t>
              </a:r>
            </a:p>
            <a:p>
              <a:pPr>
                <a:defRPr/>
              </a:pPr>
              <a:r>
                <a:rPr lang="en-US" sz="2000" err="1">
                  <a:solidFill>
                    <a:srgbClr val="333399"/>
                  </a:solidFill>
                  <a:cs typeface="+mn-cs"/>
                </a:rPr>
                <a:t>unpolarized incident light:</a:t>
              </a:r>
            </a:p>
          </p:txBody>
        </p:sp>
        <p:graphicFrame>
          <p:nvGraphicFramePr>
            <p:cNvPr id="21525" name="Object 5"/>
            <p:cNvGraphicFramePr>
              <a:graphicFrameLocks noChangeAspect="1"/>
            </p:cNvGraphicFramePr>
            <p:nvPr/>
          </p:nvGraphicFramePr>
          <p:xfrm>
            <a:off x="3823" y="1160"/>
            <a:ext cx="668" cy="5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0" name="Equation" r:id="rId3" imgW="507780" imgH="393529" progId="Equation.DSMT4">
                    <p:embed/>
                  </p:oleObj>
                </mc:Choice>
                <mc:Fallback>
                  <p:oleObj name="Equation" r:id="rId3" imgW="507780" imgH="393529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823" y="1160"/>
                          <a:ext cx="668" cy="514"/>
                        </a:xfrm>
                        <a:prstGeom prst="rect">
                          <a:avLst/>
                        </a:prstGeom>
                        <a:solidFill>
                          <a:srgbClr val="CCFFFF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5422" name="Text Box 14"/>
          <p:cNvSpPr txBox="1">
            <a:spLocks noChangeArrowheads="1"/>
          </p:cNvSpPr>
          <p:nvPr/>
        </p:nvSpPr>
        <p:spPr bwMode="auto">
          <a:xfrm>
            <a:off x="3962400" y="2393950"/>
            <a:ext cx="4373563" cy="1006475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Since only the component of the incident electric field </a:t>
            </a:r>
            <a:r>
              <a:rPr lang="en-US" sz="2000" i="1">
                <a:solidFill>
                  <a:srgbClr val="333399"/>
                </a:solidFill>
                <a:latin typeface="Times New Roman" charset="0"/>
                <a:cs typeface="+mn-cs"/>
              </a:rPr>
              <a:t>E</a:t>
            </a:r>
            <a:r>
              <a:rPr lang="en-US" sz="2000">
                <a:solidFill>
                  <a:srgbClr val="333399"/>
                </a:solidFill>
                <a:cs typeface="+mn-cs"/>
              </a:rPr>
              <a:t> parallel to the polarizing axis is transmitted.</a:t>
            </a:r>
          </a:p>
        </p:txBody>
      </p:sp>
      <p:graphicFrame>
        <p:nvGraphicFramePr>
          <p:cNvPr id="21508" name="Object 2"/>
          <p:cNvGraphicFramePr>
            <a:graphicFrameLocks noChangeAspect="1"/>
          </p:cNvGraphicFramePr>
          <p:nvPr/>
        </p:nvGraphicFramePr>
        <p:xfrm>
          <a:off x="3492500" y="3573463"/>
          <a:ext cx="2943225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1" name="Equation" r:id="rId5" imgW="1473200" imgH="241300" progId="Equation.DSMT4">
                  <p:embed/>
                </p:oleObj>
              </mc:Choice>
              <mc:Fallback>
                <p:oleObj name="Equation" r:id="rId5" imgW="1473200" imgH="2413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492500" y="3573463"/>
                        <a:ext cx="2943225" cy="482600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509" name="Group 20"/>
          <p:cNvGrpSpPr/>
          <p:nvPr/>
        </p:nvGrpSpPr>
        <p:grpSpPr>
          <a:xfrm>
            <a:off x="3492500" y="4365625"/>
            <a:ext cx="4103688" cy="1223963"/>
            <a:chOff x="1847" y="2992"/>
            <a:chExt cx="2273" cy="826"/>
          </a:xfrm>
        </p:grpSpPr>
        <p:sp>
          <p:nvSpPr>
            <p:cNvPr id="145425" name="Rectangle 17"/>
            <p:cNvSpPr>
              <a:spLocks noChangeArrowheads="1"/>
            </p:cNvSpPr>
            <p:nvPr/>
          </p:nvSpPr>
          <p:spPr bwMode="auto">
            <a:xfrm>
              <a:off x="1848" y="3017"/>
              <a:ext cx="2272" cy="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000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5426" name="Text Box 18"/>
            <p:cNvSpPr txBox="1">
              <a:spLocks noChangeArrowheads="1"/>
            </p:cNvSpPr>
            <p:nvPr/>
          </p:nvSpPr>
          <p:spPr bwMode="auto">
            <a:xfrm>
              <a:off x="1847" y="2992"/>
              <a:ext cx="1352" cy="826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1800">
                  <a:solidFill>
                    <a:srgbClr val="333399"/>
                  </a:solidFill>
                  <a:cs typeface="+mn-cs"/>
                </a:rPr>
                <a:t>Intensity of transmitted light,</a:t>
              </a:r>
            </a:p>
            <a:p>
              <a:pPr>
                <a:defRPr/>
              </a:pPr>
              <a:r>
                <a:rPr lang="en-US" sz="1800">
                  <a:solidFill>
                    <a:srgbClr val="333399"/>
                  </a:solidFill>
                  <a:cs typeface="+mn-cs"/>
                </a:rPr>
                <a:t>polarized incident light:</a:t>
              </a:r>
            </a:p>
          </p:txBody>
        </p:sp>
        <p:graphicFrame>
          <p:nvGraphicFramePr>
            <p:cNvPr id="21522" name="Object 4"/>
            <p:cNvGraphicFramePr>
              <a:graphicFrameLocks noChangeAspect="1"/>
            </p:cNvGraphicFramePr>
            <p:nvPr/>
          </p:nvGraphicFramePr>
          <p:xfrm>
            <a:off x="2965" y="3110"/>
            <a:ext cx="1036" cy="3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2" name="Equation" r:id="rId7" imgW="787400" imgH="241300" progId="Equation.DSMT4">
                    <p:embed/>
                  </p:oleObj>
                </mc:Choice>
                <mc:Fallback>
                  <p:oleObj name="Equation" r:id="rId7" imgW="787400" imgH="2413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65" y="3110"/>
                          <a:ext cx="1036" cy="315"/>
                        </a:xfrm>
                        <a:prstGeom prst="rect">
                          <a:avLst/>
                        </a:prstGeom>
                        <a:solidFill>
                          <a:srgbClr val="CCFFFF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510" name="Object 3"/>
          <p:cNvGraphicFramePr>
            <a:graphicFrameLocks noChangeAspect="1"/>
          </p:cNvGraphicFramePr>
          <p:nvPr/>
        </p:nvGraphicFramePr>
        <p:xfrm>
          <a:off x="0" y="6070600"/>
          <a:ext cx="457200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3" name="Equation" r:id="rId9" imgW="2374900" imgH="393700" progId="Equation.DSMT4">
                  <p:embed/>
                </p:oleObj>
              </mc:Choice>
              <mc:Fallback>
                <p:oleObj name="Equation" r:id="rId9" imgW="2374900" imgH="3937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0" y="6070600"/>
                        <a:ext cx="4572000" cy="7588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430" name="Text Box 22"/>
          <p:cNvSpPr txBox="1">
            <a:spLocks noChangeArrowheads="1"/>
          </p:cNvSpPr>
          <p:nvPr/>
        </p:nvSpPr>
        <p:spPr bwMode="auto">
          <a:xfrm>
            <a:off x="0" y="5661025"/>
            <a:ext cx="5472113" cy="369888"/>
          </a:xfrm>
          <a:prstGeom prst="rect">
            <a:avLst/>
          </a:prstGeom>
          <a:solidFill>
            <a:srgbClr val="FBFDA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800">
                <a:solidFill>
                  <a:srgbClr val="333399"/>
                </a:solidFill>
                <a:cs typeface="+mn-cs"/>
              </a:rPr>
              <a:t>For unpolarized light, </a:t>
            </a:r>
            <a:r>
              <a:rPr lang="en-US" sz="1800" i="1">
                <a:solidFill>
                  <a:srgbClr val="333399"/>
                </a:solidFill>
                <a:latin typeface="Symbol" pitchFamily="18" charset="2"/>
                <a:cs typeface="+mn-cs"/>
              </a:rPr>
              <a:t>q</a:t>
            </a:r>
            <a:r>
              <a:rPr lang="en-US" sz="1800">
                <a:solidFill>
                  <a:srgbClr val="333399"/>
                </a:solidFill>
                <a:cs typeface="+mn-cs"/>
              </a:rPr>
              <a:t> varies randomly in time:</a:t>
            </a:r>
          </a:p>
        </p:txBody>
      </p:sp>
      <p:sp>
        <p:nvSpPr>
          <p:cNvPr id="145431" name="Freeform 23"/>
          <p:cNvSpPr/>
          <p:nvPr/>
        </p:nvSpPr>
        <p:spPr bwMode="auto">
          <a:xfrm>
            <a:off x="5292725" y="1582738"/>
            <a:ext cx="3594100" cy="5067300"/>
          </a:xfrm>
          <a:custGeom>
            <a:avLst/>
            <a:gdLst/>
            <a:ahLst/>
            <a:cxnLst>
              <a:cxn ang="0">
                <a:pos x="0" y="3030"/>
              </a:cxn>
              <a:cxn ang="0">
                <a:pos x="1088" y="3030"/>
              </a:cxn>
              <a:cxn ang="0">
                <a:pos x="1908" y="2057"/>
              </a:cxn>
              <a:cxn ang="0">
                <a:pos x="2215" y="342"/>
              </a:cxn>
              <a:cxn ang="0">
                <a:pos x="1613" y="3"/>
              </a:cxn>
            </a:cxnLst>
            <a:rect l="0" t="0" r="r" b="b"/>
            <a:pathLst>
              <a:path w="2264" h="3192">
                <a:moveTo>
                  <a:pt x="0" y="3030"/>
                </a:moveTo>
                <a:cubicBezTo>
                  <a:pt x="385" y="3111"/>
                  <a:pt x="770" y="3192"/>
                  <a:pt x="1088" y="3030"/>
                </a:cubicBezTo>
                <a:cubicBezTo>
                  <a:pt x="1406" y="2868"/>
                  <a:pt x="1720" y="2505"/>
                  <a:pt x="1908" y="2057"/>
                </a:cubicBezTo>
                <a:cubicBezTo>
                  <a:pt x="2096" y="1609"/>
                  <a:pt x="2264" y="684"/>
                  <a:pt x="2215" y="342"/>
                </a:cubicBezTo>
                <a:cubicBezTo>
                  <a:pt x="2166" y="0"/>
                  <a:pt x="1889" y="1"/>
                  <a:pt x="1613" y="3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tailEnd type="triangle" w="med" len="med"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000">
              <a:solidFill>
                <a:srgbClr val="333399"/>
              </a:solidFill>
              <a:cs typeface="+mn-cs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57150" y="53975"/>
            <a:ext cx="6516688" cy="715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3300"/>
                </a:solidFill>
              </a:rPr>
              <a:t>Intensity of Transmitted Polarized Light</a:t>
            </a:r>
            <a:endParaRPr lang="en-US" sz="2400" b="1" kern="0">
              <a:solidFill>
                <a:srgbClr val="FF3300"/>
              </a:solidFill>
              <a:latin typeface="Arial"/>
            </a:endParaRPr>
          </a:p>
        </p:txBody>
      </p:sp>
      <p:grpSp>
        <p:nvGrpSpPr>
          <p:cNvPr id="21514" name="Group 27"/>
          <p:cNvGrpSpPr/>
          <p:nvPr/>
        </p:nvGrpSpPr>
        <p:grpSpPr>
          <a:xfrm>
            <a:off x="6516688" y="3429000"/>
            <a:ext cx="1646237" cy="906463"/>
            <a:chOff x="2990" y="3256"/>
            <a:chExt cx="1037" cy="571"/>
          </a:xfrm>
        </p:grpSpPr>
        <p:sp>
          <p:nvSpPr>
            <p:cNvPr id="21518" name="Rectangle 28"/>
            <p:cNvSpPr>
              <a:spLocks noChangeArrowheads="1"/>
            </p:cNvSpPr>
            <p:nvPr/>
          </p:nvSpPr>
          <p:spPr bwMode="auto">
            <a:xfrm>
              <a:off x="2990" y="3256"/>
              <a:ext cx="1037" cy="551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0" latinLnBrk="0" hangingPunct="0">
                <a:spcBef>
                  <a:spcPct val="20000"/>
                </a:spcBef>
                <a:buChar char="•"/>
                <a:defRPr sz="32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1pPr>
              <a:lvl2pPr marL="742950" indent="-285750" algn="l" defTabSz="914400" rtl="0" eaLnBrk="0" latinLnBrk="0" hangingPunct="0">
                <a:spcBef>
                  <a:spcPct val="20000"/>
                </a:spcBef>
                <a:buChar char="–"/>
                <a:defRPr sz="28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2pPr>
              <a:lvl3pPr marL="1143000" indent="-228600" algn="l" defTabSz="914400" rtl="0" eaLnBrk="0" latinLnBrk="0" hangingPunct="0">
                <a:spcBef>
                  <a:spcPct val="20000"/>
                </a:spcBef>
                <a:buChar char="•"/>
                <a:defRPr sz="24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3pPr>
              <a:lvl4pPr marL="1600200" indent="-228600" algn="l" defTabSz="914400" rtl="0" eaLnBrk="0" latinLnBrk="0" hangingPunct="0">
                <a:spcBef>
                  <a:spcPct val="20000"/>
                </a:spcBef>
                <a:buChar char="–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4pPr>
              <a:lvl5pPr marL="2057400" indent="-228600" algn="l" defTabSz="914400" rtl="0" eaLnBrk="0" latinLnBrk="0" hangingPunct="0">
                <a:spcBef>
                  <a:spcPct val="20000"/>
                </a:spcBef>
                <a:buChar char="»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 kern="1200">
                  <a:solidFill>
                    <a:schemeClr val="tx1"/>
                  </a:solidFill>
                  <a:latin typeface="Arial"/>
                  <a:ea typeface="+mn-ea"/>
                  <a:cs typeface="+mn-cs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chemeClr val="bg1"/>
                </a:solidFill>
              </a:endParaRPr>
            </a:p>
          </p:txBody>
        </p:sp>
        <p:graphicFrame>
          <p:nvGraphicFramePr>
            <p:cNvPr id="21519" name="Object 7"/>
            <p:cNvGraphicFramePr>
              <a:graphicFrameLocks noChangeAspect="1"/>
            </p:cNvGraphicFramePr>
            <p:nvPr/>
          </p:nvGraphicFramePr>
          <p:xfrm>
            <a:off x="2993" y="3264"/>
            <a:ext cx="1018" cy="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4" name="Equation" r:id="rId11" imgW="774364" imgH="431613" progId="Equation.DSMT4">
                    <p:embed/>
                  </p:oleObj>
                </mc:Choice>
                <mc:Fallback>
                  <p:oleObj name="Equation" r:id="rId11" imgW="774364" imgH="431613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993" y="3264"/>
                          <a:ext cx="1018" cy="563"/>
                        </a:xfrm>
                        <a:prstGeom prst="rect">
                          <a:avLst/>
                        </a:prstGeom>
                        <a:solidFill>
                          <a:srgbClr val="CCFFFF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515" name="Object 8"/>
          <p:cNvGraphicFramePr>
            <a:graphicFrameLocks noChangeAspect="1"/>
          </p:cNvGraphicFramePr>
          <p:nvPr/>
        </p:nvGraphicFramePr>
        <p:xfrm>
          <a:off x="6011863" y="5373688"/>
          <a:ext cx="1223962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5" name="Equation" r:id="rId13" imgW="596641" imgH="444307" progId="Equation.3">
                  <p:embed/>
                </p:oleObj>
              </mc:Choice>
              <mc:Fallback>
                <p:oleObj name="Equation" r:id="rId13" imgW="596641" imgH="444307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011863" y="5373688"/>
                        <a:ext cx="1223962" cy="911225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16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25" y="3357563"/>
            <a:ext cx="2698750" cy="21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836613"/>
            <a:ext cx="2408238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131936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288" y="1700213"/>
            <a:ext cx="7800975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116013" y="5445125"/>
            <a:ext cx="6516687" cy="715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3300"/>
                </a:solidFill>
              </a:rPr>
              <a:t>Overlapping Polarizing Sheets</a:t>
            </a:r>
            <a:endParaRPr lang="en-US" sz="2400" b="1" kern="0">
              <a:solidFill>
                <a:srgbClr val="FF33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955547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71450" y="4437063"/>
            <a:ext cx="8747125" cy="893762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kern="0">
              <a:solidFill>
                <a:sysClr val="windowText" lastClr="00000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52400" y="914400"/>
            <a:ext cx="8839200" cy="41544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>
                <a:solidFill>
                  <a:schemeClr val="tx1"/>
                </a:solidFill>
              </a:rPr>
              <a:t>Complete the following statement: The polarization direction of an electromagnetic wave is determined by</a:t>
            </a: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2200" b="1" kern="0">
              <a:solidFill>
                <a:schemeClr val="tx1"/>
              </a:solidFill>
            </a:endParaRP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>
                <a:solidFill>
                  <a:schemeClr val="tx1"/>
                </a:solidFill>
              </a:rPr>
              <a:t>a)  the direction the wave is traveling.</a:t>
            </a: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2200" b="1" kern="0">
              <a:solidFill>
                <a:schemeClr val="tx1"/>
              </a:solidFill>
            </a:endParaRP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>
                <a:solidFill>
                  <a:schemeClr val="tx1"/>
                </a:solidFill>
              </a:rPr>
              <a:t>b)  the frequency of the electromagnetic radiation.</a:t>
            </a: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2200" b="1" kern="0">
              <a:solidFill>
                <a:schemeClr val="tx1"/>
              </a:solidFill>
            </a:endParaRP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>
                <a:solidFill>
                  <a:schemeClr val="tx1"/>
                </a:solidFill>
              </a:rPr>
              <a:t>c)  the direction of the magnetic field component. </a:t>
            </a: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2200" b="1" kern="0">
              <a:solidFill>
                <a:schemeClr val="tx1"/>
              </a:solidFill>
            </a:endParaRP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>
                <a:solidFill>
                  <a:schemeClr val="tx1"/>
                </a:solidFill>
              </a:rPr>
              <a:t>d)  the wavelength of the electromagnetic radiation.</a:t>
            </a: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2200" b="1" kern="0">
              <a:solidFill>
                <a:schemeClr val="tx1"/>
              </a:solidFill>
            </a:endParaRP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kern="0">
                <a:solidFill>
                  <a:schemeClr val="tx1"/>
                </a:solidFill>
              </a:rPr>
              <a:t>e)  the direction of the electric field component.</a:t>
            </a:r>
          </a:p>
        </p:txBody>
      </p:sp>
    </p:spTree>
    <p:extLst>
      <p:ext uri="{BB962C8B-B14F-4D97-AF65-F5344CB8AC3E}">
        <p14:creationId xmlns:p14="http://schemas.microsoft.com/office/powerpoint/2010/main" val="22540199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52400" y="3500438"/>
            <a:ext cx="8747125" cy="893762"/>
          </a:xfrm>
          <a:prstGeom prst="rect">
            <a:avLst/>
          </a:prstGeom>
          <a:noFill/>
          <a:ln w="38100">
            <a:solidFill>
              <a:srgbClr val="FF6600"/>
            </a:solidFill>
            <a:miter lim="800000"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1800" kern="0">
              <a:solidFill>
                <a:sysClr val="windowText" lastClr="000000"/>
              </a:solidFill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04800" y="404813"/>
            <a:ext cx="8839200" cy="52625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>
                <a:solidFill>
                  <a:schemeClr val="tx1"/>
                </a:solidFill>
              </a:rPr>
              <a:t>     When unpolarized light is incident on a sheet of polarizing material with a transmission axis oriented vertically, what percentage of the light is transmitted through the material?</a:t>
            </a:r>
          </a:p>
          <a:p>
            <a:pPr marL="457200" indent="-457200" algn="just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chemeClr val="tx1"/>
              </a:solidFill>
            </a:endParaRP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>
                <a:solidFill>
                  <a:schemeClr val="tx1"/>
                </a:solidFill>
              </a:rPr>
              <a:t>a)  ten percent</a:t>
            </a: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chemeClr val="tx1"/>
              </a:solidFill>
            </a:endParaRP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>
                <a:solidFill>
                  <a:schemeClr val="tx1"/>
                </a:solidFill>
              </a:rPr>
              <a:t>b)  twenty-five percent</a:t>
            </a: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chemeClr val="tx1"/>
              </a:solidFill>
            </a:endParaRP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>
                <a:solidFill>
                  <a:schemeClr val="tx1"/>
                </a:solidFill>
              </a:rPr>
              <a:t>c)  fifty percent</a:t>
            </a: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chemeClr val="tx1"/>
              </a:solidFill>
            </a:endParaRP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>
                <a:solidFill>
                  <a:schemeClr val="tx1"/>
                </a:solidFill>
              </a:rPr>
              <a:t>d)  seventy-five percent</a:t>
            </a: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chemeClr val="tx1"/>
              </a:solidFill>
            </a:endParaRPr>
          </a:p>
          <a:p>
            <a:pPr marL="457200" indent="-457200"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kern="0">
                <a:solidFill>
                  <a:schemeClr val="tx1"/>
                </a:solidFill>
              </a:rPr>
              <a:t>e)  zero percent</a:t>
            </a:r>
          </a:p>
        </p:txBody>
      </p:sp>
    </p:spTree>
    <p:extLst>
      <p:ext uri="{BB962C8B-B14F-4D97-AF65-F5344CB8AC3E}">
        <p14:creationId xmlns:p14="http://schemas.microsoft.com/office/powerpoint/2010/main" val="31969267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620688"/>
            <a:ext cx="5688632" cy="145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3501008"/>
            <a:ext cx="59912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3137250"/>
              </p:ext>
            </p:extLst>
          </p:nvPr>
        </p:nvGraphicFramePr>
        <p:xfrm>
          <a:off x="2843808" y="2542311"/>
          <a:ext cx="1870401" cy="466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Equation" r:id="rId5" imgW="787400" imgH="241300" progId="Equation.DSMT4">
                  <p:embed/>
                </p:oleObj>
              </mc:Choice>
              <mc:Fallback>
                <p:oleObj name="Equation" r:id="rId5" imgW="787400" imgH="2413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843808" y="2542311"/>
                        <a:ext cx="1870401" cy="466766"/>
                      </a:xfrm>
                      <a:prstGeom prst="rect">
                        <a:avLst/>
                      </a:prstGeom>
                      <a:solidFill>
                        <a:srgbClr val="CCFF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3210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122238" y="930275"/>
            <a:ext cx="8914258" cy="701675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</a:ln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chemeClr val="tx2"/>
                </a:solidFill>
                <a:cs typeface="+mn-cs"/>
              </a:rPr>
              <a:t>Although light waves spread as they move from a source, often we can approximate its travel as being a straight line </a:t>
            </a:r>
            <a:r>
              <a:rPr lang="en-US" sz="2000">
                <a:solidFill>
                  <a:schemeClr val="tx2"/>
                </a:solidFill>
                <a:cs typeface="+mn-cs"/>
                <a:sym typeface="Symbol" pitchFamily="18" charset="2"/>
              </a:rPr>
              <a:t> </a:t>
            </a:r>
            <a:r>
              <a:rPr lang="en-US" sz="2000" i="1">
                <a:solidFill>
                  <a:schemeClr val="tx2"/>
                </a:solidFill>
                <a:cs typeface="+mn-cs"/>
                <a:sym typeface="Symbol" pitchFamily="18" charset="2"/>
              </a:rPr>
              <a:t>geometrical optics.</a:t>
            </a:r>
            <a:endParaRPr lang="en-US" sz="2000" i="1">
              <a:solidFill>
                <a:schemeClr val="tx2"/>
              </a:solidFill>
              <a:cs typeface="+mn-cs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60388" y="117650"/>
            <a:ext cx="7848600" cy="715962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Reflection and Refraction</a:t>
            </a:r>
          </a:p>
        </p:txBody>
      </p:sp>
      <p:pic>
        <p:nvPicPr>
          <p:cNvPr id="60420" name="Picture 6" descr="F33_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0038" y="1898650"/>
            <a:ext cx="3684587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9" name="Rectangle 9"/>
          <p:cNvSpPr>
            <a:spLocks noChangeArrowheads="1"/>
          </p:cNvSpPr>
          <p:nvPr/>
        </p:nvSpPr>
        <p:spPr bwMode="auto">
          <a:xfrm>
            <a:off x="4073525" y="2474913"/>
            <a:ext cx="4886325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chemeClr val="tx2"/>
                </a:solidFill>
                <a:cs typeface="+mn-cs"/>
              </a:rPr>
              <a:t>What happens when a narrow beam of light encounters a glass surface?</a:t>
            </a:r>
            <a:endParaRPr lang="en-US" sz="2000" i="1">
              <a:solidFill>
                <a:schemeClr val="tx2"/>
              </a:solidFill>
              <a:cs typeface="+mn-cs"/>
            </a:endParaRPr>
          </a:p>
        </p:txBody>
      </p:sp>
      <p:grpSp>
        <p:nvGrpSpPr>
          <p:cNvPr id="60422" name="Group 14"/>
          <p:cNvGrpSpPr/>
          <p:nvPr/>
        </p:nvGrpSpPr>
        <p:grpSpPr>
          <a:xfrm>
            <a:off x="4690639" y="3745086"/>
            <a:ext cx="2270972" cy="611188"/>
            <a:chOff x="2750" y="2543"/>
            <a:chExt cx="1536" cy="385"/>
          </a:xfrm>
        </p:grpSpPr>
        <p:sp>
          <p:nvSpPr>
            <p:cNvPr id="148491" name="Rectangle 11"/>
            <p:cNvSpPr>
              <a:spLocks noChangeArrowheads="1"/>
            </p:cNvSpPr>
            <p:nvPr/>
          </p:nvSpPr>
          <p:spPr bwMode="auto">
            <a:xfrm>
              <a:off x="2750" y="2543"/>
              <a:ext cx="1536" cy="385"/>
            </a:xfrm>
            <a:prstGeom prst="rect">
              <a:avLst/>
            </a:prstGeom>
            <a:solidFill>
              <a:schemeClr val="accent5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000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8492" name="Text Box 12"/>
            <p:cNvSpPr txBox="1">
              <a:spLocks noChangeArrowheads="1"/>
            </p:cNvSpPr>
            <p:nvPr/>
          </p:nvSpPr>
          <p:spPr bwMode="auto">
            <a:xfrm>
              <a:off x="2834" y="2592"/>
              <a:ext cx="1236" cy="233"/>
            </a:xfrm>
            <a:prstGeom prst="rect">
              <a:avLst/>
            </a:prstGeom>
            <a:solidFill>
              <a:schemeClr val="accent5"/>
            </a:solidFill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>
                  <a:solidFill>
                    <a:srgbClr val="333399"/>
                  </a:solidFill>
                  <a:cs typeface="+mn-cs"/>
                </a:rPr>
                <a:t>Reflection:</a:t>
              </a:r>
            </a:p>
          </p:txBody>
        </p:sp>
        <p:graphicFrame>
          <p:nvGraphicFramePr>
            <p:cNvPr id="60433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661971"/>
                </p:ext>
              </p:extLst>
            </p:nvPr>
          </p:nvGraphicFramePr>
          <p:xfrm>
            <a:off x="3624" y="2556"/>
            <a:ext cx="618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4" name="Equation" r:id="rId4" imgW="469696" imgH="215806" progId="Equation.DSMT4">
                    <p:embed/>
                  </p:oleObj>
                </mc:Choice>
                <mc:Fallback>
                  <p:oleObj name="Equation" r:id="rId4" imgW="469696" imgH="215806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24" y="2556"/>
                          <a:ext cx="618" cy="282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0423" name="Group 23"/>
          <p:cNvGrpSpPr/>
          <p:nvPr/>
        </p:nvGrpSpPr>
        <p:grpSpPr>
          <a:xfrm>
            <a:off x="4484688" y="4978053"/>
            <a:ext cx="3678237" cy="611187"/>
            <a:chOff x="2825" y="3065"/>
            <a:chExt cx="2317" cy="385"/>
          </a:xfrm>
          <a:solidFill>
            <a:schemeClr val="accent5"/>
          </a:solidFill>
        </p:grpSpPr>
        <p:sp>
          <p:nvSpPr>
            <p:cNvPr id="148496" name="Rectangle 16"/>
            <p:cNvSpPr>
              <a:spLocks noChangeArrowheads="1"/>
            </p:cNvSpPr>
            <p:nvPr/>
          </p:nvSpPr>
          <p:spPr bwMode="auto">
            <a:xfrm>
              <a:off x="2838" y="3065"/>
              <a:ext cx="2304" cy="385"/>
            </a:xfrm>
            <a:prstGeom prst="rect">
              <a:avLst/>
            </a:prstGeom>
            <a:grpFill/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000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8497" name="Text Box 17"/>
            <p:cNvSpPr txBox="1">
              <a:spLocks noChangeArrowheads="1"/>
            </p:cNvSpPr>
            <p:nvPr/>
          </p:nvSpPr>
          <p:spPr bwMode="auto">
            <a:xfrm>
              <a:off x="2825" y="3120"/>
              <a:ext cx="1333" cy="250"/>
            </a:xfrm>
            <a:prstGeom prst="rect">
              <a:avLst/>
            </a:prstGeom>
            <a:grp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000">
                  <a:solidFill>
                    <a:srgbClr val="333399"/>
                  </a:solidFill>
                  <a:cs typeface="+mn-cs"/>
                </a:rPr>
                <a:t>Refraction:</a:t>
              </a:r>
            </a:p>
          </p:txBody>
        </p:sp>
        <p:graphicFrame>
          <p:nvGraphicFramePr>
            <p:cNvPr id="60430" name="Object 3"/>
            <p:cNvGraphicFramePr>
              <a:graphicFrameLocks noChangeAspect="1"/>
            </p:cNvGraphicFramePr>
            <p:nvPr/>
          </p:nvGraphicFramePr>
          <p:xfrm>
            <a:off x="3670" y="3106"/>
            <a:ext cx="1470" cy="2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15" name="Equation" r:id="rId6" imgW="1117115" imgH="215806" progId="Equation.DSMT4">
                    <p:embed/>
                  </p:oleObj>
                </mc:Choice>
                <mc:Fallback>
                  <p:oleObj name="Equation" r:id="rId6" imgW="1117115" imgH="215806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70" y="3106"/>
                          <a:ext cx="1470" cy="2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8500" name="Rectangle 20"/>
          <p:cNvSpPr>
            <a:spLocks noChangeArrowheads="1"/>
          </p:cNvSpPr>
          <p:nvPr/>
        </p:nvSpPr>
        <p:spPr bwMode="auto">
          <a:xfrm>
            <a:off x="4549775" y="3255963"/>
            <a:ext cx="2417763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Law of Reflection</a:t>
            </a:r>
            <a:endParaRPr lang="en-US" sz="2000" i="1">
              <a:solidFill>
                <a:srgbClr val="333399"/>
              </a:solidFill>
              <a:cs typeface="+mn-cs"/>
            </a:endParaRPr>
          </a:p>
        </p:txBody>
      </p:sp>
      <p:sp>
        <p:nvSpPr>
          <p:cNvPr id="148501" name="Rectangle 21"/>
          <p:cNvSpPr>
            <a:spLocks noChangeArrowheads="1"/>
          </p:cNvSpPr>
          <p:nvPr/>
        </p:nvSpPr>
        <p:spPr bwMode="auto">
          <a:xfrm>
            <a:off x="4527550" y="4497388"/>
            <a:ext cx="2417763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Snell’s Law</a:t>
            </a:r>
            <a:endParaRPr lang="en-US" sz="2000" i="1">
              <a:solidFill>
                <a:srgbClr val="333399"/>
              </a:solidFill>
              <a:cs typeface="+mn-cs"/>
            </a:endParaRPr>
          </a:p>
        </p:txBody>
      </p:sp>
      <p:graphicFrame>
        <p:nvGraphicFramePr>
          <p:cNvPr id="60426" name="Object 2"/>
          <p:cNvGraphicFramePr>
            <a:graphicFrameLocks noChangeAspect="1"/>
          </p:cNvGraphicFramePr>
          <p:nvPr/>
        </p:nvGraphicFramePr>
        <p:xfrm>
          <a:off x="4511675" y="5489575"/>
          <a:ext cx="209550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" name="Equation" r:id="rId8" imgW="1002865" imgH="431613" progId="Equation.DSMT4">
                  <p:embed/>
                </p:oleObj>
              </mc:Choice>
              <mc:Fallback>
                <p:oleObj name="Equation" r:id="rId8" imgW="1002865" imgH="431613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4511675" y="5489575"/>
                        <a:ext cx="2095500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504" name="Rectangle 24"/>
          <p:cNvSpPr>
            <a:spLocks noChangeArrowheads="1"/>
          </p:cNvSpPr>
          <p:nvPr/>
        </p:nvSpPr>
        <p:spPr bwMode="auto">
          <a:xfrm>
            <a:off x="1157288" y="6324600"/>
            <a:ext cx="492760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 i="1">
                <a:solidFill>
                  <a:srgbClr val="333399"/>
                </a:solidFill>
                <a:cs typeface="+mn-cs"/>
              </a:rPr>
              <a:t>n</a:t>
            </a:r>
            <a:r>
              <a:rPr lang="en-US" sz="2000">
                <a:solidFill>
                  <a:srgbClr val="333399"/>
                </a:solidFill>
                <a:cs typeface="+mn-cs"/>
              </a:rPr>
              <a:t> is the index of refraction of the material.</a:t>
            </a:r>
            <a:endParaRPr lang="en-US" sz="2000" i="1">
              <a:solidFill>
                <a:srgbClr val="333399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28406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3963" y="2176463"/>
            <a:ext cx="66960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400572" y="332656"/>
            <a:ext cx="6342856" cy="715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algn="ct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2pPr>
            <a:lvl3pPr marL="914400" algn="ct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3pPr>
            <a:lvl4pPr marL="1371600" algn="ct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4pPr>
            <a:lvl5pPr marL="1828800" algn="ct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5pPr>
            <a:lvl6pPr marL="457200" algn="ct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6pPr>
            <a:lvl7pPr marL="914400" algn="ct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7pPr>
            <a:lvl8pPr marL="1371600" algn="ct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8pPr>
            <a:lvl9pPr marL="1828800" algn="ct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9pPr>
          </a:lstStyle>
          <a:p>
            <a:pPr eaLnBrk="1" hangingPunct="1"/>
            <a:r>
              <a:rPr lang="en-US" altLang="en-US" sz="2400" b="1" kern="0">
                <a:solidFill>
                  <a:srgbClr val="FF3300"/>
                </a:solidFill>
              </a:rPr>
              <a:t>Refractive index</a:t>
            </a:r>
          </a:p>
        </p:txBody>
      </p:sp>
    </p:spTree>
    <p:extLst>
      <p:ext uri="{BB962C8B-B14F-4D97-AF65-F5344CB8AC3E}">
        <p14:creationId xmlns:p14="http://schemas.microsoft.com/office/powerpoint/2010/main" val="259471818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6" descr="F33_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836712"/>
            <a:ext cx="3240360" cy="6262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5795963" cy="715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b="1">
                <a:solidFill>
                  <a:srgbClr val="FF3300"/>
                </a:solidFill>
              </a:rPr>
              <a:t>Reflection and Refraction</a:t>
            </a:r>
            <a:endParaRPr lang="en-US" sz="2400" b="1" kern="0">
              <a:solidFill>
                <a:srgbClr val="FF3300"/>
              </a:solidFill>
              <a:latin typeface="Arial"/>
            </a:endParaRPr>
          </a:p>
        </p:txBody>
      </p:sp>
      <p:sp>
        <p:nvSpPr>
          <p:cNvPr id="61444" name="Rectangle 2"/>
          <p:cNvSpPr>
            <a:spLocks noChangeArrowheads="1"/>
          </p:cNvSpPr>
          <p:nvPr/>
        </p:nvSpPr>
        <p:spPr bwMode="auto">
          <a:xfrm>
            <a:off x="4139952" y="1556792"/>
            <a:ext cx="4824412" cy="331152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>
            <a:spAutoFit/>
          </a:bodyPr>
          <a:lstStyle>
            <a:defPPr>
              <a:defRPr lang="en-US"/>
            </a:defPPr>
            <a:lvl1pPr marL="342900" indent="-342900" algn="r" defTabSz="914400" rtl="1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r" defTabSz="914400" rtl="1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r" defTabSz="914400" rtl="1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r" defTabSz="914400" rtl="1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r" defTabSz="914400" rtl="1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3333CC"/>
                </a:solidFill>
              </a:rPr>
              <a:t>For light going from </a:t>
            </a:r>
            <a:r>
              <a:rPr lang="en-US" altLang="en-US" sz="2800" i="1">
                <a:solidFill>
                  <a:srgbClr val="3333CC"/>
                </a:solidFill>
              </a:rPr>
              <a:t>n</a:t>
            </a:r>
            <a:r>
              <a:rPr lang="en-US" altLang="en-US" sz="2800" baseline="-25000">
                <a:solidFill>
                  <a:srgbClr val="3333CC"/>
                </a:solidFill>
              </a:rPr>
              <a:t>1</a:t>
            </a:r>
            <a:r>
              <a:rPr lang="en-US" altLang="en-US" sz="2800">
                <a:solidFill>
                  <a:srgbClr val="3333CC"/>
                </a:solidFill>
              </a:rPr>
              <a:t> to </a:t>
            </a:r>
            <a:r>
              <a:rPr lang="en-US" altLang="en-US" sz="2800" i="1">
                <a:solidFill>
                  <a:srgbClr val="3333CC"/>
                </a:solidFill>
              </a:rPr>
              <a:t>n</a:t>
            </a:r>
            <a:r>
              <a:rPr lang="en-US" altLang="en-US" sz="2800" baseline="-25000">
                <a:solidFill>
                  <a:srgbClr val="3333CC"/>
                </a:solidFill>
              </a:rPr>
              <a:t>2</a:t>
            </a:r>
            <a:r>
              <a:rPr lang="en-US" altLang="en-US" sz="2800">
                <a:solidFill>
                  <a:srgbClr val="3333CC"/>
                </a:solidFill>
              </a:rPr>
              <a:t>:</a:t>
            </a:r>
            <a:endParaRPr lang="en-US" altLang="en-US" sz="2800" baseline="-25000">
              <a:solidFill>
                <a:srgbClr val="3333CC"/>
              </a:solidFill>
            </a:endParaRPr>
          </a:p>
          <a:p>
            <a:pPr algn="l" rtl="0" eaLnBrk="1" hangingPunct="1">
              <a:spcBef>
                <a:spcPct val="50000"/>
              </a:spcBef>
            </a:pPr>
            <a:r>
              <a:rPr lang="en-US" altLang="en-US" sz="2800" i="1">
                <a:solidFill>
                  <a:srgbClr val="3333CC"/>
                </a:solidFill>
              </a:rPr>
              <a:t>n</a:t>
            </a:r>
            <a:r>
              <a:rPr lang="en-US" altLang="en-US" sz="2800" baseline="-25000">
                <a:solidFill>
                  <a:srgbClr val="3333CC"/>
                </a:solidFill>
              </a:rPr>
              <a:t>2 </a:t>
            </a:r>
            <a:r>
              <a:rPr lang="en-US" altLang="en-US" sz="2800">
                <a:solidFill>
                  <a:srgbClr val="3333CC"/>
                </a:solidFill>
              </a:rPr>
              <a:t>= </a:t>
            </a:r>
            <a:r>
              <a:rPr lang="en-US" altLang="en-US" sz="2800" i="1">
                <a:solidFill>
                  <a:srgbClr val="3333CC"/>
                </a:solidFill>
              </a:rPr>
              <a:t>n</a:t>
            </a:r>
            <a:r>
              <a:rPr lang="en-US" altLang="en-US" sz="2800" baseline="-25000">
                <a:solidFill>
                  <a:srgbClr val="3333CC"/>
                </a:solidFill>
              </a:rPr>
              <a:t>1</a:t>
            </a:r>
            <a:r>
              <a:rPr lang="en-US" altLang="en-US" sz="2800">
                <a:solidFill>
                  <a:srgbClr val="3333CC"/>
                </a:solidFill>
              </a:rPr>
              <a:t> </a:t>
            </a:r>
            <a:r>
              <a:rPr lang="en-US" altLang="en-US" sz="2800">
                <a:solidFill>
                  <a:srgbClr val="3333CC"/>
                </a:solidFill>
                <a:sym typeface="Symbol" pitchFamily="18" charset="2"/>
              </a:rPr>
              <a:t> </a:t>
            </a:r>
            <a:r>
              <a:rPr lang="en-US" altLang="en-US" sz="2800" i="1">
                <a:solidFill>
                  <a:srgbClr val="3333CC"/>
                </a:solidFill>
                <a:latin typeface="Symbol" pitchFamily="18" charset="2"/>
                <a:sym typeface="Symbol" pitchFamily="18" charset="2"/>
              </a:rPr>
              <a:t>q</a:t>
            </a:r>
            <a:r>
              <a:rPr lang="en-US" altLang="en-US" sz="2800" baseline="-25000">
                <a:solidFill>
                  <a:srgbClr val="3333CC"/>
                </a:solidFill>
                <a:sym typeface="Symbol" pitchFamily="18" charset="2"/>
              </a:rPr>
              <a:t>2 </a:t>
            </a:r>
            <a:r>
              <a:rPr lang="en-US" altLang="en-US" sz="2800">
                <a:solidFill>
                  <a:srgbClr val="3333CC"/>
                </a:solidFill>
                <a:sym typeface="Symbol" pitchFamily="18" charset="2"/>
              </a:rPr>
              <a:t>= </a:t>
            </a:r>
            <a:r>
              <a:rPr lang="en-US" altLang="en-US" sz="2800" i="1">
                <a:solidFill>
                  <a:srgbClr val="3333CC"/>
                </a:solidFill>
                <a:latin typeface="Symbol" pitchFamily="18" charset="2"/>
                <a:sym typeface="Symbol" pitchFamily="18" charset="2"/>
              </a:rPr>
              <a:t>q</a:t>
            </a:r>
            <a:r>
              <a:rPr lang="en-US" altLang="en-US" sz="2800" baseline="-25000">
                <a:solidFill>
                  <a:srgbClr val="3333CC"/>
                </a:solidFill>
                <a:sym typeface="Symbol" pitchFamily="18" charset="2"/>
              </a:rPr>
              <a:t>1</a:t>
            </a:r>
          </a:p>
          <a:p>
            <a:pPr algn="l" rtl="0" eaLnBrk="1" hangingPunct="1">
              <a:spcBef>
                <a:spcPct val="50000"/>
              </a:spcBef>
            </a:pPr>
            <a:r>
              <a:rPr lang="en-US" altLang="en-US" sz="2800" i="1">
                <a:solidFill>
                  <a:srgbClr val="3333CC"/>
                </a:solidFill>
              </a:rPr>
              <a:t>n</a:t>
            </a:r>
            <a:r>
              <a:rPr lang="en-US" altLang="en-US" sz="2800" baseline="-25000">
                <a:solidFill>
                  <a:srgbClr val="3333CC"/>
                </a:solidFill>
              </a:rPr>
              <a:t>2 </a:t>
            </a:r>
            <a:r>
              <a:rPr lang="en-US" altLang="en-US" sz="2800">
                <a:solidFill>
                  <a:srgbClr val="3333CC"/>
                </a:solidFill>
              </a:rPr>
              <a:t>&gt; </a:t>
            </a:r>
            <a:r>
              <a:rPr lang="en-US" altLang="en-US" sz="2800" i="1">
                <a:solidFill>
                  <a:srgbClr val="3333CC"/>
                </a:solidFill>
              </a:rPr>
              <a:t>n</a:t>
            </a:r>
            <a:r>
              <a:rPr lang="en-US" altLang="en-US" sz="2800" baseline="-25000">
                <a:solidFill>
                  <a:srgbClr val="3333CC"/>
                </a:solidFill>
              </a:rPr>
              <a:t>1</a:t>
            </a:r>
            <a:r>
              <a:rPr lang="en-US" altLang="en-US" sz="2800">
                <a:solidFill>
                  <a:srgbClr val="3333CC"/>
                </a:solidFill>
              </a:rPr>
              <a:t> </a:t>
            </a:r>
            <a:r>
              <a:rPr lang="en-US" altLang="en-US" sz="2800">
                <a:solidFill>
                  <a:srgbClr val="3333CC"/>
                </a:solidFill>
                <a:sym typeface="Symbol" pitchFamily="18" charset="2"/>
              </a:rPr>
              <a:t> </a:t>
            </a:r>
            <a:r>
              <a:rPr lang="en-US" altLang="en-US" sz="2800" i="1">
                <a:solidFill>
                  <a:srgbClr val="3333CC"/>
                </a:solidFill>
                <a:latin typeface="Symbol" pitchFamily="18" charset="2"/>
                <a:sym typeface="Symbol" pitchFamily="18" charset="2"/>
              </a:rPr>
              <a:t>q</a:t>
            </a:r>
            <a:r>
              <a:rPr lang="en-US" altLang="en-US" sz="2800" baseline="-25000">
                <a:solidFill>
                  <a:srgbClr val="3333CC"/>
                </a:solidFill>
                <a:sym typeface="Symbol" pitchFamily="18" charset="2"/>
              </a:rPr>
              <a:t>2</a:t>
            </a:r>
            <a:r>
              <a:rPr lang="en-US" altLang="en-US" sz="2800">
                <a:solidFill>
                  <a:srgbClr val="3333CC"/>
                </a:solidFill>
                <a:sym typeface="Symbol" pitchFamily="18" charset="2"/>
              </a:rPr>
              <a:t>&lt;</a:t>
            </a:r>
            <a:r>
              <a:rPr lang="en-US" altLang="en-US" sz="2800" i="1">
                <a:solidFill>
                  <a:srgbClr val="3333CC"/>
                </a:solidFill>
                <a:latin typeface="Symbol" pitchFamily="18" charset="2"/>
                <a:sym typeface="Symbol" pitchFamily="18" charset="2"/>
              </a:rPr>
              <a:t>q</a:t>
            </a:r>
            <a:r>
              <a:rPr lang="en-US" altLang="en-US" sz="2800" baseline="-25000">
                <a:solidFill>
                  <a:srgbClr val="3333CC"/>
                </a:solidFill>
                <a:sym typeface="Symbol" pitchFamily="18" charset="2"/>
              </a:rPr>
              <a:t>1</a:t>
            </a:r>
            <a:r>
              <a:rPr lang="en-US" altLang="en-US" sz="2800">
                <a:solidFill>
                  <a:srgbClr val="3333CC"/>
                </a:solidFill>
                <a:sym typeface="Symbol" pitchFamily="18" charset="2"/>
              </a:rPr>
              <a:t>, light bent toward normal</a:t>
            </a:r>
          </a:p>
          <a:p>
            <a:pPr algn="l" rtl="0" eaLnBrk="1" hangingPunct="1">
              <a:spcBef>
                <a:spcPct val="50000"/>
              </a:spcBef>
            </a:pPr>
            <a:r>
              <a:rPr lang="en-US" altLang="en-US" sz="2800" i="1">
                <a:solidFill>
                  <a:srgbClr val="3333CC"/>
                </a:solidFill>
              </a:rPr>
              <a:t>n</a:t>
            </a:r>
            <a:r>
              <a:rPr lang="en-US" altLang="en-US" sz="2800" baseline="-25000">
                <a:solidFill>
                  <a:srgbClr val="3333CC"/>
                </a:solidFill>
              </a:rPr>
              <a:t>2 </a:t>
            </a:r>
            <a:r>
              <a:rPr lang="en-US" altLang="en-US" sz="2800">
                <a:solidFill>
                  <a:srgbClr val="3333CC"/>
                </a:solidFill>
              </a:rPr>
              <a:t>&lt; </a:t>
            </a:r>
            <a:r>
              <a:rPr lang="en-US" altLang="en-US" sz="2800" i="1">
                <a:solidFill>
                  <a:srgbClr val="3333CC"/>
                </a:solidFill>
              </a:rPr>
              <a:t>n</a:t>
            </a:r>
            <a:r>
              <a:rPr lang="en-US" altLang="en-US" sz="2800" baseline="-25000">
                <a:solidFill>
                  <a:srgbClr val="3333CC"/>
                </a:solidFill>
              </a:rPr>
              <a:t>1</a:t>
            </a:r>
            <a:r>
              <a:rPr lang="en-US" altLang="en-US" sz="2800">
                <a:solidFill>
                  <a:srgbClr val="3333CC"/>
                </a:solidFill>
              </a:rPr>
              <a:t> </a:t>
            </a:r>
            <a:r>
              <a:rPr lang="en-US" altLang="en-US" sz="2800">
                <a:solidFill>
                  <a:srgbClr val="3333CC"/>
                </a:solidFill>
                <a:sym typeface="Symbol" pitchFamily="18" charset="2"/>
              </a:rPr>
              <a:t> </a:t>
            </a:r>
            <a:r>
              <a:rPr lang="en-US" altLang="en-US" sz="2800" i="1">
                <a:solidFill>
                  <a:srgbClr val="3333CC"/>
                </a:solidFill>
                <a:latin typeface="Symbol" pitchFamily="18" charset="2"/>
                <a:sym typeface="Symbol" pitchFamily="18" charset="2"/>
              </a:rPr>
              <a:t>q</a:t>
            </a:r>
            <a:r>
              <a:rPr lang="en-US" altLang="en-US" sz="2800" baseline="-25000">
                <a:solidFill>
                  <a:srgbClr val="3333CC"/>
                </a:solidFill>
                <a:sym typeface="Symbol" pitchFamily="18" charset="2"/>
              </a:rPr>
              <a:t>2 </a:t>
            </a:r>
            <a:r>
              <a:rPr lang="en-US" altLang="en-US" sz="2800">
                <a:solidFill>
                  <a:srgbClr val="3333CC"/>
                </a:solidFill>
                <a:sym typeface="Symbol" pitchFamily="18" charset="2"/>
              </a:rPr>
              <a:t>&gt; </a:t>
            </a:r>
            <a:r>
              <a:rPr lang="en-US" altLang="en-US" sz="2800" i="1">
                <a:solidFill>
                  <a:srgbClr val="3333CC"/>
                </a:solidFill>
                <a:latin typeface="Symbol" pitchFamily="18" charset="2"/>
                <a:sym typeface="Symbol" pitchFamily="18" charset="2"/>
              </a:rPr>
              <a:t>q</a:t>
            </a:r>
            <a:r>
              <a:rPr lang="en-US" altLang="en-US" sz="2800" baseline="-25000">
                <a:solidFill>
                  <a:srgbClr val="3333CC"/>
                </a:solidFill>
                <a:sym typeface="Symbol" pitchFamily="18" charset="2"/>
              </a:rPr>
              <a:t>1</a:t>
            </a:r>
            <a:r>
              <a:rPr lang="en-US" altLang="en-US" sz="2800">
                <a:solidFill>
                  <a:srgbClr val="3333CC"/>
                </a:solidFill>
                <a:sym typeface="Symbol" pitchFamily="18" charset="2"/>
              </a:rPr>
              <a:t>, light bent away from normal</a:t>
            </a:r>
          </a:p>
        </p:txBody>
      </p:sp>
    </p:spTree>
    <p:extLst>
      <p:ext uri="{BB962C8B-B14F-4D97-AF65-F5344CB8AC3E}">
        <p14:creationId xmlns:p14="http://schemas.microsoft.com/office/powerpoint/2010/main" val="410730009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980728"/>
            <a:ext cx="8991954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7824" y="3933056"/>
            <a:ext cx="470000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6228821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ur="5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ChangeArrowheads="1"/>
          </p:cNvSpPr>
          <p:nvPr/>
        </p:nvSpPr>
        <p:spPr bwMode="auto">
          <a:xfrm>
            <a:off x="122238" y="930275"/>
            <a:ext cx="9144000" cy="13112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chemeClr val="tx2"/>
                </a:solidFill>
                <a:cs typeface="+mn-cs"/>
              </a:rPr>
              <a:t>The index of refraction </a:t>
            </a:r>
            <a:r>
              <a:rPr lang="en-US" sz="2000" i="1">
                <a:solidFill>
                  <a:schemeClr val="tx2"/>
                </a:solidFill>
                <a:cs typeface="+mn-cs"/>
              </a:rPr>
              <a:t>n</a:t>
            </a:r>
            <a:r>
              <a:rPr lang="en-US" sz="2000">
                <a:solidFill>
                  <a:schemeClr val="tx2"/>
                </a:solidFill>
                <a:cs typeface="+mn-cs"/>
              </a:rPr>
              <a:t> encountered by light in any medium except vacuum depends on the wavelength of the light. So if light consisting of different wavelengths enters a material, the different wavelengths will be refracted differently </a:t>
            </a:r>
            <a:r>
              <a:rPr lang="en-US" sz="2000">
                <a:solidFill>
                  <a:schemeClr val="tx2"/>
                </a:solidFill>
                <a:cs typeface="+mn-cs"/>
                <a:sym typeface="Symbol" pitchFamily="18" charset="2"/>
              </a:rPr>
              <a:t> chromatic dispersion.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691680" y="93198"/>
            <a:ext cx="5550768" cy="715962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Chromatic Dispersion</a:t>
            </a:r>
          </a:p>
        </p:txBody>
      </p:sp>
      <p:pic>
        <p:nvPicPr>
          <p:cNvPr id="62468" name="Picture 6" descr="F33_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438" y="2276872"/>
            <a:ext cx="3516312" cy="35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10" descr="F33_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86213" y="2204864"/>
            <a:ext cx="5157787" cy="363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40" name="Text Box 12"/>
          <p:cNvSpPr txBox="1">
            <a:spLocks noChangeArrowheads="1"/>
          </p:cNvSpPr>
          <p:nvPr/>
        </p:nvSpPr>
        <p:spPr bwMode="auto">
          <a:xfrm>
            <a:off x="6399213" y="5021263"/>
            <a:ext cx="148590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i="1">
                <a:solidFill>
                  <a:srgbClr val="333399"/>
                </a:solidFill>
                <a:cs typeface="+mn-cs"/>
              </a:rPr>
              <a:t>n</a:t>
            </a:r>
            <a:r>
              <a:rPr lang="en-US" sz="2000" baseline="-25000">
                <a:solidFill>
                  <a:srgbClr val="333399"/>
                </a:solidFill>
                <a:cs typeface="+mn-cs"/>
              </a:rPr>
              <a:t>2,blue</a:t>
            </a:r>
            <a:r>
              <a:rPr lang="en-US" sz="2000">
                <a:solidFill>
                  <a:srgbClr val="333399"/>
                </a:solidFill>
                <a:cs typeface="+mn-cs"/>
              </a:rPr>
              <a:t>&gt;</a:t>
            </a:r>
            <a:r>
              <a:rPr lang="en-US" sz="2000" i="1">
                <a:solidFill>
                  <a:srgbClr val="333399"/>
                </a:solidFill>
                <a:cs typeface="+mn-cs"/>
              </a:rPr>
              <a:t>n</a:t>
            </a:r>
            <a:r>
              <a:rPr lang="en-US" sz="2000" baseline="-25000">
                <a:solidFill>
                  <a:srgbClr val="333399"/>
                </a:solidFill>
                <a:cs typeface="+mn-cs"/>
              </a:rPr>
              <a:t>2,red</a:t>
            </a:r>
          </a:p>
        </p:txBody>
      </p:sp>
      <p:sp>
        <p:nvSpPr>
          <p:cNvPr id="150541" name="Line 13"/>
          <p:cNvSpPr>
            <a:spLocks noChangeShapeType="1"/>
          </p:cNvSpPr>
          <p:nvPr/>
        </p:nvSpPr>
        <p:spPr bwMode="auto">
          <a:xfrm flipH="1">
            <a:off x="2657475" y="4267944"/>
            <a:ext cx="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000">
              <a:solidFill>
                <a:srgbClr val="333399"/>
              </a:solidFill>
              <a:cs typeface="+mn-cs"/>
            </a:endParaRPr>
          </a:p>
        </p:txBody>
      </p:sp>
      <p:sp>
        <p:nvSpPr>
          <p:cNvPr id="150542" name="Line 14"/>
          <p:cNvSpPr>
            <a:spLocks noChangeShapeType="1"/>
          </p:cNvSpPr>
          <p:nvPr/>
        </p:nvSpPr>
        <p:spPr bwMode="auto">
          <a:xfrm flipH="1">
            <a:off x="1600200" y="3607544"/>
            <a:ext cx="0" cy="11176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</a:ln>
          <a:effectLst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sz="2000">
              <a:solidFill>
                <a:srgbClr val="333399"/>
              </a:solidFill>
              <a:cs typeface="+mn-cs"/>
            </a:endParaRPr>
          </a:p>
        </p:txBody>
      </p:sp>
      <p:sp>
        <p:nvSpPr>
          <p:cNvPr id="150543" name="Rectangle 15"/>
          <p:cNvSpPr>
            <a:spLocks noChangeArrowheads="1"/>
          </p:cNvSpPr>
          <p:nvPr/>
        </p:nvSpPr>
        <p:spPr bwMode="auto">
          <a:xfrm>
            <a:off x="319088" y="5872163"/>
            <a:ext cx="8824912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333399"/>
                </a:solidFill>
                <a:cs typeface="+mn-cs"/>
                <a:sym typeface="Symbol" pitchFamily="18" charset="2"/>
              </a:rPr>
              <a:t>Chromatic dispersion can be good (e.g., used to analyze wavelength composition of light) or bad (e.g., chromatic aberration in lenses).</a:t>
            </a:r>
          </a:p>
        </p:txBody>
      </p:sp>
    </p:spTree>
    <p:extLst>
      <p:ext uri="{BB962C8B-B14F-4D97-AF65-F5344CB8AC3E}">
        <p14:creationId xmlns:p14="http://schemas.microsoft.com/office/powerpoint/2010/main" val="3084016480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4213" y="404813"/>
            <a:ext cx="707390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TextBox 3"/>
          <p:cNvSpPr txBox="1">
            <a:spLocks noChangeArrowheads="1"/>
          </p:cNvSpPr>
          <p:nvPr/>
        </p:nvSpPr>
        <p:spPr bwMode="auto">
          <a:xfrm>
            <a:off x="3059113" y="3573463"/>
            <a:ext cx="29797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0" algn="r" defTabSz="914400" rtl="1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r" defTabSz="914400" rtl="1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r" defTabSz="914400" rtl="1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r" defTabSz="914400" rtl="1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r" defTabSz="914400" rtl="1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tx2"/>
                </a:solidFill>
              </a:rPr>
              <a:t>The angle is 180</a:t>
            </a:r>
            <a:r>
              <a:rPr lang="en-US" altLang="en-US" sz="2800" baseline="30000">
                <a:solidFill>
                  <a:schemeClr val="tx2"/>
                </a:solidFill>
              </a:rPr>
              <a:t>0</a:t>
            </a:r>
            <a:endParaRPr lang="en-US" altLang="en-US" sz="28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85297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ChangeArrowheads="1"/>
          </p:cNvSpPr>
          <p:nvPr/>
        </p:nvSpPr>
        <p:spPr bwMode="auto">
          <a:xfrm>
            <a:off x="122238" y="930275"/>
            <a:ext cx="9021762" cy="1006475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chemeClr val="tx2"/>
                </a:solidFill>
                <a:cs typeface="+mn-cs"/>
              </a:rPr>
              <a:t>For light that travels from a medium with a larger index of refraction to a medium with a smaller index of refraction </a:t>
            </a:r>
            <a:r>
              <a:rPr lang="en-US" sz="2000" i="1">
                <a:solidFill>
                  <a:schemeClr val="tx2"/>
                </a:solidFill>
                <a:cs typeface="+mn-cs"/>
              </a:rPr>
              <a:t>n</a:t>
            </a:r>
            <a:r>
              <a:rPr lang="en-US" sz="2000" baseline="-25000">
                <a:solidFill>
                  <a:schemeClr val="tx2"/>
                </a:solidFill>
                <a:cs typeface="+mn-cs"/>
              </a:rPr>
              <a:t>1</a:t>
            </a:r>
            <a:r>
              <a:rPr lang="en-US" sz="2000">
                <a:solidFill>
                  <a:schemeClr val="tx2"/>
                </a:solidFill>
                <a:cs typeface="+mn-cs"/>
              </a:rPr>
              <a:t>&gt;</a:t>
            </a:r>
            <a:r>
              <a:rPr lang="en-US" sz="2000" i="1">
                <a:solidFill>
                  <a:schemeClr val="tx2"/>
                </a:solidFill>
                <a:cs typeface="+mn-cs"/>
              </a:rPr>
              <a:t>n</a:t>
            </a:r>
            <a:r>
              <a:rPr lang="en-US" sz="2000" baseline="-25000">
                <a:solidFill>
                  <a:schemeClr val="tx2"/>
                </a:solidFill>
                <a:cs typeface="+mn-cs"/>
              </a:rPr>
              <a:t>2</a:t>
            </a:r>
            <a:r>
              <a:rPr lang="en-US" sz="2000">
                <a:solidFill>
                  <a:schemeClr val="tx2"/>
                </a:solidFill>
                <a:cs typeface="+mn-cs"/>
              </a:rPr>
              <a:t> </a:t>
            </a:r>
            <a:r>
              <a:rPr lang="en-US" sz="2000">
                <a:solidFill>
                  <a:schemeClr val="tx2"/>
                </a:solidFill>
                <a:cs typeface="+mn-cs"/>
                <a:sym typeface="Symbol" pitchFamily="18" charset="2"/>
              </a:rPr>
              <a:t> </a:t>
            </a:r>
            <a:r>
              <a:rPr lang="en-US" sz="2000" i="1">
                <a:solidFill>
                  <a:schemeClr val="tx2"/>
                </a:solidFill>
                <a:latin typeface="Symbol" pitchFamily="18" charset="2"/>
                <a:cs typeface="+mn-cs"/>
                <a:sym typeface="Symbol" pitchFamily="18" charset="2"/>
              </a:rPr>
              <a:t>q</a:t>
            </a:r>
            <a:r>
              <a:rPr lang="en-US" sz="2000" baseline="-25000">
                <a:solidFill>
                  <a:schemeClr val="tx2"/>
                </a:solidFill>
                <a:cs typeface="+mn-cs"/>
                <a:sym typeface="Symbol" pitchFamily="18" charset="2"/>
              </a:rPr>
              <a:t>2</a:t>
            </a:r>
            <a:r>
              <a:rPr lang="en-US" sz="2000">
                <a:solidFill>
                  <a:schemeClr val="tx2"/>
                </a:solidFill>
                <a:cs typeface="+mn-cs"/>
                <a:sym typeface="Symbol" pitchFamily="18" charset="2"/>
              </a:rPr>
              <a:t>&gt;</a:t>
            </a:r>
            <a:r>
              <a:rPr lang="en-US" sz="2000" i="1">
                <a:solidFill>
                  <a:schemeClr val="tx2"/>
                </a:solidFill>
                <a:latin typeface="Symbol" pitchFamily="18" charset="2"/>
                <a:cs typeface="+mn-cs"/>
                <a:sym typeface="Symbol" pitchFamily="18" charset="2"/>
              </a:rPr>
              <a:t>q</a:t>
            </a:r>
            <a:r>
              <a:rPr lang="en-US" sz="2000" baseline="-25000">
                <a:solidFill>
                  <a:schemeClr val="tx2"/>
                </a:solidFill>
                <a:cs typeface="+mn-cs"/>
                <a:sym typeface="Symbol" pitchFamily="18" charset="2"/>
              </a:rPr>
              <a:t>1</a:t>
            </a:r>
            <a:r>
              <a:rPr lang="en-US" sz="2000">
                <a:solidFill>
                  <a:schemeClr val="tx2"/>
                </a:solidFill>
                <a:cs typeface="+mn-cs"/>
                <a:sym typeface="Symbol" pitchFamily="18" charset="2"/>
              </a:rPr>
              <a:t>, as </a:t>
            </a:r>
            <a:r>
              <a:rPr lang="en-US" sz="2000" i="1">
                <a:solidFill>
                  <a:schemeClr val="tx2"/>
                </a:solidFill>
                <a:latin typeface="Symbol" pitchFamily="18" charset="2"/>
                <a:cs typeface="+mn-cs"/>
                <a:sym typeface="Symbol" pitchFamily="18" charset="2"/>
              </a:rPr>
              <a:t>q</a:t>
            </a:r>
            <a:r>
              <a:rPr lang="en-US" sz="2000" baseline="-25000">
                <a:solidFill>
                  <a:schemeClr val="tx2"/>
                </a:solidFill>
                <a:cs typeface="+mn-cs"/>
                <a:sym typeface="Symbol" pitchFamily="18" charset="2"/>
              </a:rPr>
              <a:t>1</a:t>
            </a:r>
            <a:r>
              <a:rPr lang="en-US" sz="2000">
                <a:solidFill>
                  <a:schemeClr val="tx2"/>
                </a:solidFill>
                <a:cs typeface="+mn-cs"/>
                <a:sym typeface="Symbol" pitchFamily="18" charset="2"/>
              </a:rPr>
              <a:t> increases, </a:t>
            </a:r>
            <a:r>
              <a:rPr lang="en-US" sz="2000" i="1">
                <a:solidFill>
                  <a:schemeClr val="tx2"/>
                </a:solidFill>
                <a:latin typeface="Symbol" pitchFamily="18" charset="2"/>
                <a:cs typeface="+mn-cs"/>
                <a:sym typeface="Symbol" pitchFamily="18" charset="2"/>
              </a:rPr>
              <a:t>q</a:t>
            </a:r>
            <a:r>
              <a:rPr lang="en-US" sz="2000" baseline="-25000">
                <a:solidFill>
                  <a:schemeClr val="tx2"/>
                </a:solidFill>
                <a:cs typeface="+mn-cs"/>
                <a:sym typeface="Symbol" pitchFamily="18" charset="2"/>
              </a:rPr>
              <a:t>2</a:t>
            </a:r>
            <a:r>
              <a:rPr lang="en-US" sz="2000">
                <a:solidFill>
                  <a:schemeClr val="tx2"/>
                </a:solidFill>
                <a:cs typeface="+mn-cs"/>
                <a:sym typeface="Symbol" pitchFamily="18" charset="2"/>
              </a:rPr>
              <a:t> will reach 90</a:t>
            </a:r>
            <a:r>
              <a:rPr lang="en-US" sz="2000" baseline="30000">
                <a:solidFill>
                  <a:schemeClr val="tx2"/>
                </a:solidFill>
                <a:cs typeface="+mn-cs"/>
                <a:sym typeface="Symbol" pitchFamily="18" charset="2"/>
              </a:rPr>
              <a:t>o</a:t>
            </a:r>
            <a:r>
              <a:rPr lang="en-US" sz="2000">
                <a:solidFill>
                  <a:schemeClr val="tx2"/>
                </a:solidFill>
                <a:cs typeface="+mn-cs"/>
                <a:sym typeface="Symbol" pitchFamily="18" charset="2"/>
              </a:rPr>
              <a:t> (the largest possible angle for refraction) before </a:t>
            </a:r>
            <a:r>
              <a:rPr lang="en-US" sz="2000" i="1">
                <a:solidFill>
                  <a:schemeClr val="tx2"/>
                </a:solidFill>
                <a:latin typeface="Symbol" pitchFamily="18" charset="2"/>
                <a:cs typeface="+mn-cs"/>
                <a:sym typeface="Symbol" pitchFamily="18" charset="2"/>
              </a:rPr>
              <a:t>q</a:t>
            </a:r>
            <a:r>
              <a:rPr lang="en-US" sz="2000" baseline="-25000">
                <a:solidFill>
                  <a:schemeClr val="tx2"/>
                </a:solidFill>
                <a:cs typeface="+mn-cs"/>
                <a:sym typeface="Symbol" pitchFamily="18" charset="2"/>
              </a:rPr>
              <a:t>1</a:t>
            </a:r>
            <a:r>
              <a:rPr lang="en-US" sz="2000">
                <a:solidFill>
                  <a:schemeClr val="tx2"/>
                </a:solidFill>
                <a:cs typeface="+mn-cs"/>
                <a:sym typeface="Symbol" pitchFamily="18" charset="2"/>
              </a:rPr>
              <a:t> does.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811611" y="135522"/>
            <a:ext cx="5406752" cy="715962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Total Internal Reflection</a:t>
            </a:r>
          </a:p>
        </p:txBody>
      </p:sp>
      <p:graphicFrame>
        <p:nvGraphicFramePr>
          <p:cNvPr id="6451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816744"/>
              </p:ext>
            </p:extLst>
          </p:nvPr>
        </p:nvGraphicFramePr>
        <p:xfrm>
          <a:off x="5713225" y="2763977"/>
          <a:ext cx="30035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Equation" r:id="rId3" imgW="1498600" imgH="228600" progId="Equation.DSMT4">
                  <p:embed/>
                </p:oleObj>
              </mc:Choice>
              <mc:Fallback>
                <p:oleObj name="Equation" r:id="rId3" imgW="14986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713225" y="2763977"/>
                        <a:ext cx="3003550" cy="4587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17" name="Picture 11" descr="F33_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938" y="2354263"/>
            <a:ext cx="4956175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37" name="Text Box 13"/>
          <p:cNvSpPr txBox="1">
            <a:spLocks noChangeArrowheads="1"/>
          </p:cNvSpPr>
          <p:nvPr/>
        </p:nvSpPr>
        <p:spPr bwMode="auto">
          <a:xfrm>
            <a:off x="4125913" y="4389438"/>
            <a:ext cx="417512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i="1">
                <a:solidFill>
                  <a:srgbClr val="000000"/>
                </a:solidFill>
                <a:cs typeface="+mn-cs"/>
              </a:rPr>
              <a:t>n</a:t>
            </a:r>
            <a:r>
              <a:rPr lang="en-US" sz="2000" baseline="-25000">
                <a:solidFill>
                  <a:srgbClr val="000000"/>
                </a:solidFill>
                <a:cs typeface="+mn-cs"/>
              </a:rPr>
              <a:t>1</a:t>
            </a:r>
          </a:p>
        </p:txBody>
      </p:sp>
      <p:sp>
        <p:nvSpPr>
          <p:cNvPr id="154638" name="Text Box 14"/>
          <p:cNvSpPr txBox="1">
            <a:spLocks noChangeArrowheads="1"/>
          </p:cNvSpPr>
          <p:nvPr/>
        </p:nvSpPr>
        <p:spPr bwMode="auto">
          <a:xfrm>
            <a:off x="4125913" y="2255838"/>
            <a:ext cx="417512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i="1">
                <a:solidFill>
                  <a:srgbClr val="000000"/>
                </a:solidFill>
                <a:cs typeface="+mn-cs"/>
              </a:rPr>
              <a:t>n</a:t>
            </a:r>
            <a:r>
              <a:rPr lang="en-US" sz="2000" baseline="-25000">
                <a:solidFill>
                  <a:srgbClr val="000000"/>
                </a:solidFill>
                <a:cs typeface="+mn-cs"/>
              </a:rPr>
              <a:t>2</a:t>
            </a:r>
          </a:p>
        </p:txBody>
      </p:sp>
      <p:grpSp>
        <p:nvGrpSpPr>
          <p:cNvPr id="64520" name="Group 19"/>
          <p:cNvGrpSpPr/>
          <p:nvPr/>
        </p:nvGrpSpPr>
        <p:grpSpPr>
          <a:xfrm>
            <a:off x="5395118" y="4140200"/>
            <a:ext cx="3351213" cy="895350"/>
            <a:chOff x="3479" y="2263"/>
            <a:chExt cx="2111" cy="564"/>
          </a:xfrm>
        </p:grpSpPr>
        <p:sp>
          <p:nvSpPr>
            <p:cNvPr id="154640" name="Rectangle 16"/>
            <p:cNvSpPr>
              <a:spLocks noChangeArrowheads="1"/>
            </p:cNvSpPr>
            <p:nvPr/>
          </p:nvSpPr>
          <p:spPr bwMode="auto">
            <a:xfrm>
              <a:off x="3497" y="2283"/>
              <a:ext cx="2093" cy="53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000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54641" name="Text Box 17"/>
            <p:cNvSpPr txBox="1">
              <a:spLocks noChangeArrowheads="1"/>
            </p:cNvSpPr>
            <p:nvPr/>
          </p:nvSpPr>
          <p:spPr bwMode="auto">
            <a:xfrm>
              <a:off x="3479" y="2390"/>
              <a:ext cx="1205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000">
                  <a:solidFill>
                    <a:srgbClr val="333399"/>
                  </a:solidFill>
                  <a:cs typeface="+mn-cs"/>
                </a:rPr>
                <a:t>Critical Angle:</a:t>
              </a:r>
            </a:p>
          </p:txBody>
        </p:sp>
        <p:graphicFrame>
          <p:nvGraphicFramePr>
            <p:cNvPr id="64525" name="Object 3"/>
            <p:cNvGraphicFramePr>
              <a:graphicFrameLocks noChangeAspect="1"/>
            </p:cNvGraphicFramePr>
            <p:nvPr/>
          </p:nvGraphicFramePr>
          <p:xfrm>
            <a:off x="4540" y="2263"/>
            <a:ext cx="1035" cy="5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31" name="Equation" r:id="rId6" imgW="787400" imgH="431800" progId="Equation.DSMT4">
                    <p:embed/>
                  </p:oleObj>
                </mc:Choice>
                <mc:Fallback>
                  <p:oleObj name="Equation" r:id="rId6" imgW="787400" imgH="4318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40" y="2263"/>
                          <a:ext cx="1035" cy="5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4645" name="Rectangle 21"/>
          <p:cNvSpPr>
            <a:spLocks noChangeArrowheads="1"/>
          </p:cNvSpPr>
          <p:nvPr/>
        </p:nvSpPr>
        <p:spPr bwMode="auto">
          <a:xfrm>
            <a:off x="261938" y="5835493"/>
            <a:ext cx="4778375" cy="10064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333399"/>
                </a:solidFill>
                <a:cs typeface="+mn-cs"/>
                <a:sym typeface="Symbol" pitchFamily="18" charset="2"/>
              </a:rPr>
              <a:t>Total internal reflection can be used, for example, to guide/contain light along an optical fiber.</a:t>
            </a:r>
          </a:p>
        </p:txBody>
      </p:sp>
    </p:spTree>
    <p:extLst>
      <p:ext uri="{BB962C8B-B14F-4D97-AF65-F5344CB8AC3E}">
        <p14:creationId xmlns:p14="http://schemas.microsoft.com/office/powerpoint/2010/main" val="258060179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268760"/>
            <a:ext cx="5098726" cy="29106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875484"/>
            <a:ext cx="2964375" cy="4874134"/>
          </a:xfrm>
          <a:prstGeom prst="rect">
            <a:avLst/>
          </a:prstGeom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811611" y="135522"/>
            <a:ext cx="5406752" cy="715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ct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algn="ct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2pPr>
            <a:lvl3pPr marL="914400" algn="ct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3pPr>
            <a:lvl4pPr marL="1371600" algn="ct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4pPr>
            <a:lvl5pPr marL="1828800" algn="ctr" defTabSz="914400" rtl="1" eaLnBrk="0" fontAlgn="base" latinLnBrk="0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5pPr>
            <a:lvl6pPr marL="457200" algn="ct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6pPr>
            <a:lvl7pPr marL="914400" algn="ct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7pPr>
            <a:lvl8pPr marL="1371600" algn="ct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8pPr>
            <a:lvl9pPr marL="1828800" algn="ctr" defTabSz="914400" rtl="1" eaLnBrk="1" fontAlgn="base" latinLnBrk="0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9pPr>
          </a:lstStyle>
          <a:p>
            <a:pPr eaLnBrk="1" hangingPunct="1"/>
            <a:r>
              <a:rPr lang="en-US" altLang="en-US" sz="2400" b="1" kern="0">
                <a:solidFill>
                  <a:srgbClr val="FF3300"/>
                </a:solidFill>
              </a:rPr>
              <a:t>Total Internal Reflection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4740295" y="5877272"/>
            <a:ext cx="5232305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TimesTen-Roman"/>
              </a:rPr>
              <a:t>An endoscope used to inspect an artery.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40730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550" y="404813"/>
            <a:ext cx="7124700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9"/>
          <p:cNvGrpSpPr/>
          <p:nvPr/>
        </p:nvGrpSpPr>
        <p:grpSpPr>
          <a:xfrm>
            <a:off x="2771775" y="2205038"/>
            <a:ext cx="3351213" cy="895350"/>
            <a:chOff x="3479" y="2263"/>
            <a:chExt cx="2111" cy="564"/>
          </a:xfrm>
        </p:grpSpPr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3497" y="2283"/>
              <a:ext cx="2093" cy="53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000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6" name="Text Box 17"/>
            <p:cNvSpPr txBox="1">
              <a:spLocks noChangeArrowheads="1"/>
            </p:cNvSpPr>
            <p:nvPr/>
          </p:nvSpPr>
          <p:spPr bwMode="auto">
            <a:xfrm>
              <a:off x="3479" y="2390"/>
              <a:ext cx="1205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000">
                  <a:solidFill>
                    <a:srgbClr val="333399"/>
                  </a:solidFill>
                  <a:cs typeface="+mn-cs"/>
                </a:rPr>
                <a:t>Critical Angle:</a:t>
              </a:r>
            </a:p>
          </p:txBody>
        </p:sp>
        <p:graphicFrame>
          <p:nvGraphicFramePr>
            <p:cNvPr id="66569" name="Object 3"/>
            <p:cNvGraphicFramePr>
              <a:graphicFrameLocks noChangeAspect="1"/>
            </p:cNvGraphicFramePr>
            <p:nvPr/>
          </p:nvGraphicFramePr>
          <p:xfrm>
            <a:off x="4540" y="2263"/>
            <a:ext cx="1035" cy="5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4" name="Equation" r:id="rId4" imgW="787400" imgH="431800" progId="Equation.DSMT4">
                    <p:embed/>
                  </p:oleObj>
                </mc:Choice>
                <mc:Fallback>
                  <p:oleObj name="Equation" r:id="rId4" imgW="787400" imgH="4318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4540" y="2263"/>
                          <a:ext cx="1035" cy="5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" name="Object 5"/>
          <p:cNvGraphicFramePr>
            <a:graphicFrameLocks noChangeAspect="1"/>
          </p:cNvGraphicFramePr>
          <p:nvPr/>
        </p:nvGraphicFramePr>
        <p:xfrm>
          <a:off x="3203575" y="4221163"/>
          <a:ext cx="272415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Equation" r:id="rId6" imgW="1016000" imgH="330200" progId="Equation.3">
                  <p:embed/>
                </p:oleObj>
              </mc:Choice>
              <mc:Fallback>
                <p:oleObj name="Equation" r:id="rId6" imgW="1016000" imgH="3302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203575" y="4221163"/>
                        <a:ext cx="2724150" cy="8858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01606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331640" y="31225"/>
            <a:ext cx="6264696" cy="715962"/>
          </a:xfrm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Polarization by Reflection</a:t>
            </a:r>
          </a:p>
        </p:txBody>
      </p:sp>
      <p:pic>
        <p:nvPicPr>
          <p:cNvPr id="67587" name="Picture 10" descr="F33_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905000"/>
            <a:ext cx="3397250" cy="458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60" name="Text Box 12"/>
          <p:cNvSpPr txBox="1">
            <a:spLocks noChangeArrowheads="1"/>
          </p:cNvSpPr>
          <p:nvPr/>
        </p:nvSpPr>
        <p:spPr bwMode="auto">
          <a:xfrm>
            <a:off x="3648075" y="4046538"/>
            <a:ext cx="204470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>
                <a:solidFill>
                  <a:srgbClr val="333399"/>
                </a:solidFill>
                <a:cs typeface="+mn-cs"/>
              </a:rPr>
              <a:t>Brewster’s Law</a:t>
            </a:r>
          </a:p>
        </p:txBody>
      </p:sp>
      <p:sp>
        <p:nvSpPr>
          <p:cNvPr id="155661" name="Text Box 13"/>
          <p:cNvSpPr txBox="1">
            <a:spLocks noChangeArrowheads="1"/>
          </p:cNvSpPr>
          <p:nvPr/>
        </p:nvSpPr>
        <p:spPr bwMode="auto">
          <a:xfrm>
            <a:off x="3648075" y="1916113"/>
            <a:ext cx="5495925" cy="1920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defRPr/>
            </a:pPr>
            <a:r>
              <a:rPr lang="en-US" sz="2000" b="1">
                <a:solidFill>
                  <a:srgbClr val="333399"/>
                </a:solidFill>
                <a:cs typeface="+mn-cs"/>
              </a:rPr>
              <a:t>Applications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000">
                <a:solidFill>
                  <a:schemeClr val="tx2"/>
                </a:solidFill>
                <a:cs typeface="+mn-cs"/>
              </a:rPr>
              <a:t>Perfect window: since parallel polarization is not reflected, </a:t>
            </a:r>
            <a:r>
              <a:rPr lang="en-US" sz="2000" b="1">
                <a:solidFill>
                  <a:schemeClr val="tx2"/>
                </a:solidFill>
                <a:cs typeface="+mn-cs"/>
              </a:rPr>
              <a:t>all</a:t>
            </a:r>
            <a:r>
              <a:rPr lang="en-US" sz="2000">
                <a:solidFill>
                  <a:schemeClr val="tx2"/>
                </a:solidFill>
                <a:cs typeface="+mn-cs"/>
              </a:rPr>
              <a:t> of it is transmitted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000">
                <a:solidFill>
                  <a:schemeClr val="tx2"/>
                </a:solidFill>
                <a:cs typeface="+mn-cs"/>
              </a:rPr>
              <a:t>Polarizer: only the perpendicular component is reflected, so one can </a:t>
            </a:r>
            <a:r>
              <a:rPr lang="en-US" sz="2000" b="1">
                <a:solidFill>
                  <a:schemeClr val="tx2"/>
                </a:solidFill>
                <a:cs typeface="+mn-cs"/>
              </a:rPr>
              <a:t>select</a:t>
            </a:r>
            <a:r>
              <a:rPr lang="en-US" sz="2000">
                <a:solidFill>
                  <a:schemeClr val="tx2"/>
                </a:solidFill>
                <a:cs typeface="+mn-cs"/>
              </a:rPr>
              <a:t> only this component of the incident polarization</a:t>
            </a:r>
          </a:p>
        </p:txBody>
      </p:sp>
      <p:graphicFrame>
        <p:nvGraphicFramePr>
          <p:cNvPr id="67590" name="Object 2"/>
          <p:cNvGraphicFramePr>
            <a:graphicFrameLocks noChangeAspect="1"/>
          </p:cNvGraphicFramePr>
          <p:nvPr/>
        </p:nvGraphicFramePr>
        <p:xfrm>
          <a:off x="3819525" y="4430713"/>
          <a:ext cx="4630738" cy="142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Equation" r:id="rId4" imgW="2311400" imgH="711200" progId="Equation.DSMT4">
                  <p:embed/>
                </p:oleObj>
              </mc:Choice>
              <mc:Fallback>
                <p:oleObj name="Equation" r:id="rId4" imgW="2311400" imgH="7112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3819525" y="4430713"/>
                        <a:ext cx="4630738" cy="1427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7591" name="Group 19"/>
          <p:cNvGrpSpPr/>
          <p:nvPr/>
        </p:nvGrpSpPr>
        <p:grpSpPr>
          <a:xfrm>
            <a:off x="4322763" y="5781675"/>
            <a:ext cx="3829050" cy="895350"/>
            <a:chOff x="2359" y="3756"/>
            <a:chExt cx="2412" cy="564"/>
          </a:xfrm>
        </p:grpSpPr>
        <p:sp>
          <p:nvSpPr>
            <p:cNvPr id="155664" name="Rectangle 16"/>
            <p:cNvSpPr>
              <a:spLocks noChangeArrowheads="1"/>
            </p:cNvSpPr>
            <p:nvPr/>
          </p:nvSpPr>
          <p:spPr bwMode="auto">
            <a:xfrm>
              <a:off x="2377" y="3776"/>
              <a:ext cx="2394" cy="53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000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55665" name="Text Box 17"/>
            <p:cNvSpPr txBox="1">
              <a:spLocks noChangeArrowheads="1"/>
            </p:cNvSpPr>
            <p:nvPr/>
          </p:nvSpPr>
          <p:spPr bwMode="auto">
            <a:xfrm>
              <a:off x="2359" y="3883"/>
              <a:ext cx="1429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000">
                  <a:solidFill>
                    <a:srgbClr val="333399"/>
                  </a:solidFill>
                  <a:cs typeface="+mn-cs"/>
                </a:rPr>
                <a:t>Brewster Angle:</a:t>
              </a:r>
            </a:p>
          </p:txBody>
        </p:sp>
        <p:graphicFrame>
          <p:nvGraphicFramePr>
            <p:cNvPr id="67597" name="Object 3"/>
            <p:cNvGraphicFramePr>
              <a:graphicFrameLocks noChangeAspect="1"/>
            </p:cNvGraphicFramePr>
            <p:nvPr/>
          </p:nvGraphicFramePr>
          <p:xfrm>
            <a:off x="3657" y="3756"/>
            <a:ext cx="1085" cy="5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79" name="Equation" r:id="rId6" imgW="825500" imgH="431800" progId="Equation.DSMT4">
                    <p:embed/>
                  </p:oleObj>
                </mc:Choice>
                <mc:Fallback>
                  <p:oleObj name="Equation" r:id="rId6" imgW="825500" imgH="4318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57" y="3756"/>
                          <a:ext cx="1085" cy="5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2308" name="Picture 2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0535" y="771054"/>
            <a:ext cx="60483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9278649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388" y="188913"/>
            <a:ext cx="76327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9"/>
          <p:cNvGrpSpPr/>
          <p:nvPr/>
        </p:nvGrpSpPr>
        <p:grpSpPr>
          <a:xfrm>
            <a:off x="3995738" y="2276475"/>
            <a:ext cx="3829050" cy="895350"/>
            <a:chOff x="2359" y="3756"/>
            <a:chExt cx="2412" cy="564"/>
          </a:xfrm>
        </p:grpSpPr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2377" y="3776"/>
              <a:ext cx="2394" cy="53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</a:ln>
            <a:effectLst/>
          </p:spPr>
          <p:txBody>
            <a:bodyPr wrap="none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sz="2000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5" name="Text Box 17"/>
            <p:cNvSpPr txBox="1">
              <a:spLocks noChangeArrowheads="1"/>
            </p:cNvSpPr>
            <p:nvPr/>
          </p:nvSpPr>
          <p:spPr bwMode="auto">
            <a:xfrm>
              <a:off x="2359" y="3883"/>
              <a:ext cx="1429" cy="25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sz="2000">
                  <a:solidFill>
                    <a:srgbClr val="333399"/>
                  </a:solidFill>
                  <a:cs typeface="+mn-cs"/>
                </a:rPr>
                <a:t>Brewster Angle:</a:t>
              </a:r>
            </a:p>
          </p:txBody>
        </p:sp>
        <p:graphicFrame>
          <p:nvGraphicFramePr>
            <p:cNvPr id="68616" name="Object 3"/>
            <p:cNvGraphicFramePr>
              <a:graphicFrameLocks noChangeAspect="1"/>
            </p:cNvGraphicFramePr>
            <p:nvPr/>
          </p:nvGraphicFramePr>
          <p:xfrm>
            <a:off x="3657" y="3756"/>
            <a:ext cx="1085" cy="5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402" name="Equation" r:id="rId4" imgW="825500" imgH="431800" progId="Equation.DSMT4">
                    <p:embed/>
                  </p:oleObj>
                </mc:Choice>
                <mc:Fallback>
                  <p:oleObj name="Equation" r:id="rId4" imgW="825500" imgH="431800" progId="Equation.DSMT4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657" y="3756"/>
                          <a:ext cx="1085" cy="5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5716" name="Object 4"/>
          <p:cNvGraphicFramePr>
            <a:graphicFrameLocks noChangeAspect="1"/>
          </p:cNvGraphicFramePr>
          <p:nvPr/>
        </p:nvGraphicFramePr>
        <p:xfrm>
          <a:off x="2835275" y="3789363"/>
          <a:ext cx="3505200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3" name="Equation" r:id="rId6" imgW="1308100" imgH="330200" progId="Equation.3">
                  <p:embed/>
                </p:oleObj>
              </mc:Choice>
              <mc:Fallback>
                <p:oleObj name="Equation" r:id="rId6" imgW="1308100" imgH="3302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2835275" y="3789363"/>
                        <a:ext cx="3505200" cy="8858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203575" y="5445125"/>
            <a:ext cx="11636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marL="0" algn="r" defTabSz="914400" rtl="1" eaLnBrk="0" latinLnBrk="0" hangingPunct="0">
              <a:spcBef>
                <a:spcPct val="20000"/>
              </a:spcBef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r" defTabSz="914400" rtl="1" eaLnBrk="0" latinLnBrk="0" hangingPunct="0">
              <a:spcBef>
                <a:spcPct val="20000"/>
              </a:spcBef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r" defTabSz="914400" rtl="1" eaLnBrk="0" latinLnBrk="0" hangingPunct="0">
              <a:spcBef>
                <a:spcPct val="20000"/>
              </a:spcBef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r" defTabSz="914400" rtl="1" eaLnBrk="0" latinLnBrk="0" hangingPunct="0">
              <a:spcBef>
                <a:spcPct val="20000"/>
              </a:spcBef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r" defTabSz="914400" rtl="1" eaLnBrk="0" latinLnBrk="0" hangingPunct="0">
              <a:spcBef>
                <a:spcPct val="20000"/>
              </a:spcBef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6pPr>
            <a:lvl7pPr marL="29718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7pPr>
            <a:lvl8pPr marL="34290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8pPr>
            <a:lvl9pPr marL="3886200" indent="-228600" algn="r" defTabSz="914400" rtl="1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</a:rPr>
              <a:t>b) yes</a:t>
            </a:r>
          </a:p>
        </p:txBody>
      </p:sp>
    </p:spTree>
    <p:extLst>
      <p:ext uri="{BB962C8B-B14F-4D97-AF65-F5344CB8AC3E}">
        <p14:creationId xmlns:p14="http://schemas.microsoft.com/office/powerpoint/2010/main" val="2764789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dur="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dur="5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dur="5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2589" y="188640"/>
            <a:ext cx="6629433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2995" y="3209069"/>
            <a:ext cx="4212487" cy="727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1760" y="4437112"/>
            <a:ext cx="3714958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7000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dur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CFCC3EA7-3C04-4659-875D-375863BE5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76200"/>
            <a:ext cx="5182834" cy="554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18" charset="0"/>
              </a:rPr>
              <a:t>Suggested Problems (CH: 33)</a:t>
            </a:r>
            <a:endParaRPr lang="en-US" sz="2600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9C87EB-7CB7-44FE-8D40-7BADA009B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838200"/>
            <a:ext cx="5182834" cy="7495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380534-43FF-487B-80BD-18AF2CFB7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795678"/>
            <a:ext cx="5182834" cy="7495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BF08EF-C75C-4C63-BA25-F69CFF19B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" y="2787023"/>
            <a:ext cx="5182834" cy="9284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3CD6A9-AE26-4DFB-B36B-606847392D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0" y="3957319"/>
            <a:ext cx="5182834" cy="14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930894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B557B59-15D5-402D-9EF8-5E4E459ADC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76200"/>
            <a:ext cx="5182834" cy="554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1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18" charset="0"/>
              </a:rPr>
              <a:t>Suggested Problems (CH: 33)</a:t>
            </a:r>
            <a:endParaRPr lang="en-US" sz="2600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D64848-57CC-4965-A112-8C33F1FCF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7" y="2876442"/>
            <a:ext cx="5106634" cy="145684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D552EE4-CAEB-4B11-98E4-F436E3465FB6}"/>
              </a:ext>
            </a:extLst>
          </p:cNvPr>
          <p:cNvGrpSpPr/>
          <p:nvPr/>
        </p:nvGrpSpPr>
        <p:grpSpPr>
          <a:xfrm>
            <a:off x="127000" y="990600"/>
            <a:ext cx="5157434" cy="1295400"/>
            <a:chOff x="76200" y="5638800"/>
            <a:chExt cx="3162741" cy="100026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D1A7C60-5B41-47BC-AD28-3B01566D79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5638800"/>
              <a:ext cx="1771897" cy="67636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2709529-831D-4495-92A2-3778E98A7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48097" y="5638800"/>
              <a:ext cx="1390844" cy="1000265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8D777D9-5DA0-48C9-BD80-DB2D5553A3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33" y="4572001"/>
            <a:ext cx="5630061" cy="103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71278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BE49DF-18F5-4B07-89A8-17259846A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57200"/>
            <a:ext cx="5668166" cy="180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9168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8"/>
  <p:tag name="AS_OS" val="Unix 5.15.0.1026"/>
  <p:tag name="AS_RELEASE_DATE" val="2022.10.14"/>
  <p:tag name="AS_TITLE" val="Aspose.Slides for .NET5"/>
  <p:tag name="AS_VERSION" val="22.1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1240</Words>
  <Application>Microsoft Office PowerPoint</Application>
  <PresentationFormat>On-screen Show (4:3)</PresentationFormat>
  <Paragraphs>160</Paragraphs>
  <Slides>40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5" baseType="lpstr">
      <vt:lpstr>Arial</vt:lpstr>
      <vt:lpstr>Arial Unicode MS</vt:lpstr>
      <vt:lpstr>Calibri</vt:lpstr>
      <vt:lpstr>Symbol</vt:lpstr>
      <vt:lpstr>Times</vt:lpstr>
      <vt:lpstr>Times New Roman</vt:lpstr>
      <vt:lpstr>TimesTen-Roman</vt:lpstr>
      <vt:lpstr>Office Theme</vt:lpstr>
      <vt:lpstr>Default Design</vt:lpstr>
      <vt:lpstr>Default Design</vt:lpstr>
      <vt:lpstr>Default Design</vt:lpstr>
      <vt:lpstr>Default Design</vt:lpstr>
      <vt:lpstr>Default Design</vt:lpstr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Reflection and Refraction</vt:lpstr>
      <vt:lpstr>PowerPoint Presentation</vt:lpstr>
      <vt:lpstr>PowerPoint Presentation</vt:lpstr>
      <vt:lpstr>PowerPoint Presentation</vt:lpstr>
      <vt:lpstr>Chromatic Dispersion</vt:lpstr>
      <vt:lpstr>PowerPoint Presentation</vt:lpstr>
      <vt:lpstr>Total Internal Reflection</vt:lpstr>
      <vt:lpstr>PowerPoint Presentation</vt:lpstr>
      <vt:lpstr>PowerPoint Presentation</vt:lpstr>
      <vt:lpstr>Polarization by Reflection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Muhammad Ashraf Gondal</cp:lastModifiedBy>
  <cp:revision>13</cp:revision>
  <cp:lastPrinted>2023-02-11T09:07:32Z</cp:lastPrinted>
  <dcterms:created xsi:type="dcterms:W3CDTF">2023-02-11T09:07:32Z</dcterms:created>
  <dcterms:modified xsi:type="dcterms:W3CDTF">2026-08-13T07:56:40Z</dcterms:modified>
</cp:coreProperties>
</file>