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78" r:id="rId3"/>
  </p:sldMasterIdLst>
  <p:sldIdLst>
    <p:sldId id="265" r:id="rId4"/>
    <p:sldId id="268" r:id="rId5"/>
    <p:sldId id="271" r:id="rId6"/>
    <p:sldId id="274" r:id="rId7"/>
    <p:sldId id="277" r:id="rId8"/>
    <p:sldId id="280" r:id="rId9"/>
    <p:sldId id="283" r:id="rId10"/>
    <p:sldId id="286" r:id="rId11"/>
    <p:sldId id="289" r:id="rId12"/>
    <p:sldId id="292" r:id="rId13"/>
    <p:sldId id="295" r:id="rId14"/>
    <p:sldId id="298" r:id="rId15"/>
    <p:sldId id="301" r:id="rId16"/>
    <p:sldId id="304" r:id="rId17"/>
    <p:sldId id="307" r:id="rId18"/>
    <p:sldId id="310" r:id="rId19"/>
    <p:sldId id="313" r:id="rId20"/>
    <p:sldId id="316" r:id="rId21"/>
    <p:sldId id="319" r:id="rId22"/>
    <p:sldId id="322" r:id="rId23"/>
    <p:sldId id="325" r:id="rId24"/>
    <p:sldId id="328" r:id="rId25"/>
    <p:sldId id="331" r:id="rId26"/>
    <p:sldId id="334" r:id="rId27"/>
    <p:sldId id="337" r:id="rId28"/>
    <p:sldId id="340" r:id="rId29"/>
    <p:sldId id="343" r:id="rId30"/>
    <p:sldId id="346" r:id="rId31"/>
    <p:sldId id="349" r:id="rId32"/>
    <p:sldId id="352" r:id="rId33"/>
    <p:sldId id="355" r:id="rId34"/>
    <p:sldId id="358" r:id="rId35"/>
    <p:sldId id="361" r:id="rId36"/>
    <p:sldId id="362" r:id="rId37"/>
    <p:sldId id="363" r:id="rId38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113" d="100"/>
          <a:sy n="113" d="100"/>
        </p:scale>
        <p:origin x="15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gs" Target="tags/tag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06DD7C-2109-4E3B-BCD3-2C93A935215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FCDCEFF-3864-4A80-AB00-993B0F0933E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7993B1-CBD7-478E-98E9-0855696272FF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158B034-EA65-429F-8B15-3DF194DB1DB0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4821600-7959-41F5-867C-97110715FED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DF4F1EC-9848-4F25-85AA-020F5A4C8B0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A179EBC-0452-4B58-BB53-90E8394421C9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3EA4503-E266-4E7F-9369-CB25FB0E78BF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5370896-4B49-4347-BCF2-EE43ADAA8A6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61C7D4-EC9D-431C-830C-736A33E82BA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C10E79-B412-4CE0-8F2C-C88C4BDC8BC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1311" y="1264361"/>
            <a:ext cx="7161377" cy="437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718120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/>
          <a:stretch>
            <a:fillRect/>
          </a:stretch>
        </p:blipFill>
        <p:spPr>
          <a:xfrm>
            <a:off x="966219" y="1743455"/>
            <a:ext cx="7327384" cy="255117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02030" y="1770125"/>
            <a:ext cx="7200900" cy="2433955"/>
          </a:xfrm>
          <a:custGeom>
            <a:avLst/>
            <a:gdLst/>
            <a:ahLst/>
            <a:cxnLst/>
            <a:rect l="l" t="t" r="r" b="b"/>
            <a:pathLst>
              <a:path w="7200900" h="2433954">
                <a:moveTo>
                  <a:pt x="6898513" y="0"/>
                </a:moveTo>
                <a:lnTo>
                  <a:pt x="0" y="0"/>
                </a:lnTo>
                <a:lnTo>
                  <a:pt x="0" y="2131314"/>
                </a:lnTo>
                <a:lnTo>
                  <a:pt x="302386" y="2433828"/>
                </a:lnTo>
                <a:lnTo>
                  <a:pt x="7200900" y="2433828"/>
                </a:lnTo>
                <a:lnTo>
                  <a:pt x="7200900" y="302513"/>
                </a:lnTo>
                <a:lnTo>
                  <a:pt x="68985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02030" y="1770125"/>
            <a:ext cx="7200900" cy="2433955"/>
          </a:xfrm>
          <a:custGeom>
            <a:avLst/>
            <a:gdLst/>
            <a:ahLst/>
            <a:cxnLst/>
            <a:rect l="l" t="t" r="r" b="b"/>
            <a:pathLst>
              <a:path w="7200900" h="2433954">
                <a:moveTo>
                  <a:pt x="0" y="0"/>
                </a:moveTo>
                <a:lnTo>
                  <a:pt x="6898513" y="0"/>
                </a:lnTo>
                <a:lnTo>
                  <a:pt x="7200900" y="302513"/>
                </a:lnTo>
                <a:lnTo>
                  <a:pt x="7200900" y="2433828"/>
                </a:lnTo>
                <a:lnTo>
                  <a:pt x="302386" y="2433828"/>
                </a:lnTo>
                <a:lnTo>
                  <a:pt x="0" y="2131314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5A9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1311" y="1264361"/>
            <a:ext cx="7161377" cy="437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/>
          <a:stretch>
            <a:fillRect/>
          </a:stretch>
        </p:blipFill>
        <p:spPr>
          <a:xfrm>
            <a:off x="966219" y="1743455"/>
            <a:ext cx="7327384" cy="255117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02030" y="1770125"/>
            <a:ext cx="7200900" cy="2433955"/>
          </a:xfrm>
          <a:custGeom>
            <a:avLst/>
            <a:gdLst/>
            <a:ahLst/>
            <a:cxnLst/>
            <a:rect l="l" t="t" r="r" b="b"/>
            <a:pathLst>
              <a:path w="7200900" h="2433954">
                <a:moveTo>
                  <a:pt x="6898513" y="0"/>
                </a:moveTo>
                <a:lnTo>
                  <a:pt x="0" y="0"/>
                </a:lnTo>
                <a:lnTo>
                  <a:pt x="0" y="2131314"/>
                </a:lnTo>
                <a:lnTo>
                  <a:pt x="302386" y="2433828"/>
                </a:lnTo>
                <a:lnTo>
                  <a:pt x="7200900" y="2433828"/>
                </a:lnTo>
                <a:lnTo>
                  <a:pt x="7200900" y="302513"/>
                </a:lnTo>
                <a:lnTo>
                  <a:pt x="68985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02030" y="1770125"/>
            <a:ext cx="7200900" cy="2433955"/>
          </a:xfrm>
          <a:custGeom>
            <a:avLst/>
            <a:gdLst/>
            <a:ahLst/>
            <a:cxnLst/>
            <a:rect l="l" t="t" r="r" b="b"/>
            <a:pathLst>
              <a:path w="7200900" h="2433954">
                <a:moveTo>
                  <a:pt x="0" y="0"/>
                </a:moveTo>
                <a:lnTo>
                  <a:pt x="6898513" y="0"/>
                </a:lnTo>
                <a:lnTo>
                  <a:pt x="7200900" y="302513"/>
                </a:lnTo>
                <a:lnTo>
                  <a:pt x="7200900" y="2433828"/>
                </a:lnTo>
                <a:lnTo>
                  <a:pt x="302386" y="2433828"/>
                </a:lnTo>
                <a:lnTo>
                  <a:pt x="0" y="2131314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5A9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1311" y="1264361"/>
            <a:ext cx="7161377" cy="437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9" r:id="rId1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3890" y="488696"/>
            <a:ext cx="8256219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089" y="1511553"/>
            <a:ext cx="8827820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3890" y="488696"/>
            <a:ext cx="8256219" cy="436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34360" y="2426334"/>
            <a:ext cx="5875655" cy="2599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10" Type="http://schemas.openxmlformats.org/officeDocument/2006/relationships/image" Target="../media/image75.pn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0403" y="2438857"/>
            <a:ext cx="6782434" cy="10839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25065" marR="5080" indent="-2413000">
              <a:lnSpc>
                <a:spcPts val="4010"/>
              </a:lnSpc>
              <a:spcBef>
                <a:spcPts val="495"/>
              </a:spcBef>
            </a:pPr>
            <a:r>
              <a:rPr sz="3600" b="1">
                <a:solidFill>
                  <a:srgbClr val="34556D"/>
                </a:solidFill>
                <a:latin typeface="Arial"/>
                <a:cs typeface="Arial"/>
              </a:rPr>
              <a:t>Maxwell </a:t>
            </a:r>
            <a:r>
              <a:rPr sz="3600" b="1" spc="-5">
                <a:solidFill>
                  <a:srgbClr val="34556D"/>
                </a:solidFill>
                <a:latin typeface="Arial"/>
                <a:cs typeface="Arial"/>
              </a:rPr>
              <a:t>Equations; Magnetism </a:t>
            </a:r>
            <a:r>
              <a:rPr sz="3600" b="1" spc="-994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3600" b="1">
                <a:solidFill>
                  <a:srgbClr val="34556D"/>
                </a:solidFill>
                <a:latin typeface="Arial"/>
                <a:cs typeface="Arial"/>
              </a:rPr>
              <a:t>of</a:t>
            </a:r>
            <a:r>
              <a:rPr sz="3600" b="1" spc="-5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3600" b="1">
                <a:solidFill>
                  <a:srgbClr val="34556D"/>
                </a:solidFill>
                <a:latin typeface="Arial"/>
                <a:cs typeface="Arial"/>
              </a:rPr>
              <a:t>Matter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1311" y="1264361"/>
            <a:ext cx="172085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>
                <a:latin typeface="Arial MT"/>
                <a:cs typeface="Arial MT"/>
              </a:rPr>
              <a:t>Chapter</a:t>
            </a:r>
            <a:r>
              <a:rPr sz="2700" spc="-75">
                <a:latin typeface="Arial MT"/>
                <a:cs typeface="Arial MT"/>
              </a:rPr>
              <a:t> </a:t>
            </a:r>
            <a:r>
              <a:rPr sz="2700" spc="-5">
                <a:latin typeface="Arial MT"/>
                <a:cs typeface="Arial MT"/>
              </a:rPr>
              <a:t>32</a:t>
            </a:r>
            <a:endParaRPr sz="27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56832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32-1	</a:t>
            </a:r>
            <a:r>
              <a:t>Gauss’</a:t>
            </a:r>
            <a:r>
              <a:rPr spc="-25"/>
              <a:t> </a:t>
            </a:r>
            <a:r>
              <a:rPr spc="-5"/>
              <a:t>Law</a:t>
            </a:r>
            <a:r>
              <a:rPr spc="-20"/>
              <a:t> </a:t>
            </a:r>
            <a:r>
              <a:t>for</a:t>
            </a:r>
            <a:r>
              <a:rPr spc="-15"/>
              <a:t> </a:t>
            </a:r>
            <a:r>
              <a:rPr spc="-5"/>
              <a:t>Magnetic</a:t>
            </a:r>
            <a:r>
              <a:rPr spc="-10"/>
              <a:t> Fields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48711" y="2166620"/>
            <a:ext cx="51028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 MT"/>
                <a:cs typeface="Arial MT"/>
              </a:rPr>
              <a:t>Gauss’ law </a:t>
            </a:r>
            <a:r>
              <a:rPr sz="1800">
                <a:latin typeface="Arial MT"/>
                <a:cs typeface="Arial MT"/>
              </a:rPr>
              <a:t>for </a:t>
            </a:r>
            <a:r>
              <a:rPr sz="1800" spc="-5">
                <a:latin typeface="Arial MT"/>
                <a:cs typeface="Arial MT"/>
              </a:rPr>
              <a:t>magnetic fields is </a:t>
            </a:r>
            <a:r>
              <a:rPr sz="1800">
                <a:latin typeface="Arial MT"/>
                <a:cs typeface="Arial MT"/>
              </a:rPr>
              <a:t>a </a:t>
            </a:r>
            <a:r>
              <a:rPr sz="1800" spc="-5">
                <a:latin typeface="Arial MT"/>
                <a:cs typeface="Arial MT"/>
              </a:rPr>
              <a:t>formal </a:t>
            </a:r>
            <a:r>
              <a:rPr sz="1800" spc="-15">
                <a:latin typeface="Arial MT"/>
                <a:cs typeface="Arial MT"/>
              </a:rPr>
              <a:t>way </a:t>
            </a:r>
            <a:r>
              <a:rPr sz="1800" spc="-5">
                <a:latin typeface="Arial MT"/>
                <a:cs typeface="Arial MT"/>
              </a:rPr>
              <a:t>of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saying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monopoles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do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exist.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law asserts that the net magnetic </a:t>
            </a:r>
            <a:r>
              <a:rPr sz="1800">
                <a:latin typeface="Arial MT"/>
                <a:cs typeface="Arial MT"/>
              </a:rPr>
              <a:t>flux </a:t>
            </a:r>
            <a:r>
              <a:rPr sz="1800" spc="-200">
                <a:latin typeface="Arial MT"/>
                <a:cs typeface="Arial MT"/>
              </a:rPr>
              <a:t>Φ</a:t>
            </a:r>
            <a:r>
              <a:rPr sz="1875" spc="-300" baseline="-20000">
                <a:latin typeface="Arial MT"/>
                <a:cs typeface="Arial MT"/>
              </a:rPr>
              <a:t>B</a:t>
            </a:r>
            <a:r>
              <a:rPr sz="1875" spc="-292" baseline="-200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through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u="heavy" spc="-1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any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closed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Gaussian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surface</a:t>
            </a:r>
            <a:r>
              <a:rPr sz="1800">
                <a:latin typeface="Arial MT"/>
                <a:cs typeface="Arial MT"/>
              </a:rPr>
              <a:t> is </a:t>
            </a:r>
            <a:r>
              <a:rPr sz="1800" spc="-5">
                <a:latin typeface="Arial MT"/>
                <a:cs typeface="Arial MT"/>
              </a:rPr>
              <a:t>zero: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74111" y="4087114"/>
            <a:ext cx="4727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 MT"/>
                <a:cs typeface="Arial MT"/>
              </a:rPr>
              <a:t>Contrast</a:t>
            </a:r>
            <a:r>
              <a:rPr sz="1800">
                <a:latin typeface="Arial MT"/>
                <a:cs typeface="Arial MT"/>
              </a:rPr>
              <a:t> this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Gauss’</a:t>
            </a:r>
            <a:r>
              <a:rPr sz="1800" spc="-8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law</a:t>
            </a:r>
            <a:r>
              <a:rPr sz="1800">
                <a:latin typeface="Arial MT"/>
                <a:cs typeface="Arial MT"/>
              </a:rPr>
              <a:t> for</a:t>
            </a:r>
            <a:r>
              <a:rPr sz="1800" spc="-5">
                <a:latin typeface="Arial MT"/>
                <a:cs typeface="Arial MT"/>
              </a:rPr>
              <a:t> electric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fields,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11252" y="1313688"/>
            <a:ext cx="2109710" cy="34594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7787662" y="2470433"/>
            <a:ext cx="1199348" cy="23073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217156" y="4846701"/>
            <a:ext cx="170942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>
                <a:latin typeface="Arial MT"/>
                <a:cs typeface="Arial MT"/>
              </a:rPr>
              <a:t>If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10">
                <a:latin typeface="Arial MT"/>
                <a:cs typeface="Arial MT"/>
              </a:rPr>
              <a:t>you</a:t>
            </a:r>
            <a:r>
              <a:rPr sz="1600" spc="3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break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magnet,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each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fragment</a:t>
            </a:r>
            <a:r>
              <a:rPr sz="1600" spc="-2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becomes </a:t>
            </a:r>
            <a:r>
              <a:rPr sz="1600" spc="-434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 separate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magnet,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with its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10">
                <a:latin typeface="Arial MT"/>
                <a:cs typeface="Arial MT"/>
              </a:rPr>
              <a:t>own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north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and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south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poles.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/>
          <a:stretch>
            <a:fillRect/>
          </a:stretch>
        </p:blipFill>
        <p:spPr>
          <a:xfrm>
            <a:off x="2282949" y="1327403"/>
            <a:ext cx="5628137" cy="65119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/>
          <a:stretch>
            <a:fillRect/>
          </a:stretch>
        </p:blipFill>
        <p:spPr>
          <a:xfrm>
            <a:off x="3555491" y="3429000"/>
            <a:ext cx="2032000" cy="6477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/>
          <a:stretch>
            <a:fillRect/>
          </a:stretch>
        </p:blipFill>
        <p:spPr>
          <a:xfrm>
            <a:off x="3619500" y="4554678"/>
            <a:ext cx="1993900" cy="5202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8739" y="4846701"/>
            <a:ext cx="2239645" cy="17322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500"/>
              </a:lnSpc>
              <a:spcBef>
                <a:spcPts val="105"/>
              </a:spcBef>
            </a:pPr>
            <a:r>
              <a:rPr sz="1600" spc="-5">
                <a:latin typeface="Arial MT"/>
                <a:cs typeface="Arial MT"/>
              </a:rPr>
              <a:t>The field lines for the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magnetic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field</a:t>
            </a:r>
            <a:r>
              <a:rPr sz="1600" spc="-15">
                <a:latin typeface="Arial MT"/>
                <a:cs typeface="Arial MT"/>
              </a:rPr>
              <a:t> </a:t>
            </a:r>
            <a:r>
              <a:rPr sz="1650" b="1" spc="-40">
                <a:latin typeface="Arial"/>
                <a:cs typeface="Arial"/>
              </a:rPr>
              <a:t>B</a:t>
            </a:r>
            <a:r>
              <a:rPr sz="1650" b="1" spc="-10">
                <a:latin typeface="Arial"/>
                <a:cs typeface="Arial"/>
              </a:rPr>
              <a:t> </a:t>
            </a:r>
            <a:r>
              <a:rPr sz="1600" spc="-5">
                <a:latin typeface="Arial MT"/>
                <a:cs typeface="Arial MT"/>
              </a:rPr>
              <a:t>of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short bar magnet. The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red curves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represent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cross sections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of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closed, </a:t>
            </a:r>
            <a:r>
              <a:rPr sz="1600" spc="-43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three-dimensional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Gaussian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surfaces.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74366" y="5121655"/>
            <a:ext cx="42805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>
                <a:latin typeface="Arial"/>
                <a:cs typeface="Arial"/>
              </a:rPr>
              <a:t>Gauss’</a:t>
            </a:r>
            <a:r>
              <a:rPr sz="1800" b="1" spc="-110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law</a:t>
            </a:r>
            <a:r>
              <a:rPr sz="1800" b="1" spc="-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for</a:t>
            </a:r>
            <a:r>
              <a:rPr sz="1800" b="1" spc="-1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magnetic</a:t>
            </a:r>
            <a:r>
              <a:rPr sz="1800" b="1" spc="-15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fields</a:t>
            </a:r>
            <a:r>
              <a:rPr sz="1800" b="1" spc="5">
                <a:latin typeface="Arial"/>
                <a:cs typeface="Arial"/>
              </a:rPr>
              <a:t> </a:t>
            </a:r>
            <a:r>
              <a:rPr sz="1800" spc="-10">
                <a:latin typeface="Arial MT"/>
                <a:cs typeface="Arial MT"/>
              </a:rPr>
              <a:t>says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there can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net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flux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through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5">
                <a:latin typeface="Arial MT"/>
                <a:cs typeface="Arial MT"/>
              </a:rPr>
              <a:t>surface because there </a:t>
            </a:r>
            <a:r>
              <a:rPr sz="1800">
                <a:latin typeface="Arial MT"/>
                <a:cs typeface="Arial MT"/>
              </a:rPr>
              <a:t>can be </a:t>
            </a:r>
            <a:r>
              <a:rPr sz="1800" spc="-5">
                <a:latin typeface="Arial MT"/>
                <a:cs typeface="Arial MT"/>
              </a:rPr>
              <a:t>no net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“magnetic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charge”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(individual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poles)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enclosed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surface.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599667" y="327298"/>
            <a:ext cx="7128212" cy="484601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3362441" y="5525859"/>
            <a:ext cx="2234746" cy="3548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46164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32-2	</a:t>
            </a:r>
            <a:r>
              <a:rPr spc="-5"/>
              <a:t>Induced</a:t>
            </a:r>
            <a:r>
              <a:rPr spc="-15"/>
              <a:t> </a:t>
            </a:r>
            <a:r>
              <a:rPr spc="-5"/>
              <a:t>Magnetic Fields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4784" y="1345902"/>
            <a:ext cx="6212205" cy="586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70"/>
              </a:lnSpc>
              <a:spcBef>
                <a:spcPts val="95"/>
              </a:spcBef>
            </a:pPr>
            <a:r>
              <a:rPr sz="1800">
                <a:latin typeface="Arial MT"/>
                <a:cs typeface="Arial MT"/>
              </a:rPr>
              <a:t>A</a:t>
            </a:r>
            <a:r>
              <a:rPr sz="1800" spc="-1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changing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flux </a:t>
            </a:r>
            <a:r>
              <a:rPr sz="1800" spc="-5">
                <a:latin typeface="Arial MT"/>
                <a:cs typeface="Arial MT"/>
              </a:rPr>
              <a:t>induces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900" b="1" spc="-40">
                <a:latin typeface="Arial"/>
                <a:cs typeface="Arial"/>
              </a:rPr>
              <a:t>B</a:t>
            </a:r>
            <a:r>
              <a:rPr sz="1800" spc="-40">
                <a:latin typeface="Arial MT"/>
                <a:cs typeface="Arial MT"/>
              </a:rPr>
              <a:t>.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Maxwell’s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2150"/>
              </a:lnSpc>
            </a:pPr>
            <a:r>
              <a:rPr sz="1800" spc="-40">
                <a:latin typeface="Arial MT"/>
                <a:cs typeface="Arial MT"/>
              </a:rPr>
              <a:t>Law,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384" y="2730246"/>
            <a:ext cx="6235700" cy="2947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 MT"/>
                <a:cs typeface="Arial MT"/>
              </a:rPr>
              <a:t>Relates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induced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along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closed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loop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</a:p>
          <a:p>
            <a:pPr marL="38100">
              <a:lnSpc>
                <a:spcPct val="100000"/>
              </a:lnSpc>
            </a:pPr>
            <a:r>
              <a:rPr sz="1800" spc="-10">
                <a:latin typeface="Arial MT"/>
                <a:cs typeface="Arial MT"/>
              </a:rPr>
              <a:t>changing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flux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415">
                <a:latin typeface="Arial MT"/>
                <a:cs typeface="Arial MT"/>
              </a:rPr>
              <a:t>ϕ</a:t>
            </a:r>
            <a:r>
              <a:rPr sz="1875" spc="-622" baseline="-20000">
                <a:latin typeface="Arial MT"/>
                <a:cs typeface="Arial MT"/>
              </a:rPr>
              <a:t>E</a:t>
            </a:r>
            <a:r>
              <a:rPr sz="1875" spc="225" baseline="-200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through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loop.</a:t>
            </a:r>
            <a:endParaRPr sz="18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400"/>
              </a:spcBef>
            </a:pPr>
            <a:r>
              <a:rPr sz="1800" b="1" spc="-5">
                <a:latin typeface="Arial"/>
                <a:cs typeface="Arial"/>
              </a:rPr>
              <a:t>Charging</a:t>
            </a:r>
            <a:r>
              <a:rPr sz="1800" b="1" spc="-15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a</a:t>
            </a:r>
            <a:r>
              <a:rPr sz="1800" b="1" spc="-1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Capacitor</a:t>
            </a:r>
            <a:r>
              <a:rPr sz="1800" spc="-5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 marL="38100" marR="548640" indent="50165">
              <a:lnSpc>
                <a:spcPct val="99100"/>
              </a:lnSpc>
              <a:spcBef>
                <a:spcPts val="20"/>
              </a:spcBef>
            </a:pPr>
            <a:r>
              <a:rPr sz="1800">
                <a:latin typeface="Arial MT"/>
                <a:cs typeface="Arial MT"/>
              </a:rPr>
              <a:t>As</a:t>
            </a:r>
            <a:r>
              <a:rPr sz="1800" spc="-5">
                <a:latin typeface="Arial MT"/>
                <a:cs typeface="Arial MT"/>
              </a:rPr>
              <a:t> an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example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this</a:t>
            </a:r>
            <a:r>
              <a:rPr sz="1800" spc="-5">
                <a:latin typeface="Arial MT"/>
                <a:cs typeface="Arial MT"/>
              </a:rPr>
              <a:t> sort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5">
                <a:latin typeface="Arial MT"/>
                <a:cs typeface="Arial MT"/>
              </a:rPr>
              <a:t> induction,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25">
                <a:latin typeface="Arial MT"/>
                <a:cs typeface="Arial MT"/>
              </a:rPr>
              <a:t>we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consider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charging</a:t>
            </a:r>
            <a:r>
              <a:rPr sz="1800" spc="7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of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parallel-plate</a:t>
            </a:r>
            <a:r>
              <a:rPr sz="1800" spc="8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capacitor</a:t>
            </a:r>
            <a:r>
              <a:rPr sz="1800" spc="6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circular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plates.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charge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our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capacitor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being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increased </a:t>
            </a:r>
            <a:r>
              <a:rPr sz="1800">
                <a:latin typeface="Arial MT"/>
                <a:cs typeface="Arial MT"/>
              </a:rPr>
              <a:t> at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steady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rate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constant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current</a:t>
            </a:r>
            <a:r>
              <a:rPr sz="1800" spc="60">
                <a:latin typeface="Arial MT"/>
                <a:cs typeface="Arial MT"/>
              </a:rPr>
              <a:t> </a:t>
            </a:r>
            <a:r>
              <a:rPr sz="1900" spc="-25">
                <a:latin typeface="Arial MT"/>
                <a:cs typeface="Arial MT"/>
              </a:rPr>
              <a:t>i</a:t>
            </a:r>
            <a:r>
              <a:rPr sz="19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connecting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wires.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Then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5">
                <a:latin typeface="Arial MT"/>
                <a:cs typeface="Arial MT"/>
              </a:rPr>
              <a:t> electric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magnitude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between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plates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must </a:t>
            </a:r>
            <a:r>
              <a:rPr sz="1800" spc="-5">
                <a:latin typeface="Arial MT"/>
                <a:cs typeface="Arial MT"/>
              </a:rPr>
              <a:t>also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increasing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at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steady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rate.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714500" y="1984248"/>
            <a:ext cx="2350007" cy="66089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6265164" y="1347216"/>
            <a:ext cx="2727960" cy="516788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46164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32-2	</a:t>
            </a:r>
            <a:r>
              <a:rPr spc="-5"/>
              <a:t>Induced</a:t>
            </a:r>
            <a:r>
              <a:rPr spc="-15"/>
              <a:t> </a:t>
            </a:r>
            <a:r>
              <a:rPr spc="-5"/>
              <a:t>Magnetic Fields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4784" y="1345902"/>
            <a:ext cx="6212205" cy="586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70"/>
              </a:lnSpc>
              <a:spcBef>
                <a:spcPts val="95"/>
              </a:spcBef>
            </a:pPr>
            <a:r>
              <a:rPr sz="1800">
                <a:latin typeface="Arial MT"/>
                <a:cs typeface="Arial MT"/>
              </a:rPr>
              <a:t>A</a:t>
            </a:r>
            <a:r>
              <a:rPr sz="1800" spc="-1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changing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flux </a:t>
            </a:r>
            <a:r>
              <a:rPr sz="1800" spc="-5">
                <a:latin typeface="Arial MT"/>
                <a:cs typeface="Arial MT"/>
              </a:rPr>
              <a:t>induces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900" b="1" spc="-40">
                <a:latin typeface="Arial"/>
                <a:cs typeface="Arial"/>
              </a:rPr>
              <a:t>B</a:t>
            </a:r>
            <a:r>
              <a:rPr sz="1800" spc="-40">
                <a:latin typeface="Arial MT"/>
                <a:cs typeface="Arial MT"/>
              </a:rPr>
              <a:t>.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Maxwell’s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2150"/>
              </a:lnSpc>
            </a:pPr>
            <a:r>
              <a:rPr sz="1800" spc="-40">
                <a:latin typeface="Arial MT"/>
                <a:cs typeface="Arial MT"/>
              </a:rPr>
              <a:t>Law,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384" y="2730246"/>
            <a:ext cx="6235700" cy="349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 MT"/>
                <a:cs typeface="Arial MT"/>
              </a:rPr>
              <a:t>Relates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induced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along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closed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loop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</a:p>
          <a:p>
            <a:pPr marL="38100">
              <a:lnSpc>
                <a:spcPct val="100000"/>
              </a:lnSpc>
            </a:pPr>
            <a:r>
              <a:rPr sz="1800" spc="-10">
                <a:latin typeface="Arial MT"/>
                <a:cs typeface="Arial MT"/>
              </a:rPr>
              <a:t>changing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flux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415">
                <a:latin typeface="Arial MT"/>
                <a:cs typeface="Arial MT"/>
              </a:rPr>
              <a:t>ϕ</a:t>
            </a:r>
            <a:r>
              <a:rPr sz="1875" spc="-622" baseline="-20000">
                <a:latin typeface="Arial MT"/>
                <a:cs typeface="Arial MT"/>
              </a:rPr>
              <a:t>E</a:t>
            </a:r>
            <a:r>
              <a:rPr sz="1875" spc="225" baseline="-200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through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loop.</a:t>
            </a:r>
            <a:endParaRPr sz="18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400"/>
              </a:spcBef>
            </a:pPr>
            <a:r>
              <a:rPr sz="1800" b="1" spc="-5">
                <a:latin typeface="Arial"/>
                <a:cs typeface="Arial"/>
              </a:rPr>
              <a:t>Charging</a:t>
            </a:r>
            <a:r>
              <a:rPr sz="1800" b="1" spc="-1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a</a:t>
            </a:r>
            <a:r>
              <a:rPr sz="1800" b="1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Capacitor </a:t>
            </a:r>
            <a:r>
              <a:rPr sz="1800" b="1">
                <a:latin typeface="Arial"/>
                <a:cs typeface="Arial"/>
              </a:rPr>
              <a:t>(continued)</a:t>
            </a:r>
            <a:endParaRPr sz="1800">
              <a:latin typeface="Arial"/>
              <a:cs typeface="Arial"/>
            </a:endParaRPr>
          </a:p>
          <a:p>
            <a:pPr marL="38100" marR="398780">
              <a:lnSpc>
                <a:spcPct val="98800"/>
              </a:lnSpc>
              <a:spcBef>
                <a:spcPts val="25"/>
              </a:spcBef>
            </a:pPr>
            <a:r>
              <a:rPr sz="1800" spc="-5">
                <a:latin typeface="Arial MT"/>
                <a:cs typeface="Arial MT"/>
              </a:rPr>
              <a:t>Figure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(b)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view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right-hand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plate </a:t>
            </a:r>
            <a:r>
              <a:rPr sz="1800">
                <a:latin typeface="Arial MT"/>
                <a:cs typeface="Arial MT"/>
              </a:rPr>
              <a:t>of Fig.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(a) </a:t>
            </a:r>
            <a:r>
              <a:rPr sz="1800">
                <a:latin typeface="Arial MT"/>
                <a:cs typeface="Arial MT"/>
              </a:rPr>
              <a:t>from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between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plates.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 </a:t>
            </a:r>
            <a:r>
              <a:rPr sz="1800">
                <a:latin typeface="Arial MT"/>
                <a:cs typeface="Arial MT"/>
              </a:rPr>
              <a:t>is </a:t>
            </a:r>
            <a:r>
              <a:rPr sz="1800" spc="-5">
                <a:latin typeface="Arial MT"/>
                <a:cs typeface="Arial MT"/>
              </a:rPr>
              <a:t>directed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into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page.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Let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us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consider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circular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loop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through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point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1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 </a:t>
            </a:r>
            <a:r>
              <a:rPr sz="1800">
                <a:latin typeface="Arial MT"/>
                <a:cs typeface="Arial MT"/>
              </a:rPr>
              <a:t> Figs.(a)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(b),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loop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concentric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capacitor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plates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has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radius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smaller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plates.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Because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through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loop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changing,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flux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through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loop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must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also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changing.</a:t>
            </a:r>
            <a:r>
              <a:rPr sz="1800" spc="-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According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above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equation,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900" spc="-40">
                <a:latin typeface="Arial MT"/>
                <a:cs typeface="Arial MT"/>
              </a:rPr>
              <a:t>this</a:t>
            </a:r>
            <a:r>
              <a:rPr sz="1900" spc="-30">
                <a:latin typeface="Arial MT"/>
                <a:cs typeface="Arial MT"/>
              </a:rPr>
              <a:t> </a:t>
            </a:r>
            <a:r>
              <a:rPr sz="1900" spc="-55">
                <a:latin typeface="Arial MT"/>
                <a:cs typeface="Arial MT"/>
              </a:rPr>
              <a:t>changing </a:t>
            </a:r>
            <a:r>
              <a:rPr sz="1900" spc="-515">
                <a:latin typeface="Arial MT"/>
                <a:cs typeface="Arial MT"/>
              </a:rPr>
              <a:t> </a:t>
            </a:r>
            <a:r>
              <a:rPr sz="1900" spc="-45">
                <a:latin typeface="Arial MT"/>
                <a:cs typeface="Arial MT"/>
              </a:rPr>
              <a:t>electric</a:t>
            </a:r>
            <a:r>
              <a:rPr sz="1900" spc="-20">
                <a:latin typeface="Arial MT"/>
                <a:cs typeface="Arial MT"/>
              </a:rPr>
              <a:t> </a:t>
            </a:r>
            <a:r>
              <a:rPr sz="1900" spc="-40">
                <a:latin typeface="Arial MT"/>
                <a:cs typeface="Arial MT"/>
              </a:rPr>
              <a:t>flux</a:t>
            </a:r>
            <a:r>
              <a:rPr sz="1900" spc="-20">
                <a:latin typeface="Arial MT"/>
                <a:cs typeface="Arial MT"/>
              </a:rPr>
              <a:t> </a:t>
            </a:r>
            <a:r>
              <a:rPr sz="1900" spc="-55">
                <a:latin typeface="Arial MT"/>
                <a:cs typeface="Arial MT"/>
              </a:rPr>
              <a:t>induces</a:t>
            </a:r>
            <a:r>
              <a:rPr sz="1900" spc="-20">
                <a:latin typeface="Arial MT"/>
                <a:cs typeface="Arial MT"/>
              </a:rPr>
              <a:t> </a:t>
            </a:r>
            <a:r>
              <a:rPr sz="1900" spc="-60">
                <a:latin typeface="Arial MT"/>
                <a:cs typeface="Arial MT"/>
              </a:rPr>
              <a:t>a</a:t>
            </a:r>
            <a:r>
              <a:rPr sz="1900" spc="-25">
                <a:latin typeface="Arial MT"/>
                <a:cs typeface="Arial MT"/>
              </a:rPr>
              <a:t> </a:t>
            </a:r>
            <a:r>
              <a:rPr sz="1900" spc="-55">
                <a:latin typeface="Arial MT"/>
                <a:cs typeface="Arial MT"/>
              </a:rPr>
              <a:t>magnetic</a:t>
            </a:r>
            <a:r>
              <a:rPr sz="1900" spc="-20">
                <a:latin typeface="Arial MT"/>
                <a:cs typeface="Arial MT"/>
              </a:rPr>
              <a:t> </a:t>
            </a:r>
            <a:r>
              <a:rPr sz="1900" spc="-40">
                <a:latin typeface="Arial MT"/>
                <a:cs typeface="Arial MT"/>
              </a:rPr>
              <a:t>field</a:t>
            </a:r>
            <a:r>
              <a:rPr sz="1900" spc="-15">
                <a:latin typeface="Arial MT"/>
                <a:cs typeface="Arial MT"/>
              </a:rPr>
              <a:t> </a:t>
            </a:r>
            <a:r>
              <a:rPr sz="1900" spc="-60">
                <a:latin typeface="Arial MT"/>
                <a:cs typeface="Arial MT"/>
              </a:rPr>
              <a:t>around</a:t>
            </a:r>
            <a:r>
              <a:rPr sz="1900" spc="-20">
                <a:latin typeface="Arial MT"/>
                <a:cs typeface="Arial MT"/>
              </a:rPr>
              <a:t> </a:t>
            </a:r>
            <a:r>
              <a:rPr sz="1900" spc="-50">
                <a:latin typeface="Arial MT"/>
                <a:cs typeface="Arial MT"/>
              </a:rPr>
              <a:t>the</a:t>
            </a:r>
            <a:r>
              <a:rPr sz="1900" spc="-30">
                <a:latin typeface="Arial MT"/>
                <a:cs typeface="Arial MT"/>
              </a:rPr>
              <a:t> </a:t>
            </a:r>
            <a:r>
              <a:rPr sz="1900" spc="-50">
                <a:latin typeface="Arial MT"/>
                <a:cs typeface="Arial MT"/>
              </a:rPr>
              <a:t>loop.</a:t>
            </a:r>
            <a:endParaRPr sz="19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714500" y="1984248"/>
            <a:ext cx="2350007" cy="66089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6265164" y="1347216"/>
            <a:ext cx="2727960" cy="516788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46164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32-2	</a:t>
            </a:r>
            <a:r>
              <a:rPr spc="-5"/>
              <a:t>Induced</a:t>
            </a:r>
            <a:r>
              <a:rPr spc="-15"/>
              <a:t> </a:t>
            </a:r>
            <a:r>
              <a:rPr spc="-5"/>
              <a:t>Magnetic Fields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52776" y="1299413"/>
            <a:ext cx="374967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>
                <a:solidFill>
                  <a:srgbClr val="34556D"/>
                </a:solidFill>
                <a:latin typeface="Arial"/>
                <a:cs typeface="Arial"/>
              </a:rPr>
              <a:t>Ampere-Maxwell</a:t>
            </a:r>
            <a:r>
              <a:rPr sz="2900" b="1" spc="-114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2900" b="1">
                <a:solidFill>
                  <a:srgbClr val="34556D"/>
                </a:solidFill>
                <a:latin typeface="Arial"/>
                <a:cs typeface="Arial"/>
              </a:rPr>
              <a:t>Law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6860805" y="2560054"/>
            <a:ext cx="1869965" cy="200835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6273152" y="4655820"/>
            <a:ext cx="2799608" cy="457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2438400" y="1880616"/>
            <a:ext cx="1726692" cy="66141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1857755" y="4518659"/>
            <a:ext cx="3035808" cy="6598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84530" y="1680717"/>
            <a:ext cx="8533765" cy="488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latin typeface="Arial MT"/>
                <a:cs typeface="Arial MT"/>
              </a:rPr>
              <a:t>Ampere’s</a:t>
            </a:r>
            <a:r>
              <a:rPr sz="1800" spc="-25">
                <a:latin typeface="Arial MT"/>
                <a:cs typeface="Arial MT"/>
              </a:rPr>
              <a:t> </a:t>
            </a:r>
            <a:r>
              <a:rPr sz="1800" spc="-40">
                <a:latin typeface="Arial MT"/>
                <a:cs typeface="Arial MT"/>
              </a:rPr>
              <a:t>law,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Arial MT"/>
              <a:cs typeface="Arial MT"/>
            </a:endParaRPr>
          </a:p>
          <a:p>
            <a:pPr marL="63500" marR="2376170">
              <a:lnSpc>
                <a:spcPts val="2160"/>
              </a:lnSpc>
            </a:pPr>
            <a:r>
              <a:rPr sz="1800" spc="-5">
                <a:latin typeface="Arial MT"/>
                <a:cs typeface="Arial MT"/>
              </a:rPr>
              <a:t>gives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5">
                <a:latin typeface="Arial MT"/>
                <a:cs typeface="Arial MT"/>
              </a:rPr>
              <a:t>magnetic field generated by a current </a:t>
            </a:r>
            <a:r>
              <a:rPr sz="1900" spc="-30">
                <a:latin typeface="Arial MT"/>
                <a:cs typeface="Arial MT"/>
              </a:rPr>
              <a:t>i</a:t>
            </a:r>
            <a:r>
              <a:rPr sz="1875" spc="-44" baseline="-20000">
                <a:latin typeface="Arial MT"/>
                <a:cs typeface="Arial MT"/>
              </a:rPr>
              <a:t>enc</a:t>
            </a:r>
            <a:r>
              <a:rPr sz="1875" spc="-37" baseline="-200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encircled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closed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loop.</a:t>
            </a:r>
            <a:endParaRPr sz="1800">
              <a:latin typeface="Arial MT"/>
              <a:cs typeface="Arial MT"/>
            </a:endParaRPr>
          </a:p>
          <a:p>
            <a:pPr marL="63500" marR="2569210">
              <a:lnSpc>
                <a:spcPts val="2160"/>
              </a:lnSpc>
              <a:spcBef>
                <a:spcPts val="5"/>
              </a:spcBef>
            </a:pPr>
            <a:r>
              <a:rPr sz="1800" spc="-5">
                <a:latin typeface="Arial MT"/>
                <a:cs typeface="Arial MT"/>
              </a:rPr>
              <a:t>Thus, the </a:t>
            </a:r>
            <a:r>
              <a:rPr sz="1800" spc="-15">
                <a:latin typeface="Arial MT"/>
                <a:cs typeface="Arial MT"/>
              </a:rPr>
              <a:t>two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equations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(the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other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being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Maxwell’s</a:t>
            </a:r>
            <a:r>
              <a:rPr sz="1800" spc="6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Law) 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specify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900" b="1" spc="-75">
                <a:latin typeface="Arial"/>
                <a:cs typeface="Arial"/>
              </a:rPr>
              <a:t>B</a:t>
            </a:r>
            <a:r>
              <a:rPr sz="1900" b="1" spc="-3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produced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 means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other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material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(that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is,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current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 a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changing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field)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exactly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same</a:t>
            </a:r>
            <a:endParaRPr sz="1800">
              <a:latin typeface="Arial MT"/>
              <a:cs typeface="Arial MT"/>
            </a:endParaRPr>
          </a:p>
          <a:p>
            <a:pPr marL="63500" marR="2855595">
              <a:lnSpc>
                <a:spcPts val="2160"/>
              </a:lnSpc>
            </a:pPr>
            <a:r>
              <a:rPr sz="1800">
                <a:latin typeface="Arial MT"/>
                <a:cs typeface="Arial MT"/>
              </a:rPr>
              <a:t>form.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 spc="-25">
                <a:latin typeface="Arial MT"/>
                <a:cs typeface="Arial MT"/>
              </a:rPr>
              <a:t>We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combine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two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equations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into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single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equation: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 marL="38735" marR="17780">
              <a:lnSpc>
                <a:spcPct val="100000"/>
              </a:lnSpc>
              <a:spcBef>
                <a:spcPts val="1330"/>
              </a:spcBef>
            </a:pPr>
            <a:r>
              <a:rPr sz="1800" spc="-5">
                <a:latin typeface="Arial MT"/>
                <a:cs typeface="Arial MT"/>
              </a:rPr>
              <a:t>When there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current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but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 change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flux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(such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wire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carrying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constant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current),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 first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term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right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side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of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Eq.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is</a:t>
            </a:r>
            <a:r>
              <a:rPr sz="1800" spc="-5">
                <a:latin typeface="Arial MT"/>
                <a:cs typeface="Arial MT"/>
              </a:rPr>
              <a:t> zero,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so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Eq.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reduces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</a:t>
            </a:r>
            <a:r>
              <a:rPr sz="1800" spc="-11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Ampere’s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 spc="-40">
                <a:latin typeface="Arial MT"/>
                <a:cs typeface="Arial MT"/>
              </a:rPr>
              <a:t>law.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When there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change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flux </a:t>
            </a:r>
            <a:r>
              <a:rPr sz="1800" spc="-5">
                <a:latin typeface="Arial MT"/>
                <a:cs typeface="Arial MT"/>
              </a:rPr>
              <a:t>but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 current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(such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inside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outside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gap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of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charging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capacitor),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 second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term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on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right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side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Eq.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zero,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so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Eq.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reduces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Maxwell’s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law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induction.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0163" y="934238"/>
            <a:ext cx="8956898" cy="25190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3415797" y="4107452"/>
            <a:ext cx="2236233" cy="3546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95" y="199632"/>
            <a:ext cx="8801889" cy="604267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96011" y="643111"/>
            <a:ext cx="8874144" cy="46009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0403" y="2438857"/>
            <a:ext cx="6782434" cy="10839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25065" marR="5080" indent="-2413000">
              <a:lnSpc>
                <a:spcPts val="4010"/>
              </a:lnSpc>
              <a:spcBef>
                <a:spcPts val="495"/>
              </a:spcBef>
            </a:pPr>
            <a:r>
              <a:rPr sz="3600" b="1">
                <a:solidFill>
                  <a:srgbClr val="34556D"/>
                </a:solidFill>
                <a:latin typeface="Arial"/>
                <a:cs typeface="Arial"/>
              </a:rPr>
              <a:t>Maxwell </a:t>
            </a:r>
            <a:r>
              <a:rPr sz="3600" b="1" spc="-5">
                <a:solidFill>
                  <a:srgbClr val="34556D"/>
                </a:solidFill>
                <a:latin typeface="Arial"/>
                <a:cs typeface="Arial"/>
              </a:rPr>
              <a:t>Equations; Magnetism </a:t>
            </a:r>
            <a:r>
              <a:rPr sz="3600" b="1" spc="-994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3600" b="1">
                <a:solidFill>
                  <a:srgbClr val="34556D"/>
                </a:solidFill>
                <a:latin typeface="Arial"/>
                <a:cs typeface="Arial"/>
              </a:rPr>
              <a:t>of</a:t>
            </a:r>
            <a:r>
              <a:rPr sz="3600" b="1" spc="-5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3600" b="1">
                <a:solidFill>
                  <a:srgbClr val="34556D"/>
                </a:solidFill>
                <a:latin typeface="Arial"/>
                <a:cs typeface="Arial"/>
              </a:rPr>
              <a:t>Matter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1311" y="1264361"/>
            <a:ext cx="172085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>
                <a:latin typeface="Arial MT"/>
                <a:cs typeface="Arial MT"/>
              </a:rPr>
              <a:t>Chapter</a:t>
            </a:r>
            <a:r>
              <a:rPr sz="2700" spc="-75">
                <a:latin typeface="Arial MT"/>
                <a:cs typeface="Arial MT"/>
              </a:rPr>
              <a:t> </a:t>
            </a:r>
            <a:r>
              <a:rPr sz="2700" spc="-5">
                <a:latin typeface="Arial MT"/>
                <a:cs typeface="Arial MT"/>
              </a:rPr>
              <a:t>32</a:t>
            </a:r>
            <a:endParaRPr sz="27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5328475" y="5555996"/>
            <a:ext cx="2883788" cy="60089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42164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32-3	</a:t>
            </a:r>
            <a:r>
              <a:rPr spc="-5"/>
              <a:t>Displacement</a:t>
            </a:r>
            <a:r>
              <a:rPr spc="-25"/>
              <a:t> </a:t>
            </a:r>
            <a:r>
              <a:rPr spc="-5"/>
              <a:t>Current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6864095" y="3305555"/>
            <a:ext cx="2124455" cy="46177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89890" marR="96520">
              <a:lnSpc>
                <a:spcPts val="2160"/>
              </a:lnSpc>
              <a:spcBef>
                <a:spcPts val="170"/>
              </a:spcBef>
              <a:tabLst>
                <a:tab pos="2916555" algn="l"/>
              </a:tabLst>
            </a:pPr>
            <a:r>
              <a:t>If</a:t>
            </a:r>
            <a:r>
              <a:rPr spc="-5"/>
              <a:t> </a:t>
            </a:r>
            <a:r>
              <a:rPr spc="-10"/>
              <a:t>you</a:t>
            </a:r>
            <a:r>
              <a:rPr spc="25"/>
              <a:t> </a:t>
            </a:r>
            <a:r>
              <a:rPr spc="-5"/>
              <a:t>compare</a:t>
            </a:r>
            <a:r>
              <a:rPr spc="10"/>
              <a:t> </a:t>
            </a:r>
            <a:r>
              <a:t>the</a:t>
            </a:r>
            <a:r>
              <a:rPr spc="-5"/>
              <a:t> </a:t>
            </a:r>
            <a:r>
              <a:rPr spc="-15"/>
              <a:t>two</a:t>
            </a:r>
            <a:r>
              <a:rPr spc="35"/>
              <a:t> </a:t>
            </a:r>
            <a:r>
              <a:t>terms</a:t>
            </a:r>
            <a:r>
              <a:rPr spc="5"/>
              <a:t> </a:t>
            </a:r>
            <a:r>
              <a:rPr spc="-5"/>
              <a:t>on </a:t>
            </a:r>
            <a:r>
              <a:t>the</a:t>
            </a:r>
            <a:r>
              <a:rPr spc="-5"/>
              <a:t> right</a:t>
            </a:r>
            <a:r>
              <a:rPr spc="20"/>
              <a:t> </a:t>
            </a:r>
            <a:r>
              <a:rPr spc="-5"/>
              <a:t>side</a:t>
            </a:r>
            <a:r>
              <a:rPr spc="5"/>
              <a:t> </a:t>
            </a:r>
            <a:r>
              <a:rPr spc="-5"/>
              <a:t>of</a:t>
            </a:r>
            <a:r>
              <a:rPr spc="10"/>
              <a:t> </a:t>
            </a:r>
            <a:r>
              <a:rPr spc="-5"/>
              <a:t>Eq.</a:t>
            </a:r>
            <a:r>
              <a:rPr spc="30"/>
              <a:t> </a:t>
            </a:r>
            <a:r>
              <a:rPr spc="-10"/>
              <a:t>(Ampere-Maxwell</a:t>
            </a:r>
            <a:r>
              <a:rPr spc="60"/>
              <a:t> </a:t>
            </a:r>
            <a:r>
              <a:rPr spc="-15"/>
              <a:t>Law),</a:t>
            </a:r>
            <a:r>
              <a:rPr spc="50"/>
              <a:t> </a:t>
            </a:r>
            <a:r>
              <a:rPr spc="-10"/>
              <a:t>you </a:t>
            </a:r>
            <a:r>
              <a:rPr spc="-5"/>
              <a:t> </a:t>
            </a:r>
            <a:r>
              <a:rPr spc="-45"/>
              <a:t>w</a:t>
            </a:r>
            <a:r>
              <a:rPr spc="-5"/>
              <a:t>i</a:t>
            </a:r>
            <a:r>
              <a:rPr spc="-15"/>
              <a:t>l</a:t>
            </a:r>
            <a:r>
              <a:rPr spc="-5"/>
              <a:t>l</a:t>
            </a:r>
            <a:r>
              <a:rPr spc="45"/>
              <a:t> </a:t>
            </a:r>
            <a:r>
              <a:rPr spc="-5"/>
              <a:t>see</a:t>
            </a:r>
            <a:r>
              <a:rPr spc="-10"/>
              <a:t> </a:t>
            </a:r>
            <a:r>
              <a:rPr spc="5"/>
              <a:t>t</a:t>
            </a:r>
            <a:r>
              <a:rPr spc="-5"/>
              <a:t>h</a:t>
            </a:r>
            <a:r>
              <a:rPr spc="-15"/>
              <a:t>a</a:t>
            </a:r>
            <a:r>
              <a:t>t</a:t>
            </a:r>
            <a:r>
              <a:rPr spc="5"/>
              <a:t> </a:t>
            </a:r>
            <a:r>
              <a:t>the</a:t>
            </a:r>
            <a:r>
              <a:rPr spc="-10"/>
              <a:t> </a:t>
            </a:r>
            <a:r>
              <a:rPr spc="-5"/>
              <a:t>pr</a:t>
            </a:r>
            <a:r>
              <a:rPr spc="-15"/>
              <a:t>o</a:t>
            </a:r>
            <a:r>
              <a:rPr spc="-5"/>
              <a:t>d</a:t>
            </a:r>
            <a:r>
              <a:rPr spc="-15"/>
              <a:t>u</a:t>
            </a:r>
            <a:r>
              <a:t>ct	</a:t>
            </a:r>
            <a:r>
              <a:rPr sz="1900" spc="-1115"/>
              <a:t>ε</a:t>
            </a:r>
            <a:r>
              <a:rPr sz="1875" spc="-44" baseline="-20000"/>
              <a:t>0</a:t>
            </a:r>
            <a:r>
              <a:rPr sz="1800" spc="-5"/>
              <a:t>(</a:t>
            </a:r>
            <a:r>
              <a:rPr sz="1800" spc="-10"/>
              <a:t>d</a:t>
            </a:r>
            <a:r>
              <a:rPr sz="1800" spc="-795"/>
              <a:t>ϕ</a:t>
            </a:r>
            <a:r>
              <a:rPr sz="1875" spc="-52" baseline="-20000"/>
              <a:t>E</a:t>
            </a:r>
            <a:r>
              <a:rPr sz="1800"/>
              <a:t>/dt)</a:t>
            </a:r>
            <a:r>
              <a:rPr sz="1800" spc="5"/>
              <a:t> </a:t>
            </a:r>
            <a:r>
              <a:rPr sz="1800"/>
              <a:t>must </a:t>
            </a:r>
            <a:r>
              <a:rPr sz="1800" spc="-5"/>
              <a:t>h</a:t>
            </a:r>
            <a:r>
              <a:rPr sz="1800" spc="-15"/>
              <a:t>a</a:t>
            </a:r>
            <a:r>
              <a:rPr sz="1800" spc="-5"/>
              <a:t>ve</a:t>
            </a:r>
            <a:r>
              <a:rPr sz="1800"/>
              <a:t> the</a:t>
            </a:r>
            <a:r>
              <a:rPr sz="1800" spc="-10"/>
              <a:t> </a:t>
            </a:r>
            <a:r>
              <a:rPr sz="1800" spc="-5"/>
              <a:t>dim</a:t>
            </a:r>
            <a:r>
              <a:rPr sz="1800" spc="-15"/>
              <a:t>e</a:t>
            </a:r>
            <a:r>
              <a:rPr sz="1800" spc="-5"/>
              <a:t>ns</a:t>
            </a:r>
            <a:r>
              <a:rPr sz="1800" spc="-15"/>
              <a:t>i</a:t>
            </a:r>
            <a:r>
              <a:rPr sz="1800" spc="-5"/>
              <a:t>on</a:t>
            </a:r>
            <a:r>
              <a:rPr sz="1800" spc="15"/>
              <a:t> </a:t>
            </a:r>
            <a:r>
              <a:rPr sz="1800"/>
              <a:t>of </a:t>
            </a:r>
            <a:r>
              <a:rPr sz="1800" spc="-5"/>
              <a:t>a</a:t>
            </a:r>
            <a:r>
              <a:rPr sz="1800"/>
              <a:t> </a:t>
            </a:r>
            <a:r>
              <a:rPr sz="1800" spc="-5"/>
              <a:t>curr</a:t>
            </a:r>
            <a:r>
              <a:rPr sz="1800" spc="-15"/>
              <a:t>e</a:t>
            </a:r>
            <a:r>
              <a:rPr sz="1800"/>
              <a:t>nt. In fact,  </a:t>
            </a:r>
            <a:r>
              <a:rPr sz="1800" spc="-5"/>
              <a:t>that</a:t>
            </a:r>
            <a:r>
              <a:rPr sz="1800" spc="5"/>
              <a:t> </a:t>
            </a:r>
            <a:r>
              <a:rPr sz="1800" spc="-5"/>
              <a:t>product</a:t>
            </a:r>
            <a:r>
              <a:rPr sz="1800" spc="10"/>
              <a:t> </a:t>
            </a:r>
            <a:r>
              <a:rPr sz="1800" spc="-5"/>
              <a:t>has</a:t>
            </a:r>
            <a:r>
              <a:rPr sz="1800" spc="15"/>
              <a:t> </a:t>
            </a:r>
            <a:r>
              <a:rPr sz="1800" spc="-5"/>
              <a:t>been</a:t>
            </a:r>
            <a:r>
              <a:rPr sz="1800" spc="10"/>
              <a:t> </a:t>
            </a:r>
            <a:r>
              <a:rPr sz="1800" spc="-5"/>
              <a:t>treated as</a:t>
            </a:r>
            <a:r>
              <a:rPr sz="1800" spc="5"/>
              <a:t> </a:t>
            </a:r>
            <a:r>
              <a:rPr sz="1800" spc="-5"/>
              <a:t>being</a:t>
            </a:r>
            <a:r>
              <a:rPr sz="1800" spc="10"/>
              <a:t> </a:t>
            </a:r>
            <a:r>
              <a:rPr sz="1800" spc="-5"/>
              <a:t>a</a:t>
            </a:r>
            <a:r>
              <a:rPr sz="1800" spc="5"/>
              <a:t> </a:t>
            </a:r>
            <a:r>
              <a:rPr sz="1800" spc="-5"/>
              <a:t>fictitious</a:t>
            </a:r>
            <a:r>
              <a:rPr sz="1800" spc="5"/>
              <a:t> </a:t>
            </a:r>
            <a:r>
              <a:rPr sz="1800" spc="-5"/>
              <a:t>current</a:t>
            </a:r>
            <a:r>
              <a:rPr sz="1800" spc="5"/>
              <a:t> </a:t>
            </a:r>
            <a:r>
              <a:rPr sz="1800" spc="-5"/>
              <a:t>called</a:t>
            </a:r>
            <a:r>
              <a:rPr sz="1800" spc="10"/>
              <a:t> </a:t>
            </a:r>
            <a:r>
              <a:rPr sz="1800"/>
              <a:t>the</a:t>
            </a:r>
            <a:r>
              <a:rPr sz="1800" spc="15"/>
              <a:t> </a:t>
            </a:r>
            <a:r>
              <a:rPr sz="1800" b="1">
                <a:latin typeface="Arial"/>
                <a:cs typeface="Arial"/>
              </a:rPr>
              <a:t>displacement </a:t>
            </a:r>
            <a:r>
              <a:rPr sz="1800" b="1" spc="-484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current </a:t>
            </a:r>
            <a:r>
              <a:rPr sz="1900" spc="-20"/>
              <a:t>i</a:t>
            </a:r>
            <a:r>
              <a:rPr sz="1875" spc="-30" baseline="-20000"/>
              <a:t>d</a:t>
            </a:r>
            <a:r>
              <a:rPr sz="1800" spc="-20"/>
              <a:t>:</a:t>
            </a:r>
            <a:endParaRPr sz="1800">
              <a:latin typeface="Arial"/>
              <a:cs typeface="Arial"/>
            </a:endParaRPr>
          </a:p>
          <a:p>
            <a:pPr marL="339090" marR="43180" algn="r">
              <a:lnSpc>
                <a:spcPct val="100000"/>
              </a:lnSpc>
              <a:spcBef>
                <a:spcPts val="1560"/>
              </a:spcBef>
            </a:pPr>
            <a:r>
              <a:rPr spc="-5"/>
              <a:t>Ampere-Maxwell</a:t>
            </a:r>
            <a:r>
              <a:rPr spc="5"/>
              <a:t> </a:t>
            </a:r>
            <a:r>
              <a:rPr spc="-5"/>
              <a:t>law</a:t>
            </a:r>
          </a:p>
          <a:p>
            <a:pPr marL="339090">
              <a:lnSpc>
                <a:spcPct val="100000"/>
              </a:lnSpc>
              <a:spcBef>
                <a:spcPts val="45"/>
              </a:spcBef>
            </a:pPr>
            <a:endParaRPr sz="2300"/>
          </a:p>
          <a:p>
            <a:pPr marL="389890">
              <a:lnSpc>
                <a:spcPct val="100000"/>
              </a:lnSpc>
            </a:pPr>
            <a:r>
              <a:rPr spc="-5"/>
              <a:t>Ampere-Maxwell</a:t>
            </a:r>
            <a:r>
              <a:rPr spc="30"/>
              <a:t> </a:t>
            </a:r>
            <a:r>
              <a:rPr spc="-5"/>
              <a:t>Law</a:t>
            </a:r>
            <a:r>
              <a:t> </a:t>
            </a:r>
            <a:r>
              <a:rPr spc="-5"/>
              <a:t>then</a:t>
            </a:r>
            <a:r>
              <a:rPr spc="-15"/>
              <a:t> </a:t>
            </a:r>
            <a:r>
              <a:rPr spc="-5"/>
              <a:t>becomes,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9930" y="5065664"/>
            <a:ext cx="732917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15">
                <a:latin typeface="Arial MT"/>
                <a:cs typeface="Arial MT"/>
              </a:rPr>
              <a:t>where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900" spc="-25">
                <a:latin typeface="Arial MT"/>
                <a:cs typeface="Arial MT"/>
              </a:rPr>
              <a:t>i</a:t>
            </a:r>
            <a:r>
              <a:rPr sz="1875" spc="-37" baseline="-20000">
                <a:latin typeface="Arial MT"/>
                <a:cs typeface="Arial MT"/>
              </a:rPr>
              <a:t>d,enc</a:t>
            </a:r>
            <a:r>
              <a:rPr sz="1875" spc="202" baseline="-2000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is </a:t>
            </a:r>
            <a:r>
              <a:rPr sz="1800" spc="-5">
                <a:latin typeface="Arial MT"/>
                <a:cs typeface="Arial MT"/>
              </a:rPr>
              <a:t>the displacement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current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encircled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5">
                <a:latin typeface="Arial MT"/>
                <a:cs typeface="Arial MT"/>
              </a:rPr>
              <a:t> integration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loop.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50107" y="2653283"/>
            <a:ext cx="3784600" cy="647700"/>
            <a:chOff x="3150107" y="2653283"/>
            <a:chExt cx="3784600" cy="647700"/>
          </a:xfrm>
        </p:grpSpPr>
        <p:pic>
          <p:nvPicPr>
            <p:cNvPr id="7" name="object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150107" y="2653283"/>
              <a:ext cx="1421892" cy="64720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615560" y="2688208"/>
              <a:ext cx="2319020" cy="542290"/>
            </a:xfrm>
            <a:custGeom>
              <a:avLst/>
              <a:gdLst/>
              <a:ahLst/>
              <a:cxnLst/>
              <a:rect l="l" t="t" r="r" b="b"/>
              <a:pathLst>
                <a:path w="2319020" h="542289">
                  <a:moveTo>
                    <a:pt x="2242398" y="509423"/>
                  </a:moveTo>
                  <a:lnTo>
                    <a:pt x="2176653" y="541781"/>
                  </a:lnTo>
                  <a:lnTo>
                    <a:pt x="2318639" y="538099"/>
                  </a:lnTo>
                  <a:lnTo>
                    <a:pt x="2297634" y="511555"/>
                  </a:lnTo>
                  <a:lnTo>
                    <a:pt x="2246884" y="511555"/>
                  </a:lnTo>
                  <a:lnTo>
                    <a:pt x="2242398" y="509423"/>
                  </a:lnTo>
                  <a:close/>
                </a:path>
                <a:path w="2319020" h="542289">
                  <a:moveTo>
                    <a:pt x="2249594" y="505881"/>
                  </a:moveTo>
                  <a:lnTo>
                    <a:pt x="2242398" y="509423"/>
                  </a:lnTo>
                  <a:lnTo>
                    <a:pt x="2246884" y="511555"/>
                  </a:lnTo>
                  <a:lnTo>
                    <a:pt x="2249594" y="505881"/>
                  </a:lnTo>
                  <a:close/>
                </a:path>
                <a:path w="2319020" h="542289">
                  <a:moveTo>
                    <a:pt x="2230500" y="426719"/>
                  </a:moveTo>
                  <a:lnTo>
                    <a:pt x="2247754" y="497904"/>
                  </a:lnTo>
                  <a:lnTo>
                    <a:pt x="2252344" y="500125"/>
                  </a:lnTo>
                  <a:lnTo>
                    <a:pt x="2246884" y="511555"/>
                  </a:lnTo>
                  <a:lnTo>
                    <a:pt x="2297634" y="511555"/>
                  </a:lnTo>
                  <a:lnTo>
                    <a:pt x="2230500" y="426719"/>
                  </a:lnTo>
                  <a:close/>
                </a:path>
                <a:path w="2319020" h="542289">
                  <a:moveTo>
                    <a:pt x="948652" y="12700"/>
                  </a:moveTo>
                  <a:lnTo>
                    <a:pt x="772033" y="12700"/>
                  </a:lnTo>
                  <a:lnTo>
                    <a:pt x="805434" y="13462"/>
                  </a:lnTo>
                  <a:lnTo>
                    <a:pt x="839342" y="14986"/>
                  </a:lnTo>
                  <a:lnTo>
                    <a:pt x="908303" y="20700"/>
                  </a:lnTo>
                  <a:lnTo>
                    <a:pt x="979424" y="29971"/>
                  </a:lnTo>
                  <a:lnTo>
                    <a:pt x="1036954" y="40766"/>
                  </a:lnTo>
                  <a:lnTo>
                    <a:pt x="1078864" y="50673"/>
                  </a:lnTo>
                  <a:lnTo>
                    <a:pt x="1123568" y="62483"/>
                  </a:lnTo>
                  <a:lnTo>
                    <a:pt x="1195069" y="83565"/>
                  </a:lnTo>
                  <a:lnTo>
                    <a:pt x="1245235" y="99440"/>
                  </a:lnTo>
                  <a:lnTo>
                    <a:pt x="1296924" y="116839"/>
                  </a:lnTo>
                  <a:lnTo>
                    <a:pt x="1350137" y="135381"/>
                  </a:lnTo>
                  <a:lnTo>
                    <a:pt x="1404492" y="154939"/>
                  </a:lnTo>
                  <a:lnTo>
                    <a:pt x="1459611" y="175513"/>
                  </a:lnTo>
                  <a:lnTo>
                    <a:pt x="1571116" y="218693"/>
                  </a:lnTo>
                  <a:lnTo>
                    <a:pt x="1682496" y="263651"/>
                  </a:lnTo>
                  <a:lnTo>
                    <a:pt x="1791715" y="309244"/>
                  </a:lnTo>
                  <a:lnTo>
                    <a:pt x="1946402" y="375792"/>
                  </a:lnTo>
                  <a:lnTo>
                    <a:pt x="2083308" y="436625"/>
                  </a:lnTo>
                  <a:lnTo>
                    <a:pt x="2103755" y="446024"/>
                  </a:lnTo>
                  <a:lnTo>
                    <a:pt x="2123693" y="454913"/>
                  </a:lnTo>
                  <a:lnTo>
                    <a:pt x="2234829" y="505881"/>
                  </a:lnTo>
                  <a:lnTo>
                    <a:pt x="2239137" y="507873"/>
                  </a:lnTo>
                  <a:lnTo>
                    <a:pt x="2242398" y="509423"/>
                  </a:lnTo>
                  <a:lnTo>
                    <a:pt x="2249594" y="505881"/>
                  </a:lnTo>
                  <a:lnTo>
                    <a:pt x="2249656" y="505752"/>
                  </a:lnTo>
                  <a:lnTo>
                    <a:pt x="2247754" y="497904"/>
                  </a:lnTo>
                  <a:lnTo>
                    <a:pt x="2244470" y="496315"/>
                  </a:lnTo>
                  <a:lnTo>
                    <a:pt x="2230755" y="490092"/>
                  </a:lnTo>
                  <a:lnTo>
                    <a:pt x="2200274" y="475868"/>
                  </a:lnTo>
                  <a:lnTo>
                    <a:pt x="1999488" y="385317"/>
                  </a:lnTo>
                  <a:lnTo>
                    <a:pt x="1796668" y="297561"/>
                  </a:lnTo>
                  <a:lnTo>
                    <a:pt x="1687322" y="251840"/>
                  </a:lnTo>
                  <a:lnTo>
                    <a:pt x="1575689" y="206882"/>
                  </a:lnTo>
                  <a:lnTo>
                    <a:pt x="1463928" y="163575"/>
                  </a:lnTo>
                  <a:lnTo>
                    <a:pt x="1408811" y="143001"/>
                  </a:lnTo>
                  <a:lnTo>
                    <a:pt x="1300988" y="104775"/>
                  </a:lnTo>
                  <a:lnTo>
                    <a:pt x="1249044" y="87375"/>
                  </a:lnTo>
                  <a:lnTo>
                    <a:pt x="1198752" y="71374"/>
                  </a:lnTo>
                  <a:lnTo>
                    <a:pt x="1150365" y="56895"/>
                  </a:lnTo>
                  <a:lnTo>
                    <a:pt x="1104138" y="44068"/>
                  </a:lnTo>
                  <a:lnTo>
                    <a:pt x="1060323" y="33019"/>
                  </a:lnTo>
                  <a:lnTo>
                    <a:pt x="1019301" y="24129"/>
                  </a:lnTo>
                  <a:lnTo>
                    <a:pt x="981201" y="17399"/>
                  </a:lnTo>
                  <a:lnTo>
                    <a:pt x="948652" y="12700"/>
                  </a:lnTo>
                  <a:close/>
                </a:path>
                <a:path w="2319020" h="542289">
                  <a:moveTo>
                    <a:pt x="2247754" y="497904"/>
                  </a:moveTo>
                  <a:lnTo>
                    <a:pt x="2249656" y="505752"/>
                  </a:lnTo>
                  <a:lnTo>
                    <a:pt x="2252344" y="500125"/>
                  </a:lnTo>
                  <a:lnTo>
                    <a:pt x="2247754" y="497904"/>
                  </a:lnTo>
                  <a:close/>
                </a:path>
                <a:path w="2319020" h="542289">
                  <a:moveTo>
                    <a:pt x="772033" y="0"/>
                  </a:moveTo>
                  <a:lnTo>
                    <a:pt x="705992" y="1015"/>
                  </a:lnTo>
                  <a:lnTo>
                    <a:pt x="641350" y="4952"/>
                  </a:lnTo>
                  <a:lnTo>
                    <a:pt x="578358" y="11556"/>
                  </a:lnTo>
                  <a:lnTo>
                    <a:pt x="516636" y="20574"/>
                  </a:lnTo>
                  <a:lnTo>
                    <a:pt x="456056" y="31876"/>
                  </a:lnTo>
                  <a:lnTo>
                    <a:pt x="396621" y="45085"/>
                  </a:lnTo>
                  <a:lnTo>
                    <a:pt x="338200" y="60070"/>
                  </a:lnTo>
                  <a:lnTo>
                    <a:pt x="280542" y="76580"/>
                  </a:lnTo>
                  <a:lnTo>
                    <a:pt x="223647" y="94233"/>
                  </a:lnTo>
                  <a:lnTo>
                    <a:pt x="167131" y="112775"/>
                  </a:lnTo>
                  <a:lnTo>
                    <a:pt x="111125" y="132206"/>
                  </a:lnTo>
                  <a:lnTo>
                    <a:pt x="0" y="171957"/>
                  </a:lnTo>
                  <a:lnTo>
                    <a:pt x="4317" y="183895"/>
                  </a:lnTo>
                  <a:lnTo>
                    <a:pt x="115442" y="144144"/>
                  </a:lnTo>
                  <a:lnTo>
                    <a:pt x="171323" y="124840"/>
                  </a:lnTo>
                  <a:lnTo>
                    <a:pt x="227584" y="106299"/>
                  </a:lnTo>
                  <a:lnTo>
                    <a:pt x="284352" y="88645"/>
                  </a:lnTo>
                  <a:lnTo>
                    <a:pt x="341629" y="72389"/>
                  </a:lnTo>
                  <a:lnTo>
                    <a:pt x="399796" y="57403"/>
                  </a:lnTo>
                  <a:lnTo>
                    <a:pt x="458850" y="44323"/>
                  </a:lnTo>
                  <a:lnTo>
                    <a:pt x="518922" y="33019"/>
                  </a:lnTo>
                  <a:lnTo>
                    <a:pt x="580009" y="24129"/>
                  </a:lnTo>
                  <a:lnTo>
                    <a:pt x="642492" y="17652"/>
                  </a:lnTo>
                  <a:lnTo>
                    <a:pt x="706501" y="13715"/>
                  </a:lnTo>
                  <a:lnTo>
                    <a:pt x="948652" y="12700"/>
                  </a:lnTo>
                  <a:lnTo>
                    <a:pt x="945134" y="12191"/>
                  </a:lnTo>
                  <a:lnTo>
                    <a:pt x="909574" y="8000"/>
                  </a:lnTo>
                  <a:lnTo>
                    <a:pt x="874394" y="4699"/>
                  </a:lnTo>
                  <a:lnTo>
                    <a:pt x="839851" y="2286"/>
                  </a:lnTo>
                  <a:lnTo>
                    <a:pt x="805688" y="762"/>
                  </a:lnTo>
                  <a:lnTo>
                    <a:pt x="7720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/>
          <a:stretch>
            <a:fillRect/>
          </a:stretch>
        </p:blipFill>
        <p:spPr>
          <a:xfrm>
            <a:off x="2552700" y="4053840"/>
            <a:ext cx="2871216" cy="659403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544311" y="3803650"/>
            <a:ext cx="2092325" cy="671830"/>
          </a:xfrm>
          <a:custGeom>
            <a:avLst/>
            <a:gdLst/>
            <a:ahLst/>
            <a:cxnLst/>
            <a:rect l="l" t="t" r="r" b="b"/>
            <a:pathLst>
              <a:path w="2092325" h="671829">
                <a:moveTo>
                  <a:pt x="118745" y="546100"/>
                </a:moveTo>
                <a:lnTo>
                  <a:pt x="0" y="623569"/>
                </a:lnTo>
                <a:lnTo>
                  <a:pt x="133476" y="671830"/>
                </a:lnTo>
                <a:lnTo>
                  <a:pt x="82112" y="621030"/>
                </a:lnTo>
                <a:lnTo>
                  <a:pt x="76453" y="621030"/>
                </a:lnTo>
                <a:lnTo>
                  <a:pt x="74929" y="608330"/>
                </a:lnTo>
                <a:lnTo>
                  <a:pt x="80018" y="607788"/>
                </a:lnTo>
                <a:lnTo>
                  <a:pt x="118745" y="546100"/>
                </a:lnTo>
                <a:close/>
              </a:path>
              <a:path w="2092325" h="671829">
                <a:moveTo>
                  <a:pt x="75691" y="614680"/>
                </a:moveTo>
                <a:lnTo>
                  <a:pt x="76453" y="621030"/>
                </a:lnTo>
                <a:lnTo>
                  <a:pt x="82112" y="621030"/>
                </a:lnTo>
                <a:lnTo>
                  <a:pt x="75691" y="614680"/>
                </a:lnTo>
                <a:close/>
              </a:path>
              <a:path w="2092325" h="671829">
                <a:moveTo>
                  <a:pt x="1209013" y="382497"/>
                </a:moveTo>
                <a:lnTo>
                  <a:pt x="1205738" y="387350"/>
                </a:lnTo>
                <a:lnTo>
                  <a:pt x="1206372" y="387350"/>
                </a:lnTo>
                <a:lnTo>
                  <a:pt x="1201928" y="392430"/>
                </a:lnTo>
                <a:lnTo>
                  <a:pt x="1196847" y="396240"/>
                </a:lnTo>
                <a:lnTo>
                  <a:pt x="1190624" y="401319"/>
                </a:lnTo>
                <a:lnTo>
                  <a:pt x="1182878" y="405130"/>
                </a:lnTo>
                <a:lnTo>
                  <a:pt x="1173861" y="410210"/>
                </a:lnTo>
                <a:lnTo>
                  <a:pt x="1163446" y="415290"/>
                </a:lnTo>
                <a:lnTo>
                  <a:pt x="1151763" y="420369"/>
                </a:lnTo>
                <a:lnTo>
                  <a:pt x="1138936" y="424180"/>
                </a:lnTo>
                <a:lnTo>
                  <a:pt x="1124839" y="429260"/>
                </a:lnTo>
                <a:lnTo>
                  <a:pt x="1076706" y="444500"/>
                </a:lnTo>
                <a:lnTo>
                  <a:pt x="1039876" y="453390"/>
                </a:lnTo>
                <a:lnTo>
                  <a:pt x="999743" y="463550"/>
                </a:lnTo>
                <a:lnTo>
                  <a:pt x="956690" y="473710"/>
                </a:lnTo>
                <a:lnTo>
                  <a:pt x="934085" y="477519"/>
                </a:lnTo>
                <a:lnTo>
                  <a:pt x="863091" y="492760"/>
                </a:lnTo>
                <a:lnTo>
                  <a:pt x="656971" y="528319"/>
                </a:lnTo>
                <a:lnTo>
                  <a:pt x="394080" y="567690"/>
                </a:lnTo>
                <a:lnTo>
                  <a:pt x="296672" y="580390"/>
                </a:lnTo>
                <a:lnTo>
                  <a:pt x="273685" y="584200"/>
                </a:lnTo>
                <a:lnTo>
                  <a:pt x="208279" y="591819"/>
                </a:lnTo>
                <a:lnTo>
                  <a:pt x="187833" y="595630"/>
                </a:lnTo>
                <a:lnTo>
                  <a:pt x="168401" y="596900"/>
                </a:lnTo>
                <a:lnTo>
                  <a:pt x="149605" y="599440"/>
                </a:lnTo>
                <a:lnTo>
                  <a:pt x="114808" y="604519"/>
                </a:lnTo>
                <a:lnTo>
                  <a:pt x="98805" y="605790"/>
                </a:lnTo>
                <a:lnTo>
                  <a:pt x="80018" y="607788"/>
                </a:lnTo>
                <a:lnTo>
                  <a:pt x="75691" y="614680"/>
                </a:lnTo>
                <a:lnTo>
                  <a:pt x="82112" y="621030"/>
                </a:lnTo>
                <a:lnTo>
                  <a:pt x="85216" y="621030"/>
                </a:lnTo>
                <a:lnTo>
                  <a:pt x="100329" y="618490"/>
                </a:lnTo>
                <a:lnTo>
                  <a:pt x="116332" y="617219"/>
                </a:lnTo>
                <a:lnTo>
                  <a:pt x="169925" y="609600"/>
                </a:lnTo>
                <a:lnTo>
                  <a:pt x="189484" y="608330"/>
                </a:lnTo>
                <a:lnTo>
                  <a:pt x="209930" y="604519"/>
                </a:lnTo>
                <a:lnTo>
                  <a:pt x="275336" y="596900"/>
                </a:lnTo>
                <a:lnTo>
                  <a:pt x="298450" y="593090"/>
                </a:lnTo>
                <a:lnTo>
                  <a:pt x="395859" y="580390"/>
                </a:lnTo>
                <a:lnTo>
                  <a:pt x="659002" y="541019"/>
                </a:lnTo>
                <a:lnTo>
                  <a:pt x="815721" y="514350"/>
                </a:lnTo>
                <a:lnTo>
                  <a:pt x="865504" y="504190"/>
                </a:lnTo>
                <a:lnTo>
                  <a:pt x="913511" y="495300"/>
                </a:lnTo>
                <a:lnTo>
                  <a:pt x="959358" y="485140"/>
                </a:lnTo>
                <a:lnTo>
                  <a:pt x="981329" y="481330"/>
                </a:lnTo>
                <a:lnTo>
                  <a:pt x="1023238" y="471169"/>
                </a:lnTo>
                <a:lnTo>
                  <a:pt x="1043051" y="466090"/>
                </a:lnTo>
                <a:lnTo>
                  <a:pt x="1062101" y="461010"/>
                </a:lnTo>
                <a:lnTo>
                  <a:pt x="1080262" y="455930"/>
                </a:lnTo>
                <a:lnTo>
                  <a:pt x="1097534" y="450850"/>
                </a:lnTo>
                <a:lnTo>
                  <a:pt x="1113789" y="447040"/>
                </a:lnTo>
                <a:lnTo>
                  <a:pt x="1156589" y="431800"/>
                </a:lnTo>
                <a:lnTo>
                  <a:pt x="1197990" y="411480"/>
                </a:lnTo>
                <a:lnTo>
                  <a:pt x="1216024" y="394969"/>
                </a:lnTo>
                <a:lnTo>
                  <a:pt x="1216660" y="394969"/>
                </a:lnTo>
                <a:lnTo>
                  <a:pt x="1219962" y="388619"/>
                </a:lnTo>
                <a:lnTo>
                  <a:pt x="1220342" y="388619"/>
                </a:lnTo>
                <a:lnTo>
                  <a:pt x="1220469" y="387350"/>
                </a:lnTo>
                <a:lnTo>
                  <a:pt x="1222089" y="383540"/>
                </a:lnTo>
                <a:lnTo>
                  <a:pt x="1208659" y="383540"/>
                </a:lnTo>
                <a:lnTo>
                  <a:pt x="1209013" y="382497"/>
                </a:lnTo>
                <a:close/>
              </a:path>
              <a:path w="2092325" h="671829">
                <a:moveTo>
                  <a:pt x="80018" y="607788"/>
                </a:moveTo>
                <a:lnTo>
                  <a:pt x="74929" y="608330"/>
                </a:lnTo>
                <a:lnTo>
                  <a:pt x="75691" y="614680"/>
                </a:lnTo>
                <a:lnTo>
                  <a:pt x="80018" y="607788"/>
                </a:lnTo>
                <a:close/>
              </a:path>
              <a:path w="2092325" h="671829">
                <a:moveTo>
                  <a:pt x="854921" y="12700"/>
                </a:moveTo>
                <a:lnTo>
                  <a:pt x="795274" y="12700"/>
                </a:lnTo>
                <a:lnTo>
                  <a:pt x="802766" y="13970"/>
                </a:lnTo>
                <a:lnTo>
                  <a:pt x="811402" y="15239"/>
                </a:lnTo>
                <a:lnTo>
                  <a:pt x="821054" y="17780"/>
                </a:lnTo>
                <a:lnTo>
                  <a:pt x="831596" y="19050"/>
                </a:lnTo>
                <a:lnTo>
                  <a:pt x="843279" y="22860"/>
                </a:lnTo>
                <a:lnTo>
                  <a:pt x="855726" y="25400"/>
                </a:lnTo>
                <a:lnTo>
                  <a:pt x="869188" y="29210"/>
                </a:lnTo>
                <a:lnTo>
                  <a:pt x="883412" y="34289"/>
                </a:lnTo>
                <a:lnTo>
                  <a:pt x="898398" y="38100"/>
                </a:lnTo>
                <a:lnTo>
                  <a:pt x="914273" y="43180"/>
                </a:lnTo>
                <a:lnTo>
                  <a:pt x="930910" y="48260"/>
                </a:lnTo>
                <a:lnTo>
                  <a:pt x="948054" y="54610"/>
                </a:lnTo>
                <a:lnTo>
                  <a:pt x="984631" y="67310"/>
                </a:lnTo>
                <a:lnTo>
                  <a:pt x="1003808" y="73660"/>
                </a:lnTo>
                <a:lnTo>
                  <a:pt x="1043939" y="87630"/>
                </a:lnTo>
                <a:lnTo>
                  <a:pt x="1086104" y="102870"/>
                </a:lnTo>
                <a:lnTo>
                  <a:pt x="1129918" y="119380"/>
                </a:lnTo>
                <a:lnTo>
                  <a:pt x="1175258" y="135889"/>
                </a:lnTo>
                <a:lnTo>
                  <a:pt x="1366265" y="208280"/>
                </a:lnTo>
                <a:lnTo>
                  <a:pt x="1607058" y="297180"/>
                </a:lnTo>
                <a:lnTo>
                  <a:pt x="1652778" y="313690"/>
                </a:lnTo>
                <a:lnTo>
                  <a:pt x="1697101" y="328930"/>
                </a:lnTo>
                <a:lnTo>
                  <a:pt x="1739899" y="342900"/>
                </a:lnTo>
                <a:lnTo>
                  <a:pt x="1780539" y="356869"/>
                </a:lnTo>
                <a:lnTo>
                  <a:pt x="1800097" y="363219"/>
                </a:lnTo>
                <a:lnTo>
                  <a:pt x="1819147" y="368300"/>
                </a:lnTo>
                <a:lnTo>
                  <a:pt x="1837436" y="374650"/>
                </a:lnTo>
                <a:lnTo>
                  <a:pt x="1855215" y="379730"/>
                </a:lnTo>
                <a:lnTo>
                  <a:pt x="1872234" y="384810"/>
                </a:lnTo>
                <a:lnTo>
                  <a:pt x="1888616" y="388619"/>
                </a:lnTo>
                <a:lnTo>
                  <a:pt x="1904238" y="392430"/>
                </a:lnTo>
                <a:lnTo>
                  <a:pt x="1919096" y="396240"/>
                </a:lnTo>
                <a:lnTo>
                  <a:pt x="1933193" y="400050"/>
                </a:lnTo>
                <a:lnTo>
                  <a:pt x="1946402" y="402590"/>
                </a:lnTo>
                <a:lnTo>
                  <a:pt x="1958720" y="403860"/>
                </a:lnTo>
                <a:lnTo>
                  <a:pt x="1970278" y="406400"/>
                </a:lnTo>
                <a:lnTo>
                  <a:pt x="1980945" y="406400"/>
                </a:lnTo>
                <a:lnTo>
                  <a:pt x="1990597" y="407669"/>
                </a:lnTo>
                <a:lnTo>
                  <a:pt x="2007869" y="407669"/>
                </a:lnTo>
                <a:lnTo>
                  <a:pt x="2023364" y="406400"/>
                </a:lnTo>
                <a:lnTo>
                  <a:pt x="2037207" y="403860"/>
                </a:lnTo>
                <a:lnTo>
                  <a:pt x="2049526" y="401319"/>
                </a:lnTo>
                <a:lnTo>
                  <a:pt x="2059432" y="396240"/>
                </a:lnTo>
                <a:lnTo>
                  <a:pt x="2060320" y="396240"/>
                </a:lnTo>
                <a:lnTo>
                  <a:pt x="2062416" y="394969"/>
                </a:lnTo>
                <a:lnTo>
                  <a:pt x="1981708" y="394969"/>
                </a:lnTo>
                <a:lnTo>
                  <a:pt x="1960626" y="392430"/>
                </a:lnTo>
                <a:lnTo>
                  <a:pt x="1948561" y="389890"/>
                </a:lnTo>
                <a:lnTo>
                  <a:pt x="1935734" y="387350"/>
                </a:lnTo>
                <a:lnTo>
                  <a:pt x="1921764" y="383540"/>
                </a:lnTo>
                <a:lnTo>
                  <a:pt x="1907286" y="381000"/>
                </a:lnTo>
                <a:lnTo>
                  <a:pt x="1891791" y="375919"/>
                </a:lnTo>
                <a:lnTo>
                  <a:pt x="1875536" y="372110"/>
                </a:lnTo>
                <a:lnTo>
                  <a:pt x="1858644" y="367030"/>
                </a:lnTo>
                <a:lnTo>
                  <a:pt x="1841118" y="361950"/>
                </a:lnTo>
                <a:lnTo>
                  <a:pt x="1822831" y="356869"/>
                </a:lnTo>
                <a:lnTo>
                  <a:pt x="1784477" y="344169"/>
                </a:lnTo>
                <a:lnTo>
                  <a:pt x="1743837" y="331469"/>
                </a:lnTo>
                <a:lnTo>
                  <a:pt x="1701164" y="316230"/>
                </a:lnTo>
                <a:lnTo>
                  <a:pt x="1656968" y="300990"/>
                </a:lnTo>
                <a:lnTo>
                  <a:pt x="1564513" y="267969"/>
                </a:lnTo>
                <a:lnTo>
                  <a:pt x="1273810" y="160020"/>
                </a:lnTo>
                <a:lnTo>
                  <a:pt x="1226312" y="140970"/>
                </a:lnTo>
                <a:lnTo>
                  <a:pt x="1179703" y="124460"/>
                </a:lnTo>
                <a:lnTo>
                  <a:pt x="1134364" y="106680"/>
                </a:lnTo>
                <a:lnTo>
                  <a:pt x="1090421" y="91439"/>
                </a:lnTo>
                <a:lnTo>
                  <a:pt x="1048258" y="76200"/>
                </a:lnTo>
                <a:lnTo>
                  <a:pt x="1007998" y="62230"/>
                </a:lnTo>
                <a:lnTo>
                  <a:pt x="988948" y="54610"/>
                </a:lnTo>
                <a:lnTo>
                  <a:pt x="952118" y="41910"/>
                </a:lnTo>
                <a:lnTo>
                  <a:pt x="934847" y="36830"/>
                </a:lnTo>
                <a:lnTo>
                  <a:pt x="918210" y="31750"/>
                </a:lnTo>
                <a:lnTo>
                  <a:pt x="887095" y="21589"/>
                </a:lnTo>
                <a:lnTo>
                  <a:pt x="872743" y="17780"/>
                </a:lnTo>
                <a:lnTo>
                  <a:pt x="859154" y="13970"/>
                </a:lnTo>
                <a:lnTo>
                  <a:pt x="854921" y="12700"/>
                </a:lnTo>
                <a:close/>
              </a:path>
              <a:path w="2092325" h="671829">
                <a:moveTo>
                  <a:pt x="2054606" y="384810"/>
                </a:moveTo>
                <a:lnTo>
                  <a:pt x="2044699" y="388619"/>
                </a:lnTo>
                <a:lnTo>
                  <a:pt x="2033905" y="392430"/>
                </a:lnTo>
                <a:lnTo>
                  <a:pt x="2021332" y="393700"/>
                </a:lnTo>
                <a:lnTo>
                  <a:pt x="2006981" y="394969"/>
                </a:lnTo>
                <a:lnTo>
                  <a:pt x="2062416" y="394969"/>
                </a:lnTo>
                <a:lnTo>
                  <a:pt x="2068703" y="391160"/>
                </a:lnTo>
                <a:lnTo>
                  <a:pt x="2069591" y="391160"/>
                </a:lnTo>
                <a:lnTo>
                  <a:pt x="2075078" y="386080"/>
                </a:lnTo>
                <a:lnTo>
                  <a:pt x="2053716" y="386080"/>
                </a:lnTo>
                <a:lnTo>
                  <a:pt x="2054606" y="384810"/>
                </a:lnTo>
                <a:close/>
              </a:path>
              <a:path w="2092325" h="671829">
                <a:moveTo>
                  <a:pt x="2068067" y="374650"/>
                </a:moveTo>
                <a:lnTo>
                  <a:pt x="2061210" y="381000"/>
                </a:lnTo>
                <a:lnTo>
                  <a:pt x="2062098" y="381000"/>
                </a:lnTo>
                <a:lnTo>
                  <a:pt x="2053716" y="386080"/>
                </a:lnTo>
                <a:lnTo>
                  <a:pt x="2075078" y="386080"/>
                </a:lnTo>
                <a:lnTo>
                  <a:pt x="2076449" y="384810"/>
                </a:lnTo>
                <a:lnTo>
                  <a:pt x="2076704" y="384810"/>
                </a:lnTo>
                <a:lnTo>
                  <a:pt x="2076958" y="383540"/>
                </a:lnTo>
                <a:lnTo>
                  <a:pt x="2077212" y="383540"/>
                </a:lnTo>
                <a:lnTo>
                  <a:pt x="2082545" y="377190"/>
                </a:lnTo>
                <a:lnTo>
                  <a:pt x="2082799" y="377190"/>
                </a:lnTo>
                <a:lnTo>
                  <a:pt x="2083054" y="375919"/>
                </a:lnTo>
                <a:lnTo>
                  <a:pt x="2067306" y="375919"/>
                </a:lnTo>
                <a:lnTo>
                  <a:pt x="2068067" y="374650"/>
                </a:lnTo>
                <a:close/>
              </a:path>
              <a:path w="2092325" h="671829">
                <a:moveTo>
                  <a:pt x="1209166" y="382269"/>
                </a:moveTo>
                <a:lnTo>
                  <a:pt x="1209013" y="382497"/>
                </a:lnTo>
                <a:lnTo>
                  <a:pt x="1208659" y="383540"/>
                </a:lnTo>
                <a:lnTo>
                  <a:pt x="1209166" y="382269"/>
                </a:lnTo>
                <a:close/>
              </a:path>
              <a:path w="2092325" h="671829">
                <a:moveTo>
                  <a:pt x="1222629" y="382269"/>
                </a:moveTo>
                <a:lnTo>
                  <a:pt x="1209166" y="382269"/>
                </a:lnTo>
                <a:lnTo>
                  <a:pt x="1208659" y="383540"/>
                </a:lnTo>
                <a:lnTo>
                  <a:pt x="1222089" y="383540"/>
                </a:lnTo>
                <a:lnTo>
                  <a:pt x="1222629" y="382269"/>
                </a:lnTo>
                <a:close/>
              </a:path>
              <a:path w="2092325" h="671829">
                <a:moveTo>
                  <a:pt x="1210817" y="377190"/>
                </a:moveTo>
                <a:lnTo>
                  <a:pt x="1209013" y="382497"/>
                </a:lnTo>
                <a:lnTo>
                  <a:pt x="1209166" y="382269"/>
                </a:lnTo>
                <a:lnTo>
                  <a:pt x="1222756" y="382269"/>
                </a:lnTo>
                <a:lnTo>
                  <a:pt x="1222883" y="381000"/>
                </a:lnTo>
                <a:lnTo>
                  <a:pt x="1223390" y="378460"/>
                </a:lnTo>
                <a:lnTo>
                  <a:pt x="1210564" y="378460"/>
                </a:lnTo>
                <a:lnTo>
                  <a:pt x="1210817" y="377190"/>
                </a:lnTo>
                <a:close/>
              </a:path>
              <a:path w="2092325" h="671829">
                <a:moveTo>
                  <a:pt x="1224534" y="368300"/>
                </a:moveTo>
                <a:lnTo>
                  <a:pt x="1211884" y="368300"/>
                </a:lnTo>
                <a:lnTo>
                  <a:pt x="1211580" y="373380"/>
                </a:lnTo>
                <a:lnTo>
                  <a:pt x="1210564" y="378460"/>
                </a:lnTo>
                <a:lnTo>
                  <a:pt x="1223390" y="378460"/>
                </a:lnTo>
                <a:lnTo>
                  <a:pt x="1224153" y="374650"/>
                </a:lnTo>
                <a:lnTo>
                  <a:pt x="1224534" y="368300"/>
                </a:lnTo>
                <a:close/>
              </a:path>
              <a:path w="2092325" h="671829">
                <a:moveTo>
                  <a:pt x="2072639" y="369569"/>
                </a:moveTo>
                <a:lnTo>
                  <a:pt x="2067306" y="375919"/>
                </a:lnTo>
                <a:lnTo>
                  <a:pt x="2083181" y="375919"/>
                </a:lnTo>
                <a:lnTo>
                  <a:pt x="2085890" y="370840"/>
                </a:lnTo>
                <a:lnTo>
                  <a:pt x="2072005" y="370840"/>
                </a:lnTo>
                <a:lnTo>
                  <a:pt x="2072639" y="369569"/>
                </a:lnTo>
                <a:close/>
              </a:path>
              <a:path w="2092325" h="671829">
                <a:moveTo>
                  <a:pt x="2078105" y="355950"/>
                </a:moveTo>
                <a:lnTo>
                  <a:pt x="2075561" y="363219"/>
                </a:lnTo>
                <a:lnTo>
                  <a:pt x="2075941" y="363219"/>
                </a:lnTo>
                <a:lnTo>
                  <a:pt x="2072005" y="370840"/>
                </a:lnTo>
                <a:lnTo>
                  <a:pt x="2085890" y="370840"/>
                </a:lnTo>
                <a:lnTo>
                  <a:pt x="2087244" y="368300"/>
                </a:lnTo>
                <a:lnTo>
                  <a:pt x="2087498" y="368300"/>
                </a:lnTo>
                <a:lnTo>
                  <a:pt x="2090419" y="358140"/>
                </a:lnTo>
                <a:lnTo>
                  <a:pt x="2090721" y="356869"/>
                </a:lnTo>
                <a:lnTo>
                  <a:pt x="2077973" y="356869"/>
                </a:lnTo>
                <a:lnTo>
                  <a:pt x="2078105" y="355950"/>
                </a:lnTo>
                <a:close/>
              </a:path>
              <a:path w="2092325" h="671829">
                <a:moveTo>
                  <a:pt x="1211909" y="367888"/>
                </a:moveTo>
                <a:lnTo>
                  <a:pt x="1211884" y="368300"/>
                </a:lnTo>
                <a:lnTo>
                  <a:pt x="1211909" y="367888"/>
                </a:lnTo>
                <a:close/>
              </a:path>
              <a:path w="2092325" h="671829">
                <a:moveTo>
                  <a:pt x="1224534" y="367030"/>
                </a:moveTo>
                <a:lnTo>
                  <a:pt x="1211961" y="367030"/>
                </a:lnTo>
                <a:lnTo>
                  <a:pt x="1211961" y="368300"/>
                </a:lnTo>
                <a:lnTo>
                  <a:pt x="1224661" y="368300"/>
                </a:lnTo>
                <a:lnTo>
                  <a:pt x="1224534" y="367030"/>
                </a:lnTo>
                <a:close/>
              </a:path>
              <a:path w="2092325" h="671829">
                <a:moveTo>
                  <a:pt x="796543" y="0"/>
                </a:moveTo>
                <a:lnTo>
                  <a:pt x="788542" y="0"/>
                </a:lnTo>
                <a:lnTo>
                  <a:pt x="783209" y="1270"/>
                </a:lnTo>
                <a:lnTo>
                  <a:pt x="777875" y="1270"/>
                </a:lnTo>
                <a:lnTo>
                  <a:pt x="774191" y="2539"/>
                </a:lnTo>
                <a:lnTo>
                  <a:pt x="773176" y="2539"/>
                </a:lnTo>
                <a:lnTo>
                  <a:pt x="772667" y="3810"/>
                </a:lnTo>
                <a:lnTo>
                  <a:pt x="769747" y="5080"/>
                </a:lnTo>
                <a:lnTo>
                  <a:pt x="769112" y="6350"/>
                </a:lnTo>
                <a:lnTo>
                  <a:pt x="768603" y="6350"/>
                </a:lnTo>
                <a:lnTo>
                  <a:pt x="766699" y="8889"/>
                </a:lnTo>
                <a:lnTo>
                  <a:pt x="766317" y="10160"/>
                </a:lnTo>
                <a:lnTo>
                  <a:pt x="766190" y="11430"/>
                </a:lnTo>
                <a:lnTo>
                  <a:pt x="766063" y="13970"/>
                </a:lnTo>
                <a:lnTo>
                  <a:pt x="766063" y="15239"/>
                </a:lnTo>
                <a:lnTo>
                  <a:pt x="766190" y="16510"/>
                </a:lnTo>
                <a:lnTo>
                  <a:pt x="766952" y="17780"/>
                </a:lnTo>
                <a:lnTo>
                  <a:pt x="767079" y="19050"/>
                </a:lnTo>
                <a:lnTo>
                  <a:pt x="767334" y="19050"/>
                </a:lnTo>
                <a:lnTo>
                  <a:pt x="767588" y="20320"/>
                </a:lnTo>
                <a:lnTo>
                  <a:pt x="769238" y="22860"/>
                </a:lnTo>
                <a:lnTo>
                  <a:pt x="772160" y="26670"/>
                </a:lnTo>
                <a:lnTo>
                  <a:pt x="776097" y="30480"/>
                </a:lnTo>
                <a:lnTo>
                  <a:pt x="780541" y="35560"/>
                </a:lnTo>
                <a:lnTo>
                  <a:pt x="785749" y="39370"/>
                </a:lnTo>
                <a:lnTo>
                  <a:pt x="791590" y="44450"/>
                </a:lnTo>
                <a:lnTo>
                  <a:pt x="798195" y="49530"/>
                </a:lnTo>
                <a:lnTo>
                  <a:pt x="805434" y="53339"/>
                </a:lnTo>
                <a:lnTo>
                  <a:pt x="813180" y="59689"/>
                </a:lnTo>
                <a:lnTo>
                  <a:pt x="821563" y="64770"/>
                </a:lnTo>
                <a:lnTo>
                  <a:pt x="830452" y="71120"/>
                </a:lnTo>
                <a:lnTo>
                  <a:pt x="849757" y="82550"/>
                </a:lnTo>
                <a:lnTo>
                  <a:pt x="870712" y="96520"/>
                </a:lnTo>
                <a:lnTo>
                  <a:pt x="966596" y="154939"/>
                </a:lnTo>
                <a:lnTo>
                  <a:pt x="991869" y="171450"/>
                </a:lnTo>
                <a:lnTo>
                  <a:pt x="1017269" y="186689"/>
                </a:lnTo>
                <a:lnTo>
                  <a:pt x="1066927" y="219710"/>
                </a:lnTo>
                <a:lnTo>
                  <a:pt x="1112773" y="252730"/>
                </a:lnTo>
                <a:lnTo>
                  <a:pt x="1152652" y="285750"/>
                </a:lnTo>
                <a:lnTo>
                  <a:pt x="1183893" y="316230"/>
                </a:lnTo>
                <a:lnTo>
                  <a:pt x="1190116" y="323850"/>
                </a:lnTo>
                <a:lnTo>
                  <a:pt x="1195705" y="330200"/>
                </a:lnTo>
                <a:lnTo>
                  <a:pt x="1211909" y="367888"/>
                </a:lnTo>
                <a:lnTo>
                  <a:pt x="1211961" y="367030"/>
                </a:lnTo>
                <a:lnTo>
                  <a:pt x="1224534" y="367030"/>
                </a:lnTo>
                <a:lnTo>
                  <a:pt x="1223644" y="359410"/>
                </a:lnTo>
                <a:lnTo>
                  <a:pt x="1205738" y="322580"/>
                </a:lnTo>
                <a:lnTo>
                  <a:pt x="1178179" y="292100"/>
                </a:lnTo>
                <a:lnTo>
                  <a:pt x="1169796" y="283210"/>
                </a:lnTo>
                <a:lnTo>
                  <a:pt x="1120266" y="242570"/>
                </a:lnTo>
                <a:lnTo>
                  <a:pt x="1073912" y="209550"/>
                </a:lnTo>
                <a:lnTo>
                  <a:pt x="998601" y="160020"/>
                </a:lnTo>
                <a:lnTo>
                  <a:pt x="973328" y="144780"/>
                </a:lnTo>
                <a:lnTo>
                  <a:pt x="948054" y="128270"/>
                </a:lnTo>
                <a:lnTo>
                  <a:pt x="923543" y="113030"/>
                </a:lnTo>
                <a:lnTo>
                  <a:pt x="899922" y="99060"/>
                </a:lnTo>
                <a:lnTo>
                  <a:pt x="877442" y="85089"/>
                </a:lnTo>
                <a:lnTo>
                  <a:pt x="856614" y="72389"/>
                </a:lnTo>
                <a:lnTo>
                  <a:pt x="837438" y="59689"/>
                </a:lnTo>
                <a:lnTo>
                  <a:pt x="828548" y="54610"/>
                </a:lnTo>
                <a:lnTo>
                  <a:pt x="820420" y="49530"/>
                </a:lnTo>
                <a:lnTo>
                  <a:pt x="812673" y="43180"/>
                </a:lnTo>
                <a:lnTo>
                  <a:pt x="805814" y="38100"/>
                </a:lnTo>
                <a:lnTo>
                  <a:pt x="799464" y="34289"/>
                </a:lnTo>
                <a:lnTo>
                  <a:pt x="793876" y="29210"/>
                </a:lnTo>
                <a:lnTo>
                  <a:pt x="789177" y="25400"/>
                </a:lnTo>
                <a:lnTo>
                  <a:pt x="785240" y="21589"/>
                </a:lnTo>
                <a:lnTo>
                  <a:pt x="782320" y="19050"/>
                </a:lnTo>
                <a:lnTo>
                  <a:pt x="780288" y="16510"/>
                </a:lnTo>
                <a:lnTo>
                  <a:pt x="779398" y="15239"/>
                </a:lnTo>
                <a:lnTo>
                  <a:pt x="777113" y="15239"/>
                </a:lnTo>
                <a:lnTo>
                  <a:pt x="778065" y="14605"/>
                </a:lnTo>
                <a:lnTo>
                  <a:pt x="778185" y="14463"/>
                </a:lnTo>
                <a:lnTo>
                  <a:pt x="778586" y="13461"/>
                </a:lnTo>
                <a:lnTo>
                  <a:pt x="778510" y="12700"/>
                </a:lnTo>
                <a:lnTo>
                  <a:pt x="854921" y="12700"/>
                </a:lnTo>
                <a:lnTo>
                  <a:pt x="846454" y="10160"/>
                </a:lnTo>
                <a:lnTo>
                  <a:pt x="834643" y="7620"/>
                </a:lnTo>
                <a:lnTo>
                  <a:pt x="823722" y="5080"/>
                </a:lnTo>
                <a:lnTo>
                  <a:pt x="813815" y="2539"/>
                </a:lnTo>
                <a:lnTo>
                  <a:pt x="804672" y="1270"/>
                </a:lnTo>
                <a:lnTo>
                  <a:pt x="796543" y="0"/>
                </a:lnTo>
                <a:close/>
              </a:path>
              <a:path w="2092325" h="671829">
                <a:moveTo>
                  <a:pt x="2078228" y="355600"/>
                </a:moveTo>
                <a:lnTo>
                  <a:pt x="2078105" y="355950"/>
                </a:lnTo>
                <a:lnTo>
                  <a:pt x="2077973" y="356869"/>
                </a:lnTo>
                <a:lnTo>
                  <a:pt x="2078228" y="355600"/>
                </a:lnTo>
                <a:close/>
              </a:path>
              <a:path w="2092325" h="671829">
                <a:moveTo>
                  <a:pt x="2090896" y="355600"/>
                </a:moveTo>
                <a:lnTo>
                  <a:pt x="2078228" y="355600"/>
                </a:lnTo>
                <a:lnTo>
                  <a:pt x="2077973" y="356869"/>
                </a:lnTo>
                <a:lnTo>
                  <a:pt x="2090721" y="356869"/>
                </a:lnTo>
                <a:lnTo>
                  <a:pt x="2090896" y="355600"/>
                </a:lnTo>
                <a:close/>
              </a:path>
              <a:path w="2092325" h="671829">
                <a:moveTo>
                  <a:pt x="1927097" y="38100"/>
                </a:moveTo>
                <a:lnTo>
                  <a:pt x="1916811" y="44450"/>
                </a:lnTo>
                <a:lnTo>
                  <a:pt x="1940814" y="78739"/>
                </a:lnTo>
                <a:lnTo>
                  <a:pt x="1987041" y="146050"/>
                </a:lnTo>
                <a:lnTo>
                  <a:pt x="2008123" y="179070"/>
                </a:lnTo>
                <a:lnTo>
                  <a:pt x="2018157" y="194310"/>
                </a:lnTo>
                <a:lnTo>
                  <a:pt x="2027428" y="210820"/>
                </a:lnTo>
                <a:lnTo>
                  <a:pt x="2051812" y="254000"/>
                </a:lnTo>
                <a:lnTo>
                  <a:pt x="2069338" y="294640"/>
                </a:lnTo>
                <a:lnTo>
                  <a:pt x="2079370" y="337819"/>
                </a:lnTo>
                <a:lnTo>
                  <a:pt x="2079389" y="342900"/>
                </a:lnTo>
                <a:lnTo>
                  <a:pt x="2079243" y="347980"/>
                </a:lnTo>
                <a:lnTo>
                  <a:pt x="2078105" y="355950"/>
                </a:lnTo>
                <a:lnTo>
                  <a:pt x="2078228" y="355600"/>
                </a:lnTo>
                <a:lnTo>
                  <a:pt x="2090896" y="355600"/>
                </a:lnTo>
                <a:lnTo>
                  <a:pt x="2091943" y="347980"/>
                </a:lnTo>
                <a:lnTo>
                  <a:pt x="2092070" y="337819"/>
                </a:lnTo>
                <a:lnTo>
                  <a:pt x="2090928" y="326390"/>
                </a:lnTo>
                <a:lnTo>
                  <a:pt x="2076068" y="276860"/>
                </a:lnTo>
                <a:lnTo>
                  <a:pt x="2055494" y="233680"/>
                </a:lnTo>
                <a:lnTo>
                  <a:pt x="2028824" y="187960"/>
                </a:lnTo>
                <a:lnTo>
                  <a:pt x="2018791" y="171450"/>
                </a:lnTo>
                <a:lnTo>
                  <a:pt x="1997456" y="139700"/>
                </a:lnTo>
                <a:lnTo>
                  <a:pt x="1974849" y="105410"/>
                </a:lnTo>
                <a:lnTo>
                  <a:pt x="1927097" y="38100"/>
                </a:lnTo>
                <a:close/>
              </a:path>
              <a:path w="2092325" h="671829">
                <a:moveTo>
                  <a:pt x="778152" y="14547"/>
                </a:moveTo>
                <a:lnTo>
                  <a:pt x="777113" y="15239"/>
                </a:lnTo>
                <a:lnTo>
                  <a:pt x="778092" y="14695"/>
                </a:lnTo>
                <a:lnTo>
                  <a:pt x="778152" y="14547"/>
                </a:lnTo>
                <a:close/>
              </a:path>
              <a:path w="2092325" h="671829">
                <a:moveTo>
                  <a:pt x="778092" y="14695"/>
                </a:moveTo>
                <a:lnTo>
                  <a:pt x="777113" y="15239"/>
                </a:lnTo>
                <a:lnTo>
                  <a:pt x="777875" y="15239"/>
                </a:lnTo>
                <a:lnTo>
                  <a:pt x="778092" y="14695"/>
                </a:lnTo>
                <a:close/>
              </a:path>
              <a:path w="2092325" h="671829">
                <a:moveTo>
                  <a:pt x="778636" y="14393"/>
                </a:moveTo>
                <a:lnTo>
                  <a:pt x="778092" y="14695"/>
                </a:lnTo>
                <a:lnTo>
                  <a:pt x="777875" y="15239"/>
                </a:lnTo>
                <a:lnTo>
                  <a:pt x="778636" y="14393"/>
                </a:lnTo>
                <a:close/>
              </a:path>
              <a:path w="2092325" h="671829">
                <a:moveTo>
                  <a:pt x="778677" y="14371"/>
                </a:moveTo>
                <a:lnTo>
                  <a:pt x="777875" y="15239"/>
                </a:lnTo>
                <a:lnTo>
                  <a:pt x="778600" y="14695"/>
                </a:lnTo>
                <a:lnTo>
                  <a:pt x="778677" y="14371"/>
                </a:lnTo>
                <a:close/>
              </a:path>
              <a:path w="2092325" h="671829">
                <a:moveTo>
                  <a:pt x="778700" y="14605"/>
                </a:moveTo>
                <a:lnTo>
                  <a:pt x="778001" y="15239"/>
                </a:lnTo>
                <a:lnTo>
                  <a:pt x="778735" y="14957"/>
                </a:lnTo>
                <a:lnTo>
                  <a:pt x="778700" y="14605"/>
                </a:lnTo>
                <a:close/>
              </a:path>
              <a:path w="2092325" h="671829">
                <a:moveTo>
                  <a:pt x="778735" y="14957"/>
                </a:moveTo>
                <a:lnTo>
                  <a:pt x="778001" y="15239"/>
                </a:lnTo>
                <a:lnTo>
                  <a:pt x="778763" y="15239"/>
                </a:lnTo>
                <a:lnTo>
                  <a:pt x="778735" y="14957"/>
                </a:lnTo>
                <a:close/>
              </a:path>
              <a:path w="2092325" h="671829">
                <a:moveTo>
                  <a:pt x="778960" y="14871"/>
                </a:moveTo>
                <a:lnTo>
                  <a:pt x="778778" y="14941"/>
                </a:lnTo>
                <a:lnTo>
                  <a:pt x="778763" y="15239"/>
                </a:lnTo>
                <a:lnTo>
                  <a:pt x="779145" y="15239"/>
                </a:lnTo>
                <a:lnTo>
                  <a:pt x="778960" y="14871"/>
                </a:lnTo>
                <a:close/>
              </a:path>
              <a:path w="2092325" h="671829">
                <a:moveTo>
                  <a:pt x="779044" y="14838"/>
                </a:moveTo>
                <a:lnTo>
                  <a:pt x="779145" y="15239"/>
                </a:lnTo>
                <a:lnTo>
                  <a:pt x="779044" y="14838"/>
                </a:lnTo>
                <a:close/>
              </a:path>
              <a:path w="2092325" h="671829">
                <a:moveTo>
                  <a:pt x="779102" y="14816"/>
                </a:moveTo>
                <a:lnTo>
                  <a:pt x="779145" y="15239"/>
                </a:lnTo>
                <a:lnTo>
                  <a:pt x="779398" y="15239"/>
                </a:lnTo>
                <a:lnTo>
                  <a:pt x="779102" y="14816"/>
                </a:lnTo>
                <a:close/>
              </a:path>
              <a:path w="2092325" h="671829">
                <a:moveTo>
                  <a:pt x="778798" y="14547"/>
                </a:moveTo>
                <a:lnTo>
                  <a:pt x="778778" y="14941"/>
                </a:lnTo>
                <a:lnTo>
                  <a:pt x="778960" y="14871"/>
                </a:lnTo>
                <a:lnTo>
                  <a:pt x="778798" y="14547"/>
                </a:lnTo>
                <a:close/>
              </a:path>
              <a:path w="2092325" h="671829">
                <a:moveTo>
                  <a:pt x="778855" y="14463"/>
                </a:moveTo>
                <a:lnTo>
                  <a:pt x="778862" y="14675"/>
                </a:lnTo>
                <a:lnTo>
                  <a:pt x="778960" y="14871"/>
                </a:lnTo>
                <a:lnTo>
                  <a:pt x="778855" y="14463"/>
                </a:lnTo>
                <a:close/>
              </a:path>
              <a:path w="2092325" h="671829">
                <a:moveTo>
                  <a:pt x="781303" y="13970"/>
                </a:moveTo>
                <a:lnTo>
                  <a:pt x="779399" y="13970"/>
                </a:lnTo>
                <a:lnTo>
                  <a:pt x="779092" y="14248"/>
                </a:lnTo>
                <a:lnTo>
                  <a:pt x="778986" y="14605"/>
                </a:lnTo>
                <a:lnTo>
                  <a:pt x="779102" y="14816"/>
                </a:lnTo>
                <a:lnTo>
                  <a:pt x="781303" y="13970"/>
                </a:lnTo>
                <a:close/>
              </a:path>
              <a:path w="2092325" h="671829">
                <a:moveTo>
                  <a:pt x="778637" y="14224"/>
                </a:moveTo>
                <a:lnTo>
                  <a:pt x="778201" y="14514"/>
                </a:lnTo>
                <a:lnTo>
                  <a:pt x="778092" y="14695"/>
                </a:lnTo>
                <a:lnTo>
                  <a:pt x="778636" y="14393"/>
                </a:lnTo>
                <a:lnTo>
                  <a:pt x="778637" y="14224"/>
                </a:lnTo>
                <a:close/>
              </a:path>
              <a:path w="2092325" h="671829">
                <a:moveTo>
                  <a:pt x="778933" y="14393"/>
                </a:moveTo>
                <a:lnTo>
                  <a:pt x="779003" y="14675"/>
                </a:lnTo>
                <a:lnTo>
                  <a:pt x="778933" y="14393"/>
                </a:lnTo>
                <a:close/>
              </a:path>
              <a:path w="2092325" h="671829">
                <a:moveTo>
                  <a:pt x="778586" y="13461"/>
                </a:moveTo>
                <a:lnTo>
                  <a:pt x="778152" y="14547"/>
                </a:lnTo>
                <a:lnTo>
                  <a:pt x="778599" y="14248"/>
                </a:lnTo>
                <a:lnTo>
                  <a:pt x="778637" y="13970"/>
                </a:lnTo>
                <a:lnTo>
                  <a:pt x="778586" y="13461"/>
                </a:lnTo>
                <a:close/>
              </a:path>
              <a:path w="2092325" h="671829">
                <a:moveTo>
                  <a:pt x="779399" y="13970"/>
                </a:moveTo>
                <a:lnTo>
                  <a:pt x="779017" y="13970"/>
                </a:lnTo>
                <a:lnTo>
                  <a:pt x="778897" y="14248"/>
                </a:lnTo>
                <a:lnTo>
                  <a:pt x="779399" y="13970"/>
                </a:lnTo>
                <a:close/>
              </a:path>
              <a:path w="2092325" h="671829">
                <a:moveTo>
                  <a:pt x="778656" y="13286"/>
                </a:moveTo>
                <a:lnTo>
                  <a:pt x="778671" y="14200"/>
                </a:lnTo>
                <a:lnTo>
                  <a:pt x="778656" y="13286"/>
                </a:lnTo>
                <a:close/>
              </a:path>
              <a:path w="2092325" h="671829">
                <a:moveTo>
                  <a:pt x="778637" y="13970"/>
                </a:moveTo>
                <a:lnTo>
                  <a:pt x="778658" y="14181"/>
                </a:lnTo>
                <a:lnTo>
                  <a:pt x="778637" y="13970"/>
                </a:lnTo>
                <a:close/>
              </a:path>
              <a:path w="2092325" h="671829">
                <a:moveTo>
                  <a:pt x="779017" y="13970"/>
                </a:moveTo>
                <a:lnTo>
                  <a:pt x="778854" y="14078"/>
                </a:lnTo>
                <a:lnTo>
                  <a:pt x="779017" y="13970"/>
                </a:lnTo>
                <a:close/>
              </a:path>
              <a:path w="2092325" h="671829">
                <a:moveTo>
                  <a:pt x="789939" y="12700"/>
                </a:moveTo>
                <a:lnTo>
                  <a:pt x="778890" y="12700"/>
                </a:lnTo>
                <a:lnTo>
                  <a:pt x="778854" y="14078"/>
                </a:lnTo>
                <a:lnTo>
                  <a:pt x="779017" y="13970"/>
                </a:lnTo>
                <a:lnTo>
                  <a:pt x="784478" y="13970"/>
                </a:lnTo>
                <a:lnTo>
                  <a:pt x="789939" y="12700"/>
                </a:lnTo>
                <a:close/>
              </a:path>
              <a:path w="2092325" h="671829">
                <a:moveTo>
                  <a:pt x="778890" y="12700"/>
                </a:moveTo>
                <a:lnTo>
                  <a:pt x="778656" y="13286"/>
                </a:lnTo>
                <a:lnTo>
                  <a:pt x="778827" y="13970"/>
                </a:lnTo>
                <a:lnTo>
                  <a:pt x="778890" y="12700"/>
                </a:lnTo>
                <a:close/>
              </a:path>
              <a:path w="2092325" h="671829">
                <a:moveTo>
                  <a:pt x="778510" y="12700"/>
                </a:moveTo>
                <a:lnTo>
                  <a:pt x="778586" y="13461"/>
                </a:lnTo>
                <a:lnTo>
                  <a:pt x="778656" y="13286"/>
                </a:lnTo>
                <a:lnTo>
                  <a:pt x="778510" y="12700"/>
                </a:lnTo>
                <a:close/>
              </a:path>
              <a:path w="2092325" h="671829">
                <a:moveTo>
                  <a:pt x="778890" y="12700"/>
                </a:moveTo>
                <a:lnTo>
                  <a:pt x="778510" y="12700"/>
                </a:lnTo>
                <a:lnTo>
                  <a:pt x="778656" y="13286"/>
                </a:lnTo>
                <a:lnTo>
                  <a:pt x="77889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42164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32-3	</a:t>
            </a:r>
            <a:r>
              <a:rPr spc="-5"/>
              <a:t>Displacement</a:t>
            </a:r>
            <a:r>
              <a:rPr spc="-25"/>
              <a:t> </a:t>
            </a:r>
            <a:r>
              <a:rPr spc="-5"/>
              <a:t>Current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4924044" y="1315211"/>
            <a:ext cx="3982683" cy="35067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94834" y="4862829"/>
            <a:ext cx="3970020" cy="1626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>
                <a:latin typeface="Arial MT"/>
                <a:cs typeface="Arial MT"/>
              </a:rPr>
              <a:t>(a)</a:t>
            </a:r>
            <a:r>
              <a:rPr sz="1500" spc="-25">
                <a:latin typeface="Arial MT"/>
                <a:cs typeface="Arial MT"/>
              </a:rPr>
              <a:t> </a:t>
            </a:r>
            <a:r>
              <a:rPr sz="1500" spc="-5">
                <a:latin typeface="Arial MT"/>
                <a:cs typeface="Arial MT"/>
              </a:rPr>
              <a:t>Before</a:t>
            </a:r>
            <a:r>
              <a:rPr sz="1500">
                <a:latin typeface="Arial MT"/>
                <a:cs typeface="Arial MT"/>
              </a:rPr>
              <a:t> </a:t>
            </a:r>
            <a:r>
              <a:rPr sz="1500" spc="-5">
                <a:latin typeface="Arial MT"/>
                <a:cs typeface="Arial MT"/>
              </a:rPr>
              <a:t>and</a:t>
            </a:r>
            <a:r>
              <a:rPr sz="1500" spc="-25">
                <a:latin typeface="Arial MT"/>
                <a:cs typeface="Arial MT"/>
              </a:rPr>
              <a:t> </a:t>
            </a:r>
            <a:r>
              <a:rPr sz="1500" spc="5">
                <a:latin typeface="Arial MT"/>
                <a:cs typeface="Arial MT"/>
              </a:rPr>
              <a:t>(d)</a:t>
            </a:r>
            <a:r>
              <a:rPr sz="1500" spc="-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after</a:t>
            </a:r>
            <a:r>
              <a:rPr sz="1500" spc="-30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the</a:t>
            </a:r>
            <a:r>
              <a:rPr sz="1500" spc="-10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plates</a:t>
            </a:r>
            <a:r>
              <a:rPr sz="1500" spc="-15">
                <a:latin typeface="Arial MT"/>
                <a:cs typeface="Arial MT"/>
              </a:rPr>
              <a:t> </a:t>
            </a:r>
            <a:r>
              <a:rPr sz="1500" spc="-5">
                <a:latin typeface="Arial MT"/>
                <a:cs typeface="Arial MT"/>
              </a:rPr>
              <a:t>are</a:t>
            </a:r>
            <a:r>
              <a:rPr sz="1500">
                <a:latin typeface="Arial MT"/>
                <a:cs typeface="Arial MT"/>
              </a:rPr>
              <a:t> charged, </a:t>
            </a:r>
            <a:r>
              <a:rPr sz="1500" spc="-40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there </a:t>
            </a:r>
            <a:r>
              <a:rPr sz="1500" spc="-5">
                <a:latin typeface="Arial MT"/>
                <a:cs typeface="Arial MT"/>
              </a:rPr>
              <a:t>is no magnetic </a:t>
            </a:r>
            <a:r>
              <a:rPr sz="1500">
                <a:latin typeface="Arial MT"/>
                <a:cs typeface="Arial MT"/>
              </a:rPr>
              <a:t>field. (b) During the </a:t>
            </a:r>
            <a:r>
              <a:rPr sz="1500" spc="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charging, magnetic field is created by both the </a:t>
            </a:r>
            <a:r>
              <a:rPr sz="1500" spc="-40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real current </a:t>
            </a:r>
            <a:r>
              <a:rPr sz="1500" spc="-5">
                <a:latin typeface="Arial MT"/>
                <a:cs typeface="Arial MT"/>
              </a:rPr>
              <a:t>and </a:t>
            </a:r>
            <a:r>
              <a:rPr sz="1500">
                <a:latin typeface="Arial MT"/>
                <a:cs typeface="Arial MT"/>
              </a:rPr>
              <a:t>the (fictional) (c) displacement </a:t>
            </a:r>
            <a:r>
              <a:rPr sz="1500" spc="-40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current. (c) </a:t>
            </a:r>
            <a:r>
              <a:rPr sz="1500" spc="-5">
                <a:latin typeface="Arial MT"/>
                <a:cs typeface="Arial MT"/>
              </a:rPr>
              <a:t>The same </a:t>
            </a:r>
            <a:r>
              <a:rPr sz="1500">
                <a:latin typeface="Arial MT"/>
                <a:cs typeface="Arial MT"/>
              </a:rPr>
              <a:t>right-hand rule </a:t>
            </a:r>
            <a:r>
              <a:rPr sz="1500" spc="-5">
                <a:latin typeface="Arial MT"/>
                <a:cs typeface="Arial MT"/>
              </a:rPr>
              <a:t>works </a:t>
            </a:r>
            <a:r>
              <a:rPr sz="1500">
                <a:latin typeface="Arial MT"/>
                <a:cs typeface="Arial MT"/>
              </a:rPr>
              <a:t>for </a:t>
            </a:r>
            <a:r>
              <a:rPr sz="1500" spc="-405">
                <a:latin typeface="Arial MT"/>
                <a:cs typeface="Arial MT"/>
              </a:rPr>
              <a:t> </a:t>
            </a:r>
            <a:r>
              <a:rPr sz="1500" spc="-5">
                <a:latin typeface="Arial MT"/>
                <a:cs typeface="Arial MT"/>
              </a:rPr>
              <a:t>both </a:t>
            </a:r>
            <a:r>
              <a:rPr sz="1500">
                <a:latin typeface="Arial MT"/>
                <a:cs typeface="Arial MT"/>
              </a:rPr>
              <a:t>currents to </a:t>
            </a:r>
            <a:r>
              <a:rPr sz="1500" spc="-5">
                <a:latin typeface="Arial MT"/>
                <a:cs typeface="Arial MT"/>
              </a:rPr>
              <a:t>give </a:t>
            </a:r>
            <a:r>
              <a:rPr sz="1500">
                <a:latin typeface="Arial MT"/>
                <a:cs typeface="Arial MT"/>
              </a:rPr>
              <a:t>the direction of the </a:t>
            </a:r>
            <a:r>
              <a:rPr sz="1500" spc="5">
                <a:latin typeface="Arial MT"/>
                <a:cs typeface="Arial MT"/>
              </a:rPr>
              <a:t> </a:t>
            </a:r>
            <a:r>
              <a:rPr sz="1500" spc="-5">
                <a:latin typeface="Arial MT"/>
                <a:cs typeface="Arial MT"/>
              </a:rPr>
              <a:t>magnetic</a:t>
            </a:r>
            <a:r>
              <a:rPr sz="1500" spc="-2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field.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9209" y="1384249"/>
            <a:ext cx="4441190" cy="3321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latin typeface="Arial"/>
                <a:cs typeface="Arial"/>
              </a:rPr>
              <a:t>Finding</a:t>
            </a:r>
            <a:r>
              <a:rPr sz="1800" b="1" spc="-3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the</a:t>
            </a:r>
            <a:r>
              <a:rPr sz="1800" b="1" spc="-15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Induced</a:t>
            </a:r>
            <a:r>
              <a:rPr sz="1800" b="1" spc="-10">
                <a:latin typeface="Arial"/>
                <a:cs typeface="Arial"/>
              </a:rPr>
              <a:t> </a:t>
            </a:r>
            <a:r>
              <a:rPr sz="1800" b="1" spc="-5">
                <a:latin typeface="Arial"/>
                <a:cs typeface="Arial"/>
              </a:rPr>
              <a:t>Magnetic</a:t>
            </a:r>
            <a:r>
              <a:rPr sz="1800" b="1" spc="-20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Field</a:t>
            </a:r>
            <a:r>
              <a:rPr sz="1800">
                <a:latin typeface="Arial MT"/>
                <a:cs typeface="Arial MT"/>
              </a:rPr>
              <a:t>:</a:t>
            </a:r>
          </a:p>
          <a:p>
            <a:pPr marL="38100" marR="76835">
              <a:lnSpc>
                <a:spcPct val="98500"/>
              </a:lnSpc>
              <a:spcBef>
                <a:spcPts val="35"/>
              </a:spcBef>
            </a:pPr>
            <a:r>
              <a:rPr sz="1800">
                <a:latin typeface="Arial MT"/>
                <a:cs typeface="Arial MT"/>
              </a:rPr>
              <a:t>In</a:t>
            </a:r>
            <a:r>
              <a:rPr sz="1800" spc="-5">
                <a:latin typeface="Arial MT"/>
                <a:cs typeface="Arial MT"/>
              </a:rPr>
              <a:t> Chapter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29 </a:t>
            </a:r>
            <a:r>
              <a:rPr sz="1800" spc="-25">
                <a:latin typeface="Arial MT"/>
                <a:cs typeface="Arial MT"/>
              </a:rPr>
              <a:t>we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found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direction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5">
                <a:latin typeface="Arial MT"/>
                <a:cs typeface="Arial MT"/>
              </a:rPr>
              <a:t>the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produced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 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real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current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900" spc="-25">
                <a:latin typeface="Arial MT"/>
                <a:cs typeface="Arial MT"/>
              </a:rPr>
              <a:t>i </a:t>
            </a:r>
            <a:r>
              <a:rPr sz="1900" spc="-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using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right-hand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rule.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20">
                <a:latin typeface="Arial MT"/>
                <a:cs typeface="Arial MT"/>
              </a:rPr>
              <a:t>We</a:t>
            </a:r>
            <a:r>
              <a:rPr sz="1800" spc="-5">
                <a:latin typeface="Arial MT"/>
                <a:cs typeface="Arial MT"/>
              </a:rPr>
              <a:t> can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apply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same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rule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 </a:t>
            </a:r>
            <a:r>
              <a:rPr sz="1800" spc="-5">
                <a:latin typeface="Arial MT"/>
                <a:cs typeface="Arial MT"/>
              </a:rPr>
              <a:t>find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direction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5">
                <a:latin typeface="Arial MT"/>
                <a:cs typeface="Arial MT"/>
              </a:rPr>
              <a:t>an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induced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 produced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fictitious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displacement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current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900" spc="-20">
                <a:latin typeface="Arial MT"/>
                <a:cs typeface="Arial MT"/>
              </a:rPr>
              <a:t>i</a:t>
            </a:r>
            <a:r>
              <a:rPr sz="1875" spc="-30" baseline="-20000">
                <a:latin typeface="Arial MT"/>
                <a:cs typeface="Arial MT"/>
              </a:rPr>
              <a:t>d</a:t>
            </a:r>
            <a:r>
              <a:rPr sz="1800" spc="-20">
                <a:latin typeface="Arial MT"/>
                <a:cs typeface="Arial MT"/>
              </a:rPr>
              <a:t>,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shown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center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Fig.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(c)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for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capacitor.</a:t>
            </a:r>
            <a:endParaRPr sz="1800">
              <a:latin typeface="Arial MT"/>
              <a:cs typeface="Arial MT"/>
            </a:endParaRPr>
          </a:p>
          <a:p>
            <a:pPr marL="38100" marR="30480">
              <a:lnSpc>
                <a:spcPct val="97800"/>
              </a:lnSpc>
              <a:spcBef>
                <a:spcPts val="50"/>
              </a:spcBef>
            </a:pPr>
            <a:r>
              <a:rPr sz="1800" spc="-5">
                <a:latin typeface="Arial MT"/>
                <a:cs typeface="Arial MT"/>
              </a:rPr>
              <a:t>Then,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 </a:t>
            </a:r>
            <a:r>
              <a:rPr sz="1800" spc="-10">
                <a:latin typeface="Arial MT"/>
                <a:cs typeface="Arial MT"/>
              </a:rPr>
              <a:t>done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20">
                <a:latin typeface="Arial MT"/>
                <a:cs typeface="Arial MT"/>
              </a:rPr>
              <a:t>previously,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magnitude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of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>
                <a:latin typeface="Arial MT"/>
                <a:cs typeface="Arial MT"/>
              </a:rPr>
              <a:t> at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point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inside</a:t>
            </a:r>
            <a:r>
              <a:rPr sz="1800">
                <a:latin typeface="Arial MT"/>
                <a:cs typeface="Arial MT"/>
              </a:rPr>
              <a:t> 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capacitor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at </a:t>
            </a:r>
            <a:r>
              <a:rPr sz="1800" spc="-5">
                <a:latin typeface="Arial MT"/>
                <a:cs typeface="Arial MT"/>
              </a:rPr>
              <a:t>radius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900" spc="-35">
                <a:latin typeface="Arial MT"/>
                <a:cs typeface="Arial MT"/>
              </a:rPr>
              <a:t>r</a:t>
            </a:r>
            <a:r>
              <a:rPr sz="1900" spc="-4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from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center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is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4609" y="5500522"/>
            <a:ext cx="4025900" cy="5765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170"/>
              </a:spcBef>
            </a:pPr>
            <a:r>
              <a:rPr sz="1800" spc="-5">
                <a:latin typeface="Arial MT"/>
                <a:cs typeface="Arial MT"/>
              </a:rPr>
              <a:t>the magnitude </a:t>
            </a:r>
            <a:r>
              <a:rPr sz="1800">
                <a:latin typeface="Arial MT"/>
                <a:cs typeface="Arial MT"/>
              </a:rPr>
              <a:t>of the </a:t>
            </a:r>
            <a:r>
              <a:rPr sz="1800" spc="-5">
                <a:latin typeface="Arial MT"/>
                <a:cs typeface="Arial MT"/>
              </a:rPr>
              <a:t>magnetic field </a:t>
            </a:r>
            <a:r>
              <a:rPr sz="1800">
                <a:latin typeface="Arial MT"/>
                <a:cs typeface="Arial MT"/>
              </a:rPr>
              <a:t>at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point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outside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capacitor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at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radius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900" spc="-35">
                <a:latin typeface="Arial MT"/>
                <a:cs typeface="Arial MT"/>
              </a:rPr>
              <a:t>r</a:t>
            </a:r>
            <a:r>
              <a:rPr sz="1900" spc="-3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is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/>
          <a:stretch>
            <a:fillRect/>
          </a:stretch>
        </p:blipFill>
        <p:spPr>
          <a:xfrm>
            <a:off x="1197863" y="4786884"/>
            <a:ext cx="1612391" cy="67360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/>
          <a:stretch>
            <a:fillRect/>
          </a:stretch>
        </p:blipFill>
        <p:spPr>
          <a:xfrm>
            <a:off x="1394460" y="6138181"/>
            <a:ext cx="1295400" cy="6481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42164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32-3	</a:t>
            </a:r>
            <a:r>
              <a:rPr spc="-5"/>
              <a:t>Displacement</a:t>
            </a:r>
            <a:r>
              <a:rPr spc="-25"/>
              <a:t> </a:t>
            </a:r>
            <a:r>
              <a:rPr spc="-5"/>
              <a:t>Current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510540" y="2083307"/>
            <a:ext cx="8122920" cy="28849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88975" y="1434465"/>
            <a:ext cx="71386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four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fundamental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equations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of electromagnetism,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called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Maxwell’s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spc="-10">
                <a:latin typeface="Arial MT"/>
                <a:cs typeface="Arial MT"/>
              </a:rPr>
              <a:t>equations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are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displayed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in</a:t>
            </a:r>
            <a:r>
              <a:rPr sz="1800" spc="-45">
                <a:latin typeface="Arial MT"/>
                <a:cs typeface="Arial MT"/>
              </a:rPr>
              <a:t> Table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32-1.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101" y="5074411"/>
            <a:ext cx="736536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 MT"/>
                <a:cs typeface="Arial MT"/>
              </a:rPr>
              <a:t>These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four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equations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explain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diverse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range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5">
                <a:latin typeface="Arial MT"/>
                <a:cs typeface="Arial MT"/>
              </a:rPr>
              <a:t> phenomena,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from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why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compass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needle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points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north</a:t>
            </a:r>
            <a:r>
              <a:rPr sz="1800">
                <a:latin typeface="Arial MT"/>
                <a:cs typeface="Arial MT"/>
              </a:rPr>
              <a:t> to </a:t>
            </a:r>
            <a:r>
              <a:rPr sz="1800" spc="-15">
                <a:latin typeface="Arial MT"/>
                <a:cs typeface="Arial MT"/>
              </a:rPr>
              <a:t>why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car</a:t>
            </a:r>
            <a:r>
              <a:rPr sz="1800">
                <a:latin typeface="Arial MT"/>
                <a:cs typeface="Arial MT"/>
              </a:rPr>
              <a:t> starts </a:t>
            </a:r>
            <a:r>
              <a:rPr sz="1800" spc="-15">
                <a:latin typeface="Arial MT"/>
                <a:cs typeface="Arial MT"/>
              </a:rPr>
              <a:t>when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you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turn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ignition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45">
                <a:latin typeface="Arial MT"/>
                <a:cs typeface="Arial MT"/>
              </a:rPr>
              <a:t>key.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They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are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basis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for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functioning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5">
                <a:latin typeface="Arial MT"/>
                <a:cs typeface="Arial MT"/>
              </a:rPr>
              <a:t>such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electromagnetic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devices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motors,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television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transmitters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receivers,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telephones,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scanners,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20">
                <a:latin typeface="Arial MT"/>
                <a:cs typeface="Arial MT"/>
              </a:rPr>
              <a:t>radar,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microwave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ovens.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71573" y="527308"/>
            <a:ext cx="8355052" cy="252546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0143" y="19"/>
            <a:ext cx="8160300" cy="12069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422148" y="1255762"/>
            <a:ext cx="8123434" cy="560223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22161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10">
                <a:latin typeface="Arial"/>
                <a:cs typeface="Arial"/>
              </a:rPr>
              <a:t>32</a:t>
            </a:r>
            <a:r>
              <a:rPr b="1">
                <a:latin typeface="Arial"/>
                <a:cs typeface="Arial"/>
              </a:rPr>
              <a:t>-</a:t>
            </a:r>
            <a:r>
              <a:rPr b="1" spc="-5">
                <a:latin typeface="Arial"/>
                <a:cs typeface="Arial"/>
              </a:rPr>
              <a:t>4</a:t>
            </a:r>
            <a:r>
              <a:rPr b="1">
                <a:latin typeface="Arial"/>
                <a:cs typeface="Arial"/>
              </a:rPr>
              <a:t>	</a:t>
            </a:r>
            <a:r>
              <a:rPr spc="-5"/>
              <a:t>Mag</a:t>
            </a:r>
            <a:r>
              <a:rPr spc="-15"/>
              <a:t>n</a:t>
            </a:r>
            <a:r>
              <a:t>ets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6426708" y="1392936"/>
            <a:ext cx="2428397" cy="34274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5330" y="1282700"/>
            <a:ext cx="5658485" cy="2595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72565">
              <a:lnSpc>
                <a:spcPct val="100000"/>
              </a:lnSpc>
              <a:spcBef>
                <a:spcPts val="105"/>
              </a:spcBef>
            </a:pPr>
            <a:r>
              <a:rPr sz="2900" b="1">
                <a:solidFill>
                  <a:srgbClr val="34556D"/>
                </a:solidFill>
                <a:latin typeface="Arial"/>
                <a:cs typeface="Arial"/>
              </a:rPr>
              <a:t>The</a:t>
            </a:r>
            <a:r>
              <a:rPr sz="2900" b="1" spc="-20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2900" b="1">
                <a:solidFill>
                  <a:srgbClr val="34556D"/>
                </a:solidFill>
                <a:latin typeface="Arial"/>
                <a:cs typeface="Arial"/>
              </a:rPr>
              <a:t>Magnetism</a:t>
            </a:r>
            <a:r>
              <a:rPr sz="2900" b="1" spc="-65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2900" b="1">
                <a:solidFill>
                  <a:srgbClr val="34556D"/>
                </a:solidFill>
                <a:latin typeface="Arial"/>
                <a:cs typeface="Arial"/>
              </a:rPr>
              <a:t>of</a:t>
            </a:r>
            <a:r>
              <a:rPr sz="2900" b="1" spc="-15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2900" b="1" spc="-5">
                <a:solidFill>
                  <a:srgbClr val="34556D"/>
                </a:solidFill>
                <a:latin typeface="Arial"/>
                <a:cs typeface="Arial"/>
              </a:rPr>
              <a:t>Earth</a:t>
            </a:r>
            <a:endParaRPr sz="2900">
              <a:latin typeface="Arial"/>
              <a:cs typeface="Arial"/>
            </a:endParaRPr>
          </a:p>
          <a:p>
            <a:pPr marL="12700" marR="457200">
              <a:lnSpc>
                <a:spcPct val="100000"/>
              </a:lnSpc>
              <a:spcBef>
                <a:spcPts val="1630"/>
              </a:spcBef>
            </a:pPr>
            <a:r>
              <a:rPr sz="1800" spc="-5">
                <a:latin typeface="Arial MT"/>
                <a:cs typeface="Arial MT"/>
              </a:rPr>
              <a:t>Earth is </a:t>
            </a:r>
            <a:r>
              <a:rPr sz="1800">
                <a:latin typeface="Arial MT"/>
                <a:cs typeface="Arial MT"/>
              </a:rPr>
              <a:t>a </a:t>
            </a:r>
            <a:r>
              <a:rPr sz="1800" spc="-10">
                <a:latin typeface="Arial MT"/>
                <a:cs typeface="Arial MT"/>
              </a:rPr>
              <a:t>huge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magnet;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for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points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near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Earth’s </a:t>
            </a:r>
            <a:r>
              <a:rPr sz="1800" spc="-5">
                <a:latin typeface="Arial MT"/>
                <a:cs typeface="Arial MT"/>
              </a:rPr>
              <a:t> surface, </a:t>
            </a:r>
            <a:r>
              <a:rPr sz="1800">
                <a:latin typeface="Arial MT"/>
                <a:cs typeface="Arial MT"/>
              </a:rPr>
              <a:t>its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approximated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huge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bar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—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endParaRPr sz="1800">
              <a:latin typeface="Arial MT"/>
              <a:cs typeface="Arial MT"/>
            </a:endParaRPr>
          </a:p>
          <a:p>
            <a:pPr marL="12700" marR="608330">
              <a:lnSpc>
                <a:spcPct val="100000"/>
              </a:lnSpc>
            </a:pPr>
            <a:r>
              <a:rPr sz="1800">
                <a:latin typeface="Arial MT"/>
                <a:cs typeface="Arial MT"/>
              </a:rPr>
              <a:t>—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straddles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center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planet.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Figure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shown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here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idealized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symmetric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depiction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field, </a:t>
            </a:r>
            <a:r>
              <a:rPr sz="1800" spc="-10">
                <a:latin typeface="Arial MT"/>
                <a:cs typeface="Arial MT"/>
              </a:rPr>
              <a:t>without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distortion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caused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passing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charged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particles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from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Sun.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330" y="4127372"/>
            <a:ext cx="539178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direction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5">
                <a:latin typeface="Arial MT"/>
                <a:cs typeface="Arial MT"/>
              </a:rPr>
              <a:t>the 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at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any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location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on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Earth’s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surface is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commonly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specified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in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terms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two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angles.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b="1">
                <a:latin typeface="Arial"/>
                <a:cs typeface="Arial"/>
              </a:rPr>
              <a:t>field declination </a:t>
            </a:r>
            <a:r>
              <a:rPr sz="1800" spc="-5">
                <a:latin typeface="Arial MT"/>
                <a:cs typeface="Arial MT"/>
              </a:rPr>
              <a:t>is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5">
                <a:latin typeface="Arial MT"/>
                <a:cs typeface="Arial MT"/>
              </a:rPr>
              <a:t>angle (left or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right) </a:t>
            </a:r>
            <a:r>
              <a:rPr sz="1800" spc="-10">
                <a:latin typeface="Arial MT"/>
                <a:cs typeface="Arial MT"/>
              </a:rPr>
              <a:t>between</a:t>
            </a:r>
            <a:r>
              <a:rPr sz="1800" spc="5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geographic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north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(which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toward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90°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latitude)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horizontal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component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field.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25">
                <a:latin typeface="Arial MT"/>
                <a:cs typeface="Arial MT"/>
              </a:rPr>
              <a:t> </a:t>
            </a:r>
            <a:r>
              <a:rPr sz="1800" b="1">
                <a:latin typeface="Arial"/>
                <a:cs typeface="Arial"/>
              </a:rPr>
              <a:t>field</a:t>
            </a:r>
            <a:r>
              <a:rPr sz="1800" b="1" spc="-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inclination</a:t>
            </a:r>
            <a:r>
              <a:rPr sz="1800" b="1" spc="-1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angle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(up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or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down)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spc="-15">
                <a:latin typeface="Arial MT"/>
                <a:cs typeface="Arial MT"/>
              </a:rPr>
              <a:t>between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</a:t>
            </a:r>
            <a:r>
              <a:rPr sz="1800" spc="-5">
                <a:latin typeface="Arial MT"/>
                <a:cs typeface="Arial MT"/>
              </a:rPr>
              <a:t> horizontal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plane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field’s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direction.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10121" y="4862829"/>
            <a:ext cx="267398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>
                <a:latin typeface="Arial MT"/>
                <a:cs typeface="Arial MT"/>
              </a:rPr>
              <a:t>Earth’s magnetic field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represented</a:t>
            </a:r>
            <a:r>
              <a:rPr sz="1600" spc="2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as a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dipole</a:t>
            </a:r>
            <a:r>
              <a:rPr sz="1600" spc="-3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field. </a:t>
            </a:r>
            <a:r>
              <a:rPr sz="1600" spc="-43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The</a:t>
            </a:r>
            <a:r>
              <a:rPr sz="1600" spc="4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dipole</a:t>
            </a:r>
            <a:r>
              <a:rPr sz="1600" spc="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axis</a:t>
            </a:r>
            <a:r>
              <a:rPr sz="1600" spc="4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MM</a:t>
            </a:r>
            <a:r>
              <a:rPr sz="1600" spc="6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makes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an</a:t>
            </a:r>
            <a:r>
              <a:rPr sz="1600" spc="-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angle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of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30">
                <a:latin typeface="Arial MT"/>
                <a:cs typeface="Arial MT"/>
              </a:rPr>
              <a:t>11.5°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10">
                <a:latin typeface="Arial MT"/>
                <a:cs typeface="Arial MT"/>
              </a:rPr>
              <a:t>with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Earth’s </a:t>
            </a:r>
            <a:r>
              <a:rPr sz="1600" spc="-43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rotational axis RR. The south </a:t>
            </a:r>
            <a:r>
              <a:rPr sz="1600" spc="-43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pole of the dipole is in </a:t>
            </a:r>
            <a:r>
              <a:rPr sz="1600" spc="-10">
                <a:latin typeface="Arial MT"/>
                <a:cs typeface="Arial MT"/>
              </a:rPr>
              <a:t>Earth’s </a:t>
            </a:r>
            <a:r>
              <a:rPr sz="1600" spc="-43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Northern</a:t>
            </a:r>
            <a:r>
              <a:rPr sz="1600" spc="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Hemisphere.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47701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32-5	</a:t>
            </a:r>
            <a:r>
              <a:rPr spc="-5"/>
              <a:t>Magnetism</a:t>
            </a:r>
            <a:r>
              <a:rPr spc="-25"/>
              <a:t> </a:t>
            </a:r>
            <a:r>
              <a:rPr spc="-5"/>
              <a:t>and</a:t>
            </a:r>
            <a:r>
              <a:rPr spc="-35"/>
              <a:t> </a:t>
            </a:r>
            <a:r>
              <a:t>Electrons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6633971" y="2644139"/>
            <a:ext cx="2086355" cy="30464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6875" y="1434465"/>
            <a:ext cx="8302625" cy="14001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8100" marR="30480">
              <a:lnSpc>
                <a:spcPct val="95000"/>
              </a:lnSpc>
              <a:spcBef>
                <a:spcPts val="204"/>
              </a:spcBef>
            </a:pPr>
            <a:r>
              <a:rPr sz="1800" b="1">
                <a:latin typeface="Arial"/>
                <a:cs typeface="Arial"/>
              </a:rPr>
              <a:t>Spin </a:t>
            </a:r>
            <a:r>
              <a:rPr sz="1800" b="1" spc="-5">
                <a:latin typeface="Arial"/>
                <a:cs typeface="Arial"/>
              </a:rPr>
              <a:t>Magnetic </a:t>
            </a:r>
            <a:r>
              <a:rPr sz="1800" b="1">
                <a:latin typeface="Arial"/>
                <a:cs typeface="Arial"/>
              </a:rPr>
              <a:t>Dipole Moment. </a:t>
            </a:r>
            <a:r>
              <a:rPr sz="1800" spc="-5">
                <a:latin typeface="Arial MT"/>
                <a:cs typeface="Arial MT"/>
              </a:rPr>
              <a:t>An electron has an intrinsic angular momentum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called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its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angular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momentum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(or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just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spin)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900" b="1" spc="-35">
                <a:latin typeface="Arial"/>
                <a:cs typeface="Arial"/>
              </a:rPr>
              <a:t>S</a:t>
            </a:r>
            <a:r>
              <a:rPr sz="1800" spc="-35">
                <a:latin typeface="Arial MT"/>
                <a:cs typeface="Arial MT"/>
              </a:rPr>
              <a:t>;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associated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intrinsic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900" b="1" spc="-40">
                <a:latin typeface="Arial"/>
                <a:cs typeface="Arial"/>
              </a:rPr>
              <a:t>μ</a:t>
            </a:r>
            <a:r>
              <a:rPr sz="1875" b="1" spc="-60" baseline="-20000">
                <a:latin typeface="Arial"/>
                <a:cs typeface="Arial"/>
              </a:rPr>
              <a:t>s</a:t>
            </a:r>
            <a:r>
              <a:rPr sz="1800" spc="-40">
                <a:latin typeface="Arial MT"/>
                <a:cs typeface="Arial MT"/>
              </a:rPr>
              <a:t>.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(By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intrinsic,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25">
                <a:latin typeface="Arial MT"/>
                <a:cs typeface="Arial MT"/>
              </a:rPr>
              <a:t>we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mean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900" b="1" spc="-70">
                <a:latin typeface="Arial"/>
                <a:cs typeface="Arial"/>
              </a:rPr>
              <a:t>S</a:t>
            </a:r>
            <a:r>
              <a:rPr sz="1900" b="1" spc="-2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900" b="1" spc="-60">
                <a:latin typeface="Arial"/>
                <a:cs typeface="Arial"/>
              </a:rPr>
              <a:t>μ</a:t>
            </a:r>
            <a:r>
              <a:rPr sz="1875" b="1" spc="-89" baseline="-20000">
                <a:latin typeface="Arial"/>
                <a:cs typeface="Arial"/>
              </a:rPr>
              <a:t>s</a:t>
            </a:r>
            <a:r>
              <a:rPr sz="1875" b="1" spc="15" baseline="-2000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are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basic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characteristics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5">
                <a:latin typeface="Arial MT"/>
                <a:cs typeface="Arial MT"/>
              </a:rPr>
              <a:t> an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electron,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like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its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mass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charge.)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20">
                <a:latin typeface="Arial MT"/>
                <a:cs typeface="Arial MT"/>
              </a:rPr>
              <a:t>Vectors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900" b="1" spc="-70">
                <a:latin typeface="Arial"/>
                <a:cs typeface="Arial"/>
              </a:rPr>
              <a:t>S </a:t>
            </a:r>
            <a:r>
              <a:rPr sz="1900" b="1" spc="-65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900" b="1" spc="-60">
                <a:latin typeface="Arial"/>
                <a:cs typeface="Arial"/>
              </a:rPr>
              <a:t>μ</a:t>
            </a:r>
            <a:r>
              <a:rPr sz="1875" b="1" spc="-89" baseline="-20000">
                <a:latin typeface="Arial"/>
                <a:cs typeface="Arial"/>
              </a:rPr>
              <a:t>s</a:t>
            </a:r>
            <a:r>
              <a:rPr sz="1875" b="1" spc="7" baseline="-2000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are related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917192" y="2965704"/>
            <a:ext cx="1981200" cy="58521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6875" y="3557606"/>
            <a:ext cx="6187440" cy="140970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 marR="30480">
              <a:lnSpc>
                <a:spcPct val="97300"/>
              </a:lnSpc>
              <a:spcBef>
                <a:spcPts val="155"/>
              </a:spcBef>
            </a:pPr>
            <a:r>
              <a:rPr sz="1800" spc="-5">
                <a:latin typeface="Arial MT"/>
                <a:cs typeface="Arial MT"/>
              </a:rPr>
              <a:t>in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which</a:t>
            </a:r>
            <a:r>
              <a:rPr sz="1800" spc="55">
                <a:latin typeface="Arial MT"/>
                <a:cs typeface="Arial MT"/>
              </a:rPr>
              <a:t> </a:t>
            </a:r>
            <a:r>
              <a:rPr sz="1900" spc="-60">
                <a:latin typeface="Arial MT"/>
                <a:cs typeface="Arial MT"/>
              </a:rPr>
              <a:t>e</a:t>
            </a:r>
            <a:r>
              <a:rPr sz="1900" spc="-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5">
                <a:latin typeface="Arial MT"/>
                <a:cs typeface="Arial MT"/>
              </a:rPr>
              <a:t> elementary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charge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(1.60</a:t>
            </a:r>
            <a:r>
              <a:rPr sz="1800">
                <a:latin typeface="Arial MT"/>
                <a:cs typeface="Arial MT"/>
              </a:rPr>
              <a:t> × </a:t>
            </a:r>
            <a:r>
              <a:rPr sz="1800" spc="-5">
                <a:latin typeface="Arial MT"/>
                <a:cs typeface="Arial MT"/>
              </a:rPr>
              <a:t>10</a:t>
            </a:r>
            <a:r>
              <a:rPr sz="1800" spc="-7" baseline="25462">
                <a:latin typeface="Arial MT"/>
                <a:cs typeface="Arial MT"/>
              </a:rPr>
              <a:t>-19</a:t>
            </a:r>
            <a:r>
              <a:rPr sz="1800" spc="7" baseline="25462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C)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 </a:t>
            </a:r>
            <a:r>
              <a:rPr sz="1900" spc="-85">
                <a:latin typeface="Arial MT"/>
                <a:cs typeface="Arial MT"/>
              </a:rPr>
              <a:t>m</a:t>
            </a:r>
            <a:r>
              <a:rPr sz="1900" spc="-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 </a:t>
            </a:r>
            <a:r>
              <a:rPr sz="1800">
                <a:latin typeface="Arial MT"/>
                <a:cs typeface="Arial MT"/>
              </a:rPr>
              <a:t>mass of </a:t>
            </a:r>
            <a:r>
              <a:rPr sz="1800" spc="-5">
                <a:latin typeface="Arial MT"/>
                <a:cs typeface="Arial MT"/>
              </a:rPr>
              <a:t>an electron </a:t>
            </a:r>
            <a:r>
              <a:rPr sz="1800" spc="-30">
                <a:latin typeface="Arial MT"/>
                <a:cs typeface="Arial MT"/>
              </a:rPr>
              <a:t>(9.11 </a:t>
            </a:r>
            <a:r>
              <a:rPr sz="1800">
                <a:latin typeface="Arial MT"/>
                <a:cs typeface="Arial MT"/>
              </a:rPr>
              <a:t>× </a:t>
            </a:r>
            <a:r>
              <a:rPr sz="1800" spc="-5">
                <a:latin typeface="Arial MT"/>
                <a:cs typeface="Arial MT"/>
              </a:rPr>
              <a:t>10</a:t>
            </a:r>
            <a:r>
              <a:rPr sz="1800" spc="-7" baseline="25462">
                <a:latin typeface="Arial MT"/>
                <a:cs typeface="Arial MT"/>
              </a:rPr>
              <a:t>-31</a:t>
            </a:r>
            <a:r>
              <a:rPr sz="1800" baseline="25462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kg). The </a:t>
            </a:r>
            <a:r>
              <a:rPr sz="1800" spc="-5">
                <a:latin typeface="Arial MT"/>
                <a:cs typeface="Arial MT"/>
              </a:rPr>
              <a:t>minus sign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means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 </a:t>
            </a:r>
            <a:r>
              <a:rPr sz="1900" b="1" spc="-60">
                <a:latin typeface="Arial"/>
                <a:cs typeface="Arial"/>
              </a:rPr>
              <a:t>μ</a:t>
            </a:r>
            <a:r>
              <a:rPr sz="1875" b="1" spc="-89" baseline="-20000">
                <a:latin typeface="Arial"/>
                <a:cs typeface="Arial"/>
              </a:rPr>
              <a:t>s</a:t>
            </a:r>
            <a:r>
              <a:rPr sz="1875" b="1" spc="7" baseline="-2000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900" b="1" spc="-70">
                <a:latin typeface="Arial"/>
                <a:cs typeface="Arial"/>
              </a:rPr>
              <a:t>S</a:t>
            </a:r>
            <a:r>
              <a:rPr sz="1900" b="1" spc="-25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are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oppositely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directed.</a:t>
            </a:r>
            <a:endParaRPr sz="1800">
              <a:latin typeface="Arial MT"/>
              <a:cs typeface="Arial MT"/>
            </a:endParaRPr>
          </a:p>
          <a:p>
            <a:pPr marL="38100" marR="324485">
              <a:lnSpc>
                <a:spcPts val="2160"/>
              </a:lnSpc>
              <a:spcBef>
                <a:spcPts val="55"/>
              </a:spcBef>
            </a:pPr>
            <a:r>
              <a:rPr sz="1800">
                <a:latin typeface="Arial MT"/>
                <a:cs typeface="Arial MT"/>
              </a:rPr>
              <a:t>For</a:t>
            </a:r>
            <a:r>
              <a:rPr sz="1800" spc="-5">
                <a:latin typeface="Arial MT"/>
                <a:cs typeface="Arial MT"/>
              </a:rPr>
              <a:t> 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measurement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along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>
                <a:latin typeface="Arial MT"/>
                <a:cs typeface="Arial MT"/>
              </a:rPr>
              <a:t>z </a:t>
            </a:r>
            <a:r>
              <a:rPr sz="1800" spc="-5">
                <a:latin typeface="Arial MT"/>
                <a:cs typeface="Arial MT"/>
              </a:rPr>
              <a:t>axis,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component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900" b="1" spc="-50">
                <a:latin typeface="Arial"/>
                <a:cs typeface="Arial"/>
              </a:rPr>
              <a:t>S</a:t>
            </a:r>
            <a:r>
              <a:rPr sz="1875" b="1" spc="-75" baseline="-20000">
                <a:latin typeface="Arial"/>
                <a:cs typeface="Arial"/>
              </a:rPr>
              <a:t>z</a:t>
            </a:r>
            <a:r>
              <a:rPr sz="1875" b="1" spc="225" baseline="-2000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can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have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only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values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given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3660693" y="5069686"/>
            <a:ext cx="1105337" cy="44382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884929" y="5039223"/>
            <a:ext cx="3292475" cy="932815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R="27940" algn="ctr">
              <a:lnSpc>
                <a:spcPct val="100000"/>
              </a:lnSpc>
              <a:spcBef>
                <a:spcPts val="1390"/>
              </a:spcBef>
            </a:pPr>
            <a:r>
              <a:rPr sz="1800">
                <a:latin typeface="Arial MT"/>
                <a:cs typeface="Arial MT"/>
              </a:rPr>
              <a:t>for</a:t>
            </a:r>
            <a:r>
              <a:rPr sz="1800" spc="-30">
                <a:latin typeface="Arial MT"/>
                <a:cs typeface="Arial MT"/>
              </a:rPr>
              <a:t> </a:t>
            </a:r>
            <a:r>
              <a:rPr sz="1900" spc="-60">
                <a:latin typeface="Arial MT"/>
                <a:cs typeface="Arial MT"/>
              </a:rPr>
              <a:t>m</a:t>
            </a:r>
            <a:r>
              <a:rPr sz="1875" spc="-89" baseline="-20000">
                <a:latin typeface="Arial MT"/>
                <a:cs typeface="Arial MT"/>
              </a:rPr>
              <a:t>s</a:t>
            </a:r>
            <a:r>
              <a:rPr sz="1900" spc="-60">
                <a:latin typeface="Arial MT"/>
                <a:cs typeface="Arial MT"/>
              </a:rPr>
              <a:t>=</a:t>
            </a:r>
            <a:r>
              <a:rPr sz="1900" spc="-55">
                <a:latin typeface="Arial MT"/>
                <a:cs typeface="Arial MT"/>
              </a:rPr>
              <a:t> </a:t>
            </a:r>
            <a:r>
              <a:rPr sz="1900" spc="-75">
                <a:latin typeface="Arial MT"/>
                <a:cs typeface="Arial MT"/>
              </a:rPr>
              <a:t>±½</a:t>
            </a:r>
            <a:endParaRPr sz="19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290"/>
              </a:spcBef>
            </a:pPr>
            <a:r>
              <a:rPr sz="1800" spc="-45">
                <a:latin typeface="Arial MT"/>
                <a:cs typeface="Arial MT"/>
              </a:rPr>
              <a:t>w</a:t>
            </a:r>
            <a:r>
              <a:rPr sz="1800" spc="-5">
                <a:latin typeface="Arial MT"/>
                <a:cs typeface="Arial MT"/>
              </a:rPr>
              <a:t>h</a:t>
            </a:r>
            <a:r>
              <a:rPr sz="1800" spc="-15">
                <a:latin typeface="Arial MT"/>
                <a:cs typeface="Arial MT"/>
              </a:rPr>
              <a:t>e</a:t>
            </a:r>
            <a:r>
              <a:rPr sz="1800" spc="-5">
                <a:latin typeface="Arial MT"/>
                <a:cs typeface="Arial MT"/>
              </a:rPr>
              <a:t>re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900" spc="-919">
                <a:latin typeface="Arial MT"/>
                <a:cs typeface="Arial MT"/>
              </a:rPr>
              <a:t>μ</a:t>
            </a:r>
            <a:r>
              <a:rPr sz="1875" spc="-52" baseline="-20000">
                <a:latin typeface="Arial MT"/>
                <a:cs typeface="Arial MT"/>
              </a:rPr>
              <a:t>B</a:t>
            </a:r>
            <a:r>
              <a:rPr sz="1875" baseline="-20000">
                <a:latin typeface="Arial MT"/>
                <a:cs typeface="Arial MT"/>
              </a:rPr>
              <a:t> </a:t>
            </a:r>
            <a:r>
              <a:rPr sz="1875" spc="-209" baseline="-200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Bo</a:t>
            </a:r>
            <a:r>
              <a:rPr sz="1800" spc="-15">
                <a:latin typeface="Arial MT"/>
                <a:cs typeface="Arial MT"/>
              </a:rPr>
              <a:t>h</a:t>
            </a:r>
            <a:r>
              <a:rPr sz="1800">
                <a:latin typeface="Arial MT"/>
                <a:cs typeface="Arial MT"/>
              </a:rPr>
              <a:t>r </a:t>
            </a:r>
            <a:r>
              <a:rPr sz="1800" spc="-5">
                <a:latin typeface="Arial MT"/>
                <a:cs typeface="Arial MT"/>
              </a:rPr>
              <a:t>mag</a:t>
            </a:r>
            <a:r>
              <a:rPr sz="1800" spc="-15">
                <a:latin typeface="Arial MT"/>
                <a:cs typeface="Arial MT"/>
              </a:rPr>
              <a:t>n</a:t>
            </a:r>
            <a:r>
              <a:rPr sz="1800" spc="-5">
                <a:latin typeface="Arial MT"/>
                <a:cs typeface="Arial MT"/>
              </a:rPr>
              <a:t>et</a:t>
            </a:r>
            <a:r>
              <a:rPr sz="1800" spc="-15">
                <a:latin typeface="Arial MT"/>
                <a:cs typeface="Arial MT"/>
              </a:rPr>
              <a:t>o</a:t>
            </a:r>
            <a:r>
              <a:rPr sz="1800">
                <a:latin typeface="Arial MT"/>
                <a:cs typeface="Arial MT"/>
              </a:rPr>
              <a:t>n:</a:t>
            </a:r>
          </a:p>
        </p:txBody>
      </p:sp>
      <p:pic>
        <p:nvPicPr>
          <p:cNvPr id="9" name="object 9"/>
          <p:cNvPicPr/>
          <p:nvPr/>
        </p:nvPicPr>
        <p:blipFill>
          <a:blip r:embed="rId5"/>
          <a:stretch>
            <a:fillRect/>
          </a:stretch>
        </p:blipFill>
        <p:spPr>
          <a:xfrm>
            <a:off x="1597660" y="5696203"/>
            <a:ext cx="1981200" cy="4444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52171" y="5669381"/>
            <a:ext cx="930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 MT"/>
                <a:cs typeface="Arial MT"/>
              </a:rPr>
              <a:t>Sim</a:t>
            </a:r>
            <a:r>
              <a:rPr sz="1800" spc="-15">
                <a:latin typeface="Arial MT"/>
                <a:cs typeface="Arial MT"/>
              </a:rPr>
              <a:t>i</a:t>
            </a:r>
            <a:r>
              <a:rPr sz="1800" spc="-5">
                <a:latin typeface="Arial MT"/>
                <a:cs typeface="Arial MT"/>
              </a:rPr>
              <a:t>l</a:t>
            </a:r>
            <a:r>
              <a:rPr sz="1800" spc="-15">
                <a:latin typeface="Arial MT"/>
                <a:cs typeface="Arial MT"/>
              </a:rPr>
              <a:t>a</a:t>
            </a:r>
            <a:r>
              <a:rPr sz="1800" spc="-5">
                <a:latin typeface="Arial MT"/>
                <a:cs typeface="Arial MT"/>
              </a:rPr>
              <a:t>rl</a:t>
            </a:r>
            <a:r>
              <a:rPr sz="1800" spc="-160">
                <a:latin typeface="Arial MT"/>
                <a:cs typeface="Arial MT"/>
              </a:rPr>
              <a:t>y</a:t>
            </a:r>
            <a:r>
              <a:rPr sz="1800">
                <a:latin typeface="Arial MT"/>
                <a:cs typeface="Arial MT"/>
              </a:rPr>
              <a:t>,</a:t>
            </a:r>
          </a:p>
        </p:txBody>
      </p:sp>
      <p:pic>
        <p:nvPicPr>
          <p:cNvPr id="11" name="object 11"/>
          <p:cNvPicPr/>
          <p:nvPr/>
        </p:nvPicPr>
        <p:blipFill>
          <a:blip r:embed="rId6"/>
          <a:stretch>
            <a:fillRect/>
          </a:stretch>
        </p:blipFill>
        <p:spPr>
          <a:xfrm>
            <a:off x="4550664" y="5961888"/>
            <a:ext cx="2933699" cy="55930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47701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32-5	</a:t>
            </a:r>
            <a:r>
              <a:rPr spc="-5"/>
              <a:t>Magnetism</a:t>
            </a:r>
            <a:r>
              <a:rPr spc="-25"/>
              <a:t> </a:t>
            </a:r>
            <a:r>
              <a:rPr spc="-5"/>
              <a:t>and</a:t>
            </a:r>
            <a:r>
              <a:rPr spc="-35"/>
              <a:t> </a:t>
            </a:r>
            <a:r>
              <a:t>Electrons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6875" y="1434465"/>
            <a:ext cx="8302625" cy="14001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8100" marR="30480">
              <a:lnSpc>
                <a:spcPct val="95000"/>
              </a:lnSpc>
              <a:spcBef>
                <a:spcPts val="204"/>
              </a:spcBef>
            </a:pPr>
            <a:r>
              <a:rPr sz="1800" b="1">
                <a:latin typeface="Arial"/>
                <a:cs typeface="Arial"/>
              </a:rPr>
              <a:t>Spin </a:t>
            </a:r>
            <a:r>
              <a:rPr sz="1800" b="1" spc="-5">
                <a:latin typeface="Arial"/>
                <a:cs typeface="Arial"/>
              </a:rPr>
              <a:t>Magnetic </a:t>
            </a:r>
            <a:r>
              <a:rPr sz="1800" b="1">
                <a:latin typeface="Arial"/>
                <a:cs typeface="Arial"/>
              </a:rPr>
              <a:t>Dipole Moment. </a:t>
            </a:r>
            <a:r>
              <a:rPr sz="1800" spc="-5">
                <a:latin typeface="Arial MT"/>
                <a:cs typeface="Arial MT"/>
              </a:rPr>
              <a:t>An electron has an intrinsic angular momentum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called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its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angular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momentum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(or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just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spin)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900" b="1" spc="-35">
                <a:latin typeface="Arial"/>
                <a:cs typeface="Arial"/>
              </a:rPr>
              <a:t>S</a:t>
            </a:r>
            <a:r>
              <a:rPr sz="1800" spc="-35">
                <a:latin typeface="Arial MT"/>
                <a:cs typeface="Arial MT"/>
              </a:rPr>
              <a:t>;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associated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intrinsic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900" b="1" spc="-40">
                <a:latin typeface="Arial"/>
                <a:cs typeface="Arial"/>
              </a:rPr>
              <a:t>μ</a:t>
            </a:r>
            <a:r>
              <a:rPr sz="1875" b="1" spc="-60" baseline="-20000">
                <a:latin typeface="Arial"/>
                <a:cs typeface="Arial"/>
              </a:rPr>
              <a:t>s</a:t>
            </a:r>
            <a:r>
              <a:rPr sz="1800" spc="-40">
                <a:latin typeface="Arial MT"/>
                <a:cs typeface="Arial MT"/>
              </a:rPr>
              <a:t>.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(By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intrinsic,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25">
                <a:latin typeface="Arial MT"/>
                <a:cs typeface="Arial MT"/>
              </a:rPr>
              <a:t>we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mean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900" b="1" spc="-70">
                <a:latin typeface="Arial"/>
                <a:cs typeface="Arial"/>
              </a:rPr>
              <a:t>S</a:t>
            </a:r>
            <a:r>
              <a:rPr sz="1900" b="1" spc="-2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900" b="1" spc="-60">
                <a:latin typeface="Arial"/>
                <a:cs typeface="Arial"/>
              </a:rPr>
              <a:t>μ</a:t>
            </a:r>
            <a:r>
              <a:rPr sz="1875" b="1" spc="-89" baseline="-20000">
                <a:latin typeface="Arial"/>
                <a:cs typeface="Arial"/>
              </a:rPr>
              <a:t>s</a:t>
            </a:r>
            <a:r>
              <a:rPr sz="1875" b="1" spc="15" baseline="-2000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are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basic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characteristics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5">
                <a:latin typeface="Arial MT"/>
                <a:cs typeface="Arial MT"/>
              </a:rPr>
              <a:t> an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electron,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like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its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mass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charge.)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20">
                <a:latin typeface="Arial MT"/>
                <a:cs typeface="Arial MT"/>
              </a:rPr>
              <a:t>Vectors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900" b="1" spc="-70">
                <a:latin typeface="Arial"/>
                <a:cs typeface="Arial"/>
              </a:rPr>
              <a:t>S </a:t>
            </a:r>
            <a:r>
              <a:rPr sz="1900" b="1" spc="-65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900" b="1" spc="-60">
                <a:latin typeface="Arial"/>
                <a:cs typeface="Arial"/>
              </a:rPr>
              <a:t>μ</a:t>
            </a:r>
            <a:r>
              <a:rPr sz="1875" b="1" spc="-89" baseline="-20000">
                <a:latin typeface="Arial"/>
                <a:cs typeface="Arial"/>
              </a:rPr>
              <a:t>s</a:t>
            </a:r>
            <a:r>
              <a:rPr sz="1875" b="1" spc="7" baseline="-2000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are related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917192" y="3017520"/>
            <a:ext cx="1981200" cy="58369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84175" y="3908552"/>
            <a:ext cx="6212840" cy="24974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50800" marR="43180">
              <a:lnSpc>
                <a:spcPct val="96800"/>
              </a:lnSpc>
              <a:spcBef>
                <a:spcPts val="170"/>
              </a:spcBef>
            </a:pPr>
            <a:r>
              <a:rPr sz="1800" b="1" spc="-5">
                <a:latin typeface="Arial"/>
                <a:cs typeface="Arial"/>
              </a:rPr>
              <a:t>Energy</a:t>
            </a:r>
            <a:r>
              <a:rPr sz="1800" spc="-5">
                <a:latin typeface="Arial MT"/>
                <a:cs typeface="Arial MT"/>
              </a:rPr>
              <a:t>.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When an electron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placed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 an external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900" b="1" spc="-35">
                <a:latin typeface="Arial"/>
                <a:cs typeface="Arial"/>
              </a:rPr>
              <a:t>B</a:t>
            </a:r>
            <a:r>
              <a:rPr sz="1875" spc="-52" baseline="-20000">
                <a:latin typeface="Arial MT"/>
                <a:cs typeface="Arial MT"/>
              </a:rPr>
              <a:t>ext</a:t>
            </a:r>
            <a:r>
              <a:rPr sz="1800" spc="-35">
                <a:latin typeface="Arial MT"/>
                <a:cs typeface="Arial MT"/>
              </a:rPr>
              <a:t>,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energy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900" spc="-75">
                <a:latin typeface="Arial MT"/>
                <a:cs typeface="Arial MT"/>
              </a:rPr>
              <a:t>U</a:t>
            </a:r>
            <a:r>
              <a:rPr sz="1900" spc="-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can be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associated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5">
                <a:latin typeface="Arial MT"/>
                <a:cs typeface="Arial MT"/>
              </a:rPr>
              <a:t>orientation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of the </a:t>
            </a:r>
            <a:r>
              <a:rPr sz="1800" spc="-10">
                <a:latin typeface="Arial MT"/>
                <a:cs typeface="Arial MT"/>
              </a:rPr>
              <a:t>electron’s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900" b="1" spc="-60">
                <a:latin typeface="Arial"/>
                <a:cs typeface="Arial"/>
              </a:rPr>
              <a:t>μ</a:t>
            </a:r>
            <a:r>
              <a:rPr sz="1875" b="1" spc="-89" baseline="-20000">
                <a:latin typeface="Arial"/>
                <a:cs typeface="Arial"/>
              </a:rPr>
              <a:t>s</a:t>
            </a:r>
            <a:r>
              <a:rPr sz="1875" b="1" spc="7" baseline="-20000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just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 </a:t>
            </a:r>
            <a:r>
              <a:rPr sz="1800" spc="-5">
                <a:latin typeface="Arial MT"/>
                <a:cs typeface="Arial MT"/>
              </a:rPr>
              <a:t> energy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associated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orientation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m</a:t>
            </a:r>
            <a:r>
              <a:rPr sz="1800" spc="-10">
                <a:latin typeface="Arial MT"/>
                <a:cs typeface="Arial MT"/>
              </a:rPr>
              <a:t>agne</a:t>
            </a:r>
            <a:r>
              <a:rPr sz="1800">
                <a:latin typeface="Arial MT"/>
                <a:cs typeface="Arial MT"/>
              </a:rPr>
              <a:t>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d</a:t>
            </a:r>
            <a:r>
              <a:rPr sz="1800">
                <a:latin typeface="Arial MT"/>
                <a:cs typeface="Arial MT"/>
              </a:rPr>
              <a:t>i</a:t>
            </a:r>
            <a:r>
              <a:rPr sz="1800" spc="-15">
                <a:latin typeface="Arial MT"/>
                <a:cs typeface="Arial MT"/>
              </a:rPr>
              <a:t>p</a:t>
            </a:r>
            <a:r>
              <a:rPr sz="1800" spc="-10">
                <a:latin typeface="Arial MT"/>
                <a:cs typeface="Arial MT"/>
              </a:rPr>
              <a:t>o</a:t>
            </a:r>
            <a:r>
              <a:rPr sz="1800">
                <a:latin typeface="Arial MT"/>
                <a:cs typeface="Arial MT"/>
              </a:rPr>
              <a:t>le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m</a:t>
            </a:r>
            <a:r>
              <a:rPr sz="1800" spc="-10">
                <a:latin typeface="Arial MT"/>
                <a:cs typeface="Arial MT"/>
              </a:rPr>
              <a:t>o</a:t>
            </a:r>
            <a:r>
              <a:rPr sz="1800">
                <a:latin typeface="Arial MT"/>
                <a:cs typeface="Arial MT"/>
              </a:rPr>
              <a:t>m</a:t>
            </a:r>
            <a:r>
              <a:rPr sz="1800" spc="-10">
                <a:latin typeface="Arial MT"/>
                <a:cs typeface="Arial MT"/>
              </a:rPr>
              <a:t>en</a:t>
            </a:r>
            <a:r>
              <a:rPr sz="1800">
                <a:latin typeface="Arial MT"/>
                <a:cs typeface="Arial MT"/>
              </a:rPr>
              <a:t>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900" b="1" spc="-60">
                <a:latin typeface="Arial"/>
                <a:cs typeface="Arial"/>
              </a:rPr>
              <a:t>μ</a:t>
            </a:r>
            <a:r>
              <a:rPr sz="1900" b="1" spc="-190">
                <a:latin typeface="Arial"/>
                <a:cs typeface="Arial"/>
              </a:rPr>
              <a:t> </a:t>
            </a:r>
            <a:r>
              <a:rPr sz="1800" spc="-10">
                <a:latin typeface="Arial MT"/>
                <a:cs typeface="Arial MT"/>
              </a:rPr>
              <a:t>o</a:t>
            </a:r>
            <a:r>
              <a:rPr sz="1800">
                <a:latin typeface="Arial MT"/>
                <a:cs typeface="Arial MT"/>
              </a:rPr>
              <a:t>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curr</a:t>
            </a:r>
            <a:r>
              <a:rPr sz="1800" spc="-15">
                <a:latin typeface="Arial MT"/>
                <a:cs typeface="Arial MT"/>
              </a:rPr>
              <a:t>e</a:t>
            </a:r>
            <a:r>
              <a:rPr sz="1800" spc="-10">
                <a:latin typeface="Arial MT"/>
                <a:cs typeface="Arial MT"/>
              </a:rPr>
              <a:t>n</a:t>
            </a:r>
            <a:r>
              <a:rPr sz="1800">
                <a:latin typeface="Arial MT"/>
                <a:cs typeface="Arial MT"/>
              </a:rPr>
              <a:t>t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l</a:t>
            </a:r>
            <a:r>
              <a:rPr sz="1800" spc="-15">
                <a:latin typeface="Arial MT"/>
                <a:cs typeface="Arial MT"/>
              </a:rPr>
              <a:t>o</a:t>
            </a:r>
            <a:r>
              <a:rPr sz="1800" spc="-10">
                <a:latin typeface="Arial MT"/>
                <a:cs typeface="Arial MT"/>
              </a:rPr>
              <a:t>o</a:t>
            </a:r>
            <a:r>
              <a:rPr sz="1800">
                <a:latin typeface="Arial MT"/>
                <a:cs typeface="Arial MT"/>
              </a:rPr>
              <a:t>p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p</a:t>
            </a:r>
            <a:r>
              <a:rPr sz="1800">
                <a:latin typeface="Arial MT"/>
                <a:cs typeface="Arial MT"/>
              </a:rPr>
              <a:t>l</a:t>
            </a:r>
            <a:r>
              <a:rPr sz="1800" spc="-1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c</a:t>
            </a:r>
            <a:r>
              <a:rPr sz="1800" spc="-10">
                <a:latin typeface="Arial MT"/>
                <a:cs typeface="Arial MT"/>
              </a:rPr>
              <a:t>e</a:t>
            </a:r>
            <a:r>
              <a:rPr sz="1800">
                <a:latin typeface="Arial MT"/>
                <a:cs typeface="Arial MT"/>
              </a:rPr>
              <a:t>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in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900" b="1" spc="-85">
                <a:latin typeface="Arial"/>
                <a:cs typeface="Arial"/>
              </a:rPr>
              <a:t>B</a:t>
            </a:r>
            <a:r>
              <a:rPr sz="1800">
                <a:latin typeface="Arial MT"/>
                <a:cs typeface="Arial MT"/>
              </a:rPr>
              <a:t>.</a:t>
            </a:r>
            <a:r>
              <a:rPr sz="1800" spc="-30">
                <a:latin typeface="Arial MT"/>
                <a:cs typeface="Arial MT"/>
              </a:rPr>
              <a:t> </a:t>
            </a:r>
            <a:r>
              <a:rPr sz="1800" spc="10">
                <a:latin typeface="Arial MT"/>
                <a:cs typeface="Arial MT"/>
              </a:rPr>
              <a:t>T</a:t>
            </a:r>
            <a:r>
              <a:rPr sz="1800" spc="-10">
                <a:latin typeface="Arial MT"/>
                <a:cs typeface="Arial MT"/>
              </a:rPr>
              <a:t>h</a:t>
            </a:r>
            <a:r>
              <a:rPr sz="1800">
                <a:latin typeface="Arial MT"/>
                <a:cs typeface="Arial MT"/>
              </a:rPr>
              <a:t>e  </a:t>
            </a:r>
            <a:r>
              <a:rPr sz="1800" spc="-5">
                <a:latin typeface="Arial MT"/>
                <a:cs typeface="Arial MT"/>
              </a:rPr>
              <a:t>orientation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energy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for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electron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is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</a:pPr>
            <a:r>
              <a:rPr sz="1800" spc="-15">
                <a:latin typeface="Arial MT"/>
                <a:cs typeface="Arial MT"/>
              </a:rPr>
              <a:t>where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z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axis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taken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 </a:t>
            </a:r>
            <a:r>
              <a:rPr sz="1800" spc="-5">
                <a:latin typeface="Arial MT"/>
                <a:cs typeface="Arial MT"/>
              </a:rPr>
              <a:t>be in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direction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900" b="1" spc="-35">
                <a:latin typeface="Arial"/>
                <a:cs typeface="Arial"/>
              </a:rPr>
              <a:t>B</a:t>
            </a:r>
            <a:r>
              <a:rPr sz="1875" spc="-52" baseline="-20000">
                <a:latin typeface="Arial MT"/>
                <a:cs typeface="Arial MT"/>
              </a:rPr>
              <a:t>ext</a:t>
            </a:r>
            <a:r>
              <a:rPr sz="1800" spc="-35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1981200" y="5634228"/>
            <a:ext cx="2590800" cy="4572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6633971" y="2644139"/>
            <a:ext cx="2086355" cy="304647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477012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32-5	</a:t>
            </a:r>
            <a:r>
              <a:rPr spc="-5"/>
              <a:t>Magnetism</a:t>
            </a:r>
            <a:r>
              <a:rPr spc="-25"/>
              <a:t> </a:t>
            </a:r>
            <a:r>
              <a:rPr spc="-5"/>
              <a:t>and</a:t>
            </a:r>
            <a:r>
              <a:rPr spc="-35"/>
              <a:t> </a:t>
            </a:r>
            <a:r>
              <a:t>Electrons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67611" y="2500883"/>
            <a:ext cx="2069591" cy="6720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7274052" y="2534411"/>
            <a:ext cx="1731263" cy="21076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2293111" y="4137659"/>
            <a:ext cx="1358900" cy="4318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25348" y="1434465"/>
            <a:ext cx="8334375" cy="3040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>
              <a:lnSpc>
                <a:spcPts val="2110"/>
              </a:lnSpc>
              <a:spcBef>
                <a:spcPts val="100"/>
              </a:spcBef>
            </a:pPr>
            <a:r>
              <a:rPr sz="1800" b="1">
                <a:latin typeface="Arial"/>
                <a:cs typeface="Arial"/>
              </a:rPr>
              <a:t>Orbital</a:t>
            </a:r>
            <a:r>
              <a:rPr sz="1800" b="1" spc="-10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Magnetic</a:t>
            </a:r>
            <a:r>
              <a:rPr sz="1800" b="1" spc="5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Dipole</a:t>
            </a:r>
            <a:r>
              <a:rPr sz="1800" b="1" spc="-10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Moment.</a:t>
            </a:r>
            <a:r>
              <a:rPr sz="1800" b="1" spc="-5">
                <a:latin typeface="Arial"/>
                <a:cs typeface="Arial"/>
              </a:rPr>
              <a:t> </a:t>
            </a:r>
            <a:r>
              <a:rPr sz="1800" spc="-5">
                <a:latin typeface="Arial MT"/>
                <a:cs typeface="Arial MT"/>
              </a:rPr>
              <a:t>When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atom,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electron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has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endParaRPr sz="1800">
              <a:latin typeface="Arial MT"/>
              <a:cs typeface="Arial MT"/>
            </a:endParaRPr>
          </a:p>
          <a:p>
            <a:pPr marL="109220" marR="43180">
              <a:lnSpc>
                <a:spcPct val="96900"/>
              </a:lnSpc>
              <a:spcBef>
                <a:spcPts val="20"/>
              </a:spcBef>
            </a:pPr>
            <a:r>
              <a:rPr sz="1800" spc="-10">
                <a:latin typeface="Arial MT"/>
                <a:cs typeface="Arial MT"/>
              </a:rPr>
              <a:t>additional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angular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momentum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called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its </a:t>
            </a:r>
            <a:r>
              <a:rPr sz="1800" spc="-5">
                <a:latin typeface="Arial MT"/>
                <a:cs typeface="Arial MT"/>
              </a:rPr>
              <a:t>orbital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angular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momentum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900" b="1" spc="-30">
                <a:latin typeface="Arial"/>
                <a:cs typeface="Arial"/>
              </a:rPr>
              <a:t>L</a:t>
            </a:r>
            <a:r>
              <a:rPr sz="1875" spc="-44" baseline="-20000">
                <a:latin typeface="Arial MT"/>
                <a:cs typeface="Arial MT"/>
              </a:rPr>
              <a:t>orb</a:t>
            </a:r>
            <a:r>
              <a:rPr sz="1800" spc="-30">
                <a:latin typeface="Arial MT"/>
                <a:cs typeface="Arial MT"/>
              </a:rPr>
              <a:t>. </a:t>
            </a:r>
            <a:r>
              <a:rPr sz="1800" spc="-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Associated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900" b="1" spc="-35">
                <a:latin typeface="Arial"/>
                <a:cs typeface="Arial"/>
              </a:rPr>
              <a:t>L</a:t>
            </a:r>
            <a:r>
              <a:rPr sz="1875" spc="-52" baseline="-20000">
                <a:latin typeface="Arial MT"/>
                <a:cs typeface="Arial MT"/>
              </a:rPr>
              <a:t>orb</a:t>
            </a:r>
            <a:r>
              <a:rPr sz="1875" spc="22" baseline="-200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orbital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900" b="1" spc="-40">
                <a:latin typeface="Arial"/>
                <a:cs typeface="Arial"/>
              </a:rPr>
              <a:t>μ</a:t>
            </a:r>
            <a:r>
              <a:rPr sz="1875" spc="-60" baseline="-20000">
                <a:latin typeface="Arial MT"/>
                <a:cs typeface="Arial MT"/>
              </a:rPr>
              <a:t>orb</a:t>
            </a:r>
            <a:r>
              <a:rPr sz="1875" spc="7" baseline="-2000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15">
                <a:latin typeface="Arial MT"/>
                <a:cs typeface="Arial MT"/>
              </a:rPr>
              <a:t>two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are related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Arial MT"/>
              <a:cs typeface="Arial MT"/>
            </a:endParaRPr>
          </a:p>
          <a:p>
            <a:pPr marL="50800" marR="1631314">
              <a:lnSpc>
                <a:spcPts val="2160"/>
              </a:lnSpc>
            </a:pPr>
            <a:r>
              <a:rPr sz="1800">
                <a:latin typeface="Arial MT"/>
                <a:cs typeface="Arial MT"/>
              </a:rPr>
              <a:t>The </a:t>
            </a:r>
            <a:r>
              <a:rPr sz="1800" spc="-5">
                <a:latin typeface="Arial MT"/>
                <a:cs typeface="Arial MT"/>
              </a:rPr>
              <a:t>minus sign means that </a:t>
            </a:r>
            <a:r>
              <a:rPr sz="1900" b="1" spc="-40">
                <a:latin typeface="Arial"/>
                <a:cs typeface="Arial"/>
              </a:rPr>
              <a:t>μ</a:t>
            </a:r>
            <a:r>
              <a:rPr sz="1875" spc="-60" baseline="-20000">
                <a:latin typeface="Arial MT"/>
                <a:cs typeface="Arial MT"/>
              </a:rPr>
              <a:t>orb</a:t>
            </a:r>
            <a:r>
              <a:rPr sz="1875" spc="-52" baseline="-200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 </a:t>
            </a:r>
            <a:r>
              <a:rPr sz="1900" b="1" spc="-35">
                <a:latin typeface="Arial"/>
                <a:cs typeface="Arial"/>
              </a:rPr>
              <a:t>L</a:t>
            </a:r>
            <a:r>
              <a:rPr sz="1875" spc="-52" baseline="-20000">
                <a:latin typeface="Arial MT"/>
                <a:cs typeface="Arial MT"/>
              </a:rPr>
              <a:t>orb</a:t>
            </a:r>
            <a:r>
              <a:rPr sz="1875" spc="-44" baseline="-200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have opposite directions.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Orbital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angular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momentum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quantized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have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only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measured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values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  <a:p>
            <a:pPr marL="3782060">
              <a:lnSpc>
                <a:spcPct val="100000"/>
              </a:lnSpc>
              <a:spcBef>
                <a:spcPts val="1365"/>
              </a:spcBef>
            </a:pPr>
            <a:r>
              <a:rPr sz="1800">
                <a:latin typeface="Arial MT"/>
                <a:cs typeface="Arial MT"/>
              </a:rPr>
              <a:t>for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900" spc="-50">
                <a:latin typeface="Arial MT"/>
                <a:cs typeface="Arial MT"/>
              </a:rPr>
              <a:t>m</a:t>
            </a:r>
            <a:r>
              <a:rPr sz="1875" spc="-75" baseline="-20000">
                <a:latin typeface="Arial MT"/>
                <a:cs typeface="Arial MT"/>
              </a:rPr>
              <a:t>l</a:t>
            </a:r>
            <a:r>
              <a:rPr sz="1900" spc="-50">
                <a:latin typeface="Arial MT"/>
                <a:cs typeface="Arial MT"/>
              </a:rPr>
              <a:t>=0,</a:t>
            </a:r>
            <a:r>
              <a:rPr sz="1900" spc="-45">
                <a:latin typeface="Arial MT"/>
                <a:cs typeface="Arial MT"/>
              </a:rPr>
              <a:t> </a:t>
            </a:r>
            <a:r>
              <a:rPr sz="1900" spc="-50">
                <a:latin typeface="Arial MT"/>
                <a:cs typeface="Arial MT"/>
              </a:rPr>
              <a:t>±1,</a:t>
            </a:r>
            <a:r>
              <a:rPr sz="1900" spc="-30">
                <a:latin typeface="Arial MT"/>
                <a:cs typeface="Arial MT"/>
              </a:rPr>
              <a:t> </a:t>
            </a:r>
            <a:r>
              <a:rPr sz="1900" spc="-50">
                <a:latin typeface="Arial MT"/>
                <a:cs typeface="Arial MT"/>
              </a:rPr>
              <a:t>±2,</a:t>
            </a:r>
            <a:r>
              <a:rPr sz="1900" spc="-35">
                <a:latin typeface="Arial MT"/>
                <a:cs typeface="Arial MT"/>
              </a:rPr>
              <a:t> </a:t>
            </a:r>
            <a:r>
              <a:rPr sz="1900" spc="-65">
                <a:latin typeface="Arial MT"/>
                <a:cs typeface="Arial MT"/>
              </a:rPr>
              <a:t>…,</a:t>
            </a:r>
            <a:r>
              <a:rPr sz="1900" spc="-40">
                <a:latin typeface="Arial MT"/>
                <a:cs typeface="Arial MT"/>
              </a:rPr>
              <a:t> </a:t>
            </a:r>
            <a:r>
              <a:rPr sz="1900" spc="-45">
                <a:latin typeface="Arial MT"/>
                <a:cs typeface="Arial MT"/>
              </a:rPr>
              <a:t>±(limit</a:t>
            </a:r>
            <a:r>
              <a:rPr sz="1900" spc="-25">
                <a:latin typeface="Arial MT"/>
                <a:cs typeface="Arial MT"/>
              </a:rPr>
              <a:t> </a:t>
            </a:r>
            <a:r>
              <a:rPr sz="1900" spc="-45">
                <a:latin typeface="Arial MT"/>
                <a:cs typeface="Arial MT"/>
              </a:rPr>
              <a:t>integer)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2275" y="4658614"/>
            <a:ext cx="5269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associated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5"/>
          <a:stretch>
            <a:fillRect/>
          </a:stretch>
        </p:blipFill>
        <p:spPr>
          <a:xfrm>
            <a:off x="3816603" y="5089075"/>
            <a:ext cx="2628900" cy="43146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96875" y="5698337"/>
            <a:ext cx="8471535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2110"/>
              </a:lnSpc>
              <a:spcBef>
                <a:spcPts val="100"/>
              </a:spcBef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energy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U </a:t>
            </a:r>
            <a:r>
              <a:rPr sz="1800" spc="-5">
                <a:latin typeface="Arial MT"/>
                <a:cs typeface="Arial MT"/>
              </a:rPr>
              <a:t>associated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orientation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of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orbital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</a:t>
            </a:r>
            <a:endParaRPr sz="1800">
              <a:latin typeface="Arial MT"/>
              <a:cs typeface="Arial MT"/>
            </a:endParaRPr>
          </a:p>
          <a:p>
            <a:pPr marL="38100">
              <a:lnSpc>
                <a:spcPts val="2230"/>
              </a:lnSpc>
            </a:pPr>
            <a:r>
              <a:rPr sz="1800" spc="-5">
                <a:latin typeface="Arial MT"/>
                <a:cs typeface="Arial MT"/>
              </a:rPr>
              <a:t>in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external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 </a:t>
            </a:r>
            <a:r>
              <a:rPr sz="1900" spc="-40">
                <a:latin typeface="Arial MT"/>
                <a:cs typeface="Arial MT"/>
              </a:rPr>
              <a:t>B</a:t>
            </a:r>
            <a:r>
              <a:rPr sz="1875" spc="-60" baseline="-20000">
                <a:latin typeface="Arial MT"/>
                <a:cs typeface="Arial MT"/>
              </a:rPr>
              <a:t>ext</a:t>
            </a:r>
            <a:r>
              <a:rPr sz="1875" spc="240" baseline="-200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is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/>
          <a:stretch>
            <a:fillRect/>
          </a:stretch>
        </p:blipFill>
        <p:spPr>
          <a:xfrm>
            <a:off x="3931920" y="6245461"/>
            <a:ext cx="2578100" cy="26746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664832" y="4666234"/>
            <a:ext cx="2219325" cy="100266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160"/>
              </a:spcBef>
            </a:pPr>
            <a:r>
              <a:rPr sz="1600" spc="-5">
                <a:latin typeface="Arial MT"/>
                <a:cs typeface="Arial MT"/>
              </a:rPr>
              <a:t>An electron moving at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constant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speed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50" spc="-30">
                <a:latin typeface="Arial MT"/>
                <a:cs typeface="Arial MT"/>
              </a:rPr>
              <a:t>v</a:t>
            </a:r>
            <a:r>
              <a:rPr sz="1650" spc="-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in</a:t>
            </a:r>
            <a:r>
              <a:rPr sz="1600" spc="-2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circular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path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of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radius</a:t>
            </a:r>
            <a:r>
              <a:rPr sz="1600" spc="20">
                <a:latin typeface="Arial MT"/>
                <a:cs typeface="Arial MT"/>
              </a:rPr>
              <a:t> </a:t>
            </a:r>
            <a:r>
              <a:rPr sz="1650" spc="-20">
                <a:latin typeface="Arial MT"/>
                <a:cs typeface="Arial MT"/>
              </a:rPr>
              <a:t>r </a:t>
            </a:r>
            <a:r>
              <a:rPr sz="1650" spc="-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that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encloses</a:t>
            </a:r>
            <a:r>
              <a:rPr sz="1600" spc="-2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an</a:t>
            </a:r>
            <a:r>
              <a:rPr sz="1600" spc="-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area</a:t>
            </a:r>
            <a:r>
              <a:rPr sz="1600" spc="20">
                <a:latin typeface="Arial MT"/>
                <a:cs typeface="Arial MT"/>
              </a:rPr>
              <a:t> </a:t>
            </a:r>
            <a:r>
              <a:rPr sz="1650" spc="-20">
                <a:latin typeface="Arial MT"/>
                <a:cs typeface="Arial MT"/>
              </a:rPr>
              <a:t>A</a:t>
            </a:r>
            <a:r>
              <a:rPr sz="1600" spc="-20">
                <a:latin typeface="Arial MT"/>
                <a:cs typeface="Arial MT"/>
              </a:rPr>
              <a:t>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30918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32-6	</a:t>
            </a:r>
            <a:r>
              <a:rPr spc="-5"/>
              <a:t>Diamagnetism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371858" y="1413021"/>
            <a:ext cx="6051037" cy="8630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6502907" y="2732532"/>
            <a:ext cx="2491698" cy="289101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9130" y="2653410"/>
            <a:ext cx="581342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>
                <a:latin typeface="Arial"/>
                <a:cs typeface="Arial"/>
              </a:rPr>
              <a:t>Levitating</a:t>
            </a:r>
            <a:r>
              <a:rPr sz="1800" b="1" spc="30">
                <a:latin typeface="Arial"/>
                <a:cs typeface="Arial"/>
              </a:rPr>
              <a:t> </a:t>
            </a:r>
            <a:r>
              <a:rPr sz="1800" b="1">
                <a:latin typeface="Arial"/>
                <a:cs typeface="Arial"/>
              </a:rPr>
              <a:t>Frog</a:t>
            </a:r>
            <a:r>
              <a:rPr sz="1800">
                <a:latin typeface="Arial MT"/>
                <a:cs typeface="Arial MT"/>
              </a:rPr>
              <a:t>:</a:t>
            </a:r>
            <a:r>
              <a:rPr sz="1800" spc="-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frog</a:t>
            </a:r>
            <a:r>
              <a:rPr sz="1800" spc="-5">
                <a:latin typeface="Arial MT"/>
                <a:cs typeface="Arial MT"/>
              </a:rPr>
              <a:t> in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figure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diamagnetic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(as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any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other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animal).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When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frog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was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placed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diverging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near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top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vertical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current-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carrying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solenoid,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every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atom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frog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was 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repelled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upward,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away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from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region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stronger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at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end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solenoid.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frog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moved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upward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into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weaker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weaker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until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upward</a:t>
            </a:r>
            <a:r>
              <a:rPr sz="1800" spc="7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force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balanced</a:t>
            </a:r>
            <a:r>
              <a:rPr sz="1800" spc="5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gravitational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force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it, </a:t>
            </a:r>
            <a:r>
              <a:rPr sz="1800" spc="-10">
                <a:latin typeface="Arial MT"/>
                <a:cs typeface="Arial MT"/>
              </a:rPr>
              <a:t>and</a:t>
            </a:r>
            <a:r>
              <a:rPr sz="1800" spc="-5">
                <a:latin typeface="Arial MT"/>
                <a:cs typeface="Arial MT"/>
              </a:rPr>
              <a:t> there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it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hung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in </a:t>
            </a:r>
            <a:r>
              <a:rPr sz="1800" spc="-20">
                <a:latin typeface="Arial MT"/>
                <a:cs typeface="Arial MT"/>
              </a:rPr>
              <a:t>midair.</a:t>
            </a:r>
            <a:r>
              <a:rPr sz="1800" spc="-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frog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 discomfort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because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every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atom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subject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same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forces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thus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there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3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no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force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variation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within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frog.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0403" y="2438857"/>
            <a:ext cx="6782434" cy="10839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425065" marR="5080" indent="-2413000">
              <a:lnSpc>
                <a:spcPts val="4010"/>
              </a:lnSpc>
              <a:spcBef>
                <a:spcPts val="495"/>
              </a:spcBef>
            </a:pPr>
            <a:r>
              <a:rPr sz="3600" b="1">
                <a:solidFill>
                  <a:srgbClr val="34556D"/>
                </a:solidFill>
                <a:latin typeface="Arial"/>
                <a:cs typeface="Arial"/>
              </a:rPr>
              <a:t>Maxwell </a:t>
            </a:r>
            <a:r>
              <a:rPr sz="3600" b="1" spc="-5">
                <a:solidFill>
                  <a:srgbClr val="34556D"/>
                </a:solidFill>
                <a:latin typeface="Arial"/>
                <a:cs typeface="Arial"/>
              </a:rPr>
              <a:t>Equations; Magnetism </a:t>
            </a:r>
            <a:r>
              <a:rPr sz="3600" b="1" spc="-994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3600" b="1">
                <a:solidFill>
                  <a:srgbClr val="34556D"/>
                </a:solidFill>
                <a:latin typeface="Arial"/>
                <a:cs typeface="Arial"/>
              </a:rPr>
              <a:t>of</a:t>
            </a:r>
            <a:r>
              <a:rPr sz="3600" b="1" spc="-5">
                <a:solidFill>
                  <a:srgbClr val="34556D"/>
                </a:solidFill>
                <a:latin typeface="Arial"/>
                <a:cs typeface="Arial"/>
              </a:rPr>
              <a:t> </a:t>
            </a:r>
            <a:r>
              <a:rPr sz="3600" b="1">
                <a:solidFill>
                  <a:srgbClr val="34556D"/>
                </a:solidFill>
                <a:latin typeface="Arial"/>
                <a:cs typeface="Arial"/>
              </a:rPr>
              <a:t>Matter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1311" y="1264361"/>
            <a:ext cx="172085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>
                <a:latin typeface="Arial MT"/>
                <a:cs typeface="Arial MT"/>
              </a:rPr>
              <a:t>Chapter</a:t>
            </a:r>
            <a:r>
              <a:rPr sz="2700" spc="-75">
                <a:latin typeface="Arial MT"/>
                <a:cs typeface="Arial MT"/>
              </a:rPr>
              <a:t> </a:t>
            </a:r>
            <a:r>
              <a:rPr sz="2700" spc="-5">
                <a:latin typeface="Arial MT"/>
                <a:cs typeface="Arial MT"/>
              </a:rPr>
              <a:t>32</a:t>
            </a:r>
            <a:endParaRPr sz="27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535389" y="803105"/>
            <a:ext cx="8243900" cy="21692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3772399" y="3263512"/>
            <a:ext cx="1510303" cy="3564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817" y="1161385"/>
            <a:ext cx="8140386" cy="21067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2577591" y="3619447"/>
            <a:ext cx="3873453" cy="35559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33026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32-7	</a:t>
            </a:r>
            <a:r>
              <a:rPr spc="-5"/>
              <a:t>Paramagnetism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11068" y="1348725"/>
            <a:ext cx="5628137" cy="10053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5829300" y="3698747"/>
            <a:ext cx="3157714" cy="18592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1592555" y="3720945"/>
            <a:ext cx="2447580" cy="35482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3563158" y="5143995"/>
            <a:ext cx="1092645" cy="43136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54406" y="2457450"/>
            <a:ext cx="8521700" cy="409067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63500" marR="55880">
              <a:lnSpc>
                <a:spcPct val="96700"/>
              </a:lnSpc>
              <a:spcBef>
                <a:spcPts val="170"/>
              </a:spcBef>
            </a:pPr>
            <a:r>
              <a:rPr sz="1800" spc="-5">
                <a:latin typeface="Arial MT"/>
                <a:cs typeface="Arial MT"/>
              </a:rPr>
              <a:t>Paramagnetic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materials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have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atoms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permanent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but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 moments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are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randomly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oriented,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net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moment,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unless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5">
                <a:latin typeface="Arial MT"/>
                <a:cs typeface="Arial MT"/>
              </a:rPr>
              <a:t>material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external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900" b="1" spc="-35">
                <a:latin typeface="Arial"/>
                <a:cs typeface="Arial"/>
              </a:rPr>
              <a:t>B</a:t>
            </a:r>
            <a:r>
              <a:rPr sz="1875" spc="-52" baseline="-20000">
                <a:latin typeface="Arial MT"/>
                <a:cs typeface="Arial MT"/>
              </a:rPr>
              <a:t>ext</a:t>
            </a:r>
            <a:r>
              <a:rPr sz="1800" spc="-35">
                <a:latin typeface="Arial MT"/>
                <a:cs typeface="Arial MT"/>
              </a:rPr>
              <a:t>,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where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dipoles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tend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align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4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field.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extent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5">
                <a:latin typeface="Arial MT"/>
                <a:cs typeface="Arial MT"/>
              </a:rPr>
              <a:t>alignment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within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volume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900" spc="-70">
                <a:latin typeface="Arial MT"/>
                <a:cs typeface="Arial MT"/>
              </a:rPr>
              <a:t>V</a:t>
            </a:r>
            <a:r>
              <a:rPr sz="1900" spc="-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measured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</a:t>
            </a:r>
            <a:r>
              <a:rPr sz="1800">
                <a:latin typeface="Arial MT"/>
                <a:cs typeface="Arial MT"/>
              </a:rPr>
              <a:t> the </a:t>
            </a:r>
            <a:r>
              <a:rPr sz="1800" spc="-5">
                <a:latin typeface="Arial MT"/>
                <a:cs typeface="Arial MT"/>
              </a:rPr>
              <a:t>magnetization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900" spc="-45">
                <a:latin typeface="Arial MT"/>
                <a:cs typeface="Arial MT"/>
              </a:rPr>
              <a:t>M</a:t>
            </a:r>
            <a:r>
              <a:rPr sz="1800" spc="-45">
                <a:latin typeface="Arial MT"/>
                <a:cs typeface="Arial MT"/>
              </a:rPr>
              <a:t>,</a:t>
            </a:r>
            <a:endParaRPr sz="1800">
              <a:latin typeface="Arial MT"/>
              <a:cs typeface="Arial MT"/>
            </a:endParaRPr>
          </a:p>
          <a:p>
            <a:pPr marL="63500">
              <a:lnSpc>
                <a:spcPts val="2140"/>
              </a:lnSpc>
            </a:pPr>
            <a:r>
              <a:rPr sz="1800" spc="-5">
                <a:latin typeface="Arial MT"/>
                <a:cs typeface="Arial MT"/>
              </a:rPr>
              <a:t>given</a:t>
            </a:r>
            <a:r>
              <a:rPr sz="1800" spc="-3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Arial MT"/>
              <a:cs typeface="Arial MT"/>
            </a:endParaRPr>
          </a:p>
          <a:p>
            <a:pPr marL="114935" marR="3343275">
              <a:lnSpc>
                <a:spcPts val="2160"/>
              </a:lnSpc>
            </a:pPr>
            <a:r>
              <a:rPr sz="1800" spc="-5">
                <a:latin typeface="Arial MT"/>
                <a:cs typeface="Arial MT"/>
              </a:rPr>
              <a:t>Complete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alignment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(saturation)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5">
                <a:latin typeface="Arial MT"/>
                <a:cs typeface="Arial MT"/>
              </a:rPr>
              <a:t> all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900" spc="-75">
                <a:latin typeface="Arial MT"/>
                <a:cs typeface="Arial MT"/>
              </a:rPr>
              <a:t>N</a:t>
            </a:r>
            <a:r>
              <a:rPr sz="1900" spc="-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dipoles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volume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maximum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value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900" spc="-45">
                <a:latin typeface="Arial MT"/>
                <a:cs typeface="Arial MT"/>
              </a:rPr>
              <a:t>M</a:t>
            </a:r>
            <a:r>
              <a:rPr sz="1875" spc="-67" baseline="-20000">
                <a:latin typeface="Arial MT"/>
                <a:cs typeface="Arial MT"/>
              </a:rPr>
              <a:t>max</a:t>
            </a:r>
            <a:r>
              <a:rPr sz="1875" spc="225" baseline="-2000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=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900" spc="-215">
                <a:latin typeface="Arial MT"/>
                <a:cs typeface="Arial MT"/>
              </a:rPr>
              <a:t>Nμ</a:t>
            </a:r>
            <a:r>
              <a:rPr sz="1800" spc="-215">
                <a:latin typeface="Arial MT"/>
                <a:cs typeface="Arial MT"/>
              </a:rPr>
              <a:t>/</a:t>
            </a:r>
            <a:r>
              <a:rPr sz="1900" spc="-215">
                <a:latin typeface="Arial MT"/>
                <a:cs typeface="Arial MT"/>
              </a:rPr>
              <a:t>V</a:t>
            </a:r>
            <a:r>
              <a:rPr sz="1800" spc="-215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 marL="148590">
              <a:lnSpc>
                <a:spcPct val="100000"/>
              </a:lnSpc>
              <a:spcBef>
                <a:spcPts val="600"/>
              </a:spcBef>
            </a:pPr>
            <a:r>
              <a:rPr sz="1800">
                <a:latin typeface="Arial MT"/>
                <a:cs typeface="Arial MT"/>
              </a:rPr>
              <a:t>At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low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values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5">
                <a:latin typeface="Arial MT"/>
                <a:cs typeface="Arial MT"/>
              </a:rPr>
              <a:t> 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ratio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900" b="1" spc="-40">
                <a:latin typeface="Arial"/>
                <a:cs typeface="Arial"/>
              </a:rPr>
              <a:t>B</a:t>
            </a:r>
            <a:r>
              <a:rPr sz="1875" spc="-60" baseline="-20000">
                <a:latin typeface="Arial MT"/>
                <a:cs typeface="Arial MT"/>
              </a:rPr>
              <a:t>ext</a:t>
            </a:r>
            <a:r>
              <a:rPr sz="1875" spc="232" baseline="-20000">
                <a:latin typeface="Arial MT"/>
                <a:cs typeface="Arial MT"/>
              </a:rPr>
              <a:t> </a:t>
            </a:r>
            <a:r>
              <a:rPr sz="1800" spc="-65">
                <a:latin typeface="Arial MT"/>
                <a:cs typeface="Arial MT"/>
              </a:rPr>
              <a:t>/T,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400">
              <a:latin typeface="Arial MT"/>
              <a:cs typeface="Arial MT"/>
            </a:endParaRPr>
          </a:p>
          <a:p>
            <a:pPr marL="207645">
              <a:lnSpc>
                <a:spcPct val="100000"/>
              </a:lnSpc>
              <a:spcBef>
                <a:spcPts val="1614"/>
              </a:spcBef>
            </a:pPr>
            <a:r>
              <a:rPr sz="1800" spc="-15">
                <a:latin typeface="Arial MT"/>
                <a:cs typeface="Arial MT"/>
              </a:rPr>
              <a:t>where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</a:t>
            </a:r>
            <a:r>
              <a:rPr sz="1800" spc="-2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 temperature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(in</a:t>
            </a:r>
            <a:r>
              <a:rPr sz="1800" spc="-5">
                <a:latin typeface="Arial MT"/>
                <a:cs typeface="Arial MT"/>
              </a:rPr>
              <a:t> kelvins)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and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material’s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Curie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constant.</a:t>
            </a:r>
            <a:endParaRPr sz="1800">
              <a:latin typeface="Arial MT"/>
              <a:cs typeface="Arial MT"/>
            </a:endParaRPr>
          </a:p>
          <a:p>
            <a:pPr marL="207645" marR="269875">
              <a:lnSpc>
                <a:spcPct val="100000"/>
              </a:lnSpc>
              <a:spcBef>
                <a:spcPts val="605"/>
              </a:spcBef>
            </a:pPr>
            <a:r>
              <a:rPr sz="1800">
                <a:latin typeface="Arial MT"/>
                <a:cs typeface="Arial MT"/>
              </a:rPr>
              <a:t>In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nonuniform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external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field,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paramagnetic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material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attracted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region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5">
                <a:latin typeface="Arial MT"/>
                <a:cs typeface="Arial MT"/>
              </a:rPr>
              <a:t> greater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522220" y="383995"/>
            <a:ext cx="3826398" cy="601945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531748" y="1278220"/>
            <a:ext cx="7935162" cy="199574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/>
          <a:stretch>
            <a:fillRect/>
          </a:stretch>
        </p:blipFill>
        <p:spPr>
          <a:xfrm>
            <a:off x="1479803" y="3456978"/>
            <a:ext cx="1638273" cy="3555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/>
          <a:stretch>
            <a:fillRect/>
          </a:stretch>
        </p:blipFill>
        <p:spPr>
          <a:xfrm>
            <a:off x="3206495" y="3456978"/>
            <a:ext cx="2743146" cy="35559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22504" y="533352"/>
            <a:ext cx="8805727" cy="409351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33966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32-8	</a:t>
            </a:r>
            <a:r>
              <a:rPr spc="-5"/>
              <a:t>Ferromagnetism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489204" y="1367027"/>
            <a:ext cx="2014714" cy="24003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739" y="3800094"/>
            <a:ext cx="29032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>
                <a:latin typeface="Arial MT"/>
                <a:cs typeface="Arial MT"/>
              </a:rPr>
              <a:t>A</a:t>
            </a:r>
            <a:r>
              <a:rPr sz="1600" spc="-9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Rowland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ring.</a:t>
            </a:r>
            <a:r>
              <a:rPr sz="1600" spc="-9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</a:t>
            </a:r>
            <a:r>
              <a:rPr sz="1600" spc="-9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primary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coil</a:t>
            </a:r>
            <a:r>
              <a:rPr sz="1600" spc="-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P </a:t>
            </a:r>
            <a:r>
              <a:rPr sz="1600" spc="-43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has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core made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of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the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ferromagnetic</a:t>
            </a:r>
            <a:r>
              <a:rPr sz="1600" spc="2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material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to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be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studied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(here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iron).</a:t>
            </a:r>
            <a:r>
              <a:rPr sz="1600" spc="-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The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core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is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39" y="4764492"/>
            <a:ext cx="2887980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600" spc="-5">
                <a:latin typeface="Arial MT"/>
                <a:cs typeface="Arial MT"/>
              </a:rPr>
              <a:t>magnetized</a:t>
            </a:r>
            <a:r>
              <a:rPr sz="1600" spc="-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by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current</a:t>
            </a:r>
            <a:r>
              <a:rPr sz="1600" spc="25">
                <a:latin typeface="Arial MT"/>
                <a:cs typeface="Arial MT"/>
              </a:rPr>
              <a:t> </a:t>
            </a:r>
            <a:r>
              <a:rPr sz="1650" spc="-15">
                <a:latin typeface="Arial MT"/>
                <a:cs typeface="Arial MT"/>
              </a:rPr>
              <a:t>i</a:t>
            </a:r>
            <a:r>
              <a:rPr sz="1650" spc="-22" baseline="-20202">
                <a:latin typeface="Arial MT"/>
                <a:cs typeface="Arial MT"/>
              </a:rPr>
              <a:t>P</a:t>
            </a:r>
            <a:r>
              <a:rPr sz="1650" spc="157" baseline="-20202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sent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5019547"/>
            <a:ext cx="3209290" cy="12465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160"/>
              </a:spcBef>
            </a:pPr>
            <a:r>
              <a:rPr sz="1600" spc="-5">
                <a:latin typeface="Arial MT"/>
                <a:cs typeface="Arial MT"/>
              </a:rPr>
              <a:t>through</a:t>
            </a:r>
            <a:r>
              <a:rPr sz="1600" spc="2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coil</a:t>
            </a:r>
            <a:r>
              <a:rPr sz="1600" spc="-20">
                <a:latin typeface="Arial MT"/>
                <a:cs typeface="Arial MT"/>
              </a:rPr>
              <a:t> </a:t>
            </a:r>
            <a:r>
              <a:rPr sz="1600" spc="-210">
                <a:latin typeface="Arial MT"/>
                <a:cs typeface="Arial MT"/>
              </a:rPr>
              <a:t>P</a:t>
            </a:r>
            <a:r>
              <a:rPr sz="1600" spc="-5">
                <a:latin typeface="Arial MT"/>
                <a:cs typeface="Arial MT"/>
              </a:rPr>
              <a:t>. (</a:t>
            </a:r>
            <a:r>
              <a:rPr sz="1600" spc="-15">
                <a:latin typeface="Arial MT"/>
                <a:cs typeface="Arial MT"/>
              </a:rPr>
              <a:t>T</a:t>
            </a:r>
            <a:r>
              <a:rPr sz="1600" spc="-5">
                <a:latin typeface="Arial MT"/>
                <a:cs typeface="Arial MT"/>
              </a:rPr>
              <a:t>he</a:t>
            </a:r>
            <a:r>
              <a:rPr sz="1600" spc="2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turns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of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the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coil  are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represented</a:t>
            </a:r>
            <a:r>
              <a:rPr sz="1600" spc="2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by dots.) </a:t>
            </a:r>
            <a:r>
              <a:rPr sz="1600" spc="-10">
                <a:latin typeface="Arial MT"/>
                <a:cs typeface="Arial MT"/>
              </a:rPr>
              <a:t>The </a:t>
            </a:r>
            <a:r>
              <a:rPr sz="1600" spc="-5">
                <a:latin typeface="Arial MT"/>
                <a:cs typeface="Arial MT"/>
              </a:rPr>
              <a:t> extent</a:t>
            </a:r>
            <a:r>
              <a:rPr sz="1600" spc="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to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10">
                <a:latin typeface="Arial MT"/>
                <a:cs typeface="Arial MT"/>
              </a:rPr>
              <a:t>which</a:t>
            </a:r>
            <a:r>
              <a:rPr sz="1600" spc="-5">
                <a:latin typeface="Arial MT"/>
                <a:cs typeface="Arial MT"/>
              </a:rPr>
              <a:t> the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core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is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magnetized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determines</a:t>
            </a:r>
            <a:r>
              <a:rPr sz="1600" spc="1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the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total </a:t>
            </a:r>
            <a:r>
              <a:rPr sz="160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magnetic field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50" b="1" spc="-40">
                <a:latin typeface="Arial"/>
                <a:cs typeface="Arial"/>
              </a:rPr>
              <a:t>B</a:t>
            </a:r>
            <a:r>
              <a:rPr sz="1650" b="1" spc="-5">
                <a:latin typeface="Arial"/>
                <a:cs typeface="Arial"/>
              </a:rPr>
              <a:t> </a:t>
            </a:r>
            <a:r>
              <a:rPr sz="1600" spc="-5">
                <a:latin typeface="Arial MT"/>
                <a:cs typeface="Arial MT"/>
              </a:rPr>
              <a:t>within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coil</a:t>
            </a:r>
            <a:r>
              <a:rPr sz="1600" spc="-20">
                <a:latin typeface="Arial MT"/>
                <a:cs typeface="Arial MT"/>
              </a:rPr>
              <a:t> </a:t>
            </a:r>
            <a:r>
              <a:rPr sz="1600" spc="-105">
                <a:latin typeface="Arial MT"/>
                <a:cs typeface="Arial MT"/>
              </a:rPr>
              <a:t>P.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Field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6228090"/>
            <a:ext cx="3134360" cy="52387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245"/>
              </a:spcBef>
            </a:pPr>
            <a:r>
              <a:rPr sz="1650" b="1" spc="-40">
                <a:latin typeface="Arial"/>
                <a:cs typeface="Arial"/>
              </a:rPr>
              <a:t>B</a:t>
            </a:r>
            <a:r>
              <a:rPr sz="1650" b="1" spc="-20">
                <a:latin typeface="Arial"/>
                <a:cs typeface="Arial"/>
              </a:rPr>
              <a:t> </a:t>
            </a:r>
            <a:r>
              <a:rPr sz="1600" spc="-5">
                <a:latin typeface="Arial MT"/>
                <a:cs typeface="Arial MT"/>
              </a:rPr>
              <a:t>can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be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measured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by means</a:t>
            </a:r>
            <a:r>
              <a:rPr sz="1600" spc="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of</a:t>
            </a:r>
            <a:r>
              <a:rPr sz="1600" spc="5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a </a:t>
            </a:r>
            <a:r>
              <a:rPr sz="1600" spc="-43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secondary coil</a:t>
            </a:r>
            <a:r>
              <a:rPr sz="1600" spc="-10">
                <a:latin typeface="Arial MT"/>
                <a:cs typeface="Arial MT"/>
              </a:rPr>
              <a:t> </a:t>
            </a:r>
            <a:r>
              <a:rPr sz="1600" spc="-5">
                <a:latin typeface="Arial MT"/>
                <a:cs typeface="Arial MT"/>
              </a:rPr>
              <a:t>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/>
          <a:stretch>
            <a:fillRect/>
          </a:stretch>
        </p:blipFill>
        <p:spPr>
          <a:xfrm>
            <a:off x="3138423" y="1347743"/>
            <a:ext cx="5628639" cy="99663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/>
          <a:stretch>
            <a:fillRect/>
          </a:stretch>
        </p:blipFill>
        <p:spPr>
          <a:xfrm>
            <a:off x="3438144" y="3631691"/>
            <a:ext cx="1941554" cy="292760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t>The</a:t>
            </a:r>
            <a:r>
              <a:rPr spc="-20"/>
              <a:t> </a:t>
            </a:r>
            <a:r>
              <a:rPr spc="-5"/>
              <a:t>magnetic</a:t>
            </a:r>
            <a:r>
              <a:rPr spc="15"/>
              <a:t> </a:t>
            </a:r>
            <a:r>
              <a:rPr spc="-5"/>
              <a:t>dipole</a:t>
            </a:r>
            <a:r>
              <a:rPr spc="20"/>
              <a:t> </a:t>
            </a:r>
            <a:r>
              <a:rPr spc="-5"/>
              <a:t>moments</a:t>
            </a:r>
            <a:r>
              <a:rPr spc="5"/>
              <a:t> </a:t>
            </a:r>
            <a:r>
              <a:rPr spc="-5"/>
              <a:t>in</a:t>
            </a:r>
            <a:r>
              <a:rPr spc="-10"/>
              <a:t> </a:t>
            </a:r>
            <a:r>
              <a:rPr spc="-5"/>
              <a:t>a</a:t>
            </a:r>
            <a:r>
              <a:rPr spc="5"/>
              <a:t> </a:t>
            </a:r>
            <a:r>
              <a:rPr spc="-5"/>
              <a:t>ferromagnetic</a:t>
            </a:r>
            <a:r>
              <a:rPr spc="30"/>
              <a:t> </a:t>
            </a:r>
            <a:r>
              <a:rPr spc="-5"/>
              <a:t>material </a:t>
            </a:r>
            <a:r>
              <a:rPr spc="-484"/>
              <a:t> </a:t>
            </a:r>
            <a:r>
              <a:rPr spc="-5"/>
              <a:t>can</a:t>
            </a:r>
            <a:r>
              <a:rPr spc="-10"/>
              <a:t> </a:t>
            </a:r>
            <a:r>
              <a:rPr spc="-5"/>
              <a:t>be</a:t>
            </a:r>
            <a:r>
              <a:rPr spc="5"/>
              <a:t> </a:t>
            </a:r>
            <a:r>
              <a:rPr spc="-5"/>
              <a:t>aligned</a:t>
            </a:r>
            <a:r>
              <a:rPr spc="20"/>
              <a:t> </a:t>
            </a:r>
            <a:r>
              <a:rPr spc="-5"/>
              <a:t>by an</a:t>
            </a:r>
            <a:r>
              <a:rPr spc="-10"/>
              <a:t> </a:t>
            </a:r>
            <a:r>
              <a:rPr spc="-5"/>
              <a:t>external</a:t>
            </a:r>
            <a:r>
              <a:rPr spc="15"/>
              <a:t> </a:t>
            </a:r>
            <a:r>
              <a:rPr spc="-5"/>
              <a:t>magnetic</a:t>
            </a:r>
            <a:r>
              <a:rPr spc="15"/>
              <a:t> </a:t>
            </a:r>
            <a:r>
              <a:rPr spc="-5"/>
              <a:t>field</a:t>
            </a:r>
            <a:r>
              <a:rPr spc="5"/>
              <a:t> </a:t>
            </a:r>
            <a:r>
              <a:rPr spc="-5"/>
              <a:t>and</a:t>
            </a:r>
            <a:r>
              <a:t> </a:t>
            </a:r>
            <a:r>
              <a:rPr spc="-5"/>
              <a:t>then, </a:t>
            </a:r>
            <a:r>
              <a:t> after </a:t>
            </a:r>
            <a:r>
              <a:rPr spc="-5"/>
              <a:t>the</a:t>
            </a:r>
            <a:r>
              <a:rPr spc="-10"/>
              <a:t> </a:t>
            </a:r>
            <a:r>
              <a:rPr spc="-5"/>
              <a:t>external</a:t>
            </a:r>
            <a:r>
              <a:rPr spc="20"/>
              <a:t> </a:t>
            </a:r>
            <a:r>
              <a:rPr spc="-5"/>
              <a:t>field</a:t>
            </a:r>
            <a:r>
              <a:t> </a:t>
            </a:r>
            <a:r>
              <a:rPr spc="-5"/>
              <a:t>is</a:t>
            </a:r>
            <a:r>
              <a:rPr spc="5"/>
              <a:t> </a:t>
            </a:r>
            <a:r>
              <a:rPr spc="-5"/>
              <a:t>removed,</a:t>
            </a:r>
            <a:r>
              <a:rPr spc="10"/>
              <a:t> </a:t>
            </a:r>
            <a:r>
              <a:rPr spc="-5"/>
              <a:t>remain</a:t>
            </a:r>
            <a:r>
              <a:rPr spc="5"/>
              <a:t> </a:t>
            </a:r>
            <a:r>
              <a:rPr spc="-5"/>
              <a:t>partially</a:t>
            </a:r>
            <a:r>
              <a:rPr spc="15"/>
              <a:t> </a:t>
            </a:r>
            <a:r>
              <a:rPr spc="-5"/>
              <a:t>aligned </a:t>
            </a:r>
            <a:r>
              <a:rPr spc="-484"/>
              <a:t> </a:t>
            </a:r>
            <a:r>
              <a:rPr spc="-5"/>
              <a:t>in</a:t>
            </a:r>
            <a:r>
              <a:rPr spc="-10"/>
              <a:t> </a:t>
            </a:r>
            <a:r>
              <a:rPr spc="-5"/>
              <a:t>regions</a:t>
            </a:r>
            <a:r>
              <a:rPr spc="20"/>
              <a:t> </a:t>
            </a:r>
            <a:r>
              <a:rPr spc="-5"/>
              <a:t>know as</a:t>
            </a:r>
            <a:r>
              <a:t> </a:t>
            </a:r>
            <a:r>
              <a:rPr b="1" spc="-5">
                <a:latin typeface="Arial"/>
                <a:cs typeface="Arial"/>
              </a:rPr>
              <a:t>magnetic</a:t>
            </a:r>
            <a:r>
              <a:rPr b="1" spc="-10">
                <a:latin typeface="Arial"/>
                <a:cs typeface="Arial"/>
              </a:rPr>
              <a:t> </a:t>
            </a:r>
            <a:r>
              <a:rPr b="1">
                <a:latin typeface="Arial"/>
                <a:cs typeface="Arial"/>
              </a:rPr>
              <a:t>domains</a:t>
            </a:r>
            <a:r>
              <a:t>.</a:t>
            </a:r>
          </a:p>
          <a:p>
            <a:pPr marL="2452370" marR="109855">
              <a:lnSpc>
                <a:spcPct val="100000"/>
              </a:lnSpc>
              <a:spcBef>
                <a:spcPts val="825"/>
              </a:spcBef>
            </a:pPr>
            <a:r>
              <a:rPr sz="1500"/>
              <a:t>A</a:t>
            </a:r>
            <a:r>
              <a:rPr sz="1500" spc="-100"/>
              <a:t> </a:t>
            </a:r>
            <a:r>
              <a:rPr sz="1500"/>
              <a:t>photograph</a:t>
            </a:r>
            <a:r>
              <a:rPr sz="1500" spc="-35"/>
              <a:t> </a:t>
            </a:r>
            <a:r>
              <a:rPr sz="1500"/>
              <a:t>of</a:t>
            </a:r>
            <a:r>
              <a:rPr sz="1500" spc="-30"/>
              <a:t> </a:t>
            </a:r>
            <a:r>
              <a:rPr sz="1500" spc="-5"/>
              <a:t>domain</a:t>
            </a:r>
            <a:r>
              <a:rPr sz="1500" spc="10"/>
              <a:t> </a:t>
            </a:r>
            <a:r>
              <a:rPr sz="1500"/>
              <a:t>patterns</a:t>
            </a:r>
            <a:r>
              <a:rPr sz="1500" spc="-50"/>
              <a:t> </a:t>
            </a:r>
            <a:r>
              <a:rPr sz="1500" spc="-5"/>
              <a:t>within </a:t>
            </a:r>
            <a:r>
              <a:rPr sz="1500" spc="-400"/>
              <a:t> </a:t>
            </a:r>
            <a:r>
              <a:rPr sz="1500" spc="-5"/>
              <a:t>a </a:t>
            </a:r>
            <a:r>
              <a:rPr sz="1500"/>
              <a:t>single </a:t>
            </a:r>
            <a:r>
              <a:rPr sz="1500" spc="-5"/>
              <a:t>crystal </a:t>
            </a:r>
            <a:r>
              <a:rPr sz="1500"/>
              <a:t>of nickel; </a:t>
            </a:r>
            <a:r>
              <a:rPr sz="1500" spc="-5"/>
              <a:t>white </a:t>
            </a:r>
            <a:r>
              <a:rPr sz="1500"/>
              <a:t>lines </a:t>
            </a:r>
            <a:r>
              <a:rPr sz="1500" spc="5"/>
              <a:t> </a:t>
            </a:r>
            <a:r>
              <a:rPr sz="1500" spc="-5"/>
              <a:t>reveal </a:t>
            </a:r>
            <a:r>
              <a:rPr sz="1500"/>
              <a:t>the boundaries of the domains. </a:t>
            </a:r>
            <a:r>
              <a:rPr sz="1500" spc="5"/>
              <a:t> </a:t>
            </a:r>
            <a:r>
              <a:rPr sz="1500" spc="-5"/>
              <a:t>The white arrows </a:t>
            </a:r>
            <a:r>
              <a:rPr sz="1500"/>
              <a:t>superimposed </a:t>
            </a:r>
            <a:r>
              <a:rPr sz="1500" spc="-5"/>
              <a:t>on </a:t>
            </a:r>
            <a:r>
              <a:rPr sz="1500"/>
              <a:t>the </a:t>
            </a:r>
            <a:r>
              <a:rPr sz="1500" spc="-405"/>
              <a:t> </a:t>
            </a:r>
            <a:r>
              <a:rPr sz="1500"/>
              <a:t>photograph</a:t>
            </a:r>
            <a:r>
              <a:rPr sz="1500" spc="30"/>
              <a:t> </a:t>
            </a:r>
            <a:r>
              <a:rPr sz="1500" spc="-5"/>
              <a:t>show</a:t>
            </a:r>
            <a:r>
              <a:rPr sz="1500" spc="45"/>
              <a:t> </a:t>
            </a:r>
            <a:r>
              <a:rPr sz="1500" spc="-5"/>
              <a:t>the</a:t>
            </a:r>
            <a:r>
              <a:rPr sz="1500" spc="45"/>
              <a:t> </a:t>
            </a:r>
            <a:r>
              <a:rPr sz="1500"/>
              <a:t>orientations</a:t>
            </a:r>
            <a:r>
              <a:rPr sz="1500" spc="20"/>
              <a:t> </a:t>
            </a:r>
            <a:r>
              <a:rPr sz="1500"/>
              <a:t>of </a:t>
            </a:r>
            <a:r>
              <a:rPr sz="1500" spc="5"/>
              <a:t> </a:t>
            </a:r>
            <a:r>
              <a:rPr sz="1500"/>
              <a:t>the</a:t>
            </a:r>
            <a:r>
              <a:rPr sz="1500" spc="-25"/>
              <a:t> </a:t>
            </a:r>
            <a:r>
              <a:rPr sz="1500" spc="-5"/>
              <a:t>magnetic</a:t>
            </a:r>
            <a:r>
              <a:rPr sz="1500" spc="-20"/>
              <a:t> </a:t>
            </a:r>
            <a:r>
              <a:rPr sz="1500"/>
              <a:t>dipoles</a:t>
            </a:r>
            <a:r>
              <a:rPr sz="1500" spc="-20"/>
              <a:t> </a:t>
            </a:r>
            <a:r>
              <a:rPr sz="1500" spc="-5"/>
              <a:t>within</a:t>
            </a:r>
            <a:r>
              <a:rPr sz="1500" spc="15"/>
              <a:t> </a:t>
            </a:r>
            <a:r>
              <a:rPr sz="1500"/>
              <a:t>the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574538" y="5000370"/>
            <a:ext cx="334962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>
                <a:latin typeface="Arial MT"/>
                <a:cs typeface="Arial MT"/>
              </a:rPr>
              <a:t>domains </a:t>
            </a:r>
            <a:r>
              <a:rPr sz="1500" spc="-5">
                <a:latin typeface="Arial MT"/>
                <a:cs typeface="Arial MT"/>
              </a:rPr>
              <a:t>and </a:t>
            </a:r>
            <a:r>
              <a:rPr sz="1500">
                <a:latin typeface="Arial MT"/>
                <a:cs typeface="Arial MT"/>
              </a:rPr>
              <a:t>thus the orientations of </a:t>
            </a:r>
            <a:r>
              <a:rPr sz="1500" spc="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the </a:t>
            </a:r>
            <a:r>
              <a:rPr sz="1500" spc="-5">
                <a:latin typeface="Arial MT"/>
                <a:cs typeface="Arial MT"/>
              </a:rPr>
              <a:t>net magnetic </a:t>
            </a:r>
            <a:r>
              <a:rPr sz="1500">
                <a:latin typeface="Arial MT"/>
                <a:cs typeface="Arial MT"/>
              </a:rPr>
              <a:t>dipoles of the </a:t>
            </a:r>
            <a:r>
              <a:rPr sz="1500" spc="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domains. </a:t>
            </a:r>
            <a:r>
              <a:rPr sz="1500" spc="-5">
                <a:latin typeface="Arial MT"/>
                <a:cs typeface="Arial MT"/>
              </a:rPr>
              <a:t>The crystal as a whole is </a:t>
            </a:r>
            <a:r>
              <a:rPr sz="1500">
                <a:latin typeface="Arial MT"/>
                <a:cs typeface="Arial MT"/>
              </a:rPr>
              <a:t> </a:t>
            </a:r>
            <a:r>
              <a:rPr sz="1500" spc="-5">
                <a:latin typeface="Arial MT"/>
                <a:cs typeface="Arial MT"/>
              </a:rPr>
              <a:t>unmagnetized </a:t>
            </a:r>
            <a:r>
              <a:rPr sz="1500">
                <a:latin typeface="Arial MT"/>
                <a:cs typeface="Arial MT"/>
              </a:rPr>
              <a:t>if the </a:t>
            </a:r>
            <a:r>
              <a:rPr sz="1500" spc="-5">
                <a:latin typeface="Arial MT"/>
                <a:cs typeface="Arial MT"/>
              </a:rPr>
              <a:t>net magnetic field </a:t>
            </a:r>
            <a:r>
              <a:rPr sz="1500">
                <a:latin typeface="Arial MT"/>
                <a:cs typeface="Arial MT"/>
              </a:rPr>
              <a:t> (the</a:t>
            </a:r>
            <a:r>
              <a:rPr sz="1500" spc="-30">
                <a:latin typeface="Arial MT"/>
                <a:cs typeface="Arial MT"/>
              </a:rPr>
              <a:t> </a:t>
            </a:r>
            <a:r>
              <a:rPr sz="1500" spc="-5">
                <a:latin typeface="Arial MT"/>
                <a:cs typeface="Arial MT"/>
              </a:rPr>
              <a:t>vector</a:t>
            </a:r>
            <a:r>
              <a:rPr sz="1500" spc="-1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sum</a:t>
            </a:r>
            <a:r>
              <a:rPr sz="1500" spc="-20">
                <a:latin typeface="Arial MT"/>
                <a:cs typeface="Arial MT"/>
              </a:rPr>
              <a:t> </a:t>
            </a:r>
            <a:r>
              <a:rPr sz="1500" spc="-5">
                <a:latin typeface="Arial MT"/>
                <a:cs typeface="Arial MT"/>
              </a:rPr>
              <a:t>over</a:t>
            </a:r>
            <a:r>
              <a:rPr sz="1500">
                <a:latin typeface="Arial MT"/>
                <a:cs typeface="Arial MT"/>
              </a:rPr>
              <a:t> all</a:t>
            </a:r>
            <a:r>
              <a:rPr sz="1500" spc="-1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the</a:t>
            </a:r>
            <a:r>
              <a:rPr sz="1500" spc="-15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domains)</a:t>
            </a:r>
            <a:r>
              <a:rPr sz="1500" spc="-30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is </a:t>
            </a:r>
            <a:r>
              <a:rPr sz="1500" spc="-400">
                <a:latin typeface="Arial MT"/>
                <a:cs typeface="Arial MT"/>
              </a:rPr>
              <a:t> </a:t>
            </a:r>
            <a:r>
              <a:rPr sz="1500">
                <a:latin typeface="Arial MT"/>
                <a:cs typeface="Arial MT"/>
              </a:rPr>
              <a:t>zero.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33966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8365" algn="l"/>
              </a:tabLst>
            </a:pPr>
            <a:r>
              <a:rPr b="1" spc="-5">
                <a:latin typeface="Arial"/>
                <a:cs typeface="Arial"/>
              </a:rPr>
              <a:t>32-8	</a:t>
            </a:r>
            <a:r>
              <a:rPr spc="-5"/>
              <a:t>Ferromagnetism</a:t>
            </a:r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3138423" y="1347743"/>
            <a:ext cx="5628639" cy="9966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/>
          <a:stretch>
            <a:fillRect/>
          </a:stretch>
        </p:blipFill>
        <p:spPr>
          <a:xfrm>
            <a:off x="388620" y="1431036"/>
            <a:ext cx="2305808" cy="3048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36295" y="2692653"/>
            <a:ext cx="8609330" cy="381254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2633345" marR="234315">
              <a:lnSpc>
                <a:spcPct val="97900"/>
              </a:lnSpc>
              <a:spcBef>
                <a:spcPts val="145"/>
              </a:spcBef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lack</a:t>
            </a:r>
            <a:r>
              <a:rPr sz="1800">
                <a:latin typeface="Arial MT"/>
                <a:cs typeface="Arial MT"/>
              </a:rPr>
              <a:t> of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retraceability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shown</a:t>
            </a:r>
            <a:r>
              <a:rPr sz="1800" spc="5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 spc="-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Figure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called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b="1" spc="-5">
                <a:latin typeface="Arial"/>
                <a:cs typeface="Arial"/>
              </a:rPr>
              <a:t>hysteresis</a:t>
            </a:r>
            <a:r>
              <a:rPr sz="1800" spc="-5">
                <a:latin typeface="Arial MT"/>
                <a:cs typeface="Arial MT"/>
              </a:rPr>
              <a:t>,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curve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900" spc="-60">
                <a:latin typeface="Arial MT"/>
                <a:cs typeface="Arial MT"/>
              </a:rPr>
              <a:t>bcdeb</a:t>
            </a:r>
            <a:r>
              <a:rPr sz="1900" spc="-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called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b="1" spc="-5">
                <a:latin typeface="Arial"/>
                <a:cs typeface="Arial"/>
              </a:rPr>
              <a:t>hysteresis </a:t>
            </a:r>
            <a:r>
              <a:rPr sz="1800" b="1">
                <a:latin typeface="Arial"/>
                <a:cs typeface="Arial"/>
              </a:rPr>
              <a:t> loop</a:t>
            </a:r>
            <a:r>
              <a:rPr sz="1800">
                <a:latin typeface="Arial MT"/>
                <a:cs typeface="Arial MT"/>
              </a:rPr>
              <a:t>.</a:t>
            </a:r>
            <a:r>
              <a:rPr sz="1800" spc="-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Note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that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at </a:t>
            </a:r>
            <a:r>
              <a:rPr sz="1800" spc="-5">
                <a:latin typeface="Arial MT"/>
                <a:cs typeface="Arial MT"/>
              </a:rPr>
              <a:t>points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900" spc="-50">
                <a:latin typeface="Arial MT"/>
                <a:cs typeface="Arial MT"/>
              </a:rPr>
              <a:t>c</a:t>
            </a:r>
            <a:r>
              <a:rPr sz="1900" spc="-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900" spc="-60">
                <a:latin typeface="Arial MT"/>
                <a:cs typeface="Arial MT"/>
              </a:rPr>
              <a:t>e</a:t>
            </a:r>
            <a:r>
              <a:rPr sz="1900" spc="-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iron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core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magnetized,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even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though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there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current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toroid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windings;</a:t>
            </a:r>
            <a:r>
              <a:rPr sz="1800" spc="6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this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5">
                <a:latin typeface="Arial MT"/>
                <a:cs typeface="Arial MT"/>
              </a:rPr>
              <a:t>familiar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phenomenon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permanent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magnetism.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1730"/>
              </a:spcBef>
            </a:pPr>
            <a:r>
              <a:rPr sz="1800" spc="-5">
                <a:latin typeface="Arial MT"/>
                <a:cs typeface="Arial MT"/>
              </a:rPr>
              <a:t>Hysteresis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can be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understood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through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concept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domains.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Evidently 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motions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domain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boundaries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reorientations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domain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directions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are not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totally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reversible.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When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applied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B0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increased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then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decreased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back</a:t>
            </a:r>
            <a:r>
              <a:rPr sz="1800">
                <a:latin typeface="Arial MT"/>
                <a:cs typeface="Arial MT"/>
              </a:rPr>
              <a:t> to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its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initial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value,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domains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do not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return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completely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to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their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original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configuration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but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retain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some</a:t>
            </a:r>
            <a:r>
              <a:rPr sz="1800" spc="-5">
                <a:latin typeface="Arial MT"/>
                <a:cs typeface="Arial MT"/>
              </a:rPr>
              <a:t> “memory”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of their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alignment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after the initial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increase.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This memory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</a:t>
            </a:r>
            <a:r>
              <a:rPr sz="1800" spc="-5">
                <a:latin typeface="Arial MT"/>
                <a:cs typeface="Arial MT"/>
              </a:rPr>
              <a:t> magnetic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materials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essential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for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magnetic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storage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information.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05740" y="492231"/>
            <a:ext cx="8787496" cy="538278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20624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3565" algn="l"/>
              </a:tabLst>
            </a:pPr>
            <a:r>
              <a:rPr b="1" spc="-10">
                <a:latin typeface="Arial"/>
                <a:cs typeface="Arial"/>
              </a:rPr>
              <a:t>3</a:t>
            </a:r>
            <a:r>
              <a:rPr b="1" spc="-5">
                <a:latin typeface="Arial"/>
                <a:cs typeface="Arial"/>
              </a:rPr>
              <a:t>2</a:t>
            </a:r>
            <a:r>
              <a:rPr b="1">
                <a:latin typeface="Arial"/>
                <a:cs typeface="Arial"/>
              </a:rPr>
              <a:t>	</a:t>
            </a:r>
            <a:r>
              <a:t>Sum</a:t>
            </a:r>
            <a:r>
              <a:rPr spc="-15"/>
              <a:t>m</a:t>
            </a:r>
            <a:r>
              <a:rPr spc="-5"/>
              <a:t>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330" y="1367789"/>
            <a:ext cx="3803650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>
                <a:latin typeface="Arial"/>
                <a:cs typeface="Arial"/>
              </a:rPr>
              <a:t>Gauss’</a:t>
            </a:r>
            <a:r>
              <a:rPr sz="2000" b="1" spc="-14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L</a:t>
            </a:r>
            <a:r>
              <a:rPr sz="2000" b="1" spc="-10">
                <a:latin typeface="Arial"/>
                <a:cs typeface="Arial"/>
              </a:rPr>
              <a:t>a</a:t>
            </a:r>
            <a:r>
              <a:rPr sz="2000" b="1">
                <a:latin typeface="Arial"/>
                <a:cs typeface="Arial"/>
              </a:rPr>
              <a:t>w</a:t>
            </a:r>
            <a:r>
              <a:rPr sz="2000" b="1" spc="-1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for</a:t>
            </a:r>
            <a:r>
              <a:rPr sz="2000" b="1" spc="-2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Magnetic</a:t>
            </a:r>
            <a:r>
              <a:rPr sz="2000" b="1" spc="-2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Fie</a:t>
            </a:r>
            <a:r>
              <a:rPr sz="2000" b="1" spc="-10">
                <a:latin typeface="Arial"/>
                <a:cs typeface="Arial"/>
              </a:rPr>
              <a:t>l</a:t>
            </a:r>
            <a:r>
              <a:rPr sz="2000" b="1">
                <a:latin typeface="Arial"/>
                <a:cs typeface="Arial"/>
              </a:rPr>
              <a:t>ds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har char="•"/>
              <a:tabLst>
                <a:tab pos="195580" algn="l"/>
              </a:tabLst>
            </a:pPr>
            <a:r>
              <a:rPr sz="1800" spc="-5">
                <a:latin typeface="Arial MT"/>
                <a:cs typeface="Arial MT"/>
              </a:rPr>
              <a:t>Gauss’</a:t>
            </a:r>
            <a:r>
              <a:rPr sz="1800" spc="-7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law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for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fields,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5217" y="2163825"/>
            <a:ext cx="8045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6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32-1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939291" y="2166111"/>
            <a:ext cx="1259839" cy="34543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5330" y="2707639"/>
            <a:ext cx="3649345" cy="1185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>
                <a:latin typeface="Arial"/>
                <a:cs typeface="Arial"/>
              </a:rPr>
              <a:t>Maxwell’s</a:t>
            </a:r>
            <a:r>
              <a:rPr sz="2000" b="1" spc="-5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Extension</a:t>
            </a:r>
            <a:r>
              <a:rPr sz="2000" b="1" spc="-4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15">
                <a:latin typeface="Arial"/>
                <a:cs typeface="Arial"/>
              </a:rPr>
              <a:t>Ampere’s</a:t>
            </a:r>
            <a:r>
              <a:rPr sz="2000" b="1" spc="-55">
                <a:latin typeface="Arial"/>
                <a:cs typeface="Arial"/>
              </a:rPr>
              <a:t> </a:t>
            </a:r>
            <a:r>
              <a:rPr sz="2000" b="1" spc="-5">
                <a:latin typeface="Arial"/>
                <a:cs typeface="Arial"/>
              </a:rPr>
              <a:t>Law</a:t>
            </a:r>
            <a:endParaRPr sz="2000">
              <a:latin typeface="Arial"/>
              <a:cs typeface="Arial"/>
            </a:endParaRPr>
          </a:p>
          <a:p>
            <a:pPr marL="194945" marR="5080" indent="-182880">
              <a:lnSpc>
                <a:spcPct val="100000"/>
              </a:lnSpc>
              <a:spcBef>
                <a:spcPts val="10"/>
              </a:spcBef>
              <a:buChar char="•"/>
              <a:tabLst>
                <a:tab pos="195580" algn="l"/>
              </a:tabLst>
            </a:pPr>
            <a:r>
              <a:rPr sz="1800">
                <a:latin typeface="Arial MT"/>
                <a:cs typeface="Arial MT"/>
              </a:rPr>
              <a:t>A</a:t>
            </a:r>
            <a:r>
              <a:rPr sz="1800" spc="-11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changing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induces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5">
                <a:latin typeface="Arial MT"/>
                <a:cs typeface="Arial MT"/>
              </a:rPr>
              <a:t>by,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330" y="4690998"/>
            <a:ext cx="346265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5080" indent="-182880">
              <a:lnSpc>
                <a:spcPct val="100000"/>
              </a:lnSpc>
              <a:spcBef>
                <a:spcPts val="100"/>
              </a:spcBef>
              <a:buChar char="•"/>
              <a:tabLst>
                <a:tab pos="195580" algn="l"/>
              </a:tabLst>
            </a:pPr>
            <a:r>
              <a:rPr sz="1800" spc="-15">
                <a:latin typeface="Arial MT"/>
                <a:cs typeface="Arial MT"/>
              </a:rPr>
              <a:t>Maxwell’s </a:t>
            </a:r>
            <a:r>
              <a:rPr sz="1800" spc="-5">
                <a:latin typeface="Arial MT"/>
                <a:cs typeface="Arial MT"/>
              </a:rPr>
              <a:t>law and </a:t>
            </a:r>
            <a:r>
              <a:rPr sz="1800" spc="-10">
                <a:latin typeface="Arial MT"/>
                <a:cs typeface="Arial MT"/>
              </a:rPr>
              <a:t>Ampere’s </a:t>
            </a:r>
            <a:r>
              <a:rPr sz="1800" spc="-5">
                <a:latin typeface="Arial MT"/>
                <a:cs typeface="Arial MT"/>
              </a:rPr>
              <a:t>law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can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written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single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equation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5217" y="4070350"/>
            <a:ext cx="8045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6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32-3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939346" y="4104640"/>
            <a:ext cx="1392854" cy="36576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395217" y="5778804"/>
            <a:ext cx="8045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6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32-5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/>
          <a:stretch>
            <a:fillRect/>
          </a:stretch>
        </p:blipFill>
        <p:spPr>
          <a:xfrm>
            <a:off x="874242" y="5683503"/>
            <a:ext cx="1929924" cy="3657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/>
          <a:stretch>
            <a:fillRect/>
          </a:stretch>
        </p:blipFill>
        <p:spPr>
          <a:xfrm>
            <a:off x="5680415" y="2712637"/>
            <a:ext cx="812397" cy="31410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/>
          <a:stretch>
            <a:fillRect/>
          </a:stretch>
        </p:blipFill>
        <p:spPr>
          <a:xfrm>
            <a:off x="5412202" y="3649979"/>
            <a:ext cx="1705904" cy="36575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830571" y="1457401"/>
            <a:ext cx="3750310" cy="3228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>
                <a:latin typeface="Arial"/>
                <a:cs typeface="Arial"/>
              </a:rPr>
              <a:t>Displacement</a:t>
            </a:r>
            <a:r>
              <a:rPr sz="2000" b="1" spc="-6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Current</a:t>
            </a:r>
            <a:endParaRPr sz="2000">
              <a:latin typeface="Arial"/>
              <a:cs typeface="Arial"/>
            </a:endParaRPr>
          </a:p>
          <a:p>
            <a:pPr marL="194945" marR="536575" indent="-182880">
              <a:lnSpc>
                <a:spcPct val="100000"/>
              </a:lnSpc>
              <a:spcBef>
                <a:spcPts val="10"/>
              </a:spcBef>
              <a:buChar char="•"/>
              <a:tabLst>
                <a:tab pos="195580" algn="l"/>
              </a:tabLst>
            </a:pPr>
            <a:r>
              <a:rPr sz="1800" spc="-20">
                <a:latin typeface="Arial MT"/>
                <a:cs typeface="Arial MT"/>
              </a:rPr>
              <a:t>We</a:t>
            </a:r>
            <a:r>
              <a:rPr sz="1800" spc="-5">
                <a:latin typeface="Arial MT"/>
                <a:cs typeface="Arial MT"/>
              </a:rPr>
              <a:t> define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fictitious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displacement current due </a:t>
            </a:r>
            <a:r>
              <a:rPr sz="1800">
                <a:latin typeface="Arial MT"/>
                <a:cs typeface="Arial MT"/>
              </a:rPr>
              <a:t>to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changing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electric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as</a:t>
            </a:r>
            <a:endParaRPr sz="1800">
              <a:latin typeface="Arial MT"/>
              <a:cs typeface="Arial MT"/>
            </a:endParaRPr>
          </a:p>
          <a:p>
            <a:pPr marL="2844800">
              <a:lnSpc>
                <a:spcPct val="100000"/>
              </a:lnSpc>
              <a:spcBef>
                <a:spcPts val="970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6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32-10</a:t>
            </a:r>
            <a:endParaRPr sz="16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430"/>
              </a:spcBef>
              <a:buChar char="•"/>
              <a:tabLst>
                <a:tab pos="195580" algn="l"/>
              </a:tabLst>
            </a:pPr>
            <a:r>
              <a:rPr sz="1800" spc="-5">
                <a:latin typeface="Arial MT"/>
                <a:cs typeface="Arial MT"/>
              </a:rPr>
              <a:t>Equation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32-5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then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becomes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2200">
              <a:latin typeface="Arial MT"/>
              <a:cs typeface="Arial MT"/>
            </a:endParaRPr>
          </a:p>
          <a:p>
            <a:pPr marL="2844800">
              <a:lnSpc>
                <a:spcPct val="100000"/>
              </a:lnSpc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40">
                <a:latin typeface="Arial"/>
                <a:cs typeface="Arial"/>
              </a:rPr>
              <a:t> 32-11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2000" b="1" spc="-15">
                <a:latin typeface="Arial"/>
                <a:cs typeface="Arial"/>
              </a:rPr>
              <a:t>Maxwell’s</a:t>
            </a:r>
            <a:r>
              <a:rPr sz="2000" b="1" spc="-6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Equations</a:t>
            </a:r>
            <a:endParaRPr sz="2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0"/>
              </a:spcBef>
              <a:buChar char="•"/>
              <a:tabLst>
                <a:tab pos="195580" algn="l"/>
              </a:tabLst>
            </a:pPr>
            <a:r>
              <a:rPr sz="1800" spc="-5">
                <a:latin typeface="Arial MT"/>
                <a:cs typeface="Arial MT"/>
              </a:rPr>
              <a:t>Four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equations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are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</a:t>
            </a:r>
            <a:r>
              <a:rPr sz="1800" spc="-10">
                <a:latin typeface="Arial MT"/>
                <a:cs typeface="Arial MT"/>
              </a:rPr>
              <a:t> follows: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/>
          <a:stretch>
            <a:fillRect/>
          </a:stretch>
        </p:blipFill>
        <p:spPr>
          <a:xfrm>
            <a:off x="5413247" y="4759418"/>
            <a:ext cx="1950720" cy="171609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20624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3565" algn="l"/>
              </a:tabLst>
            </a:pPr>
            <a:r>
              <a:rPr b="1" spc="-10">
                <a:latin typeface="Arial"/>
                <a:cs typeface="Arial"/>
              </a:rPr>
              <a:t>3</a:t>
            </a:r>
            <a:r>
              <a:rPr b="1" spc="-5">
                <a:latin typeface="Arial"/>
                <a:cs typeface="Arial"/>
              </a:rPr>
              <a:t>2</a:t>
            </a:r>
            <a:r>
              <a:rPr b="1">
                <a:latin typeface="Arial"/>
                <a:cs typeface="Arial"/>
              </a:rPr>
              <a:t>	</a:t>
            </a:r>
            <a:r>
              <a:t>Sum</a:t>
            </a:r>
            <a:r>
              <a:rPr spc="-15"/>
              <a:t>m</a:t>
            </a:r>
            <a:r>
              <a:rPr spc="-5"/>
              <a:t>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5217" y="4028059"/>
            <a:ext cx="917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6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32-23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327962" y="2597387"/>
            <a:ext cx="1067222" cy="34245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292860" y="4006634"/>
            <a:ext cx="1869439" cy="32552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/>
          <a:stretch>
            <a:fillRect/>
          </a:stretch>
        </p:blipFill>
        <p:spPr>
          <a:xfrm>
            <a:off x="1333034" y="4814823"/>
            <a:ext cx="1433016" cy="3149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/>
          <a:stretch>
            <a:fillRect/>
          </a:stretch>
        </p:blipFill>
        <p:spPr>
          <a:xfrm>
            <a:off x="1193257" y="5578297"/>
            <a:ext cx="2011230" cy="32430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71830" y="1325371"/>
            <a:ext cx="4296410" cy="4998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5"/>
              </a:spcBef>
            </a:pPr>
            <a:r>
              <a:rPr sz="2000" b="1" spc="-5">
                <a:latin typeface="Arial"/>
                <a:cs typeface="Arial"/>
              </a:rPr>
              <a:t>Spin</a:t>
            </a:r>
            <a:r>
              <a:rPr sz="2000" b="1" spc="-1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Magnetic</a:t>
            </a:r>
            <a:r>
              <a:rPr sz="2000" b="1" spc="-4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Dipole</a:t>
            </a:r>
            <a:r>
              <a:rPr sz="2000" b="1" spc="-4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Moment</a:t>
            </a:r>
            <a:endParaRPr sz="2000">
              <a:latin typeface="Arial"/>
              <a:cs typeface="Arial"/>
            </a:endParaRPr>
          </a:p>
          <a:p>
            <a:pPr marL="259079" marR="410845" indent="-182880">
              <a:lnSpc>
                <a:spcPct val="100000"/>
              </a:lnSpc>
              <a:spcBef>
                <a:spcPts val="5"/>
              </a:spcBef>
              <a:buChar char="•"/>
              <a:tabLst>
                <a:tab pos="259079" algn="l"/>
              </a:tabLst>
            </a:pPr>
            <a:r>
              <a:rPr sz="1800" spc="-5">
                <a:latin typeface="Arial MT"/>
                <a:cs typeface="Arial MT"/>
              </a:rPr>
              <a:t>Spin angular momentum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5">
                <a:latin typeface="Arial MT"/>
                <a:cs typeface="Arial MT"/>
              </a:rPr>
              <a:t>electron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 associated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spin magnetic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momentum through,</a:t>
            </a:r>
            <a:endParaRPr sz="1800">
              <a:latin typeface="Arial MT"/>
              <a:cs typeface="Arial MT"/>
            </a:endParaRPr>
          </a:p>
          <a:p>
            <a:pPr marL="2970530">
              <a:lnSpc>
                <a:spcPct val="100000"/>
              </a:lnSpc>
              <a:spcBef>
                <a:spcPts val="98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3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32-22</a:t>
            </a:r>
            <a:endParaRPr sz="1600">
              <a:latin typeface="Arial"/>
              <a:cs typeface="Arial"/>
            </a:endParaRPr>
          </a:p>
          <a:p>
            <a:pPr marL="259079" marR="512445" indent="-182880">
              <a:lnSpc>
                <a:spcPct val="96900"/>
              </a:lnSpc>
              <a:spcBef>
                <a:spcPts val="1390"/>
              </a:spcBef>
              <a:buChar char="•"/>
              <a:tabLst>
                <a:tab pos="259079" algn="l"/>
              </a:tabLst>
            </a:pPr>
            <a:r>
              <a:rPr sz="1800">
                <a:latin typeface="Arial MT"/>
                <a:cs typeface="Arial MT"/>
              </a:rPr>
              <a:t>For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measurement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along a </a:t>
            </a:r>
            <a:r>
              <a:rPr sz="1900" spc="-50">
                <a:latin typeface="Arial MT"/>
                <a:cs typeface="Arial MT"/>
              </a:rPr>
              <a:t>z</a:t>
            </a:r>
            <a:r>
              <a:rPr sz="1900" spc="-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axis,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-5">
                <a:latin typeface="Arial MT"/>
                <a:cs typeface="Arial MT"/>
              </a:rPr>
              <a:t>component </a:t>
            </a:r>
            <a:r>
              <a:rPr sz="1900" spc="-50">
                <a:latin typeface="Arial MT"/>
                <a:cs typeface="Arial MT"/>
              </a:rPr>
              <a:t>S</a:t>
            </a:r>
            <a:r>
              <a:rPr sz="1875" spc="-75" baseline="-20000">
                <a:latin typeface="Arial MT"/>
                <a:cs typeface="Arial MT"/>
              </a:rPr>
              <a:t>z</a:t>
            </a:r>
            <a:r>
              <a:rPr sz="1875" spc="-67" baseline="-200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can have only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values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given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1750">
              <a:latin typeface="Arial MT"/>
              <a:cs typeface="Arial MT"/>
            </a:endParaRPr>
          </a:p>
          <a:p>
            <a:pPr marL="259079" indent="-182880">
              <a:lnSpc>
                <a:spcPct val="100000"/>
              </a:lnSpc>
              <a:buChar char="•"/>
              <a:tabLst>
                <a:tab pos="259079" algn="l"/>
              </a:tabLst>
            </a:pPr>
            <a:r>
              <a:rPr sz="1800" spc="-20">
                <a:latin typeface="Arial MT"/>
                <a:cs typeface="Arial MT"/>
              </a:rPr>
              <a:t>Similarly,</a:t>
            </a:r>
            <a:endParaRPr sz="1800">
              <a:latin typeface="Arial MT"/>
              <a:cs typeface="Arial MT"/>
            </a:endParaRPr>
          </a:p>
          <a:p>
            <a:pPr marL="2935605">
              <a:lnSpc>
                <a:spcPct val="100000"/>
              </a:lnSpc>
              <a:spcBef>
                <a:spcPts val="1300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2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32-24</a:t>
            </a:r>
            <a:r>
              <a:rPr sz="1600" b="1" spc="-15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&amp;26</a:t>
            </a:r>
            <a:endParaRPr sz="1600">
              <a:latin typeface="Arial"/>
              <a:cs typeface="Arial"/>
            </a:endParaRPr>
          </a:p>
          <a:p>
            <a:pPr marL="259079" indent="-182880">
              <a:lnSpc>
                <a:spcPct val="100000"/>
              </a:lnSpc>
              <a:spcBef>
                <a:spcPts val="1105"/>
              </a:spcBef>
              <a:buChar char="•"/>
              <a:tabLst>
                <a:tab pos="259079" algn="l"/>
              </a:tabLst>
            </a:pPr>
            <a:r>
              <a:rPr sz="1800" spc="-5">
                <a:latin typeface="Arial MT"/>
                <a:cs typeface="Arial MT"/>
              </a:rPr>
              <a:t>Where</a:t>
            </a:r>
            <a:r>
              <a:rPr sz="1800" spc="-2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Bohr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magneton is</a:t>
            </a:r>
            <a:endParaRPr sz="1800">
              <a:latin typeface="Arial MT"/>
              <a:cs typeface="Arial MT"/>
            </a:endParaRPr>
          </a:p>
          <a:p>
            <a:pPr marL="2935605">
              <a:lnSpc>
                <a:spcPct val="100000"/>
              </a:lnSpc>
              <a:spcBef>
                <a:spcPts val="894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25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32-25</a:t>
            </a:r>
            <a:endParaRPr sz="1600">
              <a:latin typeface="Arial"/>
              <a:cs typeface="Arial"/>
            </a:endParaRPr>
          </a:p>
          <a:p>
            <a:pPr marL="259079" indent="-182880">
              <a:lnSpc>
                <a:spcPct val="100000"/>
              </a:lnSpc>
              <a:spcBef>
                <a:spcPts val="1405"/>
              </a:spcBef>
              <a:buChar char="•"/>
              <a:tabLst>
                <a:tab pos="259079" algn="l"/>
              </a:tabLst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35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energy </a:t>
            </a:r>
            <a:r>
              <a:rPr sz="1900" spc="-75">
                <a:latin typeface="Arial MT"/>
                <a:cs typeface="Arial MT"/>
              </a:rPr>
              <a:t>U</a:t>
            </a:r>
            <a:endParaRPr sz="19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6"/>
          <a:stretch>
            <a:fillRect/>
          </a:stretch>
        </p:blipFill>
        <p:spPr>
          <a:xfrm>
            <a:off x="1495552" y="6358075"/>
            <a:ext cx="1656080" cy="19270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395217" y="6267703"/>
            <a:ext cx="917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6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32-27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/>
          <a:stretch>
            <a:fillRect/>
          </a:stretch>
        </p:blipFill>
        <p:spPr>
          <a:xfrm>
            <a:off x="5684568" y="2846832"/>
            <a:ext cx="1138830" cy="28489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/>
          <a:stretch>
            <a:fillRect/>
          </a:stretch>
        </p:blipFill>
        <p:spPr>
          <a:xfrm>
            <a:off x="5363971" y="5301033"/>
            <a:ext cx="1889760" cy="3259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/>
          <a:stretch>
            <a:fillRect/>
          </a:stretch>
        </p:blipFill>
        <p:spPr>
          <a:xfrm>
            <a:off x="5448300" y="4018788"/>
            <a:ext cx="2021840" cy="54863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/>
          <a:stretch>
            <a:fillRect/>
          </a:stretch>
        </p:blipFill>
        <p:spPr>
          <a:xfrm>
            <a:off x="5583951" y="6282944"/>
            <a:ext cx="1859754" cy="19304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830571" y="1354963"/>
            <a:ext cx="4137660" cy="5170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283335">
              <a:lnSpc>
                <a:spcPct val="100000"/>
              </a:lnSpc>
              <a:spcBef>
                <a:spcPts val="105"/>
              </a:spcBef>
            </a:pPr>
            <a:r>
              <a:rPr sz="2000" b="1">
                <a:latin typeface="Arial"/>
                <a:cs typeface="Arial"/>
              </a:rPr>
              <a:t>Orbital</a:t>
            </a:r>
            <a:r>
              <a:rPr sz="2000" b="1" spc="-7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Magnetic</a:t>
            </a:r>
            <a:r>
              <a:rPr sz="2000" b="1" spc="-5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Dipole </a:t>
            </a:r>
            <a:r>
              <a:rPr sz="2000" b="1" spc="-545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Momentum</a:t>
            </a:r>
            <a:endParaRPr sz="2000">
              <a:latin typeface="Arial"/>
              <a:cs typeface="Arial"/>
            </a:endParaRPr>
          </a:p>
          <a:p>
            <a:pPr marL="194945" marR="468630" indent="-182880" algn="just">
              <a:lnSpc>
                <a:spcPct val="100000"/>
              </a:lnSpc>
              <a:spcBef>
                <a:spcPts val="5"/>
              </a:spcBef>
              <a:buChar char="•"/>
              <a:tabLst>
                <a:tab pos="195580" algn="l"/>
              </a:tabLst>
            </a:pPr>
            <a:r>
              <a:rPr sz="1800" spc="-5">
                <a:latin typeface="Arial MT"/>
                <a:cs typeface="Arial MT"/>
              </a:rPr>
              <a:t>Angular momentum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5">
                <a:latin typeface="Arial MT"/>
                <a:cs typeface="Arial MT"/>
              </a:rPr>
              <a:t>an electron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 associated </a:t>
            </a:r>
            <a:r>
              <a:rPr sz="1800" spc="-15">
                <a:latin typeface="Arial MT"/>
                <a:cs typeface="Arial MT"/>
              </a:rPr>
              <a:t>with </a:t>
            </a:r>
            <a:r>
              <a:rPr sz="1800" spc="-5">
                <a:latin typeface="Arial MT"/>
                <a:cs typeface="Arial MT"/>
              </a:rPr>
              <a:t>orbital magnetic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momentum as</a:t>
            </a:r>
            <a:endParaRPr sz="1800">
              <a:latin typeface="Arial MT"/>
              <a:cs typeface="Arial MT"/>
            </a:endParaRPr>
          </a:p>
          <a:p>
            <a:pPr marL="2844800">
              <a:lnSpc>
                <a:spcPct val="100000"/>
              </a:lnSpc>
              <a:spcBef>
                <a:spcPts val="190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3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32-28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har char="•"/>
              <a:tabLst>
                <a:tab pos="195580" algn="l"/>
              </a:tabLst>
            </a:pPr>
            <a:r>
              <a:rPr sz="1800" spc="-5">
                <a:latin typeface="Arial MT"/>
                <a:cs typeface="Arial MT"/>
              </a:rPr>
              <a:t>Orbital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angular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momentum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</a:t>
            </a:r>
            <a:endParaRPr sz="1800">
              <a:latin typeface="Arial MT"/>
              <a:cs typeface="Arial MT"/>
            </a:endParaRPr>
          </a:p>
          <a:p>
            <a:pPr marL="194945">
              <a:lnSpc>
                <a:spcPct val="100000"/>
              </a:lnSpc>
            </a:pPr>
            <a:r>
              <a:rPr sz="1800" spc="-5">
                <a:latin typeface="Arial MT"/>
                <a:cs typeface="Arial MT"/>
              </a:rPr>
              <a:t>quantized,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00">
              <a:latin typeface="Arial MT"/>
              <a:cs typeface="Arial MT"/>
            </a:endParaRPr>
          </a:p>
          <a:p>
            <a:pPr marL="2844800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3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32-29</a:t>
            </a:r>
            <a:endParaRPr sz="1600">
              <a:latin typeface="Arial"/>
              <a:cs typeface="Arial"/>
            </a:endParaRPr>
          </a:p>
          <a:p>
            <a:pPr marL="194945" marR="723900" indent="-182880">
              <a:lnSpc>
                <a:spcPct val="100000"/>
              </a:lnSpc>
              <a:spcBef>
                <a:spcPts val="1415"/>
              </a:spcBef>
              <a:buChar char="•"/>
              <a:tabLst>
                <a:tab pos="195580" algn="l"/>
              </a:tabLst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associated magnetic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 is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  <a:p>
            <a:pPr marL="2860675">
              <a:lnSpc>
                <a:spcPct val="100000"/>
              </a:lnSpc>
              <a:spcBef>
                <a:spcPts val="640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5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32-30&amp;31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har char="•"/>
              <a:tabLst>
                <a:tab pos="195580" algn="l"/>
              </a:tabLst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4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energy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900" spc="-75">
                <a:latin typeface="Arial MT"/>
                <a:cs typeface="Arial MT"/>
              </a:rPr>
              <a:t>U</a:t>
            </a:r>
            <a:endParaRPr sz="1900">
              <a:latin typeface="Arial MT"/>
              <a:cs typeface="Arial MT"/>
            </a:endParaRPr>
          </a:p>
          <a:p>
            <a:pPr marL="2934970">
              <a:lnSpc>
                <a:spcPct val="100000"/>
              </a:lnSpc>
              <a:spcBef>
                <a:spcPts val="134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3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32-32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890" y="488696"/>
            <a:ext cx="20624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3565" algn="l"/>
              </a:tabLst>
            </a:pPr>
            <a:r>
              <a:rPr b="1" spc="-10">
                <a:latin typeface="Arial"/>
                <a:cs typeface="Arial"/>
              </a:rPr>
              <a:t>3</a:t>
            </a:r>
            <a:r>
              <a:rPr b="1" spc="-5">
                <a:latin typeface="Arial"/>
                <a:cs typeface="Arial"/>
              </a:rPr>
              <a:t>2</a:t>
            </a:r>
            <a:r>
              <a:rPr b="1">
                <a:latin typeface="Arial"/>
                <a:cs typeface="Arial"/>
              </a:rPr>
              <a:t>	</a:t>
            </a:r>
            <a:r>
              <a:t>Sum</a:t>
            </a:r>
            <a:r>
              <a:rPr spc="-15"/>
              <a:t>m</a:t>
            </a:r>
            <a:r>
              <a:rPr spc="-5"/>
              <a:t>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4843" y="1299413"/>
            <a:ext cx="4371975" cy="5212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>
                <a:latin typeface="Arial"/>
                <a:cs typeface="Arial"/>
              </a:rPr>
              <a:t>Diamagnetism</a:t>
            </a:r>
            <a:endParaRPr sz="2000">
              <a:latin typeface="Arial"/>
              <a:cs typeface="Arial"/>
            </a:endParaRPr>
          </a:p>
          <a:p>
            <a:pPr marL="195580" marR="5080" indent="-183515">
              <a:lnSpc>
                <a:spcPct val="100000"/>
              </a:lnSpc>
              <a:spcBef>
                <a:spcPts val="10"/>
              </a:spcBef>
              <a:buChar char="•"/>
              <a:tabLst>
                <a:tab pos="196215" algn="l"/>
              </a:tabLst>
            </a:pPr>
            <a:r>
              <a:rPr sz="1800" spc="-5">
                <a:latin typeface="Arial MT"/>
                <a:cs typeface="Arial MT"/>
              </a:rPr>
              <a:t>Diamagnetic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materials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exhibit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magnetism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only</a:t>
            </a:r>
            <a:r>
              <a:rPr sz="1800" spc="95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when</a:t>
            </a:r>
            <a:r>
              <a:rPr sz="1800" spc="1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placed</a:t>
            </a:r>
            <a:r>
              <a:rPr sz="1800" spc="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 spc="7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r>
              <a:rPr sz="1800" spc="9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external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field; there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they </a:t>
            </a:r>
            <a:r>
              <a:rPr sz="1800">
                <a:latin typeface="Arial MT"/>
                <a:cs typeface="Arial MT"/>
              </a:rPr>
              <a:t>form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dipoles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directed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opposite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external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field. </a:t>
            </a:r>
            <a:r>
              <a:rPr sz="1800">
                <a:latin typeface="Arial MT"/>
                <a:cs typeface="Arial MT"/>
              </a:rPr>
              <a:t>In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nonuniform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field,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they are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repelled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from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region</a:t>
            </a:r>
            <a:r>
              <a:rPr sz="1800">
                <a:latin typeface="Arial MT"/>
                <a:cs typeface="Arial MT"/>
              </a:rPr>
              <a:t> of </a:t>
            </a:r>
            <a:r>
              <a:rPr sz="1800" spc="-5">
                <a:latin typeface="Arial MT"/>
                <a:cs typeface="Arial MT"/>
              </a:rPr>
              <a:t>greater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field.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000" b="1">
                <a:latin typeface="Arial"/>
                <a:cs typeface="Arial"/>
              </a:rPr>
              <a:t>Paramagnetism</a:t>
            </a:r>
            <a:endParaRPr sz="2000">
              <a:latin typeface="Arial"/>
              <a:cs typeface="Arial"/>
            </a:endParaRPr>
          </a:p>
          <a:p>
            <a:pPr marL="195580" marR="358775" indent="-183515">
              <a:lnSpc>
                <a:spcPct val="100000"/>
              </a:lnSpc>
              <a:spcBef>
                <a:spcPts val="5"/>
              </a:spcBef>
              <a:buChar char="•"/>
              <a:tabLst>
                <a:tab pos="196215" algn="l"/>
              </a:tabLst>
            </a:pPr>
            <a:r>
              <a:rPr sz="1800" spc="-5">
                <a:latin typeface="Arial MT"/>
                <a:cs typeface="Arial MT"/>
              </a:rPr>
              <a:t>Paramagnetic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materials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have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atoms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5">
                <a:latin typeface="Arial MT"/>
                <a:cs typeface="Arial MT"/>
              </a:rPr>
              <a:t>with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permanent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 but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moments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are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randomly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oriented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unless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material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 in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external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field.</a:t>
            </a:r>
            <a:r>
              <a:rPr sz="1800" spc="-3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The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extent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of </a:t>
            </a:r>
            <a:r>
              <a:rPr sz="1800" spc="-10">
                <a:latin typeface="Arial MT"/>
                <a:cs typeface="Arial MT"/>
              </a:rPr>
              <a:t>alignment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within</a:t>
            </a:r>
            <a:r>
              <a:rPr sz="1800" spc="3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volume</a:t>
            </a:r>
            <a:r>
              <a:rPr sz="1800">
                <a:latin typeface="Arial MT"/>
                <a:cs typeface="Arial MT"/>
              </a:rPr>
              <a:t> V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is measured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as </a:t>
            </a:r>
            <a:r>
              <a:rPr sz="1800">
                <a:latin typeface="Arial MT"/>
                <a:cs typeface="Arial MT"/>
              </a:rPr>
              <a:t>the</a:t>
            </a:r>
            <a:r>
              <a:rPr sz="1800" spc="-5">
                <a:latin typeface="Arial MT"/>
                <a:cs typeface="Arial MT"/>
              </a:rPr>
              <a:t> magnetization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M,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  <a:p>
            <a:pPr marR="358775" algn="r">
              <a:lnSpc>
                <a:spcPct val="100000"/>
              </a:lnSpc>
              <a:spcBef>
                <a:spcPts val="57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3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32-28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10411" y="6169152"/>
            <a:ext cx="2305812" cy="4267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/>
          <a:stretch>
            <a:fillRect/>
          </a:stretch>
        </p:blipFill>
        <p:spPr>
          <a:xfrm>
            <a:off x="6230065" y="2727426"/>
            <a:ext cx="873314" cy="34457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792471" y="1356486"/>
            <a:ext cx="3978910" cy="514350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33045" marR="86360" indent="-182880">
              <a:lnSpc>
                <a:spcPts val="2160"/>
              </a:lnSpc>
              <a:spcBef>
                <a:spcPts val="170"/>
              </a:spcBef>
              <a:buChar char="•"/>
              <a:tabLst>
                <a:tab pos="233679" algn="l"/>
              </a:tabLst>
            </a:pPr>
            <a:r>
              <a:rPr sz="1800" spc="-5">
                <a:latin typeface="Arial MT"/>
                <a:cs typeface="Arial MT"/>
              </a:rPr>
              <a:t>Complete alignment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(saturation)</a:t>
            </a:r>
            <a:r>
              <a:rPr sz="1800">
                <a:latin typeface="Arial MT"/>
                <a:cs typeface="Arial MT"/>
              </a:rPr>
              <a:t> of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all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900" spc="-75">
                <a:latin typeface="Arial MT"/>
                <a:cs typeface="Arial MT"/>
              </a:rPr>
              <a:t>N</a:t>
            </a:r>
            <a:r>
              <a:rPr sz="1900" spc="-3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</a:t>
            </a:r>
            <a:r>
              <a:rPr sz="1800">
                <a:latin typeface="Arial MT"/>
                <a:cs typeface="Arial MT"/>
              </a:rPr>
              <a:t> 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volume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gives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</a:t>
            </a:r>
            <a:r>
              <a:rPr sz="1800" spc="-25">
                <a:latin typeface="Arial MT"/>
                <a:cs typeface="Arial MT"/>
              </a:rPr>
              <a:t>x</a:t>
            </a:r>
            <a:r>
              <a:rPr sz="1800" spc="-5">
                <a:latin typeface="Arial MT"/>
                <a:cs typeface="Arial MT"/>
              </a:rPr>
              <a:t>im</a:t>
            </a:r>
            <a:r>
              <a:rPr sz="1800" spc="-15">
                <a:latin typeface="Arial MT"/>
                <a:cs typeface="Arial MT"/>
              </a:rPr>
              <a:t>u</a:t>
            </a:r>
            <a:r>
              <a:rPr sz="1800">
                <a:latin typeface="Arial MT"/>
                <a:cs typeface="Arial MT"/>
              </a:rPr>
              <a:t>m</a:t>
            </a:r>
            <a:r>
              <a:rPr sz="1800" spc="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va</a:t>
            </a:r>
            <a:r>
              <a:rPr sz="1800" spc="-15">
                <a:latin typeface="Arial MT"/>
                <a:cs typeface="Arial MT"/>
              </a:rPr>
              <a:t>l</a:t>
            </a:r>
            <a:r>
              <a:rPr sz="1800" spc="-5">
                <a:latin typeface="Arial MT"/>
                <a:cs typeface="Arial MT"/>
              </a:rPr>
              <a:t>ue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900" spc="-85">
                <a:latin typeface="Arial MT"/>
                <a:cs typeface="Arial MT"/>
              </a:rPr>
              <a:t>M</a:t>
            </a:r>
            <a:r>
              <a:rPr sz="1875" spc="-60" baseline="-20000">
                <a:latin typeface="Arial MT"/>
                <a:cs typeface="Arial MT"/>
              </a:rPr>
              <a:t>m</a:t>
            </a:r>
            <a:r>
              <a:rPr sz="1875" spc="-44" baseline="-20000">
                <a:latin typeface="Arial MT"/>
                <a:cs typeface="Arial MT"/>
              </a:rPr>
              <a:t>a</a:t>
            </a:r>
            <a:r>
              <a:rPr sz="1875" spc="-37" baseline="-20000">
                <a:latin typeface="Arial MT"/>
                <a:cs typeface="Arial MT"/>
              </a:rPr>
              <a:t>x</a:t>
            </a:r>
            <a:r>
              <a:rPr sz="1875" spc="202" baseline="-2000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=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900" spc="-400">
                <a:latin typeface="Arial MT"/>
                <a:cs typeface="Arial MT"/>
              </a:rPr>
              <a:t>N</a:t>
            </a:r>
            <a:r>
              <a:rPr sz="1900" spc="-600">
                <a:latin typeface="Arial MT"/>
                <a:cs typeface="Arial MT"/>
              </a:rPr>
              <a:t>μ</a:t>
            </a:r>
            <a:r>
              <a:rPr sz="1800">
                <a:latin typeface="Arial MT"/>
                <a:cs typeface="Arial MT"/>
              </a:rPr>
              <a:t>/</a:t>
            </a:r>
            <a:r>
              <a:rPr sz="1900" spc="-75">
                <a:latin typeface="Arial MT"/>
                <a:cs typeface="Arial MT"/>
              </a:rPr>
              <a:t>V</a:t>
            </a:r>
            <a:r>
              <a:rPr sz="1800">
                <a:latin typeface="Arial MT"/>
                <a:cs typeface="Arial MT"/>
              </a:rPr>
              <a:t>.</a:t>
            </a:r>
            <a:r>
              <a:rPr sz="1800" spc="-4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At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l</a:t>
            </a:r>
            <a:r>
              <a:rPr sz="1800" spc="-15">
                <a:latin typeface="Arial MT"/>
                <a:cs typeface="Arial MT"/>
              </a:rPr>
              <a:t>o</a:t>
            </a:r>
            <a:r>
              <a:rPr sz="1800" spc="-5">
                <a:latin typeface="Arial MT"/>
                <a:cs typeface="Arial MT"/>
              </a:rPr>
              <a:t>w  values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of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ratio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900" b="1" spc="-40">
                <a:latin typeface="Arial"/>
                <a:cs typeface="Arial"/>
              </a:rPr>
              <a:t>B</a:t>
            </a:r>
            <a:r>
              <a:rPr sz="1875" spc="-60" baseline="-20000">
                <a:latin typeface="Arial MT"/>
                <a:cs typeface="Arial MT"/>
              </a:rPr>
              <a:t>ext</a:t>
            </a:r>
            <a:r>
              <a:rPr sz="1875" spc="240" baseline="-20000">
                <a:latin typeface="Arial MT"/>
                <a:cs typeface="Arial MT"/>
              </a:rPr>
              <a:t> </a:t>
            </a:r>
            <a:r>
              <a:rPr sz="1800" spc="-65">
                <a:latin typeface="Arial MT"/>
                <a:cs typeface="Arial MT"/>
              </a:rPr>
              <a:t>/T,</a:t>
            </a:r>
            <a:endParaRPr sz="1800">
              <a:latin typeface="Arial MT"/>
              <a:cs typeface="Arial MT"/>
            </a:endParaRPr>
          </a:p>
          <a:p>
            <a:pPr marR="195580" algn="r">
              <a:lnSpc>
                <a:spcPct val="100000"/>
              </a:lnSpc>
              <a:spcBef>
                <a:spcPts val="1945"/>
              </a:spcBef>
            </a:pPr>
            <a:r>
              <a:rPr sz="1600" b="1" spc="-5">
                <a:latin typeface="Arial"/>
                <a:cs typeface="Arial"/>
              </a:rPr>
              <a:t>Eq.</a:t>
            </a:r>
            <a:r>
              <a:rPr sz="1600" b="1" spc="-30">
                <a:latin typeface="Arial"/>
                <a:cs typeface="Arial"/>
              </a:rPr>
              <a:t> </a:t>
            </a:r>
            <a:r>
              <a:rPr sz="1600" b="1" spc="-5">
                <a:latin typeface="Arial"/>
                <a:cs typeface="Arial"/>
              </a:rPr>
              <a:t>32-39</a:t>
            </a:r>
            <a:endParaRPr sz="1600">
              <a:latin typeface="Arial"/>
              <a:cs typeface="Arial"/>
            </a:endParaRPr>
          </a:p>
          <a:p>
            <a:pPr marL="61594">
              <a:lnSpc>
                <a:spcPct val="100000"/>
              </a:lnSpc>
              <a:spcBef>
                <a:spcPts val="1545"/>
              </a:spcBef>
            </a:pPr>
            <a:r>
              <a:rPr sz="2000" b="1">
                <a:latin typeface="Arial"/>
                <a:cs typeface="Arial"/>
              </a:rPr>
              <a:t>Ferromagnetism</a:t>
            </a:r>
            <a:endParaRPr sz="2000">
              <a:latin typeface="Arial"/>
              <a:cs typeface="Arial"/>
            </a:endParaRPr>
          </a:p>
          <a:p>
            <a:pPr marL="244475" marR="17780" indent="-182880">
              <a:lnSpc>
                <a:spcPct val="100000"/>
              </a:lnSpc>
              <a:spcBef>
                <a:spcPts val="10"/>
              </a:spcBef>
              <a:buChar char="•"/>
              <a:tabLst>
                <a:tab pos="245110" algn="l"/>
              </a:tabLst>
            </a:pPr>
            <a:r>
              <a:rPr sz="1800">
                <a:latin typeface="Arial MT"/>
                <a:cs typeface="Arial MT"/>
              </a:rPr>
              <a:t>The</a:t>
            </a:r>
            <a:r>
              <a:rPr sz="1800" spc="-2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dipole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moments in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ferromagnetic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material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can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be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aligned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by</a:t>
            </a:r>
            <a:r>
              <a:rPr sz="1800" spc="-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external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 </a:t>
            </a:r>
            <a:r>
              <a:rPr sz="1800" spc="-484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and then, </a:t>
            </a:r>
            <a:r>
              <a:rPr sz="1800">
                <a:latin typeface="Arial MT"/>
                <a:cs typeface="Arial MT"/>
              </a:rPr>
              <a:t>after the </a:t>
            </a:r>
            <a:r>
              <a:rPr sz="1800" spc="-5">
                <a:latin typeface="Arial MT"/>
                <a:cs typeface="Arial MT"/>
              </a:rPr>
              <a:t>external field is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removed,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remain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partially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aligned</a:t>
            </a:r>
            <a:r>
              <a:rPr sz="1800" spc="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in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regions </a:t>
            </a:r>
            <a:r>
              <a:rPr sz="1800" spc="-5">
                <a:latin typeface="Arial MT"/>
                <a:cs typeface="Arial MT"/>
              </a:rPr>
              <a:t>(domains). </a:t>
            </a:r>
            <a:r>
              <a:rPr sz="1800" spc="-10">
                <a:latin typeface="Arial MT"/>
                <a:cs typeface="Arial MT"/>
              </a:rPr>
              <a:t>Alignment </a:t>
            </a:r>
            <a:r>
              <a:rPr sz="1800">
                <a:latin typeface="Arial MT"/>
                <a:cs typeface="Arial MT"/>
              </a:rPr>
              <a:t>is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eliminated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at</a:t>
            </a:r>
            <a:r>
              <a:rPr sz="1800" spc="-5">
                <a:latin typeface="Arial MT"/>
                <a:cs typeface="Arial MT"/>
              </a:rPr>
              <a:t> temperatures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above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10">
                <a:latin typeface="Arial MT"/>
                <a:cs typeface="Arial MT"/>
              </a:rPr>
              <a:t>material’s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Curie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temperature.</a:t>
            </a:r>
            <a:r>
              <a:rPr sz="1800">
                <a:latin typeface="Arial MT"/>
                <a:cs typeface="Arial MT"/>
              </a:rPr>
              <a:t> In</a:t>
            </a:r>
            <a:r>
              <a:rPr sz="1800" spc="-5">
                <a:latin typeface="Arial MT"/>
                <a:cs typeface="Arial MT"/>
              </a:rPr>
              <a:t> </a:t>
            </a:r>
            <a:r>
              <a:rPr sz="1800">
                <a:latin typeface="Arial MT"/>
                <a:cs typeface="Arial MT"/>
              </a:rPr>
              <a:t>a 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nonuniform</a:t>
            </a:r>
            <a:r>
              <a:rPr sz="1800" spc="2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external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field,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a </a:t>
            </a:r>
            <a:r>
              <a:rPr sz="180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ferromagnetic material is </a:t>
            </a:r>
            <a:r>
              <a:rPr sz="1800">
                <a:latin typeface="Arial MT"/>
                <a:cs typeface="Arial MT"/>
              </a:rPr>
              <a:t>attracted to </a:t>
            </a:r>
            <a:r>
              <a:rPr sz="1800" spc="-49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the</a:t>
            </a:r>
            <a:r>
              <a:rPr sz="1800" spc="-1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region</a:t>
            </a:r>
            <a:r>
              <a:rPr sz="1800">
                <a:latin typeface="Arial MT"/>
                <a:cs typeface="Arial MT"/>
              </a:rPr>
              <a:t> of </a:t>
            </a:r>
            <a:r>
              <a:rPr sz="1800" spc="-5">
                <a:latin typeface="Arial MT"/>
                <a:cs typeface="Arial MT"/>
              </a:rPr>
              <a:t>greater</a:t>
            </a:r>
            <a:r>
              <a:rPr sz="1800" spc="5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magnetic</a:t>
            </a:r>
            <a:r>
              <a:rPr sz="1800" spc="10">
                <a:latin typeface="Arial MT"/>
                <a:cs typeface="Arial MT"/>
              </a:rPr>
              <a:t> </a:t>
            </a:r>
            <a:r>
              <a:rPr sz="1800" spc="-5">
                <a:latin typeface="Arial MT"/>
                <a:cs typeface="Arial MT"/>
              </a:rPr>
              <a:t>field.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743595E9-88B8-405D-8328-8BED6D60A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5182834" cy="554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ar-EG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18" charset="0"/>
              </a:rPr>
              <a:t>Suggested Problems (CH: 32)</a:t>
            </a:r>
            <a:endParaRPr lang="en-US" sz="26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A7EDB0-1E2C-496A-97F7-E70959BEA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0"/>
            <a:ext cx="5793314" cy="1295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C13F36-9D9E-410C-94E9-98EC2212E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86000"/>
            <a:ext cx="5867400" cy="1961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8176C1-463F-46FE-9B2D-C1FC0A117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476512"/>
            <a:ext cx="6163733" cy="150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3483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CFCC3EA7-3C04-4659-875D-375863BE5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5182834" cy="554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ar-EG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18" charset="0"/>
              </a:rPr>
              <a:t>Suggested Problems (CH: 32)</a:t>
            </a:r>
            <a:endParaRPr lang="en-US" sz="26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1F5028-004A-46FF-9C01-0BD34A188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38200"/>
            <a:ext cx="4800605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8D5777-3FBA-4240-90FA-D7E43E3A1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32" y="1600200"/>
            <a:ext cx="4631267" cy="1470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B73E1C-196B-4513-9C50-7CE3578DE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67" y="3234278"/>
            <a:ext cx="4724405" cy="73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5593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32"/>
  <p:tag name="AS_OS" val="Unix 5.4.0.1094"/>
  <p:tag name="AS_RELEASE_DATE" val="2022.06.14"/>
  <p:tag name="AS_TITLE" val="Aspose.Slides for .NET Standard 2.0"/>
  <p:tag name="AS_VERSION" val="22.6"/>
</p:tagLst>
</file>

<file path=ppt/theme/theme1.xml><?xml version="1.0" encoding="utf-8"?>
<a:theme xmlns:a="http://schemas.openxmlformats.org/drawingml/2006/main" name="Office Theme">
  <a:themeElements>
    <a:clrScheme name="Custom 1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70C0"/>
      </a:accent1>
      <a:accent2>
        <a:srgbClr val="333399"/>
      </a:accent2>
      <a:accent3>
        <a:srgbClr val="FFFFFF"/>
      </a:accent3>
      <a:accent4>
        <a:srgbClr val="000000"/>
      </a:accent4>
      <a:accent5>
        <a:srgbClr val="0070C0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2531</Words>
  <Application>Microsoft Office PowerPoint</Application>
  <PresentationFormat>On-screen Show (4:3)</PresentationFormat>
  <Paragraphs>163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Arial MT</vt:lpstr>
      <vt:lpstr>Calibri</vt:lpstr>
      <vt:lpstr>Times</vt:lpstr>
      <vt:lpstr>Office Theme</vt:lpstr>
      <vt:lpstr>Office Theme</vt:lpstr>
      <vt:lpstr>Office Theme</vt:lpstr>
      <vt:lpstr>PowerPoint Presentation</vt:lpstr>
      <vt:lpstr>32-1 Gauss’ Law for Magnetic Fields</vt:lpstr>
      <vt:lpstr>PowerPoint Presentation</vt:lpstr>
      <vt:lpstr>32-2 Induced Magnetic Fields</vt:lpstr>
      <vt:lpstr>32-2 Induced Magnetic Fields</vt:lpstr>
      <vt:lpstr>32-2 Induced Magnetic Fields</vt:lpstr>
      <vt:lpstr>PowerPoint Presentation</vt:lpstr>
      <vt:lpstr>PowerPoint Presentation</vt:lpstr>
      <vt:lpstr>PowerPoint Presentation</vt:lpstr>
      <vt:lpstr>PowerPoint Presentation</vt:lpstr>
      <vt:lpstr>32-3 Displacement Current</vt:lpstr>
      <vt:lpstr>32-3 Displacement Current</vt:lpstr>
      <vt:lpstr>32-3 Displacement Current</vt:lpstr>
      <vt:lpstr>PowerPoint Presentation</vt:lpstr>
      <vt:lpstr>PowerPoint Presentation</vt:lpstr>
      <vt:lpstr>32-4 Magnets</vt:lpstr>
      <vt:lpstr>32-5 Magnetism and Electrons</vt:lpstr>
      <vt:lpstr>32-5 Magnetism and Electrons</vt:lpstr>
      <vt:lpstr>32-5 Magnetism and Electrons</vt:lpstr>
      <vt:lpstr>32-6 Diamagnetism</vt:lpstr>
      <vt:lpstr>PowerPoint Presentation</vt:lpstr>
      <vt:lpstr>PowerPoint Presentation</vt:lpstr>
      <vt:lpstr>PowerPoint Presentation</vt:lpstr>
      <vt:lpstr>32-7 Paramagnetism</vt:lpstr>
      <vt:lpstr>PowerPoint Presentation</vt:lpstr>
      <vt:lpstr>PowerPoint Presentation</vt:lpstr>
      <vt:lpstr>PowerPoint Presentation</vt:lpstr>
      <vt:lpstr>32-8 Ferromagnetism</vt:lpstr>
      <vt:lpstr>32-8 Ferromagnetism</vt:lpstr>
      <vt:lpstr>PowerPoint Presentation</vt:lpstr>
      <vt:lpstr>32 Summary</vt:lpstr>
      <vt:lpstr>32 Summary</vt:lpstr>
      <vt:lpstr>32 Summary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Muhammad Ashraf Gondal</cp:lastModifiedBy>
  <cp:revision>7</cp:revision>
  <cp:lastPrinted>2023-03-20T10:02:38Z</cp:lastPrinted>
  <dcterms:created xsi:type="dcterms:W3CDTF">2023-03-20T10:02:38Z</dcterms:created>
  <dcterms:modified xsi:type="dcterms:W3CDTF">2026-08-13T07:54:42Z</dcterms:modified>
</cp:coreProperties>
</file>