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708" r:id="rId4"/>
    <p:sldMasterId id="2147483720" r:id="rId5"/>
    <p:sldMasterId id="2147483732" r:id="rId6"/>
    <p:sldMasterId id="2147483756" r:id="rId7"/>
    <p:sldMasterId id="2147483757" r:id="rId8"/>
    <p:sldMasterId id="2147483769" r:id="rId9"/>
  </p:sldMasterIdLst>
  <p:notesMasterIdLst>
    <p:notesMasterId r:id="rId59"/>
  </p:notesMasterIdLst>
  <p:sldIdLst>
    <p:sldId id="372" r:id="rId10"/>
    <p:sldId id="373" r:id="rId11"/>
    <p:sldId id="259" r:id="rId12"/>
    <p:sldId id="366" r:id="rId13"/>
    <p:sldId id="365" r:id="rId14"/>
    <p:sldId id="262" r:id="rId15"/>
    <p:sldId id="265" r:id="rId16"/>
    <p:sldId id="268" r:id="rId17"/>
    <p:sldId id="271" r:id="rId18"/>
    <p:sldId id="511" r:id="rId19"/>
    <p:sldId id="274" r:id="rId20"/>
    <p:sldId id="277" r:id="rId21"/>
    <p:sldId id="280" r:id="rId22"/>
    <p:sldId id="283" r:id="rId23"/>
    <p:sldId id="369" r:id="rId24"/>
    <p:sldId id="258" r:id="rId25"/>
    <p:sldId id="375" r:id="rId26"/>
    <p:sldId id="368" r:id="rId27"/>
    <p:sldId id="286" r:id="rId28"/>
    <p:sldId id="289" r:id="rId29"/>
    <p:sldId id="292" r:id="rId30"/>
    <p:sldId id="295" r:id="rId31"/>
    <p:sldId id="298" r:id="rId32"/>
    <p:sldId id="301" r:id="rId33"/>
    <p:sldId id="304" r:id="rId34"/>
    <p:sldId id="376" r:id="rId35"/>
    <p:sldId id="307" r:id="rId36"/>
    <p:sldId id="310" r:id="rId37"/>
    <p:sldId id="313" r:id="rId38"/>
    <p:sldId id="316" r:id="rId39"/>
    <p:sldId id="319" r:id="rId40"/>
    <p:sldId id="322" r:id="rId41"/>
    <p:sldId id="325" r:id="rId42"/>
    <p:sldId id="328" r:id="rId43"/>
    <p:sldId id="331" r:id="rId44"/>
    <p:sldId id="334" r:id="rId45"/>
    <p:sldId id="337" r:id="rId46"/>
    <p:sldId id="340" r:id="rId47"/>
    <p:sldId id="343" r:id="rId48"/>
    <p:sldId id="346" r:id="rId49"/>
    <p:sldId id="349" r:id="rId50"/>
    <p:sldId id="352" r:id="rId51"/>
    <p:sldId id="355" r:id="rId52"/>
    <p:sldId id="358" r:id="rId53"/>
    <p:sldId id="361" r:id="rId54"/>
    <p:sldId id="364" r:id="rId55"/>
    <p:sldId id="370" r:id="rId56"/>
    <p:sldId id="371" r:id="rId57"/>
    <p:sldId id="374" r:id="rId58"/>
  </p:sldIdLst>
  <p:sldSz cx="9144000" cy="6858000" type="screen4x3"/>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0"/>
  </p:normalViewPr>
  <p:slideViewPr>
    <p:cSldViewPr>
      <p:cViewPr varScale="1">
        <p:scale>
          <a:sx n="96" d="100"/>
          <a:sy n="96" d="100"/>
        </p:scale>
        <p:origin x="1234" y="77"/>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notesMaster" Target="notesMasters/notes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CB11AE5-A4F6-4031-B8B4-E86A9BC16115}" type="datetimeFigureOut">
              <a:rPr lang="en-US" smtClean="0"/>
              <a:t>8/19/2026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1AEE2E1-1C7E-4414-8C49-58D91FF62FB3}" type="slidenum">
              <a:rPr lang="en-US" smtClean="0"/>
              <a:t>‹#›</a:t>
            </a:fld>
            <a:endParaRPr lang="en-US"/>
          </a:p>
        </p:txBody>
      </p:sp>
    </p:spTree>
    <p:extLst>
      <p:ext uri="{BB962C8B-B14F-4D97-AF65-F5344CB8AC3E}">
        <p14:creationId xmlns:p14="http://schemas.microsoft.com/office/powerpoint/2010/main" val="1707047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ar-SA"/>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cs typeface="Arial" pitchFamily="34" charset="0"/>
              </a:defRPr>
            </a:lvl1pPr>
            <a:lvl2pPr marL="742909" indent="-285734" eaLnBrk="0" hangingPunct="0">
              <a:spcBef>
                <a:spcPct val="30000"/>
              </a:spcBef>
              <a:defRPr sz="1200">
                <a:solidFill>
                  <a:schemeClr val="tx1"/>
                </a:solidFill>
                <a:latin typeface="Calibri" pitchFamily="34" charset="0"/>
                <a:cs typeface="Arial" pitchFamily="34" charset="0"/>
              </a:defRPr>
            </a:lvl2pPr>
            <a:lvl3pPr marL="1142937" indent="-228587" eaLnBrk="0" hangingPunct="0">
              <a:spcBef>
                <a:spcPct val="30000"/>
              </a:spcBef>
              <a:defRPr sz="1200">
                <a:solidFill>
                  <a:schemeClr val="tx1"/>
                </a:solidFill>
                <a:latin typeface="Calibri" pitchFamily="34" charset="0"/>
                <a:cs typeface="Arial" pitchFamily="34" charset="0"/>
              </a:defRPr>
            </a:lvl3pPr>
            <a:lvl4pPr marL="1600111" indent="-228587" eaLnBrk="0" hangingPunct="0">
              <a:spcBef>
                <a:spcPct val="30000"/>
              </a:spcBef>
              <a:defRPr sz="1200">
                <a:solidFill>
                  <a:schemeClr val="tx1"/>
                </a:solidFill>
                <a:latin typeface="Calibri" pitchFamily="34" charset="0"/>
                <a:cs typeface="Arial" pitchFamily="34" charset="0"/>
              </a:defRPr>
            </a:lvl4pPr>
            <a:lvl5pPr marL="2057287" indent="-228587" eaLnBrk="0" hangingPunct="0">
              <a:spcBef>
                <a:spcPct val="30000"/>
              </a:spcBef>
              <a:defRPr sz="1200">
                <a:solidFill>
                  <a:schemeClr val="tx1"/>
                </a:solidFill>
                <a:latin typeface="Calibri" pitchFamily="34" charset="0"/>
                <a:cs typeface="Arial" pitchFamily="34" charset="0"/>
              </a:defRPr>
            </a:lvl5pPr>
            <a:lvl6pPr marL="2514461" indent="-228587" eaLnBrk="0" fontAlgn="base" hangingPunct="0">
              <a:spcBef>
                <a:spcPct val="30000"/>
              </a:spcBef>
              <a:spcAft>
                <a:spcPct val="0"/>
              </a:spcAft>
              <a:defRPr sz="1200">
                <a:solidFill>
                  <a:schemeClr val="tx1"/>
                </a:solidFill>
                <a:latin typeface="Calibri" pitchFamily="34" charset="0"/>
                <a:cs typeface="Arial" pitchFamily="34" charset="0"/>
              </a:defRPr>
            </a:lvl6pPr>
            <a:lvl7pPr marL="2971635" indent="-228587" eaLnBrk="0" fontAlgn="base" hangingPunct="0">
              <a:spcBef>
                <a:spcPct val="30000"/>
              </a:spcBef>
              <a:spcAft>
                <a:spcPct val="0"/>
              </a:spcAft>
              <a:defRPr sz="1200">
                <a:solidFill>
                  <a:schemeClr val="tx1"/>
                </a:solidFill>
                <a:latin typeface="Calibri" pitchFamily="34" charset="0"/>
                <a:cs typeface="Arial" pitchFamily="34" charset="0"/>
              </a:defRPr>
            </a:lvl7pPr>
            <a:lvl8pPr marL="3428811" indent="-228587" eaLnBrk="0" fontAlgn="base" hangingPunct="0">
              <a:spcBef>
                <a:spcPct val="30000"/>
              </a:spcBef>
              <a:spcAft>
                <a:spcPct val="0"/>
              </a:spcAft>
              <a:defRPr sz="1200">
                <a:solidFill>
                  <a:schemeClr val="tx1"/>
                </a:solidFill>
                <a:latin typeface="Calibri" pitchFamily="34" charset="0"/>
                <a:cs typeface="Arial" pitchFamily="34" charset="0"/>
              </a:defRPr>
            </a:lvl8pPr>
            <a:lvl9pPr marL="3885985" indent="-228587" eaLnBrk="0" fontAlgn="base" hangingPunct="0">
              <a:spcBef>
                <a:spcPct val="30000"/>
              </a:spcBef>
              <a:spcAft>
                <a:spcPct val="0"/>
              </a:spcAft>
              <a:defRPr sz="1200">
                <a:solidFill>
                  <a:schemeClr val="tx1"/>
                </a:solidFill>
                <a:latin typeface="Calibri" pitchFamily="34" charset="0"/>
                <a:cs typeface="Arial" pitchFamily="34" charset="0"/>
              </a:defRPr>
            </a:lvl9pPr>
          </a:lstStyle>
          <a:p>
            <a:pPr eaLnBrk="1" hangingPunct="1">
              <a:spcBef>
                <a:spcPct val="0"/>
              </a:spcBef>
            </a:pPr>
            <a:fld id="{6413B408-4578-44C8-954B-C39920DDFDA6}" type="slidenum">
              <a:rPr lang="en-US" altLang="ar-SA" smtClean="0">
                <a:solidFill>
                  <a:schemeClr val="bg1"/>
                </a:solidFill>
                <a:latin typeface="Arial" pitchFamily="34" charset="0"/>
              </a:rPr>
              <a:pPr eaLnBrk="1" hangingPunct="1">
                <a:spcBef>
                  <a:spcPct val="0"/>
                </a:spcBef>
              </a:pPr>
              <a:t>7</a:t>
            </a:fld>
            <a:endParaRPr lang="en-US" altLang="ar-SA">
              <a:solidFill>
                <a:schemeClr val="bg1"/>
              </a:solidFill>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195D2B8-E6AE-4AAC-AD38-BD8374AF674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1684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2"/>
          </p:nvPr>
        </p:nvSpPr>
        <p:spPr/>
        <p:txBody>
          <a:bodyPr/>
          <a:lstStyle/>
          <a:p>
            <a:fld id="{DF5DEF26-7F9C-4C16-AD94-7EB29A78BDD8}" type="datetimeFigureOut">
              <a:rPr lang="en-US" smtClean="0"/>
              <a:t>8/19/2026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FAA14F6D-0B17-4D08-AC53-39A47A15BBDF}" type="datetimeFigureOut">
              <a:rPr lang="en-US" smtClean="0"/>
              <a:t>8/19/2026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p>
        </p:txBody>
      </p:sp>
      <p:sp>
        <p:nvSpPr>
          <p:cNvPr id="4" name="Date Placeholder 3"/>
          <p:cNvSpPr>
            <a:spLocks noGrp="1"/>
          </p:cNvSpPr>
          <p:nvPr>
            <p:ph type="dt" sz="half" idx="2"/>
          </p:nvPr>
        </p:nvSpPr>
        <p:spPr/>
        <p:txBody>
          <a:bodyPr/>
          <a:lstStyle/>
          <a:p>
            <a:fld id="{267EA5DB-C780-48CC-AC01-C55336075833}" type="datetimeFigureOut">
              <a:rPr lang="en-US" smtClean="0"/>
              <a:t>8/19/2026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3"/>
          </p:nvPr>
        </p:nvSpPr>
        <p:spPr/>
        <p:txBody>
          <a:bodyPr/>
          <a:lstStyle/>
          <a:p>
            <a:fld id="{48D13DBB-74CF-4697-A275-6D2BE4BD6A44}" type="datetimeFigureOut">
              <a:rPr lang="en-US" smtClean="0"/>
              <a:t>8/19/2026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5"/>
          </p:nvPr>
        </p:nvSpPr>
        <p:spPr/>
        <p:txBody>
          <a:bodyPr/>
          <a:lstStyle/>
          <a:p>
            <a:fld id="{E4EBE257-5327-42F9-BB0F-DA53CB745219}" type="datetimeFigureOut">
              <a:rPr lang="en-US" smtClean="0"/>
              <a:t>8/19/2026</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
          </p:nvPr>
        </p:nvSpPr>
        <p:spPr/>
        <p:txBody>
          <a:bodyPr/>
          <a:lstStyle/>
          <a:p>
            <a:fld id="{5ED1A69A-492C-4A60-B860-85970E193DD0}" type="datetimeFigureOut">
              <a:rPr lang="en-US" smtClean="0"/>
              <a:t>8/19/2026</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38690A66-7095-4FF6-BF20-AA7748B0D967}" type="datetimeFigureOut">
              <a:rPr lang="en-US" smtClean="0"/>
              <a:t>8/19/2026</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5124EEBE-77BF-4670-91AB-EF17FF613F44}" type="datetimeFigureOut">
              <a:rPr lang="en-US" smtClean="0"/>
              <a:t>8/19/2026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65C3794D-6B84-4B22-A6FC-87C4D1180CB7}" type="datetimeFigureOut">
              <a:rPr lang="en-US" smtClean="0"/>
              <a:t>8/19/2026</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36AEDD76-C598-46AD-9AF5-0A1D55291C01}" type="datetimeFigureOut">
              <a:rPr lang="en-US" smtClean="0"/>
              <a:t>8/19/2026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542AC156-C414-450D-84A3-46E2ACA1F7B3}" type="datetimeFigureOut">
              <a:rPr lang="en-US" smtClean="0"/>
              <a:t>8/19/2026</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5E35484-0576-4111-9A96-1EA71A41D0D7}"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2734047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490DAFC-1885-4956-BDE9-DDA7CB55D40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30901859"/>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3132EEE-6789-467A-A719-B0A59FA19DD8}"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33309109"/>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7A2A2BA-D498-40DD-A553-7FA924C9D4CF}"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465027"/>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F6E7A06A-EC79-4C41-A9D6-B2B061722204}"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936963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908AD94F-78C0-4A97-AAED-4A38960000A1}"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747444"/>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09DEB1C5-B251-4258-89F5-81BF190E074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6781217"/>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58A18FE-5AC7-48A2-92D1-87DB792D8D66}"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6428118"/>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D77C2C4-8FF2-4AE4-9C22-CB65F238380A}"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1700905"/>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A832E425-1C5F-492B-BD56-EB3CC7B1C70B}"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46237161"/>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0915C736-CF16-461A-83C0-4721EBE01D00}" type="slidenum">
              <a:rPr lang="ar-EG">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3295095"/>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484" y="2130426"/>
            <a:ext cx="5830818" cy="1470025"/>
          </a:xfrm>
        </p:spPr>
        <p:txBody>
          <a:bodyPr/>
          <a:lstStyle/>
          <a:p>
            <a:r>
              <a:rPr lang="en-US"/>
              <a:t>Click to edit Master title style</a:t>
            </a:r>
          </a:p>
        </p:txBody>
      </p:sp>
      <p:sp>
        <p:nvSpPr>
          <p:cNvPr id="3" name="Subtitle 2"/>
          <p:cNvSpPr>
            <a:spLocks noGrp="1"/>
          </p:cNvSpPr>
          <p:nvPr>
            <p:ph type="subTitle" idx="1"/>
          </p:nvPr>
        </p:nvSpPr>
        <p:spPr>
          <a:xfrm>
            <a:off x="1028968" y="3886200"/>
            <a:ext cx="4801850" cy="1752600"/>
          </a:xfrm>
        </p:spPr>
        <p:txBody>
          <a:bodyPr/>
          <a:lstStyle>
            <a:lvl1pPr marL="0" indent="0" algn="ctr">
              <a:buNone/>
              <a:defRPr>
                <a:solidFill>
                  <a:schemeClr val="tx1">
                    <a:tint val="75000"/>
                  </a:schemeClr>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189107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302293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876" y="4406901"/>
            <a:ext cx="5830818" cy="1362075"/>
          </a:xfrm>
        </p:spPr>
        <p:txBody>
          <a:bodyPr anchor="t"/>
          <a:lstStyle>
            <a:lvl1pPr algn="l">
              <a:defRPr sz="3001" b="1" cap="all"/>
            </a:lvl1pPr>
          </a:lstStyle>
          <a:p>
            <a:r>
              <a:rPr lang="en-US"/>
              <a:t>Click to edit Master title style</a:t>
            </a:r>
          </a:p>
        </p:txBody>
      </p:sp>
      <p:sp>
        <p:nvSpPr>
          <p:cNvPr id="3" name="Text Placeholder 2"/>
          <p:cNvSpPr>
            <a:spLocks noGrp="1"/>
          </p:cNvSpPr>
          <p:nvPr>
            <p:ph type="body" idx="1"/>
          </p:nvPr>
        </p:nvSpPr>
        <p:spPr>
          <a:xfrm>
            <a:off x="541876" y="2906713"/>
            <a:ext cx="5830818" cy="1500187"/>
          </a:xfrm>
        </p:spPr>
        <p:txBody>
          <a:bodyPr anchor="b"/>
          <a:lstStyle>
            <a:lvl1pPr marL="0" indent="0">
              <a:buNone/>
              <a:defRPr sz="1500">
                <a:solidFill>
                  <a:schemeClr val="tx1">
                    <a:tint val="75000"/>
                  </a:schemeClr>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03927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89" y="1600201"/>
            <a:ext cx="3029739" cy="4525963"/>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7058" y="1600201"/>
            <a:ext cx="3029739" cy="4525963"/>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23997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89" y="1535113"/>
            <a:ext cx="3030930"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89" y="2174875"/>
            <a:ext cx="303093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4677" y="1535113"/>
            <a:ext cx="3032121"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4677" y="2174875"/>
            <a:ext cx="303212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167688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012467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474977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90" y="273050"/>
            <a:ext cx="2256822"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986" y="273051"/>
            <a:ext cx="3834811" cy="5853113"/>
          </a:xfrm>
        </p:spPr>
        <p:txBody>
          <a:bodyPr/>
          <a:lstStyle>
            <a:lvl1pPr>
              <a:defRPr sz="2401"/>
            </a:lvl1pPr>
            <a:lvl2pPr>
              <a:defRPr sz="2101"/>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90" y="1435101"/>
            <a:ext cx="2256822" cy="4691063"/>
          </a:xfrm>
        </p:spPr>
        <p:txBody>
          <a:bodyPr/>
          <a:lstStyle>
            <a:lvl1pPr marL="0" indent="0">
              <a:buNone/>
              <a:defRPr sz="10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072517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566" y="4800600"/>
            <a:ext cx="4115872"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566" y="612775"/>
            <a:ext cx="4115872" cy="4114800"/>
          </a:xfrm>
        </p:spPr>
        <p:txBody>
          <a:bodyPr/>
          <a:lstStyle>
            <a:lvl1pPr marL="0" indent="0">
              <a:buNone/>
              <a:defRPr sz="2401"/>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endParaRPr lang="en-US"/>
          </a:p>
        </p:txBody>
      </p:sp>
      <p:sp>
        <p:nvSpPr>
          <p:cNvPr id="4" name="Text Placeholder 3"/>
          <p:cNvSpPr>
            <a:spLocks noGrp="1"/>
          </p:cNvSpPr>
          <p:nvPr>
            <p:ph type="body" sz="half" idx="2"/>
          </p:nvPr>
        </p:nvSpPr>
        <p:spPr>
          <a:xfrm>
            <a:off x="1344566" y="5367338"/>
            <a:ext cx="4115872" cy="804862"/>
          </a:xfrm>
        </p:spPr>
        <p:txBody>
          <a:bodyPr/>
          <a:lstStyle>
            <a:lvl1pPr marL="0" indent="0">
              <a:buNone/>
              <a:defRPr sz="10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607783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705070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3345" y="274639"/>
            <a:ext cx="1543452"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89" y="274639"/>
            <a:ext cx="4516026"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152708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userDrawn="1"/>
        </p:nvCxnSpPr>
        <p:spPr>
          <a:xfrm>
            <a:off x="0" y="762000"/>
            <a:ext cx="9144000" cy="0"/>
          </a:xfrm>
          <a:prstGeom prst="line">
            <a:avLst/>
          </a:prstGeom>
          <a:ln w="38100">
            <a:solidFill>
              <a:srgbClr val="00FF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pPr>
              <a:defRPr/>
            </a:pPr>
            <a:fld id="{4C30AB12-4710-4443-A2AA-74BBC70A19C9}" type="datetimeFigureOut">
              <a:rPr lang="en-US"/>
              <a:pPr>
                <a:defRPr/>
              </a:pPr>
              <a:t>8/19/2026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7DC9B0C-6E19-44F6-BA85-C0BE0A33A427}" type="slidenum">
              <a:rPr lang="en-US"/>
              <a:pPr>
                <a:defRPr/>
              </a:pPr>
              <a:t>‹#›</a:t>
            </a:fld>
            <a:endParaRPr lang="en-US"/>
          </a:p>
        </p:txBody>
      </p:sp>
    </p:spTree>
    <p:extLst>
      <p:ext uri="{BB962C8B-B14F-4D97-AF65-F5344CB8AC3E}">
        <p14:creationId xmlns:p14="http://schemas.microsoft.com/office/powerpoint/2010/main" val="2494469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35F68D-A0E0-407A-ACB6-4E6312890900}" type="datetimeFigureOut">
              <a:rPr lang="en-US"/>
              <a:pPr>
                <a:defRPr/>
              </a:pPr>
              <a:t>8/19/2026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56D3E4-4744-420B-852D-C17EA2FB6D2C}" type="slidenum">
              <a:rPr lang="en-US"/>
              <a:pPr>
                <a:defRPr/>
              </a:pPr>
              <a:t>‹#›</a:t>
            </a:fld>
            <a:endParaRPr lang="en-US"/>
          </a:p>
        </p:txBody>
      </p:sp>
    </p:spTree>
    <p:extLst>
      <p:ext uri="{BB962C8B-B14F-4D97-AF65-F5344CB8AC3E}">
        <p14:creationId xmlns:p14="http://schemas.microsoft.com/office/powerpoint/2010/main" val="37973414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6F41095-5584-4AD2-B0E9-658F7E6DC835}" type="datetimeFigureOut">
              <a:rPr lang="en-US"/>
              <a:pPr>
                <a:defRPr/>
              </a:pPr>
              <a:t>8/19/2026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DE7C76-42E8-4A96-9D4C-84D0A0863C82}" type="slidenum">
              <a:rPr lang="en-US"/>
              <a:pPr>
                <a:defRPr/>
              </a:pPr>
              <a:t>‹#›</a:t>
            </a:fld>
            <a:endParaRPr lang="en-US"/>
          </a:p>
        </p:txBody>
      </p:sp>
    </p:spTree>
    <p:extLst>
      <p:ext uri="{BB962C8B-B14F-4D97-AF65-F5344CB8AC3E}">
        <p14:creationId xmlns:p14="http://schemas.microsoft.com/office/powerpoint/2010/main" val="184527121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E79B1EE-9D36-434B-A11B-67D18596EB08}" type="datetimeFigureOut">
              <a:rPr lang="en-US"/>
              <a:pPr>
                <a:defRPr/>
              </a:pPr>
              <a:t>8/19/2026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57C9E9-4C25-4A1D-885C-C767F5E79329}" type="slidenum">
              <a:rPr lang="en-US"/>
              <a:pPr>
                <a:defRPr/>
              </a:pPr>
              <a:t>‹#›</a:t>
            </a:fld>
            <a:endParaRPr lang="en-US"/>
          </a:p>
        </p:txBody>
      </p:sp>
    </p:spTree>
    <p:extLst>
      <p:ext uri="{BB962C8B-B14F-4D97-AF65-F5344CB8AC3E}">
        <p14:creationId xmlns:p14="http://schemas.microsoft.com/office/powerpoint/2010/main" val="16160797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EE1D2C9-659A-4863-BE93-B5D15D7A2AAC}" type="datetimeFigureOut">
              <a:rPr lang="en-US"/>
              <a:pPr>
                <a:defRPr/>
              </a:pPr>
              <a:t>8/19/2026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9F031F5-7942-4576-84EF-10DE59422DB8}" type="slidenum">
              <a:rPr lang="en-US"/>
              <a:pPr>
                <a:defRPr/>
              </a:pPr>
              <a:t>‹#›</a:t>
            </a:fld>
            <a:endParaRPr lang="en-US"/>
          </a:p>
        </p:txBody>
      </p:sp>
    </p:spTree>
    <p:extLst>
      <p:ext uri="{BB962C8B-B14F-4D97-AF65-F5344CB8AC3E}">
        <p14:creationId xmlns:p14="http://schemas.microsoft.com/office/powerpoint/2010/main" val="6295060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C3FDDDE-2A5C-482C-B91B-A1A80318E42A}" type="datetimeFigureOut">
              <a:rPr lang="en-US"/>
              <a:pPr>
                <a:defRPr/>
              </a:pPr>
              <a:t>8/19/2026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A9639F2-91A1-45FC-893C-FCCE716FD8A4}" type="slidenum">
              <a:rPr lang="en-US"/>
              <a:pPr>
                <a:defRPr/>
              </a:pPr>
              <a:t>‹#›</a:t>
            </a:fld>
            <a:endParaRPr lang="en-US"/>
          </a:p>
        </p:txBody>
      </p:sp>
    </p:spTree>
    <p:extLst>
      <p:ext uri="{BB962C8B-B14F-4D97-AF65-F5344CB8AC3E}">
        <p14:creationId xmlns:p14="http://schemas.microsoft.com/office/powerpoint/2010/main" val="29269984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FBA9CD2-24A1-4DB1-B619-F19ED65C12FA}" type="datetimeFigureOut">
              <a:rPr lang="en-US"/>
              <a:pPr>
                <a:defRPr/>
              </a:pPr>
              <a:t>8/19/2026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E082C50-F4DE-4060-B4E3-8515577CB0D1}" type="slidenum">
              <a:rPr lang="en-US"/>
              <a:pPr>
                <a:defRPr/>
              </a:pPr>
              <a:t>‹#›</a:t>
            </a:fld>
            <a:endParaRPr lang="en-US"/>
          </a:p>
        </p:txBody>
      </p:sp>
    </p:spTree>
    <p:extLst>
      <p:ext uri="{BB962C8B-B14F-4D97-AF65-F5344CB8AC3E}">
        <p14:creationId xmlns:p14="http://schemas.microsoft.com/office/powerpoint/2010/main" val="40687973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6F9573-A7AB-42A2-8284-6FFD8301227E}" type="datetimeFigureOut">
              <a:rPr lang="en-US"/>
              <a:pPr>
                <a:defRPr/>
              </a:pPr>
              <a:t>8/19/2026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76CB022-8E1A-4515-9417-7C856A3D2F88}" type="slidenum">
              <a:rPr lang="en-US"/>
              <a:pPr>
                <a:defRPr/>
              </a:pPr>
              <a:t>‹#›</a:t>
            </a:fld>
            <a:endParaRPr lang="en-US"/>
          </a:p>
        </p:txBody>
      </p:sp>
    </p:spTree>
    <p:extLst>
      <p:ext uri="{BB962C8B-B14F-4D97-AF65-F5344CB8AC3E}">
        <p14:creationId xmlns:p14="http://schemas.microsoft.com/office/powerpoint/2010/main" val="4069734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376DD9-D5EF-429B-AF6F-D717684B2B13}" type="datetimeFigureOut">
              <a:rPr lang="en-US"/>
              <a:pPr>
                <a:defRPr/>
              </a:pPr>
              <a:t>8/19/2026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EADFFE-9100-43F7-AABF-F5A58F3AD405}" type="slidenum">
              <a:rPr lang="en-US"/>
              <a:pPr>
                <a:defRPr/>
              </a:pPr>
              <a:t>‹#›</a:t>
            </a:fld>
            <a:endParaRPr lang="en-US"/>
          </a:p>
        </p:txBody>
      </p:sp>
    </p:spTree>
    <p:extLst>
      <p:ext uri="{BB962C8B-B14F-4D97-AF65-F5344CB8AC3E}">
        <p14:creationId xmlns:p14="http://schemas.microsoft.com/office/powerpoint/2010/main" val="8704217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207FC55-95BD-4344-9EBE-A8E410D60BE2}" type="datetimeFigureOut">
              <a:rPr lang="en-US"/>
              <a:pPr>
                <a:defRPr/>
              </a:pPr>
              <a:t>8/19/2026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C70BCE-DA38-4FBC-BD4E-D45EC2B3FE89}" type="slidenum">
              <a:rPr lang="en-US"/>
              <a:pPr>
                <a:defRPr/>
              </a:pPr>
              <a:t>‹#›</a:t>
            </a:fld>
            <a:endParaRPr lang="en-US"/>
          </a:p>
        </p:txBody>
      </p:sp>
    </p:spTree>
    <p:extLst>
      <p:ext uri="{BB962C8B-B14F-4D97-AF65-F5344CB8AC3E}">
        <p14:creationId xmlns:p14="http://schemas.microsoft.com/office/powerpoint/2010/main" val="1458116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1B6E26-1845-42B0-9A04-34876287494F}" type="datetimeFigureOut">
              <a:rPr lang="en-US"/>
              <a:pPr>
                <a:defRPr/>
              </a:pPr>
              <a:t>8/19/2026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2E5D61E-942A-459E-8119-F622C61B4F58}" type="slidenum">
              <a:rPr lang="en-US"/>
              <a:pPr>
                <a:defRPr/>
              </a:pPr>
              <a:t>‹#›</a:t>
            </a:fld>
            <a:endParaRPr lang="en-US"/>
          </a:p>
        </p:txBody>
      </p:sp>
    </p:spTree>
    <p:extLst>
      <p:ext uri="{BB962C8B-B14F-4D97-AF65-F5344CB8AC3E}">
        <p14:creationId xmlns:p14="http://schemas.microsoft.com/office/powerpoint/2010/main" val="204467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8/19/2026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843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ctr"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1" eaLnBrk="1" latinLnBrk="0" hangingPunct="1">
              <a:defRPr sz="1400" kern="1200">
                <a:solidFill>
                  <a:schemeClr val="tx1"/>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fld id="{D071D13F-66B3-469F-90CE-E257B480F757}" type="slidenum">
              <a:rPr lang="ar-EG">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9919967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a:cs typeface="Arial"/>
        </a:defRPr>
      </a:lvl2pPr>
      <a:lvl3pPr algn="ctr" rtl="1" eaLnBrk="0" fontAlgn="base" hangingPunct="0">
        <a:spcBef>
          <a:spcPct val="0"/>
        </a:spcBef>
        <a:spcAft>
          <a:spcPct val="0"/>
        </a:spcAft>
        <a:defRPr sz="4400">
          <a:solidFill>
            <a:schemeClr val="tx2"/>
          </a:solidFill>
          <a:latin typeface="Arial"/>
          <a:cs typeface="Arial"/>
        </a:defRPr>
      </a:lvl3pPr>
      <a:lvl4pPr algn="ctr" rtl="1" eaLnBrk="0" fontAlgn="base" hangingPunct="0">
        <a:spcBef>
          <a:spcPct val="0"/>
        </a:spcBef>
        <a:spcAft>
          <a:spcPct val="0"/>
        </a:spcAft>
        <a:defRPr sz="4400">
          <a:solidFill>
            <a:schemeClr val="tx2"/>
          </a:solidFill>
          <a:latin typeface="Arial"/>
          <a:cs typeface="Arial"/>
        </a:defRPr>
      </a:lvl4pPr>
      <a:lvl5pPr algn="ctr" rtl="1" eaLnBrk="0" fontAlgn="base" hangingPunct="0">
        <a:spcBef>
          <a:spcPct val="0"/>
        </a:spcBef>
        <a:spcAft>
          <a:spcPct val="0"/>
        </a:spcAft>
        <a:defRPr sz="4400">
          <a:solidFill>
            <a:schemeClr val="tx2"/>
          </a:solidFill>
          <a:latin typeface="Arial"/>
          <a:cs typeface="Arial"/>
        </a:defRPr>
      </a:lvl5pPr>
      <a:lvl6pPr marL="457200" algn="ctr" rtl="1" fontAlgn="base">
        <a:spcBef>
          <a:spcPct val="0"/>
        </a:spcBef>
        <a:spcAft>
          <a:spcPct val="0"/>
        </a:spcAft>
        <a:defRPr sz="4400">
          <a:solidFill>
            <a:schemeClr val="tx2"/>
          </a:solidFill>
          <a:latin typeface="Arial"/>
          <a:cs typeface="Arial"/>
        </a:defRPr>
      </a:lvl6pPr>
      <a:lvl7pPr marL="914400" algn="ctr" rtl="1" fontAlgn="base">
        <a:spcBef>
          <a:spcPct val="0"/>
        </a:spcBef>
        <a:spcAft>
          <a:spcPct val="0"/>
        </a:spcAft>
        <a:defRPr sz="4400">
          <a:solidFill>
            <a:schemeClr val="tx2"/>
          </a:solidFill>
          <a:latin typeface="Arial"/>
          <a:cs typeface="Arial"/>
        </a:defRPr>
      </a:lvl7pPr>
      <a:lvl8pPr marL="1371600" algn="ctr" rtl="1" fontAlgn="base">
        <a:spcBef>
          <a:spcPct val="0"/>
        </a:spcBef>
        <a:spcAft>
          <a:spcPct val="0"/>
        </a:spcAft>
        <a:defRPr sz="4400">
          <a:solidFill>
            <a:schemeClr val="tx2"/>
          </a:solidFill>
          <a:latin typeface="Arial"/>
          <a:cs typeface="Arial"/>
        </a:defRPr>
      </a:lvl8pPr>
      <a:lvl9pPr marL="1828800" algn="ctr" rtl="1" fontAlgn="base">
        <a:spcBef>
          <a:spcPct val="0"/>
        </a:spcBef>
        <a:spcAft>
          <a:spcPct val="0"/>
        </a:spcAft>
        <a:defRPr sz="4400">
          <a:solidFill>
            <a:schemeClr val="tx2"/>
          </a:solidFill>
          <a:latin typeface="Arial"/>
          <a:cs typeface="Arial"/>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89" y="274638"/>
            <a:ext cx="6173808"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89" y="1600201"/>
            <a:ext cx="6173808"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89" y="6356351"/>
            <a:ext cx="1600617"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8/19/2026</a:t>
            </a:fld>
            <a:endParaRPr lang="en-US"/>
          </a:p>
        </p:txBody>
      </p:sp>
      <p:sp>
        <p:nvSpPr>
          <p:cNvPr id="5" name="Footer Placeholder 4"/>
          <p:cNvSpPr>
            <a:spLocks noGrp="1"/>
          </p:cNvSpPr>
          <p:nvPr>
            <p:ph type="ftr" sz="quarter" idx="3"/>
          </p:nvPr>
        </p:nvSpPr>
        <p:spPr>
          <a:xfrm>
            <a:off x="2343760" y="6356351"/>
            <a:ext cx="2172266"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6180" y="6356351"/>
            <a:ext cx="1600617"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803112629"/>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342991" rtl="0" eaLnBrk="1" latinLnBrk="0" hangingPunct="1">
        <a:spcBef>
          <a:spcPct val="0"/>
        </a:spcBef>
        <a:buNone/>
        <a:defRPr sz="3301" kern="1200">
          <a:solidFill>
            <a:schemeClr val="tx1"/>
          </a:solidFill>
          <a:latin typeface="+mj-lt"/>
          <a:ea typeface="+mj-ea"/>
          <a:cs typeface="+mj-cs"/>
        </a:defRPr>
      </a:lvl1pPr>
    </p:titleStyle>
    <p:bodyStyle>
      <a:lvl1pPr marL="257244" indent="-257244" algn="l" defTabSz="342991" rtl="0" eaLnBrk="1" latinLnBrk="0" hangingPunct="1">
        <a:spcBef>
          <a:spcPct val="20000"/>
        </a:spcBef>
        <a:buFont typeface="Arial"/>
        <a:buChar char="•"/>
        <a:defRPr sz="2401" kern="1200">
          <a:solidFill>
            <a:schemeClr val="tx1"/>
          </a:solidFill>
          <a:latin typeface="+mn-lt"/>
          <a:ea typeface="+mn-ea"/>
          <a:cs typeface="+mn-cs"/>
        </a:defRPr>
      </a:lvl1pPr>
      <a:lvl2pPr marL="557361" indent="-214370" algn="l" defTabSz="342991" rtl="0" eaLnBrk="1" latinLnBrk="0" hangingPunct="1">
        <a:spcBef>
          <a:spcPct val="20000"/>
        </a:spcBef>
        <a:buFont typeface="Arial"/>
        <a:buChar char="–"/>
        <a:defRPr sz="2101" kern="1200">
          <a:solidFill>
            <a:schemeClr val="tx1"/>
          </a:solidFill>
          <a:latin typeface="+mn-lt"/>
          <a:ea typeface="+mn-ea"/>
          <a:cs typeface="+mn-cs"/>
        </a:defRPr>
      </a:lvl2pPr>
      <a:lvl3pPr marL="857479" indent="-171496" algn="l" defTabSz="342991" rtl="0" eaLnBrk="1" latinLnBrk="0" hangingPunct="1">
        <a:spcBef>
          <a:spcPct val="20000"/>
        </a:spcBef>
        <a:buFont typeface="Arial"/>
        <a:buChar char="•"/>
        <a:defRPr sz="1800" kern="1200">
          <a:solidFill>
            <a:schemeClr val="tx1"/>
          </a:solidFill>
          <a:latin typeface="+mn-lt"/>
          <a:ea typeface="+mn-ea"/>
          <a:cs typeface="+mn-cs"/>
        </a:defRPr>
      </a:lvl3pPr>
      <a:lvl4pPr marL="1200470" indent="-171496" algn="l" defTabSz="342991" rtl="0" eaLnBrk="1" latinLnBrk="0" hangingPunct="1">
        <a:spcBef>
          <a:spcPct val="20000"/>
        </a:spcBef>
        <a:buFont typeface="Arial"/>
        <a:buChar char="–"/>
        <a:defRPr sz="1500" kern="1200">
          <a:solidFill>
            <a:schemeClr val="tx1"/>
          </a:solidFill>
          <a:latin typeface="+mn-lt"/>
          <a:ea typeface="+mn-ea"/>
          <a:cs typeface="+mn-cs"/>
        </a:defRPr>
      </a:lvl4pPr>
      <a:lvl5pPr marL="1543461" indent="-171496" algn="l" defTabSz="342991" rtl="0" eaLnBrk="1" latinLnBrk="0" hangingPunct="1">
        <a:spcBef>
          <a:spcPct val="20000"/>
        </a:spcBef>
        <a:buFont typeface="Arial"/>
        <a:buChar char="»"/>
        <a:defRPr sz="1500" kern="1200">
          <a:solidFill>
            <a:schemeClr val="tx1"/>
          </a:solidFill>
          <a:latin typeface="+mn-lt"/>
          <a:ea typeface="+mn-ea"/>
          <a:cs typeface="+mn-cs"/>
        </a:defRPr>
      </a:lvl5pPr>
      <a:lvl6pPr marL="1886453" indent="-171496" algn="l" defTabSz="342991" rtl="0" eaLnBrk="1" latinLnBrk="0" hangingPunct="1">
        <a:spcBef>
          <a:spcPct val="20000"/>
        </a:spcBef>
        <a:buFont typeface="Arial"/>
        <a:buChar char="•"/>
        <a:defRPr sz="1500" kern="1200">
          <a:solidFill>
            <a:schemeClr val="tx1"/>
          </a:solidFill>
          <a:latin typeface="+mn-lt"/>
          <a:ea typeface="+mn-ea"/>
          <a:cs typeface="+mn-cs"/>
        </a:defRPr>
      </a:lvl6pPr>
      <a:lvl7pPr marL="2229444" indent="-171496" algn="l" defTabSz="342991" rtl="0" eaLnBrk="1" latinLnBrk="0" hangingPunct="1">
        <a:spcBef>
          <a:spcPct val="20000"/>
        </a:spcBef>
        <a:buFont typeface="Arial"/>
        <a:buChar char="•"/>
        <a:defRPr sz="1500" kern="1200">
          <a:solidFill>
            <a:schemeClr val="tx1"/>
          </a:solidFill>
          <a:latin typeface="+mn-lt"/>
          <a:ea typeface="+mn-ea"/>
          <a:cs typeface="+mn-cs"/>
        </a:defRPr>
      </a:lvl7pPr>
      <a:lvl8pPr marL="2572436" indent="-171496" algn="l" defTabSz="342991" rtl="0" eaLnBrk="1" latinLnBrk="0" hangingPunct="1">
        <a:spcBef>
          <a:spcPct val="20000"/>
        </a:spcBef>
        <a:buFont typeface="Arial"/>
        <a:buChar char="•"/>
        <a:defRPr sz="1500" kern="1200">
          <a:solidFill>
            <a:schemeClr val="tx1"/>
          </a:solidFill>
          <a:latin typeface="+mn-lt"/>
          <a:ea typeface="+mn-ea"/>
          <a:cs typeface="+mn-cs"/>
        </a:defRPr>
      </a:lvl8pPr>
      <a:lvl9pPr marL="2915427" indent="-171496" algn="l" defTabSz="342991"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91" rtl="0" eaLnBrk="1" latinLnBrk="0" hangingPunct="1">
        <a:defRPr sz="1350" kern="1200">
          <a:solidFill>
            <a:schemeClr val="tx1"/>
          </a:solidFill>
          <a:latin typeface="+mn-lt"/>
          <a:ea typeface="+mn-ea"/>
          <a:cs typeface="+mn-cs"/>
        </a:defRPr>
      </a:lvl1pPr>
      <a:lvl2pPr marL="342991" algn="l" defTabSz="342991" rtl="0" eaLnBrk="1" latinLnBrk="0" hangingPunct="1">
        <a:defRPr sz="1350" kern="1200">
          <a:solidFill>
            <a:schemeClr val="tx1"/>
          </a:solidFill>
          <a:latin typeface="+mn-lt"/>
          <a:ea typeface="+mn-ea"/>
          <a:cs typeface="+mn-cs"/>
        </a:defRPr>
      </a:lvl2pPr>
      <a:lvl3pPr marL="685983" algn="l" defTabSz="342991" rtl="0" eaLnBrk="1" latinLnBrk="0" hangingPunct="1">
        <a:defRPr sz="1350" kern="1200">
          <a:solidFill>
            <a:schemeClr val="tx1"/>
          </a:solidFill>
          <a:latin typeface="+mn-lt"/>
          <a:ea typeface="+mn-ea"/>
          <a:cs typeface="+mn-cs"/>
        </a:defRPr>
      </a:lvl3pPr>
      <a:lvl4pPr marL="1028974" algn="l" defTabSz="342991" rtl="0" eaLnBrk="1" latinLnBrk="0" hangingPunct="1">
        <a:defRPr sz="1350" kern="1200">
          <a:solidFill>
            <a:schemeClr val="tx1"/>
          </a:solidFill>
          <a:latin typeface="+mn-lt"/>
          <a:ea typeface="+mn-ea"/>
          <a:cs typeface="+mn-cs"/>
        </a:defRPr>
      </a:lvl4pPr>
      <a:lvl5pPr marL="1371966" algn="l" defTabSz="342991" rtl="0" eaLnBrk="1" latinLnBrk="0" hangingPunct="1">
        <a:defRPr sz="1350" kern="1200">
          <a:solidFill>
            <a:schemeClr val="tx1"/>
          </a:solidFill>
          <a:latin typeface="+mn-lt"/>
          <a:ea typeface="+mn-ea"/>
          <a:cs typeface="+mn-cs"/>
        </a:defRPr>
      </a:lvl5pPr>
      <a:lvl6pPr marL="1714957" algn="l" defTabSz="342991" rtl="0" eaLnBrk="1" latinLnBrk="0" hangingPunct="1">
        <a:defRPr sz="1350" kern="1200">
          <a:solidFill>
            <a:schemeClr val="tx1"/>
          </a:solidFill>
          <a:latin typeface="+mn-lt"/>
          <a:ea typeface="+mn-ea"/>
          <a:cs typeface="+mn-cs"/>
        </a:defRPr>
      </a:lvl6pPr>
      <a:lvl7pPr marL="2057949" algn="l" defTabSz="342991" rtl="0" eaLnBrk="1" latinLnBrk="0" hangingPunct="1">
        <a:defRPr sz="1350" kern="1200">
          <a:solidFill>
            <a:schemeClr val="tx1"/>
          </a:solidFill>
          <a:latin typeface="+mn-lt"/>
          <a:ea typeface="+mn-ea"/>
          <a:cs typeface="+mn-cs"/>
        </a:defRPr>
      </a:lvl7pPr>
      <a:lvl8pPr marL="2400940" algn="l" defTabSz="342991" rtl="0" eaLnBrk="1" latinLnBrk="0" hangingPunct="1">
        <a:defRPr sz="1350" kern="1200">
          <a:solidFill>
            <a:schemeClr val="tx1"/>
          </a:solidFill>
          <a:latin typeface="+mn-lt"/>
          <a:ea typeface="+mn-ea"/>
          <a:cs typeface="+mn-cs"/>
        </a:defRPr>
      </a:lvl8pPr>
      <a:lvl9pPr marL="2743932" algn="l" defTabSz="342991"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4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FB9CBCB-005B-44CA-A069-964768A9B234}" type="datetimeFigureOut">
              <a:rPr lang="en-US"/>
              <a:pPr>
                <a:defRPr/>
              </a:pPr>
              <a:t>8/19/2026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75A997FA-231B-4AA5-AD9B-3CD2BC5DE9FA}" type="slidenum">
              <a:rPr lang="en-US"/>
              <a:pPr>
                <a:defRPr/>
              </a:pPr>
              <a:t>‹#›</a:t>
            </a:fld>
            <a:endParaRPr lang="en-US"/>
          </a:p>
        </p:txBody>
      </p:sp>
    </p:spTree>
    <p:extLst>
      <p:ext uri="{BB962C8B-B14F-4D97-AF65-F5344CB8AC3E}">
        <p14:creationId xmlns:p14="http://schemas.microsoft.com/office/powerpoint/2010/main" val="350302799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wmf"/><Relationship Id="rId7" Type="http://schemas.openxmlformats.org/officeDocument/2006/relationships/image" Target="../media/image13.png"/><Relationship Id="rId12" Type="http://schemas.openxmlformats.org/officeDocument/2006/relationships/image" Target="../media/image16.wmf"/><Relationship Id="rId2" Type="http://schemas.openxmlformats.org/officeDocument/2006/relationships/oleObject" Target="../embeddings/oleObject2.bin"/><Relationship Id="rId1" Type="http://schemas.openxmlformats.org/officeDocument/2006/relationships/slideLayout" Target="../slideLayouts/slideLayout29.xml"/><Relationship Id="rId6" Type="http://schemas.openxmlformats.org/officeDocument/2006/relationships/image" Target="../media/image12.png"/><Relationship Id="rId11" Type="http://schemas.openxmlformats.org/officeDocument/2006/relationships/oleObject" Target="../embeddings/oleObject4.bin"/><Relationship Id="rId5" Type="http://schemas.openxmlformats.org/officeDocument/2006/relationships/image" Target="../media/image11.png"/><Relationship Id="rId10" Type="http://schemas.openxmlformats.org/officeDocument/2006/relationships/image" Target="../media/image15.wmf"/><Relationship Id="rId4" Type="http://schemas.openxmlformats.org/officeDocument/2006/relationships/image" Target="../media/image10.png"/><Relationship Id="rId9"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xml"/><Relationship Id="rId1" Type="http://schemas.openxmlformats.org/officeDocument/2006/relationships/slideLayout" Target="../slideLayouts/slideLayout89.xml"/><Relationship Id="rId6" Type="http://schemas.openxmlformats.org/officeDocument/2006/relationships/image" Target="../media/image18.wmf"/><Relationship Id="rId5" Type="http://schemas.openxmlformats.org/officeDocument/2006/relationships/oleObject" Target="../embeddings/oleObject6.bin"/><Relationship Id="rId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7.bin"/><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3.bin"/><Relationship Id="rId7" Type="http://schemas.openxmlformats.org/officeDocument/2006/relationships/oleObject" Target="../embeddings/oleObject8.bin"/><Relationship Id="rId2" Type="http://schemas.openxmlformats.org/officeDocument/2006/relationships/image" Target="../media/image23.png"/><Relationship Id="rId1" Type="http://schemas.openxmlformats.org/officeDocument/2006/relationships/slideLayout" Target="../slideLayouts/slideLayout29.x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15.wmf"/></Relationships>
</file>

<file path=ppt/slides/_rels/slide1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9.bin"/><Relationship Id="rId1" Type="http://schemas.openxmlformats.org/officeDocument/2006/relationships/slideLayout" Target="../slideLayouts/slideLayout29.xml"/><Relationship Id="rId5" Type="http://schemas.openxmlformats.org/officeDocument/2006/relationships/image" Target="../media/image26.w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40.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4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8.png"/><Relationship Id="rId1" Type="http://schemas.openxmlformats.org/officeDocument/2006/relationships/slideLayout" Target="../slideLayouts/slideLayout40.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2.jpeg"/><Relationship Id="rId7" Type="http://schemas.openxmlformats.org/officeDocument/2006/relationships/image" Target="../media/image55.png"/><Relationship Id="rId12" Type="http://schemas.openxmlformats.org/officeDocument/2006/relationships/image" Target="../media/image59.png"/><Relationship Id="rId2" Type="http://schemas.openxmlformats.org/officeDocument/2006/relationships/image" Target="../media/image33.png"/><Relationship Id="rId1" Type="http://schemas.openxmlformats.org/officeDocument/2006/relationships/slideLayout" Target="../slideLayouts/slideLayout40.xml"/><Relationship Id="rId6" Type="http://schemas.openxmlformats.org/officeDocument/2006/relationships/image" Target="../media/image54.png"/><Relationship Id="rId11" Type="http://schemas.openxmlformats.org/officeDocument/2006/relationships/image" Target="../media/image58.wmf"/><Relationship Id="rId5" Type="http://schemas.openxmlformats.org/officeDocument/2006/relationships/image" Target="../media/image53.png"/><Relationship Id="rId10" Type="http://schemas.openxmlformats.org/officeDocument/2006/relationships/oleObject" Target="../embeddings/oleObject11.bin"/><Relationship Id="rId4" Type="http://schemas.openxmlformats.org/officeDocument/2006/relationships/image" Target="../media/image52.png"/><Relationship Id="rId9"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9.wmf"/><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oleObject" Target="../embeddings/oleObject13.bin"/><Relationship Id="rId2" Type="http://schemas.openxmlformats.org/officeDocument/2006/relationships/image" Target="../media/image60.png"/><Relationship Id="rId1" Type="http://schemas.openxmlformats.org/officeDocument/2006/relationships/slideLayout" Target="../slideLayouts/slideLayout40.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png"/><Relationship Id="rId10" Type="http://schemas.openxmlformats.org/officeDocument/2006/relationships/image" Target="../media/image67.wmf"/><Relationship Id="rId4" Type="http://schemas.openxmlformats.org/officeDocument/2006/relationships/image" Target="../media/image62.png"/><Relationship Id="rId9"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image" Target="../media/image70.png"/><Relationship Id="rId1" Type="http://schemas.openxmlformats.org/officeDocument/2006/relationships/slideLayout" Target="../slideLayouts/slideLayout40.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67.wmf"/></Relationships>
</file>

<file path=ppt/slides/_rels/slide2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4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oleObject" Target="../embeddings/oleObject15.bin"/><Relationship Id="rId18" Type="http://schemas.openxmlformats.org/officeDocument/2006/relationships/image" Target="../media/image94.wmf"/><Relationship Id="rId3" Type="http://schemas.openxmlformats.org/officeDocument/2006/relationships/image" Target="../media/image83.png"/><Relationship Id="rId21" Type="http://schemas.openxmlformats.org/officeDocument/2006/relationships/image" Target="../media/image96.wmf"/><Relationship Id="rId7" Type="http://schemas.openxmlformats.org/officeDocument/2006/relationships/image" Target="../media/image87.png"/><Relationship Id="rId12" Type="http://schemas.openxmlformats.org/officeDocument/2006/relationships/image" Target="../media/image91.wmf"/><Relationship Id="rId17" Type="http://schemas.openxmlformats.org/officeDocument/2006/relationships/oleObject" Target="../embeddings/oleObject17.bin"/><Relationship Id="rId2" Type="http://schemas.openxmlformats.org/officeDocument/2006/relationships/image" Target="../media/image82.png"/><Relationship Id="rId16" Type="http://schemas.openxmlformats.org/officeDocument/2006/relationships/image" Target="../media/image93.wmf"/><Relationship Id="rId20" Type="http://schemas.openxmlformats.org/officeDocument/2006/relationships/oleObject" Target="../embeddings/oleObject18.bin"/><Relationship Id="rId1" Type="http://schemas.openxmlformats.org/officeDocument/2006/relationships/slideLayout" Target="../slideLayouts/slideLayout40.xml"/><Relationship Id="rId6" Type="http://schemas.openxmlformats.org/officeDocument/2006/relationships/image" Target="../media/image86.png"/><Relationship Id="rId11" Type="http://schemas.openxmlformats.org/officeDocument/2006/relationships/oleObject" Target="../embeddings/oleObject14.bin"/><Relationship Id="rId5" Type="http://schemas.openxmlformats.org/officeDocument/2006/relationships/image" Target="../media/image85.png"/><Relationship Id="rId15" Type="http://schemas.openxmlformats.org/officeDocument/2006/relationships/oleObject" Target="../embeddings/oleObject16.bin"/><Relationship Id="rId23" Type="http://schemas.openxmlformats.org/officeDocument/2006/relationships/image" Target="../media/image97.wmf"/><Relationship Id="rId10" Type="http://schemas.openxmlformats.org/officeDocument/2006/relationships/image" Target="../media/image90.png"/><Relationship Id="rId19" Type="http://schemas.openxmlformats.org/officeDocument/2006/relationships/image" Target="../media/image95.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2.wmf"/><Relationship Id="rId22"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99.png"/><Relationship Id="rId1" Type="http://schemas.openxmlformats.org/officeDocument/2006/relationships/slideLayout" Target="../slideLayouts/slideLayout6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wmf"/></Relationships>
</file>

<file path=ppt/slides/_rels/slide3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4.png"/><Relationship Id="rId7" Type="http://schemas.openxmlformats.org/officeDocument/2006/relationships/image" Target="../media/image107.wmf"/><Relationship Id="rId2" Type="http://schemas.openxmlformats.org/officeDocument/2006/relationships/image" Target="../media/image103.png"/><Relationship Id="rId1" Type="http://schemas.openxmlformats.org/officeDocument/2006/relationships/slideLayout" Target="../slideLayouts/slideLayout62.xml"/><Relationship Id="rId6" Type="http://schemas.openxmlformats.org/officeDocument/2006/relationships/oleObject" Target="../embeddings/oleObject21.bin"/><Relationship Id="rId5" Type="http://schemas.openxmlformats.org/officeDocument/2006/relationships/image" Target="../media/image106.pn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image" Target="../media/image115.png"/><Relationship Id="rId3" Type="http://schemas.openxmlformats.org/officeDocument/2006/relationships/oleObject" Target="../embeddings/oleObject22.bin"/><Relationship Id="rId7" Type="http://schemas.openxmlformats.org/officeDocument/2006/relationships/oleObject" Target="../embeddings/oleObject13.bin"/><Relationship Id="rId12" Type="http://schemas.openxmlformats.org/officeDocument/2006/relationships/image" Target="../media/image114.png"/><Relationship Id="rId2" Type="http://schemas.openxmlformats.org/officeDocument/2006/relationships/image" Target="../media/image109.jpeg"/><Relationship Id="rId1" Type="http://schemas.openxmlformats.org/officeDocument/2006/relationships/slideLayout" Target="../slideLayouts/slideLayout62.xml"/><Relationship Id="rId6" Type="http://schemas.openxmlformats.org/officeDocument/2006/relationships/image" Target="../media/image111.wmf"/><Relationship Id="rId11" Type="http://schemas.openxmlformats.org/officeDocument/2006/relationships/image" Target="../media/image113.png"/><Relationship Id="rId5" Type="http://schemas.openxmlformats.org/officeDocument/2006/relationships/oleObject" Target="../embeddings/oleObject23.bin"/><Relationship Id="rId10" Type="http://schemas.openxmlformats.org/officeDocument/2006/relationships/image" Target="../media/image112.png"/><Relationship Id="rId4" Type="http://schemas.openxmlformats.org/officeDocument/2006/relationships/image" Target="../media/image110.wmf"/><Relationship Id="rId9" Type="http://schemas.openxmlformats.org/officeDocument/2006/relationships/image" Target="../media/image68.png"/><Relationship Id="rId14" Type="http://schemas.openxmlformats.org/officeDocument/2006/relationships/image" Target="../media/image116.png"/></Relationships>
</file>

<file path=ppt/slides/_rels/slide32.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17.jpeg"/><Relationship Id="rId1" Type="http://schemas.openxmlformats.org/officeDocument/2006/relationships/slideLayout" Target="../slideLayouts/slideLayout6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3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62.xml"/><Relationship Id="rId5" Type="http://schemas.openxmlformats.org/officeDocument/2006/relationships/image" Target="../media/image125.wmf"/><Relationship Id="rId4" Type="http://schemas.openxmlformats.org/officeDocument/2006/relationships/oleObject" Target="../embeddings/oleObject24.bin"/></Relationships>
</file>

<file path=ppt/slides/_rels/slide3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oleObject" Target="../embeddings/oleObject25.bin"/><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7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 Id="rId9" Type="http://schemas.openxmlformats.org/officeDocument/2006/relationships/image" Target="../media/image137.png"/></Relationships>
</file>

<file path=ppt/slides/_rels/slide3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0.png"/><Relationship Id="rId1" Type="http://schemas.openxmlformats.org/officeDocument/2006/relationships/slideLayout" Target="../slideLayouts/slideLayout73.xml"/><Relationship Id="rId6" Type="http://schemas.openxmlformats.org/officeDocument/2006/relationships/image" Target="../media/image140.png"/><Relationship Id="rId5" Type="http://schemas.openxmlformats.org/officeDocument/2006/relationships/image" Target="../media/image137.png"/><Relationship Id="rId4" Type="http://schemas.openxmlformats.org/officeDocument/2006/relationships/image" Target="../media/image139.png"/></Relationships>
</file>

<file path=ppt/slides/_rels/slide40.x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oleObject" Target="../embeddings/oleObject26.bin"/><Relationship Id="rId1" Type="http://schemas.openxmlformats.org/officeDocument/2006/relationships/slideLayout" Target="../slideLayouts/slideLayout73.xml"/><Relationship Id="rId4" Type="http://schemas.openxmlformats.org/officeDocument/2006/relationships/image" Target="../media/image142.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image" Target="../media/image143.png"/><Relationship Id="rId1" Type="http://schemas.openxmlformats.org/officeDocument/2006/relationships/slideLayout" Target="../slideLayouts/slideLayout73.xml"/><Relationship Id="rId4" Type="http://schemas.openxmlformats.org/officeDocument/2006/relationships/image" Target="../media/image144.wmf"/></Relationships>
</file>

<file path=ppt/slides/_rels/slide4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image" Target="../media/image99.png"/><Relationship Id="rId1" Type="http://schemas.openxmlformats.org/officeDocument/2006/relationships/slideLayout" Target="../slideLayouts/slideLayout73.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wmf"/></Relationships>
</file>

<file path=ppt/slides/_rels/slide46.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4.png"/><Relationship Id="rId7" Type="http://schemas.openxmlformats.org/officeDocument/2006/relationships/image" Target="../media/image107.wmf"/><Relationship Id="rId2" Type="http://schemas.openxmlformats.org/officeDocument/2006/relationships/image" Target="../media/image103.png"/><Relationship Id="rId1" Type="http://schemas.openxmlformats.org/officeDocument/2006/relationships/slideLayout" Target="../slideLayouts/slideLayout73.xml"/><Relationship Id="rId6" Type="http://schemas.openxmlformats.org/officeDocument/2006/relationships/oleObject" Target="../embeddings/oleObject21.bin"/><Relationship Id="rId5" Type="http://schemas.openxmlformats.org/officeDocument/2006/relationships/image" Target="../media/image106.png"/><Relationship Id="rId4" Type="http://schemas.openxmlformats.org/officeDocument/2006/relationships/image" Target="../media/image105.png"/></Relationships>
</file>

<file path=ppt/slides/_rels/slide4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3.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4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10417D2-A5D9-4D8C-ABA5-281EC809F12A}"/>
              </a:ext>
            </a:extLst>
          </p:cNvPr>
          <p:cNvSpPr/>
          <p:nvPr/>
        </p:nvSpPr>
        <p:spPr>
          <a:xfrm>
            <a:off x="190500" y="381000"/>
            <a:ext cx="8763000" cy="3315267"/>
          </a:xfrm>
          <a:prstGeom prst="rect">
            <a:avLst/>
          </a:prstGeom>
        </p:spPr>
        <p:txBody>
          <a:bodyPr wrap="square">
            <a:spAutoFit/>
          </a:bodyPr>
          <a:lstStyle/>
          <a:p>
            <a:pPr algn="ctr">
              <a:lnSpc>
                <a:spcPct val="115000"/>
              </a:lnSpc>
              <a:spcAft>
                <a:spcPts val="1000"/>
              </a:spcAft>
            </a:pPr>
            <a:r>
              <a:rPr lang="en-US" sz="1600" b="1" u="sng" dirty="0">
                <a:solidFill>
                  <a:srgbClr val="FF0000"/>
                </a:solidFill>
                <a:latin typeface="Times" panose="02020603050405020304" pitchFamily="18" charset="0"/>
                <a:ea typeface="Calibri" panose="020F0502020204030204" pitchFamily="34" charset="0"/>
                <a:cs typeface="Times" panose="02020603050405020304" pitchFamily="18" charset="0"/>
              </a:rPr>
              <a:t>Phys 204 Course Description-T261</a:t>
            </a:r>
            <a:endParaRPr lang="en-US" sz="1600" dirty="0">
              <a:latin typeface="Times" panose="02020603050405020304" pitchFamily="18" charset="0"/>
              <a:ea typeface="Calibri" panose="020F0502020204030204" pitchFamily="34" charset="0"/>
              <a:cs typeface="Times" panose="02020603050405020304" pitchFamily="18" charset="0"/>
            </a:endParaRPr>
          </a:p>
          <a:p>
            <a:pPr>
              <a:lnSpc>
                <a:spcPct val="115000"/>
              </a:lnSpc>
            </a:pPr>
            <a:r>
              <a:rPr lang="en-US" sz="1400" b="1" u="sng" dirty="0">
                <a:latin typeface="Times" panose="02020603050405020304" pitchFamily="18" charset="0"/>
                <a:ea typeface="Calibri" panose="020F0502020204030204" pitchFamily="34" charset="0"/>
                <a:cs typeface="Times" panose="02020603050405020304" pitchFamily="18" charset="0"/>
              </a:rPr>
              <a:t>PHYS 204  Nuclear Instrumentation (3-0-3)</a:t>
            </a:r>
            <a:endParaRPr lang="en-US" sz="1400" dirty="0">
              <a:latin typeface="Times" panose="02020603050405020304" pitchFamily="18" charset="0"/>
              <a:ea typeface="Calibri" panose="020F0502020204030204" pitchFamily="34" charset="0"/>
              <a:cs typeface="Times" panose="02020603050405020304" pitchFamily="18" charset="0"/>
            </a:endParaRPr>
          </a:p>
          <a:p>
            <a:pPr>
              <a:lnSpc>
                <a:spcPct val="115000"/>
              </a:lnSpc>
            </a:pPr>
            <a:r>
              <a:rPr lang="en-US" sz="1400" b="1" dirty="0">
                <a:latin typeface="Times" panose="02020603050405020304" pitchFamily="18" charset="0"/>
                <a:ea typeface="Calibri" panose="020F0502020204030204" pitchFamily="34" charset="0"/>
                <a:cs typeface="Times" panose="02020603050405020304" pitchFamily="18" charset="0"/>
              </a:rPr>
              <a:t> </a:t>
            </a:r>
            <a:endParaRPr lang="en-US" sz="1400" dirty="0">
              <a:latin typeface="Times" panose="02020603050405020304" pitchFamily="18" charset="0"/>
              <a:ea typeface="Calibri" panose="020F0502020204030204" pitchFamily="34" charset="0"/>
              <a:cs typeface="Times" panose="02020603050405020304" pitchFamily="18" charset="0"/>
            </a:endParaRPr>
          </a:p>
          <a:p>
            <a:pPr algn="just">
              <a:lnSpc>
                <a:spcPct val="115000"/>
              </a:lnSpc>
            </a:pPr>
            <a:r>
              <a:rPr lang="en-US" sz="1400" i="1" dirty="0">
                <a:latin typeface="Times" panose="02020603050405020304" pitchFamily="18" charset="0"/>
                <a:ea typeface="Calibri" panose="020F0502020204030204" pitchFamily="34" charset="0"/>
                <a:cs typeface="Times" panose="02020603050405020304" pitchFamily="18" charset="0"/>
              </a:rPr>
              <a:t>Inductance; magnetic properties of matter, electromagnetic oscillations and waves; geometrical and physical optics. Relativity, introduction to quantum physics, atomic physics, solids, nuclear physics, particle physics and cosmology.</a:t>
            </a:r>
            <a:endParaRPr lang="en-US" sz="1400" dirty="0">
              <a:latin typeface="Times" panose="02020603050405020304" pitchFamily="18" charset="0"/>
              <a:ea typeface="Calibri" panose="020F0502020204030204" pitchFamily="34" charset="0"/>
              <a:cs typeface="Times" panose="02020603050405020304" pitchFamily="18" charset="0"/>
            </a:endParaRPr>
          </a:p>
          <a:p>
            <a:pPr algn="just">
              <a:lnSpc>
                <a:spcPct val="115000"/>
              </a:lnSpc>
            </a:pPr>
            <a:r>
              <a:rPr lang="en-US" sz="1400" i="1" dirty="0">
                <a:latin typeface="Times" panose="02020603050405020304" pitchFamily="18" charset="0"/>
                <a:ea typeface="Calibri" panose="020F0502020204030204" pitchFamily="34" charset="0"/>
                <a:cs typeface="Times" panose="02020603050405020304" pitchFamily="18" charset="0"/>
              </a:rPr>
              <a:t> </a:t>
            </a:r>
            <a:r>
              <a:rPr lang="en-US" sz="1400" b="1" dirty="0">
                <a:latin typeface="Times" panose="02020603050405020304" pitchFamily="18" charset="0"/>
                <a:ea typeface="Calibri" panose="020F0502020204030204" pitchFamily="34" charset="0"/>
                <a:cs typeface="Times" panose="02020603050405020304" pitchFamily="18" charset="0"/>
              </a:rPr>
              <a:t>(Prerequisites: PHYS 102, MATH 102)</a:t>
            </a:r>
            <a:endParaRPr lang="en-US" sz="1400" dirty="0">
              <a:latin typeface="Times" panose="02020603050405020304" pitchFamily="18" charset="0"/>
              <a:ea typeface="Calibri" panose="020F0502020204030204" pitchFamily="34" charset="0"/>
              <a:cs typeface="Times" panose="02020603050405020304" pitchFamily="18" charset="0"/>
            </a:endParaRPr>
          </a:p>
          <a:p>
            <a:pPr algn="just">
              <a:lnSpc>
                <a:spcPct val="115000"/>
              </a:lnSpc>
            </a:pPr>
            <a:r>
              <a:rPr lang="en-US" sz="1400" b="1" dirty="0">
                <a:latin typeface="Times" panose="02020603050405020304" pitchFamily="18" charset="0"/>
                <a:ea typeface="Calibri" panose="020F0502020204030204" pitchFamily="34" charset="0"/>
                <a:cs typeface="Times" panose="02020603050405020304" pitchFamily="18" charset="0"/>
              </a:rPr>
              <a:t>Course Objectives:</a:t>
            </a:r>
            <a:endParaRPr lang="en-US" sz="1400" dirty="0">
              <a:latin typeface="Times" panose="02020603050405020304" pitchFamily="18" charset="0"/>
              <a:ea typeface="Calibri" panose="020F0502020204030204" pitchFamily="34" charset="0"/>
              <a:cs typeface="Times" panose="02020603050405020304" pitchFamily="18" charset="0"/>
            </a:endParaRPr>
          </a:p>
          <a:p>
            <a:pPr algn="just">
              <a:lnSpc>
                <a:spcPct val="115000"/>
              </a:lnSpc>
            </a:pPr>
            <a:r>
              <a:rPr lang="en-US" sz="1400" dirty="0">
                <a:latin typeface="Times" panose="02020603050405020304" pitchFamily="18" charset="0"/>
                <a:ea typeface="Times New Roman" panose="02020603050405020304" pitchFamily="18" charset="0"/>
                <a:cs typeface="Times" panose="02020603050405020304" pitchFamily="18" charset="0"/>
              </a:rPr>
              <a:t>Teach the students Maxwell’s equations, how they relate Syllabus to Gauss’s, Faraday’s, Ampere’s laws.  </a:t>
            </a:r>
          </a:p>
          <a:p>
            <a:pPr marL="342900" marR="0" lvl="0" indent="-342900" fontAlgn="base">
              <a:spcBef>
                <a:spcPts val="0"/>
              </a:spcBef>
              <a:spcAft>
                <a:spcPts val="0"/>
              </a:spcAft>
              <a:buFont typeface="+mj-lt"/>
              <a:buAutoNum type="arabicPeriod" startAt="2"/>
              <a:tabLst>
                <a:tab pos="457200" algn="l"/>
              </a:tabLst>
            </a:pPr>
            <a:r>
              <a:rPr lang="en-US" sz="1400" dirty="0">
                <a:latin typeface="Times" panose="02020603050405020304" pitchFamily="18" charset="0"/>
                <a:ea typeface="Times New Roman" panose="02020603050405020304" pitchFamily="18" charset="0"/>
                <a:cs typeface="Times" panose="02020603050405020304" pitchFamily="18" charset="0"/>
              </a:rPr>
              <a:t>Teach the students the major laws in geometrical and wave optics. </a:t>
            </a:r>
          </a:p>
          <a:p>
            <a:pPr marL="342900" marR="0" lvl="0" indent="-342900" fontAlgn="base">
              <a:spcBef>
                <a:spcPts val="0"/>
              </a:spcBef>
              <a:spcAft>
                <a:spcPts val="0"/>
              </a:spcAft>
              <a:buFont typeface="+mj-lt"/>
              <a:buAutoNum type="arabicPeriod" startAt="2"/>
              <a:tabLst>
                <a:tab pos="457200" algn="l"/>
              </a:tabLst>
            </a:pPr>
            <a:r>
              <a:rPr lang="en-US" sz="1400" dirty="0">
                <a:latin typeface="Times" panose="02020603050405020304" pitchFamily="18" charset="0"/>
                <a:ea typeface="Times New Roman" panose="02020603050405020304" pitchFamily="18" charset="0"/>
                <a:cs typeface="Times" panose="02020603050405020304" pitchFamily="18" charset="0"/>
              </a:rPr>
              <a:t>Introduce Einstein’s two postulates of special relativity and their major consequences.</a:t>
            </a:r>
          </a:p>
          <a:p>
            <a:pPr marL="342900" marR="0" lvl="0" indent="-342900" fontAlgn="base">
              <a:spcBef>
                <a:spcPts val="0"/>
              </a:spcBef>
              <a:spcAft>
                <a:spcPts val="0"/>
              </a:spcAft>
              <a:buFont typeface="+mj-lt"/>
              <a:buAutoNum type="arabicPeriod" startAt="4"/>
              <a:tabLst>
                <a:tab pos="400050" algn="l"/>
              </a:tabLst>
            </a:pPr>
            <a:r>
              <a:rPr lang="en-US" sz="1400" dirty="0">
                <a:latin typeface="Times" panose="02020603050405020304" pitchFamily="18" charset="0"/>
                <a:ea typeface="Times New Roman" panose="02020603050405020304" pitchFamily="18" charset="0"/>
                <a:cs typeface="Times" panose="02020603050405020304" pitchFamily="18" charset="0"/>
              </a:rPr>
              <a:t> Motivate the need of quantum physics. </a:t>
            </a:r>
          </a:p>
          <a:p>
            <a:pPr marL="342900" marR="0" lvl="0" indent="-342900" fontAlgn="base">
              <a:spcBef>
                <a:spcPts val="0"/>
              </a:spcBef>
              <a:spcAft>
                <a:spcPts val="0"/>
              </a:spcAft>
              <a:buFont typeface="+mj-lt"/>
              <a:buAutoNum type="arabicPeriod" startAt="4"/>
              <a:tabLst>
                <a:tab pos="400050" algn="l"/>
              </a:tabLst>
            </a:pPr>
            <a:r>
              <a:rPr lang="en-US" sz="1400" dirty="0">
                <a:latin typeface="Times" panose="02020603050405020304" pitchFamily="18" charset="0"/>
                <a:ea typeface="Times New Roman" panose="02020603050405020304" pitchFamily="18" charset="0"/>
                <a:cs typeface="Times" panose="02020603050405020304" pitchFamily="18" charset="0"/>
              </a:rPr>
              <a:t> Introduce Schrodinger’s equation in one dimension and Heisenberg uncertainty principle.</a:t>
            </a:r>
          </a:p>
          <a:p>
            <a:pPr marL="342900" marR="0" lvl="0" indent="-342900" algn="just" fontAlgn="base">
              <a:spcBef>
                <a:spcPts val="0"/>
              </a:spcBef>
              <a:spcAft>
                <a:spcPts val="0"/>
              </a:spcAft>
              <a:buFont typeface="+mj-lt"/>
              <a:buAutoNum type="arabicPeriod" startAt="4"/>
              <a:tabLst>
                <a:tab pos="400050" algn="l"/>
              </a:tabLst>
            </a:pPr>
            <a:r>
              <a:rPr lang="en-US" sz="1400" dirty="0">
                <a:latin typeface="Times" panose="02020603050405020304" pitchFamily="18" charset="0"/>
                <a:ea typeface="Times New Roman" panose="02020603050405020304" pitchFamily="18" charset="0"/>
                <a:cs typeface="Times" panose="02020603050405020304" pitchFamily="18" charset="0"/>
              </a:rPr>
              <a:t> Introduce the hydrogen atom and its quantized energy levels.</a:t>
            </a:r>
          </a:p>
        </p:txBody>
      </p:sp>
      <p:sp>
        <p:nvSpPr>
          <p:cNvPr id="10" name="Rectangle 9">
            <a:extLst>
              <a:ext uri="{FF2B5EF4-FFF2-40B4-BE49-F238E27FC236}">
                <a16:creationId xmlns:a16="http://schemas.microsoft.com/office/drawing/2014/main" id="{820F7EF7-87DC-4DA7-B0FF-974F78A6581B}"/>
              </a:ext>
            </a:extLst>
          </p:cNvPr>
          <p:cNvSpPr/>
          <p:nvPr/>
        </p:nvSpPr>
        <p:spPr>
          <a:xfrm>
            <a:off x="304800" y="3886200"/>
            <a:ext cx="8458200" cy="1815882"/>
          </a:xfrm>
          <a:prstGeom prst="rect">
            <a:avLst/>
          </a:prstGeom>
        </p:spPr>
        <p:txBody>
          <a:bodyPr wrap="square">
            <a:spAutoFit/>
          </a:bodyPr>
          <a:lstStyle/>
          <a:p>
            <a:r>
              <a:rPr lang="en-US" sz="1400" b="1" dirty="0">
                <a:solidFill>
                  <a:srgbClr val="FF0000"/>
                </a:solidFill>
              </a:rPr>
              <a:t>Textbooks: </a:t>
            </a:r>
          </a:p>
          <a:p>
            <a:r>
              <a:rPr lang="en-US" sz="1400" dirty="0"/>
              <a:t>Fundamentals of Physics, by Halliday, Resnick and Walker, Eleventh Edition, John Wiley &amp; Sons, Inc (2018).</a:t>
            </a:r>
          </a:p>
          <a:p>
            <a:r>
              <a:rPr lang="en-US" sz="1400" dirty="0"/>
              <a:t>List Recommended Textbooks and Reference Material (Journals, Reports, </a:t>
            </a:r>
            <a:r>
              <a:rPr lang="en-US" sz="1400" dirty="0" err="1"/>
              <a:t>etc</a:t>
            </a:r>
            <a:r>
              <a:rPr lang="en-US" sz="1400" dirty="0"/>
              <a:t>)</a:t>
            </a:r>
          </a:p>
          <a:p>
            <a:r>
              <a:rPr lang="en-US" sz="1400" dirty="0"/>
              <a:t>Physics for Scientists and Engineers by </a:t>
            </a:r>
            <a:r>
              <a:rPr lang="en-US" sz="1400" dirty="0" err="1"/>
              <a:t>Serway</a:t>
            </a:r>
            <a:r>
              <a:rPr lang="en-US" sz="1400" dirty="0"/>
              <a:t> (Latest Edition), The Physics Teacher, Physics Today, Scientific American </a:t>
            </a:r>
          </a:p>
          <a:p>
            <a:r>
              <a:rPr lang="en-US" sz="1400" dirty="0"/>
              <a:t>. List Electronic Materials, Web Sites, Facebook, Twitter, etc.</a:t>
            </a:r>
          </a:p>
          <a:p>
            <a:r>
              <a:rPr lang="en-US" sz="1400" dirty="0"/>
              <a:t>•http://hyperphysics.phy-astr.gsu.edu/hbase/hframe.html.   </a:t>
            </a:r>
          </a:p>
          <a:p>
            <a:r>
              <a:rPr lang="en-US" sz="1400" dirty="0"/>
              <a:t>•YouTube </a:t>
            </a:r>
          </a:p>
        </p:txBody>
      </p:sp>
    </p:spTree>
    <p:extLst>
      <p:ext uri="{BB962C8B-B14F-4D97-AF65-F5344CB8AC3E}">
        <p14:creationId xmlns:p14="http://schemas.microsoft.com/office/powerpoint/2010/main" val="401765284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FEEDF3-5907-4782-B3FD-6B0048CDBCDD}"/>
              </a:ext>
            </a:extLst>
          </p:cNvPr>
          <p:cNvSpPr/>
          <p:nvPr/>
        </p:nvSpPr>
        <p:spPr>
          <a:xfrm>
            <a:off x="0" y="1483130"/>
            <a:ext cx="1892506" cy="390684"/>
          </a:xfrm>
          <a:prstGeom prst="rect">
            <a:avLst/>
          </a:prstGeom>
        </p:spPr>
        <p:txBody>
          <a:bodyPr wrap="none">
            <a:spAutoFit/>
          </a:bodyPr>
          <a:lstStyle/>
          <a:p>
            <a:pPr>
              <a:lnSpc>
                <a:spcPct val="115000"/>
              </a:lnSpc>
              <a:spcAft>
                <a:spcPts val="1000"/>
              </a:spcAft>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Lecture Schedule</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4162B332-0EDC-484E-BA5E-A1CAB69AFDF0}"/>
              </a:ext>
            </a:extLst>
          </p:cNvPr>
          <p:cNvGraphicFramePr>
            <a:graphicFrameLocks noGrp="1"/>
          </p:cNvGraphicFramePr>
          <p:nvPr>
            <p:extLst>
              <p:ext uri="{D42A27DB-BD31-4B8C-83A1-F6EECF244321}">
                <p14:modId xmlns:p14="http://schemas.microsoft.com/office/powerpoint/2010/main" val="2221356897"/>
              </p:ext>
            </p:extLst>
          </p:nvPr>
        </p:nvGraphicFramePr>
        <p:xfrm>
          <a:off x="993878" y="329430"/>
          <a:ext cx="6210301" cy="1229360"/>
        </p:xfrm>
        <a:graphic>
          <a:graphicData uri="http://schemas.openxmlformats.org/drawingml/2006/table">
            <a:tbl>
              <a:tblPr>
                <a:tableStyleId>{E8B1032C-EA38-4F05-BA0D-38AFFFC7BED3}</a:tableStyleId>
              </a:tblPr>
              <a:tblGrid>
                <a:gridCol w="303046">
                  <a:extLst>
                    <a:ext uri="{9D8B030D-6E8A-4147-A177-3AD203B41FA5}">
                      <a16:colId xmlns:a16="http://schemas.microsoft.com/office/drawing/2014/main" val="661309972"/>
                    </a:ext>
                  </a:extLst>
                </a:gridCol>
                <a:gridCol w="3410330">
                  <a:extLst>
                    <a:ext uri="{9D8B030D-6E8A-4147-A177-3AD203B41FA5}">
                      <a16:colId xmlns:a16="http://schemas.microsoft.com/office/drawing/2014/main" val="1621716757"/>
                    </a:ext>
                  </a:extLst>
                </a:gridCol>
                <a:gridCol w="1216451">
                  <a:extLst>
                    <a:ext uri="{9D8B030D-6E8A-4147-A177-3AD203B41FA5}">
                      <a16:colId xmlns:a16="http://schemas.microsoft.com/office/drawing/2014/main" val="1978900302"/>
                    </a:ext>
                  </a:extLst>
                </a:gridCol>
                <a:gridCol w="1280474">
                  <a:extLst>
                    <a:ext uri="{9D8B030D-6E8A-4147-A177-3AD203B41FA5}">
                      <a16:colId xmlns:a16="http://schemas.microsoft.com/office/drawing/2014/main" val="2120785507"/>
                    </a:ext>
                  </a:extLst>
                </a:gridCol>
              </a:tblGrid>
              <a:tr h="239395">
                <a:tc>
                  <a:txBody>
                    <a:bodyPr/>
                    <a:lstStyle/>
                    <a:p>
                      <a:pPr marL="0" marR="0">
                        <a:lnSpc>
                          <a:spcPct val="115000"/>
                        </a:lnSpc>
                        <a:spcBef>
                          <a:spcPts val="0"/>
                        </a:spcBef>
                        <a:spcAft>
                          <a:spcPts val="1000"/>
                        </a:spcAft>
                      </a:pPr>
                      <a:r>
                        <a:rPr lang="en-US" sz="1200" b="1">
                          <a:effectLst/>
                        </a:rPr>
                        <a:t>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Assessment Task*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Week Due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Proportion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1197743"/>
                  </a:ext>
                </a:extLst>
              </a:tr>
              <a:tr h="56515">
                <a:tc>
                  <a:txBody>
                    <a:bodyPr/>
                    <a:lstStyle/>
                    <a:p>
                      <a:pPr marL="0" marR="0" algn="ctr">
                        <a:lnSpc>
                          <a:spcPct val="115000"/>
                        </a:lnSpc>
                        <a:spcBef>
                          <a:spcPts val="0"/>
                        </a:spcBef>
                        <a:spcAft>
                          <a:spcPts val="1000"/>
                        </a:spcAft>
                      </a:pPr>
                      <a:r>
                        <a:rPr lang="en-US" sz="1200" b="1">
                          <a:effectLst/>
                        </a:rPr>
                        <a:t>1</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200" b="1">
                          <a:effectLst/>
                        </a:rPr>
                        <a:t>Class work (Assignments)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dirty="0">
                          <a:effectLst/>
                        </a:rPr>
                        <a:t>Weekly</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10%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1889179"/>
                  </a:ext>
                </a:extLst>
              </a:tr>
              <a:tr h="165100">
                <a:tc>
                  <a:txBody>
                    <a:bodyPr/>
                    <a:lstStyle/>
                    <a:p>
                      <a:pPr marL="0" marR="0" algn="ctr">
                        <a:lnSpc>
                          <a:spcPct val="115000"/>
                        </a:lnSpc>
                        <a:spcBef>
                          <a:spcPts val="0"/>
                        </a:spcBef>
                        <a:spcAft>
                          <a:spcPts val="1000"/>
                        </a:spcAft>
                      </a:pPr>
                      <a:r>
                        <a:rPr lang="en-US" sz="1200" b="1" dirty="0">
                          <a:effectLst/>
                        </a:rPr>
                        <a:t>2</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200" b="1">
                          <a:effectLst/>
                        </a:rPr>
                        <a:t>Quizzes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Weekly</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20%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5076710"/>
                  </a:ext>
                </a:extLst>
              </a:tr>
              <a:tr h="165100">
                <a:tc>
                  <a:txBody>
                    <a:bodyPr/>
                    <a:lstStyle/>
                    <a:p>
                      <a:pPr marL="0" marR="0" algn="ctr">
                        <a:lnSpc>
                          <a:spcPct val="115000"/>
                        </a:lnSpc>
                        <a:spcBef>
                          <a:spcPts val="0"/>
                        </a:spcBef>
                        <a:spcAft>
                          <a:spcPts val="1000"/>
                        </a:spcAft>
                      </a:pPr>
                      <a:r>
                        <a:rPr lang="en-US" sz="1200" b="1">
                          <a:effectLst/>
                        </a:rPr>
                        <a:t>3</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200" b="1" dirty="0">
                          <a:effectLst/>
                        </a:rPr>
                        <a:t>First Major Exam </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6</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20%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2178873"/>
                  </a:ext>
                </a:extLst>
              </a:tr>
              <a:tr h="165100">
                <a:tc>
                  <a:txBody>
                    <a:bodyPr/>
                    <a:lstStyle/>
                    <a:p>
                      <a:pPr marL="0" marR="0" algn="ctr">
                        <a:lnSpc>
                          <a:spcPct val="115000"/>
                        </a:lnSpc>
                        <a:spcBef>
                          <a:spcPts val="0"/>
                        </a:spcBef>
                        <a:spcAft>
                          <a:spcPts val="1000"/>
                        </a:spcAft>
                      </a:pPr>
                      <a:r>
                        <a:rPr lang="en-US" sz="1200" b="1">
                          <a:effectLst/>
                        </a:rPr>
                        <a:t>4</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200" b="1" dirty="0">
                          <a:effectLst/>
                        </a:rPr>
                        <a:t>Second Major Exam </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12</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20%</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5589554"/>
                  </a:ext>
                </a:extLst>
              </a:tr>
              <a:tr h="165100">
                <a:tc>
                  <a:txBody>
                    <a:bodyPr/>
                    <a:lstStyle/>
                    <a:p>
                      <a:pPr marL="0" marR="0" algn="ctr">
                        <a:lnSpc>
                          <a:spcPct val="115000"/>
                        </a:lnSpc>
                        <a:spcBef>
                          <a:spcPts val="0"/>
                        </a:spcBef>
                        <a:spcAft>
                          <a:spcPts val="1000"/>
                        </a:spcAft>
                      </a:pPr>
                      <a:r>
                        <a:rPr lang="en-US" sz="1200" b="1">
                          <a:effectLst/>
                        </a:rPr>
                        <a:t>5</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1000"/>
                        </a:spcAft>
                      </a:pPr>
                      <a:r>
                        <a:rPr lang="en-US" sz="1200" b="1" dirty="0">
                          <a:effectLst/>
                        </a:rPr>
                        <a:t>Final Exam </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a:effectLst/>
                        </a:rPr>
                        <a:t>16</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1000"/>
                        </a:spcAft>
                      </a:pPr>
                      <a:r>
                        <a:rPr lang="en-US" sz="1200" b="1" dirty="0">
                          <a:effectLst/>
                        </a:rPr>
                        <a:t>30%</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152624"/>
                  </a:ext>
                </a:extLst>
              </a:tr>
            </a:tbl>
          </a:graphicData>
        </a:graphic>
      </p:graphicFrame>
      <p:sp>
        <p:nvSpPr>
          <p:cNvPr id="10" name="Rectangle 9">
            <a:extLst>
              <a:ext uri="{FF2B5EF4-FFF2-40B4-BE49-F238E27FC236}">
                <a16:creationId xmlns:a16="http://schemas.microsoft.com/office/drawing/2014/main" id="{17810875-7115-4B32-9711-F0AB3AA61993}"/>
              </a:ext>
            </a:extLst>
          </p:cNvPr>
          <p:cNvSpPr/>
          <p:nvPr/>
        </p:nvSpPr>
        <p:spPr>
          <a:xfrm>
            <a:off x="0" y="10567"/>
            <a:ext cx="7467600" cy="369332"/>
          </a:xfrm>
          <a:prstGeom prst="rect">
            <a:avLst/>
          </a:prstGeom>
        </p:spPr>
        <p:txBody>
          <a:bodyPr wrap="square">
            <a:spAutoFit/>
          </a:bodyPr>
          <a:lstStyle/>
          <a:p>
            <a:r>
              <a:rPr lang="en-US" b="1" dirty="0">
                <a:solidFill>
                  <a:srgbClr val="FF0000"/>
                </a:solidFill>
                <a:latin typeface="Times New Roman" panose="02020603050405020304" pitchFamily="18" charset="0"/>
                <a:ea typeface="Calibri" panose="020F0502020204030204" pitchFamily="34" charset="0"/>
              </a:rPr>
              <a:t>Schedule of Assessment Tasks for Students During the Semester</a:t>
            </a:r>
            <a:endParaRPr lang="en-US" dirty="0">
              <a:solidFill>
                <a:srgbClr val="FF0000"/>
              </a:solidFill>
            </a:endParaRPr>
          </a:p>
        </p:txBody>
      </p:sp>
      <p:graphicFrame>
        <p:nvGraphicFramePr>
          <p:cNvPr id="11" name="Table 10">
            <a:extLst>
              <a:ext uri="{FF2B5EF4-FFF2-40B4-BE49-F238E27FC236}">
                <a16:creationId xmlns:a16="http://schemas.microsoft.com/office/drawing/2014/main" id="{92917CFC-89C0-466B-A0BB-10DFC4602EBA}"/>
              </a:ext>
            </a:extLst>
          </p:cNvPr>
          <p:cNvGraphicFramePr>
            <a:graphicFrameLocks noGrp="1"/>
          </p:cNvGraphicFramePr>
          <p:nvPr>
            <p:extLst>
              <p:ext uri="{D42A27DB-BD31-4B8C-83A1-F6EECF244321}">
                <p14:modId xmlns:p14="http://schemas.microsoft.com/office/powerpoint/2010/main" val="2725723436"/>
              </p:ext>
            </p:extLst>
          </p:nvPr>
        </p:nvGraphicFramePr>
        <p:xfrm>
          <a:off x="946253" y="1864289"/>
          <a:ext cx="5976437" cy="4884275"/>
        </p:xfrm>
        <a:graphic>
          <a:graphicData uri="http://schemas.openxmlformats.org/drawingml/2006/table">
            <a:tbl>
              <a:tblPr firstRow="1" firstCol="1" bandRow="1">
                <a:tableStyleId>{E8B1032C-EA38-4F05-BA0D-38AFFFC7BED3}</a:tableStyleId>
              </a:tblPr>
              <a:tblGrid>
                <a:gridCol w="661130">
                  <a:extLst>
                    <a:ext uri="{9D8B030D-6E8A-4147-A177-3AD203B41FA5}">
                      <a16:colId xmlns:a16="http://schemas.microsoft.com/office/drawing/2014/main" val="2185677844"/>
                    </a:ext>
                  </a:extLst>
                </a:gridCol>
                <a:gridCol w="619222">
                  <a:extLst>
                    <a:ext uri="{9D8B030D-6E8A-4147-A177-3AD203B41FA5}">
                      <a16:colId xmlns:a16="http://schemas.microsoft.com/office/drawing/2014/main" val="3896604478"/>
                    </a:ext>
                  </a:extLst>
                </a:gridCol>
                <a:gridCol w="3321285">
                  <a:extLst>
                    <a:ext uri="{9D8B030D-6E8A-4147-A177-3AD203B41FA5}">
                      <a16:colId xmlns:a16="http://schemas.microsoft.com/office/drawing/2014/main" val="461738024"/>
                    </a:ext>
                  </a:extLst>
                </a:gridCol>
                <a:gridCol w="1374800">
                  <a:extLst>
                    <a:ext uri="{9D8B030D-6E8A-4147-A177-3AD203B41FA5}">
                      <a16:colId xmlns:a16="http://schemas.microsoft.com/office/drawing/2014/main" val="922129192"/>
                    </a:ext>
                  </a:extLst>
                </a:gridCol>
              </a:tblGrid>
              <a:tr h="171198">
                <a:tc>
                  <a:txBody>
                    <a:bodyPr/>
                    <a:lstStyle/>
                    <a:p>
                      <a:pPr marL="0" marR="0" algn="ctr">
                        <a:lnSpc>
                          <a:spcPct val="115000"/>
                        </a:lnSpc>
                        <a:spcBef>
                          <a:spcPts val="0"/>
                        </a:spcBef>
                        <a:spcAft>
                          <a:spcPts val="1000"/>
                        </a:spcAft>
                      </a:pPr>
                      <a:r>
                        <a:rPr lang="en-US" sz="900" b="1" dirty="0">
                          <a:effectLst/>
                        </a:rPr>
                        <a:t>Week</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ctr">
                        <a:lnSpc>
                          <a:spcPct val="115000"/>
                        </a:lnSpc>
                        <a:spcBef>
                          <a:spcPts val="0"/>
                        </a:spcBef>
                        <a:spcAft>
                          <a:spcPts val="1000"/>
                        </a:spcAft>
                      </a:pPr>
                      <a:r>
                        <a:rPr lang="en-US" sz="900" b="1" dirty="0">
                          <a:effectLst/>
                        </a:rPr>
                        <a:t>Chapter</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ctr">
                        <a:lnSpc>
                          <a:spcPct val="115000"/>
                        </a:lnSpc>
                        <a:spcBef>
                          <a:spcPts val="0"/>
                        </a:spcBef>
                        <a:spcAft>
                          <a:spcPts val="1000"/>
                        </a:spcAft>
                      </a:pPr>
                      <a:r>
                        <a:rPr lang="en-US" sz="900" b="1" dirty="0">
                          <a:effectLst/>
                        </a:rPr>
                        <a:t>Topics</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nSpc>
                          <a:spcPct val="115000"/>
                        </a:lnSpc>
                        <a:spcBef>
                          <a:spcPts val="0"/>
                        </a:spcBef>
                        <a:spcAft>
                          <a:spcPts val="1000"/>
                        </a:spcAft>
                      </a:pPr>
                      <a:r>
                        <a:rPr lang="en-US" sz="900" b="1" dirty="0">
                          <a:effectLst/>
                        </a:rPr>
                        <a:t>Omitted Sections</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12537432"/>
                  </a:ext>
                </a:extLst>
              </a:tr>
              <a:tr h="445125">
                <a:tc>
                  <a:txBody>
                    <a:bodyPr/>
                    <a:lstStyle/>
                    <a:p>
                      <a:pPr marL="0" marR="0" algn="ctr">
                        <a:lnSpc>
                          <a:spcPct val="115000"/>
                        </a:lnSpc>
                        <a:spcBef>
                          <a:spcPts val="0"/>
                        </a:spcBef>
                        <a:spcAft>
                          <a:spcPts val="1000"/>
                        </a:spcAft>
                      </a:pPr>
                      <a:r>
                        <a:rPr lang="en-US" sz="900" b="1">
                          <a:effectLst/>
                        </a:rPr>
                        <a:t>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dirty="0">
                          <a:effectLst/>
                        </a:rPr>
                        <a:t>30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Induction and Inductance: Faradays Law of Induction, Inductance, RL Circuits, Energy stored in B, Mutual inductance.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341347103"/>
                  </a:ext>
                </a:extLst>
              </a:tr>
              <a:tr h="293546">
                <a:tc>
                  <a:txBody>
                    <a:bodyPr/>
                    <a:lstStyle/>
                    <a:p>
                      <a:pPr marL="0" marR="0" algn="ctr">
                        <a:lnSpc>
                          <a:spcPct val="115000"/>
                        </a:lnSpc>
                        <a:spcBef>
                          <a:spcPts val="0"/>
                        </a:spcBef>
                        <a:spcAft>
                          <a:spcPts val="1000"/>
                        </a:spcAft>
                      </a:pPr>
                      <a:r>
                        <a:rPr lang="en-US" sz="900" b="1">
                          <a:effectLst/>
                        </a:rPr>
                        <a:t>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dirty="0">
                          <a:effectLst/>
                        </a:rPr>
                        <a:t>31</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Electromagnetic Oscillations and Alternating Current: LC Oscillations, RLC Circuits, Series RLC Circuits.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0"/>
                        </a:spcAft>
                      </a:pPr>
                      <a:r>
                        <a:rPr lang="en-US" sz="900" b="1">
                          <a:effectLst/>
                        </a:rPr>
                        <a:t>Forced oscillation,</a:t>
                      </a:r>
                    </a:p>
                    <a:p>
                      <a:pPr marL="0" marR="0" algn="just">
                        <a:lnSpc>
                          <a:spcPct val="115000"/>
                        </a:lnSpc>
                        <a:spcBef>
                          <a:spcPts val="0"/>
                        </a:spcBef>
                        <a:spcAft>
                          <a:spcPts val="1000"/>
                        </a:spcAft>
                      </a:pPr>
                      <a:r>
                        <a:rPr lang="en-US" sz="900" b="1">
                          <a:effectLst/>
                        </a:rPr>
                        <a:t>transformers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649997421"/>
                  </a:ext>
                </a:extLst>
              </a:tr>
              <a:tr h="293546">
                <a:tc>
                  <a:txBody>
                    <a:bodyPr/>
                    <a:lstStyle/>
                    <a:p>
                      <a:pPr marL="0" marR="0" algn="ctr">
                        <a:lnSpc>
                          <a:spcPct val="115000"/>
                        </a:lnSpc>
                        <a:spcBef>
                          <a:spcPts val="0"/>
                        </a:spcBef>
                        <a:spcAft>
                          <a:spcPts val="1000"/>
                        </a:spcAft>
                      </a:pPr>
                      <a:r>
                        <a:rPr lang="en-US" sz="900" b="1">
                          <a:effectLst/>
                        </a:rPr>
                        <a:t>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Maxwell's Equations: Magnetism of Matter: Gauss’ Law for magnetic field, Maxwell’s equations, Magnetic Materials.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903310185"/>
                  </a:ext>
                </a:extLst>
              </a:tr>
              <a:tr h="445125">
                <a:tc>
                  <a:txBody>
                    <a:bodyPr/>
                    <a:lstStyle/>
                    <a:p>
                      <a:pPr marL="0" marR="0" algn="ctr">
                        <a:lnSpc>
                          <a:spcPct val="115000"/>
                        </a:lnSpc>
                        <a:spcBef>
                          <a:spcPts val="0"/>
                        </a:spcBef>
                        <a:spcAft>
                          <a:spcPts val="1000"/>
                        </a:spcAft>
                      </a:pPr>
                      <a:r>
                        <a:rPr lang="en-US" sz="900" b="1">
                          <a:effectLst/>
                        </a:rPr>
                        <a:t>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Electromagnetic Waves: EM Waves (Qualitative and Quantitative Analysis), Energy Transport, energy transport and the Poynting vectors, Polarization, Total Internal Refraction.</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radiation pressure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3165319337"/>
                  </a:ext>
                </a:extLst>
              </a:tr>
              <a:tr h="293546">
                <a:tc>
                  <a:txBody>
                    <a:bodyPr/>
                    <a:lstStyle/>
                    <a:p>
                      <a:pPr marL="0" marR="0" algn="ctr">
                        <a:lnSpc>
                          <a:spcPct val="115000"/>
                        </a:lnSpc>
                        <a:spcBef>
                          <a:spcPts val="0"/>
                        </a:spcBef>
                        <a:spcAft>
                          <a:spcPts val="1000"/>
                        </a:spcAft>
                      </a:pPr>
                      <a:r>
                        <a:rPr lang="en-US" sz="900" b="1">
                          <a:effectLst/>
                        </a:rPr>
                        <a:t>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Images: Plane and spherical Mirrors, Spherical Refracting Surfaces and thin lenses.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0"/>
                        </a:spcAft>
                      </a:pPr>
                      <a:r>
                        <a:rPr lang="en-US" sz="900" b="1">
                          <a:effectLst/>
                        </a:rPr>
                        <a:t>spherical lenses, three proofs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3403559705"/>
                  </a:ext>
                </a:extLst>
              </a:tr>
              <a:tr h="293546">
                <a:tc>
                  <a:txBody>
                    <a:bodyPr/>
                    <a:lstStyle/>
                    <a:p>
                      <a:pPr marL="0" marR="0" algn="ctr">
                        <a:lnSpc>
                          <a:spcPct val="115000"/>
                        </a:lnSpc>
                        <a:spcBef>
                          <a:spcPts val="0"/>
                        </a:spcBef>
                        <a:spcAft>
                          <a:spcPts val="1000"/>
                        </a:spcAft>
                      </a:pPr>
                      <a:r>
                        <a:rPr lang="en-US" sz="900" b="1">
                          <a:effectLst/>
                        </a:rPr>
                        <a:t>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Interference: Light as a wave and diffraction, Young’s Interference experiment, Intensity in Double Slit Interference.</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007682183"/>
                  </a:ext>
                </a:extLst>
              </a:tr>
              <a:tr h="293546">
                <a:tc>
                  <a:txBody>
                    <a:bodyPr/>
                    <a:lstStyle/>
                    <a:p>
                      <a:pPr marL="0" marR="0" algn="ctr">
                        <a:lnSpc>
                          <a:spcPct val="115000"/>
                        </a:lnSpc>
                        <a:spcBef>
                          <a:spcPts val="0"/>
                        </a:spcBef>
                        <a:spcAft>
                          <a:spcPts val="1000"/>
                        </a:spcAft>
                      </a:pPr>
                      <a:r>
                        <a:rPr lang="en-US" sz="900" b="1">
                          <a:effectLst/>
                        </a:rPr>
                        <a:t>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Diffraction: Diffraction &amp; Wave Theory of Light, Diffraction by Double Slit, Diffraction Gratings.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088086483"/>
                  </a:ext>
                </a:extLst>
              </a:tr>
              <a:tr h="445125">
                <a:tc>
                  <a:txBody>
                    <a:bodyPr/>
                    <a:lstStyle/>
                    <a:p>
                      <a:pPr marL="0" marR="0" algn="ctr">
                        <a:lnSpc>
                          <a:spcPct val="115000"/>
                        </a:lnSpc>
                        <a:spcBef>
                          <a:spcPts val="0"/>
                        </a:spcBef>
                        <a:spcAft>
                          <a:spcPts val="1000"/>
                        </a:spcAft>
                      </a:pPr>
                      <a:r>
                        <a:rPr lang="en-US" sz="900" b="1">
                          <a:effectLst/>
                        </a:rPr>
                        <a:t>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ctr">
                        <a:lnSpc>
                          <a:spcPct val="115000"/>
                        </a:lnSpc>
                        <a:spcBef>
                          <a:spcPts val="0"/>
                        </a:spcBef>
                        <a:spcAft>
                          <a:spcPts val="1000"/>
                        </a:spcAft>
                      </a:pPr>
                      <a:r>
                        <a:rPr lang="en-US" sz="900" b="1">
                          <a:effectLst/>
                        </a:rPr>
                        <a:t>37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ctr">
                    <a:noFill/>
                  </a:tcPr>
                </a:tc>
                <a:tc>
                  <a:txBody>
                    <a:bodyPr/>
                    <a:lstStyle/>
                    <a:p>
                      <a:pPr marL="0" marR="0" algn="just">
                        <a:lnSpc>
                          <a:spcPct val="115000"/>
                        </a:lnSpc>
                        <a:spcBef>
                          <a:spcPts val="0"/>
                        </a:spcBef>
                        <a:spcAft>
                          <a:spcPts val="0"/>
                        </a:spcAft>
                      </a:pPr>
                      <a:r>
                        <a:rPr lang="en-US" sz="900" b="1">
                          <a:effectLst/>
                        </a:rPr>
                        <a:t>Relativity: The postulates, Measuring and event, Relativity of Time and Length, Lorentz Transformation, Doppler Effect for Light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178128744"/>
                  </a:ext>
                </a:extLst>
              </a:tr>
              <a:tr h="293546">
                <a:tc>
                  <a:txBody>
                    <a:bodyPr/>
                    <a:lstStyle/>
                    <a:p>
                      <a:pPr marL="0" marR="0" algn="ctr">
                        <a:lnSpc>
                          <a:spcPct val="115000"/>
                        </a:lnSpc>
                        <a:spcBef>
                          <a:spcPts val="0"/>
                        </a:spcBef>
                        <a:spcAft>
                          <a:spcPts val="1000"/>
                        </a:spcAft>
                      </a:pPr>
                      <a:r>
                        <a:rPr lang="en-US" sz="900" b="1">
                          <a:effectLst/>
                        </a:rPr>
                        <a:t>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38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just">
                        <a:lnSpc>
                          <a:spcPct val="115000"/>
                        </a:lnSpc>
                        <a:spcBef>
                          <a:spcPts val="0"/>
                        </a:spcBef>
                        <a:spcAft>
                          <a:spcPts val="0"/>
                        </a:spcAft>
                      </a:pPr>
                      <a:r>
                        <a:rPr lang="en-US" sz="900" b="1">
                          <a:effectLst/>
                        </a:rPr>
                        <a:t>Photons and Matter Waves: Photon, The Quantum of Light, Photons Have Momentum (Schrodinger's equation)</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804721635"/>
                  </a:ext>
                </a:extLst>
              </a:tr>
              <a:tr h="293546">
                <a:tc>
                  <a:txBody>
                    <a:bodyPr/>
                    <a:lstStyle/>
                    <a:p>
                      <a:pPr marL="0" marR="0" algn="ctr">
                        <a:lnSpc>
                          <a:spcPct val="115000"/>
                        </a:lnSpc>
                        <a:spcBef>
                          <a:spcPts val="0"/>
                        </a:spcBef>
                        <a:spcAft>
                          <a:spcPts val="1000"/>
                        </a:spcAft>
                      </a:pPr>
                      <a:r>
                        <a:rPr lang="en-US" sz="900" b="1">
                          <a:effectLst/>
                        </a:rPr>
                        <a:t>10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39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just">
                        <a:lnSpc>
                          <a:spcPct val="115000"/>
                        </a:lnSpc>
                        <a:spcBef>
                          <a:spcPts val="0"/>
                        </a:spcBef>
                        <a:spcAft>
                          <a:spcPts val="0"/>
                        </a:spcAft>
                      </a:pPr>
                      <a:r>
                        <a:rPr lang="en-US" sz="900" b="1">
                          <a:effectLst/>
                        </a:rPr>
                        <a:t>More About Matter Waves: Energy of Trapped Electron, Two- and Three-Dimensional Trap, The Hydrogen Atom.</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0"/>
                        </a:spcAft>
                      </a:pPr>
                      <a:r>
                        <a:rPr lang="en-US" sz="900" b="1">
                          <a:effectLst/>
                        </a:rPr>
                        <a:t>two and three D electron trap,</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113792380"/>
                  </a:ext>
                </a:extLst>
              </a:tr>
              <a:tr h="293546">
                <a:tc>
                  <a:txBody>
                    <a:bodyPr/>
                    <a:lstStyle/>
                    <a:p>
                      <a:pPr marL="0" marR="0" algn="ctr">
                        <a:lnSpc>
                          <a:spcPct val="115000"/>
                        </a:lnSpc>
                        <a:spcBef>
                          <a:spcPts val="0"/>
                        </a:spcBef>
                        <a:spcAft>
                          <a:spcPts val="1000"/>
                        </a:spcAft>
                      </a:pPr>
                      <a:r>
                        <a:rPr lang="en-US" sz="900" b="1">
                          <a:effectLst/>
                        </a:rPr>
                        <a:t>11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40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just">
                        <a:lnSpc>
                          <a:spcPct val="115000"/>
                        </a:lnSpc>
                        <a:spcBef>
                          <a:spcPts val="0"/>
                        </a:spcBef>
                        <a:spcAft>
                          <a:spcPts val="0"/>
                        </a:spcAft>
                      </a:pPr>
                      <a:r>
                        <a:rPr lang="en-US" sz="900" b="1">
                          <a:effectLst/>
                        </a:rPr>
                        <a:t>All About Atoms: Properties of Atoms, Pauli Exclusion Principle, Lasers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gn="just">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533473400"/>
                  </a:ext>
                </a:extLst>
              </a:tr>
              <a:tr h="293546">
                <a:tc>
                  <a:txBody>
                    <a:bodyPr/>
                    <a:lstStyle/>
                    <a:p>
                      <a:pPr marL="0" marR="0" algn="ctr">
                        <a:lnSpc>
                          <a:spcPct val="115000"/>
                        </a:lnSpc>
                        <a:spcBef>
                          <a:spcPts val="0"/>
                        </a:spcBef>
                        <a:spcAft>
                          <a:spcPts val="1000"/>
                        </a:spcAft>
                      </a:pPr>
                      <a:r>
                        <a:rPr lang="en-US" sz="900" b="1">
                          <a:effectLst/>
                        </a:rPr>
                        <a:t>12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41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nSpc>
                          <a:spcPct val="115000"/>
                        </a:lnSpc>
                        <a:spcBef>
                          <a:spcPts val="0"/>
                        </a:spcBef>
                        <a:spcAft>
                          <a:spcPts val="0"/>
                        </a:spcAft>
                      </a:pPr>
                      <a:r>
                        <a:rPr lang="en-US" sz="900" b="1">
                          <a:effectLst/>
                        </a:rPr>
                        <a:t>Conduction of Electricity in Solids: Electronic Properties, Metals, Semiconductors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1373695019"/>
                  </a:ext>
                </a:extLst>
              </a:tr>
              <a:tr h="293546">
                <a:tc>
                  <a:txBody>
                    <a:bodyPr/>
                    <a:lstStyle/>
                    <a:p>
                      <a:pPr marL="0" marR="0" algn="ctr">
                        <a:lnSpc>
                          <a:spcPct val="115000"/>
                        </a:lnSpc>
                        <a:spcBef>
                          <a:spcPts val="0"/>
                        </a:spcBef>
                        <a:spcAft>
                          <a:spcPts val="1000"/>
                        </a:spcAft>
                      </a:pPr>
                      <a:r>
                        <a:rPr lang="en-US" sz="900" b="1">
                          <a:effectLst/>
                        </a:rPr>
                        <a:t>13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42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nSpc>
                          <a:spcPct val="115000"/>
                        </a:lnSpc>
                        <a:spcBef>
                          <a:spcPts val="0"/>
                        </a:spcBef>
                        <a:spcAft>
                          <a:spcPts val="0"/>
                        </a:spcAft>
                      </a:pPr>
                      <a:r>
                        <a:rPr lang="en-US" sz="900" b="1">
                          <a:effectLst/>
                        </a:rPr>
                        <a:t>Nuclear Physics: Some Nuclear Properties, Radioactive Decay, β Decay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nSpc>
                          <a:spcPct val="115000"/>
                        </a:lnSpc>
                        <a:spcBef>
                          <a:spcPts val="0"/>
                        </a:spcBef>
                        <a:spcAft>
                          <a:spcPts val="0"/>
                        </a:spcAft>
                      </a:pPr>
                      <a:r>
                        <a:rPr lang="en-US" sz="900" b="1">
                          <a:effectLst/>
                        </a:rPr>
                        <a:t>Measuring radiation dosage, nuclear models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3404140419"/>
                  </a:ext>
                </a:extLst>
              </a:tr>
              <a:tr h="141968">
                <a:tc>
                  <a:txBody>
                    <a:bodyPr/>
                    <a:lstStyle/>
                    <a:p>
                      <a:pPr marL="0" marR="0" algn="ctr">
                        <a:lnSpc>
                          <a:spcPct val="115000"/>
                        </a:lnSpc>
                        <a:spcBef>
                          <a:spcPts val="0"/>
                        </a:spcBef>
                        <a:spcAft>
                          <a:spcPts val="1000"/>
                        </a:spcAft>
                      </a:pPr>
                      <a:r>
                        <a:rPr lang="en-US" sz="900" b="1">
                          <a:effectLst/>
                        </a:rPr>
                        <a:t>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a:effectLst/>
                        </a:rPr>
                        <a:t>43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nSpc>
                          <a:spcPct val="115000"/>
                        </a:lnSpc>
                        <a:spcBef>
                          <a:spcPts val="0"/>
                        </a:spcBef>
                        <a:spcAft>
                          <a:spcPts val="0"/>
                        </a:spcAft>
                      </a:pPr>
                      <a:r>
                        <a:rPr lang="en-US" sz="900" b="1">
                          <a:effectLst/>
                        </a:rPr>
                        <a:t>Energy from the Nucleus: Energy from the Nucleus</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nSpc>
                          <a:spcPct val="115000"/>
                        </a:lnSpc>
                        <a:spcBef>
                          <a:spcPts val="0"/>
                        </a:spcBef>
                        <a:spcAft>
                          <a:spcPts val="1000"/>
                        </a:spcAft>
                      </a:pPr>
                      <a:r>
                        <a:rPr lang="en-US" sz="900" b="1">
                          <a:effectLst/>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2325262350"/>
                  </a:ext>
                </a:extLst>
              </a:tr>
              <a:tr h="141968">
                <a:tc>
                  <a:txBody>
                    <a:bodyPr/>
                    <a:lstStyle/>
                    <a:p>
                      <a:pPr marL="0" marR="0" algn="ctr">
                        <a:lnSpc>
                          <a:spcPct val="115000"/>
                        </a:lnSpc>
                        <a:spcBef>
                          <a:spcPts val="0"/>
                        </a:spcBef>
                        <a:spcAft>
                          <a:spcPts val="1000"/>
                        </a:spcAft>
                      </a:pPr>
                      <a:r>
                        <a:rPr lang="en-US" sz="900" b="1">
                          <a:effectLst/>
                        </a:rPr>
                        <a:t>15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gn="ctr">
                        <a:lnSpc>
                          <a:spcPct val="115000"/>
                        </a:lnSpc>
                        <a:spcBef>
                          <a:spcPts val="0"/>
                        </a:spcBef>
                        <a:spcAft>
                          <a:spcPts val="1000"/>
                        </a:spcAft>
                      </a:pPr>
                      <a:r>
                        <a:rPr lang="en-US" sz="900" b="1" dirty="0">
                          <a:effectLst/>
                        </a:rPr>
                        <a:t>44</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chor="b">
                    <a:noFill/>
                  </a:tcPr>
                </a:tc>
                <a:tc>
                  <a:txBody>
                    <a:bodyPr/>
                    <a:lstStyle/>
                    <a:p>
                      <a:pPr marL="0" marR="0">
                        <a:lnSpc>
                          <a:spcPct val="115000"/>
                        </a:lnSpc>
                        <a:spcBef>
                          <a:spcPts val="0"/>
                        </a:spcBef>
                        <a:spcAft>
                          <a:spcPts val="1000"/>
                        </a:spcAft>
                      </a:pPr>
                      <a:r>
                        <a:rPr lang="en-US" sz="900" b="1" dirty="0">
                          <a:effectLst/>
                        </a:rPr>
                        <a:t>Quark, Leptons and the Big Bang</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tc>
                  <a:txBody>
                    <a:bodyPr/>
                    <a:lstStyle/>
                    <a:p>
                      <a:pPr marL="0" marR="0">
                        <a:lnSpc>
                          <a:spcPct val="115000"/>
                        </a:lnSpc>
                        <a:spcBef>
                          <a:spcPts val="0"/>
                        </a:spcBef>
                        <a:spcAft>
                          <a:spcPts val="1000"/>
                        </a:spcAft>
                      </a:pPr>
                      <a:r>
                        <a:rPr lang="en-US" sz="900" b="1" dirty="0">
                          <a:effectLst/>
                        </a:rPr>
                        <a:t>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157" marR="57157" marT="0" marB="0">
                    <a:noFill/>
                  </a:tcPr>
                </a:tc>
                <a:extLst>
                  <a:ext uri="{0D108BD9-81ED-4DB2-BD59-A6C34878D82A}">
                    <a16:rowId xmlns:a16="http://schemas.microsoft.com/office/drawing/2014/main" val="3957033931"/>
                  </a:ext>
                </a:extLst>
              </a:tr>
            </a:tbl>
          </a:graphicData>
        </a:graphic>
      </p:graphicFrame>
      <p:sp>
        <p:nvSpPr>
          <p:cNvPr id="12" name="Rectangle 11">
            <a:extLst>
              <a:ext uri="{FF2B5EF4-FFF2-40B4-BE49-F238E27FC236}">
                <a16:creationId xmlns:a16="http://schemas.microsoft.com/office/drawing/2014/main" id="{238D9AA5-8EE5-4B01-A6AB-FA649AB36227}"/>
              </a:ext>
            </a:extLst>
          </p:cNvPr>
          <p:cNvSpPr/>
          <p:nvPr/>
        </p:nvSpPr>
        <p:spPr>
          <a:xfrm>
            <a:off x="6903640" y="2907360"/>
            <a:ext cx="2221310" cy="1461490"/>
          </a:xfrm>
          <a:prstGeom prst="rect">
            <a:avLst/>
          </a:prstGeom>
        </p:spPr>
        <p:txBody>
          <a:bodyPr wrap="square">
            <a:spAutoFit/>
          </a:bodyPr>
          <a:lstStyle/>
          <a:p>
            <a:pPr>
              <a:lnSpc>
                <a:spcPct val="115000"/>
              </a:lnSpc>
            </a:pPr>
            <a:r>
              <a:rPr lang="en-US" sz="1600" b="1" dirty="0">
                <a:solidFill>
                  <a:srgbClr val="FF0000"/>
                </a:solidFill>
                <a:latin typeface="TimesNewRomanPS-BoldMT"/>
                <a:ea typeface="Calibri" panose="020F0502020204030204" pitchFamily="34" charset="0"/>
                <a:cs typeface="TimesNewRomanPS-BoldMT"/>
              </a:rPr>
              <a:t>Attendance Policy:</a:t>
            </a:r>
            <a:endParaRPr lang="en-US" sz="16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171450" indent="-171450" algn="just">
              <a:lnSpc>
                <a:spcPct val="115000"/>
              </a:lnSpc>
              <a:buFont typeface="Wingdings" panose="05000000000000000000" pitchFamily="2" charset="2"/>
              <a:buChar char="ü"/>
            </a:pPr>
            <a:r>
              <a:rPr lang="en-US" sz="1000" b="1" dirty="0">
                <a:solidFill>
                  <a:srgbClr val="FF0000"/>
                </a:solidFill>
                <a:latin typeface="TimesNewRomanPS-BoldMT"/>
                <a:ea typeface="Calibri" panose="020F0502020204030204" pitchFamily="34" charset="0"/>
                <a:cs typeface="TimesNewRomanPS-BoldMT"/>
              </a:rPr>
              <a:t> </a:t>
            </a:r>
            <a:r>
              <a:rPr lang="en-US" sz="1000" b="1" dirty="0">
                <a:latin typeface="Times New Roman" panose="02020603050405020304" pitchFamily="18" charset="0"/>
                <a:ea typeface="Calibri" panose="020F0502020204030204" pitchFamily="34" charset="0"/>
                <a:cs typeface="Times New Roman" panose="02020603050405020304" pitchFamily="18" charset="0"/>
              </a:rPr>
              <a:t>PHYS 204 course is offered in person. Class attendance and participation are required.</a:t>
            </a: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marL="171450" indent="-171450" algn="just">
              <a:lnSpc>
                <a:spcPct val="115000"/>
              </a:lnSpc>
              <a:buFont typeface="Wingdings" panose="05000000000000000000" pitchFamily="2" charset="2"/>
              <a:buChar char="ü"/>
            </a:pPr>
            <a:r>
              <a:rPr lang="en-US" sz="1000" dirty="0">
                <a:latin typeface="Times New Roman" panose="02020603050405020304" pitchFamily="18" charset="0"/>
                <a:ea typeface="Calibri" panose="020F0502020204030204" pitchFamily="34" charset="0"/>
                <a:cs typeface="Times New Roman" panose="02020603050405020304" pitchFamily="18" charset="0"/>
              </a:rPr>
              <a:t>A </a:t>
            </a:r>
            <a:r>
              <a:rPr lang="en-US" sz="1000" b="1" dirty="0">
                <a:latin typeface="Times New Roman" panose="02020603050405020304" pitchFamily="18" charset="0"/>
                <a:ea typeface="Calibri" panose="020F0502020204030204" pitchFamily="34" charset="0"/>
                <a:cs typeface="Times New Roman" panose="02020603050405020304" pitchFamily="18" charset="0"/>
              </a:rPr>
              <a:t>DN </a:t>
            </a:r>
            <a:r>
              <a:rPr lang="en-US" sz="1000" dirty="0">
                <a:latin typeface="Times New Roman" panose="02020603050405020304" pitchFamily="18" charset="0"/>
                <a:ea typeface="Calibri" panose="020F0502020204030204" pitchFamily="34" charset="0"/>
                <a:cs typeface="Times New Roman" panose="02020603050405020304" pitchFamily="18" charset="0"/>
              </a:rPr>
              <a:t>grade shall be given to the student who has more than </a:t>
            </a:r>
            <a:r>
              <a:rPr lang="en-US" sz="1000" b="1" i="1" u="sng" dirty="0">
                <a:latin typeface="Times New Roman" panose="02020603050405020304" pitchFamily="18" charset="0"/>
                <a:ea typeface="Calibri" panose="020F0502020204030204" pitchFamily="34" charset="0"/>
                <a:cs typeface="Times New Roman" panose="02020603050405020304" pitchFamily="18" charset="0"/>
              </a:rPr>
              <a:t>12 unexcused absences</a:t>
            </a:r>
            <a:r>
              <a:rPr lang="en-US" sz="1000" b="1" dirty="0">
                <a:latin typeface="Times New Roman" panose="02020603050405020304" pitchFamily="18" charset="0"/>
                <a:ea typeface="Calibri" panose="020F0502020204030204" pitchFamily="34" charset="0"/>
                <a:cs typeface="Times New Roman" panose="02020603050405020304" pitchFamily="18" charset="0"/>
              </a:rPr>
              <a:t> </a:t>
            </a:r>
            <a:r>
              <a:rPr lang="en-US" sz="1000" dirty="0">
                <a:latin typeface="Times New Roman" panose="02020603050405020304" pitchFamily="18" charset="0"/>
                <a:ea typeface="Calibri" panose="020F0502020204030204" pitchFamily="34" charset="0"/>
                <a:cs typeface="Times New Roman" panose="02020603050405020304" pitchFamily="18" charset="0"/>
              </a:rPr>
              <a:t>in lectures.</a:t>
            </a:r>
            <a:endParaRPr lang="en-US"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30427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6"/>
          <p:cNvSpPr txBox="1">
            <a:spLocks noChangeArrowheads="1"/>
          </p:cNvSpPr>
          <p:nvPr/>
        </p:nvSpPr>
        <p:spPr bwMode="auto">
          <a:xfrm>
            <a:off x="1" y="0"/>
            <a:ext cx="8676456" cy="1292662"/>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600"/>
              </a:spcBef>
              <a:defRPr/>
            </a:pPr>
            <a:r>
              <a:rPr lang="en-US" sz="2800" b="1" dirty="0">
                <a:solidFill>
                  <a:schemeClr val="tx1"/>
                </a:solidFill>
                <a:latin typeface="Arial"/>
                <a:cs typeface="Arial"/>
              </a:rPr>
              <a:t>Chapter 30</a:t>
            </a:r>
          </a:p>
          <a:p>
            <a:pPr algn="ctr">
              <a:spcBef>
                <a:spcPts val="600"/>
              </a:spcBef>
              <a:defRPr/>
            </a:pPr>
            <a:r>
              <a:rPr lang="en-US" sz="4000" b="1" dirty="0">
                <a:solidFill>
                  <a:srgbClr val="FF0066"/>
                </a:solidFill>
                <a:effectLst>
                  <a:outerShdw blurRad="38100" dist="38100" dir="2700000" algn="tl">
                    <a:srgbClr val="000000">
                      <a:alpha val="43137"/>
                    </a:srgbClr>
                  </a:outerShdw>
                </a:effectLst>
                <a:latin typeface="Arial"/>
                <a:cs typeface="Arial"/>
              </a:rPr>
              <a:t> </a:t>
            </a:r>
            <a:r>
              <a:rPr lang="en-US" sz="4500" b="1" dirty="0">
                <a:solidFill>
                  <a:srgbClr val="FF0000"/>
                </a:solidFill>
                <a:effectLst>
                  <a:outerShdw blurRad="38100" dist="38100" dir="2700000" algn="tl">
                    <a:srgbClr val="000000">
                      <a:alpha val="43137"/>
                    </a:srgbClr>
                  </a:outerShdw>
                </a:effectLst>
                <a:latin typeface="Times New Roman" charset="0"/>
                <a:cs typeface="+mn-cs"/>
              </a:rPr>
              <a:t>Induction and Inductance</a:t>
            </a:r>
          </a:p>
        </p:txBody>
      </p:sp>
      <p:sp>
        <p:nvSpPr>
          <p:cNvPr id="2" name="TextBox 1">
            <a:extLst>
              <a:ext uri="{FF2B5EF4-FFF2-40B4-BE49-F238E27FC236}">
                <a16:creationId xmlns:a16="http://schemas.microsoft.com/office/drawing/2014/main" id="{0615BC3B-395A-A40B-7232-F52F472919B1}"/>
              </a:ext>
            </a:extLst>
          </p:cNvPr>
          <p:cNvSpPr txBox="1"/>
          <p:nvPr/>
        </p:nvSpPr>
        <p:spPr>
          <a:xfrm>
            <a:off x="457200" y="1524000"/>
            <a:ext cx="7543800" cy="461664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Learning Objectives</a:t>
            </a:r>
            <a:endParaRPr lang="en-US" dirty="0">
              <a:solidFill>
                <a:schemeClr val="bg1"/>
              </a:solidFill>
            </a:endParaRPr>
          </a:p>
          <a:p>
            <a:r>
              <a:rPr lang="en-US" dirty="0">
                <a:solidFill>
                  <a:schemeClr val="bg1"/>
                </a:solidFill>
              </a:rPr>
              <a:t>30.01 Identify that the amount of magnetic field piercing a surface (not skimming along the surface) is the magnetic flux  through the surface. 30.02 Identify that an area vector for a flat surface is a vector that is perpendicular to the surface and that has a magnitude equal to the area of the surface. </a:t>
            </a:r>
          </a:p>
          <a:p>
            <a:r>
              <a:rPr lang="en-US" dirty="0">
                <a:solidFill>
                  <a:schemeClr val="bg1"/>
                </a:solidFill>
              </a:rPr>
              <a:t>30.03 Identify that any surface can be divided into area elements (patch elements) that are each small enough and flat enough for an area vector to be assigned to it, with the vector perpendicular to the element and having a magnitude equal to the area of the element. </a:t>
            </a:r>
          </a:p>
          <a:p>
            <a:r>
              <a:rPr lang="en-US" dirty="0">
                <a:solidFill>
                  <a:schemeClr val="bg1"/>
                </a:solidFill>
              </a:rPr>
              <a:t>30.04 Calculate the magnetic flux  through a surface by integrating the dot product of the magnetic field vector and the area vector (for patch elements) over the surface, in magnitude-angle notation and unit-vector notation. </a:t>
            </a:r>
          </a:p>
          <a:p>
            <a:r>
              <a:rPr lang="en-US" dirty="0">
                <a:solidFill>
                  <a:schemeClr val="bg1"/>
                </a:solidFill>
              </a:rPr>
              <a:t>30.05 Identify that a current is induced in a conducting loop while the number of magnetic field lines intercepted by the loop is changing.</a:t>
            </a:r>
          </a:p>
        </p:txBody>
      </p:sp>
    </p:spTree>
    <p:extLst>
      <p:ext uri="{BB962C8B-B14F-4D97-AF65-F5344CB8AC3E}">
        <p14:creationId xmlns:p14="http://schemas.microsoft.com/office/powerpoint/2010/main" val="18954508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6"/>
          <p:cNvSpPr txBox="1">
            <a:spLocks noChangeArrowheads="1"/>
          </p:cNvSpPr>
          <p:nvPr/>
        </p:nvSpPr>
        <p:spPr bwMode="auto">
          <a:xfrm>
            <a:off x="1" y="0"/>
            <a:ext cx="8676456" cy="1292662"/>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600"/>
              </a:spcBef>
              <a:defRPr/>
            </a:pPr>
            <a:r>
              <a:rPr lang="en-US" sz="2800" b="1" dirty="0">
                <a:solidFill>
                  <a:schemeClr val="tx1"/>
                </a:solidFill>
                <a:latin typeface="Arial"/>
                <a:cs typeface="Arial"/>
              </a:rPr>
              <a:t>Chapter 30</a:t>
            </a:r>
          </a:p>
          <a:p>
            <a:pPr algn="ctr">
              <a:spcBef>
                <a:spcPts val="600"/>
              </a:spcBef>
              <a:defRPr/>
            </a:pPr>
            <a:r>
              <a:rPr lang="en-US" sz="4000" b="1" dirty="0">
                <a:solidFill>
                  <a:srgbClr val="FF0066"/>
                </a:solidFill>
                <a:effectLst>
                  <a:outerShdw blurRad="38100" dist="38100" dir="2700000" algn="tl">
                    <a:srgbClr val="000000">
                      <a:alpha val="43137"/>
                    </a:srgbClr>
                  </a:outerShdw>
                </a:effectLst>
                <a:latin typeface="Arial"/>
                <a:cs typeface="Arial"/>
              </a:rPr>
              <a:t> </a:t>
            </a:r>
            <a:r>
              <a:rPr lang="en-US" sz="4500" b="1" dirty="0">
                <a:solidFill>
                  <a:srgbClr val="FF0000"/>
                </a:solidFill>
                <a:effectLst>
                  <a:outerShdw blurRad="38100" dist="38100" dir="2700000" algn="tl">
                    <a:srgbClr val="000000">
                      <a:alpha val="43137"/>
                    </a:srgbClr>
                  </a:outerShdw>
                </a:effectLst>
                <a:latin typeface="Times New Roman" charset="0"/>
                <a:cs typeface="+mn-cs"/>
              </a:rPr>
              <a:t>Induction and Inductance</a:t>
            </a:r>
          </a:p>
        </p:txBody>
      </p:sp>
      <p:sp>
        <p:nvSpPr>
          <p:cNvPr id="2" name="TextBox 1">
            <a:extLst>
              <a:ext uri="{FF2B5EF4-FFF2-40B4-BE49-F238E27FC236}">
                <a16:creationId xmlns:a16="http://schemas.microsoft.com/office/drawing/2014/main" id="{0615BC3B-395A-A40B-7232-F52F472919B1}"/>
              </a:ext>
            </a:extLst>
          </p:cNvPr>
          <p:cNvSpPr txBox="1"/>
          <p:nvPr/>
        </p:nvSpPr>
        <p:spPr>
          <a:xfrm>
            <a:off x="457200" y="1524000"/>
            <a:ext cx="8305800" cy="489364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Learning Objectives</a:t>
            </a:r>
            <a:endParaRPr lang="en-US" dirty="0">
              <a:solidFill>
                <a:schemeClr val="bg1"/>
              </a:solidFill>
            </a:endParaRPr>
          </a:p>
          <a:p>
            <a:r>
              <a:rPr lang="en-US" dirty="0">
                <a:solidFill>
                  <a:schemeClr val="bg1"/>
                </a:solidFill>
              </a:rPr>
              <a:t>30.06 Identify that an induced current in a conducting loop</a:t>
            </a:r>
          </a:p>
          <a:p>
            <a:r>
              <a:rPr lang="en-US" dirty="0">
                <a:solidFill>
                  <a:schemeClr val="bg1"/>
                </a:solidFill>
              </a:rPr>
              <a:t>is driven by an induced emf.</a:t>
            </a:r>
          </a:p>
          <a:p>
            <a:r>
              <a:rPr lang="en-US" dirty="0">
                <a:solidFill>
                  <a:schemeClr val="bg1"/>
                </a:solidFill>
              </a:rPr>
              <a:t>30.07 Apply Faraday’s law, which is the relationship between</a:t>
            </a:r>
          </a:p>
          <a:p>
            <a:r>
              <a:rPr lang="en-US" dirty="0">
                <a:solidFill>
                  <a:schemeClr val="bg1"/>
                </a:solidFill>
              </a:rPr>
              <a:t>an induced emf in a conducting loop and the rate at which</a:t>
            </a:r>
          </a:p>
          <a:p>
            <a:r>
              <a:rPr lang="en-US" dirty="0">
                <a:solidFill>
                  <a:schemeClr val="bg1"/>
                </a:solidFill>
              </a:rPr>
              <a:t>magnetic flux through the loop changes.</a:t>
            </a:r>
          </a:p>
          <a:p>
            <a:r>
              <a:rPr lang="en-US" dirty="0">
                <a:solidFill>
                  <a:schemeClr val="bg1"/>
                </a:solidFill>
              </a:rPr>
              <a:t>30.08 Extend Faraday’s law from a loop to a coil with multiple</a:t>
            </a:r>
          </a:p>
          <a:p>
            <a:r>
              <a:rPr lang="en-US" dirty="0">
                <a:solidFill>
                  <a:schemeClr val="bg1"/>
                </a:solidFill>
              </a:rPr>
              <a:t>loops.</a:t>
            </a:r>
          </a:p>
          <a:p>
            <a:r>
              <a:rPr lang="en-US" dirty="0">
                <a:solidFill>
                  <a:schemeClr val="bg1"/>
                </a:solidFill>
              </a:rPr>
              <a:t>30.09 Identify the three general ways in which the magnetic</a:t>
            </a:r>
          </a:p>
          <a:p>
            <a:r>
              <a:rPr lang="en-US" dirty="0">
                <a:solidFill>
                  <a:schemeClr val="bg1"/>
                </a:solidFill>
              </a:rPr>
              <a:t>flux through a coil can change.</a:t>
            </a:r>
          </a:p>
          <a:p>
            <a:r>
              <a:rPr lang="en-US" dirty="0">
                <a:solidFill>
                  <a:schemeClr val="bg1"/>
                </a:solidFill>
              </a:rPr>
              <a:t>30.10 Use a right-hand rule for Lenz’s law to determine</a:t>
            </a:r>
          </a:p>
          <a:p>
            <a:r>
              <a:rPr lang="en-US" dirty="0">
                <a:solidFill>
                  <a:schemeClr val="bg1"/>
                </a:solidFill>
              </a:rPr>
              <a:t>the direction of induced emf and induced current in a conducting loop.</a:t>
            </a:r>
          </a:p>
          <a:p>
            <a:r>
              <a:rPr lang="en-US" dirty="0">
                <a:solidFill>
                  <a:schemeClr val="bg1"/>
                </a:solidFill>
              </a:rPr>
              <a:t>30.11 Identify that when a magnetic flux through a loop changes, the induced current in the loop sets up a magnetic field to oppose that change.</a:t>
            </a:r>
          </a:p>
          <a:p>
            <a:r>
              <a:rPr lang="en-US" dirty="0">
                <a:solidFill>
                  <a:schemeClr val="bg1"/>
                </a:solidFill>
              </a:rPr>
              <a:t>30.12 If an emf is induced in a conducting loop containing</a:t>
            </a:r>
          </a:p>
          <a:p>
            <a:r>
              <a:rPr lang="en-US" dirty="0">
                <a:solidFill>
                  <a:schemeClr val="bg1"/>
                </a:solidFill>
              </a:rPr>
              <a:t>a battery, determine the net emf and calculate the corresponding current in the loop.</a:t>
            </a:r>
          </a:p>
        </p:txBody>
      </p:sp>
    </p:spTree>
    <p:extLst>
      <p:ext uri="{BB962C8B-B14F-4D97-AF65-F5344CB8AC3E}">
        <p14:creationId xmlns:p14="http://schemas.microsoft.com/office/powerpoint/2010/main" val="115390680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6"/>
          <p:cNvSpPr txBox="1">
            <a:spLocks noChangeArrowheads="1"/>
          </p:cNvSpPr>
          <p:nvPr/>
        </p:nvSpPr>
        <p:spPr bwMode="auto">
          <a:xfrm>
            <a:off x="1" y="0"/>
            <a:ext cx="8676456" cy="1292662"/>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600"/>
              </a:spcBef>
              <a:defRPr/>
            </a:pPr>
            <a:r>
              <a:rPr lang="en-US" sz="2800" b="1" dirty="0">
                <a:solidFill>
                  <a:schemeClr val="tx1"/>
                </a:solidFill>
                <a:latin typeface="Arial"/>
                <a:cs typeface="Arial"/>
              </a:rPr>
              <a:t>Chapter 30</a:t>
            </a:r>
          </a:p>
          <a:p>
            <a:pPr algn="ctr">
              <a:spcBef>
                <a:spcPts val="600"/>
              </a:spcBef>
              <a:defRPr/>
            </a:pPr>
            <a:r>
              <a:rPr lang="en-US" sz="4000" b="1" dirty="0">
                <a:solidFill>
                  <a:srgbClr val="FF0066"/>
                </a:solidFill>
                <a:effectLst>
                  <a:outerShdw blurRad="38100" dist="38100" dir="2700000" algn="tl">
                    <a:srgbClr val="000000">
                      <a:alpha val="43137"/>
                    </a:srgbClr>
                  </a:outerShdw>
                </a:effectLst>
                <a:latin typeface="Arial"/>
                <a:cs typeface="Arial"/>
              </a:rPr>
              <a:t> </a:t>
            </a:r>
            <a:r>
              <a:rPr lang="en-US" sz="4500" b="1" dirty="0">
                <a:solidFill>
                  <a:srgbClr val="FF0000"/>
                </a:solidFill>
                <a:effectLst>
                  <a:outerShdw blurRad="38100" dist="38100" dir="2700000" algn="tl">
                    <a:srgbClr val="000000">
                      <a:alpha val="43137"/>
                    </a:srgbClr>
                  </a:outerShdw>
                </a:effectLst>
                <a:latin typeface="Times New Roman" charset="0"/>
                <a:cs typeface="+mn-cs"/>
              </a:rPr>
              <a:t>Induction and Inductance</a:t>
            </a:r>
          </a:p>
        </p:txBody>
      </p:sp>
      <p:pic>
        <p:nvPicPr>
          <p:cNvPr id="12" name="Picture 3" descr="F30_0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40538" y="1484313"/>
            <a:ext cx="2303462"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1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388" y="3716338"/>
            <a:ext cx="8543925" cy="390525"/>
          </a:xfrm>
          <a:prstGeom prst="rect">
            <a:avLst/>
          </a:prstGeom>
          <a:solidFill>
            <a:schemeClr val="bg1"/>
          </a:solidFill>
          <a:ln>
            <a:noFill/>
          </a:ln>
        </p:spPr>
      </p:pic>
      <p:pic>
        <p:nvPicPr>
          <p:cNvPr id="9229" name="Picture 1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9388" y="4221163"/>
            <a:ext cx="42672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1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79388" y="4652963"/>
            <a:ext cx="815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179388" y="5445125"/>
            <a:ext cx="6707187" cy="523875"/>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t>Current produced called </a:t>
            </a:r>
            <a:r>
              <a:rPr lang="en-US" altLang="ar-SA" sz="2800">
                <a:solidFill>
                  <a:srgbClr val="FF0000"/>
                </a:solidFill>
              </a:rPr>
              <a:t>induced current</a:t>
            </a:r>
          </a:p>
        </p:txBody>
      </p:sp>
      <p:sp>
        <p:nvSpPr>
          <p:cNvPr id="20" name="TextBox 19"/>
          <p:cNvSpPr txBox="1">
            <a:spLocks noChangeArrowheads="1"/>
          </p:cNvSpPr>
          <p:nvPr/>
        </p:nvSpPr>
        <p:spPr bwMode="auto">
          <a:xfrm>
            <a:off x="180975" y="6092825"/>
            <a:ext cx="6262688" cy="523875"/>
          </a:xfrm>
          <a:prstGeom prst="rect">
            <a:avLst/>
          </a:prstGeom>
          <a:solidFill>
            <a:schemeClr val="bg1"/>
          </a:solidFill>
          <a:ln>
            <a:noFill/>
          </a:ln>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err="1"/>
              <a:t>Emf appeared called</a:t>
            </a:r>
            <a:r>
              <a:rPr lang="en-US" altLang="ar-SA" sz="2800">
                <a:solidFill>
                  <a:schemeClr val="bg1"/>
                </a:solidFill>
              </a:rPr>
              <a:t> </a:t>
            </a:r>
            <a:r>
              <a:rPr lang="en-US" altLang="ar-SA" sz="2800">
                <a:solidFill>
                  <a:srgbClr val="FF0000"/>
                </a:solidFill>
              </a:rPr>
              <a:t>induced emf</a:t>
            </a:r>
          </a:p>
        </p:txBody>
      </p:sp>
      <p:sp>
        <p:nvSpPr>
          <p:cNvPr id="21" name="TextBox 6"/>
          <p:cNvSpPr txBox="1">
            <a:spLocks noChangeArrowheads="1"/>
          </p:cNvSpPr>
          <p:nvPr/>
        </p:nvSpPr>
        <p:spPr bwMode="auto">
          <a:xfrm>
            <a:off x="151991" y="2397918"/>
            <a:ext cx="4211638" cy="4778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500" b="1">
                <a:solidFill>
                  <a:srgbClr val="FF0000"/>
                </a:solidFill>
                <a:effectLst>
                  <a:outerShdw blurRad="38100" dist="38100" dir="2700000" algn="tl">
                    <a:srgbClr val="000000">
                      <a:alpha val="43137"/>
                    </a:srgbClr>
                  </a:outerShdw>
                </a:effectLst>
                <a:latin typeface="Times" pitchFamily="18" charset="0"/>
                <a:cs typeface="+mn-cs"/>
              </a:rPr>
              <a:t>First </a:t>
            </a:r>
            <a:r>
              <a:rPr lang="en-US" sz="2500" b="1">
                <a:solidFill>
                  <a:srgbClr val="FF0000"/>
                </a:solidFill>
                <a:effectLst>
                  <a:outerShdw blurRad="38100" dist="38100" dir="2700000" algn="tl">
                    <a:srgbClr val="000000">
                      <a:alpha val="43137"/>
                    </a:srgbClr>
                  </a:outerShdw>
                </a:effectLst>
                <a:latin typeface="Times" pitchFamily="18" charset="0"/>
                <a:cs typeface="Arial"/>
              </a:rPr>
              <a:t>Faraday </a:t>
            </a:r>
            <a:r>
              <a:rPr lang="en-US" sz="2500" b="1">
                <a:solidFill>
                  <a:srgbClr val="FF0000"/>
                </a:solidFill>
                <a:effectLst>
                  <a:outerShdw blurRad="38100" dist="38100" dir="2700000" algn="tl">
                    <a:srgbClr val="000000">
                      <a:alpha val="43137"/>
                    </a:srgbClr>
                  </a:outerShdw>
                </a:effectLst>
                <a:latin typeface="Times" pitchFamily="18" charset="0"/>
                <a:cs typeface="+mn-cs"/>
              </a:rPr>
              <a:t>Experiment </a:t>
            </a:r>
          </a:p>
        </p:txBody>
      </p:sp>
      <p:pic>
        <p:nvPicPr>
          <p:cNvPr id="9234" name="Picture 1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643438" y="1484313"/>
            <a:ext cx="1733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8621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9228"/>
                                        </p:tgtEl>
                                        <p:attrNameLst>
                                          <p:attrName>style.visibility</p:attrName>
                                        </p:attrNameLst>
                                      </p:cBhvr>
                                      <p:to>
                                        <p:strVal val="visible"/>
                                      </p:to>
                                    </p:set>
                                    <p:animEffect transition="in" filter="box(in)">
                                      <p:cBhvr>
                                        <p:cTn id="12" dur="500"/>
                                        <p:tgtEl>
                                          <p:spTgt spid="9228"/>
                                        </p:tgtEl>
                                      </p:cBhvr>
                                    </p:animEffect>
                                  </p:childTnLst>
                                </p:cTn>
                              </p:par>
                              <p:par>
                                <p:cTn id="13" presetID="4" presetClass="entr" presetSubtype="16" dur="500" fill="hold" nodeType="withEffect">
                                  <p:stCondLst>
                                    <p:cond delay="0"/>
                                  </p:stCondLst>
                                  <p:childTnLst>
                                    <p:set>
                                      <p:cBhvr>
                                        <p:cTn id="14" dur="1" fill="hold">
                                          <p:stCondLst>
                                            <p:cond delay="0"/>
                                          </p:stCondLst>
                                        </p:cTn>
                                        <p:tgtEl>
                                          <p:spTgt spid="9229"/>
                                        </p:tgtEl>
                                        <p:attrNameLst>
                                          <p:attrName>style.visibility</p:attrName>
                                        </p:attrNameLst>
                                      </p:cBhvr>
                                      <p:to>
                                        <p:strVal val="visible"/>
                                      </p:to>
                                    </p:set>
                                    <p:animEffect transition="in" filter="box(in)">
                                      <p:cBhvr>
                                        <p:cTn id="15" dur="500"/>
                                        <p:tgtEl>
                                          <p:spTgt spid="9229"/>
                                        </p:tgtEl>
                                      </p:cBhvr>
                                    </p:animEffect>
                                  </p:childTnLst>
                                </p:cTn>
                              </p:par>
                              <p:par>
                                <p:cTn id="16" presetID="4" presetClass="entr" presetSubtype="16" dur="500" fill="hold" nodeType="withEffect">
                                  <p:stCondLst>
                                    <p:cond delay="0"/>
                                  </p:stCondLst>
                                  <p:childTnLst>
                                    <p:set>
                                      <p:cBhvr>
                                        <p:cTn id="17" dur="1" fill="hold">
                                          <p:stCondLst>
                                            <p:cond delay="0"/>
                                          </p:stCondLst>
                                        </p:cTn>
                                        <p:tgtEl>
                                          <p:spTgt spid="9230"/>
                                        </p:tgtEl>
                                        <p:attrNameLst>
                                          <p:attrName>style.visibility</p:attrName>
                                        </p:attrNameLst>
                                      </p:cBhvr>
                                      <p:to>
                                        <p:strVal val="visible"/>
                                      </p:to>
                                    </p:set>
                                    <p:animEffect transition="in" filter="box(in)">
                                      <p:cBhvr>
                                        <p:cTn id="18" dur="500"/>
                                        <p:tgtEl>
                                          <p:spTgt spid="923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dur="500" fill="hold" nodeType="clickEffect">
                                  <p:stCondLst>
                                    <p:cond delay="0"/>
                                  </p:stCondLst>
                                  <p:childTnLst>
                                    <p:set>
                                      <p:cBhvr>
                                        <p:cTn id="22" dur="1" fill="hold">
                                          <p:stCondLst>
                                            <p:cond delay="0"/>
                                          </p:stCondLst>
                                        </p:cTn>
                                        <p:tgtEl>
                                          <p:spTgt spid="9234"/>
                                        </p:tgtEl>
                                        <p:attrNameLst>
                                          <p:attrName>style.visibility</p:attrName>
                                        </p:attrNameLst>
                                      </p:cBhvr>
                                      <p:to>
                                        <p:strVal val="visible"/>
                                      </p:to>
                                    </p:set>
                                    <p:animEffect transition="in" filter="box(in)">
                                      <p:cBhvr>
                                        <p:cTn id="23" dur="500"/>
                                        <p:tgtEl>
                                          <p:spTgt spid="923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dur="50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ox(in)">
                                      <p:cBhvr>
                                        <p:cTn id="28" dur="500"/>
                                        <p:tgtEl>
                                          <p:spTgt spid="19"/>
                                        </p:tgtEl>
                                      </p:cBhvr>
                                    </p:animEffect>
                                  </p:childTnLst>
                                </p:cTn>
                              </p:par>
                              <p:par>
                                <p:cTn id="29" presetID="4" presetClass="entr" presetSubtype="16" dur="50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ox(in)">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58888" y="260350"/>
            <a:ext cx="6202362"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1646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a:spLocks noChangeArrowheads="1"/>
          </p:cNvSpPr>
          <p:nvPr/>
        </p:nvSpPr>
        <p:spPr bwMode="auto">
          <a:xfrm>
            <a:off x="0" y="71438"/>
            <a:ext cx="4140200" cy="477837"/>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500" b="1">
                <a:solidFill>
                  <a:srgbClr val="FF0000"/>
                </a:solidFill>
                <a:effectLst>
                  <a:outerShdw blurRad="38100" dist="38100" dir="2700000" algn="tl">
                    <a:srgbClr val="000000">
                      <a:alpha val="43137"/>
                    </a:srgbClr>
                  </a:outerShdw>
                </a:effectLst>
                <a:latin typeface="Times" pitchFamily="18" charset="0"/>
                <a:cs typeface="+mn-cs"/>
              </a:rPr>
              <a:t>Second Faraday Experiment</a:t>
            </a:r>
          </a:p>
        </p:txBody>
      </p:sp>
      <p:pic>
        <p:nvPicPr>
          <p:cNvPr id="4099" name="Picture 1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27650" y="0"/>
            <a:ext cx="381635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611188" y="981075"/>
            <a:ext cx="4186237" cy="523875"/>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t>Current passing in loop 1</a:t>
            </a:r>
            <a:endParaRPr lang="en-US" altLang="ar-SA" sz="2800">
              <a:solidFill>
                <a:srgbClr val="FF0000"/>
              </a:solidFill>
            </a:endParaRPr>
          </a:p>
        </p:txBody>
      </p:sp>
      <p:sp>
        <p:nvSpPr>
          <p:cNvPr id="21" name="Down Arrow 20"/>
          <p:cNvSpPr>
            <a:spLocks noChangeArrowheads="1"/>
          </p:cNvSpPr>
          <p:nvPr/>
        </p:nvSpPr>
        <p:spPr bwMode="auto">
          <a:xfrm>
            <a:off x="2771775" y="2781300"/>
            <a:ext cx="287338" cy="792163"/>
          </a:xfrm>
          <a:prstGeom prst="downArrow">
            <a:avLst>
              <a:gd name="adj1" fmla="val 50000"/>
              <a:gd name="adj2" fmla="val 50122"/>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sp>
        <p:nvSpPr>
          <p:cNvPr id="22" name="TextBox 21"/>
          <p:cNvSpPr txBox="1">
            <a:spLocks noChangeArrowheads="1"/>
          </p:cNvSpPr>
          <p:nvPr/>
        </p:nvSpPr>
        <p:spPr bwMode="auto">
          <a:xfrm>
            <a:off x="0" y="3644900"/>
            <a:ext cx="5226050" cy="523875"/>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t>Induce sudden current in loop 2</a:t>
            </a:r>
            <a:endParaRPr lang="en-US" altLang="ar-SA" sz="2800">
              <a:solidFill>
                <a:srgbClr val="FF0000"/>
              </a:solidFill>
            </a:endParaRPr>
          </a:p>
        </p:txBody>
      </p:sp>
      <p:sp>
        <p:nvSpPr>
          <p:cNvPr id="23" name="TextBox 22"/>
          <p:cNvSpPr txBox="1">
            <a:spLocks noChangeArrowheads="1"/>
          </p:cNvSpPr>
          <p:nvPr/>
        </p:nvSpPr>
        <p:spPr bwMode="auto">
          <a:xfrm>
            <a:off x="2339975" y="2349500"/>
            <a:ext cx="1927225" cy="430213"/>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200"/>
              <a:t>Magnetic field</a:t>
            </a:r>
            <a:endParaRPr lang="en-US" altLang="ar-SA" sz="2200">
              <a:solidFill>
                <a:srgbClr val="FF0000"/>
              </a:solidFill>
            </a:endParaRPr>
          </a:p>
        </p:txBody>
      </p:sp>
      <p:sp>
        <p:nvSpPr>
          <p:cNvPr id="24" name="Down Arrow 23"/>
          <p:cNvSpPr>
            <a:spLocks noChangeArrowheads="1"/>
          </p:cNvSpPr>
          <p:nvPr/>
        </p:nvSpPr>
        <p:spPr bwMode="auto">
          <a:xfrm>
            <a:off x="2771775" y="1557338"/>
            <a:ext cx="287338" cy="792162"/>
          </a:xfrm>
          <a:prstGeom prst="downArrow">
            <a:avLst>
              <a:gd name="adj1" fmla="val 50000"/>
              <a:gd name="adj2" fmla="val 50122"/>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cxnSp>
        <p:nvCxnSpPr>
          <p:cNvPr id="26" name="Straight Arrow Connector 25"/>
          <p:cNvCxnSpPr>
            <a:cxnSpLocks noChangeShapeType="1"/>
          </p:cNvCxnSpPr>
          <p:nvPr/>
        </p:nvCxnSpPr>
        <p:spPr bwMode="auto">
          <a:xfrm>
            <a:off x="5219700" y="1052513"/>
            <a:ext cx="3384550" cy="144462"/>
          </a:xfrm>
          <a:prstGeom prst="straightConnector1">
            <a:avLst/>
          </a:prstGeom>
          <a:noFill/>
          <a:ln w="50800" algn="ctr">
            <a:solidFill>
              <a:srgbClr val="FF0000"/>
            </a:solidFill>
            <a:round/>
            <a:tailEnd type="arrow" w="med" len="med"/>
          </a:ln>
          <a:extLst>
            <a:ext uri="{909E8E84-426E-40DD-AFC4-6F175D3DCCD1}">
              <a14:hiddenFill xmlns:a14="http://schemas.microsoft.com/office/drawing/2010/main">
                <a:noFill/>
              </a14:hiddenFill>
            </a:ext>
          </a:extLst>
        </p:spPr>
      </p:cxnSp>
      <p:sp>
        <p:nvSpPr>
          <p:cNvPr id="30" name="TextBox 29"/>
          <p:cNvSpPr txBox="1">
            <a:spLocks noChangeArrowheads="1"/>
          </p:cNvSpPr>
          <p:nvPr/>
        </p:nvSpPr>
        <p:spPr bwMode="auto">
          <a:xfrm>
            <a:off x="4356100" y="404813"/>
            <a:ext cx="1063625" cy="430212"/>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200"/>
              <a:t>closing</a:t>
            </a:r>
            <a:endParaRPr lang="en-US" altLang="ar-SA" sz="2200">
              <a:solidFill>
                <a:srgbClr val="FF0000"/>
              </a:solidFill>
            </a:endParaRPr>
          </a:p>
        </p:txBody>
      </p:sp>
      <p:cxnSp>
        <p:nvCxnSpPr>
          <p:cNvPr id="31" name="Straight Arrow Connector 30"/>
          <p:cNvCxnSpPr>
            <a:cxnSpLocks noChangeShapeType="1"/>
          </p:cNvCxnSpPr>
          <p:nvPr/>
        </p:nvCxnSpPr>
        <p:spPr bwMode="auto">
          <a:xfrm rot="5400000" flipH="1" flipV="1">
            <a:off x="7136606" y="2169319"/>
            <a:ext cx="2439988" cy="800100"/>
          </a:xfrm>
          <a:prstGeom prst="straightConnector1">
            <a:avLst/>
          </a:prstGeom>
          <a:noFill/>
          <a:ln w="50800" algn="ctr">
            <a:solidFill>
              <a:srgbClr val="FF0000"/>
            </a:solidFill>
            <a:round/>
            <a:tailEnd type="arrow" w="med" len="med"/>
          </a:ln>
          <a:extLst>
            <a:ext uri="{909E8E84-426E-40DD-AFC4-6F175D3DCCD1}">
              <a14:hiddenFill xmlns:a14="http://schemas.microsoft.com/office/drawing/2010/main">
                <a:noFill/>
              </a14:hiddenFill>
            </a:ext>
          </a:extLst>
        </p:spPr>
      </p:cxnSp>
      <p:sp>
        <p:nvSpPr>
          <p:cNvPr id="33" name="TextBox 32"/>
          <p:cNvSpPr txBox="1">
            <a:spLocks noChangeArrowheads="1"/>
          </p:cNvSpPr>
          <p:nvPr/>
        </p:nvSpPr>
        <p:spPr bwMode="auto">
          <a:xfrm>
            <a:off x="7380288" y="3933825"/>
            <a:ext cx="1252266" cy="430887"/>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200"/>
              <a:t>Opening</a:t>
            </a:r>
            <a:endParaRPr lang="en-US" altLang="ar-SA" sz="2200">
              <a:solidFill>
                <a:srgbClr val="FF0000"/>
              </a:solidFill>
            </a:endParaRPr>
          </a:p>
        </p:txBody>
      </p:sp>
      <p:sp>
        <p:nvSpPr>
          <p:cNvPr id="34" name="TextBox 33"/>
          <p:cNvSpPr txBox="1">
            <a:spLocks noChangeArrowheads="1"/>
          </p:cNvSpPr>
          <p:nvPr/>
        </p:nvSpPr>
        <p:spPr bwMode="auto">
          <a:xfrm>
            <a:off x="1403350" y="5281613"/>
            <a:ext cx="7065963" cy="523875"/>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t>Induce sudden current in opposite direction</a:t>
            </a:r>
            <a:endParaRPr lang="en-US" altLang="ar-SA" sz="2800">
              <a:solidFill>
                <a:srgbClr val="FF0000"/>
              </a:solidFill>
            </a:endParaRPr>
          </a:p>
        </p:txBody>
      </p:sp>
      <p:sp>
        <p:nvSpPr>
          <p:cNvPr id="35" name="Down Arrow 34"/>
          <p:cNvSpPr>
            <a:spLocks noChangeArrowheads="1"/>
          </p:cNvSpPr>
          <p:nvPr/>
        </p:nvSpPr>
        <p:spPr bwMode="auto">
          <a:xfrm>
            <a:off x="7740650" y="4437063"/>
            <a:ext cx="287338" cy="792162"/>
          </a:xfrm>
          <a:prstGeom prst="downArrow">
            <a:avLst>
              <a:gd name="adj1" fmla="val 50000"/>
              <a:gd name="adj2" fmla="val 50122"/>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sp>
        <p:nvSpPr>
          <p:cNvPr id="9231" name="TextBox 36"/>
          <p:cNvSpPr txBox="1">
            <a:spLocks noChangeArrowheads="1"/>
          </p:cNvSpPr>
          <p:nvPr/>
        </p:nvSpPr>
        <p:spPr bwMode="auto">
          <a:xfrm>
            <a:off x="107950" y="6308725"/>
            <a:ext cx="8963025" cy="523875"/>
          </a:xfrm>
          <a:prstGeom prst="rect">
            <a:avLst/>
          </a:prstGeom>
          <a:solidFill>
            <a:schemeClr val="bg1"/>
          </a:solidFill>
          <a:ln w="63500">
            <a:solidFill>
              <a:srgbClr val="FF0000"/>
            </a:solidFill>
            <a:miter lim="800000"/>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t>Current  and emf appear only if  something changes</a:t>
            </a:r>
            <a:r>
              <a:rPr lang="en-US" altLang="ar-SA" sz="2800">
                <a:solidFill>
                  <a:srgbClr val="FF0000"/>
                </a:solidFill>
              </a:rPr>
              <a:t>!!!!</a:t>
            </a:r>
          </a:p>
        </p:txBody>
      </p:sp>
    </p:spTree>
    <p:extLst>
      <p:ext uri="{BB962C8B-B14F-4D97-AF65-F5344CB8AC3E}">
        <p14:creationId xmlns:p14="http://schemas.microsoft.com/office/powerpoint/2010/main" val="41677942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ox(in)">
                                      <p:cBhvr>
                                        <p:cTn id="7" dur="500"/>
                                        <p:tgtEl>
                                          <p:spTgt spid="30"/>
                                        </p:tgtEl>
                                      </p:cBhvr>
                                    </p:animEffect>
                                  </p:childTnLst>
                                </p:cTn>
                              </p:par>
                              <p:par>
                                <p:cTn id="8" presetID="4" presetClass="entr" presetSubtype="16" dur="50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500"/>
                                        <p:tgtEl>
                                          <p:spTgt spid="26"/>
                                        </p:tgtEl>
                                      </p:cBhvr>
                                    </p:animEffect>
                                  </p:childTnLst>
                                </p:cTn>
                              </p:par>
                              <p:par>
                                <p:cTn id="11" presetID="4" presetClass="entr" presetSubtype="16" dur="50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ox(in)">
                                      <p:cBhvr>
                                        <p:cTn id="13" dur="500"/>
                                        <p:tgtEl>
                                          <p:spTgt spid="1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dur="50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ox(in)">
                                      <p:cBhvr>
                                        <p:cTn id="18" dur="500"/>
                                        <p:tgtEl>
                                          <p:spTgt spid="24"/>
                                        </p:tgtEl>
                                      </p:cBhvr>
                                    </p:animEffect>
                                  </p:childTnLst>
                                </p:cTn>
                              </p:par>
                              <p:par>
                                <p:cTn id="19" presetID="4" presetClass="entr" presetSubtype="16" dur="50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ox(in)">
                                      <p:cBhvr>
                                        <p:cTn id="21" dur="500"/>
                                        <p:tgtEl>
                                          <p:spTgt spid="2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dur="50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ox(in)">
                                      <p:cBhvr>
                                        <p:cTn id="26" dur="500"/>
                                        <p:tgtEl>
                                          <p:spTgt spid="21"/>
                                        </p:tgtEl>
                                      </p:cBhvr>
                                    </p:animEffect>
                                  </p:childTnLst>
                                </p:cTn>
                              </p:par>
                              <p:par>
                                <p:cTn id="27" presetID="4" presetClass="entr" presetSubtype="16" dur="50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ox(in)">
                                      <p:cBhvr>
                                        <p:cTn id="29" dur="500"/>
                                        <p:tgtEl>
                                          <p:spTgt spid="2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4" presetClass="entr" presetSubtype="16" dur="50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box(in)">
                                      <p:cBhvr>
                                        <p:cTn id="34" dur="500"/>
                                        <p:tgtEl>
                                          <p:spTgt spid="33"/>
                                        </p:tgtEl>
                                      </p:cBhvr>
                                    </p:animEffect>
                                  </p:childTnLst>
                                </p:cTn>
                              </p:par>
                              <p:par>
                                <p:cTn id="35" presetID="4" presetClass="entr" presetSubtype="16" dur="50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ox(in)">
                                      <p:cBhvr>
                                        <p:cTn id="37" dur="500"/>
                                        <p:tgtEl>
                                          <p:spTgt spid="3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dur="50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ox(in)">
                                      <p:cBhvr>
                                        <p:cTn id="42" dur="500"/>
                                        <p:tgtEl>
                                          <p:spTgt spid="35"/>
                                        </p:tgtEl>
                                      </p:cBhvr>
                                    </p:animEffect>
                                  </p:childTnLst>
                                </p:cTn>
                              </p:par>
                              <p:par>
                                <p:cTn id="43" presetID="4" presetClass="entr" presetSubtype="16" dur="50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ox(in)">
                                      <p:cBhvr>
                                        <p:cTn id="45" dur="500"/>
                                        <p:tgtEl>
                                          <p:spTgt spid="3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4" presetClass="entr" presetSubtype="16" dur="500" fill="hold" grpId="0" nodeType="clickEffect">
                                  <p:stCondLst>
                                    <p:cond delay="0"/>
                                  </p:stCondLst>
                                  <p:childTnLst>
                                    <p:set>
                                      <p:cBhvr>
                                        <p:cTn id="49" dur="1" fill="hold">
                                          <p:stCondLst>
                                            <p:cond delay="0"/>
                                          </p:stCondLst>
                                        </p:cTn>
                                        <p:tgtEl>
                                          <p:spTgt spid="9231"/>
                                        </p:tgtEl>
                                        <p:attrNameLst>
                                          <p:attrName>style.visibility</p:attrName>
                                        </p:attrNameLst>
                                      </p:cBhvr>
                                      <p:to>
                                        <p:strVal val="visible"/>
                                      </p:to>
                                    </p:set>
                                    <p:animEffect transition="in" filter="box(in)">
                                      <p:cBhvr>
                                        <p:cTn id="50"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30" grpId="0" animBg="1"/>
      <p:bldP spid="33" grpId="0" animBg="1"/>
      <p:bldP spid="34" grpId="0" animBg="1"/>
      <p:bldP spid="35" grpId="0" animBg="1"/>
      <p:bldP spid="92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a:spLocks noChangeArrowheads="1"/>
          </p:cNvSpPr>
          <p:nvPr/>
        </p:nvSpPr>
        <p:spPr bwMode="auto">
          <a:xfrm>
            <a:off x="6809" y="71438"/>
            <a:ext cx="4859338" cy="461665"/>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400" b="1" err="1">
                <a:solidFill>
                  <a:srgbClr val="FF0000"/>
                </a:solidFill>
                <a:effectLst>
                  <a:outerShdw blurRad="38100" dist="38100" dir="2700000" algn="tl">
                    <a:srgbClr val="000000">
                      <a:alpha val="43137"/>
                    </a:srgbClr>
                  </a:outerShdw>
                </a:effectLst>
                <a:latin typeface="Times" pitchFamily="18" charset="0"/>
                <a:cs typeface="+mn-cs"/>
              </a:rPr>
              <a:t>Farady’s Law of Induction</a:t>
            </a:r>
          </a:p>
        </p:txBody>
      </p:sp>
      <p:sp>
        <p:nvSpPr>
          <p:cNvPr id="12" name="TextBox 11"/>
          <p:cNvSpPr txBox="1">
            <a:spLocks noChangeArrowheads="1"/>
          </p:cNvSpPr>
          <p:nvPr/>
        </p:nvSpPr>
        <p:spPr bwMode="auto">
          <a:xfrm>
            <a:off x="107950" y="2565400"/>
            <a:ext cx="8980488" cy="830263"/>
          </a:xfrm>
          <a:prstGeom prst="rect">
            <a:avLst/>
          </a:prstGeom>
          <a:solidFill>
            <a:schemeClr val="bg1"/>
          </a:solidFill>
          <a:ln w="63500">
            <a:solidFill>
              <a:srgbClr val="FF0000"/>
            </a:solidFill>
            <a:miter lim="800000"/>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Important is the rate of changing of the number of magnetic lines</a:t>
            </a:r>
          </a:p>
          <a:p>
            <a:pPr algn="l" rtl="0" eaLnBrk="1" hangingPunct="1">
              <a:spcBef>
                <a:spcPct val="0"/>
              </a:spcBef>
              <a:buFontTx/>
              <a:buNone/>
            </a:pPr>
            <a:r>
              <a:rPr lang="en-US" altLang="ar-SA" sz="2400"/>
              <a:t>not the actual number</a:t>
            </a:r>
            <a:endParaRPr lang="en-US" altLang="ar-SA" sz="2400">
              <a:solidFill>
                <a:srgbClr val="FF0000"/>
              </a:solidFill>
            </a:endParaRPr>
          </a:p>
        </p:txBody>
      </p:sp>
      <p:graphicFrame>
        <p:nvGraphicFramePr>
          <p:cNvPr id="1035" name="Object 11"/>
          <p:cNvGraphicFramePr>
            <a:graphicFrameLocks noChangeAspect="1"/>
          </p:cNvGraphicFramePr>
          <p:nvPr>
            <p:extLst>
              <p:ext uri="{D42A27DB-BD31-4B8C-83A1-F6EECF244321}">
                <p14:modId xmlns:p14="http://schemas.microsoft.com/office/powerpoint/2010/main" val="2168193678"/>
              </p:ext>
            </p:extLst>
          </p:nvPr>
        </p:nvGraphicFramePr>
        <p:xfrm>
          <a:off x="148780" y="1124744"/>
          <a:ext cx="8891587" cy="819150"/>
        </p:xfrm>
        <a:graphic>
          <a:graphicData uri="http://schemas.openxmlformats.org/presentationml/2006/ole">
            <mc:AlternateContent xmlns:mc="http://schemas.openxmlformats.org/markup-compatibility/2006">
              <mc:Choice xmlns:v="urn:schemas-microsoft-com:vml" Requires="v">
                <p:oleObj name="Equation" r:id="rId2" imgW="4673600" imgH="431800" progId="Equation.DSMT4">
                  <p:embed/>
                </p:oleObj>
              </mc:Choice>
              <mc:Fallback>
                <p:oleObj name="Equation" r:id="rId2" imgW="4673600" imgH="431800" progId="Equation.DSMT4">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148780" y="1124744"/>
                        <a:ext cx="8891587" cy="819150"/>
                      </a:xfrm>
                      <a:prstGeom prst="rect">
                        <a:avLst/>
                      </a:prstGeom>
                      <a:solidFill>
                        <a:schemeClr val="bg1"/>
                      </a:solidFill>
                      <a:ln w="50800">
                        <a:solidFill>
                          <a:srgbClr val="339966"/>
                        </a:solidFill>
                        <a:miter lim="800000"/>
                      </a:ln>
                      <a:effectLst/>
                    </p:spPr>
                  </p:pic>
                </p:oleObj>
              </mc:Fallback>
            </mc:AlternateContent>
          </a:graphicData>
        </a:graphic>
      </p:graphicFrame>
      <p:sp>
        <p:nvSpPr>
          <p:cNvPr id="14" name="TextBox 13"/>
          <p:cNvSpPr txBox="1">
            <a:spLocks noChangeArrowheads="1"/>
          </p:cNvSpPr>
          <p:nvPr/>
        </p:nvSpPr>
        <p:spPr bwMode="auto">
          <a:xfrm>
            <a:off x="125413" y="4941888"/>
            <a:ext cx="3798887" cy="460375"/>
          </a:xfrm>
          <a:prstGeom prst="rect">
            <a:avLst/>
          </a:prstGeom>
          <a:solidFill>
            <a:schemeClr val="bg1"/>
          </a:solidFill>
          <a:ln w="63500">
            <a:solidFill>
              <a:srgbClr val="FF0000"/>
            </a:solidFill>
            <a:miter lim="800000"/>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No induced current means</a:t>
            </a:r>
            <a:endParaRPr lang="en-US" altLang="ar-SA" sz="2400">
              <a:solidFill>
                <a:srgbClr val="FF0000"/>
              </a:solidFill>
            </a:endParaRPr>
          </a:p>
        </p:txBody>
      </p:sp>
      <p:grpSp>
        <p:nvGrpSpPr>
          <p:cNvPr id="2" name="Group 19"/>
          <p:cNvGrpSpPr/>
          <p:nvPr/>
        </p:nvGrpSpPr>
        <p:grpSpPr>
          <a:xfrm>
            <a:off x="3708400" y="4365625"/>
            <a:ext cx="3932238" cy="576263"/>
            <a:chOff x="3635896" y="3573016"/>
            <a:chExt cx="3932946" cy="576064"/>
          </a:xfrm>
          <a:solidFill>
            <a:schemeClr val="bg1"/>
          </a:solidFill>
        </p:grpSpPr>
        <p:sp>
          <p:nvSpPr>
            <p:cNvPr id="5130" name="TextBox 14"/>
            <p:cNvSpPr txBox="1">
              <a:spLocks noChangeArrowheads="1"/>
            </p:cNvSpPr>
            <p:nvPr/>
          </p:nvSpPr>
          <p:spPr bwMode="auto">
            <a:xfrm>
              <a:off x="4283968" y="3573016"/>
              <a:ext cx="3284874" cy="461665"/>
            </a:xfrm>
            <a:prstGeom prst="rect">
              <a:avLst/>
            </a:prstGeom>
            <a:grpFill/>
            <a:ln w="63500">
              <a:solidFill>
                <a:srgbClr val="FF0000"/>
              </a:solidFill>
              <a:miter lim="800000"/>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No magnetic field lines</a:t>
              </a:r>
              <a:endParaRPr lang="en-US" altLang="ar-SA" sz="2400">
                <a:solidFill>
                  <a:srgbClr val="FF0000"/>
                </a:solidFill>
              </a:endParaRPr>
            </a:p>
          </p:txBody>
        </p:sp>
        <p:sp>
          <p:nvSpPr>
            <p:cNvPr id="5131" name="Right Arrow 16"/>
            <p:cNvSpPr>
              <a:spLocks noChangeArrowheads="1"/>
            </p:cNvSpPr>
            <p:nvPr/>
          </p:nvSpPr>
          <p:spPr bwMode="auto">
            <a:xfrm rot="-1777573">
              <a:off x="3635896" y="3861048"/>
              <a:ext cx="720080" cy="288032"/>
            </a:xfrm>
            <a:prstGeom prst="rightArrow">
              <a:avLst>
                <a:gd name="adj1" fmla="val 50000"/>
                <a:gd name="adj2" fmla="val 50000"/>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grpSp>
      <p:grpSp>
        <p:nvGrpSpPr>
          <p:cNvPr id="3" name="Group 20"/>
          <p:cNvGrpSpPr/>
          <p:nvPr/>
        </p:nvGrpSpPr>
        <p:grpSpPr>
          <a:xfrm>
            <a:off x="3700463" y="5391150"/>
            <a:ext cx="5373687" cy="660400"/>
            <a:chOff x="3628226" y="4598417"/>
            <a:chExt cx="5373621" cy="660400"/>
          </a:xfrm>
          <a:solidFill>
            <a:schemeClr val="bg1"/>
          </a:solidFill>
        </p:grpSpPr>
        <p:sp>
          <p:nvSpPr>
            <p:cNvPr id="5128" name="TextBox 15"/>
            <p:cNvSpPr txBox="1">
              <a:spLocks noChangeArrowheads="1"/>
            </p:cNvSpPr>
            <p:nvPr/>
          </p:nvSpPr>
          <p:spPr bwMode="auto">
            <a:xfrm>
              <a:off x="4295128" y="4797152"/>
              <a:ext cx="4706719" cy="461665"/>
            </a:xfrm>
            <a:prstGeom prst="rect">
              <a:avLst/>
            </a:prstGeom>
            <a:grpFill/>
            <a:ln w="63500">
              <a:solidFill>
                <a:srgbClr val="FF0000"/>
              </a:solidFill>
              <a:miter lim="800000"/>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No change of magnetic field lines</a:t>
              </a:r>
              <a:endParaRPr lang="en-US" altLang="ar-SA" sz="2400">
                <a:solidFill>
                  <a:srgbClr val="FF0000"/>
                </a:solidFill>
              </a:endParaRPr>
            </a:p>
          </p:txBody>
        </p:sp>
        <p:sp>
          <p:nvSpPr>
            <p:cNvPr id="5129" name="Right Arrow 17"/>
            <p:cNvSpPr>
              <a:spLocks noChangeArrowheads="1"/>
            </p:cNvSpPr>
            <p:nvPr/>
          </p:nvSpPr>
          <p:spPr bwMode="auto">
            <a:xfrm rot="2418823">
              <a:off x="3628226" y="4598417"/>
              <a:ext cx="720080" cy="288032"/>
            </a:xfrm>
            <a:prstGeom prst="rightArrow">
              <a:avLst>
                <a:gd name="adj1" fmla="val 50000"/>
                <a:gd name="adj2" fmla="val 50000"/>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grpSp>
    </p:spTree>
    <p:extLst>
      <p:ext uri="{BB962C8B-B14F-4D97-AF65-F5344CB8AC3E}">
        <p14:creationId xmlns:p14="http://schemas.microsoft.com/office/powerpoint/2010/main" val="15956028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box(in)">
                                      <p:cBhvr>
                                        <p:cTn id="7" dur="500"/>
                                        <p:tgtEl>
                                          <p:spTgt spid="10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dur="50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dur="50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in)">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dur="50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ox(in)">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0" y="0"/>
            <a:ext cx="7092950" cy="492125"/>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600" b="1">
                <a:solidFill>
                  <a:srgbClr val="FF0000"/>
                </a:solidFill>
                <a:effectLst>
                  <a:outerShdw blurRad="38100" dist="38100" dir="2700000" algn="tl">
                    <a:srgbClr val="000000">
                      <a:alpha val="43137"/>
                    </a:srgbClr>
                  </a:outerShdw>
                </a:effectLst>
                <a:latin typeface="Times" pitchFamily="18" charset="0"/>
                <a:cs typeface="+mn-cs"/>
              </a:rPr>
              <a:t>Calculation of  emf  produced by induction</a:t>
            </a:r>
          </a:p>
        </p:txBody>
      </p:sp>
      <p:graphicFrame>
        <p:nvGraphicFramePr>
          <p:cNvPr id="2050" name="Object 6"/>
          <p:cNvGraphicFramePr>
            <a:graphicFrameLocks noChangeAspect="1"/>
          </p:cNvGraphicFramePr>
          <p:nvPr>
            <p:extLst>
              <p:ext uri="{D42A27DB-BD31-4B8C-83A1-F6EECF244321}">
                <p14:modId xmlns:p14="http://schemas.microsoft.com/office/powerpoint/2010/main" val="101932947"/>
              </p:ext>
            </p:extLst>
          </p:nvPr>
        </p:nvGraphicFramePr>
        <p:xfrm>
          <a:off x="2195513" y="4221163"/>
          <a:ext cx="1754187" cy="647700"/>
        </p:xfrm>
        <a:graphic>
          <a:graphicData uri="http://schemas.openxmlformats.org/presentationml/2006/ole">
            <mc:AlternateContent xmlns:mc="http://schemas.openxmlformats.org/markup-compatibility/2006">
              <mc:Choice xmlns:v="urn:schemas-microsoft-com:vml" Requires="v">
                <p:oleObj name="Equation" r:id="rId2" imgW="583693" imgH="215713" progId="Equation.3">
                  <p:embed/>
                </p:oleObj>
              </mc:Choice>
              <mc:Fallback>
                <p:oleObj name="Equation" r:id="rId2" imgW="583693" imgH="215713" progId="Equation.3">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2195513" y="4221163"/>
                        <a:ext cx="1754187" cy="647700"/>
                      </a:xfrm>
                      <a:prstGeom prst="rect">
                        <a:avLst/>
                      </a:prstGeom>
                      <a:solidFill>
                        <a:schemeClr val="bg1"/>
                      </a:solidFill>
                      <a:ln w="63500">
                        <a:solidFill>
                          <a:srgbClr val="FF0000"/>
                        </a:solidFill>
                        <a:miter lim="800000"/>
                      </a:ln>
                      <a:effectLst/>
                    </p:spPr>
                  </p:pic>
                </p:oleObj>
              </mc:Fallback>
            </mc:AlternateContent>
          </a:graphicData>
        </a:graphic>
      </p:graphicFrame>
      <p:pic>
        <p:nvPicPr>
          <p:cNvPr id="6148" name="Picture 17"/>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9388" y="981075"/>
            <a:ext cx="29241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228975" y="908050"/>
            <a:ext cx="5915025" cy="342900"/>
          </a:xfrm>
          <a:prstGeom prst="rect">
            <a:avLst/>
          </a:prstGeom>
          <a:solidFill>
            <a:schemeClr val="bg1"/>
          </a:solidFill>
          <a:ln>
            <a:noFill/>
          </a:ln>
        </p:spPr>
      </p:pic>
      <p:sp>
        <p:nvSpPr>
          <p:cNvPr id="22" name="Right Arrow 21"/>
          <p:cNvSpPr>
            <a:spLocks noChangeArrowheads="1"/>
          </p:cNvSpPr>
          <p:nvPr/>
        </p:nvSpPr>
        <p:spPr bwMode="auto">
          <a:xfrm rot="8622105">
            <a:off x="2106613" y="1557338"/>
            <a:ext cx="1800225" cy="287337"/>
          </a:xfrm>
          <a:prstGeom prst="rightArrow">
            <a:avLst>
              <a:gd name="adj1" fmla="val 50000"/>
              <a:gd name="adj2" fmla="val 50122"/>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eaLnBrk="1" hangingPunct="1">
              <a:spcBef>
                <a:spcPct val="0"/>
              </a:spcBef>
              <a:buFontTx/>
              <a:buNone/>
            </a:pPr>
            <a:endParaRPr lang="en-US" altLang="ar-SA" sz="2800">
              <a:solidFill>
                <a:schemeClr val="bg1"/>
              </a:solidFill>
            </a:endParaRPr>
          </a:p>
        </p:txBody>
      </p:sp>
      <p:pic>
        <p:nvPicPr>
          <p:cNvPr id="2067" name="Picture 19"/>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211638" y="1557338"/>
            <a:ext cx="276542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 name="Picture 20"/>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835150" y="2559050"/>
            <a:ext cx="70104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9" name="Picture 21"/>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348038" y="3357563"/>
            <a:ext cx="3529012" cy="719137"/>
          </a:xfrm>
          <a:prstGeom prst="rect">
            <a:avLst/>
          </a:prstGeom>
          <a:solidFill>
            <a:schemeClr val="bg1"/>
          </a:solidFill>
          <a:ln w="63500">
            <a:solidFill>
              <a:srgbClr val="FF0000"/>
            </a:solidFill>
            <a:miter lim="800000"/>
          </a:ln>
        </p:spPr>
      </p:pic>
      <p:sp>
        <p:nvSpPr>
          <p:cNvPr id="27" name="TextBox 26"/>
          <p:cNvSpPr txBox="1">
            <a:spLocks noChangeArrowheads="1"/>
          </p:cNvSpPr>
          <p:nvPr/>
        </p:nvSpPr>
        <p:spPr bwMode="auto">
          <a:xfrm>
            <a:off x="4427538" y="4365625"/>
            <a:ext cx="2735262" cy="460375"/>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B </a:t>
            </a:r>
            <a:r>
              <a:rPr lang="en-US" altLang="ar-SA" sz="2400" baseline="-25000"/>
              <a:t>┴ </a:t>
            </a:r>
            <a:r>
              <a:rPr lang="en-US" altLang="ar-SA" sz="2400"/>
              <a:t>A , B is uniform</a:t>
            </a:r>
            <a:endParaRPr lang="en-US" altLang="ar-SA" sz="2400" baseline="-25000">
              <a:solidFill>
                <a:srgbClr val="FF0000"/>
              </a:solidFill>
            </a:endParaRPr>
          </a:p>
        </p:txBody>
      </p:sp>
      <p:sp>
        <p:nvSpPr>
          <p:cNvPr id="28" name="TextBox 27"/>
          <p:cNvSpPr txBox="1">
            <a:spLocks noChangeArrowheads="1"/>
          </p:cNvSpPr>
          <p:nvPr/>
        </p:nvSpPr>
        <p:spPr bwMode="auto">
          <a:xfrm>
            <a:off x="900113" y="5013325"/>
            <a:ext cx="5446712" cy="461963"/>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SI unit for magnetic flux is Weber (Wb)</a:t>
            </a:r>
            <a:endParaRPr lang="en-US" altLang="ar-SA" sz="2400" baseline="-25000">
              <a:solidFill>
                <a:srgbClr val="FF0000"/>
              </a:solidFill>
            </a:endParaRPr>
          </a:p>
        </p:txBody>
      </p:sp>
      <p:sp>
        <p:nvSpPr>
          <p:cNvPr id="29" name="TextBox 28"/>
          <p:cNvSpPr txBox="1">
            <a:spLocks noChangeArrowheads="1"/>
          </p:cNvSpPr>
          <p:nvPr/>
        </p:nvSpPr>
        <p:spPr bwMode="auto">
          <a:xfrm>
            <a:off x="6588125" y="5013325"/>
            <a:ext cx="1835150" cy="461963"/>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1Wb=1T.m</a:t>
            </a:r>
            <a:r>
              <a:rPr lang="en-US" altLang="ar-SA" sz="2400" baseline="30000"/>
              <a:t>2</a:t>
            </a:r>
            <a:endParaRPr lang="en-US" altLang="ar-SA" sz="2400" baseline="30000">
              <a:solidFill>
                <a:srgbClr val="FF0000"/>
              </a:solidFill>
            </a:endParaRPr>
          </a:p>
        </p:txBody>
      </p:sp>
      <p:graphicFrame>
        <p:nvGraphicFramePr>
          <p:cNvPr id="6" name="Object 6"/>
          <p:cNvGraphicFramePr>
            <a:graphicFrameLocks noChangeAspect="1"/>
          </p:cNvGraphicFramePr>
          <p:nvPr>
            <p:extLst>
              <p:ext uri="{D42A27DB-BD31-4B8C-83A1-F6EECF244321}">
                <p14:modId xmlns:p14="http://schemas.microsoft.com/office/powerpoint/2010/main" val="125503377"/>
              </p:ext>
            </p:extLst>
          </p:nvPr>
        </p:nvGraphicFramePr>
        <p:xfrm>
          <a:off x="2268538" y="5732463"/>
          <a:ext cx="3152775" cy="758825"/>
        </p:xfrm>
        <a:graphic>
          <a:graphicData uri="http://schemas.openxmlformats.org/presentationml/2006/ole">
            <mc:AlternateContent xmlns:mc="http://schemas.openxmlformats.org/markup-compatibility/2006">
              <mc:Choice xmlns:v="urn:schemas-microsoft-com:vml" Requires="v">
                <p:oleObj name="Equation" r:id="rId9" imgW="1637589" imgH="393529" progId="Equation.3">
                  <p:embed/>
                </p:oleObj>
              </mc:Choice>
              <mc:Fallback>
                <p:oleObj name="Equation" r:id="rId9" imgW="1637589" imgH="393529" progId="Equation.3">
                  <p:embed/>
                  <p:pic>
                    <p:nvPicPr>
                      <p:cNvPr id="0" name="OLE substitute image"/>
                      <p:cNvPicPr/>
                      <p:nvPr/>
                    </p:nvPicPr>
                    <p:blipFill>
                      <a:blip r:embed="rId10">
                        <a:extLst>
                          <a:ext uri="{28A0092B-C50C-407E-A947-70E740481C1C}">
                            <a14:useLocalDpi xmlns:a14="http://schemas.microsoft.com/office/drawing/2010/main" val="0"/>
                          </a:ext>
                        </a:extLst>
                      </a:blip>
                      <a:stretch>
                        <a:fillRect/>
                      </a:stretch>
                    </p:blipFill>
                    <p:spPr>
                      <a:xfrm>
                        <a:off x="2268538" y="5732463"/>
                        <a:ext cx="3152775" cy="758825"/>
                      </a:xfrm>
                      <a:prstGeom prst="rect">
                        <a:avLst/>
                      </a:prstGeom>
                      <a:solidFill>
                        <a:schemeClr val="bg1"/>
                      </a:solidFill>
                      <a:ln w="63500">
                        <a:solidFill>
                          <a:srgbClr val="FF0000"/>
                        </a:solidFill>
                        <a:miter lim="800000"/>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17604869"/>
              </p:ext>
            </p:extLst>
          </p:nvPr>
        </p:nvGraphicFramePr>
        <p:xfrm>
          <a:off x="5651500" y="5757863"/>
          <a:ext cx="3271838" cy="695325"/>
        </p:xfrm>
        <a:graphic>
          <a:graphicData uri="http://schemas.openxmlformats.org/presentationml/2006/ole">
            <mc:AlternateContent xmlns:mc="http://schemas.openxmlformats.org/markup-compatibility/2006">
              <mc:Choice xmlns:v="urn:schemas-microsoft-com:vml" Requires="v">
                <p:oleObj name="Equation" r:id="rId11" imgW="1854200" imgH="393700" progId="Equation.3">
                  <p:embed/>
                </p:oleObj>
              </mc:Choice>
              <mc:Fallback>
                <p:oleObj name="Equation" r:id="rId11" imgW="1854200" imgH="393700" progId="Equation.3">
                  <p:embed/>
                  <p:pic>
                    <p:nvPicPr>
                      <p:cNvPr id="0" name="OLE substitute image"/>
                      <p:cNvPicPr/>
                      <p:nvPr/>
                    </p:nvPicPr>
                    <p:blipFill>
                      <a:blip r:embed="rId12">
                        <a:extLst>
                          <a:ext uri="{28A0092B-C50C-407E-A947-70E740481C1C}">
                            <a14:useLocalDpi xmlns:a14="http://schemas.microsoft.com/office/drawing/2010/main" val="0"/>
                          </a:ext>
                        </a:extLst>
                      </a:blip>
                      <a:stretch>
                        <a:fillRect/>
                      </a:stretch>
                    </p:blipFill>
                    <p:spPr>
                      <a:xfrm>
                        <a:off x="5651500" y="5757863"/>
                        <a:ext cx="3271838" cy="695325"/>
                      </a:xfrm>
                      <a:prstGeom prst="rect">
                        <a:avLst/>
                      </a:prstGeom>
                      <a:solidFill>
                        <a:schemeClr val="bg1"/>
                      </a:solidFill>
                      <a:ln w="63500">
                        <a:solidFill>
                          <a:srgbClr val="FF0000"/>
                        </a:solidFill>
                        <a:miter lim="800000"/>
                      </a:ln>
                      <a:effectLst/>
                    </p:spPr>
                  </p:pic>
                </p:oleObj>
              </mc:Fallback>
            </mc:AlternateContent>
          </a:graphicData>
        </a:graphic>
      </p:graphicFrame>
      <p:sp>
        <p:nvSpPr>
          <p:cNvPr id="32" name="TextBox 31"/>
          <p:cNvSpPr txBox="1">
            <a:spLocks noChangeArrowheads="1"/>
          </p:cNvSpPr>
          <p:nvPr/>
        </p:nvSpPr>
        <p:spPr bwMode="auto">
          <a:xfrm>
            <a:off x="179388" y="5876925"/>
            <a:ext cx="1897062" cy="461963"/>
          </a:xfrm>
          <a:prstGeom prst="rect">
            <a:avLst/>
          </a:prstGeom>
          <a:solidFill>
            <a:schemeClr val="bg1"/>
          </a:solidFill>
          <a:ln>
            <a:noFill/>
          </a:ln>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err="1"/>
              <a:t>emf induced</a:t>
            </a:r>
            <a:endParaRPr lang="en-US" altLang="ar-SA" sz="2400" baseline="-25000">
              <a:solidFill>
                <a:srgbClr val="FF0000"/>
              </a:solidFill>
            </a:endParaRPr>
          </a:p>
        </p:txBody>
      </p:sp>
    </p:spTree>
    <p:extLst>
      <p:ext uri="{BB962C8B-B14F-4D97-AF65-F5344CB8AC3E}">
        <p14:creationId xmlns:p14="http://schemas.microsoft.com/office/powerpoint/2010/main" val="3102589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2066"/>
                                        </p:tgtEl>
                                        <p:attrNameLst>
                                          <p:attrName>style.visibility</p:attrName>
                                        </p:attrNameLst>
                                      </p:cBhvr>
                                      <p:to>
                                        <p:strVal val="visible"/>
                                      </p:to>
                                    </p:set>
                                    <p:animEffect transition="in" filter="box(in)">
                                      <p:cBhvr>
                                        <p:cTn id="7" dur="500"/>
                                        <p:tgtEl>
                                          <p:spTgt spid="2066"/>
                                        </p:tgtEl>
                                      </p:cBhvr>
                                    </p:animEffect>
                                  </p:childTnLst>
                                </p:cTn>
                              </p:par>
                              <p:par>
                                <p:cTn id="8" presetID="4" presetClass="entr" presetSubtype="16" dur="50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ox(in)">
                                      <p:cBhvr>
                                        <p:cTn id="10" dur="500"/>
                                        <p:tgtEl>
                                          <p:spTgt spid="2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dur="500" fill="hold" nodeType="clickEffect">
                                  <p:stCondLst>
                                    <p:cond delay="0"/>
                                  </p:stCondLst>
                                  <p:childTnLst>
                                    <p:set>
                                      <p:cBhvr>
                                        <p:cTn id="14" dur="1" fill="hold">
                                          <p:stCondLst>
                                            <p:cond delay="0"/>
                                          </p:stCondLst>
                                        </p:cTn>
                                        <p:tgtEl>
                                          <p:spTgt spid="2067"/>
                                        </p:tgtEl>
                                        <p:attrNameLst>
                                          <p:attrName>style.visibility</p:attrName>
                                        </p:attrNameLst>
                                      </p:cBhvr>
                                      <p:to>
                                        <p:strVal val="visible"/>
                                      </p:to>
                                    </p:set>
                                    <p:animEffect transition="in" filter="box(in)">
                                      <p:cBhvr>
                                        <p:cTn id="15" dur="500"/>
                                        <p:tgtEl>
                                          <p:spTgt spid="206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dur="500" fill="hold" nodeType="clickEffect">
                                  <p:stCondLst>
                                    <p:cond delay="0"/>
                                  </p:stCondLst>
                                  <p:childTnLst>
                                    <p:set>
                                      <p:cBhvr>
                                        <p:cTn id="19" dur="1" fill="hold">
                                          <p:stCondLst>
                                            <p:cond delay="0"/>
                                          </p:stCondLst>
                                        </p:cTn>
                                        <p:tgtEl>
                                          <p:spTgt spid="2068"/>
                                        </p:tgtEl>
                                        <p:attrNameLst>
                                          <p:attrName>style.visibility</p:attrName>
                                        </p:attrNameLst>
                                      </p:cBhvr>
                                      <p:to>
                                        <p:strVal val="visible"/>
                                      </p:to>
                                    </p:set>
                                    <p:animEffect transition="in" filter="box(in)">
                                      <p:cBhvr>
                                        <p:cTn id="20" dur="500"/>
                                        <p:tgtEl>
                                          <p:spTgt spid="206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dur="500" fill="hold" nodeType="clickEffect">
                                  <p:stCondLst>
                                    <p:cond delay="0"/>
                                  </p:stCondLst>
                                  <p:childTnLst>
                                    <p:set>
                                      <p:cBhvr>
                                        <p:cTn id="24" dur="1" fill="hold">
                                          <p:stCondLst>
                                            <p:cond delay="0"/>
                                          </p:stCondLst>
                                        </p:cTn>
                                        <p:tgtEl>
                                          <p:spTgt spid="2069"/>
                                        </p:tgtEl>
                                        <p:attrNameLst>
                                          <p:attrName>style.visibility</p:attrName>
                                        </p:attrNameLst>
                                      </p:cBhvr>
                                      <p:to>
                                        <p:strVal val="visible"/>
                                      </p:to>
                                    </p:set>
                                    <p:animEffect transition="in" filter="box(in)">
                                      <p:cBhvr>
                                        <p:cTn id="25" dur="500"/>
                                        <p:tgtEl>
                                          <p:spTgt spid="206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dur="500" fill="hold" nodeType="clickEffect">
                                  <p:stCondLst>
                                    <p:cond delay="0"/>
                                  </p:stCondLst>
                                  <p:childTnLst>
                                    <p:set>
                                      <p:cBhvr>
                                        <p:cTn id="29" dur="1" fill="hold">
                                          <p:stCondLst>
                                            <p:cond delay="0"/>
                                          </p:stCondLst>
                                        </p:cTn>
                                        <p:tgtEl>
                                          <p:spTgt spid="2050"/>
                                        </p:tgtEl>
                                        <p:attrNameLst>
                                          <p:attrName>style.visibility</p:attrName>
                                        </p:attrNameLst>
                                      </p:cBhvr>
                                      <p:to>
                                        <p:strVal val="visible"/>
                                      </p:to>
                                    </p:set>
                                    <p:animEffect transition="in" filter="box(in)">
                                      <p:cBhvr>
                                        <p:cTn id="30" dur="500"/>
                                        <p:tgtEl>
                                          <p:spTgt spid="2050"/>
                                        </p:tgtEl>
                                      </p:cBhvr>
                                    </p:animEffect>
                                  </p:childTnLst>
                                </p:cTn>
                              </p:par>
                              <p:par>
                                <p:cTn id="31" presetID="4" presetClass="entr" presetSubtype="16" dur="50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ox(in)">
                                      <p:cBhvr>
                                        <p:cTn id="33" dur="500"/>
                                        <p:tgtEl>
                                          <p:spTgt spid="2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16" dur="50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ox(in)">
                                      <p:cBhvr>
                                        <p:cTn id="38" dur="500"/>
                                        <p:tgtEl>
                                          <p:spTgt spid="28"/>
                                        </p:tgtEl>
                                      </p:cBhvr>
                                    </p:animEffect>
                                  </p:childTnLst>
                                </p:cTn>
                              </p:par>
                              <p:par>
                                <p:cTn id="39" presetID="4" presetClass="entr" presetSubtype="16" dur="50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box(in)">
                                      <p:cBhvr>
                                        <p:cTn id="41" dur="500"/>
                                        <p:tgtEl>
                                          <p:spTgt spid="2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16" dur="500"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box(in)">
                                      <p:cBhvr>
                                        <p:cTn id="46" dur="500"/>
                                        <p:tgtEl>
                                          <p:spTgt spid="32"/>
                                        </p:tgtEl>
                                      </p:cBhvr>
                                    </p:animEffect>
                                  </p:childTnLst>
                                </p:cTn>
                              </p:par>
                              <p:par>
                                <p:cTn id="47" presetID="4" presetClass="entr" presetSubtype="16" dur="50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ox(in)">
                                      <p:cBhvr>
                                        <p:cTn id="49" dur="500"/>
                                        <p:tgtEl>
                                          <p:spTgt spid="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4" presetClass="entr" presetSubtype="16" dur="500"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ox(in)">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28" grpId="0" animBg="1"/>
      <p:bldP spid="29" grpId="0"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7"/>
          <p:cNvGrpSpPr>
            <a:grpSpLocks/>
          </p:cNvGrpSpPr>
          <p:nvPr/>
        </p:nvGrpSpPr>
        <p:grpSpPr bwMode="auto">
          <a:xfrm>
            <a:off x="0" y="914400"/>
            <a:ext cx="4876800" cy="3279775"/>
            <a:chOff x="0" y="2133600"/>
            <a:chExt cx="4876802" cy="3279713"/>
          </a:xfrm>
        </p:grpSpPr>
        <p:grpSp>
          <p:nvGrpSpPr>
            <p:cNvPr id="6254" name="Group 106"/>
            <p:cNvGrpSpPr>
              <a:grpSpLocks/>
            </p:cNvGrpSpPr>
            <p:nvPr/>
          </p:nvGrpSpPr>
          <p:grpSpPr bwMode="auto">
            <a:xfrm rot="5400000">
              <a:off x="2237745" y="3098151"/>
              <a:ext cx="378053" cy="1392385"/>
              <a:chOff x="2209800" y="2133600"/>
              <a:chExt cx="838200" cy="2895600"/>
            </a:xfrm>
          </p:grpSpPr>
          <p:sp>
            <p:nvSpPr>
              <p:cNvPr id="146" name="Rectangle 145"/>
              <p:cNvSpPr/>
              <p:nvPr/>
            </p:nvSpPr>
            <p:spPr>
              <a:xfrm>
                <a:off x="2209508" y="2134327"/>
                <a:ext cx="837679" cy="2895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46" name="TextBox 103"/>
              <p:cNvSpPr txBox="1">
                <a:spLocks noChangeArrowheads="1"/>
              </p:cNvSpPr>
              <p:nvPr/>
            </p:nvSpPr>
            <p:spPr bwMode="auto">
              <a:xfrm>
                <a:off x="2438400" y="2133600"/>
                <a:ext cx="351378" cy="36933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N</a:t>
                </a:r>
              </a:p>
            </p:txBody>
          </p:sp>
          <p:sp>
            <p:nvSpPr>
              <p:cNvPr id="6347" name="TextBox 105"/>
              <p:cNvSpPr txBox="1">
                <a:spLocks noChangeArrowheads="1"/>
              </p:cNvSpPr>
              <p:nvPr/>
            </p:nvSpPr>
            <p:spPr bwMode="auto">
              <a:xfrm>
                <a:off x="2438400" y="4659868"/>
                <a:ext cx="338554" cy="36933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S</a:t>
                </a:r>
              </a:p>
            </p:txBody>
          </p:sp>
        </p:grpSp>
        <p:grpSp>
          <p:nvGrpSpPr>
            <p:cNvPr id="6255" name="Group 130"/>
            <p:cNvGrpSpPr>
              <a:grpSpLocks/>
            </p:cNvGrpSpPr>
            <p:nvPr/>
          </p:nvGrpSpPr>
          <p:grpSpPr bwMode="auto">
            <a:xfrm rot="5400000">
              <a:off x="2195344" y="2680283"/>
              <a:ext cx="515527" cy="1371774"/>
              <a:chOff x="533400" y="2100649"/>
              <a:chExt cx="1219338" cy="2876422"/>
            </a:xfrm>
          </p:grpSpPr>
          <p:sp>
            <p:nvSpPr>
              <p:cNvPr id="171" name="Freeform 170"/>
              <p:cNvSpPr/>
              <p:nvPr/>
            </p:nvSpPr>
            <p:spPr>
              <a:xfrm>
                <a:off x="533163" y="2101708"/>
                <a:ext cx="1220286" cy="2876059"/>
              </a:xfrm>
              <a:custGeom>
                <a:avLst/>
                <a:gdLst>
                  <a:gd name="connsiteX0" fmla="*/ 1217140 w 1217140"/>
                  <a:gd name="connsiteY0" fmla="*/ 0 h 2953265"/>
                  <a:gd name="connsiteX1" fmla="*/ 6178 w 1217140"/>
                  <a:gd name="connsiteY1" fmla="*/ 1421027 h 2953265"/>
                  <a:gd name="connsiteX2" fmla="*/ 1180069 w 1217140"/>
                  <a:gd name="connsiteY2" fmla="*/ 2953265 h 2953265"/>
                </a:gdLst>
                <a:ahLst/>
                <a:cxnLst>
                  <a:cxn ang="0">
                    <a:pos x="connsiteX0" y="connsiteY0"/>
                  </a:cxn>
                  <a:cxn ang="0">
                    <a:pos x="connsiteX1" y="connsiteY1"/>
                  </a:cxn>
                  <a:cxn ang="0">
                    <a:pos x="connsiteX2" y="connsiteY2"/>
                  </a:cxn>
                </a:cxnLst>
                <a:rect l="l" t="t" r="r" b="b"/>
                <a:pathLst>
                  <a:path w="1217140" h="2953265">
                    <a:moveTo>
                      <a:pt x="1217140" y="0"/>
                    </a:moveTo>
                    <a:cubicBezTo>
                      <a:pt x="614748" y="464408"/>
                      <a:pt x="12356" y="928816"/>
                      <a:pt x="6178" y="1421027"/>
                    </a:cubicBezTo>
                    <a:cubicBezTo>
                      <a:pt x="0" y="1913238"/>
                      <a:pt x="590034" y="2433251"/>
                      <a:pt x="1180069" y="295326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72" name="Straight Arrow Connector 171"/>
              <p:cNvCxnSpPr>
                <a:endCxn id="171" idx="1"/>
              </p:cNvCxnSpPr>
              <p:nvPr/>
            </p:nvCxnSpPr>
            <p:spPr>
              <a:xfrm rot="16200000" flipH="1">
                <a:off x="508623" y="3457757"/>
                <a:ext cx="56590" cy="750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256" name="Group 141"/>
            <p:cNvGrpSpPr>
              <a:grpSpLocks/>
            </p:cNvGrpSpPr>
            <p:nvPr/>
          </p:nvGrpSpPr>
          <p:grpSpPr bwMode="auto">
            <a:xfrm rot="5400000" flipH="1">
              <a:off x="2175083" y="3532991"/>
              <a:ext cx="549179" cy="1419867"/>
              <a:chOff x="533400" y="2100649"/>
              <a:chExt cx="1217140" cy="2953265"/>
            </a:xfrm>
          </p:grpSpPr>
          <p:sp>
            <p:nvSpPr>
              <p:cNvPr id="177" name="Freeform 176"/>
              <p:cNvSpPr/>
              <p:nvPr/>
            </p:nvSpPr>
            <p:spPr>
              <a:xfrm>
                <a:off x="532366" y="2101646"/>
                <a:ext cx="1217331" cy="2951932"/>
              </a:xfrm>
              <a:custGeom>
                <a:avLst/>
                <a:gdLst>
                  <a:gd name="connsiteX0" fmla="*/ 1217140 w 1217140"/>
                  <a:gd name="connsiteY0" fmla="*/ 0 h 2953265"/>
                  <a:gd name="connsiteX1" fmla="*/ 6178 w 1217140"/>
                  <a:gd name="connsiteY1" fmla="*/ 1421027 h 2953265"/>
                  <a:gd name="connsiteX2" fmla="*/ 1180069 w 1217140"/>
                  <a:gd name="connsiteY2" fmla="*/ 2953265 h 2953265"/>
                </a:gdLst>
                <a:ahLst/>
                <a:cxnLst>
                  <a:cxn ang="0">
                    <a:pos x="connsiteX0" y="connsiteY0"/>
                  </a:cxn>
                  <a:cxn ang="0">
                    <a:pos x="connsiteX1" y="connsiteY1"/>
                  </a:cxn>
                  <a:cxn ang="0">
                    <a:pos x="connsiteX2" y="connsiteY2"/>
                  </a:cxn>
                </a:cxnLst>
                <a:rect l="l" t="t" r="r" b="b"/>
                <a:pathLst>
                  <a:path w="1217140" h="2953265">
                    <a:moveTo>
                      <a:pt x="1217140" y="0"/>
                    </a:moveTo>
                    <a:cubicBezTo>
                      <a:pt x="614748" y="464408"/>
                      <a:pt x="12356" y="928816"/>
                      <a:pt x="6178" y="1421027"/>
                    </a:cubicBezTo>
                    <a:cubicBezTo>
                      <a:pt x="0" y="1913238"/>
                      <a:pt x="590034" y="2433251"/>
                      <a:pt x="1180069" y="295326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78" name="Straight Arrow Connector 177"/>
              <p:cNvCxnSpPr>
                <a:endCxn id="177" idx="1"/>
              </p:cNvCxnSpPr>
              <p:nvPr/>
            </p:nvCxnSpPr>
            <p:spPr>
              <a:xfrm rot="16200000" flipH="1">
                <a:off x="489657" y="3471734"/>
                <a:ext cx="92454" cy="703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257" name="Group 214"/>
            <p:cNvGrpSpPr>
              <a:grpSpLocks/>
            </p:cNvGrpSpPr>
            <p:nvPr/>
          </p:nvGrpSpPr>
          <p:grpSpPr bwMode="auto">
            <a:xfrm rot="5400000">
              <a:off x="1511968" y="3094935"/>
              <a:ext cx="1849454" cy="1415286"/>
              <a:chOff x="98611" y="2088630"/>
              <a:chExt cx="4099810" cy="2944412"/>
            </a:xfrm>
          </p:grpSpPr>
          <p:grpSp>
            <p:nvGrpSpPr>
              <p:cNvPr id="6331" name="Group 208"/>
              <p:cNvGrpSpPr>
                <a:grpSpLocks/>
              </p:cNvGrpSpPr>
              <p:nvPr/>
            </p:nvGrpSpPr>
            <p:grpSpPr bwMode="auto">
              <a:xfrm>
                <a:off x="98611" y="2112453"/>
                <a:ext cx="1693573" cy="2920589"/>
                <a:chOff x="98611" y="2112453"/>
                <a:chExt cx="1693573" cy="2920589"/>
              </a:xfrm>
            </p:grpSpPr>
            <p:sp>
              <p:nvSpPr>
                <p:cNvPr id="186" name="Freeform 185"/>
                <p:cNvSpPr/>
                <p:nvPr/>
              </p:nvSpPr>
              <p:spPr>
                <a:xfrm>
                  <a:off x="1123260" y="2110709"/>
                  <a:ext cx="668619" cy="2879950"/>
                </a:xfrm>
                <a:custGeom>
                  <a:avLst/>
                  <a:gdLst>
                    <a:gd name="connsiteX0" fmla="*/ 667265 w 667265"/>
                    <a:gd name="connsiteY0" fmla="*/ 2879125 h 2879125"/>
                    <a:gd name="connsiteX1" fmla="*/ 0 w 667265"/>
                    <a:gd name="connsiteY1" fmla="*/ 1346887 h 2879125"/>
                    <a:gd name="connsiteX2" fmla="*/ 667265 w 667265"/>
                    <a:gd name="connsiteY2" fmla="*/ 0 h 2879125"/>
                  </a:gdLst>
                  <a:ahLst/>
                  <a:cxnLst>
                    <a:cxn ang="0">
                      <a:pos x="connsiteX0" y="connsiteY0"/>
                    </a:cxn>
                    <a:cxn ang="0">
                      <a:pos x="connsiteX1" y="connsiteY1"/>
                    </a:cxn>
                    <a:cxn ang="0">
                      <a:pos x="connsiteX2" y="connsiteY2"/>
                    </a:cxn>
                  </a:cxnLst>
                  <a:rect l="l" t="t" r="r" b="b"/>
                  <a:pathLst>
                    <a:path w="667265" h="2879125">
                      <a:moveTo>
                        <a:pt x="667265" y="2879125"/>
                      </a:moveTo>
                      <a:cubicBezTo>
                        <a:pt x="333632" y="2352933"/>
                        <a:pt x="0" y="1826741"/>
                        <a:pt x="0" y="1346887"/>
                      </a:cubicBezTo>
                      <a:cubicBezTo>
                        <a:pt x="0" y="867033"/>
                        <a:pt x="333632" y="433516"/>
                        <a:pt x="667265"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7" name="Freeform 186"/>
                <p:cNvSpPr/>
                <p:nvPr/>
              </p:nvSpPr>
              <p:spPr>
                <a:xfrm>
                  <a:off x="99216" y="2120615"/>
                  <a:ext cx="1682106" cy="2916280"/>
                </a:xfrm>
                <a:custGeom>
                  <a:avLst/>
                  <a:gdLst>
                    <a:gd name="connsiteX0" fmla="*/ 1684085 w 1684085"/>
                    <a:gd name="connsiteY0" fmla="*/ 2912249 h 2912249"/>
                    <a:gd name="connsiteX1" fmla="*/ 8965 w 1684085"/>
                    <a:gd name="connsiteY1" fmla="*/ 1429231 h 2912249"/>
                    <a:gd name="connsiteX2" fmla="*/ 1630297 w 1684085"/>
                    <a:gd name="connsiteY2" fmla="*/ 0 h 2912249"/>
                  </a:gdLst>
                  <a:ahLst/>
                  <a:cxnLst>
                    <a:cxn ang="0">
                      <a:pos x="connsiteX0" y="connsiteY0"/>
                    </a:cxn>
                    <a:cxn ang="0">
                      <a:pos x="connsiteX1" y="connsiteY1"/>
                    </a:cxn>
                    <a:cxn ang="0">
                      <a:pos x="connsiteX2" y="connsiteY2"/>
                    </a:cxn>
                  </a:cxnLst>
                  <a:rect l="l" t="t" r="r" b="b"/>
                  <a:pathLst>
                    <a:path w="1684085" h="2912249">
                      <a:moveTo>
                        <a:pt x="1684085" y="2912249"/>
                      </a:moveTo>
                      <a:cubicBezTo>
                        <a:pt x="851007" y="2413427"/>
                        <a:pt x="17930" y="1914606"/>
                        <a:pt x="8965" y="1429231"/>
                      </a:cubicBezTo>
                      <a:cubicBezTo>
                        <a:pt x="0" y="943856"/>
                        <a:pt x="815148" y="471928"/>
                        <a:pt x="1630297"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endCxn id="186" idx="1"/>
                </p:cNvCxnSpPr>
                <p:nvPr/>
              </p:nvCxnSpPr>
              <p:spPr>
                <a:xfrm rot="5400000">
                  <a:off x="1042992" y="3360128"/>
                  <a:ext cx="181647" cy="2111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rot="5400000">
                  <a:off x="24227" y="3543536"/>
                  <a:ext cx="181649" cy="175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332" name="Group 209"/>
              <p:cNvGrpSpPr>
                <a:grpSpLocks/>
              </p:cNvGrpSpPr>
              <p:nvPr/>
            </p:nvGrpSpPr>
            <p:grpSpPr bwMode="auto">
              <a:xfrm flipH="1">
                <a:off x="2498499" y="2088630"/>
                <a:ext cx="1699921" cy="2920590"/>
                <a:chOff x="91191" y="2113005"/>
                <a:chExt cx="1699921" cy="2920590"/>
              </a:xfrm>
            </p:grpSpPr>
            <p:sp>
              <p:nvSpPr>
                <p:cNvPr id="182" name="Freeform 181"/>
                <p:cNvSpPr/>
                <p:nvPr/>
              </p:nvSpPr>
              <p:spPr>
                <a:xfrm>
                  <a:off x="1125302" y="2111964"/>
                  <a:ext cx="665100" cy="2879949"/>
                </a:xfrm>
                <a:custGeom>
                  <a:avLst/>
                  <a:gdLst>
                    <a:gd name="connsiteX0" fmla="*/ 667265 w 667265"/>
                    <a:gd name="connsiteY0" fmla="*/ 2879125 h 2879125"/>
                    <a:gd name="connsiteX1" fmla="*/ 0 w 667265"/>
                    <a:gd name="connsiteY1" fmla="*/ 1346887 h 2879125"/>
                    <a:gd name="connsiteX2" fmla="*/ 667265 w 667265"/>
                    <a:gd name="connsiteY2" fmla="*/ 0 h 2879125"/>
                  </a:gdLst>
                  <a:ahLst/>
                  <a:cxnLst>
                    <a:cxn ang="0">
                      <a:pos x="connsiteX0" y="connsiteY0"/>
                    </a:cxn>
                    <a:cxn ang="0">
                      <a:pos x="connsiteX1" y="connsiteY1"/>
                    </a:cxn>
                    <a:cxn ang="0">
                      <a:pos x="connsiteX2" y="connsiteY2"/>
                    </a:cxn>
                  </a:cxnLst>
                  <a:rect l="l" t="t" r="r" b="b"/>
                  <a:pathLst>
                    <a:path w="667265" h="2879125">
                      <a:moveTo>
                        <a:pt x="667265" y="2879125"/>
                      </a:moveTo>
                      <a:cubicBezTo>
                        <a:pt x="333632" y="2352933"/>
                        <a:pt x="0" y="1826741"/>
                        <a:pt x="0" y="1346887"/>
                      </a:cubicBezTo>
                      <a:cubicBezTo>
                        <a:pt x="0" y="867033"/>
                        <a:pt x="333632" y="433516"/>
                        <a:pt x="667265"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3" name="Freeform 182"/>
                <p:cNvSpPr/>
                <p:nvPr/>
              </p:nvSpPr>
              <p:spPr>
                <a:xfrm>
                  <a:off x="97738" y="2121873"/>
                  <a:ext cx="1682107" cy="2916277"/>
                </a:xfrm>
                <a:custGeom>
                  <a:avLst/>
                  <a:gdLst>
                    <a:gd name="connsiteX0" fmla="*/ 1684085 w 1684085"/>
                    <a:gd name="connsiteY0" fmla="*/ 2912249 h 2912249"/>
                    <a:gd name="connsiteX1" fmla="*/ 8965 w 1684085"/>
                    <a:gd name="connsiteY1" fmla="*/ 1429231 h 2912249"/>
                    <a:gd name="connsiteX2" fmla="*/ 1630297 w 1684085"/>
                    <a:gd name="connsiteY2" fmla="*/ 0 h 2912249"/>
                  </a:gdLst>
                  <a:ahLst/>
                  <a:cxnLst>
                    <a:cxn ang="0">
                      <a:pos x="connsiteX0" y="connsiteY0"/>
                    </a:cxn>
                    <a:cxn ang="0">
                      <a:pos x="connsiteX1" y="connsiteY1"/>
                    </a:cxn>
                    <a:cxn ang="0">
                      <a:pos x="connsiteX2" y="connsiteY2"/>
                    </a:cxn>
                  </a:cxnLst>
                  <a:rect l="l" t="t" r="r" b="b"/>
                  <a:pathLst>
                    <a:path w="1684085" h="2912249">
                      <a:moveTo>
                        <a:pt x="1684085" y="2912249"/>
                      </a:moveTo>
                      <a:cubicBezTo>
                        <a:pt x="851007" y="2413427"/>
                        <a:pt x="17930" y="1914606"/>
                        <a:pt x="8965" y="1429231"/>
                      </a:cubicBezTo>
                      <a:cubicBezTo>
                        <a:pt x="0" y="943856"/>
                        <a:pt x="815148" y="471928"/>
                        <a:pt x="1630297" y="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endCxn id="182" idx="1"/>
                </p:cNvCxnSpPr>
                <p:nvPr/>
              </p:nvCxnSpPr>
              <p:spPr>
                <a:xfrm rot="5400000">
                  <a:off x="1043275" y="3363144"/>
                  <a:ext cx="181649" cy="175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5" name="Straight Arrow Connector 184"/>
                <p:cNvCxnSpPr/>
                <p:nvPr/>
              </p:nvCxnSpPr>
              <p:spPr>
                <a:xfrm rot="5400000">
                  <a:off x="8675" y="3544792"/>
                  <a:ext cx="181647" cy="1759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6258" name="Group 226"/>
            <p:cNvGrpSpPr>
              <a:grpSpLocks/>
            </p:cNvGrpSpPr>
            <p:nvPr/>
          </p:nvGrpSpPr>
          <p:grpSpPr bwMode="auto">
            <a:xfrm>
              <a:off x="0" y="2133600"/>
              <a:ext cx="4876802" cy="3279713"/>
              <a:chOff x="0" y="2133600"/>
              <a:chExt cx="4876802" cy="3279713"/>
            </a:xfrm>
          </p:grpSpPr>
          <p:grpSp>
            <p:nvGrpSpPr>
              <p:cNvPr id="6259" name="Group 178"/>
              <p:cNvGrpSpPr>
                <a:grpSpLocks/>
              </p:cNvGrpSpPr>
              <p:nvPr/>
            </p:nvGrpSpPr>
            <p:grpSpPr bwMode="auto">
              <a:xfrm rot="5400000">
                <a:off x="-99140" y="2893934"/>
                <a:ext cx="1976188" cy="1777908"/>
                <a:chOff x="-86497" y="4979773"/>
                <a:chExt cx="4382527" cy="1954427"/>
              </a:xfrm>
            </p:grpSpPr>
            <p:grpSp>
              <p:nvGrpSpPr>
                <p:cNvPr id="6311" name="Group 166"/>
                <p:cNvGrpSpPr>
                  <a:grpSpLocks/>
                </p:cNvGrpSpPr>
                <p:nvPr/>
              </p:nvGrpSpPr>
              <p:grpSpPr bwMode="auto">
                <a:xfrm>
                  <a:off x="-86497" y="4979773"/>
                  <a:ext cx="2199203" cy="1940137"/>
                  <a:chOff x="-86497" y="4979773"/>
                  <a:chExt cx="2199203" cy="1940137"/>
                </a:xfrm>
              </p:grpSpPr>
              <p:sp>
                <p:nvSpPr>
                  <p:cNvPr id="99" name="Freeform 98"/>
                  <p:cNvSpPr/>
                  <p:nvPr/>
                </p:nvSpPr>
                <p:spPr>
                  <a:xfrm flipH="1">
                    <a:off x="2055684" y="5054710"/>
                    <a:ext cx="56328" cy="1804449"/>
                  </a:xfrm>
                  <a:custGeom>
                    <a:avLst/>
                    <a:gdLst>
                      <a:gd name="connsiteX0" fmla="*/ 0 w 0"/>
                      <a:gd name="connsiteY0" fmla="*/ 0 h 1346886"/>
                      <a:gd name="connsiteX1" fmla="*/ 0 w 0"/>
                      <a:gd name="connsiteY1" fmla="*/ 1346886 h 1346886"/>
                    </a:gdLst>
                    <a:ahLst/>
                    <a:cxnLst>
                      <a:cxn ang="0">
                        <a:pos x="connsiteX0" y="connsiteY0"/>
                      </a:cxn>
                      <a:cxn ang="0">
                        <a:pos x="connsiteX1" y="connsiteY1"/>
                      </a:cxn>
                    </a:cxnLst>
                    <a:rect l="l" t="t" r="r" b="b"/>
                    <a:pathLst>
                      <a:path h="1346886">
                        <a:moveTo>
                          <a:pt x="0" y="0"/>
                        </a:moveTo>
                        <a:lnTo>
                          <a:pt x="0" y="1346886"/>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99"/>
                  <p:cNvSpPr/>
                  <p:nvPr/>
                </p:nvSpPr>
                <p:spPr>
                  <a:xfrm>
                    <a:off x="753108" y="5054711"/>
                    <a:ext cx="1123032" cy="1780017"/>
                  </a:xfrm>
                  <a:custGeom>
                    <a:avLst/>
                    <a:gdLst>
                      <a:gd name="connsiteX0" fmla="*/ 1124465 w 1124465"/>
                      <a:gd name="connsiteY0" fmla="*/ 0 h 1779372"/>
                      <a:gd name="connsiteX1" fmla="*/ 630195 w 1124465"/>
                      <a:gd name="connsiteY1" fmla="*/ 1099751 h 1779372"/>
                      <a:gd name="connsiteX2" fmla="*/ 0 w 1124465"/>
                      <a:gd name="connsiteY2" fmla="*/ 1779372 h 1779372"/>
                    </a:gdLst>
                    <a:ahLst/>
                    <a:cxnLst>
                      <a:cxn ang="0">
                        <a:pos x="connsiteX0" y="connsiteY0"/>
                      </a:cxn>
                      <a:cxn ang="0">
                        <a:pos x="connsiteX1" y="connsiteY1"/>
                      </a:cxn>
                      <a:cxn ang="0">
                        <a:pos x="connsiteX2" y="connsiteY2"/>
                      </a:cxn>
                    </a:cxnLst>
                    <a:rect l="l" t="t" r="r" b="b"/>
                    <a:pathLst>
                      <a:path w="1124465" h="1779372">
                        <a:moveTo>
                          <a:pt x="1124465" y="0"/>
                        </a:moveTo>
                        <a:cubicBezTo>
                          <a:pt x="971035" y="401594"/>
                          <a:pt x="817606" y="803189"/>
                          <a:pt x="630195" y="1099751"/>
                        </a:cubicBezTo>
                        <a:cubicBezTo>
                          <a:pt x="442784" y="1396313"/>
                          <a:pt x="221392" y="1587842"/>
                          <a:pt x="0" y="177937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100"/>
                  <p:cNvSpPr/>
                  <p:nvPr/>
                </p:nvSpPr>
                <p:spPr>
                  <a:xfrm>
                    <a:off x="-84765" y="4981416"/>
                    <a:ext cx="1862332" cy="1544427"/>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101"/>
                  <p:cNvSpPr/>
                  <p:nvPr/>
                </p:nvSpPr>
                <p:spPr>
                  <a:xfrm>
                    <a:off x="1777565" y="5056456"/>
                    <a:ext cx="211229" cy="1865527"/>
                  </a:xfrm>
                  <a:custGeom>
                    <a:avLst/>
                    <a:gdLst>
                      <a:gd name="connsiteX0" fmla="*/ 210065 w 210065"/>
                      <a:gd name="connsiteY0" fmla="*/ 0 h 1865870"/>
                      <a:gd name="connsiteX1" fmla="*/ 160638 w 210065"/>
                      <a:gd name="connsiteY1" fmla="*/ 1136821 h 1865870"/>
                      <a:gd name="connsiteX2" fmla="*/ 0 w 210065"/>
                      <a:gd name="connsiteY2" fmla="*/ 1865870 h 1865870"/>
                    </a:gdLst>
                    <a:ahLst/>
                    <a:cxnLst>
                      <a:cxn ang="0">
                        <a:pos x="connsiteX0" y="connsiteY0"/>
                      </a:cxn>
                      <a:cxn ang="0">
                        <a:pos x="connsiteX1" y="connsiteY1"/>
                      </a:cxn>
                      <a:cxn ang="0">
                        <a:pos x="connsiteX2" y="connsiteY2"/>
                      </a:cxn>
                    </a:cxnLst>
                    <a:rect l="l" t="t" r="r" b="b"/>
                    <a:pathLst>
                      <a:path w="210065" h="1865870">
                        <a:moveTo>
                          <a:pt x="210065" y="0"/>
                        </a:moveTo>
                        <a:cubicBezTo>
                          <a:pt x="202857" y="412921"/>
                          <a:pt x="195649" y="825843"/>
                          <a:pt x="160638" y="1136821"/>
                        </a:cubicBezTo>
                        <a:cubicBezTo>
                          <a:pt x="125627" y="1447799"/>
                          <a:pt x="62813" y="1656834"/>
                          <a:pt x="0" y="186587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102"/>
                  <p:cNvSpPr/>
                  <p:nvPr/>
                </p:nvSpPr>
                <p:spPr>
                  <a:xfrm>
                    <a:off x="1383273" y="5040750"/>
                    <a:ext cx="542154" cy="1804449"/>
                  </a:xfrm>
                  <a:custGeom>
                    <a:avLst/>
                    <a:gdLst>
                      <a:gd name="connsiteX0" fmla="*/ 543697 w 543697"/>
                      <a:gd name="connsiteY0" fmla="*/ 0 h 1804086"/>
                      <a:gd name="connsiteX1" fmla="*/ 383059 w 543697"/>
                      <a:gd name="connsiteY1" fmla="*/ 1062681 h 1804086"/>
                      <a:gd name="connsiteX2" fmla="*/ 0 w 543697"/>
                      <a:gd name="connsiteY2" fmla="*/ 1804086 h 1804086"/>
                    </a:gdLst>
                    <a:ahLst/>
                    <a:cxnLst>
                      <a:cxn ang="0">
                        <a:pos x="connsiteX0" y="connsiteY0"/>
                      </a:cxn>
                      <a:cxn ang="0">
                        <a:pos x="connsiteX1" y="connsiteY1"/>
                      </a:cxn>
                      <a:cxn ang="0">
                        <a:pos x="connsiteX2" y="connsiteY2"/>
                      </a:cxn>
                    </a:cxnLst>
                    <a:rect l="l" t="t" r="r" b="b"/>
                    <a:pathLst>
                      <a:path w="543697" h="1804086">
                        <a:moveTo>
                          <a:pt x="543697" y="0"/>
                        </a:moveTo>
                        <a:cubicBezTo>
                          <a:pt x="508686" y="381000"/>
                          <a:pt x="473675" y="762000"/>
                          <a:pt x="383059" y="1062681"/>
                        </a:cubicBezTo>
                        <a:cubicBezTo>
                          <a:pt x="292443" y="1363362"/>
                          <a:pt x="146221" y="1583724"/>
                          <a:pt x="0" y="1804086"/>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04" name="Straight Arrow Connector 103"/>
                  <p:cNvCxnSpPr/>
                  <p:nvPr/>
                </p:nvCxnSpPr>
                <p:spPr>
                  <a:xfrm flipV="1">
                    <a:off x="837599" y="6171584"/>
                    <a:ext cx="151380" cy="7678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rot="5400000" flipH="1" flipV="1">
                    <a:off x="990517" y="6477187"/>
                    <a:ext cx="151826" cy="15490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rot="5400000" flipH="1" flipV="1">
                    <a:off x="1560836" y="6364087"/>
                    <a:ext cx="151824" cy="7745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5400000" flipH="1" flipV="1">
                    <a:off x="1874697" y="6356507"/>
                    <a:ext cx="73295" cy="1408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rot="5400000" flipH="1" flipV="1">
                    <a:off x="2032579" y="6327772"/>
                    <a:ext cx="15182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312" name="Group 167"/>
                <p:cNvGrpSpPr>
                  <a:grpSpLocks/>
                </p:cNvGrpSpPr>
                <p:nvPr/>
              </p:nvGrpSpPr>
              <p:grpSpPr bwMode="auto">
                <a:xfrm flipH="1">
                  <a:off x="2220682" y="4994063"/>
                  <a:ext cx="2075348" cy="1940137"/>
                  <a:chOff x="-86497" y="4979647"/>
                  <a:chExt cx="2075348" cy="1940137"/>
                </a:xfrm>
              </p:grpSpPr>
              <p:sp>
                <p:nvSpPr>
                  <p:cNvPr id="72" name="Freeform 71"/>
                  <p:cNvSpPr/>
                  <p:nvPr/>
                </p:nvSpPr>
                <p:spPr>
                  <a:xfrm>
                    <a:off x="752694" y="5054256"/>
                    <a:ext cx="1123035" cy="1780017"/>
                  </a:xfrm>
                  <a:custGeom>
                    <a:avLst/>
                    <a:gdLst>
                      <a:gd name="connsiteX0" fmla="*/ 1124465 w 1124465"/>
                      <a:gd name="connsiteY0" fmla="*/ 0 h 1779372"/>
                      <a:gd name="connsiteX1" fmla="*/ 630195 w 1124465"/>
                      <a:gd name="connsiteY1" fmla="*/ 1099751 h 1779372"/>
                      <a:gd name="connsiteX2" fmla="*/ 0 w 1124465"/>
                      <a:gd name="connsiteY2" fmla="*/ 1779372 h 1779372"/>
                    </a:gdLst>
                    <a:ahLst/>
                    <a:cxnLst>
                      <a:cxn ang="0">
                        <a:pos x="connsiteX0" y="connsiteY0"/>
                      </a:cxn>
                      <a:cxn ang="0">
                        <a:pos x="connsiteX1" y="connsiteY1"/>
                      </a:cxn>
                      <a:cxn ang="0">
                        <a:pos x="connsiteX2" y="connsiteY2"/>
                      </a:cxn>
                    </a:cxnLst>
                    <a:rect l="l" t="t" r="r" b="b"/>
                    <a:pathLst>
                      <a:path w="1124465" h="1779372">
                        <a:moveTo>
                          <a:pt x="1124465" y="0"/>
                        </a:moveTo>
                        <a:cubicBezTo>
                          <a:pt x="971035" y="401594"/>
                          <a:pt x="817606" y="803189"/>
                          <a:pt x="630195" y="1099751"/>
                        </a:cubicBezTo>
                        <a:cubicBezTo>
                          <a:pt x="442784" y="1396313"/>
                          <a:pt x="221392" y="1587842"/>
                          <a:pt x="0" y="177937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3" name="Freeform 72"/>
                  <p:cNvSpPr/>
                  <p:nvPr/>
                </p:nvSpPr>
                <p:spPr>
                  <a:xfrm>
                    <a:off x="-85181" y="4980961"/>
                    <a:ext cx="1865855" cy="1544427"/>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74"/>
                  <p:cNvSpPr/>
                  <p:nvPr/>
                </p:nvSpPr>
                <p:spPr>
                  <a:xfrm>
                    <a:off x="1780675" y="5056002"/>
                    <a:ext cx="207710" cy="1865529"/>
                  </a:xfrm>
                  <a:custGeom>
                    <a:avLst/>
                    <a:gdLst>
                      <a:gd name="connsiteX0" fmla="*/ 210065 w 210065"/>
                      <a:gd name="connsiteY0" fmla="*/ 0 h 1865870"/>
                      <a:gd name="connsiteX1" fmla="*/ 160638 w 210065"/>
                      <a:gd name="connsiteY1" fmla="*/ 1136821 h 1865870"/>
                      <a:gd name="connsiteX2" fmla="*/ 0 w 210065"/>
                      <a:gd name="connsiteY2" fmla="*/ 1865870 h 1865870"/>
                    </a:gdLst>
                    <a:ahLst/>
                    <a:cxnLst>
                      <a:cxn ang="0">
                        <a:pos x="connsiteX0" y="connsiteY0"/>
                      </a:cxn>
                      <a:cxn ang="0">
                        <a:pos x="connsiteX1" y="connsiteY1"/>
                      </a:cxn>
                      <a:cxn ang="0">
                        <a:pos x="connsiteX2" y="connsiteY2"/>
                      </a:cxn>
                    </a:cxnLst>
                    <a:rect l="l" t="t" r="r" b="b"/>
                    <a:pathLst>
                      <a:path w="210065" h="1865870">
                        <a:moveTo>
                          <a:pt x="210065" y="0"/>
                        </a:moveTo>
                        <a:cubicBezTo>
                          <a:pt x="202857" y="412921"/>
                          <a:pt x="195649" y="825843"/>
                          <a:pt x="160638" y="1136821"/>
                        </a:cubicBezTo>
                        <a:cubicBezTo>
                          <a:pt x="125627" y="1447799"/>
                          <a:pt x="62813" y="1656834"/>
                          <a:pt x="0" y="186587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79"/>
                  <p:cNvSpPr/>
                  <p:nvPr/>
                </p:nvSpPr>
                <p:spPr>
                  <a:xfrm>
                    <a:off x="1382862" y="5040295"/>
                    <a:ext cx="542154" cy="1804449"/>
                  </a:xfrm>
                  <a:custGeom>
                    <a:avLst/>
                    <a:gdLst>
                      <a:gd name="connsiteX0" fmla="*/ 543697 w 543697"/>
                      <a:gd name="connsiteY0" fmla="*/ 0 h 1804086"/>
                      <a:gd name="connsiteX1" fmla="*/ 383059 w 543697"/>
                      <a:gd name="connsiteY1" fmla="*/ 1062681 h 1804086"/>
                      <a:gd name="connsiteX2" fmla="*/ 0 w 543697"/>
                      <a:gd name="connsiteY2" fmla="*/ 1804086 h 1804086"/>
                    </a:gdLst>
                    <a:ahLst/>
                    <a:cxnLst>
                      <a:cxn ang="0">
                        <a:pos x="connsiteX0" y="connsiteY0"/>
                      </a:cxn>
                      <a:cxn ang="0">
                        <a:pos x="connsiteX1" y="connsiteY1"/>
                      </a:cxn>
                      <a:cxn ang="0">
                        <a:pos x="connsiteX2" y="connsiteY2"/>
                      </a:cxn>
                    </a:cxnLst>
                    <a:rect l="l" t="t" r="r" b="b"/>
                    <a:pathLst>
                      <a:path w="543697" h="1804086">
                        <a:moveTo>
                          <a:pt x="543697" y="0"/>
                        </a:moveTo>
                        <a:cubicBezTo>
                          <a:pt x="508686" y="381000"/>
                          <a:pt x="473675" y="762000"/>
                          <a:pt x="383059" y="1062681"/>
                        </a:cubicBezTo>
                        <a:cubicBezTo>
                          <a:pt x="292443" y="1363362"/>
                          <a:pt x="146221" y="1583724"/>
                          <a:pt x="0" y="1804086"/>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Arrow Connector 81"/>
                  <p:cNvCxnSpPr/>
                  <p:nvPr/>
                </p:nvCxnSpPr>
                <p:spPr>
                  <a:xfrm flipV="1">
                    <a:off x="854790" y="6186836"/>
                    <a:ext cx="151380" cy="7678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flipH="1" flipV="1">
                    <a:off x="991866" y="6478491"/>
                    <a:ext cx="151826" cy="15138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rot="5400000" flipH="1" flipV="1">
                    <a:off x="1562185" y="6365393"/>
                    <a:ext cx="151824" cy="739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rot="5400000" flipH="1" flipV="1">
                    <a:off x="1874287" y="6356051"/>
                    <a:ext cx="73295" cy="1408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6260" name="Group 179"/>
              <p:cNvGrpSpPr>
                <a:grpSpLocks/>
              </p:cNvGrpSpPr>
              <p:nvPr/>
            </p:nvGrpSpPr>
            <p:grpSpPr bwMode="auto">
              <a:xfrm rot="5400000" flipV="1">
                <a:off x="2974790" y="2873981"/>
                <a:ext cx="1976904" cy="1827121"/>
                <a:chOff x="-86497" y="4979773"/>
                <a:chExt cx="4382527" cy="1954427"/>
              </a:xfrm>
            </p:grpSpPr>
            <p:grpSp>
              <p:nvGrpSpPr>
                <p:cNvPr id="6291" name="Group 166"/>
                <p:cNvGrpSpPr>
                  <a:grpSpLocks/>
                </p:cNvGrpSpPr>
                <p:nvPr/>
              </p:nvGrpSpPr>
              <p:grpSpPr bwMode="auto">
                <a:xfrm>
                  <a:off x="-86497" y="4979773"/>
                  <a:ext cx="2207931" cy="1940138"/>
                  <a:chOff x="-86497" y="4979773"/>
                  <a:chExt cx="2207931" cy="1940138"/>
                </a:xfrm>
              </p:grpSpPr>
              <p:sp>
                <p:nvSpPr>
                  <p:cNvPr id="128" name="Freeform 127"/>
                  <p:cNvSpPr/>
                  <p:nvPr/>
                </p:nvSpPr>
                <p:spPr>
                  <a:xfrm flipH="1">
                    <a:off x="2055946" y="5054391"/>
                    <a:ext cx="56307" cy="1805091"/>
                  </a:xfrm>
                  <a:custGeom>
                    <a:avLst/>
                    <a:gdLst>
                      <a:gd name="connsiteX0" fmla="*/ 0 w 0"/>
                      <a:gd name="connsiteY0" fmla="*/ 0 h 1346886"/>
                      <a:gd name="connsiteX1" fmla="*/ 0 w 0"/>
                      <a:gd name="connsiteY1" fmla="*/ 1346886 h 1346886"/>
                    </a:gdLst>
                    <a:ahLst/>
                    <a:cxnLst>
                      <a:cxn ang="0">
                        <a:pos x="connsiteX0" y="connsiteY0"/>
                      </a:cxn>
                      <a:cxn ang="0">
                        <a:pos x="connsiteX1" y="connsiteY1"/>
                      </a:cxn>
                    </a:cxnLst>
                    <a:rect l="l" t="t" r="r" b="b"/>
                    <a:pathLst>
                      <a:path h="1346886">
                        <a:moveTo>
                          <a:pt x="0" y="0"/>
                        </a:moveTo>
                        <a:lnTo>
                          <a:pt x="0" y="1346886"/>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9" name="Freeform 128"/>
                  <p:cNvSpPr/>
                  <p:nvPr/>
                </p:nvSpPr>
                <p:spPr>
                  <a:xfrm>
                    <a:off x="753841" y="5056088"/>
                    <a:ext cx="1122628" cy="1779620"/>
                  </a:xfrm>
                  <a:custGeom>
                    <a:avLst/>
                    <a:gdLst>
                      <a:gd name="connsiteX0" fmla="*/ 1124465 w 1124465"/>
                      <a:gd name="connsiteY0" fmla="*/ 0 h 1779372"/>
                      <a:gd name="connsiteX1" fmla="*/ 630195 w 1124465"/>
                      <a:gd name="connsiteY1" fmla="*/ 1099751 h 1779372"/>
                      <a:gd name="connsiteX2" fmla="*/ 0 w 1124465"/>
                      <a:gd name="connsiteY2" fmla="*/ 1779372 h 1779372"/>
                    </a:gdLst>
                    <a:ahLst/>
                    <a:cxnLst>
                      <a:cxn ang="0">
                        <a:pos x="connsiteX0" y="connsiteY0"/>
                      </a:cxn>
                      <a:cxn ang="0">
                        <a:pos x="connsiteX1" y="connsiteY1"/>
                      </a:cxn>
                      <a:cxn ang="0">
                        <a:pos x="connsiteX2" y="connsiteY2"/>
                      </a:cxn>
                    </a:cxnLst>
                    <a:rect l="l" t="t" r="r" b="b"/>
                    <a:pathLst>
                      <a:path w="1124465" h="1779372">
                        <a:moveTo>
                          <a:pt x="1124465" y="0"/>
                        </a:moveTo>
                        <a:cubicBezTo>
                          <a:pt x="971035" y="401594"/>
                          <a:pt x="817606" y="803189"/>
                          <a:pt x="630195" y="1099751"/>
                        </a:cubicBezTo>
                        <a:cubicBezTo>
                          <a:pt x="442784" y="1396313"/>
                          <a:pt x="221392" y="1587842"/>
                          <a:pt x="0" y="177937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0" name="Freeform 129"/>
                  <p:cNvSpPr/>
                  <p:nvPr/>
                </p:nvSpPr>
                <p:spPr>
                  <a:xfrm>
                    <a:off x="-87250" y="4981372"/>
                    <a:ext cx="1865179" cy="1545281"/>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1" name="Freeform 130"/>
                  <p:cNvSpPr/>
                  <p:nvPr/>
                </p:nvSpPr>
                <p:spPr>
                  <a:xfrm>
                    <a:off x="1777930" y="5054391"/>
                    <a:ext cx="211152" cy="1866223"/>
                  </a:xfrm>
                  <a:custGeom>
                    <a:avLst/>
                    <a:gdLst>
                      <a:gd name="connsiteX0" fmla="*/ 210065 w 210065"/>
                      <a:gd name="connsiteY0" fmla="*/ 0 h 1865870"/>
                      <a:gd name="connsiteX1" fmla="*/ 160638 w 210065"/>
                      <a:gd name="connsiteY1" fmla="*/ 1136821 h 1865870"/>
                      <a:gd name="connsiteX2" fmla="*/ 0 w 210065"/>
                      <a:gd name="connsiteY2" fmla="*/ 1865870 h 1865870"/>
                    </a:gdLst>
                    <a:ahLst/>
                    <a:cxnLst>
                      <a:cxn ang="0">
                        <a:pos x="connsiteX0" y="connsiteY0"/>
                      </a:cxn>
                      <a:cxn ang="0">
                        <a:pos x="connsiteX1" y="connsiteY1"/>
                      </a:cxn>
                      <a:cxn ang="0">
                        <a:pos x="connsiteX2" y="connsiteY2"/>
                      </a:cxn>
                    </a:cxnLst>
                    <a:rect l="l" t="t" r="r" b="b"/>
                    <a:pathLst>
                      <a:path w="210065" h="1865870">
                        <a:moveTo>
                          <a:pt x="210065" y="0"/>
                        </a:moveTo>
                        <a:cubicBezTo>
                          <a:pt x="202857" y="412921"/>
                          <a:pt x="195649" y="825843"/>
                          <a:pt x="160638" y="1136821"/>
                        </a:cubicBezTo>
                        <a:cubicBezTo>
                          <a:pt x="125627" y="1447799"/>
                          <a:pt x="62813" y="1656834"/>
                          <a:pt x="0" y="186587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6" name="Freeform 135"/>
                  <p:cNvSpPr/>
                  <p:nvPr/>
                </p:nvSpPr>
                <p:spPr>
                  <a:xfrm>
                    <a:off x="1383778" y="5040806"/>
                    <a:ext cx="545476" cy="1805091"/>
                  </a:xfrm>
                  <a:custGeom>
                    <a:avLst/>
                    <a:gdLst>
                      <a:gd name="connsiteX0" fmla="*/ 543697 w 543697"/>
                      <a:gd name="connsiteY0" fmla="*/ 0 h 1804086"/>
                      <a:gd name="connsiteX1" fmla="*/ 383059 w 543697"/>
                      <a:gd name="connsiteY1" fmla="*/ 1062681 h 1804086"/>
                      <a:gd name="connsiteX2" fmla="*/ 0 w 543697"/>
                      <a:gd name="connsiteY2" fmla="*/ 1804086 h 1804086"/>
                    </a:gdLst>
                    <a:ahLst/>
                    <a:cxnLst>
                      <a:cxn ang="0">
                        <a:pos x="connsiteX0" y="connsiteY0"/>
                      </a:cxn>
                      <a:cxn ang="0">
                        <a:pos x="connsiteX1" y="connsiteY1"/>
                      </a:cxn>
                      <a:cxn ang="0">
                        <a:pos x="connsiteX2" y="connsiteY2"/>
                      </a:cxn>
                    </a:cxnLst>
                    <a:rect l="l" t="t" r="r" b="b"/>
                    <a:pathLst>
                      <a:path w="543697" h="1804086">
                        <a:moveTo>
                          <a:pt x="543697" y="0"/>
                        </a:moveTo>
                        <a:cubicBezTo>
                          <a:pt x="508686" y="381000"/>
                          <a:pt x="473675" y="762000"/>
                          <a:pt x="383059" y="1062681"/>
                        </a:cubicBezTo>
                        <a:cubicBezTo>
                          <a:pt x="292443" y="1363362"/>
                          <a:pt x="146221" y="1583724"/>
                          <a:pt x="0" y="1804086"/>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40" name="Straight Arrow Connector 139"/>
                  <p:cNvCxnSpPr/>
                  <p:nvPr/>
                </p:nvCxnSpPr>
                <p:spPr>
                  <a:xfrm flipV="1">
                    <a:off x="838300" y="6171748"/>
                    <a:ext cx="151327" cy="76414"/>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rot="5400000" flipH="1" flipV="1">
                    <a:off x="988875" y="6479858"/>
                    <a:ext cx="152830" cy="151325"/>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rot="5400000" flipH="1" flipV="1">
                    <a:off x="1574822" y="6363979"/>
                    <a:ext cx="152830" cy="77423"/>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rot="5400000" flipH="1" flipV="1">
                    <a:off x="1874301" y="6358294"/>
                    <a:ext cx="74717" cy="14077"/>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rot="5400000" flipH="1" flipV="1">
                    <a:off x="2046397" y="6327974"/>
                    <a:ext cx="152830" cy="0"/>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292" name="Group 167"/>
                <p:cNvGrpSpPr>
                  <a:grpSpLocks/>
                </p:cNvGrpSpPr>
                <p:nvPr/>
              </p:nvGrpSpPr>
              <p:grpSpPr bwMode="auto">
                <a:xfrm flipH="1">
                  <a:off x="2219846" y="4994062"/>
                  <a:ext cx="2076184" cy="1940138"/>
                  <a:chOff x="-86497" y="4979646"/>
                  <a:chExt cx="2076184" cy="1940138"/>
                </a:xfrm>
              </p:grpSpPr>
              <p:sp>
                <p:nvSpPr>
                  <p:cNvPr id="119" name="Freeform 118"/>
                  <p:cNvSpPr/>
                  <p:nvPr/>
                </p:nvSpPr>
                <p:spPr>
                  <a:xfrm>
                    <a:off x="752943" y="5055258"/>
                    <a:ext cx="1122625" cy="1779620"/>
                  </a:xfrm>
                  <a:custGeom>
                    <a:avLst/>
                    <a:gdLst>
                      <a:gd name="connsiteX0" fmla="*/ 1124465 w 1124465"/>
                      <a:gd name="connsiteY0" fmla="*/ 0 h 1779372"/>
                      <a:gd name="connsiteX1" fmla="*/ 630195 w 1124465"/>
                      <a:gd name="connsiteY1" fmla="*/ 1099751 h 1779372"/>
                      <a:gd name="connsiteX2" fmla="*/ 0 w 1124465"/>
                      <a:gd name="connsiteY2" fmla="*/ 1779372 h 1779372"/>
                    </a:gdLst>
                    <a:ahLst/>
                    <a:cxnLst>
                      <a:cxn ang="0">
                        <a:pos x="connsiteX0" y="connsiteY0"/>
                      </a:cxn>
                      <a:cxn ang="0">
                        <a:pos x="connsiteX1" y="connsiteY1"/>
                      </a:cxn>
                      <a:cxn ang="0">
                        <a:pos x="connsiteX2" y="connsiteY2"/>
                      </a:cxn>
                    </a:cxnLst>
                    <a:rect l="l" t="t" r="r" b="b"/>
                    <a:pathLst>
                      <a:path w="1124465" h="1779372">
                        <a:moveTo>
                          <a:pt x="1124465" y="0"/>
                        </a:moveTo>
                        <a:cubicBezTo>
                          <a:pt x="971035" y="401594"/>
                          <a:pt x="817606" y="803189"/>
                          <a:pt x="630195" y="1099751"/>
                        </a:cubicBezTo>
                        <a:cubicBezTo>
                          <a:pt x="442784" y="1396313"/>
                          <a:pt x="221392" y="1587842"/>
                          <a:pt x="0" y="177937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0" name="Freeform 119"/>
                  <p:cNvSpPr/>
                  <p:nvPr/>
                </p:nvSpPr>
                <p:spPr>
                  <a:xfrm>
                    <a:off x="-88147" y="4980541"/>
                    <a:ext cx="1865178" cy="1545281"/>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Freeform 120"/>
                  <p:cNvSpPr/>
                  <p:nvPr/>
                </p:nvSpPr>
                <p:spPr>
                  <a:xfrm>
                    <a:off x="1777031" y="5053560"/>
                    <a:ext cx="211152" cy="1866223"/>
                  </a:xfrm>
                  <a:custGeom>
                    <a:avLst/>
                    <a:gdLst>
                      <a:gd name="connsiteX0" fmla="*/ 210065 w 210065"/>
                      <a:gd name="connsiteY0" fmla="*/ 0 h 1865870"/>
                      <a:gd name="connsiteX1" fmla="*/ 160638 w 210065"/>
                      <a:gd name="connsiteY1" fmla="*/ 1136821 h 1865870"/>
                      <a:gd name="connsiteX2" fmla="*/ 0 w 210065"/>
                      <a:gd name="connsiteY2" fmla="*/ 1865870 h 1865870"/>
                    </a:gdLst>
                    <a:ahLst/>
                    <a:cxnLst>
                      <a:cxn ang="0">
                        <a:pos x="connsiteX0" y="connsiteY0"/>
                      </a:cxn>
                      <a:cxn ang="0">
                        <a:pos x="connsiteX1" y="connsiteY1"/>
                      </a:cxn>
                      <a:cxn ang="0">
                        <a:pos x="connsiteX2" y="connsiteY2"/>
                      </a:cxn>
                    </a:cxnLst>
                    <a:rect l="l" t="t" r="r" b="b"/>
                    <a:pathLst>
                      <a:path w="210065" h="1865870">
                        <a:moveTo>
                          <a:pt x="210065" y="0"/>
                        </a:moveTo>
                        <a:cubicBezTo>
                          <a:pt x="202857" y="412921"/>
                          <a:pt x="195649" y="825843"/>
                          <a:pt x="160638" y="1136821"/>
                        </a:cubicBezTo>
                        <a:cubicBezTo>
                          <a:pt x="125627" y="1447799"/>
                          <a:pt x="62813" y="1656834"/>
                          <a:pt x="0" y="186587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2" name="Freeform 121"/>
                  <p:cNvSpPr/>
                  <p:nvPr/>
                </p:nvSpPr>
                <p:spPr>
                  <a:xfrm>
                    <a:off x="1382879" y="5039975"/>
                    <a:ext cx="541957" cy="1805091"/>
                  </a:xfrm>
                  <a:custGeom>
                    <a:avLst/>
                    <a:gdLst>
                      <a:gd name="connsiteX0" fmla="*/ 543697 w 543697"/>
                      <a:gd name="connsiteY0" fmla="*/ 0 h 1804086"/>
                      <a:gd name="connsiteX1" fmla="*/ 383059 w 543697"/>
                      <a:gd name="connsiteY1" fmla="*/ 1062681 h 1804086"/>
                      <a:gd name="connsiteX2" fmla="*/ 0 w 543697"/>
                      <a:gd name="connsiteY2" fmla="*/ 1804086 h 1804086"/>
                    </a:gdLst>
                    <a:ahLst/>
                    <a:cxnLst>
                      <a:cxn ang="0">
                        <a:pos x="connsiteX0" y="connsiteY0"/>
                      </a:cxn>
                      <a:cxn ang="0">
                        <a:pos x="connsiteX1" y="connsiteY1"/>
                      </a:cxn>
                      <a:cxn ang="0">
                        <a:pos x="connsiteX2" y="connsiteY2"/>
                      </a:cxn>
                    </a:cxnLst>
                    <a:rect l="l" t="t" r="r" b="b"/>
                    <a:pathLst>
                      <a:path w="543697" h="1804086">
                        <a:moveTo>
                          <a:pt x="543697" y="0"/>
                        </a:moveTo>
                        <a:cubicBezTo>
                          <a:pt x="508686" y="381000"/>
                          <a:pt x="473675" y="762000"/>
                          <a:pt x="383059" y="1062681"/>
                        </a:cubicBezTo>
                        <a:cubicBezTo>
                          <a:pt x="292443" y="1363362"/>
                          <a:pt x="146221" y="1583724"/>
                          <a:pt x="0" y="1804086"/>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23" name="Straight Arrow Connector 122"/>
                  <p:cNvCxnSpPr/>
                  <p:nvPr/>
                </p:nvCxnSpPr>
                <p:spPr>
                  <a:xfrm flipV="1">
                    <a:off x="837405" y="6170918"/>
                    <a:ext cx="151325" cy="76414"/>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rot="5400000" flipH="1" flipV="1">
                    <a:off x="989736" y="6477267"/>
                    <a:ext cx="152830" cy="154845"/>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rot="5400000" flipH="1" flipV="1">
                    <a:off x="1573925" y="6363148"/>
                    <a:ext cx="152830" cy="77422"/>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rot="5400000" flipH="1" flipV="1">
                    <a:off x="1873402" y="6357463"/>
                    <a:ext cx="74717" cy="14077"/>
                  </a:xfrm>
                  <a:prstGeom prst="straightConnector1">
                    <a:avLst/>
                  </a:prstGeom>
                  <a:ln>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6261" name="Group 210"/>
              <p:cNvGrpSpPr>
                <a:grpSpLocks/>
              </p:cNvGrpSpPr>
              <p:nvPr/>
            </p:nvGrpSpPr>
            <p:grpSpPr bwMode="auto">
              <a:xfrm>
                <a:off x="3048000" y="2133600"/>
                <a:ext cx="1217521" cy="3279713"/>
                <a:chOff x="3048000" y="2133600"/>
                <a:chExt cx="1217521" cy="3279713"/>
              </a:xfrm>
            </p:grpSpPr>
            <p:grpSp>
              <p:nvGrpSpPr>
                <p:cNvPr id="6277" name="Group 202"/>
                <p:cNvGrpSpPr>
                  <a:grpSpLocks/>
                </p:cNvGrpSpPr>
                <p:nvPr/>
              </p:nvGrpSpPr>
              <p:grpSpPr bwMode="auto">
                <a:xfrm>
                  <a:off x="3054926" y="2133600"/>
                  <a:ext cx="1210595" cy="1450913"/>
                  <a:chOff x="3054926" y="2133600"/>
                  <a:chExt cx="1210595" cy="1450913"/>
                </a:xfrm>
              </p:grpSpPr>
              <p:sp>
                <p:nvSpPr>
                  <p:cNvPr id="191" name="Freeform 190"/>
                  <p:cNvSpPr/>
                  <p:nvPr/>
                </p:nvSpPr>
                <p:spPr bwMode="auto">
                  <a:xfrm rot="5400000" flipV="1">
                    <a:off x="3121831" y="2440765"/>
                    <a:ext cx="1146154" cy="1141413"/>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6" name="Freeform 195"/>
                  <p:cNvSpPr/>
                  <p:nvPr/>
                </p:nvSpPr>
                <p:spPr bwMode="auto">
                  <a:xfrm rot="5400000" flipV="1">
                    <a:off x="2933713" y="2476485"/>
                    <a:ext cx="1295376" cy="91440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7" name="Freeform 196"/>
                  <p:cNvSpPr/>
                  <p:nvPr/>
                </p:nvSpPr>
                <p:spPr bwMode="auto">
                  <a:xfrm rot="5400000" flipV="1">
                    <a:off x="2668602" y="2519349"/>
                    <a:ext cx="1450948" cy="67945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99" name="Straight Arrow Connector 198"/>
                  <p:cNvCxnSpPr>
                    <a:stCxn id="191" idx="1"/>
                  </p:cNvCxnSpPr>
                  <p:nvPr/>
                </p:nvCxnSpPr>
                <p:spPr>
                  <a:xfrm rot="5400000" flipH="1" flipV="1">
                    <a:off x="3942558" y="3109100"/>
                    <a:ext cx="80961"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rot="5400000" flipH="1" flipV="1">
                    <a:off x="3637758" y="3185298"/>
                    <a:ext cx="80961"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rot="5400000" flipH="1" flipV="1">
                    <a:off x="3523458" y="2936066"/>
                    <a:ext cx="157160" cy="76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278" name="Group 203"/>
                <p:cNvGrpSpPr>
                  <a:grpSpLocks/>
                </p:cNvGrpSpPr>
                <p:nvPr/>
              </p:nvGrpSpPr>
              <p:grpSpPr bwMode="auto">
                <a:xfrm flipV="1">
                  <a:off x="3048000" y="3962400"/>
                  <a:ext cx="1210595" cy="1450913"/>
                  <a:chOff x="3054926" y="2133600"/>
                  <a:chExt cx="1210595" cy="1450913"/>
                </a:xfrm>
              </p:grpSpPr>
              <p:sp>
                <p:nvSpPr>
                  <p:cNvPr id="205" name="Freeform 204"/>
                  <p:cNvSpPr/>
                  <p:nvPr/>
                </p:nvSpPr>
                <p:spPr bwMode="auto">
                  <a:xfrm rot="5400000" flipV="1">
                    <a:off x="3122407" y="2440765"/>
                    <a:ext cx="1146154" cy="1141413"/>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6" name="Freeform 205"/>
                  <p:cNvSpPr/>
                  <p:nvPr/>
                </p:nvSpPr>
                <p:spPr bwMode="auto">
                  <a:xfrm rot="5400000" flipV="1">
                    <a:off x="2934289" y="2476485"/>
                    <a:ext cx="1295376" cy="91440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7" name="Freeform 206"/>
                  <p:cNvSpPr/>
                  <p:nvPr/>
                </p:nvSpPr>
                <p:spPr bwMode="auto">
                  <a:xfrm rot="5400000" flipV="1">
                    <a:off x="2669178" y="2519348"/>
                    <a:ext cx="1450948" cy="67945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08" name="Straight Arrow Connector 207"/>
                  <p:cNvCxnSpPr/>
                  <p:nvPr/>
                </p:nvCxnSpPr>
                <p:spPr>
                  <a:xfrm rot="5400000" flipH="1" flipV="1">
                    <a:off x="3927260" y="3109100"/>
                    <a:ext cx="80960"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rot="5400000" flipH="1" flipV="1">
                    <a:off x="3639128" y="3201966"/>
                    <a:ext cx="79374"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rot="5400000" flipH="1" flipV="1">
                    <a:off x="3508160" y="2936065"/>
                    <a:ext cx="157159" cy="76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6262" name="Group 211"/>
              <p:cNvGrpSpPr>
                <a:grpSpLocks/>
              </p:cNvGrpSpPr>
              <p:nvPr/>
            </p:nvGrpSpPr>
            <p:grpSpPr bwMode="auto">
              <a:xfrm flipH="1">
                <a:off x="533400" y="2133600"/>
                <a:ext cx="1217521" cy="3279713"/>
                <a:chOff x="3048000" y="2133600"/>
                <a:chExt cx="1217521" cy="3279713"/>
              </a:xfrm>
            </p:grpSpPr>
            <p:grpSp>
              <p:nvGrpSpPr>
                <p:cNvPr id="6263" name="Group 202"/>
                <p:cNvGrpSpPr>
                  <a:grpSpLocks/>
                </p:cNvGrpSpPr>
                <p:nvPr/>
              </p:nvGrpSpPr>
              <p:grpSpPr bwMode="auto">
                <a:xfrm>
                  <a:off x="3054926" y="2133600"/>
                  <a:ext cx="1210595" cy="1450913"/>
                  <a:chOff x="3054926" y="2133600"/>
                  <a:chExt cx="1210595" cy="1450913"/>
                </a:xfrm>
              </p:grpSpPr>
              <p:sp>
                <p:nvSpPr>
                  <p:cNvPr id="221" name="Freeform 220"/>
                  <p:cNvSpPr/>
                  <p:nvPr/>
                </p:nvSpPr>
                <p:spPr bwMode="auto">
                  <a:xfrm rot="5400000" flipV="1">
                    <a:off x="3121738" y="2440765"/>
                    <a:ext cx="1146154" cy="1141413"/>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2" name="Freeform 221"/>
                  <p:cNvSpPr/>
                  <p:nvPr/>
                </p:nvSpPr>
                <p:spPr bwMode="auto">
                  <a:xfrm rot="5400000" flipV="1">
                    <a:off x="2933620" y="2476485"/>
                    <a:ext cx="1295376" cy="91440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3" name="Freeform 222"/>
                  <p:cNvSpPr/>
                  <p:nvPr/>
                </p:nvSpPr>
                <p:spPr bwMode="auto">
                  <a:xfrm rot="5400000" flipV="1">
                    <a:off x="2668510" y="2519349"/>
                    <a:ext cx="1450948" cy="67945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24" name="Straight Arrow Connector 223"/>
                  <p:cNvCxnSpPr>
                    <a:stCxn id="221" idx="1"/>
                  </p:cNvCxnSpPr>
                  <p:nvPr/>
                </p:nvCxnSpPr>
                <p:spPr>
                  <a:xfrm rot="5400000" flipH="1" flipV="1">
                    <a:off x="3942465" y="3109100"/>
                    <a:ext cx="80961"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p:nvPr/>
                </p:nvCxnSpPr>
                <p:spPr>
                  <a:xfrm rot="5400000" flipH="1" flipV="1">
                    <a:off x="3637665" y="3185298"/>
                    <a:ext cx="80961"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6" name="Straight Arrow Connector 225"/>
                  <p:cNvCxnSpPr/>
                  <p:nvPr/>
                </p:nvCxnSpPr>
                <p:spPr>
                  <a:xfrm rot="5400000" flipH="1" flipV="1">
                    <a:off x="3523366" y="2936066"/>
                    <a:ext cx="157160" cy="76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264" name="Group 203"/>
                <p:cNvGrpSpPr>
                  <a:grpSpLocks/>
                </p:cNvGrpSpPr>
                <p:nvPr/>
              </p:nvGrpSpPr>
              <p:grpSpPr bwMode="auto">
                <a:xfrm flipV="1">
                  <a:off x="3048000" y="3962400"/>
                  <a:ext cx="1210595" cy="1450913"/>
                  <a:chOff x="3054926" y="2133600"/>
                  <a:chExt cx="1210595" cy="1450913"/>
                </a:xfrm>
              </p:grpSpPr>
              <p:sp>
                <p:nvSpPr>
                  <p:cNvPr id="215" name="Freeform 214"/>
                  <p:cNvSpPr/>
                  <p:nvPr/>
                </p:nvSpPr>
                <p:spPr bwMode="auto">
                  <a:xfrm rot="5400000" flipV="1">
                    <a:off x="3122314" y="2440765"/>
                    <a:ext cx="1146154" cy="1141413"/>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6" name="Freeform 215"/>
                  <p:cNvSpPr/>
                  <p:nvPr/>
                </p:nvSpPr>
                <p:spPr bwMode="auto">
                  <a:xfrm rot="5400000" flipV="1">
                    <a:off x="2934196" y="2476485"/>
                    <a:ext cx="1295376" cy="91440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7" name="Freeform 216"/>
                  <p:cNvSpPr/>
                  <p:nvPr/>
                </p:nvSpPr>
                <p:spPr bwMode="auto">
                  <a:xfrm rot="5400000" flipV="1">
                    <a:off x="2669086" y="2519348"/>
                    <a:ext cx="1450948" cy="679450"/>
                  </a:xfrm>
                  <a:custGeom>
                    <a:avLst/>
                    <a:gdLst>
                      <a:gd name="connsiteX0" fmla="*/ 1865870 w 1865870"/>
                      <a:gd name="connsiteY0" fmla="*/ 0 h 1544595"/>
                      <a:gd name="connsiteX1" fmla="*/ 1248032 w 1865870"/>
                      <a:gd name="connsiteY1" fmla="*/ 1087395 h 1544595"/>
                      <a:gd name="connsiteX2" fmla="*/ 0 w 1865870"/>
                      <a:gd name="connsiteY2" fmla="*/ 1544595 h 1544595"/>
                    </a:gdLst>
                    <a:ahLst/>
                    <a:cxnLst>
                      <a:cxn ang="0">
                        <a:pos x="connsiteX0" y="connsiteY0"/>
                      </a:cxn>
                      <a:cxn ang="0">
                        <a:pos x="connsiteX1" y="connsiteY1"/>
                      </a:cxn>
                      <a:cxn ang="0">
                        <a:pos x="connsiteX2" y="connsiteY2"/>
                      </a:cxn>
                    </a:cxnLst>
                    <a:rect l="l" t="t" r="r" b="b"/>
                    <a:pathLst>
                      <a:path w="1865870" h="1544595">
                        <a:moveTo>
                          <a:pt x="1865870" y="0"/>
                        </a:moveTo>
                        <a:cubicBezTo>
                          <a:pt x="1712440" y="414981"/>
                          <a:pt x="1559010" y="829963"/>
                          <a:pt x="1248032" y="1087395"/>
                        </a:cubicBezTo>
                        <a:cubicBezTo>
                          <a:pt x="937054" y="1344828"/>
                          <a:pt x="468527" y="1444711"/>
                          <a:pt x="0" y="1544595"/>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18" name="Straight Arrow Connector 217"/>
                  <p:cNvCxnSpPr/>
                  <p:nvPr/>
                </p:nvCxnSpPr>
                <p:spPr>
                  <a:xfrm rot="5400000" flipH="1" flipV="1">
                    <a:off x="3927166" y="3109100"/>
                    <a:ext cx="80960"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rot="5400000" flipH="1" flipV="1">
                    <a:off x="3639035" y="3201966"/>
                    <a:ext cx="79374" cy="11112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rot="5400000" flipH="1" flipV="1">
                    <a:off x="3508067" y="2936065"/>
                    <a:ext cx="157159" cy="76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grpSp>
      <p:grpSp>
        <p:nvGrpSpPr>
          <p:cNvPr id="22" name="Group 293"/>
          <p:cNvGrpSpPr>
            <a:grpSpLocks/>
          </p:cNvGrpSpPr>
          <p:nvPr/>
        </p:nvGrpSpPr>
        <p:grpSpPr bwMode="auto">
          <a:xfrm>
            <a:off x="2879725" y="990600"/>
            <a:ext cx="4276725" cy="3429000"/>
            <a:chOff x="6019800" y="2209800"/>
            <a:chExt cx="4276898" cy="3429000"/>
          </a:xfrm>
        </p:grpSpPr>
        <p:grpSp>
          <p:nvGrpSpPr>
            <p:cNvPr id="6209" name="Group 233"/>
            <p:cNvGrpSpPr>
              <a:grpSpLocks/>
            </p:cNvGrpSpPr>
            <p:nvPr/>
          </p:nvGrpSpPr>
          <p:grpSpPr bwMode="auto">
            <a:xfrm>
              <a:off x="7772400" y="2819400"/>
              <a:ext cx="685800" cy="2057400"/>
              <a:chOff x="4876800" y="2819400"/>
              <a:chExt cx="685800" cy="2057400"/>
            </a:xfrm>
          </p:grpSpPr>
          <p:sp>
            <p:nvSpPr>
              <p:cNvPr id="66" name="Oval 65"/>
              <p:cNvSpPr/>
              <p:nvPr/>
            </p:nvSpPr>
            <p:spPr>
              <a:xfrm>
                <a:off x="4876871" y="2819400"/>
                <a:ext cx="685828" cy="2057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0" name="Straight Arrow Connector 229"/>
              <p:cNvCxnSpPr/>
              <p:nvPr/>
            </p:nvCxnSpPr>
            <p:spPr>
              <a:xfrm>
                <a:off x="5269000" y="2819400"/>
                <a:ext cx="98429" cy="76200"/>
              </a:xfrm>
              <a:prstGeom prst="straightConnector1">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6210" name="Group 271"/>
            <p:cNvGrpSpPr>
              <a:grpSpLocks/>
            </p:cNvGrpSpPr>
            <p:nvPr/>
          </p:nvGrpSpPr>
          <p:grpSpPr bwMode="auto">
            <a:xfrm>
              <a:off x="6019800" y="2209800"/>
              <a:ext cx="2219498" cy="3429000"/>
              <a:chOff x="6019800" y="2209800"/>
              <a:chExt cx="2219498" cy="3429000"/>
            </a:xfrm>
          </p:grpSpPr>
          <p:grpSp>
            <p:nvGrpSpPr>
              <p:cNvPr id="6232" name="Group 255"/>
              <p:cNvGrpSpPr>
                <a:grpSpLocks/>
              </p:cNvGrpSpPr>
              <p:nvPr/>
            </p:nvGrpSpPr>
            <p:grpSpPr bwMode="auto">
              <a:xfrm>
                <a:off x="6019800" y="2209800"/>
                <a:ext cx="2219498" cy="1677988"/>
                <a:chOff x="6019800" y="2209800"/>
                <a:chExt cx="2219498" cy="1677988"/>
              </a:xfrm>
            </p:grpSpPr>
            <p:sp>
              <p:nvSpPr>
                <p:cNvPr id="239" name="Freeform 238"/>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0" name="Freeform 239"/>
                <p:cNvSpPr/>
                <p:nvPr/>
              </p:nvSpPr>
              <p:spPr>
                <a:xfrm>
                  <a:off x="6848509"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1" name="Freeform 240"/>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43" name="Straight Connector 242"/>
                <p:cNvCxnSpPr/>
                <p:nvPr/>
              </p:nvCxnSpPr>
              <p:spPr>
                <a:xfrm rot="10800000">
                  <a:off x="6019800" y="3886200"/>
                  <a:ext cx="2133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Arrow Connector 245"/>
                <p:cNvCxnSpPr/>
                <p:nvPr/>
              </p:nvCxnSpPr>
              <p:spPr>
                <a:xfrm rot="16200000" flipH="1">
                  <a:off x="7469251" y="2647948"/>
                  <a:ext cx="206375" cy="920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7" name="Straight Arrow Connector 246"/>
                <p:cNvCxnSpPr>
                  <a:stCxn id="240" idx="1"/>
                </p:cNvCxnSpPr>
                <p:nvPr/>
              </p:nvCxnSpPr>
              <p:spPr>
                <a:xfrm>
                  <a:off x="7162846" y="2976563"/>
                  <a:ext cx="176220" cy="87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2" name="Straight Arrow Connector 251"/>
                <p:cNvCxnSpPr/>
                <p:nvPr/>
              </p:nvCxnSpPr>
              <p:spPr>
                <a:xfrm>
                  <a:off x="7239049" y="3413125"/>
                  <a:ext cx="185746" cy="587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5" name="Straight Arrow Connector 254"/>
                <p:cNvCxnSpPr/>
                <p:nvPr/>
              </p:nvCxnSpPr>
              <p:spPr>
                <a:xfrm>
                  <a:off x="7239049" y="3886200"/>
                  <a:ext cx="22860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233" name="Group 256"/>
              <p:cNvGrpSpPr>
                <a:grpSpLocks/>
              </p:cNvGrpSpPr>
              <p:nvPr/>
            </p:nvGrpSpPr>
            <p:grpSpPr bwMode="auto">
              <a:xfrm flipV="1">
                <a:off x="6324600" y="4267200"/>
                <a:ext cx="1914698" cy="1371600"/>
                <a:chOff x="6324600" y="2209800"/>
                <a:chExt cx="1914698" cy="1371600"/>
              </a:xfrm>
            </p:grpSpPr>
            <p:sp>
              <p:nvSpPr>
                <p:cNvPr id="258" name="Freeform 257"/>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9" name="Freeform 258"/>
                <p:cNvSpPr/>
                <p:nvPr/>
              </p:nvSpPr>
              <p:spPr>
                <a:xfrm>
                  <a:off x="6831046"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0" name="Freeform 259"/>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p:nvPr/>
              </p:nvCxnSpPr>
              <p:spPr>
                <a:xfrm rot="16200000" flipH="1">
                  <a:off x="7469251" y="2647948"/>
                  <a:ext cx="206375" cy="920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a:stCxn id="259" idx="1"/>
                </p:cNvCxnSpPr>
                <p:nvPr/>
              </p:nvCxnSpPr>
              <p:spPr>
                <a:xfrm>
                  <a:off x="7146971" y="2976562"/>
                  <a:ext cx="174632" cy="87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4" name="Straight Arrow Connector 263"/>
                <p:cNvCxnSpPr/>
                <p:nvPr/>
              </p:nvCxnSpPr>
              <p:spPr>
                <a:xfrm>
                  <a:off x="7239049" y="3413125"/>
                  <a:ext cx="185746" cy="58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66" name="Freeform 265"/>
              <p:cNvSpPr/>
              <p:nvPr/>
            </p:nvSpPr>
            <p:spPr>
              <a:xfrm>
                <a:off x="6051551" y="3175000"/>
                <a:ext cx="2095585" cy="574675"/>
              </a:xfrm>
              <a:custGeom>
                <a:avLst/>
                <a:gdLst>
                  <a:gd name="connsiteX0" fmla="*/ 2094807 w 2094807"/>
                  <a:gd name="connsiteY0" fmla="*/ 548640 h 573578"/>
                  <a:gd name="connsiteX1" fmla="*/ 914400 w 2094807"/>
                  <a:gd name="connsiteY1" fmla="*/ 482138 h 573578"/>
                  <a:gd name="connsiteX2" fmla="*/ 0 w 2094807"/>
                  <a:gd name="connsiteY2" fmla="*/ 0 h 573578"/>
                </a:gdLst>
                <a:ahLst/>
                <a:cxnLst>
                  <a:cxn ang="0">
                    <a:pos x="connsiteX0" y="connsiteY0"/>
                  </a:cxn>
                  <a:cxn ang="0">
                    <a:pos x="connsiteX1" y="connsiteY1"/>
                  </a:cxn>
                  <a:cxn ang="0">
                    <a:pos x="connsiteX2" y="connsiteY2"/>
                  </a:cxn>
                </a:cxnLst>
                <a:rect l="l" t="t" r="r" b="b"/>
                <a:pathLst>
                  <a:path w="2094807" h="573578">
                    <a:moveTo>
                      <a:pt x="2094807" y="548640"/>
                    </a:moveTo>
                    <a:cubicBezTo>
                      <a:pt x="1679170" y="561109"/>
                      <a:pt x="1263534" y="573578"/>
                      <a:pt x="914400" y="482138"/>
                    </a:cubicBezTo>
                    <a:cubicBezTo>
                      <a:pt x="565266" y="390698"/>
                      <a:pt x="282633" y="195349"/>
                      <a:pt x="0" y="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68" name="Straight Arrow Connector 267"/>
              <p:cNvCxnSpPr/>
              <p:nvPr/>
            </p:nvCxnSpPr>
            <p:spPr>
              <a:xfrm>
                <a:off x="7229524" y="3717925"/>
                <a:ext cx="26194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0" name="Freeform 269"/>
              <p:cNvSpPr/>
              <p:nvPr/>
            </p:nvSpPr>
            <p:spPr>
              <a:xfrm>
                <a:off x="6084891" y="4065588"/>
                <a:ext cx="2044783" cy="457200"/>
              </a:xfrm>
              <a:custGeom>
                <a:avLst/>
                <a:gdLst>
                  <a:gd name="connsiteX0" fmla="*/ 2044931 w 2044931"/>
                  <a:gd name="connsiteY0" fmla="*/ 8313 h 457201"/>
                  <a:gd name="connsiteX1" fmla="*/ 997528 w 2044931"/>
                  <a:gd name="connsiteY1" fmla="*/ 74815 h 457201"/>
                  <a:gd name="connsiteX2" fmla="*/ 0 w 2044931"/>
                  <a:gd name="connsiteY2" fmla="*/ 457201 h 457201"/>
                </a:gdLst>
                <a:ahLst/>
                <a:cxnLst>
                  <a:cxn ang="0">
                    <a:pos x="connsiteX0" y="connsiteY0"/>
                  </a:cxn>
                  <a:cxn ang="0">
                    <a:pos x="connsiteX1" y="connsiteY1"/>
                  </a:cxn>
                  <a:cxn ang="0">
                    <a:pos x="connsiteX2" y="connsiteY2"/>
                  </a:cxn>
                </a:cxnLst>
                <a:rect l="l" t="t" r="r" b="b"/>
                <a:pathLst>
                  <a:path w="2044931" h="457201">
                    <a:moveTo>
                      <a:pt x="2044931" y="8313"/>
                    </a:moveTo>
                    <a:cubicBezTo>
                      <a:pt x="1691640" y="4156"/>
                      <a:pt x="1338350" y="0"/>
                      <a:pt x="997528" y="74815"/>
                    </a:cubicBezTo>
                    <a:cubicBezTo>
                      <a:pt x="656706" y="149630"/>
                      <a:pt x="328353" y="303415"/>
                      <a:pt x="0" y="457201"/>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71" name="Straight Arrow Connector 270"/>
              <p:cNvCxnSpPr/>
              <p:nvPr/>
            </p:nvCxnSpPr>
            <p:spPr>
              <a:xfrm>
                <a:off x="7315253" y="4086225"/>
                <a:ext cx="26194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211" name="Group 272"/>
            <p:cNvGrpSpPr>
              <a:grpSpLocks/>
            </p:cNvGrpSpPr>
            <p:nvPr/>
          </p:nvGrpSpPr>
          <p:grpSpPr bwMode="auto">
            <a:xfrm flipH="1">
              <a:off x="8077200" y="2209800"/>
              <a:ext cx="2219498" cy="3429000"/>
              <a:chOff x="6019800" y="2209800"/>
              <a:chExt cx="2219498" cy="3429000"/>
            </a:xfrm>
          </p:grpSpPr>
          <p:grpSp>
            <p:nvGrpSpPr>
              <p:cNvPr id="6212" name="Group 255"/>
              <p:cNvGrpSpPr>
                <a:grpSpLocks/>
              </p:cNvGrpSpPr>
              <p:nvPr/>
            </p:nvGrpSpPr>
            <p:grpSpPr bwMode="auto">
              <a:xfrm>
                <a:off x="6019800" y="2209800"/>
                <a:ext cx="2219498" cy="1677988"/>
                <a:chOff x="6019800" y="2209800"/>
                <a:chExt cx="2219498" cy="1677988"/>
              </a:xfrm>
            </p:grpSpPr>
            <p:sp>
              <p:nvSpPr>
                <p:cNvPr id="286" name="Freeform 285"/>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7" name="Freeform 286"/>
                <p:cNvSpPr/>
                <p:nvPr/>
              </p:nvSpPr>
              <p:spPr>
                <a:xfrm>
                  <a:off x="6864384"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8" name="Freeform 287"/>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89" name="Straight Connector 288"/>
                <p:cNvCxnSpPr/>
                <p:nvPr/>
              </p:nvCxnSpPr>
              <p:spPr>
                <a:xfrm rot="10800000">
                  <a:off x="6019800" y="3886200"/>
                  <a:ext cx="2133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0" name="Straight Arrow Connector 289"/>
                <p:cNvCxnSpPr/>
                <p:nvPr/>
              </p:nvCxnSpPr>
              <p:spPr>
                <a:xfrm rot="16200000" flipH="1">
                  <a:off x="7469250" y="2647948"/>
                  <a:ext cx="206375" cy="92079"/>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1" name="Straight Arrow Connector 290"/>
                <p:cNvCxnSpPr>
                  <a:stCxn id="287" idx="1"/>
                </p:cNvCxnSpPr>
                <p:nvPr/>
              </p:nvCxnSpPr>
              <p:spPr>
                <a:xfrm>
                  <a:off x="7180309" y="2976563"/>
                  <a:ext cx="174632" cy="87312"/>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2" name="Straight Arrow Connector 291"/>
                <p:cNvCxnSpPr/>
                <p:nvPr/>
              </p:nvCxnSpPr>
              <p:spPr>
                <a:xfrm>
                  <a:off x="7239049" y="3413125"/>
                  <a:ext cx="185745" cy="5873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3" name="Straight Arrow Connector 292"/>
                <p:cNvCxnSpPr/>
                <p:nvPr/>
              </p:nvCxnSpPr>
              <p:spPr>
                <a:xfrm>
                  <a:off x="7239049" y="3886200"/>
                  <a:ext cx="228609"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213" name="Group 256"/>
              <p:cNvGrpSpPr>
                <a:grpSpLocks/>
              </p:cNvGrpSpPr>
              <p:nvPr/>
            </p:nvGrpSpPr>
            <p:grpSpPr bwMode="auto">
              <a:xfrm flipV="1">
                <a:off x="6324600" y="4267200"/>
                <a:ext cx="1845423" cy="1371600"/>
                <a:chOff x="6324600" y="2209800"/>
                <a:chExt cx="1845423" cy="1371600"/>
              </a:xfrm>
            </p:grpSpPr>
            <p:sp>
              <p:nvSpPr>
                <p:cNvPr id="280" name="Freeform 279"/>
                <p:cNvSpPr/>
                <p:nvPr/>
              </p:nvSpPr>
              <p:spPr>
                <a:xfrm>
                  <a:off x="7467658"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1" name="Freeform 280"/>
                <p:cNvSpPr/>
                <p:nvPr/>
              </p:nvSpPr>
              <p:spPr>
                <a:xfrm>
                  <a:off x="6864384"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2" name="Freeform 281"/>
                <p:cNvSpPr/>
                <p:nvPr/>
              </p:nvSpPr>
              <p:spPr>
                <a:xfrm>
                  <a:off x="6324612" y="2743200"/>
                  <a:ext cx="1762197"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83" name="Straight Arrow Connector 282"/>
                <p:cNvCxnSpPr/>
                <p:nvPr/>
              </p:nvCxnSpPr>
              <p:spPr>
                <a:xfrm rot="16200000" flipH="1">
                  <a:off x="7469250" y="2647948"/>
                  <a:ext cx="206375" cy="92079"/>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4" name="Straight Arrow Connector 283"/>
                <p:cNvCxnSpPr>
                  <a:stCxn id="281" idx="1"/>
                </p:cNvCxnSpPr>
                <p:nvPr/>
              </p:nvCxnSpPr>
              <p:spPr>
                <a:xfrm>
                  <a:off x="7180309" y="2976562"/>
                  <a:ext cx="174632" cy="87313"/>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5" name="Straight Arrow Connector 284"/>
                <p:cNvCxnSpPr/>
                <p:nvPr/>
              </p:nvCxnSpPr>
              <p:spPr>
                <a:xfrm>
                  <a:off x="7239049" y="3413125"/>
                  <a:ext cx="185745" cy="58737"/>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76" name="Freeform 275"/>
              <p:cNvSpPr/>
              <p:nvPr/>
            </p:nvSpPr>
            <p:spPr>
              <a:xfrm>
                <a:off x="6069014" y="3175000"/>
                <a:ext cx="2093998" cy="574675"/>
              </a:xfrm>
              <a:custGeom>
                <a:avLst/>
                <a:gdLst>
                  <a:gd name="connsiteX0" fmla="*/ 2094807 w 2094807"/>
                  <a:gd name="connsiteY0" fmla="*/ 548640 h 573578"/>
                  <a:gd name="connsiteX1" fmla="*/ 914400 w 2094807"/>
                  <a:gd name="connsiteY1" fmla="*/ 482138 h 573578"/>
                  <a:gd name="connsiteX2" fmla="*/ 0 w 2094807"/>
                  <a:gd name="connsiteY2" fmla="*/ 0 h 573578"/>
                </a:gdLst>
                <a:ahLst/>
                <a:cxnLst>
                  <a:cxn ang="0">
                    <a:pos x="connsiteX0" y="connsiteY0"/>
                  </a:cxn>
                  <a:cxn ang="0">
                    <a:pos x="connsiteX1" y="connsiteY1"/>
                  </a:cxn>
                  <a:cxn ang="0">
                    <a:pos x="connsiteX2" y="connsiteY2"/>
                  </a:cxn>
                </a:cxnLst>
                <a:rect l="l" t="t" r="r" b="b"/>
                <a:pathLst>
                  <a:path w="2094807" h="573578">
                    <a:moveTo>
                      <a:pt x="2094807" y="548640"/>
                    </a:moveTo>
                    <a:cubicBezTo>
                      <a:pt x="1679170" y="561109"/>
                      <a:pt x="1263534" y="573578"/>
                      <a:pt x="914400" y="482138"/>
                    </a:cubicBezTo>
                    <a:cubicBezTo>
                      <a:pt x="565266" y="390698"/>
                      <a:pt x="282633" y="195349"/>
                      <a:pt x="0" y="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77" name="Straight Arrow Connector 276"/>
              <p:cNvCxnSpPr/>
              <p:nvPr/>
            </p:nvCxnSpPr>
            <p:spPr>
              <a:xfrm>
                <a:off x="7245400" y="3717925"/>
                <a:ext cx="261948"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78" name="Freeform 277"/>
              <p:cNvSpPr/>
              <p:nvPr/>
            </p:nvSpPr>
            <p:spPr>
              <a:xfrm>
                <a:off x="6118229" y="4065588"/>
                <a:ext cx="2044783" cy="457200"/>
              </a:xfrm>
              <a:custGeom>
                <a:avLst/>
                <a:gdLst>
                  <a:gd name="connsiteX0" fmla="*/ 2044931 w 2044931"/>
                  <a:gd name="connsiteY0" fmla="*/ 8313 h 457201"/>
                  <a:gd name="connsiteX1" fmla="*/ 997528 w 2044931"/>
                  <a:gd name="connsiteY1" fmla="*/ 74815 h 457201"/>
                  <a:gd name="connsiteX2" fmla="*/ 0 w 2044931"/>
                  <a:gd name="connsiteY2" fmla="*/ 457201 h 457201"/>
                </a:gdLst>
                <a:ahLst/>
                <a:cxnLst>
                  <a:cxn ang="0">
                    <a:pos x="connsiteX0" y="connsiteY0"/>
                  </a:cxn>
                  <a:cxn ang="0">
                    <a:pos x="connsiteX1" y="connsiteY1"/>
                  </a:cxn>
                  <a:cxn ang="0">
                    <a:pos x="connsiteX2" y="connsiteY2"/>
                  </a:cxn>
                </a:cxnLst>
                <a:rect l="l" t="t" r="r" b="b"/>
                <a:pathLst>
                  <a:path w="2044931" h="457201">
                    <a:moveTo>
                      <a:pt x="2044931" y="8313"/>
                    </a:moveTo>
                    <a:cubicBezTo>
                      <a:pt x="1691640" y="4156"/>
                      <a:pt x="1338350" y="0"/>
                      <a:pt x="997528" y="74815"/>
                    </a:cubicBezTo>
                    <a:cubicBezTo>
                      <a:pt x="656706" y="149630"/>
                      <a:pt x="328353" y="303415"/>
                      <a:pt x="0" y="457201"/>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279" name="Straight Arrow Connector 278"/>
              <p:cNvCxnSpPr/>
              <p:nvPr/>
            </p:nvCxnSpPr>
            <p:spPr>
              <a:xfrm>
                <a:off x="7348591" y="4086225"/>
                <a:ext cx="261949"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30" name="Group 294"/>
          <p:cNvGrpSpPr>
            <a:grpSpLocks/>
          </p:cNvGrpSpPr>
          <p:nvPr/>
        </p:nvGrpSpPr>
        <p:grpSpPr bwMode="auto">
          <a:xfrm>
            <a:off x="2895600" y="990600"/>
            <a:ext cx="4276725" cy="3429000"/>
            <a:chOff x="6019800" y="2209800"/>
            <a:chExt cx="4276898" cy="3429000"/>
          </a:xfrm>
        </p:grpSpPr>
        <p:grpSp>
          <p:nvGrpSpPr>
            <p:cNvPr id="6164" name="Group 233"/>
            <p:cNvGrpSpPr>
              <a:grpSpLocks/>
            </p:cNvGrpSpPr>
            <p:nvPr/>
          </p:nvGrpSpPr>
          <p:grpSpPr bwMode="auto">
            <a:xfrm>
              <a:off x="7772400" y="2819400"/>
              <a:ext cx="685800" cy="2057400"/>
              <a:chOff x="4876800" y="2819400"/>
              <a:chExt cx="685800" cy="2057400"/>
            </a:xfrm>
          </p:grpSpPr>
          <p:sp>
            <p:nvSpPr>
              <p:cNvPr id="339" name="Oval 338"/>
              <p:cNvSpPr/>
              <p:nvPr/>
            </p:nvSpPr>
            <p:spPr>
              <a:xfrm>
                <a:off x="4876871" y="2819400"/>
                <a:ext cx="685828" cy="2057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40" name="Straight Arrow Connector 339"/>
              <p:cNvCxnSpPr/>
              <p:nvPr/>
            </p:nvCxnSpPr>
            <p:spPr>
              <a:xfrm>
                <a:off x="5269000" y="2835275"/>
                <a:ext cx="98429" cy="76200"/>
              </a:xfrm>
              <a:prstGeom prst="straightConnector1">
                <a:avLst/>
              </a:prstGeom>
              <a:ln>
                <a:solidFill>
                  <a:schemeClr val="accent6">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165" name="Group 271"/>
            <p:cNvGrpSpPr>
              <a:grpSpLocks/>
            </p:cNvGrpSpPr>
            <p:nvPr/>
          </p:nvGrpSpPr>
          <p:grpSpPr bwMode="auto">
            <a:xfrm>
              <a:off x="6019800" y="2209800"/>
              <a:ext cx="2219498" cy="3429000"/>
              <a:chOff x="6019800" y="2209800"/>
              <a:chExt cx="2219498" cy="3429000"/>
            </a:xfrm>
          </p:grpSpPr>
          <p:grpSp>
            <p:nvGrpSpPr>
              <p:cNvPr id="6187" name="Group 255"/>
              <p:cNvGrpSpPr>
                <a:grpSpLocks/>
              </p:cNvGrpSpPr>
              <p:nvPr/>
            </p:nvGrpSpPr>
            <p:grpSpPr bwMode="auto">
              <a:xfrm>
                <a:off x="6019800" y="2209800"/>
                <a:ext cx="2219498" cy="1677988"/>
                <a:chOff x="6019800" y="2209800"/>
                <a:chExt cx="2219498" cy="1677988"/>
              </a:xfrm>
            </p:grpSpPr>
            <p:sp>
              <p:nvSpPr>
                <p:cNvPr id="331" name="Freeform 330"/>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2" name="Freeform 331"/>
                <p:cNvSpPr/>
                <p:nvPr/>
              </p:nvSpPr>
              <p:spPr>
                <a:xfrm>
                  <a:off x="6848509"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3" name="Freeform 332"/>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34" name="Straight Connector 333"/>
                <p:cNvCxnSpPr/>
                <p:nvPr/>
              </p:nvCxnSpPr>
              <p:spPr>
                <a:xfrm rot="10800000">
                  <a:off x="6019800" y="3886200"/>
                  <a:ext cx="2133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5" name="Straight Arrow Connector 334"/>
                <p:cNvCxnSpPr/>
                <p:nvPr/>
              </p:nvCxnSpPr>
              <p:spPr>
                <a:xfrm rot="16200000" flipH="1">
                  <a:off x="7469251" y="2647948"/>
                  <a:ext cx="206375" cy="92079"/>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6" name="Straight Arrow Connector 335"/>
                <p:cNvCxnSpPr>
                  <a:stCxn id="332" idx="1"/>
                </p:cNvCxnSpPr>
                <p:nvPr/>
              </p:nvCxnSpPr>
              <p:spPr>
                <a:xfrm>
                  <a:off x="7162846" y="2976563"/>
                  <a:ext cx="176220" cy="87312"/>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7" name="Straight Arrow Connector 336"/>
                <p:cNvCxnSpPr/>
                <p:nvPr/>
              </p:nvCxnSpPr>
              <p:spPr>
                <a:xfrm>
                  <a:off x="7239049" y="3413125"/>
                  <a:ext cx="185746" cy="5873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a:off x="7239049" y="3886200"/>
                  <a:ext cx="228609"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188" name="Group 256"/>
              <p:cNvGrpSpPr>
                <a:grpSpLocks/>
              </p:cNvGrpSpPr>
              <p:nvPr/>
            </p:nvGrpSpPr>
            <p:grpSpPr bwMode="auto">
              <a:xfrm flipV="1">
                <a:off x="6324600" y="4267200"/>
                <a:ext cx="1914698" cy="1371600"/>
                <a:chOff x="6324600" y="2209800"/>
                <a:chExt cx="1914698" cy="1371600"/>
              </a:xfrm>
            </p:grpSpPr>
            <p:sp>
              <p:nvSpPr>
                <p:cNvPr id="325" name="Freeform 324"/>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6" name="Freeform 325"/>
                <p:cNvSpPr/>
                <p:nvPr/>
              </p:nvSpPr>
              <p:spPr>
                <a:xfrm>
                  <a:off x="6831046"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27" name="Freeform 326"/>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28" name="Straight Arrow Connector 327"/>
                <p:cNvCxnSpPr/>
                <p:nvPr/>
              </p:nvCxnSpPr>
              <p:spPr>
                <a:xfrm rot="16200000" flipH="1">
                  <a:off x="7469251" y="2647948"/>
                  <a:ext cx="206375" cy="92079"/>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9" name="Straight Arrow Connector 328"/>
                <p:cNvCxnSpPr>
                  <a:stCxn id="326" idx="1"/>
                </p:cNvCxnSpPr>
                <p:nvPr/>
              </p:nvCxnSpPr>
              <p:spPr>
                <a:xfrm>
                  <a:off x="7146971" y="2976562"/>
                  <a:ext cx="174632" cy="87313"/>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0" name="Straight Arrow Connector 329"/>
                <p:cNvCxnSpPr/>
                <p:nvPr/>
              </p:nvCxnSpPr>
              <p:spPr>
                <a:xfrm>
                  <a:off x="7239049" y="3413125"/>
                  <a:ext cx="185746" cy="58737"/>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21" name="Freeform 320"/>
              <p:cNvSpPr/>
              <p:nvPr/>
            </p:nvSpPr>
            <p:spPr>
              <a:xfrm>
                <a:off x="6051551" y="3175000"/>
                <a:ext cx="2095585" cy="574675"/>
              </a:xfrm>
              <a:custGeom>
                <a:avLst/>
                <a:gdLst>
                  <a:gd name="connsiteX0" fmla="*/ 2094807 w 2094807"/>
                  <a:gd name="connsiteY0" fmla="*/ 548640 h 573578"/>
                  <a:gd name="connsiteX1" fmla="*/ 914400 w 2094807"/>
                  <a:gd name="connsiteY1" fmla="*/ 482138 h 573578"/>
                  <a:gd name="connsiteX2" fmla="*/ 0 w 2094807"/>
                  <a:gd name="connsiteY2" fmla="*/ 0 h 573578"/>
                </a:gdLst>
                <a:ahLst/>
                <a:cxnLst>
                  <a:cxn ang="0">
                    <a:pos x="connsiteX0" y="connsiteY0"/>
                  </a:cxn>
                  <a:cxn ang="0">
                    <a:pos x="connsiteX1" y="connsiteY1"/>
                  </a:cxn>
                  <a:cxn ang="0">
                    <a:pos x="connsiteX2" y="connsiteY2"/>
                  </a:cxn>
                </a:cxnLst>
                <a:rect l="l" t="t" r="r" b="b"/>
                <a:pathLst>
                  <a:path w="2094807" h="573578">
                    <a:moveTo>
                      <a:pt x="2094807" y="548640"/>
                    </a:moveTo>
                    <a:cubicBezTo>
                      <a:pt x="1679170" y="561109"/>
                      <a:pt x="1263534" y="573578"/>
                      <a:pt x="914400" y="482138"/>
                    </a:cubicBezTo>
                    <a:cubicBezTo>
                      <a:pt x="565266" y="390698"/>
                      <a:pt x="282633" y="195349"/>
                      <a:pt x="0" y="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22" name="Straight Arrow Connector 321"/>
              <p:cNvCxnSpPr/>
              <p:nvPr/>
            </p:nvCxnSpPr>
            <p:spPr>
              <a:xfrm>
                <a:off x="7229524" y="3717925"/>
                <a:ext cx="261949"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3" name="Freeform 322"/>
              <p:cNvSpPr/>
              <p:nvPr/>
            </p:nvSpPr>
            <p:spPr>
              <a:xfrm>
                <a:off x="6084891" y="4065588"/>
                <a:ext cx="2044783" cy="457200"/>
              </a:xfrm>
              <a:custGeom>
                <a:avLst/>
                <a:gdLst>
                  <a:gd name="connsiteX0" fmla="*/ 2044931 w 2044931"/>
                  <a:gd name="connsiteY0" fmla="*/ 8313 h 457201"/>
                  <a:gd name="connsiteX1" fmla="*/ 997528 w 2044931"/>
                  <a:gd name="connsiteY1" fmla="*/ 74815 h 457201"/>
                  <a:gd name="connsiteX2" fmla="*/ 0 w 2044931"/>
                  <a:gd name="connsiteY2" fmla="*/ 457201 h 457201"/>
                </a:gdLst>
                <a:ahLst/>
                <a:cxnLst>
                  <a:cxn ang="0">
                    <a:pos x="connsiteX0" y="connsiteY0"/>
                  </a:cxn>
                  <a:cxn ang="0">
                    <a:pos x="connsiteX1" y="connsiteY1"/>
                  </a:cxn>
                  <a:cxn ang="0">
                    <a:pos x="connsiteX2" y="connsiteY2"/>
                  </a:cxn>
                </a:cxnLst>
                <a:rect l="l" t="t" r="r" b="b"/>
                <a:pathLst>
                  <a:path w="2044931" h="457201">
                    <a:moveTo>
                      <a:pt x="2044931" y="8313"/>
                    </a:moveTo>
                    <a:cubicBezTo>
                      <a:pt x="1691640" y="4156"/>
                      <a:pt x="1338350" y="0"/>
                      <a:pt x="997528" y="74815"/>
                    </a:cubicBezTo>
                    <a:cubicBezTo>
                      <a:pt x="656706" y="149630"/>
                      <a:pt x="328353" y="303415"/>
                      <a:pt x="0" y="457201"/>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p:nvPr/>
            </p:nvCxnSpPr>
            <p:spPr>
              <a:xfrm>
                <a:off x="7315253" y="4086225"/>
                <a:ext cx="261949" cy="1588"/>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166" name="Group 272"/>
            <p:cNvGrpSpPr>
              <a:grpSpLocks/>
            </p:cNvGrpSpPr>
            <p:nvPr/>
          </p:nvGrpSpPr>
          <p:grpSpPr bwMode="auto">
            <a:xfrm flipH="1">
              <a:off x="8077200" y="2209800"/>
              <a:ext cx="2219498" cy="3429000"/>
              <a:chOff x="6019800" y="2209800"/>
              <a:chExt cx="2219498" cy="3429000"/>
            </a:xfrm>
          </p:grpSpPr>
          <p:grpSp>
            <p:nvGrpSpPr>
              <p:cNvPr id="6167" name="Group 255"/>
              <p:cNvGrpSpPr>
                <a:grpSpLocks/>
              </p:cNvGrpSpPr>
              <p:nvPr/>
            </p:nvGrpSpPr>
            <p:grpSpPr bwMode="auto">
              <a:xfrm>
                <a:off x="6019800" y="2209800"/>
                <a:ext cx="2219498" cy="1677988"/>
                <a:chOff x="6019800" y="2209800"/>
                <a:chExt cx="2219498" cy="1677988"/>
              </a:xfrm>
            </p:grpSpPr>
            <p:sp>
              <p:nvSpPr>
                <p:cNvPr id="311" name="Freeform 310"/>
                <p:cNvSpPr/>
                <p:nvPr/>
              </p:nvSpPr>
              <p:spPr>
                <a:xfrm>
                  <a:off x="7467659"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2" name="Freeform 311"/>
                <p:cNvSpPr/>
                <p:nvPr/>
              </p:nvSpPr>
              <p:spPr>
                <a:xfrm>
                  <a:off x="6864384"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3" name="Freeform 312"/>
                <p:cNvSpPr/>
                <p:nvPr/>
              </p:nvSpPr>
              <p:spPr>
                <a:xfrm>
                  <a:off x="6324612" y="2743200"/>
                  <a:ext cx="1914603"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14" name="Straight Connector 313"/>
                <p:cNvCxnSpPr/>
                <p:nvPr/>
              </p:nvCxnSpPr>
              <p:spPr>
                <a:xfrm rot="10800000">
                  <a:off x="6019800" y="3886200"/>
                  <a:ext cx="21336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5" name="Straight Arrow Connector 314"/>
                <p:cNvCxnSpPr/>
                <p:nvPr/>
              </p:nvCxnSpPr>
              <p:spPr>
                <a:xfrm rot="16200000" flipH="1">
                  <a:off x="7469250" y="2647948"/>
                  <a:ext cx="206375" cy="92079"/>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6" name="Straight Arrow Connector 315"/>
                <p:cNvCxnSpPr>
                  <a:stCxn id="312" idx="1"/>
                </p:cNvCxnSpPr>
                <p:nvPr/>
              </p:nvCxnSpPr>
              <p:spPr>
                <a:xfrm>
                  <a:off x="7180309" y="2976563"/>
                  <a:ext cx="174632" cy="87312"/>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7" name="Straight Arrow Connector 316"/>
                <p:cNvCxnSpPr/>
                <p:nvPr/>
              </p:nvCxnSpPr>
              <p:spPr>
                <a:xfrm>
                  <a:off x="7239049" y="3413125"/>
                  <a:ext cx="185745" cy="58738"/>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8" name="Straight Arrow Connector 317"/>
                <p:cNvCxnSpPr/>
                <p:nvPr/>
              </p:nvCxnSpPr>
              <p:spPr>
                <a:xfrm>
                  <a:off x="7239049" y="3886200"/>
                  <a:ext cx="228609" cy="1588"/>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6168" name="Group 256"/>
              <p:cNvGrpSpPr>
                <a:grpSpLocks/>
              </p:cNvGrpSpPr>
              <p:nvPr/>
            </p:nvGrpSpPr>
            <p:grpSpPr bwMode="auto">
              <a:xfrm flipV="1">
                <a:off x="6324600" y="4267200"/>
                <a:ext cx="1845423" cy="1371600"/>
                <a:chOff x="6324600" y="2209800"/>
                <a:chExt cx="1845423" cy="1371600"/>
              </a:xfrm>
            </p:grpSpPr>
            <p:sp>
              <p:nvSpPr>
                <p:cNvPr id="305" name="Freeform 304"/>
                <p:cNvSpPr/>
                <p:nvPr/>
              </p:nvSpPr>
              <p:spPr>
                <a:xfrm>
                  <a:off x="7467658" y="2209800"/>
                  <a:ext cx="695353" cy="8985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6" name="Freeform 305"/>
                <p:cNvSpPr/>
                <p:nvPr/>
              </p:nvSpPr>
              <p:spPr>
                <a:xfrm>
                  <a:off x="6864384" y="2438400"/>
                  <a:ext cx="1304978" cy="822325"/>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7" name="Freeform 306"/>
                <p:cNvSpPr/>
                <p:nvPr/>
              </p:nvSpPr>
              <p:spPr>
                <a:xfrm>
                  <a:off x="6324612" y="2743200"/>
                  <a:ext cx="1762197" cy="838200"/>
                </a:xfrm>
                <a:custGeom>
                  <a:avLst/>
                  <a:gdLst>
                    <a:gd name="connsiteX0" fmla="*/ 0 w 964276"/>
                    <a:gd name="connsiteY0" fmla="*/ 0 h 814647"/>
                    <a:gd name="connsiteX1" fmla="*/ 232756 w 964276"/>
                    <a:gd name="connsiteY1" fmla="*/ 532014 h 814647"/>
                    <a:gd name="connsiteX2" fmla="*/ 964276 w 964276"/>
                    <a:gd name="connsiteY2" fmla="*/ 814647 h 814647"/>
                  </a:gdLst>
                  <a:ahLst/>
                  <a:cxnLst>
                    <a:cxn ang="0">
                      <a:pos x="connsiteX0" y="connsiteY0"/>
                    </a:cxn>
                    <a:cxn ang="0">
                      <a:pos x="connsiteX1" y="connsiteY1"/>
                    </a:cxn>
                    <a:cxn ang="0">
                      <a:pos x="connsiteX2" y="connsiteY2"/>
                    </a:cxn>
                  </a:cxnLst>
                  <a:rect l="l" t="t" r="r" b="b"/>
                  <a:pathLst>
                    <a:path w="964276" h="814647">
                      <a:moveTo>
                        <a:pt x="0" y="0"/>
                      </a:moveTo>
                      <a:cubicBezTo>
                        <a:pt x="36021" y="198120"/>
                        <a:pt x="72043" y="396240"/>
                        <a:pt x="232756" y="532014"/>
                      </a:cubicBezTo>
                      <a:cubicBezTo>
                        <a:pt x="393469" y="667789"/>
                        <a:pt x="678872" y="741218"/>
                        <a:pt x="964276" y="814647"/>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08" name="Straight Arrow Connector 307"/>
                <p:cNvCxnSpPr/>
                <p:nvPr/>
              </p:nvCxnSpPr>
              <p:spPr>
                <a:xfrm rot="16200000" flipH="1">
                  <a:off x="7469250" y="2647948"/>
                  <a:ext cx="206375" cy="92079"/>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9" name="Straight Arrow Connector 308"/>
                <p:cNvCxnSpPr>
                  <a:stCxn id="306" idx="1"/>
                </p:cNvCxnSpPr>
                <p:nvPr/>
              </p:nvCxnSpPr>
              <p:spPr>
                <a:xfrm>
                  <a:off x="7180309" y="2976562"/>
                  <a:ext cx="174632" cy="87313"/>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0" name="Straight Arrow Connector 309"/>
                <p:cNvCxnSpPr/>
                <p:nvPr/>
              </p:nvCxnSpPr>
              <p:spPr>
                <a:xfrm>
                  <a:off x="7239049" y="3413125"/>
                  <a:ext cx="185745" cy="58737"/>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301" name="Freeform 300"/>
              <p:cNvSpPr/>
              <p:nvPr/>
            </p:nvSpPr>
            <p:spPr>
              <a:xfrm>
                <a:off x="6069014" y="3175000"/>
                <a:ext cx="2093998" cy="574675"/>
              </a:xfrm>
              <a:custGeom>
                <a:avLst/>
                <a:gdLst>
                  <a:gd name="connsiteX0" fmla="*/ 2094807 w 2094807"/>
                  <a:gd name="connsiteY0" fmla="*/ 548640 h 573578"/>
                  <a:gd name="connsiteX1" fmla="*/ 914400 w 2094807"/>
                  <a:gd name="connsiteY1" fmla="*/ 482138 h 573578"/>
                  <a:gd name="connsiteX2" fmla="*/ 0 w 2094807"/>
                  <a:gd name="connsiteY2" fmla="*/ 0 h 573578"/>
                </a:gdLst>
                <a:ahLst/>
                <a:cxnLst>
                  <a:cxn ang="0">
                    <a:pos x="connsiteX0" y="connsiteY0"/>
                  </a:cxn>
                  <a:cxn ang="0">
                    <a:pos x="connsiteX1" y="connsiteY1"/>
                  </a:cxn>
                  <a:cxn ang="0">
                    <a:pos x="connsiteX2" y="connsiteY2"/>
                  </a:cxn>
                </a:cxnLst>
                <a:rect l="l" t="t" r="r" b="b"/>
                <a:pathLst>
                  <a:path w="2094807" h="573578">
                    <a:moveTo>
                      <a:pt x="2094807" y="548640"/>
                    </a:moveTo>
                    <a:cubicBezTo>
                      <a:pt x="1679170" y="561109"/>
                      <a:pt x="1263534" y="573578"/>
                      <a:pt x="914400" y="482138"/>
                    </a:cubicBezTo>
                    <a:cubicBezTo>
                      <a:pt x="565266" y="390698"/>
                      <a:pt x="282633" y="195349"/>
                      <a:pt x="0" y="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02" name="Straight Arrow Connector 301"/>
              <p:cNvCxnSpPr/>
              <p:nvPr/>
            </p:nvCxnSpPr>
            <p:spPr>
              <a:xfrm>
                <a:off x="7245400" y="3717925"/>
                <a:ext cx="261948" cy="1588"/>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3" name="Freeform 302"/>
              <p:cNvSpPr/>
              <p:nvPr/>
            </p:nvSpPr>
            <p:spPr>
              <a:xfrm>
                <a:off x="6118229" y="4065588"/>
                <a:ext cx="2044783" cy="457200"/>
              </a:xfrm>
              <a:custGeom>
                <a:avLst/>
                <a:gdLst>
                  <a:gd name="connsiteX0" fmla="*/ 2044931 w 2044931"/>
                  <a:gd name="connsiteY0" fmla="*/ 8313 h 457201"/>
                  <a:gd name="connsiteX1" fmla="*/ 997528 w 2044931"/>
                  <a:gd name="connsiteY1" fmla="*/ 74815 h 457201"/>
                  <a:gd name="connsiteX2" fmla="*/ 0 w 2044931"/>
                  <a:gd name="connsiteY2" fmla="*/ 457201 h 457201"/>
                </a:gdLst>
                <a:ahLst/>
                <a:cxnLst>
                  <a:cxn ang="0">
                    <a:pos x="connsiteX0" y="connsiteY0"/>
                  </a:cxn>
                  <a:cxn ang="0">
                    <a:pos x="connsiteX1" y="connsiteY1"/>
                  </a:cxn>
                  <a:cxn ang="0">
                    <a:pos x="connsiteX2" y="connsiteY2"/>
                  </a:cxn>
                </a:cxnLst>
                <a:rect l="l" t="t" r="r" b="b"/>
                <a:pathLst>
                  <a:path w="2044931" h="457201">
                    <a:moveTo>
                      <a:pt x="2044931" y="8313"/>
                    </a:moveTo>
                    <a:cubicBezTo>
                      <a:pt x="1691640" y="4156"/>
                      <a:pt x="1338350" y="0"/>
                      <a:pt x="997528" y="74815"/>
                    </a:cubicBezTo>
                    <a:cubicBezTo>
                      <a:pt x="656706" y="149630"/>
                      <a:pt x="328353" y="303415"/>
                      <a:pt x="0" y="457201"/>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04" name="Straight Arrow Connector 303"/>
              <p:cNvCxnSpPr/>
              <p:nvPr/>
            </p:nvCxnSpPr>
            <p:spPr>
              <a:xfrm>
                <a:off x="7348591" y="4086225"/>
                <a:ext cx="261949" cy="1588"/>
              </a:xfrm>
              <a:prstGeom prst="straightConnector1">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sp>
        <p:nvSpPr>
          <p:cNvPr id="190" name="Title 7"/>
          <p:cNvSpPr txBox="1">
            <a:spLocks/>
          </p:cNvSpPr>
          <p:nvPr/>
        </p:nvSpPr>
        <p:spPr>
          <a:xfrm>
            <a:off x="304800" y="76200"/>
            <a:ext cx="8229600" cy="609599"/>
          </a:xfrm>
          <a:prstGeom prst="rect">
            <a:avLst/>
          </a:prstGeom>
          <a:ln>
            <a:noFill/>
          </a:ln>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1430"/>
                <a:solidFill>
                  <a:srgbClr val="0000FF"/>
                </a:solidFill>
                <a:effectLst>
                  <a:outerShdw blurRad="50800" dist="39000" dir="5460000" algn="tl">
                    <a:srgbClr val="000000">
                      <a:alpha val="38000"/>
                    </a:srgbClr>
                  </a:outerShdw>
                </a:effectLst>
                <a:uLnTx/>
                <a:uFillTx/>
                <a:latin typeface="Calibri"/>
                <a:ea typeface="+mn-ea"/>
                <a:cs typeface="Arial" charset="0"/>
              </a:rPr>
              <a:t>Faraday’s law</a:t>
            </a:r>
          </a:p>
        </p:txBody>
      </p:sp>
      <p:graphicFrame>
        <p:nvGraphicFramePr>
          <p:cNvPr id="34" name="Object 6"/>
          <p:cNvGraphicFramePr>
            <a:graphicFrameLocks noChangeAspect="1"/>
          </p:cNvGraphicFramePr>
          <p:nvPr/>
        </p:nvGraphicFramePr>
        <p:xfrm>
          <a:off x="1752600" y="4724400"/>
          <a:ext cx="1836738" cy="1181100"/>
        </p:xfrm>
        <a:graphic>
          <a:graphicData uri="http://schemas.openxmlformats.org/presentationml/2006/ole">
            <mc:AlternateContent xmlns:mc="http://schemas.openxmlformats.org/markup-compatibility/2006">
              <mc:Choice xmlns:v="urn:schemas-microsoft-com:vml" Requires="v">
                <p:oleObj name="Equation" r:id="rId3" imgW="583920" imgH="393480" progId="Equation.3">
                  <p:embed/>
                </p:oleObj>
              </mc:Choice>
              <mc:Fallback>
                <p:oleObj name="Equation" r:id="rId3" imgW="583920" imgH="393480" progId="Equation.3">
                  <p:embed/>
                  <p:pic>
                    <p:nvPicPr>
                      <p:cNvPr id="3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4724400"/>
                        <a:ext cx="1836738"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9" name="Group 230"/>
          <p:cNvGrpSpPr>
            <a:grpSpLocks/>
          </p:cNvGrpSpPr>
          <p:nvPr/>
        </p:nvGrpSpPr>
        <p:grpSpPr bwMode="auto">
          <a:xfrm>
            <a:off x="457200" y="4572000"/>
            <a:ext cx="8382000" cy="2093913"/>
            <a:chOff x="457201" y="4572000"/>
            <a:chExt cx="8382000" cy="2094131"/>
          </a:xfrm>
        </p:grpSpPr>
        <p:grpSp>
          <p:nvGrpSpPr>
            <p:cNvPr id="6156" name="Group 197"/>
            <p:cNvGrpSpPr>
              <a:grpSpLocks/>
            </p:cNvGrpSpPr>
            <p:nvPr/>
          </p:nvGrpSpPr>
          <p:grpSpPr bwMode="auto">
            <a:xfrm>
              <a:off x="457201" y="5486400"/>
              <a:ext cx="1904999" cy="1179731"/>
              <a:chOff x="457201" y="5486400"/>
              <a:chExt cx="1904999" cy="1179731"/>
            </a:xfrm>
          </p:grpSpPr>
          <p:sp>
            <p:nvSpPr>
              <p:cNvPr id="6162" name="TextBox 191"/>
              <p:cNvSpPr txBox="1">
                <a:spLocks noChangeArrowheads="1"/>
              </p:cNvSpPr>
              <p:nvPr/>
            </p:nvSpPr>
            <p:spPr bwMode="auto">
              <a:xfrm>
                <a:off x="457201" y="6019800"/>
                <a:ext cx="1904999" cy="64633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Arial" charset="0"/>
                    <a:ea typeface="+mn-ea"/>
                    <a:cs typeface="Arial" charset="0"/>
                  </a:rPr>
                  <a:t>Emf generated in the coil</a:t>
                </a:r>
              </a:p>
            </p:txBody>
          </p:sp>
          <p:cxnSp>
            <p:nvCxnSpPr>
              <p:cNvPr id="194" name="Straight Arrow Connector 193"/>
              <p:cNvCxnSpPr/>
              <p:nvPr/>
            </p:nvCxnSpPr>
            <p:spPr>
              <a:xfrm rot="5400000" flipH="1" flipV="1">
                <a:off x="1371573" y="5562723"/>
                <a:ext cx="533456"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157" name="Group 212"/>
            <p:cNvGrpSpPr>
              <a:grpSpLocks/>
            </p:cNvGrpSpPr>
            <p:nvPr/>
          </p:nvGrpSpPr>
          <p:grpSpPr bwMode="auto">
            <a:xfrm>
              <a:off x="1600200" y="4572000"/>
              <a:ext cx="7239001" cy="1371600"/>
              <a:chOff x="1600200" y="4572000"/>
              <a:chExt cx="7239001" cy="1371600"/>
            </a:xfrm>
          </p:grpSpPr>
          <p:grpSp>
            <p:nvGrpSpPr>
              <p:cNvPr id="6158" name="Group 203"/>
              <p:cNvGrpSpPr>
                <a:grpSpLocks/>
              </p:cNvGrpSpPr>
              <p:nvPr/>
            </p:nvGrpSpPr>
            <p:grpSpPr bwMode="auto">
              <a:xfrm>
                <a:off x="1600200" y="4572000"/>
                <a:ext cx="7239001" cy="1371600"/>
                <a:chOff x="1600200" y="4572000"/>
                <a:chExt cx="7239001" cy="1371600"/>
              </a:xfrm>
            </p:grpSpPr>
            <p:sp>
              <p:nvSpPr>
                <p:cNvPr id="202" name="Rectangle 201"/>
                <p:cNvSpPr/>
                <p:nvPr/>
              </p:nvSpPr>
              <p:spPr>
                <a:xfrm>
                  <a:off x="1600201" y="4572000"/>
                  <a:ext cx="2209800" cy="1371743"/>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61" name="TextBox 202"/>
                <p:cNvSpPr txBox="1">
                  <a:spLocks noChangeArrowheads="1"/>
                </p:cNvSpPr>
                <p:nvPr/>
              </p:nvSpPr>
              <p:spPr bwMode="auto">
                <a:xfrm>
                  <a:off x="4572001" y="4800600"/>
                  <a:ext cx="4267200" cy="92333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sng" strike="noStrike" kern="1200" cap="none" spc="0" normalizeH="0" baseline="0" noProof="0">
                      <a:ln>
                        <a:noFill/>
                      </a:ln>
                      <a:solidFill>
                        <a:srgbClr val="0000FF"/>
                      </a:solidFill>
                      <a:effectLst/>
                      <a:uLnTx/>
                      <a:uFillTx/>
                      <a:latin typeface="Arial" charset="0"/>
                      <a:ea typeface="+mn-ea"/>
                      <a:cs typeface="Arial" charset="0"/>
                    </a:rPr>
                    <a:t>Faradays law: </a:t>
                  </a:r>
                  <a:r>
                    <a:rPr kumimoji="0" lang="en-US" sz="1800" b="1" i="0" u="none" strike="noStrike" kern="1200" cap="none" spc="0" normalizeH="0" baseline="0" noProof="0">
                      <a:ln>
                        <a:noFill/>
                      </a:ln>
                      <a:solidFill>
                        <a:srgbClr val="0000FF"/>
                      </a:solidFill>
                      <a:effectLst/>
                      <a:uLnTx/>
                      <a:uFillTx/>
                      <a:latin typeface="Arial" charset="0"/>
                      <a:ea typeface="+mn-ea"/>
                      <a:cs typeface="Arial" charset="0"/>
                    </a:rPr>
                    <a:t>The rate of change of flux through a coil is equal to the emf generated in the coilc</a:t>
                  </a:r>
                </a:p>
              </p:txBody>
            </p:sp>
          </p:grpSp>
          <p:sp>
            <p:nvSpPr>
              <p:cNvPr id="212" name="Right Arrow 211"/>
              <p:cNvSpPr/>
              <p:nvPr/>
            </p:nvSpPr>
            <p:spPr>
              <a:xfrm flipH="1">
                <a:off x="3962401" y="5181664"/>
                <a:ext cx="457200" cy="304832"/>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aphicFrame>
        <p:nvGraphicFramePr>
          <p:cNvPr id="74" name="Object 3"/>
          <p:cNvGraphicFramePr>
            <a:graphicFrameLocks noChangeAspect="1"/>
          </p:cNvGraphicFramePr>
          <p:nvPr/>
        </p:nvGraphicFramePr>
        <p:xfrm>
          <a:off x="1573213" y="4724400"/>
          <a:ext cx="2236787" cy="1181100"/>
        </p:xfrm>
        <a:graphic>
          <a:graphicData uri="http://schemas.openxmlformats.org/presentationml/2006/ole">
            <mc:AlternateContent xmlns:mc="http://schemas.openxmlformats.org/markup-compatibility/2006">
              <mc:Choice xmlns:v="urn:schemas-microsoft-com:vml" Requires="v">
                <p:oleObj name="Equation" r:id="rId5" imgW="711000" imgH="393480" progId="Equation.3">
                  <p:embed/>
                </p:oleObj>
              </mc:Choice>
              <mc:Fallback>
                <p:oleObj name="Equation" r:id="rId5" imgW="711000" imgH="393480" progId="Equation.3">
                  <p:embed/>
                  <p:pic>
                    <p:nvPicPr>
                      <p:cNvPr id="7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3213" y="4724400"/>
                        <a:ext cx="2236787"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3" name="Group 228"/>
          <p:cNvGrpSpPr>
            <a:grpSpLocks/>
          </p:cNvGrpSpPr>
          <p:nvPr/>
        </p:nvGrpSpPr>
        <p:grpSpPr bwMode="auto">
          <a:xfrm>
            <a:off x="2819400" y="5486400"/>
            <a:ext cx="3698875" cy="1208088"/>
            <a:chOff x="2819400" y="5486400"/>
            <a:chExt cx="3699366" cy="1207532"/>
          </a:xfrm>
        </p:grpSpPr>
        <p:sp>
          <p:nvSpPr>
            <p:cNvPr id="6154" name="TextBox 213"/>
            <p:cNvSpPr txBox="1">
              <a:spLocks noChangeArrowheads="1"/>
            </p:cNvSpPr>
            <p:nvPr/>
          </p:nvSpPr>
          <p:spPr bwMode="auto">
            <a:xfrm>
              <a:off x="4038600" y="6324600"/>
              <a:ext cx="2480166" cy="36933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If the coil have N turns</a:t>
              </a:r>
            </a:p>
          </p:txBody>
        </p:sp>
        <p:cxnSp>
          <p:nvCxnSpPr>
            <p:cNvPr id="228" name="Straight Arrow Connector 227"/>
            <p:cNvCxnSpPr>
              <a:stCxn id="6154" idx="1"/>
            </p:cNvCxnSpPr>
            <p:nvPr/>
          </p:nvCxnSpPr>
          <p:spPr>
            <a:xfrm rot="10800000">
              <a:off x="2819400" y="5486400"/>
              <a:ext cx="1219362" cy="10234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repeatCount="indefinite" autoRev="1" fill="remove" nodeType="withEffect">
                                  <p:stCondLst>
                                    <p:cond delay="0"/>
                                  </p:stCondLst>
                                  <p:childTnLst>
                                    <p:animMotion origin="layout" path="M 0 0  L 0.25 0  E" pathEditMode="relative" ptsTypes="">
                                      <p:cBhvr>
                                        <p:cTn id="6" dur="1000" fill="hold"/>
                                        <p:tgtEl>
                                          <p:spTgt spid="2"/>
                                        </p:tgtEl>
                                        <p:attrNameLst>
                                          <p:attrName>ppt_x</p:attrName>
                                          <p:attrName>ppt_y</p:attrName>
                                        </p:attrNameLst>
                                      </p:cBhvr>
                                    </p:animMotion>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35" presetClass="emph" presetSubtype="0" repeatCount="indefinite" fill="hold" nodeType="withEffect">
                                  <p:stCondLst>
                                    <p:cond delay="0"/>
                                  </p:stCondLst>
                                  <p:childTnLst>
                                    <p:anim calcmode="discrete" valueType="str">
                                      <p:cBhvr>
                                        <p:cTn id="10" dur="2000" fill="hold"/>
                                        <p:tgtEl>
                                          <p:spTgt spid="22"/>
                                        </p:tgtEl>
                                        <p:attrNameLst>
                                          <p:attrName>style.visibility</p:attrName>
                                        </p:attrNameLst>
                                      </p:cBhvr>
                                      <p:tavLst>
                                        <p:tav tm="0">
                                          <p:val>
                                            <p:strVal val="hidden"/>
                                          </p:val>
                                        </p:tav>
                                        <p:tav tm="50000">
                                          <p:val>
                                            <p:strVal val="visible"/>
                                          </p:val>
                                        </p:tav>
                                      </p:tavLst>
                                    </p:anim>
                                  </p:childTnLst>
                                </p:cTn>
                              </p:par>
                              <p:par>
                                <p:cTn id="11" presetID="35" presetClass="emph" presetSubtype="0" repeatCount="indefinite" fill="hold" nodeType="withEffect">
                                  <p:stCondLst>
                                    <p:cond delay="1000"/>
                                  </p:stCondLst>
                                  <p:childTnLst>
                                    <p:anim calcmode="discrete" valueType="str">
                                      <p:cBhvr>
                                        <p:cTn id="12" dur="2000" fill="hold"/>
                                        <p:tgtEl>
                                          <p:spTgt spid="30"/>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0" y="142875"/>
            <a:ext cx="6000750" cy="492125"/>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600" b="1">
                <a:solidFill>
                  <a:srgbClr val="FF0000"/>
                </a:solidFill>
                <a:effectLst>
                  <a:outerShdw blurRad="38100" dist="38100" dir="2700000" algn="tl">
                    <a:srgbClr val="000000">
                      <a:alpha val="43137"/>
                    </a:srgbClr>
                  </a:outerShdw>
                </a:effectLst>
                <a:latin typeface="Times" pitchFamily="18" charset="0"/>
                <a:cs typeface="+mn-cs"/>
              </a:rPr>
              <a:t>Methods of changing the magnetic flux</a:t>
            </a:r>
          </a:p>
        </p:txBody>
      </p:sp>
      <p:pic>
        <p:nvPicPr>
          <p:cNvPr id="3079"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825" y="2133600"/>
            <a:ext cx="8439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388" y="3213100"/>
            <a:ext cx="873442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9388" y="5157788"/>
            <a:ext cx="73914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084888" y="260350"/>
            <a:ext cx="29241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21"/>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39552" y="1024404"/>
            <a:ext cx="3530600" cy="720725"/>
          </a:xfrm>
          <a:prstGeom prst="rect">
            <a:avLst/>
          </a:prstGeom>
          <a:noFill/>
          <a:ln w="63500">
            <a:solidFill>
              <a:srgbClr val="FF0000"/>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0902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box(in)">
                                      <p:cBhvr>
                                        <p:cTn id="7" dur="500"/>
                                        <p:tgtEl>
                                          <p:spTgt spid="30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3080"/>
                                        </p:tgtEl>
                                        <p:attrNameLst>
                                          <p:attrName>style.visibility</p:attrName>
                                        </p:attrNameLst>
                                      </p:cBhvr>
                                      <p:to>
                                        <p:strVal val="visible"/>
                                      </p:to>
                                    </p:set>
                                    <p:animEffect transition="in" filter="box(in)">
                                      <p:cBhvr>
                                        <p:cTn id="12" dur="500"/>
                                        <p:tgtEl>
                                          <p:spTgt spid="30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dur="500" fill="hold" nodeType="clickEffect">
                                  <p:stCondLst>
                                    <p:cond delay="0"/>
                                  </p:stCondLst>
                                  <p:childTnLst>
                                    <p:set>
                                      <p:cBhvr>
                                        <p:cTn id="16" dur="1" fill="hold">
                                          <p:stCondLst>
                                            <p:cond delay="0"/>
                                          </p:stCondLst>
                                        </p:cTn>
                                        <p:tgtEl>
                                          <p:spTgt spid="3081"/>
                                        </p:tgtEl>
                                        <p:attrNameLst>
                                          <p:attrName>style.visibility</p:attrName>
                                        </p:attrNameLst>
                                      </p:cBhvr>
                                      <p:to>
                                        <p:strVal val="visible"/>
                                      </p:to>
                                    </p:set>
                                    <p:animEffect transition="in" filter="box(in)">
                                      <p:cBhvr>
                                        <p:cTn id="17"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1692275" y="549275"/>
            <a:ext cx="184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endParaRPr lang="en-US" altLang="ar-SA" sz="2800">
              <a:solidFill>
                <a:schemeClr val="bg1"/>
              </a:solidFill>
            </a:endParaRPr>
          </a:p>
        </p:txBody>
      </p:sp>
      <p:sp>
        <p:nvSpPr>
          <p:cNvPr id="8195" name="TextBox 2"/>
          <p:cNvSpPr txBox="1">
            <a:spLocks noChangeArrowheads="1"/>
          </p:cNvSpPr>
          <p:nvPr/>
        </p:nvSpPr>
        <p:spPr bwMode="auto">
          <a:xfrm>
            <a:off x="107950" y="115888"/>
            <a:ext cx="8712200"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just" rtl="0" eaLnBrk="1" hangingPunct="1">
              <a:spcBef>
                <a:spcPct val="0"/>
              </a:spcBef>
              <a:buFontTx/>
              <a:buNone/>
            </a:pPr>
            <a:r>
              <a:rPr lang="en-US" altLang="ar-SA" sz="2000">
                <a:latin typeface="Times New Roman" pitchFamily="18" charset="0"/>
                <a:cs typeface="Times New Roman" pitchFamily="18" charset="0"/>
              </a:rPr>
              <a:t>A circular wire loop of area 0.5 m</a:t>
            </a:r>
            <a:r>
              <a:rPr lang="en-US" altLang="ar-SA" sz="2000" baseline="30000">
                <a:latin typeface="Times New Roman" pitchFamily="18" charset="0"/>
                <a:cs typeface="Times New Roman" pitchFamily="18" charset="0"/>
              </a:rPr>
              <a:t>2</a:t>
            </a:r>
            <a:r>
              <a:rPr lang="en-US" altLang="ar-SA" sz="2000">
                <a:latin typeface="Times New Roman" pitchFamily="18" charset="0"/>
                <a:cs typeface="Times New Roman" pitchFamily="18" charset="0"/>
              </a:rPr>
              <a:t> is perpendicular to a magnetic field of 0.8 T. If the coil is removed completely from the field in 0.1 s, calculate the average magnitude of the emf induced in the loop.</a:t>
            </a:r>
            <a:endParaRPr lang="en-US" altLang="ar-SA" sz="2400">
              <a:latin typeface="Times New Roman" pitchFamily="18" charset="0"/>
              <a:cs typeface="Times New Roman" pitchFamily="18" charset="0"/>
            </a:endParaRPr>
          </a:p>
        </p:txBody>
      </p:sp>
      <p:sp>
        <p:nvSpPr>
          <p:cNvPr id="8196"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endParaRPr lang="en-US" altLang="ar-SA" sz="2800">
              <a:solidFill>
                <a:schemeClr val="bg1"/>
              </a:solidFill>
            </a:endParaRPr>
          </a:p>
        </p:txBody>
      </p:sp>
      <p:graphicFrame>
        <p:nvGraphicFramePr>
          <p:cNvPr id="2050" name="Object 6"/>
          <p:cNvGraphicFramePr>
            <a:graphicFrameLocks noChangeAspect="1"/>
          </p:cNvGraphicFramePr>
          <p:nvPr>
            <p:extLst>
              <p:ext uri="{D42A27DB-BD31-4B8C-83A1-F6EECF244321}">
                <p14:modId xmlns:p14="http://schemas.microsoft.com/office/powerpoint/2010/main" val="2027035265"/>
              </p:ext>
            </p:extLst>
          </p:nvPr>
        </p:nvGraphicFramePr>
        <p:xfrm>
          <a:off x="611188" y="2997200"/>
          <a:ext cx="7788275" cy="1152525"/>
        </p:xfrm>
        <a:graphic>
          <a:graphicData uri="http://schemas.openxmlformats.org/presentationml/2006/ole">
            <mc:AlternateContent xmlns:mc="http://schemas.openxmlformats.org/markup-compatibility/2006">
              <mc:Choice xmlns:v="urn:schemas-microsoft-com:vml" Requires="v">
                <p:oleObj name="معادلة" r:id="rId2" imgW="2920680" imgH="431640" progId="Equation.3">
                  <p:embed/>
                </p:oleObj>
              </mc:Choice>
              <mc:Fallback>
                <p:oleObj name="معادلة" r:id="rId2" imgW="2920680" imgH="431640" progId="Equation.3">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611188" y="2997200"/>
                        <a:ext cx="7788275" cy="1152525"/>
                      </a:xfrm>
                      <a:prstGeom prst="rect">
                        <a:avLst/>
                      </a:prstGeom>
                      <a:solidFill>
                        <a:schemeClr val="bg1"/>
                      </a:solidFill>
                      <a:ln>
                        <a:noFill/>
                      </a:ln>
                      <a:effectLst/>
                    </p:spPr>
                  </p:pic>
                </p:oleObj>
              </mc:Fallback>
            </mc:AlternateContent>
          </a:graphicData>
        </a:graphic>
      </p:graphicFrame>
      <p:sp>
        <p:nvSpPr>
          <p:cNvPr id="8198" name="TextBox 26"/>
          <p:cNvSpPr txBox="1">
            <a:spLocks noChangeArrowheads="1"/>
          </p:cNvSpPr>
          <p:nvPr/>
        </p:nvSpPr>
        <p:spPr bwMode="auto">
          <a:xfrm>
            <a:off x="3857625" y="1773238"/>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solidFill>
                  <a:srgbClr val="FF0000"/>
                </a:solidFill>
              </a:rPr>
              <a:t>Answer</a:t>
            </a:r>
          </a:p>
        </p:txBody>
      </p:sp>
    </p:spTree>
    <p:extLst>
      <p:ext uri="{BB962C8B-B14F-4D97-AF65-F5344CB8AC3E}">
        <p14:creationId xmlns:p14="http://schemas.microsoft.com/office/powerpoint/2010/main" val="3568041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i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5823" y="692696"/>
            <a:ext cx="7378400"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Object 1"/>
          <p:cNvGraphicFramePr>
            <a:graphicFrameLocks noChangeAspect="1"/>
          </p:cNvGraphicFramePr>
          <p:nvPr>
            <p:extLst>
              <p:ext uri="{D42A27DB-BD31-4B8C-83A1-F6EECF244321}">
                <p14:modId xmlns:p14="http://schemas.microsoft.com/office/powerpoint/2010/main" val="1227106056"/>
              </p:ext>
            </p:extLst>
          </p:nvPr>
        </p:nvGraphicFramePr>
        <p:xfrm>
          <a:off x="395536" y="3799320"/>
          <a:ext cx="3152775" cy="758825"/>
        </p:xfrm>
        <a:graphic>
          <a:graphicData uri="http://schemas.openxmlformats.org/presentationml/2006/ole">
            <mc:AlternateContent xmlns:mc="http://schemas.openxmlformats.org/markup-compatibility/2006">
              <mc:Choice xmlns:v="urn:schemas-microsoft-com:vml" Requires="v">
                <p:oleObj name="Equation" r:id="rId3" imgW="1637589" imgH="393529" progId="Equation.3">
                  <p:embed/>
                </p:oleObj>
              </mc:Choice>
              <mc:Fallback>
                <p:oleObj name="Equation" r:id="rId3" imgW="1637589" imgH="393529" progId="Equation.3">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395536" y="3799320"/>
                        <a:ext cx="3152775" cy="758825"/>
                      </a:xfrm>
                      <a:prstGeom prst="rect">
                        <a:avLst/>
                      </a:prstGeom>
                      <a:solidFill>
                        <a:schemeClr val="bg1"/>
                      </a:solidFill>
                      <a:ln w="63500">
                        <a:solidFill>
                          <a:srgbClr val="FF0000"/>
                        </a:solidFill>
                        <a:miter lim="800000"/>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664502895"/>
              </p:ext>
            </p:extLst>
          </p:nvPr>
        </p:nvGraphicFramePr>
        <p:xfrm>
          <a:off x="6948264" y="3854882"/>
          <a:ext cx="1754187" cy="647700"/>
        </p:xfrm>
        <a:graphic>
          <a:graphicData uri="http://schemas.openxmlformats.org/presentationml/2006/ole">
            <mc:AlternateContent xmlns:mc="http://schemas.openxmlformats.org/markup-compatibility/2006">
              <mc:Choice xmlns:v="urn:schemas-microsoft-com:vml" Requires="v">
                <p:oleObj name="Equation" r:id="rId5" imgW="583693" imgH="215713" progId="Equation.3">
                  <p:embed/>
                </p:oleObj>
              </mc:Choice>
              <mc:Fallback>
                <p:oleObj name="Equation" r:id="rId5" imgW="583693" imgH="215713" progId="Equation.3">
                  <p:embed/>
                  <p:pic>
                    <p:nvPicPr>
                      <p:cNvPr id="0" name="OLE substitute image"/>
                      <p:cNvPicPr/>
                      <p:nvPr/>
                    </p:nvPicPr>
                    <p:blipFill>
                      <a:blip r:embed="rId6">
                        <a:extLst>
                          <a:ext uri="{28A0092B-C50C-407E-A947-70E740481C1C}">
                            <a14:useLocalDpi xmlns:a14="http://schemas.microsoft.com/office/drawing/2010/main" val="0"/>
                          </a:ext>
                        </a:extLst>
                      </a:blip>
                      <a:stretch>
                        <a:fillRect/>
                      </a:stretch>
                    </p:blipFill>
                    <p:spPr>
                      <a:xfrm>
                        <a:off x="6948264" y="3854882"/>
                        <a:ext cx="1754187" cy="647700"/>
                      </a:xfrm>
                      <a:prstGeom prst="rect">
                        <a:avLst/>
                      </a:prstGeom>
                      <a:solidFill>
                        <a:schemeClr val="bg1"/>
                      </a:solidFill>
                      <a:ln w="63500">
                        <a:solidFill>
                          <a:srgbClr val="FF0000"/>
                        </a:solidFill>
                        <a:miter lim="800000"/>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713575140"/>
              </p:ext>
            </p:extLst>
          </p:nvPr>
        </p:nvGraphicFramePr>
        <p:xfrm>
          <a:off x="3059832" y="5085184"/>
          <a:ext cx="3249612" cy="831850"/>
        </p:xfrm>
        <a:graphic>
          <a:graphicData uri="http://schemas.openxmlformats.org/presentationml/2006/ole">
            <mc:AlternateContent xmlns:mc="http://schemas.openxmlformats.org/markup-compatibility/2006">
              <mc:Choice xmlns:v="urn:schemas-microsoft-com:vml" Requires="v">
                <p:oleObj name="Equation" r:id="rId7" imgW="1688760" imgH="431640" progId="Equation.DSMT4">
                  <p:embed/>
                </p:oleObj>
              </mc:Choice>
              <mc:Fallback>
                <p:oleObj name="Equation" r:id="rId7" imgW="1688760" imgH="431640" progId="Equation.DSMT4">
                  <p:embed/>
                  <p:pic>
                    <p:nvPicPr>
                      <p:cNvPr id="0" name="OLE substitute image"/>
                      <p:cNvPicPr/>
                      <p:nvPr/>
                    </p:nvPicPr>
                    <p:blipFill>
                      <a:blip r:embed="rId8"/>
                      <a:stretch>
                        <a:fillRect/>
                      </a:stretch>
                    </p:blipFill>
                    <p:spPr>
                      <a:xfrm>
                        <a:off x="3059832" y="5085184"/>
                        <a:ext cx="3249612" cy="831850"/>
                      </a:xfrm>
                      <a:prstGeom prst="rect">
                        <a:avLst/>
                      </a:prstGeom>
                      <a:solidFill>
                        <a:schemeClr val="bg1"/>
                      </a:solidFill>
                      <a:ln w="63500">
                        <a:solidFill>
                          <a:srgbClr val="FF0000"/>
                        </a:solidFill>
                        <a:miter lim="800000"/>
                      </a:ln>
                    </p:spPr>
                  </p:pic>
                </p:oleObj>
              </mc:Fallback>
            </mc:AlternateContent>
          </a:graphicData>
        </a:graphic>
      </p:graphicFrame>
    </p:spTree>
    <p:extLst>
      <p:ext uri="{BB962C8B-B14F-4D97-AF65-F5344CB8AC3E}">
        <p14:creationId xmlns:p14="http://schemas.microsoft.com/office/powerpoint/2010/main" val="36148240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 presetClass="entr" presetSubtype="16" dur="5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par>
                                <p:cTn id="13" presetID="4" presetClass="entr" presetSubtype="16" dur="5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p:cNvSpPr txBox="1">
            <a:spLocks noChangeArrowheads="1"/>
          </p:cNvSpPr>
          <p:nvPr/>
        </p:nvSpPr>
        <p:spPr bwMode="auto">
          <a:xfrm>
            <a:off x="0" y="115888"/>
            <a:ext cx="9144000"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just" rtl="0" eaLnBrk="1" hangingPunct="1">
              <a:spcBef>
                <a:spcPct val="0"/>
              </a:spcBef>
              <a:buFontTx/>
              <a:buNone/>
            </a:pPr>
            <a:r>
              <a:rPr lang="en-US" altLang="ar-SA" sz="2000">
                <a:latin typeface="Times New Roman" pitchFamily="18" charset="0"/>
                <a:cs typeface="Times New Roman" pitchFamily="18" charset="0"/>
              </a:rPr>
              <a:t>A single turn plane loop of wire of cross sectional area 0.8 m</a:t>
            </a:r>
            <a:r>
              <a:rPr lang="en-US" altLang="ar-SA" sz="2000" baseline="30000">
                <a:latin typeface="Times New Roman" pitchFamily="18" charset="0"/>
                <a:cs typeface="Times New Roman" pitchFamily="18" charset="0"/>
              </a:rPr>
              <a:t>2</a:t>
            </a:r>
            <a:r>
              <a:rPr lang="en-US" altLang="ar-SA" sz="2000">
                <a:latin typeface="Times New Roman" pitchFamily="18" charset="0"/>
                <a:cs typeface="Times New Roman" pitchFamily="18" charset="0"/>
              </a:rPr>
              <a:t> is perpendicular to a magnetic field that increases uniformly in magnitude from 0.5 T to 5.5 T in 2.0 seconds. What is the resistance of the wire if the induced current has a value of 1.0 mA?</a:t>
            </a:r>
            <a:endParaRPr lang="en-US" altLang="ar-SA" sz="1600">
              <a:latin typeface="Courier New" pitchFamily="49" charset="0"/>
              <a:cs typeface="Times New Roman" pitchFamily="18" charset="0"/>
            </a:endParaRPr>
          </a:p>
        </p:txBody>
      </p:sp>
      <p:sp>
        <p:nvSpPr>
          <p:cNvPr id="9219" name="TextBox 26"/>
          <p:cNvSpPr txBox="1">
            <a:spLocks noChangeArrowheads="1"/>
          </p:cNvSpPr>
          <p:nvPr/>
        </p:nvSpPr>
        <p:spPr bwMode="auto">
          <a:xfrm>
            <a:off x="3419475" y="1700213"/>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solidFill>
                  <a:srgbClr val="FF0000"/>
                </a:solidFill>
              </a:rPr>
              <a:t>Answer</a:t>
            </a:r>
          </a:p>
        </p:txBody>
      </p:sp>
      <p:graphicFrame>
        <p:nvGraphicFramePr>
          <p:cNvPr id="2050" name="Object 6"/>
          <p:cNvGraphicFramePr>
            <a:graphicFrameLocks noChangeAspect="1"/>
          </p:cNvGraphicFramePr>
          <p:nvPr>
            <p:extLst>
              <p:ext uri="{D42A27DB-BD31-4B8C-83A1-F6EECF244321}">
                <p14:modId xmlns:p14="http://schemas.microsoft.com/office/powerpoint/2010/main" val="1243994959"/>
              </p:ext>
            </p:extLst>
          </p:nvPr>
        </p:nvGraphicFramePr>
        <p:xfrm>
          <a:off x="611188" y="2997200"/>
          <a:ext cx="7788275" cy="1152525"/>
        </p:xfrm>
        <a:graphic>
          <a:graphicData uri="http://schemas.openxmlformats.org/presentationml/2006/ole">
            <mc:AlternateContent xmlns:mc="http://schemas.openxmlformats.org/markup-compatibility/2006">
              <mc:Choice xmlns:v="urn:schemas-microsoft-com:vml" Requires="v">
                <p:oleObj name="Equation" r:id="rId2" imgW="2921000" imgH="431800" progId="Equation.3">
                  <p:embed/>
                </p:oleObj>
              </mc:Choice>
              <mc:Fallback>
                <p:oleObj name="Equation" r:id="rId2" imgW="2921000" imgH="431800" progId="Equation.3">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611188" y="2997200"/>
                        <a:ext cx="7788275" cy="1152525"/>
                      </a:xfrm>
                      <a:prstGeom prst="rect">
                        <a:avLst/>
                      </a:prstGeom>
                      <a:solidFill>
                        <a:schemeClr val="bg1"/>
                      </a:solidFill>
                      <a:ln>
                        <a:noFill/>
                      </a:ln>
                      <a:effectLst/>
                    </p:spPr>
                  </p:pic>
                </p:oleObj>
              </mc:Fallback>
            </mc:AlternateContent>
          </a:graphicData>
        </a:graphic>
      </p:graphicFrame>
      <p:graphicFrame>
        <p:nvGraphicFramePr>
          <p:cNvPr id="4" name="Object 6"/>
          <p:cNvGraphicFramePr>
            <a:graphicFrameLocks noChangeAspect="1"/>
          </p:cNvGraphicFramePr>
          <p:nvPr>
            <p:extLst>
              <p:ext uri="{D42A27DB-BD31-4B8C-83A1-F6EECF244321}">
                <p14:modId xmlns:p14="http://schemas.microsoft.com/office/powerpoint/2010/main" val="282525324"/>
              </p:ext>
            </p:extLst>
          </p:nvPr>
        </p:nvGraphicFramePr>
        <p:xfrm>
          <a:off x="2254250" y="4957763"/>
          <a:ext cx="5078413" cy="1119187"/>
        </p:xfrm>
        <a:graphic>
          <a:graphicData uri="http://schemas.openxmlformats.org/presentationml/2006/ole">
            <mc:AlternateContent xmlns:mc="http://schemas.openxmlformats.org/markup-compatibility/2006">
              <mc:Choice xmlns:v="urn:schemas-microsoft-com:vml" Requires="v">
                <p:oleObj name="Equation" r:id="rId4" imgW="1905000" imgH="419100" progId="Equation.3">
                  <p:embed/>
                </p:oleObj>
              </mc:Choice>
              <mc:Fallback>
                <p:oleObj name="Equation" r:id="rId4" imgW="1905000" imgH="419100" progId="Equation.3">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2254250" y="4957763"/>
                        <a:ext cx="5078413" cy="1119187"/>
                      </a:xfrm>
                      <a:prstGeom prst="rect">
                        <a:avLst/>
                      </a:prstGeom>
                      <a:solidFill>
                        <a:schemeClr val="bg1"/>
                      </a:solidFill>
                      <a:ln>
                        <a:noFill/>
                      </a:ln>
                      <a:effectLst/>
                    </p:spPr>
                  </p:pic>
                </p:oleObj>
              </mc:Fallback>
            </mc:AlternateContent>
          </a:graphicData>
        </a:graphic>
      </p:graphicFrame>
    </p:spTree>
    <p:extLst>
      <p:ext uri="{BB962C8B-B14F-4D97-AF65-F5344CB8AC3E}">
        <p14:creationId xmlns:p14="http://schemas.microsoft.com/office/powerpoint/2010/main" val="3556821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in)">
                                      <p:cBhvr>
                                        <p:cTn id="7" dur="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103" y="391752"/>
            <a:ext cx="3318857" cy="415627"/>
          </a:xfrm>
          <a:prstGeom prst="rect">
            <a:avLst/>
          </a:prstGeom>
          <a:solidFill>
            <a:srgbClr val="00468C"/>
          </a:solidFill>
        </p:spPr>
        <p:txBody>
          <a:bodyPr wrap="none">
            <a:spAutoFit/>
          </a:bodyPr>
          <a:lstStyle/>
          <a:p>
            <a:pPr defTabSz="342991">
              <a:defRPr sz="2800" b="1">
                <a:solidFill>
                  <a:srgbClr val="FFFFFF"/>
                </a:solidFill>
              </a:defRPr>
            </a:pPr>
            <a:r>
              <a:rPr sz="2101" b="1" dirty="0">
                <a:solidFill>
                  <a:srgbClr val="FFFFFF"/>
                </a:solidFill>
                <a:latin typeface="Calibri"/>
              </a:rPr>
              <a:t>Inductor and Magnetic Field</a:t>
            </a:r>
          </a:p>
        </p:txBody>
      </p:sp>
      <p:sp>
        <p:nvSpPr>
          <p:cNvPr id="16" name="TextBox 15"/>
          <p:cNvSpPr txBox="1"/>
          <p:nvPr/>
        </p:nvSpPr>
        <p:spPr>
          <a:xfrm>
            <a:off x="471639" y="3964382"/>
            <a:ext cx="8446223" cy="1200329"/>
          </a:xfrm>
          <a:prstGeom prst="rect">
            <a:avLst/>
          </a:prstGeom>
          <a:noFill/>
        </p:spPr>
        <p:txBody>
          <a:bodyPr wrap="none">
            <a:spAutoFit/>
          </a:bodyPr>
          <a:lstStyle/>
          <a:p>
            <a:pPr defTabSz="342991">
              <a:defRPr sz="2400"/>
            </a:pPr>
            <a:r>
              <a:rPr dirty="0">
                <a:solidFill>
                  <a:prstClr val="black"/>
                </a:solidFill>
                <a:latin typeface="Calibri"/>
              </a:rPr>
              <a:t>• Inductor stores energy in a magnetic field</a:t>
            </a:r>
          </a:p>
          <a:p>
            <a:pPr defTabSz="342991">
              <a:defRPr sz="2400"/>
            </a:pPr>
            <a:r>
              <a:rPr dirty="0">
                <a:solidFill>
                  <a:prstClr val="black"/>
                </a:solidFill>
                <a:latin typeface="Calibri"/>
              </a:rPr>
              <a:t>• Opposes changes in current</a:t>
            </a:r>
          </a:p>
          <a:p>
            <a:pPr defTabSz="342991">
              <a:defRPr sz="2400"/>
            </a:pPr>
            <a:r>
              <a:rPr dirty="0" err="1">
                <a:solidFill>
                  <a:prstClr val="black"/>
                </a:solidFill>
                <a:latin typeface="Calibri"/>
              </a:rPr>
              <a:t>B</a:t>
            </a:r>
            <a:r>
              <a:rPr lang="en-US" baseline="-25000" dirty="0" err="1">
                <a:solidFill>
                  <a:prstClr val="black"/>
                </a:solidFill>
                <a:latin typeface="Calibri"/>
              </a:rPr>
              <a:t>circular</a:t>
            </a:r>
            <a:r>
              <a:rPr lang="en-US" baseline="-25000" dirty="0">
                <a:solidFill>
                  <a:prstClr val="black"/>
                </a:solidFill>
                <a:latin typeface="Calibri"/>
              </a:rPr>
              <a:t>-coil</a:t>
            </a:r>
            <a:r>
              <a:rPr dirty="0">
                <a:solidFill>
                  <a:prstClr val="black"/>
                </a:solidFill>
                <a:latin typeface="Calibri"/>
              </a:rPr>
              <a:t> = μ₀ n I</a:t>
            </a:r>
            <a:r>
              <a:rPr lang="en-US" dirty="0">
                <a:solidFill>
                  <a:prstClr val="black"/>
                </a:solidFill>
                <a:latin typeface="Calibri"/>
              </a:rPr>
              <a:t> (solenoid)             n=no of turns/length, I= current</a:t>
            </a:r>
            <a:endParaRPr dirty="0">
              <a:solidFill>
                <a:prstClr val="black"/>
              </a:solidFill>
              <a:latin typeface="Calibri"/>
            </a:endParaRPr>
          </a:p>
        </p:txBody>
      </p:sp>
      <p:pic>
        <p:nvPicPr>
          <p:cNvPr id="17" name="Picture 16">
            <a:extLst>
              <a:ext uri="{FF2B5EF4-FFF2-40B4-BE49-F238E27FC236}">
                <a16:creationId xmlns:a16="http://schemas.microsoft.com/office/drawing/2014/main" id="{B1D58E99-976F-448A-B6B2-3A6B83C757D5}"/>
              </a:ext>
            </a:extLst>
          </p:cNvPr>
          <p:cNvPicPr>
            <a:picLocks noChangeAspect="1"/>
          </p:cNvPicPr>
          <p:nvPr/>
        </p:nvPicPr>
        <p:blipFill>
          <a:blip r:embed="rId2"/>
          <a:stretch>
            <a:fillRect/>
          </a:stretch>
        </p:blipFill>
        <p:spPr>
          <a:xfrm>
            <a:off x="107606" y="2316176"/>
            <a:ext cx="8579194" cy="1454623"/>
          </a:xfrm>
          <a:prstGeom prst="rect">
            <a:avLst/>
          </a:prstGeom>
        </p:spPr>
      </p:pic>
      <p:sp>
        <p:nvSpPr>
          <p:cNvPr id="18" name="Rectangle 17">
            <a:extLst>
              <a:ext uri="{FF2B5EF4-FFF2-40B4-BE49-F238E27FC236}">
                <a16:creationId xmlns:a16="http://schemas.microsoft.com/office/drawing/2014/main" id="{116314C3-2AF1-4A20-B39E-62B9A858B40F}"/>
              </a:ext>
            </a:extLst>
          </p:cNvPr>
          <p:cNvSpPr/>
          <p:nvPr/>
        </p:nvSpPr>
        <p:spPr>
          <a:xfrm>
            <a:off x="289188" y="1336766"/>
            <a:ext cx="8027456" cy="830997"/>
          </a:xfrm>
          <a:prstGeom prst="rect">
            <a:avLst/>
          </a:prstGeom>
        </p:spPr>
        <p:txBody>
          <a:bodyPr wrap="square">
            <a:spAutoFit/>
          </a:bodyPr>
          <a:lstStyle/>
          <a:p>
            <a:pPr defTabSz="342991"/>
            <a:r>
              <a:rPr lang="en-US" sz="1600" b="1" dirty="0">
                <a:solidFill>
                  <a:prstClr val="black"/>
                </a:solidFill>
                <a:latin typeface="Calibri"/>
              </a:rPr>
              <a:t>A capacitor is used to produce a desired electric field. We considered the parallel-plate arrangement as a basic type of capacitor and it stores electrical energy. </a:t>
            </a:r>
            <a:r>
              <a:rPr lang="en-US" sz="1600" b="1" dirty="0">
                <a:solidFill>
                  <a:srgbClr val="FF0000"/>
                </a:solidFill>
                <a:latin typeface="Calibri"/>
              </a:rPr>
              <a:t>Similarly, an inductor (L) can be used to produce a desired magnetic field and store magnetic energy. </a:t>
            </a:r>
          </a:p>
        </p:txBody>
      </p:sp>
      <p:pic>
        <p:nvPicPr>
          <p:cNvPr id="3" name="Picture 2">
            <a:extLst>
              <a:ext uri="{FF2B5EF4-FFF2-40B4-BE49-F238E27FC236}">
                <a16:creationId xmlns:a16="http://schemas.microsoft.com/office/drawing/2014/main" id="{06197097-D793-429C-9B4B-554A1FCBF47F}"/>
              </a:ext>
            </a:extLst>
          </p:cNvPr>
          <p:cNvPicPr>
            <a:picLocks noChangeAspect="1"/>
          </p:cNvPicPr>
          <p:nvPr/>
        </p:nvPicPr>
        <p:blipFill>
          <a:blip r:embed="rId3"/>
          <a:stretch>
            <a:fillRect/>
          </a:stretch>
        </p:blipFill>
        <p:spPr>
          <a:xfrm>
            <a:off x="8333577" y="1336766"/>
            <a:ext cx="609685" cy="1152686"/>
          </a:xfrm>
          <a:prstGeom prst="rect">
            <a:avLst/>
          </a:prstGeom>
        </p:spPr>
      </p:pic>
      <p:sp>
        <p:nvSpPr>
          <p:cNvPr id="8" name="TextBox 7">
            <a:extLst>
              <a:ext uri="{FF2B5EF4-FFF2-40B4-BE49-F238E27FC236}">
                <a16:creationId xmlns:a16="http://schemas.microsoft.com/office/drawing/2014/main" id="{DE5B0401-4090-409A-9ECA-1CED82067BD1}"/>
              </a:ext>
            </a:extLst>
          </p:cNvPr>
          <p:cNvSpPr txBox="1"/>
          <p:nvPr/>
        </p:nvSpPr>
        <p:spPr>
          <a:xfrm>
            <a:off x="1066800" y="5456245"/>
            <a:ext cx="8181262" cy="1200329"/>
          </a:xfrm>
          <a:prstGeom prst="rect">
            <a:avLst/>
          </a:prstGeom>
          <a:noFill/>
        </p:spPr>
        <p:txBody>
          <a:bodyPr wrap="square">
            <a:spAutoFit/>
          </a:bodyPr>
          <a:lstStyle/>
          <a:p>
            <a:pPr defTabSz="342991">
              <a:defRPr sz="2400"/>
            </a:pPr>
            <a:r>
              <a:rPr dirty="0">
                <a:solidFill>
                  <a:prstClr val="black"/>
                </a:solidFill>
                <a:latin typeface="Calibri"/>
              </a:rPr>
              <a:t>Magnetic Flux:</a:t>
            </a:r>
            <a:r>
              <a:rPr lang="en-US" dirty="0">
                <a:solidFill>
                  <a:prstClr val="black"/>
                </a:solidFill>
                <a:latin typeface="Calibri"/>
              </a:rPr>
              <a:t>   </a:t>
            </a:r>
            <a:r>
              <a:rPr dirty="0">
                <a:solidFill>
                  <a:prstClr val="black"/>
                </a:solidFill>
                <a:latin typeface="Calibri"/>
              </a:rPr>
              <a:t>Φ</a:t>
            </a:r>
            <a:r>
              <a:rPr baseline="-25000" dirty="0">
                <a:solidFill>
                  <a:prstClr val="black"/>
                </a:solidFill>
                <a:latin typeface="Calibri"/>
              </a:rPr>
              <a:t>B </a:t>
            </a:r>
            <a:r>
              <a:rPr dirty="0">
                <a:solidFill>
                  <a:prstClr val="black"/>
                </a:solidFill>
                <a:latin typeface="Calibri"/>
              </a:rPr>
              <a:t>= </a:t>
            </a:r>
            <a:r>
              <a:rPr lang="en-US" dirty="0">
                <a:solidFill>
                  <a:prstClr val="black"/>
                </a:solidFill>
                <a:latin typeface="Calibri"/>
              </a:rPr>
              <a:t>B.A = </a:t>
            </a:r>
            <a:r>
              <a:rPr dirty="0" err="1">
                <a:solidFill>
                  <a:prstClr val="black"/>
                </a:solidFill>
                <a:latin typeface="Calibri"/>
              </a:rPr>
              <a:t>BA</a:t>
            </a:r>
            <a:r>
              <a:rPr lang="en-US" dirty="0" err="1">
                <a:solidFill>
                  <a:prstClr val="black"/>
                </a:solidFill>
                <a:latin typeface="Calibri"/>
              </a:rPr>
              <a:t>c</a:t>
            </a:r>
            <a:r>
              <a:rPr dirty="0" err="1">
                <a:solidFill>
                  <a:prstClr val="black"/>
                </a:solidFill>
                <a:latin typeface="Calibri"/>
              </a:rPr>
              <a:t>osθ</a:t>
            </a:r>
            <a:endParaRPr dirty="0">
              <a:solidFill>
                <a:prstClr val="black"/>
              </a:solidFill>
              <a:latin typeface="Calibri"/>
            </a:endParaRPr>
          </a:p>
          <a:p>
            <a:pPr defTabSz="342991">
              <a:defRPr sz="2400"/>
            </a:pPr>
            <a:r>
              <a:rPr dirty="0">
                <a:solidFill>
                  <a:prstClr val="black"/>
                </a:solidFill>
                <a:latin typeface="Calibri"/>
              </a:rPr>
              <a:t>Flux Linkage:</a:t>
            </a:r>
            <a:r>
              <a:rPr lang="en-US" dirty="0">
                <a:solidFill>
                  <a:prstClr val="black"/>
                </a:solidFill>
                <a:latin typeface="Calibri"/>
              </a:rPr>
              <a:t> </a:t>
            </a:r>
            <a:r>
              <a:rPr dirty="0">
                <a:solidFill>
                  <a:prstClr val="black"/>
                </a:solidFill>
                <a:latin typeface="Calibri"/>
              </a:rPr>
              <a:t>NΦ</a:t>
            </a:r>
            <a:r>
              <a:rPr baseline="-25000" dirty="0">
                <a:solidFill>
                  <a:prstClr val="black"/>
                </a:solidFill>
                <a:latin typeface="Calibri"/>
              </a:rPr>
              <a:t>B</a:t>
            </a:r>
            <a:r>
              <a:rPr lang="en-US" baseline="-25000" dirty="0">
                <a:solidFill>
                  <a:prstClr val="black"/>
                </a:solidFill>
                <a:latin typeface="Calibri"/>
              </a:rPr>
              <a:t>  </a:t>
            </a:r>
          </a:p>
          <a:p>
            <a:pPr defTabSz="342991">
              <a:defRPr sz="2400"/>
            </a:pPr>
            <a:r>
              <a:rPr dirty="0">
                <a:solidFill>
                  <a:prstClr val="black"/>
                </a:solidFill>
                <a:latin typeface="Calibri"/>
              </a:rPr>
              <a:t>Inductance</a:t>
            </a:r>
            <a:r>
              <a:rPr lang="en-US" dirty="0">
                <a:solidFill>
                  <a:prstClr val="black"/>
                </a:solidFill>
                <a:latin typeface="Calibri"/>
              </a:rPr>
              <a:t>, </a:t>
            </a:r>
            <a:r>
              <a:rPr dirty="0">
                <a:solidFill>
                  <a:prstClr val="black"/>
                </a:solidFill>
                <a:latin typeface="Calibri"/>
              </a:rPr>
              <a:t>L = NΦ</a:t>
            </a:r>
            <a:r>
              <a:rPr baseline="-25000" dirty="0">
                <a:solidFill>
                  <a:prstClr val="black"/>
                </a:solidFill>
                <a:latin typeface="Calibri"/>
              </a:rPr>
              <a:t>B</a:t>
            </a:r>
            <a:r>
              <a:rPr dirty="0">
                <a:solidFill>
                  <a:prstClr val="black"/>
                </a:solidFill>
                <a:latin typeface="Calibri"/>
              </a:rPr>
              <a:t> / I</a:t>
            </a:r>
            <a:r>
              <a:rPr lang="en-US" dirty="0">
                <a:solidFill>
                  <a:prstClr val="black"/>
                </a:solidFill>
                <a:latin typeface="Calibri"/>
              </a:rPr>
              <a:t>                </a:t>
            </a:r>
            <a:endParaRPr dirty="0">
              <a:solidFill>
                <a:prstClr val="black"/>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856581"/>
            <a:ext cx="1913281" cy="415627"/>
          </a:xfrm>
          <a:prstGeom prst="rect">
            <a:avLst/>
          </a:prstGeom>
          <a:solidFill>
            <a:srgbClr val="00468C"/>
          </a:solidFill>
        </p:spPr>
        <p:txBody>
          <a:bodyPr wrap="none">
            <a:spAutoFit/>
          </a:bodyPr>
          <a:lstStyle/>
          <a:p>
            <a:pPr defTabSz="342991">
              <a:defRPr sz="2800" b="1">
                <a:solidFill>
                  <a:srgbClr val="FFFFFF"/>
                </a:solidFill>
              </a:defRPr>
            </a:pPr>
            <a:r>
              <a:rPr sz="2101" b="1">
                <a:solidFill>
                  <a:srgbClr val="FFFFFF"/>
                </a:solidFill>
                <a:latin typeface="Calibri"/>
              </a:rPr>
              <a:t>Self-Inductance</a:t>
            </a:r>
          </a:p>
        </p:txBody>
      </p:sp>
      <p:sp>
        <p:nvSpPr>
          <p:cNvPr id="12" name="TextBox 11"/>
          <p:cNvSpPr txBox="1"/>
          <p:nvPr/>
        </p:nvSpPr>
        <p:spPr>
          <a:xfrm>
            <a:off x="3473096" y="304800"/>
            <a:ext cx="5119478" cy="3531736"/>
          </a:xfrm>
          <a:prstGeom prst="rect">
            <a:avLst/>
          </a:prstGeom>
          <a:noFill/>
        </p:spPr>
        <p:txBody>
          <a:bodyPr wrap="none">
            <a:spAutoFit/>
          </a:bodyPr>
          <a:lstStyle/>
          <a:p>
            <a:pPr defTabSz="342991">
              <a:defRPr sz="2200"/>
            </a:pPr>
            <a:r>
              <a:rPr sz="1650" dirty="0">
                <a:solidFill>
                  <a:prstClr val="black"/>
                </a:solidFill>
                <a:latin typeface="Calibri"/>
              </a:rPr>
              <a:t>Current Change → Flux Change → Induced emf</a:t>
            </a:r>
          </a:p>
          <a:p>
            <a:pPr defTabSz="342991">
              <a:defRPr sz="2200"/>
            </a:pPr>
            <a:endParaRPr sz="1650" dirty="0">
              <a:solidFill>
                <a:prstClr val="black"/>
              </a:solidFill>
              <a:latin typeface="Calibri"/>
            </a:endParaRPr>
          </a:p>
          <a:p>
            <a:pPr defTabSz="342991">
              <a:defRPr sz="2200"/>
            </a:pPr>
            <a:r>
              <a:rPr sz="1650" dirty="0">
                <a:solidFill>
                  <a:prstClr val="black"/>
                </a:solidFill>
                <a:latin typeface="Calibri"/>
              </a:rPr>
              <a:t>Faraday's Law:</a:t>
            </a:r>
          </a:p>
          <a:p>
            <a:pPr defTabSz="342991">
              <a:defRPr sz="2200"/>
            </a:pPr>
            <a:r>
              <a:rPr sz="1650" dirty="0">
                <a:solidFill>
                  <a:prstClr val="black"/>
                </a:solidFill>
                <a:latin typeface="Calibri"/>
              </a:rPr>
              <a:t>ε = −N(</a:t>
            </a:r>
            <a:r>
              <a:rPr sz="1650" dirty="0" err="1">
                <a:solidFill>
                  <a:prstClr val="black"/>
                </a:solidFill>
                <a:latin typeface="Calibri"/>
              </a:rPr>
              <a:t>dΦ</a:t>
            </a:r>
            <a:r>
              <a:rPr sz="1650" baseline="-25000" dirty="0" err="1">
                <a:solidFill>
                  <a:prstClr val="black"/>
                </a:solidFill>
                <a:latin typeface="Calibri"/>
              </a:rPr>
              <a:t>B</a:t>
            </a:r>
            <a:r>
              <a:rPr sz="1650" dirty="0">
                <a:solidFill>
                  <a:prstClr val="black"/>
                </a:solidFill>
                <a:latin typeface="Calibri"/>
              </a:rPr>
              <a:t>/dt)</a:t>
            </a:r>
            <a:endParaRPr lang="en-US" sz="1650" dirty="0">
              <a:solidFill>
                <a:prstClr val="black"/>
              </a:solidFill>
              <a:latin typeface="Calibri"/>
            </a:endParaRPr>
          </a:p>
          <a:p>
            <a:pPr defTabSz="342991">
              <a:defRPr sz="2200"/>
            </a:pPr>
            <a:r>
              <a:rPr lang="en-US" sz="1650" dirty="0">
                <a:solidFill>
                  <a:prstClr val="black"/>
                </a:solidFill>
              </a:rPr>
              <a:t>L = N</a:t>
            </a:r>
            <a:r>
              <a:rPr lang="el-GR" sz="1650" dirty="0">
                <a:solidFill>
                  <a:prstClr val="black"/>
                </a:solidFill>
              </a:rPr>
              <a:t>Φ</a:t>
            </a:r>
            <a:r>
              <a:rPr lang="en-US" sz="1650" baseline="-25000" dirty="0">
                <a:solidFill>
                  <a:prstClr val="black"/>
                </a:solidFill>
              </a:rPr>
              <a:t>B</a:t>
            </a:r>
            <a:r>
              <a:rPr lang="en-US" sz="1650" dirty="0">
                <a:solidFill>
                  <a:prstClr val="black"/>
                </a:solidFill>
              </a:rPr>
              <a:t> / I                </a:t>
            </a:r>
          </a:p>
          <a:p>
            <a:pPr defTabSz="342991">
              <a:defRPr sz="2200"/>
            </a:pPr>
            <a:r>
              <a:rPr lang="el-GR" sz="1650" dirty="0">
                <a:solidFill>
                  <a:prstClr val="black"/>
                </a:solidFill>
              </a:rPr>
              <a:t>ε</a:t>
            </a:r>
            <a:r>
              <a:rPr lang="en-US" sz="1650" baseline="-25000" dirty="0">
                <a:solidFill>
                  <a:prstClr val="black"/>
                </a:solidFill>
              </a:rPr>
              <a:t>L</a:t>
            </a:r>
            <a:r>
              <a:rPr lang="en-US" sz="1650" dirty="0">
                <a:solidFill>
                  <a:prstClr val="black"/>
                </a:solidFill>
              </a:rPr>
              <a:t> = - d/dt (</a:t>
            </a:r>
            <a:r>
              <a:rPr lang="en-US" dirty="0">
                <a:solidFill>
                  <a:prstClr val="black"/>
                </a:solidFill>
              </a:rPr>
              <a:t>N</a:t>
            </a:r>
            <a:r>
              <a:rPr lang="el-GR" dirty="0">
                <a:solidFill>
                  <a:prstClr val="black"/>
                </a:solidFill>
              </a:rPr>
              <a:t>Φ</a:t>
            </a:r>
            <a:r>
              <a:rPr lang="en-US" baseline="-25000" dirty="0">
                <a:solidFill>
                  <a:prstClr val="black"/>
                </a:solidFill>
              </a:rPr>
              <a:t>B</a:t>
            </a:r>
            <a:r>
              <a:rPr lang="en-US" dirty="0">
                <a:solidFill>
                  <a:prstClr val="black"/>
                </a:solidFill>
              </a:rPr>
              <a:t> )</a:t>
            </a:r>
            <a:r>
              <a:rPr lang="en-US" sz="1650" baseline="-25000" dirty="0">
                <a:solidFill>
                  <a:prstClr val="black"/>
                </a:solidFill>
              </a:rPr>
              <a:t> </a:t>
            </a:r>
            <a:endParaRPr sz="1650" baseline="-25000" dirty="0">
              <a:solidFill>
                <a:prstClr val="black"/>
              </a:solidFill>
              <a:latin typeface="Calibri"/>
            </a:endParaRPr>
          </a:p>
          <a:p>
            <a:pPr defTabSz="342991">
              <a:defRPr sz="2200"/>
            </a:pPr>
            <a:endParaRPr sz="1650" dirty="0">
              <a:solidFill>
                <a:prstClr val="black"/>
              </a:solidFill>
              <a:latin typeface="Calibri"/>
            </a:endParaRPr>
          </a:p>
          <a:p>
            <a:pPr defTabSz="342991">
              <a:defRPr sz="2200"/>
            </a:pPr>
            <a:r>
              <a:rPr sz="1650" dirty="0">
                <a:solidFill>
                  <a:prstClr val="black"/>
                </a:solidFill>
                <a:latin typeface="Calibri"/>
              </a:rPr>
              <a:t>Self-Induced emf</a:t>
            </a:r>
            <a:r>
              <a:rPr lang="en-US" sz="1650" dirty="0">
                <a:solidFill>
                  <a:prstClr val="black"/>
                </a:solidFill>
                <a:latin typeface="Calibri"/>
              </a:rPr>
              <a:t> in the inductor(coil, solenoid or toroid) </a:t>
            </a:r>
            <a:r>
              <a:rPr sz="1650" dirty="0">
                <a:solidFill>
                  <a:prstClr val="black"/>
                </a:solidFill>
                <a:latin typeface="Calibri"/>
              </a:rPr>
              <a:t>:</a:t>
            </a:r>
            <a:endParaRPr lang="en-US" sz="1650" dirty="0">
              <a:solidFill>
                <a:prstClr val="black"/>
              </a:solidFill>
              <a:latin typeface="Calibri"/>
            </a:endParaRPr>
          </a:p>
          <a:p>
            <a:pPr defTabSz="342991">
              <a:defRPr sz="2200"/>
            </a:pPr>
            <a:endParaRPr sz="1650" dirty="0">
              <a:solidFill>
                <a:prstClr val="black"/>
              </a:solidFill>
              <a:latin typeface="Calibri"/>
            </a:endParaRPr>
          </a:p>
          <a:p>
            <a:pPr defTabSz="342991">
              <a:defRPr sz="2200"/>
            </a:pPr>
            <a:r>
              <a:rPr lang="en-US" sz="2400" dirty="0">
                <a:solidFill>
                  <a:prstClr val="black"/>
                </a:solidFill>
                <a:highlight>
                  <a:srgbClr val="FFFF00"/>
                </a:highlight>
                <a:latin typeface="Calibri"/>
              </a:rPr>
              <a:t>    </a:t>
            </a:r>
            <a:r>
              <a:rPr sz="2400" dirty="0">
                <a:solidFill>
                  <a:prstClr val="black"/>
                </a:solidFill>
                <a:highlight>
                  <a:srgbClr val="FFFF00"/>
                </a:highlight>
                <a:latin typeface="Calibri"/>
              </a:rPr>
              <a:t>ε = −L(</a:t>
            </a:r>
            <a:r>
              <a:rPr sz="2400" dirty="0" err="1">
                <a:solidFill>
                  <a:prstClr val="black"/>
                </a:solidFill>
                <a:highlight>
                  <a:srgbClr val="FFFF00"/>
                </a:highlight>
                <a:latin typeface="Calibri"/>
              </a:rPr>
              <a:t>dI</a:t>
            </a:r>
            <a:r>
              <a:rPr sz="2400" dirty="0">
                <a:solidFill>
                  <a:prstClr val="black"/>
                </a:solidFill>
                <a:highlight>
                  <a:srgbClr val="FFFF00"/>
                </a:highlight>
                <a:latin typeface="Calibri"/>
              </a:rPr>
              <a:t>/dt)</a:t>
            </a:r>
            <a:endParaRPr lang="en-US" sz="2400" dirty="0">
              <a:solidFill>
                <a:prstClr val="black"/>
              </a:solidFill>
              <a:highlight>
                <a:srgbClr val="FFFF00"/>
              </a:highlight>
              <a:latin typeface="Calibri"/>
            </a:endParaRPr>
          </a:p>
          <a:p>
            <a:pPr defTabSz="342991">
              <a:defRPr sz="2200"/>
            </a:pPr>
            <a:endParaRPr lang="en-US" sz="2400" dirty="0">
              <a:solidFill>
                <a:prstClr val="black"/>
              </a:solidFill>
              <a:highlight>
                <a:srgbClr val="FFFF00"/>
              </a:highlight>
              <a:latin typeface="Calibri"/>
            </a:endParaRPr>
          </a:p>
          <a:p>
            <a:pPr defTabSz="342991">
              <a:defRPr sz="2200"/>
            </a:pPr>
            <a:r>
              <a:rPr lang="en-US" sz="1600" dirty="0">
                <a:solidFill>
                  <a:prstClr val="black"/>
                </a:solidFill>
                <a:latin typeface="Calibri"/>
              </a:rPr>
              <a:t>Direction of EMF can be determined by Lenz s law</a:t>
            </a:r>
            <a:endParaRPr sz="1600" dirty="0">
              <a:solidFill>
                <a:prstClr val="black"/>
              </a:solidFill>
              <a:latin typeface="Calibri"/>
            </a:endParaRPr>
          </a:p>
        </p:txBody>
      </p:sp>
      <p:pic>
        <p:nvPicPr>
          <p:cNvPr id="13" name="Picture 12">
            <a:extLst>
              <a:ext uri="{FF2B5EF4-FFF2-40B4-BE49-F238E27FC236}">
                <a16:creationId xmlns:a16="http://schemas.microsoft.com/office/drawing/2014/main" id="{31118ABA-A3AC-4B59-9FE0-26EB24C00B5C}"/>
              </a:ext>
            </a:extLst>
          </p:cNvPr>
          <p:cNvPicPr>
            <a:picLocks noChangeAspect="1"/>
          </p:cNvPicPr>
          <p:nvPr/>
        </p:nvPicPr>
        <p:blipFill>
          <a:blip r:embed="rId2"/>
          <a:stretch>
            <a:fillRect/>
          </a:stretch>
        </p:blipFill>
        <p:spPr>
          <a:xfrm>
            <a:off x="76200" y="1263741"/>
            <a:ext cx="3346097" cy="2667000"/>
          </a:xfrm>
          <a:prstGeom prst="rect">
            <a:avLst/>
          </a:prstGeom>
        </p:spPr>
      </p:pic>
      <p:pic>
        <p:nvPicPr>
          <p:cNvPr id="14" name="Picture 13">
            <a:extLst>
              <a:ext uri="{FF2B5EF4-FFF2-40B4-BE49-F238E27FC236}">
                <a16:creationId xmlns:a16="http://schemas.microsoft.com/office/drawing/2014/main" id="{2191F733-3F25-435E-8620-62A159CD8784}"/>
              </a:ext>
            </a:extLst>
          </p:cNvPr>
          <p:cNvPicPr>
            <a:picLocks noChangeAspect="1"/>
          </p:cNvPicPr>
          <p:nvPr/>
        </p:nvPicPr>
        <p:blipFill>
          <a:blip r:embed="rId3"/>
          <a:stretch>
            <a:fillRect/>
          </a:stretch>
        </p:blipFill>
        <p:spPr>
          <a:xfrm>
            <a:off x="3473096" y="3657601"/>
            <a:ext cx="3149600" cy="316302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lf_Inductance_Field_Starts_With_Current">
            <a:hlinkClick r:id="" action="ppaction://media"/>
            <a:extLst>
              <a:ext uri="{FF2B5EF4-FFF2-40B4-BE49-F238E27FC236}">
                <a16:creationId xmlns:a16="http://schemas.microsoft.com/office/drawing/2014/main" id="{71D856E0-82EE-486B-BF07-643C2BB29F4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9089" y="609600"/>
            <a:ext cx="8765822" cy="4930775"/>
          </a:xfrm>
          <a:prstGeom prst="rect">
            <a:avLst/>
          </a:prstGeom>
        </p:spPr>
      </p:pic>
    </p:spTree>
    <p:extLst>
      <p:ext uri="{BB962C8B-B14F-4D97-AF65-F5344CB8AC3E}">
        <p14:creationId xmlns:p14="http://schemas.microsoft.com/office/powerpoint/2010/main" val="42565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3360022" cy="415627"/>
          </a:xfrm>
          <a:prstGeom prst="rect">
            <a:avLst/>
          </a:prstGeom>
          <a:solidFill>
            <a:srgbClr val="00468C"/>
          </a:solidFill>
        </p:spPr>
        <p:txBody>
          <a:bodyPr wrap="none">
            <a:spAutoFit/>
          </a:bodyPr>
          <a:lstStyle/>
          <a:p>
            <a:pPr defTabSz="342991">
              <a:defRPr sz="2800" b="1">
                <a:solidFill>
                  <a:srgbClr val="FFFFFF"/>
                </a:solidFill>
              </a:defRPr>
            </a:pPr>
            <a:r>
              <a:rPr sz="2101" b="1">
                <a:solidFill>
                  <a:srgbClr val="FFFFFF"/>
                </a:solidFill>
                <a:latin typeface="Calibri"/>
              </a:rPr>
              <a:t>Energy Stored in an Inductor</a:t>
            </a:r>
          </a:p>
        </p:txBody>
      </p:sp>
      <p:sp>
        <p:nvSpPr>
          <p:cNvPr id="3" name="Can 2"/>
          <p:cNvSpPr/>
          <p:nvPr/>
        </p:nvSpPr>
        <p:spPr>
          <a:xfrm>
            <a:off x="823175" y="2228538"/>
            <a:ext cx="1371957" cy="1371957"/>
          </a:xfrm>
          <a:prstGeom prst="can">
            <a:avLst/>
          </a:prstGeom>
          <a:solidFill>
            <a:srgbClr val="DCE6FA"/>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991"/>
            <a:endParaRPr sz="1350">
              <a:solidFill>
                <a:prstClr val="white"/>
              </a:solidFill>
              <a:latin typeface="Calibri"/>
            </a:endParaRPr>
          </a:p>
        </p:txBody>
      </p:sp>
      <p:sp>
        <p:nvSpPr>
          <p:cNvPr id="4" name="TextBox 3"/>
          <p:cNvSpPr txBox="1"/>
          <p:nvPr/>
        </p:nvSpPr>
        <p:spPr>
          <a:xfrm>
            <a:off x="2743914" y="1542558"/>
            <a:ext cx="5028485" cy="3785652"/>
          </a:xfrm>
          <a:prstGeom prst="rect">
            <a:avLst/>
          </a:prstGeom>
          <a:noFill/>
        </p:spPr>
        <p:txBody>
          <a:bodyPr wrap="square">
            <a:spAutoFit/>
          </a:bodyPr>
          <a:lstStyle/>
          <a:p>
            <a:pPr defTabSz="342991">
              <a:defRPr sz="2400"/>
            </a:pPr>
            <a:r>
              <a:rPr dirty="0">
                <a:solidFill>
                  <a:prstClr val="black"/>
                </a:solidFill>
                <a:latin typeface="Calibri"/>
              </a:rPr>
              <a:t>Energy Stored:</a:t>
            </a:r>
          </a:p>
          <a:p>
            <a:pPr defTabSz="342991">
              <a:defRPr sz="2400"/>
            </a:pPr>
            <a:r>
              <a:rPr dirty="0">
                <a:solidFill>
                  <a:prstClr val="black"/>
                </a:solidFill>
                <a:latin typeface="Calibri"/>
              </a:rPr>
              <a:t>U = ½LI²</a:t>
            </a:r>
          </a:p>
          <a:p>
            <a:pPr defTabSz="342991">
              <a:defRPr sz="2400"/>
            </a:pPr>
            <a:endParaRPr dirty="0">
              <a:solidFill>
                <a:prstClr val="black"/>
              </a:solidFill>
              <a:latin typeface="Calibri"/>
            </a:endParaRPr>
          </a:p>
          <a:p>
            <a:pPr defTabSz="342991">
              <a:defRPr sz="2400"/>
            </a:pPr>
            <a:r>
              <a:rPr dirty="0">
                <a:solidFill>
                  <a:prstClr val="black"/>
                </a:solidFill>
                <a:latin typeface="Calibri"/>
              </a:rPr>
              <a:t>Summary</a:t>
            </a:r>
          </a:p>
          <a:p>
            <a:pPr defTabSz="342991">
              <a:defRPr sz="2400"/>
            </a:pPr>
            <a:r>
              <a:rPr dirty="0">
                <a:solidFill>
                  <a:prstClr val="black"/>
                </a:solidFill>
                <a:latin typeface="Calibri"/>
              </a:rPr>
              <a:t>• B = μ₀ n I</a:t>
            </a:r>
            <a:r>
              <a:rPr lang="en-US" dirty="0">
                <a:solidFill>
                  <a:prstClr val="black"/>
                </a:solidFill>
                <a:latin typeface="Calibri"/>
              </a:rPr>
              <a:t>      n= N/length </a:t>
            </a:r>
          </a:p>
          <a:p>
            <a:pPr defTabSz="342991">
              <a:defRPr sz="2400"/>
            </a:pPr>
            <a:r>
              <a:rPr dirty="0">
                <a:solidFill>
                  <a:prstClr val="black"/>
                </a:solidFill>
                <a:latin typeface="Calibri"/>
              </a:rPr>
              <a:t>• Φ</a:t>
            </a:r>
            <a:r>
              <a:rPr baseline="-25000" dirty="0">
                <a:solidFill>
                  <a:prstClr val="black"/>
                </a:solidFill>
                <a:latin typeface="Calibri"/>
              </a:rPr>
              <a:t>B</a:t>
            </a:r>
            <a:r>
              <a:rPr dirty="0">
                <a:solidFill>
                  <a:prstClr val="black"/>
                </a:solidFill>
                <a:latin typeface="Calibri"/>
              </a:rPr>
              <a:t> = BA </a:t>
            </a:r>
            <a:r>
              <a:rPr dirty="0" err="1">
                <a:solidFill>
                  <a:prstClr val="black"/>
                </a:solidFill>
                <a:latin typeface="Calibri"/>
              </a:rPr>
              <a:t>cosθ</a:t>
            </a:r>
            <a:endParaRPr dirty="0">
              <a:solidFill>
                <a:prstClr val="black"/>
              </a:solidFill>
              <a:latin typeface="Calibri"/>
            </a:endParaRPr>
          </a:p>
          <a:p>
            <a:pPr defTabSz="342991">
              <a:defRPr sz="2400"/>
            </a:pPr>
            <a:r>
              <a:rPr dirty="0">
                <a:solidFill>
                  <a:prstClr val="black"/>
                </a:solidFill>
                <a:latin typeface="Calibri"/>
              </a:rPr>
              <a:t>• L = NΦ</a:t>
            </a:r>
            <a:r>
              <a:rPr baseline="-25000" dirty="0">
                <a:solidFill>
                  <a:prstClr val="black"/>
                </a:solidFill>
                <a:latin typeface="Calibri"/>
              </a:rPr>
              <a:t>B</a:t>
            </a:r>
            <a:r>
              <a:rPr dirty="0">
                <a:solidFill>
                  <a:prstClr val="black"/>
                </a:solidFill>
                <a:latin typeface="Calibri"/>
              </a:rPr>
              <a:t>/I</a:t>
            </a:r>
          </a:p>
          <a:p>
            <a:pPr defTabSz="342991">
              <a:defRPr sz="2400"/>
            </a:pPr>
            <a:r>
              <a:rPr dirty="0">
                <a:solidFill>
                  <a:prstClr val="black"/>
                </a:solidFill>
                <a:latin typeface="Calibri"/>
              </a:rPr>
              <a:t>• ε = −L(</a:t>
            </a:r>
            <a:r>
              <a:rPr dirty="0" err="1">
                <a:solidFill>
                  <a:prstClr val="black"/>
                </a:solidFill>
                <a:latin typeface="Calibri"/>
              </a:rPr>
              <a:t>dI</a:t>
            </a:r>
            <a:r>
              <a:rPr dirty="0">
                <a:solidFill>
                  <a:prstClr val="black"/>
                </a:solidFill>
                <a:latin typeface="Calibri"/>
              </a:rPr>
              <a:t>/dt)</a:t>
            </a:r>
          </a:p>
          <a:p>
            <a:pPr defTabSz="342991">
              <a:defRPr sz="2400"/>
            </a:pPr>
            <a:r>
              <a:rPr dirty="0">
                <a:solidFill>
                  <a:prstClr val="black"/>
                </a:solidFill>
                <a:highlight>
                  <a:srgbClr val="FFFF00"/>
                </a:highlight>
                <a:latin typeface="Calibri"/>
              </a:rPr>
              <a:t>• </a:t>
            </a:r>
            <a:r>
              <a:rPr lang="en-US" dirty="0">
                <a:solidFill>
                  <a:prstClr val="black"/>
                </a:solidFill>
                <a:highlight>
                  <a:srgbClr val="FFFF00"/>
                </a:highlight>
                <a:latin typeface="Calibri"/>
              </a:rPr>
              <a:t> </a:t>
            </a:r>
            <a:r>
              <a:rPr dirty="0">
                <a:solidFill>
                  <a:prstClr val="black"/>
                </a:solidFill>
                <a:highlight>
                  <a:srgbClr val="FFFF00"/>
                </a:highlight>
                <a:latin typeface="Calibri"/>
              </a:rPr>
              <a:t>U</a:t>
            </a:r>
            <a:r>
              <a:rPr lang="en-US" baseline="-25000" dirty="0">
                <a:solidFill>
                  <a:prstClr val="black"/>
                </a:solidFill>
                <a:highlight>
                  <a:srgbClr val="FFFF00"/>
                </a:highlight>
                <a:latin typeface="Calibri"/>
              </a:rPr>
              <a:t>L</a:t>
            </a:r>
            <a:r>
              <a:rPr dirty="0">
                <a:solidFill>
                  <a:prstClr val="black"/>
                </a:solidFill>
                <a:highlight>
                  <a:srgbClr val="FFFF00"/>
                </a:highlight>
                <a:latin typeface="Calibri"/>
              </a:rPr>
              <a:t> = ½LI²</a:t>
            </a:r>
            <a:endParaRPr lang="en-US" dirty="0">
              <a:solidFill>
                <a:prstClr val="black"/>
              </a:solidFill>
              <a:highlight>
                <a:srgbClr val="FFFF00"/>
              </a:highlight>
              <a:latin typeface="Calibri"/>
            </a:endParaRPr>
          </a:p>
          <a:p>
            <a:pPr marL="342900" indent="-342900" defTabSz="342991">
              <a:buFont typeface="Arial" panose="020B0604020202020204" pitchFamily="34" charset="0"/>
              <a:buChar char="•"/>
              <a:defRPr sz="2400"/>
            </a:pPr>
            <a:r>
              <a:rPr lang="en-US" dirty="0" err="1">
                <a:solidFill>
                  <a:prstClr val="black"/>
                </a:solidFill>
                <a:highlight>
                  <a:srgbClr val="FFFF00"/>
                </a:highlight>
                <a:latin typeface="Calibri"/>
              </a:rPr>
              <a:t>U</a:t>
            </a:r>
            <a:r>
              <a:rPr lang="en-US" baseline="-25000" dirty="0" err="1">
                <a:solidFill>
                  <a:prstClr val="black"/>
                </a:solidFill>
                <a:highlight>
                  <a:srgbClr val="FFFF00"/>
                </a:highlight>
                <a:latin typeface="Calibri"/>
              </a:rPr>
              <a:t>c</a:t>
            </a:r>
            <a:r>
              <a:rPr lang="en-US" dirty="0">
                <a:solidFill>
                  <a:prstClr val="black"/>
                </a:solidFill>
                <a:highlight>
                  <a:srgbClr val="FFFF00"/>
                </a:highlight>
                <a:latin typeface="Calibri"/>
              </a:rPr>
              <a:t> = ½ CV</a:t>
            </a:r>
            <a:r>
              <a:rPr lang="en-US" baseline="30000" dirty="0">
                <a:solidFill>
                  <a:prstClr val="black"/>
                </a:solidFill>
                <a:highlight>
                  <a:srgbClr val="FFFF00"/>
                </a:highlight>
                <a:latin typeface="Calibri"/>
              </a:rPr>
              <a:t>2 </a:t>
            </a:r>
            <a:endParaRPr baseline="30000" dirty="0">
              <a:solidFill>
                <a:prstClr val="black"/>
              </a:solidFill>
              <a:highlight>
                <a:srgbClr val="FFFF00"/>
              </a:highlight>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0" y="0"/>
            <a:ext cx="3059113"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RL Circuits</a:t>
            </a:r>
            <a:endParaRPr lang="en-US" sz="26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625" y="620713"/>
            <a:ext cx="337185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9750" y="1125538"/>
            <a:ext cx="37814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31409" y="2929365"/>
            <a:ext cx="20193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56116" y="2524081"/>
            <a:ext cx="879640" cy="90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157736" y="3573016"/>
            <a:ext cx="16764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8507" y="4725144"/>
            <a:ext cx="5677629" cy="556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32038" y="5390951"/>
            <a:ext cx="5735574" cy="540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118507" y="6087720"/>
            <a:ext cx="5474046" cy="53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760431" y="1916832"/>
            <a:ext cx="1552575" cy="857250"/>
          </a:xfrm>
          <a:prstGeom prst="rect">
            <a:avLst/>
          </a:prstGeom>
          <a:noFill/>
          <a:ln w="47625">
            <a:solidFill>
              <a:srgbClr val="FF0000"/>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5660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19459"/>
                                        </p:tgtEl>
                                        <p:attrNameLst>
                                          <p:attrName>style.visibility</p:attrName>
                                        </p:attrNameLst>
                                      </p:cBhvr>
                                      <p:to>
                                        <p:strVal val="visible"/>
                                      </p:to>
                                    </p:set>
                                  </p:childTnLst>
                                </p:cTn>
                              </p:par>
                              <p:par>
                                <p:cTn id="9" presetID="1" presetClass="entr" presetSubtype="0" dur="1" fill="hold" nodeType="withEffect">
                                  <p:stCondLst>
                                    <p:cond delay="0"/>
                                  </p:stCondLst>
                                  <p:childTnLst>
                                    <p:set>
                                      <p:cBhvr>
                                        <p:cTn id="10" dur="1" fill="hold">
                                          <p:stCondLst>
                                            <p:cond delay="0"/>
                                          </p:stCondLst>
                                        </p:cTn>
                                        <p:tgtEl>
                                          <p:spTgt spid="1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35738" y="1844675"/>
            <a:ext cx="260826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descr="F30_1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43663" y="188913"/>
            <a:ext cx="1944687"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9388" y="993775"/>
            <a:ext cx="53816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50825" y="1831097"/>
            <a:ext cx="52387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27088" y="2924175"/>
            <a:ext cx="189071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0825" y="3716338"/>
            <a:ext cx="28384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348038" y="2708275"/>
            <a:ext cx="1223962"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47663" y="5201175"/>
            <a:ext cx="600075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44C8073-ACB8-6774-2E5E-5157B6467832}"/>
              </a:ext>
            </a:extLst>
          </p:cNvPr>
          <p:cNvSpPr txBox="1"/>
          <p:nvPr/>
        </p:nvSpPr>
        <p:spPr>
          <a:xfrm>
            <a:off x="3040579" y="3897180"/>
            <a:ext cx="3543855" cy="1077218"/>
          </a:xfrm>
          <a:prstGeom prst="rect">
            <a:avLst/>
          </a:prstGeom>
          <a:noFill/>
        </p:spPr>
        <p:txBody>
          <a:bodyPr wrap="none" rtlCol="0">
            <a:spAutoFit/>
          </a:bodyPr>
          <a:lstStyle/>
          <a:p>
            <a:r>
              <a:rPr lang="en-US" sz="1600" b="1" dirty="0">
                <a:solidFill>
                  <a:srgbClr val="FF0000"/>
                </a:solidFill>
              </a:rPr>
              <a:t>at t = 0, I</a:t>
            </a:r>
            <a:r>
              <a:rPr lang="en-US" sz="1600" b="1" baseline="-25000" dirty="0">
                <a:solidFill>
                  <a:srgbClr val="FF0000"/>
                </a:solidFill>
              </a:rPr>
              <a:t>R</a:t>
            </a:r>
            <a:r>
              <a:rPr lang="en-US" sz="1600" b="1" dirty="0">
                <a:solidFill>
                  <a:srgbClr val="FF0000"/>
                </a:solidFill>
              </a:rPr>
              <a:t>= 0 and V</a:t>
            </a:r>
            <a:r>
              <a:rPr lang="en-US" sz="1600" b="1" baseline="-25000" dirty="0">
                <a:solidFill>
                  <a:srgbClr val="FF0000"/>
                </a:solidFill>
              </a:rPr>
              <a:t>R</a:t>
            </a:r>
            <a:r>
              <a:rPr lang="en-US" sz="1600" b="1" dirty="0">
                <a:solidFill>
                  <a:srgbClr val="FF0000"/>
                </a:solidFill>
              </a:rPr>
              <a:t> =0</a:t>
            </a:r>
          </a:p>
          <a:p>
            <a:r>
              <a:rPr lang="en-US" sz="1600" b="1" dirty="0">
                <a:solidFill>
                  <a:srgbClr val="FF0000"/>
                </a:solidFill>
              </a:rPr>
              <a:t>E - V</a:t>
            </a:r>
            <a:r>
              <a:rPr lang="en-US" sz="1600" b="1" baseline="-25000" dirty="0">
                <a:solidFill>
                  <a:srgbClr val="FF0000"/>
                </a:solidFill>
              </a:rPr>
              <a:t>R </a:t>
            </a:r>
            <a:r>
              <a:rPr lang="en-US" sz="1600" b="1" baseline="30000" dirty="0">
                <a:solidFill>
                  <a:srgbClr val="FF0000"/>
                </a:solidFill>
              </a:rPr>
              <a:t>_ </a:t>
            </a:r>
            <a:r>
              <a:rPr lang="en-US" sz="1600" b="1" dirty="0">
                <a:solidFill>
                  <a:srgbClr val="FF0000"/>
                </a:solidFill>
              </a:rPr>
              <a:t>V</a:t>
            </a:r>
            <a:r>
              <a:rPr lang="en-US" sz="1600" b="1" baseline="-25000" dirty="0">
                <a:solidFill>
                  <a:srgbClr val="FF0000"/>
                </a:solidFill>
              </a:rPr>
              <a:t>L</a:t>
            </a:r>
            <a:r>
              <a:rPr lang="en-US" sz="1600" b="1" dirty="0">
                <a:solidFill>
                  <a:srgbClr val="FF0000"/>
                </a:solidFill>
              </a:rPr>
              <a:t> = 0  so E= V</a:t>
            </a:r>
            <a:r>
              <a:rPr lang="en-US" sz="1600" b="1" baseline="-25000" dirty="0">
                <a:solidFill>
                  <a:srgbClr val="FF0000"/>
                </a:solidFill>
              </a:rPr>
              <a:t>L</a:t>
            </a:r>
            <a:endParaRPr lang="en-US" sz="1600" b="1" baseline="30000" dirty="0">
              <a:solidFill>
                <a:srgbClr val="FF0000"/>
              </a:solidFill>
            </a:endParaRPr>
          </a:p>
          <a:p>
            <a:r>
              <a:rPr lang="en-US" sz="1600" b="1" dirty="0">
                <a:solidFill>
                  <a:srgbClr val="FF0000"/>
                </a:solidFill>
              </a:rPr>
              <a:t>at t = infinity</a:t>
            </a:r>
            <a:r>
              <a:rPr lang="en-US" sz="1600" b="1" dirty="0"/>
              <a:t>, </a:t>
            </a:r>
            <a:r>
              <a:rPr lang="en-US" sz="1600" b="1" dirty="0">
                <a:solidFill>
                  <a:srgbClr val="FF0000"/>
                </a:solidFill>
              </a:rPr>
              <a:t>I</a:t>
            </a:r>
            <a:r>
              <a:rPr lang="en-US" sz="1600" b="1" baseline="-25000" dirty="0">
                <a:solidFill>
                  <a:srgbClr val="FF0000"/>
                </a:solidFill>
              </a:rPr>
              <a:t>R</a:t>
            </a:r>
            <a:r>
              <a:rPr lang="en-US" sz="1600" b="1" dirty="0">
                <a:solidFill>
                  <a:srgbClr val="FF0000"/>
                </a:solidFill>
              </a:rPr>
              <a:t>= maximum</a:t>
            </a:r>
          </a:p>
          <a:p>
            <a:r>
              <a:rPr lang="en-US" sz="1600" b="1" dirty="0">
                <a:solidFill>
                  <a:srgbClr val="FF0000"/>
                </a:solidFill>
              </a:rPr>
              <a:t>I</a:t>
            </a:r>
            <a:r>
              <a:rPr lang="en-US" sz="1600" b="1" baseline="-25000" dirty="0">
                <a:solidFill>
                  <a:srgbClr val="FF0000"/>
                </a:solidFill>
              </a:rPr>
              <a:t>L</a:t>
            </a:r>
            <a:r>
              <a:rPr lang="en-US" sz="1600" b="1" dirty="0">
                <a:solidFill>
                  <a:srgbClr val="FF0000"/>
                </a:solidFill>
              </a:rPr>
              <a:t> = 0 , V</a:t>
            </a:r>
            <a:r>
              <a:rPr lang="en-US" sz="1600" b="1" baseline="-25000" dirty="0">
                <a:solidFill>
                  <a:srgbClr val="FF0000"/>
                </a:solidFill>
              </a:rPr>
              <a:t>L</a:t>
            </a:r>
            <a:r>
              <a:rPr lang="en-US" sz="1600" b="1" dirty="0">
                <a:solidFill>
                  <a:srgbClr val="FF0000"/>
                </a:solidFill>
              </a:rPr>
              <a:t> = 0 so L is </a:t>
            </a:r>
            <a:r>
              <a:rPr lang="en-US" sz="1600" b="1" dirty="0" err="1">
                <a:solidFill>
                  <a:srgbClr val="FF0000"/>
                </a:solidFill>
              </a:rPr>
              <a:t>shortcircuited</a:t>
            </a:r>
            <a:endParaRPr lang="en-US" sz="1600" b="1" dirty="0"/>
          </a:p>
        </p:txBody>
      </p:sp>
    </p:spTree>
    <p:extLst>
      <p:ext uri="{BB962C8B-B14F-4D97-AF65-F5344CB8AC3E}">
        <p14:creationId xmlns:p14="http://schemas.microsoft.com/office/powerpoint/2010/main" val="392763597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825" y="144463"/>
            <a:ext cx="63484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2" descr="F30_1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1613" y="144463"/>
            <a:ext cx="1944687"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699792" y="2738950"/>
            <a:ext cx="1873250" cy="792163"/>
          </a:xfrm>
          <a:prstGeom prst="rect">
            <a:avLst/>
          </a:prstGeom>
          <a:noFill/>
          <a:ln w="38100">
            <a:solidFill>
              <a:srgbClr val="FF0000"/>
            </a:solidFill>
            <a:miter lim="800000"/>
          </a:ln>
          <a:extLst>
            <a:ext uri="{909E8E84-426E-40DD-AFC4-6F175D3DCCD1}">
              <a14:hiddenFill xmlns:a14="http://schemas.microsoft.com/office/drawing/2010/main">
                <a:solidFill>
                  <a:srgbClr val="FFFFFF"/>
                </a:solidFill>
              </a14:hiddenFill>
            </a:ext>
          </a:extLst>
        </p:spPr>
      </p:pic>
      <p:pic>
        <p:nvPicPr>
          <p:cNvPr id="29702"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547813" y="4149725"/>
            <a:ext cx="5791200" cy="685800"/>
          </a:xfrm>
          <a:prstGeom prst="rect">
            <a:avLst/>
          </a:prstGeom>
          <a:noFill/>
          <a:ln w="38100">
            <a:solidFill>
              <a:srgbClr val="FF0000"/>
            </a:solidFill>
            <a:miter lim="800000"/>
          </a:ln>
          <a:extLst>
            <a:ext uri="{909E8E84-426E-40DD-AFC4-6F175D3DCCD1}">
              <a14:hiddenFill xmlns:a14="http://schemas.microsoft.com/office/drawing/2010/main">
                <a:solidFill>
                  <a:srgbClr val="FFFFFF"/>
                </a:solidFill>
              </a14:hiddenFill>
            </a:ext>
          </a:extLst>
        </p:spPr>
      </p:pic>
      <p:pic>
        <p:nvPicPr>
          <p:cNvPr id="29703"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68763" y="5516563"/>
            <a:ext cx="1579562" cy="503237"/>
          </a:xfrm>
          <a:prstGeom prst="rect">
            <a:avLst/>
          </a:prstGeom>
          <a:noFill/>
          <a:ln w="44450">
            <a:solidFill>
              <a:srgbClr val="FF0000"/>
            </a:solidFill>
            <a:miter lim="800000"/>
          </a:ln>
          <a:extLst>
            <a:ext uri="{909E8E84-426E-40DD-AFC4-6F175D3DCCD1}">
              <a14:hiddenFill xmlns:a14="http://schemas.microsoft.com/office/drawing/2010/main">
                <a:solidFill>
                  <a:srgbClr val="FFFFFF"/>
                </a:solidFill>
              </a14:hiddenFill>
            </a:ext>
          </a:extLst>
        </p:spPr>
      </p:pic>
      <p:sp>
        <p:nvSpPr>
          <p:cNvPr id="29704" name="TextBox 26"/>
          <p:cNvSpPr txBox="1">
            <a:spLocks noChangeArrowheads="1"/>
          </p:cNvSpPr>
          <p:nvPr/>
        </p:nvSpPr>
        <p:spPr bwMode="auto">
          <a:xfrm>
            <a:off x="4067175" y="1773238"/>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en-US" sz="2800">
                <a:solidFill>
                  <a:srgbClr val="FF0000"/>
                </a:solidFill>
              </a:rPr>
              <a:t>Answer</a:t>
            </a:r>
          </a:p>
        </p:txBody>
      </p:sp>
    </p:spTree>
    <p:extLst>
      <p:ext uri="{BB962C8B-B14F-4D97-AF65-F5344CB8AC3E}">
        <p14:creationId xmlns:p14="http://schemas.microsoft.com/office/powerpoint/2010/main" val="6477567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29702"/>
                                        </p:tgtEl>
                                        <p:attrNameLst>
                                          <p:attrName>style.visibility</p:attrName>
                                        </p:attrNameLst>
                                      </p:cBhvr>
                                      <p:to>
                                        <p:strVal val="visible"/>
                                      </p:to>
                                    </p:set>
                                  </p:childTnLst>
                                </p:cTn>
                              </p:par>
                              <p:par>
                                <p:cTn id="9" presetID="1" presetClass="entr" presetSubtype="0" dur="1" fill="hold" nodeType="with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0" y="0"/>
            <a:ext cx="6156325"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Energy Stored in a Magnetic Field</a:t>
            </a:r>
            <a:endParaRPr lang="en-US" sz="26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9750" y="1125538"/>
            <a:ext cx="48371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3" descr="F30_1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56325" y="908050"/>
            <a:ext cx="2232025"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843213" y="2636838"/>
            <a:ext cx="20859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84213" y="2133600"/>
            <a:ext cx="49339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68313" y="3500438"/>
            <a:ext cx="70961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5"/>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95288" y="4076700"/>
            <a:ext cx="77152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23850" y="4797425"/>
            <a:ext cx="58674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7"/>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334125" y="4797425"/>
            <a:ext cx="28098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0732" name="Object 9"/>
          <p:cNvGraphicFramePr>
            <a:graphicFrameLocks noChangeAspect="1"/>
          </p:cNvGraphicFramePr>
          <p:nvPr>
            <p:extLst>
              <p:ext uri="{D42A27DB-BD31-4B8C-83A1-F6EECF244321}">
                <p14:modId xmlns:p14="http://schemas.microsoft.com/office/powerpoint/2010/main" val="532319426"/>
              </p:ext>
            </p:extLst>
          </p:nvPr>
        </p:nvGraphicFramePr>
        <p:xfrm>
          <a:off x="4787900" y="5661025"/>
          <a:ext cx="1447800" cy="919163"/>
        </p:xfrm>
        <a:graphic>
          <a:graphicData uri="http://schemas.openxmlformats.org/presentationml/2006/ole">
            <mc:AlternateContent xmlns:mc="http://schemas.openxmlformats.org/markup-compatibility/2006">
              <mc:Choice xmlns:v="urn:schemas-microsoft-com:vml" Requires="v">
                <p:oleObj name="Equation" r:id="rId10" imgW="660400" imgH="419100" progId="Equation.DSMT4">
                  <p:embed/>
                </p:oleObj>
              </mc:Choice>
              <mc:Fallback>
                <p:oleObj name="Equation" r:id="rId10" imgW="660400" imgH="419100" progId="Equation.DSMT4">
                  <p:embed/>
                  <p:pic>
                    <p:nvPicPr>
                      <p:cNvPr id="0" name="OLE substitute image"/>
                      <p:cNvPicPr/>
                      <p:nvPr/>
                    </p:nvPicPr>
                    <p:blipFill>
                      <a:blip r:embed="rId11">
                        <a:extLst>
                          <a:ext uri="{28A0092B-C50C-407E-A947-70E740481C1C}">
                            <a14:useLocalDpi xmlns:a14="http://schemas.microsoft.com/office/drawing/2010/main" val="0"/>
                          </a:ext>
                        </a:extLst>
                      </a:blip>
                      <a:stretch>
                        <a:fillRect/>
                      </a:stretch>
                    </p:blipFill>
                    <p:spPr>
                      <a:xfrm>
                        <a:off x="4787900" y="5661025"/>
                        <a:ext cx="1447800" cy="919163"/>
                      </a:xfrm>
                      <a:prstGeom prst="rect">
                        <a:avLst/>
                      </a:prstGeom>
                      <a:solidFill>
                        <a:schemeClr val="bg1"/>
                      </a:solidFill>
                      <a:ln w="9525">
                        <a:solidFill>
                          <a:srgbClr val="FF3300"/>
                        </a:solidFill>
                        <a:miter lim="800000"/>
                      </a:ln>
                      <a:effectLst/>
                    </p:spPr>
                  </p:pic>
                </p:oleObj>
              </mc:Fallback>
            </mc:AlternateContent>
          </a:graphicData>
        </a:graphic>
      </p:graphicFrame>
      <p:sp>
        <p:nvSpPr>
          <p:cNvPr id="13" name="TextBox 6"/>
          <p:cNvSpPr txBox="1">
            <a:spLocks noChangeArrowheads="1"/>
          </p:cNvSpPr>
          <p:nvPr/>
        </p:nvSpPr>
        <p:spPr bwMode="auto">
          <a:xfrm>
            <a:off x="6443663" y="6021388"/>
            <a:ext cx="2449512"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Magnetic </a:t>
            </a:r>
            <a:r>
              <a:rPr lang="en-US" sz="2000" b="1">
                <a:solidFill>
                  <a:srgbClr val="FF0000"/>
                </a:solidFill>
                <a:effectLst>
                  <a:outerShdw blurRad="38100" dist="38100" dir="2700000" algn="tl">
                    <a:srgbClr val="000000">
                      <a:alpha val="43137"/>
                    </a:srgbClr>
                  </a:outerShdw>
                </a:effectLst>
                <a:latin typeface="Times" pitchFamily="18" charset="0"/>
                <a:cs typeface="Arial"/>
              </a:rPr>
              <a:t>Energy</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15374" name="Picture 14"/>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788638" y="5763922"/>
            <a:ext cx="3200400"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104144" y="1577337"/>
            <a:ext cx="59503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err="1">
                <a:solidFill>
                  <a:srgbClr val="3333CC"/>
                </a:solidFill>
              </a:rPr>
              <a:t>emf</a:t>
            </a:r>
            <a:endParaRPr lang="en-US" b="1">
              <a:solidFill>
                <a:srgbClr val="3333CC"/>
              </a:solidFill>
            </a:endParaRPr>
          </a:p>
        </p:txBody>
      </p:sp>
      <p:sp>
        <p:nvSpPr>
          <p:cNvPr id="15" name="TextBox 14"/>
          <p:cNvSpPr txBox="1"/>
          <p:nvPr/>
        </p:nvSpPr>
        <p:spPr>
          <a:xfrm>
            <a:off x="4838391" y="1589921"/>
            <a:ext cx="59503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err="1">
                <a:solidFill>
                  <a:srgbClr val="FF0000"/>
                </a:solidFill>
              </a:rPr>
              <a:t>emf</a:t>
            </a:r>
            <a:endParaRPr lang="en-US" b="1">
              <a:solidFill>
                <a:srgbClr val="FF0000"/>
              </a:solidFill>
            </a:endParaRPr>
          </a:p>
        </p:txBody>
      </p:sp>
    </p:spTree>
    <p:extLst>
      <p:ext uri="{BB962C8B-B14F-4D97-AF65-F5344CB8AC3E}">
        <p14:creationId xmlns:p14="http://schemas.microsoft.com/office/powerpoint/2010/main" val="348727257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0" y="0"/>
            <a:ext cx="6156325"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Energy Density of a Magnetic Field</a:t>
            </a:r>
            <a:endParaRPr lang="en-US" sz="26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31747"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00788" y="404813"/>
            <a:ext cx="23526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76375" y="1484313"/>
            <a:ext cx="2346325"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3850" y="765175"/>
            <a:ext cx="50974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68313" y="3284538"/>
            <a:ext cx="122396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79388" y="2636838"/>
            <a:ext cx="1871662"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9"/>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55875" y="2924175"/>
            <a:ext cx="41179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763713" y="5013325"/>
            <a:ext cx="46799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54" name="Object 11"/>
          <p:cNvGraphicFramePr>
            <a:graphicFrameLocks noChangeAspect="1"/>
          </p:cNvGraphicFramePr>
          <p:nvPr>
            <p:extLst>
              <p:ext uri="{D42A27DB-BD31-4B8C-83A1-F6EECF244321}">
                <p14:modId xmlns:p14="http://schemas.microsoft.com/office/powerpoint/2010/main" val="1930690596"/>
              </p:ext>
            </p:extLst>
          </p:nvPr>
        </p:nvGraphicFramePr>
        <p:xfrm>
          <a:off x="6948488" y="5445125"/>
          <a:ext cx="1727200" cy="1150938"/>
        </p:xfrm>
        <a:graphic>
          <a:graphicData uri="http://schemas.openxmlformats.org/presentationml/2006/ole">
            <mc:AlternateContent xmlns:mc="http://schemas.openxmlformats.org/markup-compatibility/2006">
              <mc:Choice xmlns:v="urn:schemas-microsoft-com:vml" Requires="v">
                <p:oleObj name="Equation" r:id="rId9" imgW="685800" imgH="457200" progId="Equation.DSMT4">
                  <p:embed/>
                </p:oleObj>
              </mc:Choice>
              <mc:Fallback>
                <p:oleObj name="Equation" r:id="rId9" imgW="685800" imgH="457200" progId="Equation.DSMT4">
                  <p:embed/>
                  <p:pic>
                    <p:nvPicPr>
                      <p:cNvPr id="0" name="OLE substitute image"/>
                      <p:cNvPicPr/>
                      <p:nvPr/>
                    </p:nvPicPr>
                    <p:blipFill>
                      <a:blip r:embed="rId10">
                        <a:extLst>
                          <a:ext uri="{28A0092B-C50C-407E-A947-70E740481C1C}">
                            <a14:useLocalDpi xmlns:a14="http://schemas.microsoft.com/office/drawing/2010/main" val="0"/>
                          </a:ext>
                        </a:extLst>
                      </a:blip>
                      <a:stretch>
                        <a:fillRect/>
                      </a:stretch>
                    </p:blipFill>
                    <p:spPr>
                      <a:xfrm>
                        <a:off x="6948488" y="5445125"/>
                        <a:ext cx="1727200" cy="1150938"/>
                      </a:xfrm>
                      <a:prstGeom prst="rect">
                        <a:avLst/>
                      </a:prstGeom>
                      <a:solidFill>
                        <a:schemeClr val="bg1"/>
                      </a:solidFill>
                      <a:ln w="9525">
                        <a:solidFill>
                          <a:srgbClr val="FF3300"/>
                        </a:solidFill>
                        <a:miter lim="800000"/>
                      </a:ln>
                      <a:effectLst/>
                    </p:spPr>
                  </p:pic>
                </p:oleObj>
              </mc:Fallback>
            </mc:AlternateContent>
          </a:graphicData>
        </a:graphic>
      </p:graphicFrame>
      <p:pic>
        <p:nvPicPr>
          <p:cNvPr id="31755" name="Picture 6"/>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6372225" y="4076700"/>
            <a:ext cx="1655763"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56" name="Object 5"/>
          <p:cNvGraphicFramePr>
            <a:graphicFrameLocks noChangeAspect="1"/>
          </p:cNvGraphicFramePr>
          <p:nvPr>
            <p:extLst>
              <p:ext uri="{D42A27DB-BD31-4B8C-83A1-F6EECF244321}">
                <p14:modId xmlns:p14="http://schemas.microsoft.com/office/powerpoint/2010/main" val="1911309887"/>
              </p:ext>
            </p:extLst>
          </p:nvPr>
        </p:nvGraphicFramePr>
        <p:xfrm>
          <a:off x="3563938" y="4076700"/>
          <a:ext cx="2376487" cy="717550"/>
        </p:xfrm>
        <a:graphic>
          <a:graphicData uri="http://schemas.openxmlformats.org/presentationml/2006/ole">
            <mc:AlternateContent xmlns:mc="http://schemas.openxmlformats.org/markup-compatibility/2006">
              <mc:Choice xmlns:v="urn:schemas-microsoft-com:vml" Requires="v">
                <p:oleObj name="Equation" r:id="rId12" imgW="799753" imgH="241195" progId="Equation.DSMT4">
                  <p:embed/>
                </p:oleObj>
              </mc:Choice>
              <mc:Fallback>
                <p:oleObj name="Equation" r:id="rId12" imgW="799753" imgH="241195" progId="Equation.DSMT4">
                  <p:embed/>
                  <p:pic>
                    <p:nvPicPr>
                      <p:cNvPr id="0" name="OLE substitute image"/>
                      <p:cNvPicPr/>
                      <p:nvPr/>
                    </p:nvPicPr>
                    <p:blipFill>
                      <a:blip r:embed="rId13">
                        <a:extLst>
                          <a:ext uri="{28A0092B-C50C-407E-A947-70E740481C1C}">
                            <a14:useLocalDpi xmlns:a14="http://schemas.microsoft.com/office/drawing/2010/main" val="0"/>
                          </a:ext>
                        </a:extLst>
                      </a:blip>
                      <a:stretch>
                        <a:fillRect/>
                      </a:stretch>
                    </p:blipFill>
                    <p:spPr>
                      <a:xfrm>
                        <a:off x="3563938" y="4076700"/>
                        <a:ext cx="2376487" cy="717550"/>
                      </a:xfrm>
                      <a:prstGeom prst="rect">
                        <a:avLst/>
                      </a:prstGeom>
                      <a:solidFill>
                        <a:schemeClr val="bg1"/>
                      </a:solidFill>
                      <a:ln w="9525">
                        <a:solidFill>
                          <a:srgbClr val="FF3300"/>
                        </a:solidFill>
                        <a:miter lim="800000"/>
                      </a:ln>
                      <a:effectLst/>
                    </p:spPr>
                  </p:pic>
                </p:oleObj>
              </mc:Fallback>
            </mc:AlternateContent>
          </a:graphicData>
        </a:graphic>
      </p:graphicFrame>
      <p:sp>
        <p:nvSpPr>
          <p:cNvPr id="20" name="TextBox 6"/>
          <p:cNvSpPr txBox="1">
            <a:spLocks noChangeArrowheads="1"/>
          </p:cNvSpPr>
          <p:nvPr/>
        </p:nvSpPr>
        <p:spPr bwMode="auto">
          <a:xfrm>
            <a:off x="0" y="4149725"/>
            <a:ext cx="32400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a:t>
            </a:r>
            <a:r>
              <a:rPr lang="en-US" sz="2000">
                <a:solidFill>
                  <a:srgbClr val="FF0000"/>
                </a:solidFill>
                <a:latin typeface="Times" pitchFamily="18" charset="0"/>
                <a:cs typeface="+mn-cs"/>
              </a:rPr>
              <a:t>Inductance of  A solenoid</a:t>
            </a:r>
            <a:endParaRPr lang="en-US" sz="2000">
              <a:solidFill>
                <a:srgbClr val="3333CC"/>
              </a:solidFill>
              <a:latin typeface="Times" pitchFamily="18" charset="0"/>
              <a:cs typeface="+mn-cs"/>
            </a:endParaRPr>
          </a:p>
        </p:txBody>
      </p:sp>
      <p:sp>
        <p:nvSpPr>
          <p:cNvPr id="21" name="TextBox 6"/>
          <p:cNvSpPr txBox="1">
            <a:spLocks noChangeArrowheads="1"/>
          </p:cNvSpPr>
          <p:nvPr/>
        </p:nvSpPr>
        <p:spPr bwMode="auto">
          <a:xfrm>
            <a:off x="3708400" y="6165850"/>
            <a:ext cx="3095625"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Magnetic </a:t>
            </a:r>
            <a:r>
              <a:rPr lang="en-US" sz="2000" b="1">
                <a:solidFill>
                  <a:srgbClr val="FF0000"/>
                </a:solidFill>
                <a:effectLst>
                  <a:outerShdw blurRad="38100" dist="38100" dir="2700000" algn="tl">
                    <a:srgbClr val="000000">
                      <a:alpha val="43137"/>
                    </a:srgbClr>
                  </a:outerShdw>
                </a:effectLst>
                <a:latin typeface="Times" pitchFamily="18" charset="0"/>
                <a:cs typeface="Arial"/>
              </a:rPr>
              <a:t>Energy Density</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spTree>
    <p:extLst>
      <p:ext uri="{BB962C8B-B14F-4D97-AF65-F5344CB8AC3E}">
        <p14:creationId xmlns:p14="http://schemas.microsoft.com/office/powerpoint/2010/main" val="127548997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8313" y="981075"/>
            <a:ext cx="815657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71" name="Object 11"/>
          <p:cNvGraphicFramePr>
            <a:graphicFrameLocks noChangeAspect="1"/>
          </p:cNvGraphicFramePr>
          <p:nvPr>
            <p:extLst>
              <p:ext uri="{D42A27DB-BD31-4B8C-83A1-F6EECF244321}">
                <p14:modId xmlns:p14="http://schemas.microsoft.com/office/powerpoint/2010/main" val="447185092"/>
              </p:ext>
            </p:extLst>
          </p:nvPr>
        </p:nvGraphicFramePr>
        <p:xfrm>
          <a:off x="2700338" y="4005263"/>
          <a:ext cx="1727200" cy="1150937"/>
        </p:xfrm>
        <a:graphic>
          <a:graphicData uri="http://schemas.openxmlformats.org/presentationml/2006/ole">
            <mc:AlternateContent xmlns:mc="http://schemas.openxmlformats.org/markup-compatibility/2006">
              <mc:Choice xmlns:v="urn:schemas-microsoft-com:vml" Requires="v">
                <p:oleObj name="Equation" r:id="rId3" imgW="685800" imgH="457200" progId="Equation.DSMT4">
                  <p:embed/>
                </p:oleObj>
              </mc:Choice>
              <mc:Fallback>
                <p:oleObj name="Equation" r:id="rId3" imgW="685800" imgH="457200" progId="Equation.DSMT4">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2700338" y="4005263"/>
                        <a:ext cx="1727200" cy="1150937"/>
                      </a:xfrm>
                      <a:prstGeom prst="rect">
                        <a:avLst/>
                      </a:prstGeom>
                      <a:solidFill>
                        <a:schemeClr val="bg1"/>
                      </a:solidFill>
                      <a:ln w="9525">
                        <a:solidFill>
                          <a:srgbClr val="FF3300"/>
                        </a:solidFill>
                        <a:miter lim="800000"/>
                      </a:ln>
                      <a:effectLst/>
                    </p:spPr>
                  </p:pic>
                </p:oleObj>
              </mc:Fallback>
            </mc:AlternateContent>
          </a:graphicData>
        </a:graphic>
      </p:graphicFrame>
      <p:pic>
        <p:nvPicPr>
          <p:cNvPr id="32772"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403350" y="2781300"/>
            <a:ext cx="4591050" cy="923925"/>
          </a:xfrm>
          <a:prstGeom prst="rect">
            <a:avLst/>
          </a:prstGeom>
          <a:noFill/>
          <a:ln w="44450">
            <a:solidFill>
              <a:srgbClr val="FF0000"/>
            </a:solidFill>
            <a:miter lim="800000"/>
          </a:ln>
          <a:extLst>
            <a:ext uri="{909E8E84-426E-40DD-AFC4-6F175D3DCCD1}">
              <a14:hiddenFill xmlns:a14="http://schemas.microsoft.com/office/drawing/2010/main">
                <a:solidFill>
                  <a:srgbClr val="FFFFFF"/>
                </a:solidFill>
              </a14:hiddenFill>
            </a:ext>
          </a:extLst>
        </p:spPr>
      </p:pic>
      <p:pic>
        <p:nvPicPr>
          <p:cNvPr id="32773"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763713" y="5516563"/>
            <a:ext cx="4019550" cy="933450"/>
          </a:xfrm>
          <a:prstGeom prst="rect">
            <a:avLst/>
          </a:prstGeom>
          <a:noFill/>
          <a:ln w="44450">
            <a:solidFill>
              <a:srgbClr val="FF0000"/>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5369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84888" y="369888"/>
            <a:ext cx="2447925" cy="144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850" y="188913"/>
            <a:ext cx="5132388" cy="1497012"/>
          </a:xfrm>
          <a:prstGeom prst="rect">
            <a:avLst/>
          </a:prstGeom>
          <a:noFill/>
          <a:ln w="31750">
            <a:solidFill>
              <a:srgbClr val="FF0000"/>
            </a:solidFill>
            <a:miter lim="800000"/>
          </a:ln>
          <a:extLst>
            <a:ext uri="{909E8E84-426E-40DD-AFC4-6F175D3DCCD1}">
              <a14:hiddenFill xmlns:a14="http://schemas.microsoft.com/office/drawing/2010/main">
                <a:solidFill>
                  <a:schemeClr val="accent1"/>
                </a:solidFill>
              </a14:hiddenFill>
            </a:ext>
          </a:extLst>
        </p:spPr>
      </p:pic>
      <p:pic>
        <p:nvPicPr>
          <p:cNvPr id="20486"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044700" y="3716338"/>
            <a:ext cx="4799013" cy="606425"/>
          </a:xfrm>
          <a:prstGeom prst="rect">
            <a:avLst/>
          </a:prstGeom>
          <a:noFill/>
          <a:ln w="31750">
            <a:solidFill>
              <a:srgbClr val="FF0000"/>
            </a:solidFill>
            <a:miter lim="800000"/>
          </a:ln>
          <a:extLst>
            <a:ext uri="{909E8E84-426E-40DD-AFC4-6F175D3DCCD1}">
              <a14:hiddenFill xmlns:a14="http://schemas.microsoft.com/office/drawing/2010/main">
                <a:solidFill>
                  <a:schemeClr val="accent1"/>
                </a:solidFill>
              </a14:hiddenFill>
            </a:ext>
          </a:extLst>
        </p:spPr>
      </p:pic>
      <p:grpSp>
        <p:nvGrpSpPr>
          <p:cNvPr id="2" name="Group 1"/>
          <p:cNvGrpSpPr/>
          <p:nvPr/>
        </p:nvGrpSpPr>
        <p:grpSpPr>
          <a:xfrm>
            <a:off x="93663" y="1828800"/>
            <a:ext cx="5064125" cy="1619250"/>
            <a:chOff x="755576" y="1814055"/>
            <a:chExt cx="5064442" cy="1619250"/>
          </a:xfrm>
        </p:grpSpPr>
        <p:pic>
          <p:nvPicPr>
            <p:cNvPr id="2057"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55576" y="2055316"/>
              <a:ext cx="2867025"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48368" y="1814055"/>
              <a:ext cx="177165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0489" name="Picture 9"/>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476625" y="4565650"/>
            <a:ext cx="1762125"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90"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200775" y="4632325"/>
            <a:ext cx="1181100"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91" name="Picture 11"/>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539750" y="5132388"/>
            <a:ext cx="211455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0351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dur="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dur="500" fill="hold" nodeType="clickEffect">
                                  <p:stCondLst>
                                    <p:cond delay="0"/>
                                  </p:stCondLst>
                                  <p:childTnLst>
                                    <p:set>
                                      <p:cBhvr>
                                        <p:cTn id="10" dur="1" fill="hold">
                                          <p:stCondLst>
                                            <p:cond delay="0"/>
                                          </p:stCondLst>
                                        </p:cTn>
                                        <p:tgtEl>
                                          <p:spTgt spid="20486"/>
                                        </p:tgtEl>
                                        <p:attrNameLst>
                                          <p:attrName>style.visibility</p:attrName>
                                        </p:attrNameLst>
                                      </p:cBhvr>
                                      <p:to>
                                        <p:strVal val="visible"/>
                                      </p:to>
                                    </p:set>
                                    <p:animEffect transition="in" filter="fade">
                                      <p:cBhvr>
                                        <p:cTn id="11" dur="500"/>
                                        <p:tgtEl>
                                          <p:spTgt spid="2048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dur="1" fill="hold" nodeType="clickEffect">
                                  <p:stCondLst>
                                    <p:cond delay="0"/>
                                  </p:stCondLst>
                                  <p:childTnLst>
                                    <p:set>
                                      <p:cBhvr>
                                        <p:cTn id="15" dur="1" fill="hold">
                                          <p:stCondLst>
                                            <p:cond delay="0"/>
                                          </p:stCondLst>
                                        </p:cTn>
                                        <p:tgtEl>
                                          <p:spTgt spid="2048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dur="1" fill="hold" nodeType="clickEffect">
                                  <p:stCondLst>
                                    <p:cond delay="0"/>
                                  </p:stCondLst>
                                  <p:childTnLst>
                                    <p:set>
                                      <p:cBhvr>
                                        <p:cTn id="19" dur="1" fill="hold">
                                          <p:stCondLst>
                                            <p:cond delay="0"/>
                                          </p:stCondLst>
                                        </p:cTn>
                                        <p:tgtEl>
                                          <p:spTgt spid="20491"/>
                                        </p:tgtEl>
                                        <p:attrNameLst>
                                          <p:attrName>style.visibility</p:attrName>
                                        </p:attrNameLst>
                                      </p:cBhvr>
                                      <p:to>
                                        <p:strVal val="visible"/>
                                      </p:to>
                                    </p:set>
                                  </p:childTnLst>
                                </p:cTn>
                              </p:par>
                              <p:par>
                                <p:cTn id="20" presetID="1" presetClass="entr" presetSubtype="0" dur="1" fill="hold" nodeType="withEffect">
                                  <p:stCondLst>
                                    <p:cond delay="0"/>
                                  </p:stCondLst>
                                  <p:childTnLst>
                                    <p:set>
                                      <p:cBhvr>
                                        <p:cTn id="21" dur="1" fill="hold">
                                          <p:stCondLst>
                                            <p:cond delay="0"/>
                                          </p:stCondLst>
                                        </p:cTn>
                                        <p:tgtEl>
                                          <p:spTgt spid="20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0C3D0972-5FC8-407A-B26E-6D2107D26EA1}"/>
              </a:ext>
            </a:extLst>
          </p:cNvPr>
          <p:cNvSpPr txBox="1">
            <a:spLocks noChangeArrowheads="1"/>
          </p:cNvSpPr>
          <p:nvPr/>
        </p:nvSpPr>
        <p:spPr bwMode="auto">
          <a:xfrm>
            <a:off x="76200" y="76200"/>
            <a:ext cx="3987800" cy="554038"/>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dirty="0">
                <a:solidFill>
                  <a:srgbClr val="FF0000"/>
                </a:solidFill>
                <a:effectLst>
                  <a:outerShdw blurRad="38100" dist="38100" dir="2700000" algn="tl">
                    <a:srgbClr val="000000">
                      <a:alpha val="43137"/>
                    </a:srgbClr>
                  </a:outerShdw>
                </a:effectLst>
                <a:latin typeface="Times" pitchFamily="18" charset="0"/>
                <a:cs typeface="+mn-cs"/>
              </a:rPr>
              <a:t>Mutual Induction</a:t>
            </a:r>
            <a:endParaRPr lang="en-US" sz="2600" b="1" dirty="0">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3" name="Mutual_Induction_AC_Clear_Text_REGENERATED_v5">
            <a:hlinkClick r:id="" action="ppaction://media"/>
            <a:extLst>
              <a:ext uri="{FF2B5EF4-FFF2-40B4-BE49-F238E27FC236}">
                <a16:creationId xmlns:a16="http://schemas.microsoft.com/office/drawing/2014/main" id="{44727C17-3DEE-4E63-B5D2-579FB800352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9166" y="1154906"/>
            <a:ext cx="8085667" cy="4548188"/>
          </a:xfrm>
          <a:prstGeom prst="rect">
            <a:avLst/>
          </a:prstGeom>
        </p:spPr>
      </p:pic>
    </p:spTree>
    <p:extLst>
      <p:ext uri="{BB962C8B-B14F-4D97-AF65-F5344CB8AC3E}">
        <p14:creationId xmlns:p14="http://schemas.microsoft.com/office/powerpoint/2010/main" val="1050580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43663" y="0"/>
            <a:ext cx="2089150"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795" name="Straight Arrow Connector 16"/>
          <p:cNvCxnSpPr>
            <a:cxnSpLocks noChangeShapeType="1"/>
          </p:cNvCxnSpPr>
          <p:nvPr/>
        </p:nvCxnSpPr>
        <p:spPr bwMode="auto">
          <a:xfrm flipV="1">
            <a:off x="3203575" y="1790700"/>
            <a:ext cx="4824809" cy="2214563"/>
          </a:xfrm>
          <a:prstGeom prst="straightConnector1">
            <a:avLst/>
          </a:prstGeom>
          <a:noFill/>
          <a:ln w="38100" algn="ctr">
            <a:solidFill>
              <a:srgbClr val="FF0000"/>
            </a:solidFill>
            <a:round/>
            <a:tailEnd type="arrow" w="med" len="med"/>
          </a:ln>
          <a:extLst>
            <a:ext uri="{909E8E84-426E-40DD-AFC4-6F175D3DCCD1}">
              <a14:hiddenFill xmlns:a14="http://schemas.microsoft.com/office/drawing/2010/main">
                <a:noFill/>
              </a14:hiddenFill>
            </a:ext>
          </a:extLst>
        </p:spPr>
      </p:cxnSp>
      <p:sp>
        <p:nvSpPr>
          <p:cNvPr id="2" name="TextBox 6"/>
          <p:cNvSpPr txBox="1">
            <a:spLocks noChangeArrowheads="1"/>
          </p:cNvSpPr>
          <p:nvPr/>
        </p:nvSpPr>
        <p:spPr bwMode="auto">
          <a:xfrm>
            <a:off x="1" y="44450"/>
            <a:ext cx="3987800" cy="554038"/>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Mutual Induction</a:t>
            </a:r>
            <a:endParaRPr lang="en-US" sz="26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3379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43663" y="3284538"/>
            <a:ext cx="2263775"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95288" y="908050"/>
            <a:ext cx="5637212"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06425" y="3116263"/>
            <a:ext cx="2886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9"/>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0" y="4560168"/>
            <a:ext cx="3086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0"/>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0" y="5300663"/>
            <a:ext cx="69627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02" name="Straight Arrow Connector 14"/>
          <p:cNvCxnSpPr>
            <a:cxnSpLocks noChangeShapeType="1"/>
          </p:cNvCxnSpPr>
          <p:nvPr/>
        </p:nvCxnSpPr>
        <p:spPr bwMode="auto">
          <a:xfrm flipV="1">
            <a:off x="-828675" y="2997200"/>
            <a:ext cx="3960813" cy="2592388"/>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type="arrow" w="med" len="med"/>
              </a14:hiddenLine>
            </a:ext>
          </a:extLst>
        </p:spPr>
      </p:cxnSp>
      <p:cxnSp>
        <p:nvCxnSpPr>
          <p:cNvPr id="33803" name="Straight Arrow Connector 17"/>
          <p:cNvCxnSpPr>
            <a:cxnSpLocks noChangeShapeType="1"/>
          </p:cNvCxnSpPr>
          <p:nvPr/>
        </p:nvCxnSpPr>
        <p:spPr bwMode="auto">
          <a:xfrm>
            <a:off x="5940425" y="4581525"/>
            <a:ext cx="792163" cy="360363"/>
          </a:xfrm>
          <a:prstGeom prst="straightConnector1">
            <a:avLst/>
          </a:prstGeom>
          <a:noFill/>
          <a:ln w="38100" algn="ctr">
            <a:solidFill>
              <a:srgbClr val="FF0000"/>
            </a:solidFill>
            <a:round/>
            <a:tailEnd type="arrow" w="med" len="med"/>
          </a:ln>
          <a:extLst>
            <a:ext uri="{909E8E84-426E-40DD-AFC4-6F175D3DCCD1}">
              <a14:hiddenFill xmlns:a14="http://schemas.microsoft.com/office/drawing/2010/main">
                <a:noFill/>
              </a14:hiddenFill>
            </a:ext>
          </a:extLst>
        </p:spPr>
      </p:cxnSp>
      <p:pic>
        <p:nvPicPr>
          <p:cNvPr id="33804" name="Picture 1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132013" y="2420938"/>
            <a:ext cx="20002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5" name="Picture 16"/>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339975" y="5805488"/>
            <a:ext cx="16478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6" name="Picture 23"/>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250825" y="1557338"/>
            <a:ext cx="61436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807" name="Object 26"/>
          <p:cNvGraphicFramePr>
            <a:graphicFrameLocks noChangeAspect="1"/>
          </p:cNvGraphicFramePr>
          <p:nvPr>
            <p:extLst>
              <p:ext uri="{D42A27DB-BD31-4B8C-83A1-F6EECF244321}">
                <p14:modId xmlns:p14="http://schemas.microsoft.com/office/powerpoint/2010/main" val="1087766765"/>
              </p:ext>
            </p:extLst>
          </p:nvPr>
        </p:nvGraphicFramePr>
        <p:xfrm>
          <a:off x="250825" y="2131218"/>
          <a:ext cx="1655763" cy="893763"/>
        </p:xfrm>
        <a:graphic>
          <a:graphicData uri="http://schemas.openxmlformats.org/presentationml/2006/ole">
            <mc:AlternateContent xmlns:mc="http://schemas.openxmlformats.org/markup-compatibility/2006">
              <mc:Choice xmlns:v="urn:schemas-microsoft-com:vml" Requires="v">
                <p:oleObj name="Equation" r:id="rId11" imgW="799753" imgH="431613" progId="Equation.3">
                  <p:embed/>
                </p:oleObj>
              </mc:Choice>
              <mc:Fallback>
                <p:oleObj name="Equation" r:id="rId11" imgW="799753" imgH="431613" progId="Equation.3">
                  <p:embed/>
                  <p:pic>
                    <p:nvPicPr>
                      <p:cNvPr id="0" name="OLE substitute image"/>
                      <p:cNvPicPr/>
                      <p:nvPr/>
                    </p:nvPicPr>
                    <p:blipFill>
                      <a:blip r:embed="rId12">
                        <a:extLst>
                          <a:ext uri="{28A0092B-C50C-407E-A947-70E740481C1C}">
                            <a14:useLocalDpi xmlns:a14="http://schemas.microsoft.com/office/drawing/2010/main" val="0"/>
                          </a:ext>
                        </a:extLst>
                      </a:blip>
                      <a:stretch>
                        <a:fillRect/>
                      </a:stretch>
                    </p:blipFill>
                    <p:spPr>
                      <a:xfrm>
                        <a:off x="250825" y="2131218"/>
                        <a:ext cx="1655763" cy="893763"/>
                      </a:xfrm>
                      <a:prstGeom prst="rect">
                        <a:avLst/>
                      </a:prstGeom>
                      <a:solidFill>
                        <a:schemeClr val="bg1"/>
                      </a:solidFill>
                      <a:ln>
                        <a:noFill/>
                      </a:ln>
                      <a:effectLst/>
                    </p:spPr>
                  </p:pic>
                </p:oleObj>
              </mc:Fallback>
            </mc:AlternateContent>
          </a:graphicData>
        </a:graphic>
      </p:graphicFrame>
      <p:graphicFrame>
        <p:nvGraphicFramePr>
          <p:cNvPr id="33808" name="Object 27"/>
          <p:cNvGraphicFramePr>
            <a:graphicFrameLocks noChangeAspect="1"/>
          </p:cNvGraphicFramePr>
          <p:nvPr>
            <p:extLst>
              <p:ext uri="{D42A27DB-BD31-4B8C-83A1-F6EECF244321}">
                <p14:modId xmlns:p14="http://schemas.microsoft.com/office/powerpoint/2010/main" val="3908205141"/>
              </p:ext>
            </p:extLst>
          </p:nvPr>
        </p:nvGraphicFramePr>
        <p:xfrm>
          <a:off x="3623089" y="2876550"/>
          <a:ext cx="2286000" cy="815975"/>
        </p:xfrm>
        <a:graphic>
          <a:graphicData uri="http://schemas.openxmlformats.org/presentationml/2006/ole">
            <mc:AlternateContent xmlns:mc="http://schemas.openxmlformats.org/markup-compatibility/2006">
              <mc:Choice xmlns:v="urn:schemas-microsoft-com:vml" Requires="v">
                <p:oleObj name="Equation" r:id="rId13" imgW="1104900" imgH="393700" progId="Equation.3">
                  <p:embed/>
                </p:oleObj>
              </mc:Choice>
              <mc:Fallback>
                <p:oleObj name="Equation" r:id="rId13" imgW="1104900" imgH="393700" progId="Equation.3">
                  <p:embed/>
                  <p:pic>
                    <p:nvPicPr>
                      <p:cNvPr id="0" name="OLE substitute image"/>
                      <p:cNvPicPr/>
                      <p:nvPr/>
                    </p:nvPicPr>
                    <p:blipFill>
                      <a:blip r:embed="rId14">
                        <a:extLst>
                          <a:ext uri="{28A0092B-C50C-407E-A947-70E740481C1C}">
                            <a14:useLocalDpi xmlns:a14="http://schemas.microsoft.com/office/drawing/2010/main" val="0"/>
                          </a:ext>
                        </a:extLst>
                      </a:blip>
                      <a:stretch>
                        <a:fillRect/>
                      </a:stretch>
                    </p:blipFill>
                    <p:spPr>
                      <a:xfrm>
                        <a:off x="3623089" y="2876550"/>
                        <a:ext cx="2286000" cy="815975"/>
                      </a:xfrm>
                      <a:prstGeom prst="rect">
                        <a:avLst/>
                      </a:prstGeom>
                      <a:solidFill>
                        <a:schemeClr val="bg1"/>
                      </a:solidFill>
                      <a:ln>
                        <a:noFill/>
                      </a:ln>
                      <a:effectLst/>
                    </p:spPr>
                  </p:pic>
                </p:oleObj>
              </mc:Fallback>
            </mc:AlternateContent>
          </a:graphicData>
        </a:graphic>
      </p:graphicFrame>
      <p:graphicFrame>
        <p:nvGraphicFramePr>
          <p:cNvPr id="33809" name="Object 28"/>
          <p:cNvGraphicFramePr>
            <a:graphicFrameLocks noChangeAspect="1"/>
          </p:cNvGraphicFramePr>
          <p:nvPr>
            <p:extLst>
              <p:ext uri="{D42A27DB-BD31-4B8C-83A1-F6EECF244321}">
                <p14:modId xmlns:p14="http://schemas.microsoft.com/office/powerpoint/2010/main" val="2289437972"/>
              </p:ext>
            </p:extLst>
          </p:nvPr>
        </p:nvGraphicFramePr>
        <p:xfrm>
          <a:off x="0" y="3644900"/>
          <a:ext cx="3257550" cy="815975"/>
        </p:xfrm>
        <a:graphic>
          <a:graphicData uri="http://schemas.openxmlformats.org/presentationml/2006/ole">
            <mc:AlternateContent xmlns:mc="http://schemas.openxmlformats.org/markup-compatibility/2006">
              <mc:Choice xmlns:v="urn:schemas-microsoft-com:vml" Requires="v">
                <p:oleObj name="Equation" r:id="rId15" imgW="1574800" imgH="393700" progId="Equation.3">
                  <p:embed/>
                </p:oleObj>
              </mc:Choice>
              <mc:Fallback>
                <p:oleObj name="Equation" r:id="rId15" imgW="1574800" imgH="393700" progId="Equation.3">
                  <p:embed/>
                  <p:pic>
                    <p:nvPicPr>
                      <p:cNvPr id="0" name="OLE substitute image"/>
                      <p:cNvPicPr/>
                      <p:nvPr/>
                    </p:nvPicPr>
                    <p:blipFill>
                      <a:blip r:embed="rId16">
                        <a:extLst>
                          <a:ext uri="{28A0092B-C50C-407E-A947-70E740481C1C}">
                            <a14:useLocalDpi xmlns:a14="http://schemas.microsoft.com/office/drawing/2010/main" val="0"/>
                          </a:ext>
                        </a:extLst>
                      </a:blip>
                      <a:stretch>
                        <a:fillRect/>
                      </a:stretch>
                    </p:blipFill>
                    <p:spPr>
                      <a:xfrm>
                        <a:off x="0" y="3644900"/>
                        <a:ext cx="3257550" cy="815975"/>
                      </a:xfrm>
                      <a:prstGeom prst="rect">
                        <a:avLst/>
                      </a:prstGeom>
                      <a:solidFill>
                        <a:schemeClr val="bg1"/>
                      </a:solidFill>
                      <a:ln>
                        <a:noFill/>
                      </a:ln>
                      <a:effectLst/>
                    </p:spPr>
                  </p:pic>
                </p:oleObj>
              </mc:Fallback>
            </mc:AlternateContent>
          </a:graphicData>
        </a:graphic>
      </p:graphicFrame>
      <p:graphicFrame>
        <p:nvGraphicFramePr>
          <p:cNvPr id="33810" name="Object 29"/>
          <p:cNvGraphicFramePr>
            <a:graphicFrameLocks noChangeAspect="1"/>
          </p:cNvGraphicFramePr>
          <p:nvPr>
            <p:extLst>
              <p:ext uri="{D42A27DB-BD31-4B8C-83A1-F6EECF244321}">
                <p14:modId xmlns:p14="http://schemas.microsoft.com/office/powerpoint/2010/main" val="91134550"/>
              </p:ext>
            </p:extLst>
          </p:nvPr>
        </p:nvGraphicFramePr>
        <p:xfrm>
          <a:off x="4073525" y="4005263"/>
          <a:ext cx="1839913" cy="815975"/>
        </p:xfrm>
        <a:graphic>
          <a:graphicData uri="http://schemas.openxmlformats.org/presentationml/2006/ole">
            <mc:AlternateContent xmlns:mc="http://schemas.openxmlformats.org/markup-compatibility/2006">
              <mc:Choice xmlns:v="urn:schemas-microsoft-com:vml" Requires="v">
                <p:oleObj name="Equation" r:id="rId17" imgW="888840" imgH="393480" progId="Equation.DSMT4">
                  <p:embed/>
                </p:oleObj>
              </mc:Choice>
              <mc:Fallback>
                <p:oleObj name="Equation" r:id="rId17" imgW="888840" imgH="393480" progId="Equation.DSMT4">
                  <p:embed/>
                  <p:pic>
                    <p:nvPicPr>
                      <p:cNvPr id="0" name="OLE substitute image"/>
                      <p:cNvPicPr/>
                      <p:nvPr/>
                    </p:nvPicPr>
                    <p:blipFill>
                      <a:blip r:embed="rId18"/>
                      <a:stretch>
                        <a:fillRect/>
                      </a:stretch>
                    </p:blipFill>
                    <p:spPr>
                      <a:xfrm>
                        <a:off x="4073525" y="4005263"/>
                        <a:ext cx="1839913" cy="815975"/>
                      </a:xfrm>
                      <a:prstGeom prst="rect">
                        <a:avLst/>
                      </a:prstGeom>
                      <a:solidFill>
                        <a:schemeClr val="bg1"/>
                      </a:solidFill>
                      <a:ln>
                        <a:noFill/>
                      </a:ln>
                      <a:effectLst/>
                    </p:spPr>
                  </p:pic>
                </p:oleObj>
              </mc:Fallback>
            </mc:AlternateContent>
          </a:graphicData>
        </a:graphic>
      </p:graphicFrame>
      <p:pic>
        <p:nvPicPr>
          <p:cNvPr id="33811" name="Picture 30"/>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3492500" y="4868863"/>
            <a:ext cx="3048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812" name="Object 31"/>
          <p:cNvGraphicFramePr>
            <a:graphicFrameLocks noChangeAspect="1"/>
          </p:cNvGraphicFramePr>
          <p:nvPr>
            <p:extLst>
              <p:ext uri="{D42A27DB-BD31-4B8C-83A1-F6EECF244321}">
                <p14:modId xmlns:p14="http://schemas.microsoft.com/office/powerpoint/2010/main" val="3611076411"/>
              </p:ext>
            </p:extLst>
          </p:nvPr>
        </p:nvGraphicFramePr>
        <p:xfrm>
          <a:off x="4643438" y="5805488"/>
          <a:ext cx="1655762" cy="815975"/>
        </p:xfrm>
        <a:graphic>
          <a:graphicData uri="http://schemas.openxmlformats.org/presentationml/2006/ole">
            <mc:AlternateContent xmlns:mc="http://schemas.openxmlformats.org/markup-compatibility/2006">
              <mc:Choice xmlns:v="urn:schemas-microsoft-com:vml" Requires="v">
                <p:oleObj name="Equation" r:id="rId20" imgW="799753" imgH="393529" progId="Equation.3">
                  <p:embed/>
                </p:oleObj>
              </mc:Choice>
              <mc:Fallback>
                <p:oleObj name="Equation" r:id="rId20" imgW="799753" imgH="393529" progId="Equation.3">
                  <p:embed/>
                  <p:pic>
                    <p:nvPicPr>
                      <p:cNvPr id="0" name="OLE substitute image"/>
                      <p:cNvPicPr/>
                      <p:nvPr/>
                    </p:nvPicPr>
                    <p:blipFill>
                      <a:blip r:embed="rId21">
                        <a:extLst>
                          <a:ext uri="{28A0092B-C50C-407E-A947-70E740481C1C}">
                            <a14:useLocalDpi xmlns:a14="http://schemas.microsoft.com/office/drawing/2010/main" val="0"/>
                          </a:ext>
                        </a:extLst>
                      </a:blip>
                      <a:stretch>
                        <a:fillRect/>
                      </a:stretch>
                    </p:blipFill>
                    <p:spPr>
                      <a:xfrm>
                        <a:off x="4643438" y="5805488"/>
                        <a:ext cx="1655762" cy="815975"/>
                      </a:xfrm>
                      <a:prstGeom prst="rect">
                        <a:avLst/>
                      </a:prstGeom>
                      <a:solidFill>
                        <a:schemeClr val="bg1"/>
                      </a:solidFill>
                      <a:ln>
                        <a:noFill/>
                      </a:ln>
                      <a:effectLst/>
                    </p:spPr>
                  </p:pic>
                </p:oleObj>
              </mc:Fallback>
            </mc:AlternateContent>
          </a:graphicData>
        </a:graphic>
      </p:graphicFrame>
      <p:graphicFrame>
        <p:nvGraphicFramePr>
          <p:cNvPr id="33813" name="Object 32"/>
          <p:cNvGraphicFramePr>
            <a:graphicFrameLocks noChangeAspect="1"/>
          </p:cNvGraphicFramePr>
          <p:nvPr>
            <p:extLst>
              <p:ext uri="{D42A27DB-BD31-4B8C-83A1-F6EECF244321}">
                <p14:modId xmlns:p14="http://schemas.microsoft.com/office/powerpoint/2010/main" val="735631349"/>
              </p:ext>
            </p:extLst>
          </p:nvPr>
        </p:nvGraphicFramePr>
        <p:xfrm>
          <a:off x="192088" y="5805488"/>
          <a:ext cx="1630362" cy="815975"/>
        </p:xfrm>
        <a:graphic>
          <a:graphicData uri="http://schemas.openxmlformats.org/presentationml/2006/ole">
            <mc:AlternateContent xmlns:mc="http://schemas.openxmlformats.org/markup-compatibility/2006">
              <mc:Choice xmlns:v="urn:schemas-microsoft-com:vml" Requires="v">
                <p:oleObj name="Equation" r:id="rId22" imgW="787058" imgH="393529" progId="Equation.3">
                  <p:embed/>
                </p:oleObj>
              </mc:Choice>
              <mc:Fallback>
                <p:oleObj name="Equation" r:id="rId22" imgW="787058" imgH="393529" progId="Equation.3">
                  <p:embed/>
                  <p:pic>
                    <p:nvPicPr>
                      <p:cNvPr id="0" name="OLE substitute image"/>
                      <p:cNvPicPr/>
                      <p:nvPr/>
                    </p:nvPicPr>
                    <p:blipFill>
                      <a:blip r:embed="rId23">
                        <a:extLst>
                          <a:ext uri="{28A0092B-C50C-407E-A947-70E740481C1C}">
                            <a14:useLocalDpi xmlns:a14="http://schemas.microsoft.com/office/drawing/2010/main" val="0"/>
                          </a:ext>
                        </a:extLst>
                      </a:blip>
                      <a:stretch>
                        <a:fillRect/>
                      </a:stretch>
                    </p:blipFill>
                    <p:spPr>
                      <a:xfrm>
                        <a:off x="192088" y="5805488"/>
                        <a:ext cx="1630362" cy="815975"/>
                      </a:xfrm>
                      <a:prstGeom prst="rect">
                        <a:avLst/>
                      </a:prstGeom>
                      <a:solidFill>
                        <a:schemeClr val="bg1"/>
                      </a:solidFill>
                      <a:ln>
                        <a:noFill/>
                      </a:ln>
                      <a:effectLst/>
                    </p:spPr>
                  </p:pic>
                </p:oleObj>
              </mc:Fallback>
            </mc:AlternateContent>
          </a:graphicData>
        </a:graphic>
      </p:graphicFrame>
    </p:spTree>
    <p:extLst>
      <p:ext uri="{BB962C8B-B14F-4D97-AF65-F5344CB8AC3E}">
        <p14:creationId xmlns:p14="http://schemas.microsoft.com/office/powerpoint/2010/main" val="31578760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nodeType="clickEffect">
                                  <p:stCondLst>
                                    <p:cond delay="0"/>
                                  </p:stCondLst>
                                  <p:childTnLst>
                                    <p:set>
                                      <p:cBhvr>
                                        <p:cTn id="6" dur="1" fill="hold">
                                          <p:stCondLst>
                                            <p:cond delay="0"/>
                                          </p:stCondLst>
                                        </p:cTn>
                                        <p:tgtEl>
                                          <p:spTgt spid="33798"/>
                                        </p:tgtEl>
                                        <p:attrNameLst>
                                          <p:attrName>style.visibility</p:attrName>
                                        </p:attrNameLst>
                                      </p:cBhvr>
                                      <p:to>
                                        <p:strVal val="visible"/>
                                      </p:to>
                                    </p:set>
                                  </p:childTnLst>
                                </p:cTn>
                              </p:par>
                              <p:par>
                                <p:cTn id="7" presetID="1" presetClass="entr" presetSubtype="0" dur="1" fill="hold" nodeType="withEffect">
                                  <p:stCondLst>
                                    <p:cond delay="0"/>
                                  </p:stCondLst>
                                  <p:childTnLst>
                                    <p:set>
                                      <p:cBhvr>
                                        <p:cTn id="8" dur="1" fill="hold">
                                          <p:stCondLst>
                                            <p:cond delay="0"/>
                                          </p:stCondLst>
                                        </p:cTn>
                                        <p:tgtEl>
                                          <p:spTgt spid="3380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dur="1" fill="hold" nodeType="clickEffect">
                                  <p:stCondLst>
                                    <p:cond delay="0"/>
                                  </p:stCondLst>
                                  <p:childTnLst>
                                    <p:set>
                                      <p:cBhvr>
                                        <p:cTn id="12" dur="1" fill="hold">
                                          <p:stCondLst>
                                            <p:cond delay="0"/>
                                          </p:stCondLst>
                                        </p:cTn>
                                        <p:tgtEl>
                                          <p:spTgt spid="33807"/>
                                        </p:tgtEl>
                                        <p:attrNameLst>
                                          <p:attrName>style.visibility</p:attrName>
                                        </p:attrNameLst>
                                      </p:cBhvr>
                                      <p:to>
                                        <p:strVal val="visible"/>
                                      </p:to>
                                    </p:set>
                                  </p:childTnLst>
                                </p:cTn>
                              </p:par>
                              <p:par>
                                <p:cTn id="13" presetID="1" presetClass="entr" presetSubtype="0" dur="1" fill="hold" nodeType="withEffect">
                                  <p:stCondLst>
                                    <p:cond delay="0"/>
                                  </p:stCondLst>
                                  <p:childTnLst>
                                    <p:set>
                                      <p:cBhvr>
                                        <p:cTn id="14" dur="1" fill="hold">
                                          <p:stCondLst>
                                            <p:cond delay="0"/>
                                          </p:stCondLst>
                                        </p:cTn>
                                        <p:tgtEl>
                                          <p:spTgt spid="3380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dur="1" fill="hold" nodeType="clickEffect">
                                  <p:stCondLst>
                                    <p:cond delay="0"/>
                                  </p:stCondLst>
                                  <p:childTnLst>
                                    <p:set>
                                      <p:cBhvr>
                                        <p:cTn id="18" dur="1" fill="hold">
                                          <p:stCondLst>
                                            <p:cond delay="0"/>
                                          </p:stCondLst>
                                        </p:cTn>
                                        <p:tgtEl>
                                          <p:spTgt spid="33799"/>
                                        </p:tgtEl>
                                        <p:attrNameLst>
                                          <p:attrName>style.visibility</p:attrName>
                                        </p:attrNameLst>
                                      </p:cBhvr>
                                      <p:to>
                                        <p:strVal val="visible"/>
                                      </p:to>
                                    </p:set>
                                  </p:childTnLst>
                                </p:cTn>
                              </p:par>
                              <p:par>
                                <p:cTn id="19" presetID="1" presetClass="entr" presetSubtype="0" dur="1" fill="hold" nodeType="withEffect">
                                  <p:stCondLst>
                                    <p:cond delay="0"/>
                                  </p:stCondLst>
                                  <p:childTnLst>
                                    <p:set>
                                      <p:cBhvr>
                                        <p:cTn id="20" dur="1" fill="hold">
                                          <p:stCondLst>
                                            <p:cond delay="0"/>
                                          </p:stCondLst>
                                        </p:cTn>
                                        <p:tgtEl>
                                          <p:spTgt spid="3380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dur="1" fill="hold" nodeType="clickEffect">
                                  <p:stCondLst>
                                    <p:cond delay="0"/>
                                  </p:stCondLst>
                                  <p:childTnLst>
                                    <p:set>
                                      <p:cBhvr>
                                        <p:cTn id="24" dur="1" fill="hold">
                                          <p:stCondLst>
                                            <p:cond delay="0"/>
                                          </p:stCondLst>
                                        </p:cTn>
                                        <p:tgtEl>
                                          <p:spTgt spid="33809"/>
                                        </p:tgtEl>
                                        <p:attrNameLst>
                                          <p:attrName>style.visibility</p:attrName>
                                        </p:attrNameLst>
                                      </p:cBhvr>
                                      <p:to>
                                        <p:strVal val="visible"/>
                                      </p:to>
                                    </p:set>
                                  </p:childTnLst>
                                </p:cTn>
                              </p:par>
                              <p:par>
                                <p:cTn id="25" presetID="1" presetClass="entr" presetSubtype="0" dur="1" fill="hold" nodeType="withEffect">
                                  <p:stCondLst>
                                    <p:cond delay="0"/>
                                  </p:stCondLst>
                                  <p:childTnLst>
                                    <p:set>
                                      <p:cBhvr>
                                        <p:cTn id="26" dur="1" fill="hold">
                                          <p:stCondLst>
                                            <p:cond delay="0"/>
                                          </p:stCondLst>
                                        </p:cTn>
                                        <p:tgtEl>
                                          <p:spTgt spid="33800"/>
                                        </p:tgtEl>
                                        <p:attrNameLst>
                                          <p:attrName>style.visibility</p:attrName>
                                        </p:attrNameLst>
                                      </p:cBhvr>
                                      <p:to>
                                        <p:strVal val="visible"/>
                                      </p:to>
                                    </p:set>
                                  </p:childTnLst>
                                </p:cTn>
                              </p:par>
                              <p:par>
                                <p:cTn id="27" presetID="1" presetClass="entr" presetSubtype="0" dur="1" fill="hold" nodeType="withEffect">
                                  <p:stCondLst>
                                    <p:cond delay="0"/>
                                  </p:stCondLst>
                                  <p:childTnLst>
                                    <p:set>
                                      <p:cBhvr>
                                        <p:cTn id="28" dur="1" fill="hold">
                                          <p:stCondLst>
                                            <p:cond delay="0"/>
                                          </p:stCondLst>
                                        </p:cTn>
                                        <p:tgtEl>
                                          <p:spTgt spid="3379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dur="1" fill="hold" nodeType="clickEffect">
                                  <p:stCondLst>
                                    <p:cond delay="0"/>
                                  </p:stCondLst>
                                  <p:childTnLst>
                                    <p:set>
                                      <p:cBhvr>
                                        <p:cTn id="32" dur="1" fill="hold">
                                          <p:stCondLst>
                                            <p:cond delay="0"/>
                                          </p:stCondLst>
                                        </p:cTn>
                                        <p:tgtEl>
                                          <p:spTgt spid="33810"/>
                                        </p:tgtEl>
                                        <p:attrNameLst>
                                          <p:attrName>style.visibility</p:attrName>
                                        </p:attrNameLst>
                                      </p:cBhvr>
                                      <p:to>
                                        <p:strVal val="visible"/>
                                      </p:to>
                                    </p:set>
                                  </p:childTnLst>
                                </p:cTn>
                              </p:par>
                              <p:par>
                                <p:cTn id="33" presetID="1" presetClass="entr" presetSubtype="0" dur="1" fill="hold" nodeType="withEffect">
                                  <p:stCondLst>
                                    <p:cond delay="0"/>
                                  </p:stCondLst>
                                  <p:childTnLst>
                                    <p:set>
                                      <p:cBhvr>
                                        <p:cTn id="34" dur="1" fill="hold">
                                          <p:stCondLst>
                                            <p:cond delay="0"/>
                                          </p:stCondLst>
                                        </p:cTn>
                                        <p:tgtEl>
                                          <p:spTgt spid="33811"/>
                                        </p:tgtEl>
                                        <p:attrNameLst>
                                          <p:attrName>style.visibility</p:attrName>
                                        </p:attrNameLst>
                                      </p:cBhvr>
                                      <p:to>
                                        <p:strVal val="visible"/>
                                      </p:to>
                                    </p:set>
                                  </p:childTnLst>
                                </p:cTn>
                              </p:par>
                              <p:par>
                                <p:cTn id="35" presetID="1" presetClass="entr" presetSubtype="0" dur="1" fill="hold" nodeType="withEffect">
                                  <p:stCondLst>
                                    <p:cond delay="0"/>
                                  </p:stCondLst>
                                  <p:childTnLst>
                                    <p:set>
                                      <p:cBhvr>
                                        <p:cTn id="36" dur="1" fill="hold">
                                          <p:stCondLst>
                                            <p:cond delay="0"/>
                                          </p:stCondLst>
                                        </p:cTn>
                                        <p:tgtEl>
                                          <p:spTgt spid="3380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dur="1" fill="hold" nodeType="clickEffect">
                                  <p:stCondLst>
                                    <p:cond delay="0"/>
                                  </p:stCondLst>
                                  <p:childTnLst>
                                    <p:set>
                                      <p:cBhvr>
                                        <p:cTn id="40" dur="1" fill="hold">
                                          <p:stCondLst>
                                            <p:cond delay="0"/>
                                          </p:stCondLst>
                                        </p:cTn>
                                        <p:tgtEl>
                                          <p:spTgt spid="33801"/>
                                        </p:tgtEl>
                                        <p:attrNameLst>
                                          <p:attrName>style.visibility</p:attrName>
                                        </p:attrNameLst>
                                      </p:cBhvr>
                                      <p:to>
                                        <p:strVal val="visible"/>
                                      </p:to>
                                    </p:set>
                                  </p:childTnLst>
                                </p:cTn>
                              </p:par>
                              <p:par>
                                <p:cTn id="41" presetID="1" presetClass="entr" presetSubtype="0" dur="1" fill="hold" nodeType="withEffect">
                                  <p:stCondLst>
                                    <p:cond delay="0"/>
                                  </p:stCondLst>
                                  <p:childTnLst>
                                    <p:set>
                                      <p:cBhvr>
                                        <p:cTn id="42" dur="1" fill="hold">
                                          <p:stCondLst>
                                            <p:cond delay="0"/>
                                          </p:stCondLst>
                                        </p:cTn>
                                        <p:tgtEl>
                                          <p:spTgt spid="33813"/>
                                        </p:tgtEl>
                                        <p:attrNameLst>
                                          <p:attrName>style.visibility</p:attrName>
                                        </p:attrNameLst>
                                      </p:cBhvr>
                                      <p:to>
                                        <p:strVal val="visible"/>
                                      </p:to>
                                    </p:set>
                                  </p:childTnLst>
                                </p:cTn>
                              </p:par>
                              <p:par>
                                <p:cTn id="43" presetID="1" presetClass="entr" presetSubtype="0" dur="1" fill="hold" nodeType="withEffect">
                                  <p:stCondLst>
                                    <p:cond delay="0"/>
                                  </p:stCondLst>
                                  <p:childTnLst>
                                    <p:set>
                                      <p:cBhvr>
                                        <p:cTn id="44" dur="1" fill="hold">
                                          <p:stCondLst>
                                            <p:cond delay="0"/>
                                          </p:stCondLst>
                                        </p:cTn>
                                        <p:tgtEl>
                                          <p:spTgt spid="33805"/>
                                        </p:tgtEl>
                                        <p:attrNameLst>
                                          <p:attrName>style.visibility</p:attrName>
                                        </p:attrNameLst>
                                      </p:cBhvr>
                                      <p:to>
                                        <p:strVal val="visible"/>
                                      </p:to>
                                    </p:set>
                                  </p:childTnLst>
                                </p:cTn>
                              </p:par>
                              <p:par>
                                <p:cTn id="45" presetID="1" presetClass="entr" presetSubtype="0" dur="1" fill="hold" nodeType="withEffect">
                                  <p:stCondLst>
                                    <p:cond delay="0"/>
                                  </p:stCondLst>
                                  <p:childTnLst>
                                    <p:set>
                                      <p:cBhvr>
                                        <p:cTn id="46" dur="1" fill="hold">
                                          <p:stCondLst>
                                            <p:cond delay="0"/>
                                          </p:stCondLst>
                                        </p:cTn>
                                        <p:tgtEl>
                                          <p:spTgt spid="33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836712"/>
            <a:ext cx="3600400" cy="5424927"/>
          </a:xfrm>
          <a:prstGeom prst="rect">
            <a:avLst/>
          </a:prstGeom>
        </p:spPr>
      </p:pic>
      <p:sp>
        <p:nvSpPr>
          <p:cNvPr id="3" name="TextBox 6"/>
          <p:cNvSpPr txBox="1">
            <a:spLocks noChangeArrowheads="1"/>
          </p:cNvSpPr>
          <p:nvPr/>
        </p:nvSpPr>
        <p:spPr bwMode="auto">
          <a:xfrm>
            <a:off x="71438" y="44450"/>
            <a:ext cx="5653087"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a:solidFill>
                  <a:srgbClr val="FF0000"/>
                </a:solidFill>
                <a:effectLst>
                  <a:outerShdw blurRad="38100" dist="38100" dir="2700000" algn="tl">
                    <a:srgbClr val="000000">
                      <a:alpha val="43137"/>
                    </a:srgbClr>
                  </a:outerShdw>
                </a:effectLst>
                <a:latin typeface="Times" pitchFamily="18" charset="0"/>
              </a:rPr>
              <a:t>Eddy Current</a:t>
            </a:r>
            <a:endParaRPr lang="en-US" sz="2600" b="1">
              <a:solidFill>
                <a:srgbClr val="3333CC"/>
              </a:solidFill>
              <a:effectLst>
                <a:outerShdw blurRad="38100" dist="38100" dir="2700000" algn="tl">
                  <a:srgbClr val="000000">
                    <a:alpha val="43137"/>
                  </a:srgbClr>
                </a:outerShdw>
              </a:effectLst>
              <a:latin typeface="Times" pitchFamily="18" charset="0"/>
            </a:endParaRPr>
          </a:p>
        </p:txBody>
      </p:sp>
      <p:sp>
        <p:nvSpPr>
          <p:cNvPr id="4" name="Rectangle 3"/>
          <p:cNvSpPr/>
          <p:nvPr/>
        </p:nvSpPr>
        <p:spPr>
          <a:xfrm>
            <a:off x="4211960" y="1484784"/>
            <a:ext cx="4572000" cy="1754326"/>
          </a:xfrm>
          <a:prstGeom prst="rect">
            <a:avLst/>
          </a:prstGeom>
          <a:solidFill>
            <a:schemeClr val="bg1"/>
          </a:solidFill>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atin typeface="TimesTen-Roman"/>
              </a:rPr>
              <a:t>Each time the plate enters and leaves the field, a portion of its mechanical energy is transferred to its thermal energy. After several swings, no mechanical energy remains and the warmed-up plate just hangs from its pivot.</a:t>
            </a:r>
            <a:endParaRPr lang="en-US"/>
          </a:p>
        </p:txBody>
      </p:sp>
    </p:spTree>
    <p:extLst>
      <p:ext uri="{BB962C8B-B14F-4D97-AF65-F5344CB8AC3E}">
        <p14:creationId xmlns:p14="http://schemas.microsoft.com/office/powerpoint/2010/main" val="7924785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71438" y="44450"/>
            <a:ext cx="4572000" cy="554038"/>
          </a:xfrm>
          <a:prstGeom prst="rect">
            <a:avLst/>
          </a:prstGeom>
          <a:solidFill>
            <a:srgbClr val="FFFF00"/>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dirty="0">
                <a:solidFill>
                  <a:srgbClr val="FF0000"/>
                </a:solidFill>
                <a:effectLst>
                  <a:outerShdw blurRad="38100" dist="38100" dir="2700000" algn="tl">
                    <a:srgbClr val="000000">
                      <a:alpha val="43137"/>
                    </a:srgbClr>
                  </a:outerShdw>
                </a:effectLst>
                <a:latin typeface="Times" pitchFamily="18" charset="0"/>
              </a:rPr>
              <a:t>Induced Electric Fields</a:t>
            </a:r>
            <a:endParaRPr lang="en-US" sz="2600" b="1" dirty="0">
              <a:solidFill>
                <a:srgbClr val="3333CC"/>
              </a:solidFill>
              <a:effectLst>
                <a:outerShdw blurRad="38100" dist="38100" dir="2700000" algn="tl">
                  <a:srgbClr val="000000">
                    <a:alpha val="43137"/>
                  </a:srgbClr>
                </a:outerShdw>
              </a:effectLst>
              <a:latin typeface="Times" pitchFamily="18" charset="0"/>
            </a:endParaRP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00563" y="1196975"/>
            <a:ext cx="44894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218" name="Object 3"/>
          <p:cNvGraphicFramePr>
            <a:graphicFrameLocks noChangeAspect="1"/>
          </p:cNvGraphicFramePr>
          <p:nvPr/>
        </p:nvGraphicFramePr>
        <p:xfrm>
          <a:off x="1835150" y="692150"/>
          <a:ext cx="6408738" cy="387350"/>
        </p:xfrm>
        <a:graphic>
          <a:graphicData uri="http://schemas.openxmlformats.org/presentationml/2006/ole">
            <mc:AlternateContent xmlns:mc="http://schemas.openxmlformats.org/markup-compatibility/2006">
              <mc:Choice xmlns:v="urn:schemas-microsoft-com:vml" Requires="v">
                <p:oleObj name="Equation" r:id="rId3" imgW="3377880" imgH="203040" progId="Equation.DSMT4">
                  <p:embed/>
                </p:oleObj>
              </mc:Choice>
              <mc:Fallback>
                <p:oleObj name="Equation" r:id="rId3" imgW="3377880" imgH="203040" progId="Equation.DSMT4">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1835150" y="692150"/>
                        <a:ext cx="6408738" cy="387350"/>
                      </a:xfrm>
                      <a:prstGeom prst="rect">
                        <a:avLst/>
                      </a:prstGeom>
                      <a:solidFill>
                        <a:schemeClr val="bg1"/>
                      </a:solidFill>
                      <a:ln w="9525">
                        <a:solidFill>
                          <a:srgbClr val="FF3300"/>
                        </a:solidFill>
                        <a:miter lim="800000"/>
                      </a:ln>
                      <a:effectLst/>
                    </p:spPr>
                  </p:pic>
                </p:oleObj>
              </mc:Fallback>
            </mc:AlternateContent>
          </a:graphicData>
        </a:graphic>
      </p:graphicFrame>
      <p:pic>
        <p:nvPicPr>
          <p:cNvPr id="9221"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067175" y="3716338"/>
            <a:ext cx="244951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32588" y="3716338"/>
            <a:ext cx="2122487"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p:cNvSpPr txBox="1">
            <a:spLocks noChangeArrowheads="1"/>
          </p:cNvSpPr>
          <p:nvPr/>
        </p:nvSpPr>
        <p:spPr bwMode="auto">
          <a:xfrm>
            <a:off x="3708400" y="3357563"/>
            <a:ext cx="5435600"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Copper ring of radius </a:t>
            </a:r>
            <a:r>
              <a:rPr lang="en-US" sz="2000" b="1">
                <a:solidFill>
                  <a:srgbClr val="FF0000"/>
                </a:solidFill>
                <a:latin typeface="Times" pitchFamily="18" charset="0"/>
              </a:rPr>
              <a:t>r</a:t>
            </a:r>
            <a:r>
              <a:rPr lang="en-US" sz="2000" b="1">
                <a:solidFill>
                  <a:srgbClr val="000000"/>
                </a:solidFill>
                <a:latin typeface="Times" pitchFamily="18" charset="0"/>
              </a:rPr>
              <a:t> in a magnetic field B(in)</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0" name="TextBox 6"/>
          <p:cNvSpPr txBox="1">
            <a:spLocks noChangeArrowheads="1"/>
          </p:cNvSpPr>
          <p:nvPr/>
        </p:nvSpPr>
        <p:spPr bwMode="auto">
          <a:xfrm>
            <a:off x="0" y="1295301"/>
            <a:ext cx="4248150" cy="101600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FF0000"/>
                </a:solidFill>
                <a:latin typeface="Times" pitchFamily="18" charset="0"/>
              </a:rPr>
              <a:t>B(in) </a:t>
            </a:r>
            <a:r>
              <a:rPr lang="en-US" sz="2000" b="1">
                <a:solidFill>
                  <a:srgbClr val="000000"/>
                </a:solidFill>
                <a:latin typeface="Times" pitchFamily="18" charset="0"/>
              </a:rPr>
              <a:t>is increasing steadily (e.g. by increasing the current of electro magnet)</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1" name="TextBox 6"/>
          <p:cNvSpPr txBox="1">
            <a:spLocks noChangeArrowheads="1"/>
          </p:cNvSpPr>
          <p:nvPr/>
        </p:nvSpPr>
        <p:spPr bwMode="auto">
          <a:xfrm>
            <a:off x="-1" y="2447826"/>
            <a:ext cx="2411413"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Net </a:t>
            </a:r>
            <a:r>
              <a:rPr lang="en-US" sz="2000" b="1">
                <a:solidFill>
                  <a:srgbClr val="FF0000"/>
                </a:solidFill>
                <a:latin typeface="Times" pitchFamily="18" charset="0"/>
              </a:rPr>
              <a:t>B </a:t>
            </a:r>
            <a:r>
              <a:rPr lang="en-US" sz="2000" b="1">
                <a:solidFill>
                  <a:srgbClr val="000000"/>
                </a:solidFill>
                <a:latin typeface="Times" pitchFamily="18" charset="0"/>
              </a:rPr>
              <a:t>will change</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2" name="TextBox 6"/>
          <p:cNvSpPr txBox="1">
            <a:spLocks noChangeArrowheads="1"/>
          </p:cNvSpPr>
          <p:nvPr/>
        </p:nvSpPr>
        <p:spPr bwMode="auto">
          <a:xfrm>
            <a:off x="179388" y="3743226"/>
            <a:ext cx="3024187" cy="708025"/>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err="1">
                <a:solidFill>
                  <a:srgbClr val="FF0000"/>
                </a:solidFill>
                <a:latin typeface="Times" pitchFamily="18" charset="0"/>
              </a:rPr>
              <a:t>Emf  </a:t>
            </a:r>
            <a:r>
              <a:rPr lang="en-US" sz="2000" b="1">
                <a:solidFill>
                  <a:srgbClr val="000000"/>
                </a:solidFill>
                <a:latin typeface="Times" pitchFamily="18" charset="0"/>
              </a:rPr>
              <a:t>is induced and exist even after removal</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3" name="TextBox 6"/>
          <p:cNvSpPr txBox="1">
            <a:spLocks noChangeArrowheads="1"/>
          </p:cNvSpPr>
          <p:nvPr/>
        </p:nvSpPr>
        <p:spPr bwMode="auto">
          <a:xfrm>
            <a:off x="0" y="3024088"/>
            <a:ext cx="356393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induced </a:t>
            </a:r>
            <a:r>
              <a:rPr lang="en-US" sz="2000" b="1">
                <a:solidFill>
                  <a:srgbClr val="FF0000"/>
                </a:solidFill>
                <a:latin typeface="Times" pitchFamily="18" charset="0"/>
              </a:rPr>
              <a:t>I  </a:t>
            </a:r>
            <a:r>
              <a:rPr lang="en-US" sz="2000" b="1">
                <a:solidFill>
                  <a:srgbClr val="000000"/>
                </a:solidFill>
                <a:latin typeface="Times" pitchFamily="18" charset="0"/>
              </a:rPr>
              <a:t>counterclockwise</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4" name="TextBox 6"/>
          <p:cNvSpPr txBox="1">
            <a:spLocks noChangeArrowheads="1"/>
          </p:cNvSpPr>
          <p:nvPr/>
        </p:nvSpPr>
        <p:spPr bwMode="auto">
          <a:xfrm>
            <a:off x="250825" y="4679851"/>
            <a:ext cx="3025775"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Electric field lines</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5" name="TextBox 6"/>
          <p:cNvSpPr txBox="1">
            <a:spLocks noChangeArrowheads="1"/>
          </p:cNvSpPr>
          <p:nvPr/>
        </p:nvSpPr>
        <p:spPr bwMode="auto">
          <a:xfrm>
            <a:off x="250825" y="5400576"/>
            <a:ext cx="3025775"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Paths 1 and 2 (equal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6" name="TextBox 6"/>
          <p:cNvSpPr txBox="1">
            <a:spLocks noChangeArrowheads="1"/>
          </p:cNvSpPr>
          <p:nvPr/>
        </p:nvSpPr>
        <p:spPr bwMode="auto">
          <a:xfrm>
            <a:off x="323850" y="5832376"/>
            <a:ext cx="30241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 3 (smaller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7" name="TextBox 6"/>
          <p:cNvSpPr txBox="1">
            <a:spLocks noChangeArrowheads="1"/>
          </p:cNvSpPr>
          <p:nvPr/>
        </p:nvSpPr>
        <p:spPr bwMode="auto">
          <a:xfrm>
            <a:off x="323850" y="6264176"/>
            <a:ext cx="30241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 4 (No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Tree>
    <p:extLst>
      <p:ext uri="{BB962C8B-B14F-4D97-AF65-F5344CB8AC3E}">
        <p14:creationId xmlns:p14="http://schemas.microsoft.com/office/powerpoint/2010/main" val="30061426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dur="50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4" presetClass="entr" presetSubtype="16" dur="50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4" presetClass="entr" presetSubtype="16" dur="50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in)">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dur="50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ox(in)">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dur="50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ox(in)">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dur="50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ox(in)">
                                      <p:cBhvr>
                                        <p:cTn id="42" dur="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dur="50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ox(i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37238" y="0"/>
            <a:ext cx="6229350"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a:solidFill>
                  <a:srgbClr val="FF0000"/>
                </a:solidFill>
                <a:effectLst>
                  <a:outerShdw blurRad="38100" dist="38100" dir="2700000" algn="tl">
                    <a:srgbClr val="000000">
                      <a:alpha val="43137"/>
                    </a:srgbClr>
                  </a:outerShdw>
                </a:effectLst>
                <a:latin typeface="Times" pitchFamily="18" charset="0"/>
              </a:rPr>
              <a:t>Faraday’s Law (reformulation)</a:t>
            </a:r>
            <a:endParaRPr lang="en-US" sz="2600" b="1">
              <a:solidFill>
                <a:srgbClr val="3333CC"/>
              </a:solidFill>
              <a:effectLst>
                <a:outerShdw blurRad="38100" dist="38100" dir="2700000" algn="tl">
                  <a:srgbClr val="000000">
                    <a:alpha val="43137"/>
                  </a:srgbClr>
                </a:outerShdw>
              </a:effectLst>
              <a:latin typeface="Times" pitchFamily="18" charset="0"/>
            </a:endParaRPr>
          </a:p>
        </p:txBody>
      </p:sp>
      <p:grpSp>
        <p:nvGrpSpPr>
          <p:cNvPr id="3" name="Group 2"/>
          <p:cNvGrpSpPr/>
          <p:nvPr/>
        </p:nvGrpSpPr>
        <p:grpSpPr>
          <a:xfrm>
            <a:off x="179388" y="1423194"/>
            <a:ext cx="6492875" cy="3507581"/>
            <a:chOff x="179388" y="1423194"/>
            <a:chExt cx="6492875" cy="3507581"/>
          </a:xfrm>
        </p:grpSpPr>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63938" y="1423194"/>
              <a:ext cx="31083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2500" y="2286794"/>
              <a:ext cx="2743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6"/>
            <p:cNvSpPr txBox="1">
              <a:spLocks noChangeArrowheads="1"/>
            </p:cNvSpPr>
            <p:nvPr/>
          </p:nvSpPr>
          <p:spPr bwMode="auto">
            <a:xfrm>
              <a:off x="179388" y="2276475"/>
              <a:ext cx="3024187"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FF0000"/>
                  </a:solidFill>
                  <a:latin typeface="Times" pitchFamily="18" charset="0"/>
                </a:rPr>
                <a:t>In general, for closed path</a:t>
              </a:r>
              <a:endParaRPr lang="en-US" sz="2000" b="1">
                <a:solidFill>
                  <a:srgbClr val="000000"/>
                </a:solidFill>
                <a:effectLst>
                  <a:outerShdw blurRad="38100" dist="38100" dir="2700000" algn="tl">
                    <a:srgbClr val="000000">
                      <a:alpha val="43137"/>
                    </a:srgbClr>
                  </a:outerShdw>
                </a:effectLst>
                <a:latin typeface="Times" pitchFamily="18" charset="0"/>
              </a:endParaRPr>
            </a:p>
          </p:txBody>
        </p:sp>
        <p:pic>
          <p:nvPicPr>
            <p:cNvPr id="10248"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87675" y="3294857"/>
              <a:ext cx="22812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19475" y="4292600"/>
              <a:ext cx="13430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 name="Object 6"/>
          <p:cNvGraphicFramePr>
            <a:graphicFrameLocks noChangeAspect="1"/>
          </p:cNvGraphicFramePr>
          <p:nvPr/>
        </p:nvGraphicFramePr>
        <p:xfrm>
          <a:off x="4427984" y="5661248"/>
          <a:ext cx="2000250" cy="722313"/>
        </p:xfrm>
        <a:graphic>
          <a:graphicData uri="http://schemas.openxmlformats.org/presentationml/2006/ole">
            <mc:AlternateContent xmlns:mc="http://schemas.openxmlformats.org/markup-compatibility/2006">
              <mc:Choice xmlns:v="urn:schemas-microsoft-com:vml" Requires="v">
                <p:oleObj name="Equation" r:id="rId6" imgW="1091880" imgH="393480" progId="Equation.3">
                  <p:embed/>
                </p:oleObj>
              </mc:Choice>
              <mc:Fallback>
                <p:oleObj name="Equation" r:id="rId6" imgW="1091880" imgH="393480" progId="Equation.3">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4427984" y="5661248"/>
                        <a:ext cx="2000250" cy="722313"/>
                      </a:xfrm>
                      <a:prstGeom prst="rect">
                        <a:avLst/>
                      </a:prstGeom>
                      <a:solidFill>
                        <a:schemeClr val="bg1"/>
                      </a:solidFill>
                      <a:ln w="34925">
                        <a:solidFill>
                          <a:srgbClr val="FF0000"/>
                        </a:solidFill>
                      </a:ln>
                      <a:effectLst/>
                    </p:spPr>
                  </p:pic>
                </p:oleObj>
              </mc:Fallback>
            </mc:AlternateContent>
          </a:graphicData>
        </a:graphic>
      </p:graphicFrame>
      <p:sp>
        <p:nvSpPr>
          <p:cNvPr id="11" name="TextBox 6"/>
          <p:cNvSpPr txBox="1">
            <a:spLocks noChangeArrowheads="1"/>
          </p:cNvSpPr>
          <p:nvPr/>
        </p:nvSpPr>
        <p:spPr bwMode="auto">
          <a:xfrm>
            <a:off x="539750" y="908050"/>
            <a:ext cx="640873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Consider a particle of charge </a:t>
            </a:r>
            <a:r>
              <a:rPr lang="en-US" sz="2000" b="1" i="1" err="1">
                <a:solidFill>
                  <a:srgbClr val="000000"/>
                </a:solidFill>
                <a:latin typeface="Times" pitchFamily="18" charset="0"/>
              </a:rPr>
              <a:t>q</a:t>
            </a:r>
            <a:r>
              <a:rPr lang="en-US" sz="2000" b="1" baseline="-25000" err="1">
                <a:solidFill>
                  <a:srgbClr val="000000"/>
                </a:solidFill>
                <a:latin typeface="Times" pitchFamily="18" charset="0"/>
              </a:rPr>
              <a:t>o </a:t>
            </a:r>
            <a:r>
              <a:rPr lang="en-US" sz="2000" b="1">
                <a:solidFill>
                  <a:srgbClr val="000000"/>
                </a:solidFill>
                <a:latin typeface="Times" pitchFamily="18" charset="0"/>
              </a:rPr>
              <a:t>moving in a circular path</a:t>
            </a:r>
            <a:endParaRPr lang="en-US" sz="2000" b="1">
              <a:solidFill>
                <a:srgbClr val="000000"/>
              </a:solidFill>
              <a:effectLst>
                <a:outerShdw blurRad="38100" dist="38100" dir="2700000" algn="tl">
                  <a:srgbClr val="000000">
                    <a:alpha val="43137"/>
                  </a:srgbClr>
                </a:outerShdw>
              </a:effectLst>
              <a:latin typeface="Times" pitchFamily="18" charset="0"/>
            </a:endParaRPr>
          </a:p>
        </p:txBody>
      </p:sp>
      <p:pic>
        <p:nvPicPr>
          <p:cNvPr id="6" name="Picture 5"/>
          <p:cNvPicPr>
            <a:picLocks noChangeAspect="1"/>
          </p:cNvPicPr>
          <p:nvPr/>
        </p:nvPicPr>
        <p:blipFill>
          <a:blip r:embed="rId8"/>
          <a:stretch>
            <a:fillRect/>
          </a:stretch>
        </p:blipFill>
        <p:spPr>
          <a:xfrm>
            <a:off x="1425574" y="5670392"/>
            <a:ext cx="1856503" cy="713169"/>
          </a:xfrm>
          <a:prstGeom prst="rect">
            <a:avLst/>
          </a:prstGeom>
        </p:spPr>
      </p:pic>
    </p:spTree>
    <p:extLst>
      <p:ext uri="{BB962C8B-B14F-4D97-AF65-F5344CB8AC3E}">
        <p14:creationId xmlns:p14="http://schemas.microsoft.com/office/powerpoint/2010/main" val="16944597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1" presetClass="entr" presetSubtype="0" dur="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p:stCondLst>
                              <p:cond delay="0"/>
                            </p:stCondLst>
                            <p:childTnLst>
                              <p:par>
                                <p:cTn id="20" presetID="4" presetClass="entr" presetSubtype="16" dur="50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i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16"/>
          <p:cNvGrpSpPr/>
          <p:nvPr/>
        </p:nvGrpSpPr>
        <p:grpSpPr>
          <a:xfrm>
            <a:off x="76200" y="1677988"/>
            <a:ext cx="2332038" cy="1966912"/>
            <a:chOff x="451" y="1641"/>
            <a:chExt cx="1469" cy="1239"/>
          </a:xfrm>
        </p:grpSpPr>
        <p:grpSp>
          <p:nvGrpSpPr>
            <p:cNvPr id="24588" name="Group 12"/>
            <p:cNvGrpSpPr/>
            <p:nvPr/>
          </p:nvGrpSpPr>
          <p:grpSpPr>
            <a:xfrm>
              <a:off x="630" y="1641"/>
              <a:ext cx="1290" cy="1239"/>
              <a:chOff x="2502" y="1008"/>
              <a:chExt cx="1290" cy="1239"/>
            </a:xfrm>
          </p:grpSpPr>
          <p:pic>
            <p:nvPicPr>
              <p:cNvPr id="24591" name="Picture 9" descr="F29_1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502" y="1008"/>
                <a:ext cx="1290"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2" name="Line 10"/>
              <p:cNvSpPr>
                <a:spLocks noChangeShapeType="1"/>
              </p:cNvSpPr>
              <p:nvPr/>
            </p:nvSpPr>
            <p:spPr bwMode="auto">
              <a:xfrm>
                <a:off x="2736" y="2016"/>
                <a:ext cx="816" cy="0"/>
              </a:xfrm>
              <a:prstGeom prst="line">
                <a:avLst/>
              </a:prstGeom>
              <a:noFill/>
              <a:ln w="28575">
                <a:solidFill>
                  <a:srgbClr val="008000"/>
                </a:solidFill>
                <a:round/>
                <a:headEnd type="triangle" w="med" len="me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aphicFrame>
            <p:nvGraphicFramePr>
              <p:cNvPr id="24593" name="Object 3"/>
              <p:cNvGraphicFramePr>
                <a:graphicFrameLocks noChangeAspect="1"/>
              </p:cNvGraphicFramePr>
              <p:nvPr/>
            </p:nvGraphicFramePr>
            <p:xfrm>
              <a:off x="3024" y="2016"/>
              <a:ext cx="132" cy="191"/>
            </p:xfrm>
            <a:graphic>
              <a:graphicData uri="http://schemas.openxmlformats.org/presentationml/2006/ole">
                <mc:AlternateContent xmlns:mc="http://schemas.openxmlformats.org/markup-compatibility/2006">
                  <mc:Choice xmlns:v="urn:schemas-microsoft-com:vml" Requires="v">
                    <p:oleObj name="Equation" r:id="rId3" imgW="114151" imgH="164885" progId="Equation.DSMT4">
                      <p:embed/>
                    </p:oleObj>
                  </mc:Choice>
                  <mc:Fallback>
                    <p:oleObj name="Equation" r:id="rId3" imgW="114151" imgH="164885" progId="Equation.DSMT4">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3024" y="2016"/>
                            <a:ext cx="132" cy="191"/>
                          </a:xfrm>
                          <a:prstGeom prst="rect">
                            <a:avLst/>
                          </a:prstGeom>
                          <a:noFill/>
                          <a:ln>
                            <a:noFill/>
                          </a:ln>
                          <a:effectLst/>
                        </p:spPr>
                      </p:pic>
                    </p:oleObj>
                  </mc:Fallback>
                </mc:AlternateContent>
              </a:graphicData>
            </a:graphic>
          </p:graphicFrame>
        </p:grpSp>
        <p:sp>
          <p:nvSpPr>
            <p:cNvPr id="24589" name="Line 14"/>
            <p:cNvSpPr>
              <a:spLocks noChangeShapeType="1"/>
            </p:cNvSpPr>
            <p:nvPr/>
          </p:nvSpPr>
          <p:spPr bwMode="auto">
            <a:xfrm>
              <a:off x="768" y="2064"/>
              <a:ext cx="288" cy="0"/>
            </a:xfrm>
            <a:prstGeom prst="line">
              <a:avLst/>
            </a:prstGeom>
            <a:noFill/>
            <a:ln w="38100">
              <a:solidFill>
                <a:srgbClr val="FF9900"/>
              </a:solidFill>
              <a:rou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aphicFrame>
          <p:nvGraphicFramePr>
            <p:cNvPr id="24590" name="Object 4"/>
            <p:cNvGraphicFramePr>
              <a:graphicFrameLocks noChangeAspect="1"/>
            </p:cNvGraphicFramePr>
            <p:nvPr/>
          </p:nvGraphicFramePr>
          <p:xfrm>
            <a:off x="451" y="1930"/>
            <a:ext cx="173" cy="230"/>
          </p:xfrm>
          <a:graphic>
            <a:graphicData uri="http://schemas.openxmlformats.org/presentationml/2006/ole">
              <mc:AlternateContent xmlns:mc="http://schemas.openxmlformats.org/markup-compatibility/2006">
                <mc:Choice xmlns:v="urn:schemas-microsoft-com:vml" Requires="v">
                  <p:oleObj name="Equation" r:id="rId5" imgW="152268" imgH="203024" progId="Equation.DSMT4">
                    <p:embed/>
                  </p:oleObj>
                </mc:Choice>
                <mc:Fallback>
                  <p:oleObj name="Equation" r:id="rId5" imgW="152268" imgH="203024" progId="Equation.DSMT4">
                    <p:embed/>
                    <p:pic>
                      <p:nvPicPr>
                        <p:cNvPr id="0" name="OLE substitute image"/>
                        <p:cNvPicPr/>
                        <p:nvPr/>
                      </p:nvPicPr>
                      <p:blipFill>
                        <a:blip r:embed="rId6">
                          <a:extLst>
                            <a:ext uri="{28A0092B-C50C-407E-A947-70E740481C1C}">
                              <a14:useLocalDpi xmlns:a14="http://schemas.microsoft.com/office/drawing/2010/main" val="0"/>
                            </a:ext>
                          </a:extLst>
                        </a:blip>
                        <a:stretch>
                          <a:fillRect/>
                        </a:stretch>
                      </p:blipFill>
                      <p:spPr>
                        <a:xfrm>
                          <a:off x="451" y="1930"/>
                          <a:ext cx="173" cy="230"/>
                        </a:xfrm>
                        <a:prstGeom prst="rect">
                          <a:avLst/>
                        </a:prstGeom>
                        <a:noFill/>
                        <a:ln>
                          <a:noFill/>
                        </a:ln>
                        <a:effectLst/>
                      </p:spPr>
                    </p:pic>
                  </p:oleObj>
                </mc:Fallback>
              </mc:AlternateContent>
            </a:graphicData>
          </a:graphic>
        </p:graphicFrame>
      </p:grpSp>
      <p:sp>
        <p:nvSpPr>
          <p:cNvPr id="10" name="TextBox 6"/>
          <p:cNvSpPr txBox="1">
            <a:spLocks noChangeArrowheads="1"/>
          </p:cNvSpPr>
          <p:nvPr/>
        </p:nvSpPr>
        <p:spPr bwMode="auto">
          <a:xfrm>
            <a:off x="-1" y="0"/>
            <a:ext cx="4716464" cy="553998"/>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dirty="0">
                <a:solidFill>
                  <a:srgbClr val="FF0000"/>
                </a:solidFill>
                <a:effectLst>
                  <a:outerShdw blurRad="38100" dist="38100" dir="2700000" algn="tl">
                    <a:srgbClr val="000000">
                      <a:alpha val="43137"/>
                    </a:srgbClr>
                  </a:outerShdw>
                </a:effectLst>
                <a:latin typeface="Times" pitchFamily="18" charset="0"/>
                <a:cs typeface="+mn-cs"/>
              </a:rPr>
              <a:t>Inductors and Inductance</a:t>
            </a:r>
            <a:endParaRPr lang="en-US" sz="2600" b="1" dirty="0">
              <a:solidFill>
                <a:srgbClr val="3333CC"/>
              </a:solidFill>
              <a:effectLst>
                <a:outerShdw blurRad="38100" dist="38100" dir="2700000" algn="tl">
                  <a:srgbClr val="000000">
                    <a:alpha val="43137"/>
                  </a:srgbClr>
                </a:outerShdw>
              </a:effectLst>
              <a:latin typeface="Times" pitchFamily="18" charset="0"/>
              <a:cs typeface="+mn-cs"/>
            </a:endParaRPr>
          </a:p>
        </p:txBody>
      </p:sp>
      <p:graphicFrame>
        <p:nvGraphicFramePr>
          <p:cNvPr id="24580" name="Object 5"/>
          <p:cNvGraphicFramePr>
            <a:graphicFrameLocks noChangeAspect="1"/>
          </p:cNvGraphicFramePr>
          <p:nvPr>
            <p:extLst>
              <p:ext uri="{D42A27DB-BD31-4B8C-83A1-F6EECF244321}">
                <p14:modId xmlns:p14="http://schemas.microsoft.com/office/powerpoint/2010/main" val="3766252013"/>
              </p:ext>
            </p:extLst>
          </p:nvPr>
        </p:nvGraphicFramePr>
        <p:xfrm>
          <a:off x="1206560" y="5699237"/>
          <a:ext cx="3025775" cy="914400"/>
        </p:xfrm>
        <a:graphic>
          <a:graphicData uri="http://schemas.openxmlformats.org/presentationml/2006/ole">
            <mc:AlternateContent xmlns:mc="http://schemas.openxmlformats.org/markup-compatibility/2006">
              <mc:Choice xmlns:v="urn:schemas-microsoft-com:vml" Requires="v">
                <p:oleObj name="Equation" r:id="rId7" imgW="799753" imgH="241195" progId="Equation.DSMT4">
                  <p:embed/>
                </p:oleObj>
              </mc:Choice>
              <mc:Fallback>
                <p:oleObj name="Equation" r:id="rId7" imgW="799753" imgH="241195" progId="Equation.DSMT4">
                  <p:embed/>
                  <p:pic>
                    <p:nvPicPr>
                      <p:cNvPr id="0" name="OLE substitute image"/>
                      <p:cNvPicPr/>
                      <p:nvPr/>
                    </p:nvPicPr>
                    <p:blipFill>
                      <a:blip r:embed="rId8">
                        <a:extLst>
                          <a:ext uri="{28A0092B-C50C-407E-A947-70E740481C1C}">
                            <a14:useLocalDpi xmlns:a14="http://schemas.microsoft.com/office/drawing/2010/main" val="0"/>
                          </a:ext>
                        </a:extLst>
                      </a:blip>
                      <a:stretch>
                        <a:fillRect/>
                      </a:stretch>
                    </p:blipFill>
                    <p:spPr>
                      <a:xfrm>
                        <a:off x="1206560" y="5699237"/>
                        <a:ext cx="3025775" cy="914400"/>
                      </a:xfrm>
                      <a:prstGeom prst="rect">
                        <a:avLst/>
                      </a:prstGeom>
                      <a:solidFill>
                        <a:schemeClr val="bg1"/>
                      </a:solidFill>
                      <a:ln w="9525">
                        <a:solidFill>
                          <a:srgbClr val="FF3300"/>
                        </a:solidFill>
                        <a:miter lim="800000"/>
                      </a:ln>
                      <a:effectLst/>
                    </p:spPr>
                  </p:pic>
                </p:oleObj>
              </mc:Fallback>
            </mc:AlternateContent>
          </a:graphicData>
        </a:graphic>
      </p:graphicFrame>
      <p:pic>
        <p:nvPicPr>
          <p:cNvPr id="11271" name="Picture 6"/>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843213" y="836613"/>
            <a:ext cx="1760537" cy="792162"/>
          </a:xfrm>
          <a:prstGeom prst="rect">
            <a:avLst/>
          </a:prstGeom>
          <a:solidFill>
            <a:schemeClr val="bg1"/>
          </a:solidFill>
          <a:ln>
            <a:noFill/>
          </a:ln>
        </p:spPr>
      </p:pic>
      <p:pic>
        <p:nvPicPr>
          <p:cNvPr id="11272" name="Picture 7"/>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009962" y="790575"/>
            <a:ext cx="1143000" cy="838200"/>
          </a:xfrm>
          <a:prstGeom prst="rect">
            <a:avLst/>
          </a:prstGeom>
          <a:solidFill>
            <a:schemeClr val="bg1"/>
          </a:solidFill>
          <a:ln>
            <a:noFill/>
          </a:ln>
        </p:spPr>
      </p:pic>
      <p:sp>
        <p:nvSpPr>
          <p:cNvPr id="18" name="TextBox 6"/>
          <p:cNvSpPr txBox="1">
            <a:spLocks noChangeArrowheads="1"/>
          </p:cNvSpPr>
          <p:nvPr/>
        </p:nvSpPr>
        <p:spPr bwMode="auto">
          <a:xfrm>
            <a:off x="4860926" y="5949280"/>
            <a:ext cx="32400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Inductance of  a solenoid</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24586" name="Picture 18"/>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6689650" y="961231"/>
            <a:ext cx="1524000" cy="542925"/>
          </a:xfrm>
          <a:prstGeom prst="rect">
            <a:avLst/>
          </a:prstGeom>
          <a:solidFill>
            <a:schemeClr val="bg1"/>
          </a:solidFill>
          <a:ln>
            <a:noFill/>
          </a:ln>
        </p:spPr>
      </p:pic>
      <p:pic>
        <p:nvPicPr>
          <p:cNvPr id="12297" name="Picture 9"/>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3131840" y="5013176"/>
            <a:ext cx="4111620" cy="411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8" name="Picture 10"/>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2719448" y="2146443"/>
            <a:ext cx="3362325"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9" name="Picture 11"/>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2843213" y="3132616"/>
            <a:ext cx="5727987" cy="1575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6"/>
          <p:cNvSpPr txBox="1">
            <a:spLocks noChangeArrowheads="1"/>
          </p:cNvSpPr>
          <p:nvPr/>
        </p:nvSpPr>
        <p:spPr bwMode="auto">
          <a:xfrm>
            <a:off x="5364088" y="4181078"/>
            <a:ext cx="2087562"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L is Inductance</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spTree>
    <p:extLst>
      <p:ext uri="{BB962C8B-B14F-4D97-AF65-F5344CB8AC3E}">
        <p14:creationId xmlns:p14="http://schemas.microsoft.com/office/powerpoint/2010/main" val="105923978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0" y="0"/>
            <a:ext cx="3059113"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Self-Induction</a:t>
            </a:r>
            <a:endParaRPr lang="en-US" sz="26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25603" name="Picture 2" descr="F30_1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21030" y="2062008"/>
            <a:ext cx="1672347" cy="434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528" y="4389439"/>
            <a:ext cx="666074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p:cNvSpPr txBox="1">
            <a:spLocks noChangeArrowheads="1"/>
          </p:cNvSpPr>
          <p:nvPr/>
        </p:nvSpPr>
        <p:spPr bwMode="auto">
          <a:xfrm>
            <a:off x="199306" y="5897409"/>
            <a:ext cx="7632700" cy="862012"/>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a:t>
            </a:r>
            <a:r>
              <a:rPr lang="en-US" sz="2000" b="1">
                <a:solidFill>
                  <a:srgbClr val="3333CC"/>
                </a:solidFill>
                <a:effectLst>
                  <a:outerShdw blurRad="38100" dist="38100" dir="2700000" algn="tl">
                    <a:srgbClr val="000000">
                      <a:alpha val="43137"/>
                    </a:srgbClr>
                  </a:outerShdw>
                </a:effectLst>
                <a:latin typeface="Times" pitchFamily="18" charset="0"/>
                <a:cs typeface="+mn-cs"/>
              </a:rPr>
              <a:t>The magnitude of the current will not affect the magnitude of emf</a:t>
            </a:r>
          </a:p>
          <a:p>
            <a:pPr>
              <a:spcBef>
                <a:spcPct val="50000"/>
              </a:spcBef>
              <a:defRPr/>
            </a:pPr>
            <a:r>
              <a:rPr lang="en-US" sz="2000" b="1">
                <a:solidFill>
                  <a:srgbClr val="3333CC"/>
                </a:solidFill>
                <a:effectLst>
                  <a:outerShdw blurRad="38100" dist="38100" dir="2700000" algn="tl">
                    <a:srgbClr val="000000">
                      <a:alpha val="43137"/>
                    </a:srgbClr>
                  </a:outerShdw>
                </a:effectLst>
                <a:latin typeface="Times" pitchFamily="18" charset="0"/>
                <a:cs typeface="+mn-cs"/>
              </a:rPr>
              <a:t>Only the rate of change of the current causes the change of emf</a:t>
            </a:r>
          </a:p>
        </p:txBody>
      </p:sp>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50393" y="773959"/>
            <a:ext cx="4019550"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6"/>
          <p:cNvSpPr txBox="1">
            <a:spLocks noChangeArrowheads="1"/>
          </p:cNvSpPr>
          <p:nvPr/>
        </p:nvSpPr>
        <p:spPr bwMode="auto">
          <a:xfrm>
            <a:off x="1756965" y="2248950"/>
            <a:ext cx="2484636" cy="400110"/>
          </a:xfrm>
          <a:prstGeom prst="rect">
            <a:avLst/>
          </a:prstGeom>
          <a:solidFill>
            <a:schemeClr val="bg1"/>
          </a:solidFill>
          <a:ln w="9525">
            <a:noFill/>
            <a:miter lim="800000"/>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a:t>
            </a:r>
            <a:r>
              <a:rPr lang="en-US" sz="2000" b="1">
                <a:solidFill>
                  <a:srgbClr val="3333CC"/>
                </a:solidFill>
                <a:effectLst>
                  <a:outerShdw blurRad="38100" dist="38100" dir="2700000" algn="tl">
                    <a:srgbClr val="000000">
                      <a:alpha val="43137"/>
                    </a:srgbClr>
                  </a:outerShdw>
                </a:effectLst>
                <a:latin typeface="Times" pitchFamily="18" charset="0"/>
              </a:rPr>
              <a:t>Self-induced </a:t>
            </a:r>
            <a:r>
              <a:rPr lang="en-US" sz="2000" b="1" err="1">
                <a:solidFill>
                  <a:srgbClr val="3333CC"/>
                </a:solidFill>
                <a:effectLst>
                  <a:outerShdw blurRad="38100" dist="38100" dir="2700000" algn="tl">
                    <a:srgbClr val="000000">
                      <a:alpha val="43137"/>
                    </a:srgbClr>
                  </a:outerShdw>
                </a:effectLst>
                <a:latin typeface="Times" pitchFamily="18" charset="0"/>
                <a:cs typeface="+mn-cs"/>
              </a:rPr>
              <a:t>emf</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pic>
        <p:nvPicPr>
          <p:cNvPr id="3" name="Picture 2"/>
          <p:cNvPicPr>
            <a:picLocks noChangeAspect="1"/>
          </p:cNvPicPr>
          <p:nvPr/>
        </p:nvPicPr>
        <p:blipFill>
          <a:blip r:embed="rId5"/>
          <a:stretch>
            <a:fillRect/>
          </a:stretch>
        </p:blipFill>
        <p:spPr>
          <a:xfrm>
            <a:off x="6084168" y="4608"/>
            <a:ext cx="2924175" cy="2057400"/>
          </a:xfrm>
          <a:prstGeom prst="rect">
            <a:avLst/>
          </a:prstGeom>
        </p:spPr>
      </p:pic>
      <p:pic>
        <p:nvPicPr>
          <p:cNvPr id="4" name="Picture 3"/>
          <p:cNvPicPr>
            <a:picLocks noChangeAspect="1"/>
          </p:cNvPicPr>
          <p:nvPr/>
        </p:nvPicPr>
        <p:blipFill>
          <a:blip r:embed="rId6"/>
          <a:stretch>
            <a:fillRect/>
          </a:stretch>
        </p:blipFill>
        <p:spPr>
          <a:xfrm>
            <a:off x="988733" y="3139307"/>
            <a:ext cx="2146430" cy="840401"/>
          </a:xfrm>
          <a:prstGeom prst="rect">
            <a:avLst/>
          </a:prstGeom>
        </p:spPr>
      </p:pic>
      <p:pic>
        <p:nvPicPr>
          <p:cNvPr id="5" name="Picture 4"/>
          <p:cNvPicPr>
            <a:picLocks noChangeAspect="1"/>
          </p:cNvPicPr>
          <p:nvPr/>
        </p:nvPicPr>
        <p:blipFill>
          <a:blip r:embed="rId7"/>
          <a:stretch>
            <a:fillRect/>
          </a:stretch>
        </p:blipFill>
        <p:spPr>
          <a:xfrm>
            <a:off x="3839112" y="3049536"/>
            <a:ext cx="2232646" cy="1014839"/>
          </a:xfrm>
          <a:prstGeom prst="rect">
            <a:avLst/>
          </a:prstGeom>
        </p:spPr>
      </p:pic>
    </p:spTree>
    <p:extLst>
      <p:ext uri="{BB962C8B-B14F-4D97-AF65-F5344CB8AC3E}">
        <p14:creationId xmlns:p14="http://schemas.microsoft.com/office/powerpoint/2010/main" val="2237697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4" dur="500" fill="hold" nodeType="withEffect">
                                  <p:stCondLst>
                                    <p:cond delay="0"/>
                                  </p:stCondLst>
                                  <p:childTnLst>
                                    <p:set>
                                      <p:cBhvr>
                                        <p:cTn id="6" dur="1" fill="hold">
                                          <p:stCondLst>
                                            <p:cond delay="0"/>
                                          </p:stCondLst>
                                        </p:cTn>
                                        <p:tgtEl>
                                          <p:spTgt spid="25606"/>
                                        </p:tgtEl>
                                        <p:attrNameLst>
                                          <p:attrName>style.visibility</p:attrName>
                                        </p:attrNameLst>
                                      </p:cBhvr>
                                      <p:to>
                                        <p:strVal val="visible"/>
                                      </p:to>
                                    </p:set>
                                    <p:anim calcmode="lin" valueType="num">
                                      <p:cBhvr additive="base">
                                        <p:cTn id="7" dur="500" fill="hold"/>
                                        <p:tgtEl>
                                          <p:spTgt spid="25606"/>
                                        </p:tgtEl>
                                        <p:attrNameLst>
                                          <p:attrName>ppt_x</p:attrName>
                                        </p:attrNameLst>
                                      </p:cBhvr>
                                      <p:tavLst>
                                        <p:tav tm="0">
                                          <p:val>
                                            <p:strVal val="#ppt_x"/>
                                          </p:val>
                                        </p:tav>
                                        <p:tav tm="100000">
                                          <p:val>
                                            <p:strVal val="#ppt_x"/>
                                          </p:val>
                                        </p:tav>
                                      </p:tavLst>
                                    </p:anim>
                                    <p:anim calcmode="lin" valueType="num">
                                      <p:cBhvr additive="base">
                                        <p:cTn id="8" dur="500" fill="hold"/>
                                        <p:tgtEl>
                                          <p:spTgt spid="25606"/>
                                        </p:tgtEl>
                                        <p:attrNameLst>
                                          <p:attrName>ppt_y</p:attrName>
                                        </p:attrNameLst>
                                      </p:cBhvr>
                                      <p:tavLst>
                                        <p:tav tm="0">
                                          <p:val>
                                            <p:strVal val="1+#ppt_h/2"/>
                                          </p:val>
                                        </p:tav>
                                        <p:tav tm="100000">
                                          <p:val>
                                            <p:strVal val="#ppt_y"/>
                                          </p:val>
                                        </p:tav>
                                      </p:tavLst>
                                    </p:anim>
                                  </p:childTnLst>
                                </p:cTn>
                              </p:par>
                              <p:par>
                                <p:cTn id="9" presetID="2" presetClass="entr" presetSubtype="4" dur="5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4213" y="0"/>
            <a:ext cx="6335712" cy="211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92275" y="2852738"/>
            <a:ext cx="12954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p:cNvSpPr txBox="1">
            <a:spLocks noChangeArrowheads="1"/>
          </p:cNvSpPr>
          <p:nvPr/>
        </p:nvSpPr>
        <p:spPr bwMode="auto">
          <a:xfrm>
            <a:off x="684213" y="3716338"/>
            <a:ext cx="1943100"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a) Decreasing </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graphicFrame>
        <p:nvGraphicFramePr>
          <p:cNvPr id="26629" name="Object 5"/>
          <p:cNvGraphicFramePr>
            <a:graphicFrameLocks noChangeAspect="1"/>
          </p:cNvGraphicFramePr>
          <p:nvPr/>
        </p:nvGraphicFramePr>
        <p:xfrm>
          <a:off x="684213" y="5516563"/>
          <a:ext cx="5627687" cy="577850"/>
        </p:xfrm>
        <a:graphic>
          <a:graphicData uri="http://schemas.openxmlformats.org/presentationml/2006/ole">
            <mc:AlternateContent xmlns:mc="http://schemas.openxmlformats.org/markup-compatibility/2006">
              <mc:Choice xmlns:v="urn:schemas-microsoft-com:vml" Requires="v">
                <p:oleObj name="Equation" r:id="rId4" imgW="2476500" imgH="254000" progId="Equation.3">
                  <p:embed/>
                </p:oleObj>
              </mc:Choice>
              <mc:Fallback>
                <p:oleObj name="Equation" r:id="rId4" imgW="2476500" imgH="254000" progId="Equation.3">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684213" y="5516563"/>
                        <a:ext cx="5627687" cy="577850"/>
                      </a:xfrm>
                      <a:prstGeom prst="rect">
                        <a:avLst/>
                      </a:prstGeom>
                      <a:solidFill>
                        <a:schemeClr val="bg1"/>
                      </a:solidFill>
                      <a:ln>
                        <a:noFill/>
                      </a:ln>
                      <a:effectLst/>
                    </p:spPr>
                  </p:pic>
                </p:oleObj>
              </mc:Fallback>
            </mc:AlternateContent>
          </a:graphicData>
        </a:graphic>
      </p:graphicFrame>
      <p:sp>
        <p:nvSpPr>
          <p:cNvPr id="8" name="TextBox 6"/>
          <p:cNvSpPr txBox="1">
            <a:spLocks noChangeArrowheads="1"/>
          </p:cNvSpPr>
          <p:nvPr/>
        </p:nvSpPr>
        <p:spPr bwMode="auto">
          <a:xfrm>
            <a:off x="611188" y="4797425"/>
            <a:ext cx="1944687"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sz="2000" b="1">
                <a:solidFill>
                  <a:srgbClr val="FF0000"/>
                </a:solidFill>
                <a:effectLst>
                  <a:outerShdw blurRad="38100" dist="38100" dir="2700000" algn="tl">
                    <a:srgbClr val="000000">
                      <a:alpha val="43137"/>
                    </a:srgbClr>
                  </a:outerShdw>
                </a:effectLst>
                <a:latin typeface="Times" pitchFamily="18" charset="0"/>
                <a:cs typeface="+mn-cs"/>
              </a:rPr>
              <a:t>  b) Inductance </a:t>
            </a:r>
            <a:endParaRPr lang="en-US" sz="2000" b="1">
              <a:solidFill>
                <a:srgbClr val="3333CC"/>
              </a:solidFill>
              <a:effectLst>
                <a:outerShdw blurRad="38100" dist="38100" dir="2700000" algn="tl">
                  <a:srgbClr val="000000">
                    <a:alpha val="43137"/>
                  </a:srgbClr>
                </a:outerShdw>
              </a:effectLst>
              <a:latin typeface="Times" pitchFamily="18" charset="0"/>
              <a:cs typeface="+mn-cs"/>
            </a:endParaRPr>
          </a:p>
        </p:txBody>
      </p:sp>
      <p:sp>
        <p:nvSpPr>
          <p:cNvPr id="26631" name="TextBox 26"/>
          <p:cNvSpPr txBox="1">
            <a:spLocks noChangeArrowheads="1"/>
          </p:cNvSpPr>
          <p:nvPr/>
        </p:nvSpPr>
        <p:spPr bwMode="auto">
          <a:xfrm>
            <a:off x="3348038" y="2205038"/>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en-US" sz="2800">
                <a:solidFill>
                  <a:srgbClr val="FF0000"/>
                </a:solidFill>
              </a:rPr>
              <a:t>Answer</a:t>
            </a:r>
          </a:p>
        </p:txBody>
      </p:sp>
    </p:spTree>
    <p:extLst>
      <p:ext uri="{BB962C8B-B14F-4D97-AF65-F5344CB8AC3E}">
        <p14:creationId xmlns:p14="http://schemas.microsoft.com/office/powerpoint/2010/main" val="76308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dur="2000" fill="hold"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wheel(1)">
                                      <p:cBhvr>
                                        <p:cTn id="7" dur="2000"/>
                                        <p:tgtEl>
                                          <p:spTgt spid="26627"/>
                                        </p:tgtEl>
                                      </p:cBhvr>
                                    </p:animEffect>
                                  </p:childTnLst>
                                </p:cTn>
                              </p:par>
                              <p:par>
                                <p:cTn id="8" presetID="21" presetClass="entr" presetSubtype="1" dur="20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dur="20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dur="2000" fill="hold" nodeType="withEffect">
                                  <p:stCondLst>
                                    <p:cond delay="0"/>
                                  </p:stCondLst>
                                  <p:childTnLst>
                                    <p:set>
                                      <p:cBhvr>
                                        <p:cTn id="15" dur="1" fill="hold">
                                          <p:stCondLst>
                                            <p:cond delay="0"/>
                                          </p:stCondLst>
                                        </p:cTn>
                                        <p:tgtEl>
                                          <p:spTgt spid="26629"/>
                                        </p:tgtEl>
                                        <p:attrNameLst>
                                          <p:attrName>style.visibility</p:attrName>
                                        </p:attrNameLst>
                                      </p:cBhvr>
                                      <p:to>
                                        <p:strVal val="visible"/>
                                      </p:to>
                                    </p:set>
                                    <p:animEffect transition="in" filter="wheel(1)">
                                      <p:cBhvr>
                                        <p:cTn id="16" dur="20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a:spLocks noChangeArrowheads="1"/>
          </p:cNvSpPr>
          <p:nvPr/>
        </p:nvSpPr>
        <p:spPr bwMode="auto">
          <a:xfrm>
            <a:off x="0" y="0"/>
            <a:ext cx="8316913"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Lenz’s Law    </a:t>
            </a:r>
            <a:r>
              <a:rPr lang="en-US" sz="2600" b="1">
                <a:solidFill>
                  <a:srgbClr val="3333CC"/>
                </a:solidFill>
                <a:effectLst>
                  <a:outerShdw blurRad="38100" dist="38100" dir="2700000" algn="tl">
                    <a:srgbClr val="000000">
                      <a:alpha val="43137"/>
                    </a:srgbClr>
                  </a:outerShdw>
                </a:effectLst>
                <a:latin typeface="Times" pitchFamily="18" charset="0"/>
                <a:cs typeface="+mn-cs"/>
              </a:rPr>
              <a:t>( direction of induced current in  a loop)</a:t>
            </a:r>
          </a:p>
        </p:txBody>
      </p:sp>
      <p:pic>
        <p:nvPicPr>
          <p:cNvPr id="4106" name="Picture 1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16200000">
            <a:off x="-727483" y="2103749"/>
            <a:ext cx="4659403" cy="2701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3131841" y="2132856"/>
            <a:ext cx="5400600" cy="2246769"/>
          </a:xfrm>
          <a:prstGeom prst="rect">
            <a:avLst/>
          </a:prstGeom>
          <a:solidFill>
            <a:schemeClr val="bg1"/>
          </a:solidFill>
          <a:ln>
            <a:noFill/>
          </a:ln>
        </p:spPr>
        <p:txBody>
          <a:bodyPr wrap="squar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just" rtl="0" eaLnBrk="1" hangingPunct="1">
              <a:spcBef>
                <a:spcPct val="0"/>
              </a:spcBef>
              <a:buFontTx/>
              <a:buNone/>
            </a:pPr>
            <a:r>
              <a:rPr lang="en-US" altLang="ar-SA" sz="2800"/>
              <a:t>An induced current has direction such that magnetic filed due to current opposes change in magnetic flux that induces current</a:t>
            </a:r>
            <a:endParaRPr lang="en-US" altLang="ar-SA" sz="2800" baseline="-25000">
              <a:solidFill>
                <a:srgbClr val="FF0000"/>
              </a:solidFill>
            </a:endParaRPr>
          </a:p>
        </p:txBody>
      </p:sp>
    </p:spTree>
    <p:extLst>
      <p:ext uri="{BB962C8B-B14F-4D97-AF65-F5344CB8AC3E}">
        <p14:creationId xmlns:p14="http://schemas.microsoft.com/office/powerpoint/2010/main" val="15462709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4106"/>
                                        </p:tgtEl>
                                        <p:attrNameLst>
                                          <p:attrName>style.visibility</p:attrName>
                                        </p:attrNameLst>
                                      </p:cBhvr>
                                      <p:to>
                                        <p:strVal val="visible"/>
                                      </p:to>
                                    </p:set>
                                    <p:animEffect transition="in" filter="box(in)">
                                      <p:cBhvr>
                                        <p:cTn id="7" dur="500"/>
                                        <p:tgtEl>
                                          <p:spTgt spid="4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3884" y="775037"/>
            <a:ext cx="9235652" cy="2712359"/>
          </a:xfrm>
          <a:prstGeom prst="rect">
            <a:avLst/>
          </a:prstGeom>
        </p:spPr>
      </p:pic>
      <p:sp>
        <p:nvSpPr>
          <p:cNvPr id="10" name="TextBox 6"/>
          <p:cNvSpPr txBox="1">
            <a:spLocks noChangeArrowheads="1"/>
          </p:cNvSpPr>
          <p:nvPr/>
        </p:nvSpPr>
        <p:spPr bwMode="auto">
          <a:xfrm>
            <a:off x="0" y="0"/>
            <a:ext cx="8316913"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a:spcBef>
                <a:spcPct val="50000"/>
              </a:spcBef>
              <a:defRPr/>
            </a:pPr>
            <a:r>
              <a:rPr lang="en-US" sz="3000" b="1">
                <a:solidFill>
                  <a:srgbClr val="FF0000"/>
                </a:solidFill>
                <a:effectLst>
                  <a:outerShdw blurRad="38100" dist="38100" dir="2700000" algn="tl">
                    <a:srgbClr val="000000">
                      <a:alpha val="43137"/>
                    </a:srgbClr>
                  </a:outerShdw>
                </a:effectLst>
                <a:latin typeface="Times" pitchFamily="18" charset="0"/>
                <a:cs typeface="+mn-cs"/>
              </a:rPr>
              <a:t>Lenz’s Law    </a:t>
            </a:r>
            <a:r>
              <a:rPr lang="en-US" sz="2600" b="1">
                <a:solidFill>
                  <a:srgbClr val="3333CC"/>
                </a:solidFill>
                <a:effectLst>
                  <a:outerShdw blurRad="38100" dist="38100" dir="2700000" algn="tl">
                    <a:srgbClr val="000000">
                      <a:alpha val="43137"/>
                    </a:srgbClr>
                  </a:outerShdw>
                </a:effectLst>
                <a:latin typeface="Times" pitchFamily="18" charset="0"/>
                <a:cs typeface="+mn-cs"/>
              </a:rPr>
              <a:t>( direction of induced current in  a loop)</a:t>
            </a:r>
          </a:p>
        </p:txBody>
      </p:sp>
      <p:grpSp>
        <p:nvGrpSpPr>
          <p:cNvPr id="3" name="Group 30"/>
          <p:cNvGrpSpPr/>
          <p:nvPr/>
        </p:nvGrpSpPr>
        <p:grpSpPr>
          <a:xfrm>
            <a:off x="0" y="3204060"/>
            <a:ext cx="3312339" cy="2025140"/>
            <a:chOff x="0" y="2330114"/>
            <a:chExt cx="3312368" cy="2024403"/>
          </a:xfrm>
        </p:grpSpPr>
        <p:sp>
          <p:nvSpPr>
            <p:cNvPr id="11274" name="TextBox 11"/>
            <p:cNvSpPr txBox="1">
              <a:spLocks noChangeArrowheads="1"/>
            </p:cNvSpPr>
            <p:nvPr/>
          </p:nvSpPr>
          <p:spPr bwMode="auto">
            <a:xfrm>
              <a:off x="0" y="3892852"/>
              <a:ext cx="3312368" cy="461665"/>
            </a:xfrm>
            <a:prstGeom prst="rect">
              <a:avLst/>
            </a:prstGeom>
            <a:solidFill>
              <a:schemeClr val="bg1"/>
            </a:solidFill>
            <a:ln>
              <a:noFill/>
            </a:ln>
            <a:extLst>
              <a:ext uri="{91240B29-F687-4F45-9708-019B960494DF}">
                <a14:hiddenLine xmlns:a14="http://schemas.microsoft.com/office/drawing/2010/main" w="63500">
                  <a:solidFill>
                    <a:srgbClr val="000000"/>
                  </a:solidFill>
                  <a:miter lim="800000"/>
                  <a:headEnd/>
                  <a:tailEnd/>
                </a14:hiddenLine>
              </a:ext>
            </a:extLst>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B</a:t>
              </a:r>
              <a:r>
                <a:rPr lang="en-US" altLang="ar-SA" sz="2400" baseline="-25000"/>
                <a:t> ind </a:t>
              </a:r>
              <a:r>
                <a:rPr lang="en-US" altLang="ar-SA" sz="2400"/>
                <a:t>is opposite to  B</a:t>
              </a:r>
              <a:endParaRPr lang="en-US" altLang="ar-SA" sz="2400" baseline="-25000">
                <a:solidFill>
                  <a:srgbClr val="FF0000"/>
                </a:solidFill>
              </a:endParaRPr>
            </a:p>
          </p:txBody>
        </p:sp>
        <p:cxnSp>
          <p:nvCxnSpPr>
            <p:cNvPr id="11276" name="Straight Arrow Connector 14"/>
            <p:cNvCxnSpPr>
              <a:cxnSpLocks noChangeShapeType="1"/>
            </p:cNvCxnSpPr>
            <p:nvPr/>
          </p:nvCxnSpPr>
          <p:spPr bwMode="auto">
            <a:xfrm flipH="1" flipV="1">
              <a:off x="1789951" y="2330114"/>
              <a:ext cx="189779" cy="1458926"/>
            </a:xfrm>
            <a:prstGeom prst="straightConnector1">
              <a:avLst/>
            </a:prstGeom>
            <a:noFill/>
            <a:ln w="47625" algn="ctr">
              <a:solidFill>
                <a:srgbClr val="0070C0"/>
              </a:solidFill>
              <a:round/>
              <a:tailEnd type="arrow" w="med" len="med"/>
            </a:ln>
            <a:extLst>
              <a:ext uri="{909E8E84-426E-40DD-AFC4-6F175D3DCCD1}">
                <a14:hiddenFill xmlns:a14="http://schemas.microsoft.com/office/drawing/2010/main">
                  <a:noFill/>
                </a14:hiddenFill>
              </a:ext>
            </a:extLst>
          </p:spPr>
        </p:cxnSp>
      </p:grpSp>
      <p:grpSp>
        <p:nvGrpSpPr>
          <p:cNvPr id="4" name="Group 28"/>
          <p:cNvGrpSpPr/>
          <p:nvPr/>
        </p:nvGrpSpPr>
        <p:grpSpPr>
          <a:xfrm>
            <a:off x="4067944" y="3110300"/>
            <a:ext cx="4643437" cy="3568266"/>
            <a:chOff x="4589007" y="3068928"/>
            <a:chExt cx="4644008" cy="3568358"/>
          </a:xfrm>
        </p:grpSpPr>
        <p:sp>
          <p:nvSpPr>
            <p:cNvPr id="11271" name="TextBox 17"/>
            <p:cNvSpPr txBox="1">
              <a:spLocks noChangeArrowheads="1"/>
            </p:cNvSpPr>
            <p:nvPr/>
          </p:nvSpPr>
          <p:spPr bwMode="auto">
            <a:xfrm>
              <a:off x="4589007" y="6175621"/>
              <a:ext cx="4644008" cy="461665"/>
            </a:xfrm>
            <a:prstGeom prst="rect">
              <a:avLst/>
            </a:prstGeom>
            <a:solidFill>
              <a:schemeClr val="bg1"/>
            </a:solidFill>
            <a:ln>
              <a:noFill/>
            </a:ln>
            <a:extLst>
              <a:ext uri="{91240B29-F687-4F45-9708-019B960494DF}">
                <a14:hiddenLine xmlns:a14="http://schemas.microsoft.com/office/drawing/2010/main" w="63500">
                  <a:solidFill>
                    <a:srgbClr val="000000"/>
                  </a:solidFill>
                  <a:miter lim="800000"/>
                  <a:headEnd/>
                  <a:tailEnd/>
                </a14:hiddenLine>
              </a:ext>
            </a:extLst>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400"/>
                <a:t>B</a:t>
              </a:r>
              <a:r>
                <a:rPr lang="en-US" altLang="ar-SA" sz="2400" baseline="-25000"/>
                <a:t> ind </a:t>
              </a:r>
              <a:r>
                <a:rPr lang="en-US" altLang="ar-SA" sz="2400"/>
                <a:t> and B in the same direction</a:t>
              </a:r>
              <a:endParaRPr lang="en-US" altLang="ar-SA" sz="2400" baseline="-25000">
                <a:solidFill>
                  <a:srgbClr val="FF0000"/>
                </a:solidFill>
              </a:endParaRPr>
            </a:p>
          </p:txBody>
        </p:sp>
        <p:cxnSp>
          <p:nvCxnSpPr>
            <p:cNvPr id="11273" name="Straight Arrow Connector 19"/>
            <p:cNvCxnSpPr>
              <a:cxnSpLocks noChangeShapeType="1"/>
            </p:cNvCxnSpPr>
            <p:nvPr/>
          </p:nvCxnSpPr>
          <p:spPr bwMode="auto">
            <a:xfrm flipH="1" flipV="1">
              <a:off x="5109642" y="3068928"/>
              <a:ext cx="1567854" cy="3054254"/>
            </a:xfrm>
            <a:prstGeom prst="straightConnector1">
              <a:avLst/>
            </a:prstGeom>
            <a:noFill/>
            <a:ln w="47625" algn="ctr">
              <a:solidFill>
                <a:srgbClr val="FF0000"/>
              </a:solidFill>
              <a:round/>
              <a:tailEnd type="arrow" w="med" len="med"/>
            </a:ln>
            <a:extLst>
              <a:ext uri="{909E8E84-426E-40DD-AFC4-6F175D3DCCD1}">
                <a14:hiddenFill xmlns:a14="http://schemas.microsoft.com/office/drawing/2010/main">
                  <a:noFill/>
                </a14:hiddenFill>
              </a:ext>
            </a:extLst>
          </p:spPr>
        </p:cxnSp>
      </p:grpSp>
      <p:cxnSp>
        <p:nvCxnSpPr>
          <p:cNvPr id="23" name="Straight Arrow Connector 19"/>
          <p:cNvCxnSpPr>
            <a:cxnSpLocks noChangeShapeType="1"/>
          </p:cNvCxnSpPr>
          <p:nvPr/>
        </p:nvCxnSpPr>
        <p:spPr bwMode="auto">
          <a:xfrm flipV="1">
            <a:off x="6291955" y="3162559"/>
            <a:ext cx="1757697" cy="3001916"/>
          </a:xfrm>
          <a:prstGeom prst="straightConnector1">
            <a:avLst/>
          </a:prstGeom>
          <a:noFill/>
          <a:ln w="47625" algn="ctr">
            <a:solidFill>
              <a:srgbClr val="FF0000"/>
            </a:solidFill>
            <a:round/>
            <a:tailEnd type="arrow" w="med" len="med"/>
          </a:ln>
          <a:extLst>
            <a:ext uri="{909E8E84-426E-40DD-AFC4-6F175D3DCCD1}">
              <a14:hiddenFill xmlns:a14="http://schemas.microsoft.com/office/drawing/2010/main">
                <a:noFill/>
              </a14:hiddenFill>
            </a:ext>
          </a:extLst>
        </p:spPr>
      </p:cxnSp>
      <p:cxnSp>
        <p:nvCxnSpPr>
          <p:cNvPr id="26" name="Straight Arrow Connector 14"/>
          <p:cNvCxnSpPr>
            <a:cxnSpLocks noChangeShapeType="1"/>
          </p:cNvCxnSpPr>
          <p:nvPr/>
        </p:nvCxnSpPr>
        <p:spPr bwMode="auto">
          <a:xfrm flipV="1">
            <a:off x="2055339" y="3093351"/>
            <a:ext cx="3790177" cy="1647797"/>
          </a:xfrm>
          <a:prstGeom prst="straightConnector1">
            <a:avLst/>
          </a:prstGeom>
          <a:noFill/>
          <a:ln w="47625" algn="ctr">
            <a:solidFill>
              <a:srgbClr val="0070C0"/>
            </a:solidFill>
            <a:round/>
            <a:tailEnd type="arrow" w="med" len="med"/>
          </a:ln>
          <a:extLst>
            <a:ext uri="{909E8E84-426E-40DD-AFC4-6F175D3DCCD1}">
              <a14:hiddenFill xmlns:a14="http://schemas.microsoft.com/office/drawing/2010/main">
                <a:noFill/>
              </a14:hiddenFill>
            </a:ext>
          </a:extLst>
        </p:spPr>
      </p:cxnSp>
      <p:sp>
        <p:nvSpPr>
          <p:cNvPr id="19" name="Rectangle 18"/>
          <p:cNvSpPr/>
          <p:nvPr/>
        </p:nvSpPr>
        <p:spPr>
          <a:xfrm>
            <a:off x="2439098" y="1699741"/>
            <a:ext cx="4572000" cy="646331"/>
          </a:xfrm>
          <a:prstGeom prst="rect">
            <a:avLst/>
          </a:prstGeom>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AkzidenzGroteskBE-Regular"/>
              </a:rPr>
              <a:t>The fingers are in the current's direction; the thumb is in the induced field's direction.</a:t>
            </a:r>
            <a:endParaRPr lang="en-US"/>
          </a:p>
        </p:txBody>
      </p:sp>
    </p:spTree>
    <p:extLst>
      <p:ext uri="{BB962C8B-B14F-4D97-AF65-F5344CB8AC3E}">
        <p14:creationId xmlns:p14="http://schemas.microsoft.com/office/powerpoint/2010/main" val="2521607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
          <p:cNvSpPr txBox="1">
            <a:spLocks noChangeArrowheads="1"/>
          </p:cNvSpPr>
          <p:nvPr/>
        </p:nvSpPr>
        <p:spPr bwMode="auto">
          <a:xfrm>
            <a:off x="90488" y="115888"/>
            <a:ext cx="8963025"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just" rtl="0" eaLnBrk="1" hangingPunct="1">
              <a:spcBef>
                <a:spcPct val="0"/>
              </a:spcBef>
              <a:buFontTx/>
              <a:buNone/>
            </a:pPr>
            <a:r>
              <a:rPr lang="en-US" altLang="ar-SA" sz="2000">
                <a:latin typeface="Times New Roman" pitchFamily="18" charset="0"/>
                <a:cs typeface="Times New Roman" pitchFamily="18" charset="0"/>
              </a:rPr>
              <a:t>A plane loop of wire consisting of a single turn, of cross- sectional area 0.20 m</a:t>
            </a:r>
            <a:r>
              <a:rPr lang="en-US" altLang="ar-SA" sz="2000" baseline="30000">
                <a:latin typeface="Times New Roman" pitchFamily="18" charset="0"/>
                <a:cs typeface="Times New Roman" pitchFamily="18" charset="0"/>
              </a:rPr>
              <a:t>2</a:t>
            </a:r>
            <a:r>
              <a:rPr lang="en-US" altLang="ar-SA" sz="2000">
                <a:latin typeface="Times New Roman" pitchFamily="18" charset="0"/>
                <a:cs typeface="Times New Roman" pitchFamily="18" charset="0"/>
              </a:rPr>
              <a:t> , is perpendicular to a magnetic field that increases uniformly in magnitude from 0.25 T  to 3.25 T in a time of 2.0 s. What is the resistance of the coil if the induced current has a value of 2.0 A?</a:t>
            </a:r>
            <a:endParaRPr lang="en-US" altLang="ar-SA" sz="1600">
              <a:latin typeface="Courier New" pitchFamily="49" charset="0"/>
              <a:cs typeface="Times New Roman" pitchFamily="18" charset="0"/>
            </a:endParaRPr>
          </a:p>
        </p:txBody>
      </p:sp>
      <p:sp>
        <p:nvSpPr>
          <p:cNvPr id="12291" name="TextBox 26"/>
          <p:cNvSpPr txBox="1">
            <a:spLocks noChangeArrowheads="1"/>
          </p:cNvSpPr>
          <p:nvPr/>
        </p:nvSpPr>
        <p:spPr bwMode="auto">
          <a:xfrm>
            <a:off x="3419475" y="1700213"/>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r>
              <a:rPr lang="en-US" altLang="ar-SA" sz="2800">
                <a:solidFill>
                  <a:srgbClr val="FF0000"/>
                </a:solidFill>
              </a:rPr>
              <a:t>Answer</a:t>
            </a:r>
          </a:p>
        </p:txBody>
      </p:sp>
      <p:sp>
        <p:nvSpPr>
          <p:cNvPr id="1229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en-US"/>
            </a:defPPr>
            <a:lvl1pPr marL="0" algn="r" defTabSz="914400" rtl="1"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r" defTabSz="914400" rtl="1"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r" defTabSz="914400" rtl="1"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r" defTabSz="914400" rtl="1"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r" defTabSz="914400" rtl="1"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l" rtl="0" eaLnBrk="1" hangingPunct="1">
              <a:spcBef>
                <a:spcPct val="0"/>
              </a:spcBef>
              <a:buFontTx/>
              <a:buNone/>
            </a:pPr>
            <a:endParaRPr lang="en-US" altLang="ar-SA" sz="2800">
              <a:solidFill>
                <a:schemeClr val="bg1"/>
              </a:solidFill>
            </a:endParaRPr>
          </a:p>
        </p:txBody>
      </p:sp>
      <p:graphicFrame>
        <p:nvGraphicFramePr>
          <p:cNvPr id="39937" name="Object 1"/>
          <p:cNvGraphicFramePr>
            <a:graphicFrameLocks noChangeAspect="1"/>
          </p:cNvGraphicFramePr>
          <p:nvPr>
            <p:extLst>
              <p:ext uri="{D42A27DB-BD31-4B8C-83A1-F6EECF244321}">
                <p14:modId xmlns:p14="http://schemas.microsoft.com/office/powerpoint/2010/main" val="2064673588"/>
              </p:ext>
            </p:extLst>
          </p:nvPr>
        </p:nvGraphicFramePr>
        <p:xfrm>
          <a:off x="1547813" y="3213100"/>
          <a:ext cx="6070600" cy="2519363"/>
        </p:xfrm>
        <a:graphic>
          <a:graphicData uri="http://schemas.openxmlformats.org/presentationml/2006/ole">
            <mc:AlternateContent xmlns:mc="http://schemas.openxmlformats.org/markup-compatibility/2006">
              <mc:Choice xmlns:v="urn:schemas-microsoft-com:vml" Requires="v">
                <p:oleObj r:id="rId2" imgW="2641600" imgH="1092200" progId="Equation.DSMT4">
                  <p:embed/>
                </p:oleObj>
              </mc:Choice>
              <mc:Fallback>
                <p:oleObj r:id="rId2" imgW="2641600" imgH="1092200" progId="Equation.DSMT4">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1547813" y="3213100"/>
                        <a:ext cx="6070600" cy="2519363"/>
                      </a:xfrm>
                      <a:prstGeom prst="rect">
                        <a:avLst/>
                      </a:prstGeom>
                      <a:solidFill>
                        <a:schemeClr val="bg1"/>
                      </a:solidFill>
                      <a:ln>
                        <a:noFill/>
                      </a:ln>
                    </p:spPr>
                  </p:pic>
                </p:oleObj>
              </mc:Fallback>
            </mc:AlternateContent>
          </a:graphicData>
        </a:graphic>
      </p:graphicFrame>
    </p:spTree>
    <p:extLst>
      <p:ext uri="{BB962C8B-B14F-4D97-AF65-F5344CB8AC3E}">
        <p14:creationId xmlns:p14="http://schemas.microsoft.com/office/powerpoint/2010/main" val="42450009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39937"/>
                                        </p:tgtEl>
                                        <p:attrNameLst>
                                          <p:attrName>style.visibility</p:attrName>
                                        </p:attrNameLst>
                                      </p:cBhvr>
                                      <p:to>
                                        <p:strVal val="visible"/>
                                      </p:to>
                                    </p:set>
                                    <p:animEffect transition="in" filter="box(in)">
                                      <p:cBhvr>
                                        <p:cTn id="7" dur="500"/>
                                        <p:tgtEl>
                                          <p:spTgt spid="399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3568" y="764704"/>
            <a:ext cx="8063225" cy="1971848"/>
          </a:xfrm>
          <a:prstGeom prst="rect">
            <a:avLst/>
          </a:prstGeom>
        </p:spPr>
      </p:pic>
    </p:spTree>
    <p:extLst>
      <p:ext uri="{BB962C8B-B14F-4D97-AF65-F5344CB8AC3E}">
        <p14:creationId xmlns:p14="http://schemas.microsoft.com/office/powerpoint/2010/main" val="36670385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71438" y="44450"/>
            <a:ext cx="5653087"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a:solidFill>
                  <a:srgbClr val="FF0000"/>
                </a:solidFill>
                <a:effectLst>
                  <a:outerShdw blurRad="38100" dist="38100" dir="2700000" algn="tl">
                    <a:srgbClr val="000000">
                      <a:alpha val="43137"/>
                    </a:srgbClr>
                  </a:outerShdw>
                </a:effectLst>
                <a:latin typeface="Times" pitchFamily="18" charset="0"/>
              </a:rPr>
              <a:t>Induction and Energy Transfer</a:t>
            </a:r>
            <a:endParaRPr lang="en-US" sz="2600" b="1">
              <a:solidFill>
                <a:srgbClr val="3333CC"/>
              </a:solidFill>
              <a:effectLst>
                <a:outerShdw blurRad="38100" dist="38100" dir="2700000" algn="tl">
                  <a:srgbClr val="000000">
                    <a:alpha val="43137"/>
                  </a:srgbClr>
                </a:outerShdw>
              </a:effectLst>
              <a:latin typeface="Times" pitchFamily="18" charset="0"/>
            </a:endParaRPr>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40425" y="765175"/>
            <a:ext cx="2767013"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43663" y="4508500"/>
            <a:ext cx="1857375"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95288" y="1916113"/>
            <a:ext cx="39243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0" y="981075"/>
            <a:ext cx="45243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00113" y="2565400"/>
            <a:ext cx="2419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7"/>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68313" y="3573463"/>
            <a:ext cx="338296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8"/>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27088" y="4365625"/>
            <a:ext cx="26574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9"/>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1331913" y="5373688"/>
            <a:ext cx="15335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1046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box(in)">
                                      <p:cBhvr>
                                        <p:cTn id="7" dur="500"/>
                                        <p:tgtEl>
                                          <p:spTgt spid="276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box(in)">
                                      <p:cBhvr>
                                        <p:cTn id="12" dur="500"/>
                                        <p:tgtEl>
                                          <p:spTgt spid="27652"/>
                                        </p:tgtEl>
                                      </p:cBhvr>
                                    </p:animEffect>
                                  </p:childTnLst>
                                </p:cTn>
                              </p:par>
                              <p:par>
                                <p:cTn id="13" presetID="4" presetClass="entr" presetSubtype="16" dur="500" fill="hold" nodeType="withEffect">
                                  <p:stCondLst>
                                    <p:cond delay="0"/>
                                  </p:stCondLst>
                                  <p:childTnLst>
                                    <p:set>
                                      <p:cBhvr>
                                        <p:cTn id="14" dur="1" fill="hold">
                                          <p:stCondLst>
                                            <p:cond delay="0"/>
                                          </p:stCondLst>
                                        </p:cTn>
                                        <p:tgtEl>
                                          <p:spTgt spid="27654"/>
                                        </p:tgtEl>
                                        <p:attrNameLst>
                                          <p:attrName>style.visibility</p:attrName>
                                        </p:attrNameLst>
                                      </p:cBhvr>
                                      <p:to>
                                        <p:strVal val="visible"/>
                                      </p:to>
                                    </p:set>
                                    <p:animEffect transition="in" filter="box(in)">
                                      <p:cBhvr>
                                        <p:cTn id="15" dur="500"/>
                                        <p:tgtEl>
                                          <p:spTgt spid="276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dur="500" fill="hold" nodeType="clickEffect">
                                  <p:stCondLst>
                                    <p:cond delay="0"/>
                                  </p:stCondLst>
                                  <p:childTnLst>
                                    <p:set>
                                      <p:cBhvr>
                                        <p:cTn id="19" dur="1" fill="hold">
                                          <p:stCondLst>
                                            <p:cond delay="0"/>
                                          </p:stCondLst>
                                        </p:cTn>
                                        <p:tgtEl>
                                          <p:spTgt spid="27655"/>
                                        </p:tgtEl>
                                        <p:attrNameLst>
                                          <p:attrName>style.visibility</p:attrName>
                                        </p:attrNameLst>
                                      </p:cBhvr>
                                      <p:to>
                                        <p:strVal val="visible"/>
                                      </p:to>
                                    </p:set>
                                    <p:animEffect transition="in" filter="box(in)">
                                      <p:cBhvr>
                                        <p:cTn id="20" dur="500"/>
                                        <p:tgtEl>
                                          <p:spTgt spid="27655"/>
                                        </p:tgtEl>
                                      </p:cBhvr>
                                    </p:animEffect>
                                  </p:childTnLst>
                                </p:cTn>
                              </p:par>
                              <p:par>
                                <p:cTn id="21" presetID="4" presetClass="entr" presetSubtype="16" dur="500" fill="hold" nodeType="withEffect">
                                  <p:stCondLst>
                                    <p:cond delay="0"/>
                                  </p:stCondLst>
                                  <p:childTnLst>
                                    <p:set>
                                      <p:cBhvr>
                                        <p:cTn id="22" dur="1" fill="hold">
                                          <p:stCondLst>
                                            <p:cond delay="0"/>
                                          </p:stCondLst>
                                        </p:cTn>
                                        <p:tgtEl>
                                          <p:spTgt spid="27656"/>
                                        </p:tgtEl>
                                        <p:attrNameLst>
                                          <p:attrName>style.visibility</p:attrName>
                                        </p:attrNameLst>
                                      </p:cBhvr>
                                      <p:to>
                                        <p:strVal val="visible"/>
                                      </p:to>
                                    </p:set>
                                    <p:animEffect transition="in" filter="box(in)">
                                      <p:cBhvr>
                                        <p:cTn id="23" dur="500"/>
                                        <p:tgtEl>
                                          <p:spTgt spid="2765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dur="500" fill="hold" nodeType="clickEffect">
                                  <p:stCondLst>
                                    <p:cond delay="0"/>
                                  </p:stCondLst>
                                  <p:childTnLst>
                                    <p:set>
                                      <p:cBhvr>
                                        <p:cTn id="27" dur="1" fill="hold">
                                          <p:stCondLst>
                                            <p:cond delay="0"/>
                                          </p:stCondLst>
                                        </p:cTn>
                                        <p:tgtEl>
                                          <p:spTgt spid="27657"/>
                                        </p:tgtEl>
                                        <p:attrNameLst>
                                          <p:attrName>style.visibility</p:attrName>
                                        </p:attrNameLst>
                                      </p:cBhvr>
                                      <p:to>
                                        <p:strVal val="visible"/>
                                      </p:to>
                                    </p:set>
                                    <p:animEffect transition="in" filter="box(in)">
                                      <p:cBhvr>
                                        <p:cTn id="28" dur="500"/>
                                        <p:tgtEl>
                                          <p:spTgt spid="27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a:spLocks noChangeArrowheads="1"/>
          </p:cNvSpPr>
          <p:nvPr/>
        </p:nvSpPr>
        <p:spPr bwMode="auto">
          <a:xfrm>
            <a:off x="0" y="3687117"/>
            <a:ext cx="5795963" cy="461963"/>
          </a:xfrm>
          <a:prstGeom prst="rect">
            <a:avLst/>
          </a:prstGeom>
          <a:solidFill>
            <a:schemeClr val="accent3"/>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2400" b="1">
                <a:solidFill>
                  <a:srgbClr val="000000"/>
                </a:solidFill>
                <a:latin typeface="Times" pitchFamily="18" charset="0"/>
              </a:rPr>
              <a:t>The power delivered by the applied force is</a:t>
            </a:r>
            <a:r>
              <a:rPr lang="en-US" sz="2400" b="1">
                <a:solidFill>
                  <a:srgbClr val="FF0000"/>
                </a:solidFill>
                <a:effectLst>
                  <a:outerShdw blurRad="38100" dist="38100" dir="2700000" algn="tl">
                    <a:srgbClr val="000000">
                      <a:alpha val="43137"/>
                    </a:srgbClr>
                  </a:outerShdw>
                </a:effectLst>
                <a:latin typeface="Times" pitchFamily="18" charset="0"/>
              </a:rPr>
              <a:t> </a:t>
            </a:r>
            <a:endParaRPr lang="en-US" sz="2400" b="1">
              <a:solidFill>
                <a:srgbClr val="3333CC"/>
              </a:solidFill>
              <a:effectLst>
                <a:outerShdw blurRad="38100" dist="38100" dir="2700000" algn="tl">
                  <a:srgbClr val="000000">
                    <a:alpha val="43137"/>
                  </a:srgbClr>
                </a:outerShdw>
              </a:effectLst>
              <a:latin typeface="Times" pitchFamily="18" charset="0"/>
            </a:endParaRP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40425" y="333375"/>
            <a:ext cx="2767013"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88913"/>
            <a:ext cx="547687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1"/>
          <p:cNvSpPr txBox="1">
            <a:spLocks noChangeArrowheads="1"/>
          </p:cNvSpPr>
          <p:nvPr/>
        </p:nvSpPr>
        <p:spPr bwMode="auto">
          <a:xfrm>
            <a:off x="395288" y="2133600"/>
            <a:ext cx="3960812" cy="461963"/>
          </a:xfrm>
          <a:prstGeom prst="rect">
            <a:avLst/>
          </a:prstGeom>
          <a:solidFill>
            <a:schemeClr val="accent3"/>
          </a:solidFill>
          <a:ln>
            <a:noFill/>
          </a:ln>
        </p:spPr>
        <p:txBody>
          <a:bodyPr>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eaLnBrk="1" fontAlgn="base" hangingPunct="1">
              <a:spcBef>
                <a:spcPct val="0"/>
              </a:spcBef>
              <a:spcAft>
                <a:spcPct val="0"/>
              </a:spcAft>
            </a:pPr>
            <a:r>
              <a:rPr lang="en-US" altLang="en-US" sz="2400">
                <a:solidFill>
                  <a:srgbClr val="000000"/>
                </a:solidFill>
              </a:rPr>
              <a:t>F</a:t>
            </a:r>
            <a:r>
              <a:rPr lang="en-US" altLang="en-US" sz="2400" baseline="-25000">
                <a:solidFill>
                  <a:srgbClr val="000000"/>
                </a:solidFill>
              </a:rPr>
              <a:t>2</a:t>
            </a:r>
            <a:r>
              <a:rPr lang="en-US" altLang="en-US" sz="2400">
                <a:solidFill>
                  <a:srgbClr val="000000"/>
                </a:solidFill>
              </a:rPr>
              <a:t> and F</a:t>
            </a:r>
            <a:r>
              <a:rPr lang="en-US" altLang="en-US" sz="2400" baseline="-25000">
                <a:solidFill>
                  <a:srgbClr val="000000"/>
                </a:solidFill>
              </a:rPr>
              <a:t>3</a:t>
            </a:r>
            <a:r>
              <a:rPr lang="en-US" altLang="en-US" sz="2400">
                <a:solidFill>
                  <a:srgbClr val="000000"/>
                </a:solidFill>
              </a:rPr>
              <a:t> cancel each other</a:t>
            </a:r>
            <a:endParaRPr lang="en-US" altLang="en-US" sz="2400" baseline="-25000">
              <a:solidFill>
                <a:srgbClr val="FF0000"/>
              </a:solidFill>
            </a:endParaRPr>
          </a:p>
        </p:txBody>
      </p:sp>
      <p:pic>
        <p:nvPicPr>
          <p:cNvPr id="2867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03350" y="4437063"/>
            <a:ext cx="3171825" cy="863600"/>
          </a:xfrm>
          <a:prstGeom prst="rect">
            <a:avLst/>
          </a:prstGeom>
          <a:solidFill>
            <a:schemeClr val="accent3"/>
          </a:solidFill>
          <a:ln>
            <a:noFill/>
          </a:ln>
        </p:spPr>
      </p:pic>
      <p:sp>
        <p:nvSpPr>
          <p:cNvPr id="18" name="TextBox 6"/>
          <p:cNvSpPr txBox="1">
            <a:spLocks noChangeArrowheads="1"/>
          </p:cNvSpPr>
          <p:nvPr/>
        </p:nvSpPr>
        <p:spPr bwMode="auto">
          <a:xfrm>
            <a:off x="900113" y="5589588"/>
            <a:ext cx="7416800" cy="830262"/>
          </a:xfrm>
          <a:prstGeom prst="rect">
            <a:avLst/>
          </a:prstGeom>
          <a:solidFill>
            <a:schemeClr val="accent3"/>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2400" b="1">
                <a:solidFill>
                  <a:srgbClr val="000000"/>
                </a:solidFill>
                <a:latin typeface="Times" pitchFamily="18" charset="0"/>
              </a:rPr>
              <a:t>Comparing eqs. </a:t>
            </a:r>
            <a:r>
              <a:rPr lang="en-US" sz="2400" b="1">
                <a:solidFill>
                  <a:srgbClr val="FF0000"/>
                </a:solidFill>
                <a:latin typeface="Times" pitchFamily="18" charset="0"/>
              </a:rPr>
              <a:t>1</a:t>
            </a:r>
            <a:r>
              <a:rPr lang="en-US" sz="2400" b="1">
                <a:solidFill>
                  <a:srgbClr val="000000"/>
                </a:solidFill>
                <a:latin typeface="Times" pitchFamily="18" charset="0"/>
              </a:rPr>
              <a:t> and </a:t>
            </a:r>
            <a:r>
              <a:rPr lang="en-US" sz="2400" b="1">
                <a:solidFill>
                  <a:srgbClr val="FF0000"/>
                </a:solidFill>
                <a:latin typeface="Times" pitchFamily="18" charset="0"/>
              </a:rPr>
              <a:t>2,</a:t>
            </a:r>
            <a:r>
              <a:rPr lang="en-US" sz="2400" b="1">
                <a:solidFill>
                  <a:srgbClr val="000000"/>
                </a:solidFill>
                <a:latin typeface="Times" pitchFamily="18" charset="0"/>
              </a:rPr>
              <a:t> work done by external agent is converted into thermal energy on the loop wires</a:t>
            </a:r>
            <a:endParaRPr lang="en-US" sz="2400" b="1">
              <a:solidFill>
                <a:srgbClr val="3333CC"/>
              </a:solidFill>
              <a:effectLst>
                <a:outerShdw blurRad="38100" dist="38100" dir="2700000" algn="tl">
                  <a:srgbClr val="000000">
                    <a:alpha val="43137"/>
                  </a:srgbClr>
                </a:outerShdw>
              </a:effectLst>
              <a:latin typeface="Times" pitchFamily="18" charset="0"/>
            </a:endParaRPr>
          </a:p>
        </p:txBody>
      </p:sp>
      <p:sp>
        <p:nvSpPr>
          <p:cNvPr id="10" name="TextBox 11"/>
          <p:cNvSpPr txBox="1">
            <a:spLocks noChangeArrowheads="1"/>
          </p:cNvSpPr>
          <p:nvPr/>
        </p:nvSpPr>
        <p:spPr bwMode="auto">
          <a:xfrm>
            <a:off x="107504" y="2781300"/>
            <a:ext cx="5215595" cy="830997"/>
          </a:xfrm>
          <a:prstGeom prst="rect">
            <a:avLst/>
          </a:prstGeom>
          <a:solidFill>
            <a:schemeClr val="accent3"/>
          </a:solidFill>
          <a:ln>
            <a:noFill/>
          </a:ln>
        </p:spPr>
        <p:txBody>
          <a:bodyPr wrap="square">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eaLnBrk="1" fontAlgn="base" hangingPunct="1">
              <a:spcBef>
                <a:spcPct val="0"/>
              </a:spcBef>
              <a:spcAft>
                <a:spcPct val="0"/>
              </a:spcAft>
            </a:pPr>
            <a:r>
              <a:rPr lang="en-US" altLang="en-US" sz="2400">
                <a:solidFill>
                  <a:srgbClr val="000000"/>
                </a:solidFill>
              </a:rPr>
              <a:t>Applied force F = F</a:t>
            </a:r>
            <a:r>
              <a:rPr lang="en-US" altLang="en-US" sz="2400" baseline="-25000">
                <a:solidFill>
                  <a:srgbClr val="000000"/>
                </a:solidFill>
              </a:rPr>
              <a:t>1</a:t>
            </a:r>
            <a:r>
              <a:rPr lang="en-US" altLang="en-US" sz="2400">
                <a:solidFill>
                  <a:srgbClr val="000000"/>
                </a:solidFill>
              </a:rPr>
              <a:t>=iL x B</a:t>
            </a:r>
          </a:p>
          <a:p>
            <a:pPr eaLnBrk="1" fontAlgn="base" hangingPunct="1">
              <a:spcBef>
                <a:spcPct val="0"/>
              </a:spcBef>
              <a:spcAft>
                <a:spcPct val="0"/>
              </a:spcAft>
            </a:pPr>
            <a:r>
              <a:rPr lang="en-US" altLang="en-US" sz="2400">
                <a:solidFill>
                  <a:srgbClr val="000000"/>
                </a:solidFill>
              </a:rPr>
              <a:t>                                =iLBsin90=iLB</a:t>
            </a:r>
            <a:endParaRPr lang="en-US" altLang="en-US" sz="2400" baseline="-25000">
              <a:solidFill>
                <a:srgbClr val="FF0000"/>
              </a:solidFill>
            </a:endParaRPr>
          </a:p>
        </p:txBody>
      </p:sp>
      <p:pic>
        <p:nvPicPr>
          <p:cNvPr id="11" name="Picture 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415631" y="3339454"/>
            <a:ext cx="1533525" cy="695325"/>
          </a:xfrm>
          <a:prstGeom prst="rect">
            <a:avLst/>
          </a:prstGeom>
          <a:solidFill>
            <a:schemeClr val="accent3"/>
          </a:solidFill>
          <a:ln>
            <a:noFill/>
          </a:ln>
        </p:spPr>
      </p:pic>
      <p:pic>
        <p:nvPicPr>
          <p:cNvPr id="11266"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436096" y="115215"/>
            <a:ext cx="3661656" cy="3128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13"/>
          <p:cNvCxnSpPr>
            <a:cxnSpLocks noChangeShapeType="1"/>
            <a:stCxn id="7" idx="3"/>
          </p:cNvCxnSpPr>
          <p:nvPr/>
        </p:nvCxnSpPr>
        <p:spPr bwMode="auto">
          <a:xfrm flipV="1">
            <a:off x="4356100" y="1124744"/>
            <a:ext cx="1728068" cy="1239838"/>
          </a:xfrm>
          <a:prstGeom prst="straightConnector1">
            <a:avLst/>
          </a:prstGeom>
          <a:noFill/>
          <a:ln w="47625" algn="ctr">
            <a:solidFill>
              <a:srgbClr val="FF0000"/>
            </a:solidFill>
            <a:round/>
            <a:tailEnd type="arrow" w="med" len="med"/>
          </a:ln>
          <a:extLst>
            <a:ext uri="{909E8E84-426E-40DD-AFC4-6F175D3DCCD1}">
              <a14:hiddenFill xmlns:a14="http://schemas.microsoft.com/office/drawing/2010/main">
                <a:noFill/>
              </a14:hiddenFill>
            </a:ext>
          </a:extLst>
        </p:spPr>
      </p:cxnSp>
      <p:cxnSp>
        <p:nvCxnSpPr>
          <p:cNvPr id="9" name="Straight Arrow Connector 14"/>
          <p:cNvCxnSpPr>
            <a:cxnSpLocks noChangeShapeType="1"/>
          </p:cNvCxnSpPr>
          <p:nvPr/>
        </p:nvCxnSpPr>
        <p:spPr bwMode="auto">
          <a:xfrm flipV="1">
            <a:off x="4500563" y="2276872"/>
            <a:ext cx="1583605" cy="144066"/>
          </a:xfrm>
          <a:prstGeom prst="straightConnector1">
            <a:avLst/>
          </a:prstGeom>
          <a:noFill/>
          <a:ln w="47625" algn="ctr">
            <a:solidFill>
              <a:srgbClr val="FF0000"/>
            </a:solidFill>
            <a:rou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368290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box(in)">
                                      <p:cBhvr>
                                        <p:cTn id="7" dur="500"/>
                                        <p:tgtEl>
                                          <p:spTgt spid="286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par>
                                <p:cTn id="13" presetID="4" presetClass="entr" presetSubtype="16" dur="5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par>
                                <p:cTn id="16" presetID="4" presetClass="entr" presetSubtype="16" dur="50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ox(in)">
                                      <p:cBhvr>
                                        <p:cTn id="18" dur="500"/>
                                        <p:tgtEl>
                                          <p:spTgt spid="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dur="50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ox(in)">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dur="50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ox(in)">
                                      <p:cBhvr>
                                        <p:cTn id="28" dur="500"/>
                                        <p:tgtEl>
                                          <p:spTgt spid="1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dur="50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ox(in)">
                                      <p:cBhvr>
                                        <p:cTn id="33" dur="500"/>
                                        <p:tgtEl>
                                          <p:spTgt spid="3"/>
                                        </p:tgtEl>
                                      </p:cBhvr>
                                    </p:animEffect>
                                  </p:childTnLst>
                                </p:cTn>
                              </p:par>
                              <p:par>
                                <p:cTn id="34" presetID="4" presetClass="entr" presetSubtype="16" dur="500" fill="hold" nodeType="withEffect">
                                  <p:stCondLst>
                                    <p:cond delay="0"/>
                                  </p:stCondLst>
                                  <p:childTnLst>
                                    <p:set>
                                      <p:cBhvr>
                                        <p:cTn id="35" dur="1" fill="hold">
                                          <p:stCondLst>
                                            <p:cond delay="0"/>
                                          </p:stCondLst>
                                        </p:cTn>
                                        <p:tgtEl>
                                          <p:spTgt spid="28677"/>
                                        </p:tgtEl>
                                        <p:attrNameLst>
                                          <p:attrName>style.visibility</p:attrName>
                                        </p:attrNameLst>
                                      </p:cBhvr>
                                      <p:to>
                                        <p:strVal val="visible"/>
                                      </p:to>
                                    </p:set>
                                    <p:animEffect transition="in" filter="box(in)">
                                      <p:cBhvr>
                                        <p:cTn id="36" dur="500"/>
                                        <p:tgtEl>
                                          <p:spTgt spid="2867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16" dur="50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ox(i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2"/>
          <p:cNvSpPr txBox="1">
            <a:spLocks noChangeArrowheads="1"/>
          </p:cNvSpPr>
          <p:nvPr/>
        </p:nvSpPr>
        <p:spPr bwMode="auto">
          <a:xfrm>
            <a:off x="0" y="115888"/>
            <a:ext cx="9144000"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algn="just" eaLnBrk="1" fontAlgn="base" hangingPunct="1">
              <a:spcBef>
                <a:spcPct val="0"/>
              </a:spcBef>
              <a:spcAft>
                <a:spcPct val="0"/>
              </a:spcAft>
            </a:pPr>
            <a:r>
              <a:rPr lang="en-US" altLang="en-US" sz="2000">
                <a:solidFill>
                  <a:srgbClr val="000000"/>
                </a:solidFill>
                <a:latin typeface="Times New Roman" pitchFamily="18" charset="0"/>
                <a:cs typeface="Times New Roman" pitchFamily="18" charset="0"/>
              </a:rPr>
              <a:t>In the arrangement shown in the figure, a conducting bar moves to the right. Assume that R=10.0</a:t>
            </a:r>
            <a:r>
              <a:rPr lang="el-GR" altLang="en-US" sz="2000">
                <a:solidFill>
                  <a:srgbClr val="000000"/>
                </a:solidFill>
                <a:latin typeface="Times New Roman" pitchFamily="18" charset="0"/>
                <a:cs typeface="Times New Roman" pitchFamily="18" charset="0"/>
              </a:rPr>
              <a:t>Ω</a:t>
            </a:r>
            <a:r>
              <a:rPr lang="en-US" altLang="en-US" sz="2000">
                <a:solidFill>
                  <a:srgbClr val="000000"/>
                </a:solidFill>
                <a:latin typeface="Times New Roman" pitchFamily="18" charset="0"/>
                <a:cs typeface="Times New Roman" pitchFamily="18" charset="0"/>
              </a:rPr>
              <a:t> , </a:t>
            </a:r>
            <a:r>
              <a:rPr lang="en-US" altLang="en-US" sz="2000" i="1">
                <a:solidFill>
                  <a:srgbClr val="000000"/>
                </a:solidFill>
                <a:latin typeface="Times New Roman" pitchFamily="18" charset="0"/>
                <a:cs typeface="Times New Roman" pitchFamily="18" charset="0"/>
              </a:rPr>
              <a:t>L</a:t>
            </a:r>
            <a:r>
              <a:rPr lang="en-US" altLang="en-US" sz="2000">
                <a:solidFill>
                  <a:srgbClr val="000000"/>
                </a:solidFill>
                <a:latin typeface="Times New Roman" pitchFamily="18" charset="0"/>
                <a:cs typeface="Times New Roman" pitchFamily="18" charset="0"/>
              </a:rPr>
              <a:t>= 0.5 m, and that a uniform 3.5 T magnetic field is directed into the page. Neglect the mass of the bar, find the power dissipated in the resistor such that the bar moves to the right with a constant speed of 4.0 m/s?</a:t>
            </a:r>
            <a:endParaRPr lang="en-US" altLang="en-US" sz="1600">
              <a:solidFill>
                <a:srgbClr val="000000"/>
              </a:solidFill>
              <a:latin typeface="Courier New" pitchFamily="49" charset="0"/>
              <a:cs typeface="Times New Roman" pitchFamily="18" charset="0"/>
            </a:endParaRPr>
          </a:p>
        </p:txBody>
      </p:sp>
      <p:sp>
        <p:nvSpPr>
          <p:cNvPr id="6148" name="TextBox 26"/>
          <p:cNvSpPr txBox="1">
            <a:spLocks noChangeArrowheads="1"/>
          </p:cNvSpPr>
          <p:nvPr/>
        </p:nvSpPr>
        <p:spPr bwMode="auto">
          <a:xfrm>
            <a:off x="2411413" y="1700213"/>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eaLnBrk="1" fontAlgn="base" hangingPunct="1">
              <a:spcBef>
                <a:spcPct val="0"/>
              </a:spcBef>
              <a:spcAft>
                <a:spcPct val="0"/>
              </a:spcAft>
            </a:pPr>
            <a:r>
              <a:rPr lang="en-US" altLang="en-US">
                <a:solidFill>
                  <a:srgbClr val="FF0000"/>
                </a:solidFill>
              </a:rPr>
              <a:t>Answer</a:t>
            </a:r>
          </a:p>
        </p:txBody>
      </p:sp>
      <p:graphicFrame>
        <p:nvGraphicFramePr>
          <p:cNvPr id="4" name="Object 2"/>
          <p:cNvGraphicFramePr>
            <a:graphicFrameLocks noChangeAspect="1"/>
          </p:cNvGraphicFramePr>
          <p:nvPr>
            <p:extLst>
              <p:ext uri="{D42A27DB-BD31-4B8C-83A1-F6EECF244321}">
                <p14:modId xmlns:p14="http://schemas.microsoft.com/office/powerpoint/2010/main" val="3308721614"/>
              </p:ext>
            </p:extLst>
          </p:nvPr>
        </p:nvGraphicFramePr>
        <p:xfrm>
          <a:off x="582613" y="4552950"/>
          <a:ext cx="6345237" cy="1066800"/>
        </p:xfrm>
        <a:graphic>
          <a:graphicData uri="http://schemas.openxmlformats.org/presentationml/2006/ole">
            <mc:AlternateContent xmlns:mc="http://schemas.openxmlformats.org/markup-compatibility/2006">
              <mc:Choice xmlns:v="urn:schemas-microsoft-com:vml" Requires="v">
                <p:oleObj name="Equation" r:id="rId2" imgW="2717640" imgH="457200" progId="Equation.DSMT4">
                  <p:embed/>
                </p:oleObj>
              </mc:Choice>
              <mc:Fallback>
                <p:oleObj name="Equation" r:id="rId2" imgW="2717640" imgH="457200" progId="Equation.DSMT4">
                  <p:embed/>
                  <p:pic>
                    <p:nvPicPr>
                      <p:cNvPr id="0" name="OLE substitute image"/>
                      <p:cNvPicPr/>
                      <p:nvPr/>
                    </p:nvPicPr>
                    <p:blipFill>
                      <a:blip r:embed="rId3"/>
                      <a:stretch>
                        <a:fillRect/>
                      </a:stretch>
                    </p:blipFill>
                    <p:spPr>
                      <a:xfrm>
                        <a:off x="582613" y="4552950"/>
                        <a:ext cx="6345237" cy="1066800"/>
                      </a:xfrm>
                      <a:prstGeom prst="rect">
                        <a:avLst/>
                      </a:prstGeom>
                      <a:solidFill>
                        <a:schemeClr val="bg1"/>
                      </a:solidFill>
                      <a:ln>
                        <a:noFill/>
                      </a:ln>
                      <a:effectLst/>
                    </p:spPr>
                  </p:pic>
                </p:oleObj>
              </mc:Fallback>
            </mc:AlternateContent>
          </a:graphicData>
        </a:graphic>
      </p:graphicFrame>
      <p:pic>
        <p:nvPicPr>
          <p:cNvPr id="6149"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580063" y="1989138"/>
            <a:ext cx="2447925"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4073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2"/>
          <p:cNvSpPr txBox="1">
            <a:spLocks noChangeArrowheads="1"/>
          </p:cNvSpPr>
          <p:nvPr/>
        </p:nvSpPr>
        <p:spPr bwMode="auto">
          <a:xfrm>
            <a:off x="0" y="44450"/>
            <a:ext cx="9144000"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algn="just" eaLnBrk="1" fontAlgn="base" hangingPunct="1">
              <a:spcBef>
                <a:spcPct val="0"/>
              </a:spcBef>
              <a:spcAft>
                <a:spcPct val="0"/>
              </a:spcAft>
            </a:pPr>
            <a:r>
              <a:rPr lang="en-US" altLang="en-US" sz="2000">
                <a:solidFill>
                  <a:srgbClr val="000000"/>
                </a:solidFill>
                <a:latin typeface="Times New Roman" pitchFamily="18" charset="0"/>
                <a:cs typeface="Times New Roman" pitchFamily="18" charset="0"/>
              </a:rPr>
              <a:t>A conducting rod of length 1.2 m is moving with a speed of 10 m/s as shown in the figure. If the magnetic field is 0.55 T into the page, calculate the potential difference between the ends of the rod. </a:t>
            </a:r>
            <a:r>
              <a:rPr lang="en-US" altLang="en-US" sz="2000">
                <a:solidFill>
                  <a:srgbClr val="FFFFFF"/>
                </a:solidFill>
                <a:latin typeface="Times New Roman" pitchFamily="18" charset="0"/>
                <a:cs typeface="Times New Roman" pitchFamily="18" charset="0"/>
              </a:rPr>
              <a:t> </a:t>
            </a:r>
            <a:endParaRPr lang="en-US" altLang="en-US" sz="1600">
              <a:solidFill>
                <a:srgbClr val="FFFFFF"/>
              </a:solidFill>
              <a:latin typeface="Courier New" pitchFamily="49" charset="0"/>
              <a:cs typeface="Times New Roman" pitchFamily="18" charset="0"/>
            </a:endParaRPr>
          </a:p>
        </p:txBody>
      </p:sp>
      <p:pic>
        <p:nvPicPr>
          <p:cNvPr id="717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625" y="1412875"/>
            <a:ext cx="2808288"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26"/>
          <p:cNvSpPr txBox="1">
            <a:spLocks noChangeArrowheads="1"/>
          </p:cNvSpPr>
          <p:nvPr/>
        </p:nvSpPr>
        <p:spPr bwMode="auto">
          <a:xfrm>
            <a:off x="3348038" y="1484313"/>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eaLnBrk="1" fontAlgn="base" hangingPunct="1">
              <a:spcBef>
                <a:spcPct val="0"/>
              </a:spcBef>
              <a:spcAft>
                <a:spcPct val="0"/>
              </a:spcAft>
            </a:pPr>
            <a:r>
              <a:rPr lang="en-US" altLang="en-US">
                <a:solidFill>
                  <a:srgbClr val="FF0000"/>
                </a:solidFill>
              </a:rPr>
              <a:t>Answer</a:t>
            </a:r>
          </a:p>
        </p:txBody>
      </p:sp>
      <p:graphicFrame>
        <p:nvGraphicFramePr>
          <p:cNvPr id="31747" name="Object 3"/>
          <p:cNvGraphicFramePr>
            <a:graphicFrameLocks noChangeAspect="1"/>
          </p:cNvGraphicFramePr>
          <p:nvPr>
            <p:extLst>
              <p:ext uri="{D42A27DB-BD31-4B8C-83A1-F6EECF244321}">
                <p14:modId xmlns:p14="http://schemas.microsoft.com/office/powerpoint/2010/main" val="115667454"/>
              </p:ext>
            </p:extLst>
          </p:nvPr>
        </p:nvGraphicFramePr>
        <p:xfrm>
          <a:off x="468313" y="3933825"/>
          <a:ext cx="7691437" cy="665163"/>
        </p:xfrm>
        <a:graphic>
          <a:graphicData uri="http://schemas.openxmlformats.org/presentationml/2006/ole">
            <mc:AlternateContent xmlns:mc="http://schemas.openxmlformats.org/markup-compatibility/2006">
              <mc:Choice xmlns:v="urn:schemas-microsoft-com:vml" Requires="v">
                <p:oleObj name="Equation" r:id="rId3" imgW="2057400" imgH="177480" progId="Equation.3">
                  <p:embed/>
                </p:oleObj>
              </mc:Choice>
              <mc:Fallback>
                <p:oleObj name="Equation" r:id="rId3" imgW="2057400" imgH="177480" progId="Equation.3">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468313" y="3933825"/>
                        <a:ext cx="7691437" cy="665163"/>
                      </a:xfrm>
                      <a:prstGeom prst="rect">
                        <a:avLst/>
                      </a:prstGeom>
                      <a:solidFill>
                        <a:schemeClr val="bg1"/>
                      </a:solidFill>
                      <a:ln>
                        <a:noFill/>
                      </a:ln>
                      <a:effectLst/>
                    </p:spPr>
                  </p:pic>
                </p:oleObj>
              </mc:Fallback>
            </mc:AlternateContent>
          </a:graphicData>
        </a:graphic>
      </p:graphicFrame>
    </p:spTree>
    <p:extLst>
      <p:ext uri="{BB962C8B-B14F-4D97-AF65-F5344CB8AC3E}">
        <p14:creationId xmlns:p14="http://schemas.microsoft.com/office/powerpoint/2010/main" val="29811165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nodeType="click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box(in)">
                                      <p:cBhvr>
                                        <p:cTn id="7" dur="500"/>
                                        <p:tgtEl>
                                          <p:spTgt spid="31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1600" y="727220"/>
            <a:ext cx="6412094" cy="241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27784" y="4221088"/>
            <a:ext cx="4699172"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sz="2800"/>
              <a:t>C and D tie, then A and B tie</a:t>
            </a:r>
          </a:p>
        </p:txBody>
      </p:sp>
    </p:spTree>
    <p:extLst>
      <p:ext uri="{BB962C8B-B14F-4D97-AF65-F5344CB8AC3E}">
        <p14:creationId xmlns:p14="http://schemas.microsoft.com/office/powerpoint/2010/main" val="24961999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dur="5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p:cNvSpPr txBox="1">
            <a:spLocks noChangeArrowheads="1"/>
          </p:cNvSpPr>
          <p:nvPr/>
        </p:nvSpPr>
        <p:spPr bwMode="auto">
          <a:xfrm>
            <a:off x="0" y="44450"/>
            <a:ext cx="9144000" cy="969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algn="just" eaLnBrk="1" fontAlgn="base" hangingPunct="1">
              <a:spcBef>
                <a:spcPct val="0"/>
              </a:spcBef>
              <a:spcAft>
                <a:spcPct val="0"/>
              </a:spcAft>
            </a:pPr>
            <a:r>
              <a:rPr lang="en-US" altLang="en-US" sz="1900">
                <a:solidFill>
                  <a:srgbClr val="000000"/>
                </a:solidFill>
                <a:latin typeface="Times New Roman" pitchFamily="18" charset="0"/>
                <a:cs typeface="Times New Roman" pitchFamily="18" charset="0"/>
              </a:rPr>
              <a:t>A rectangular loop of wire is placed midway between two long straight parallel conductors as shown in figure (11). The conductors carry currents i</a:t>
            </a:r>
            <a:r>
              <a:rPr lang="en-US" altLang="en-US" sz="1900" baseline="-25000">
                <a:solidFill>
                  <a:srgbClr val="000000"/>
                </a:solidFill>
                <a:latin typeface="Times New Roman" pitchFamily="18" charset="0"/>
                <a:cs typeface="Times New Roman" pitchFamily="18" charset="0"/>
              </a:rPr>
              <a:t>1</a:t>
            </a:r>
            <a:r>
              <a:rPr lang="en-US" altLang="en-US" sz="1900">
                <a:solidFill>
                  <a:srgbClr val="000000"/>
                </a:solidFill>
                <a:latin typeface="Times New Roman" pitchFamily="18" charset="0"/>
                <a:cs typeface="Times New Roman" pitchFamily="18" charset="0"/>
              </a:rPr>
              <a:t> and i</a:t>
            </a:r>
            <a:r>
              <a:rPr lang="en-US" altLang="en-US" sz="1900" baseline="-25000">
                <a:solidFill>
                  <a:srgbClr val="000000"/>
                </a:solidFill>
                <a:latin typeface="Times New Roman" pitchFamily="18" charset="0"/>
                <a:cs typeface="Times New Roman" pitchFamily="18" charset="0"/>
              </a:rPr>
              <a:t>2</a:t>
            </a:r>
            <a:r>
              <a:rPr lang="en-US" altLang="en-US" sz="1900">
                <a:solidFill>
                  <a:srgbClr val="000000"/>
                </a:solidFill>
                <a:latin typeface="Times New Roman" pitchFamily="18" charset="0"/>
                <a:cs typeface="Times New Roman" pitchFamily="18" charset="0"/>
              </a:rPr>
              <a:t> as indicated. If i</a:t>
            </a:r>
            <a:r>
              <a:rPr lang="en-US" altLang="en-US" sz="1900" baseline="-25000">
                <a:solidFill>
                  <a:srgbClr val="000000"/>
                </a:solidFill>
                <a:latin typeface="Times New Roman" pitchFamily="18" charset="0"/>
                <a:cs typeface="Times New Roman" pitchFamily="18" charset="0"/>
              </a:rPr>
              <a:t>1</a:t>
            </a:r>
            <a:r>
              <a:rPr lang="en-US" altLang="en-US" sz="1900">
                <a:solidFill>
                  <a:srgbClr val="000000"/>
                </a:solidFill>
                <a:latin typeface="Times New Roman" pitchFamily="18" charset="0"/>
                <a:cs typeface="Times New Roman" pitchFamily="18" charset="0"/>
              </a:rPr>
              <a:t> is increasing and i</a:t>
            </a:r>
            <a:r>
              <a:rPr lang="en-US" altLang="en-US" sz="1900" baseline="-25000">
                <a:solidFill>
                  <a:srgbClr val="000000"/>
                </a:solidFill>
                <a:latin typeface="Times New Roman" pitchFamily="18" charset="0"/>
                <a:cs typeface="Times New Roman" pitchFamily="18" charset="0"/>
              </a:rPr>
              <a:t>2</a:t>
            </a:r>
            <a:r>
              <a:rPr lang="en-US" altLang="en-US" sz="1900">
                <a:solidFill>
                  <a:srgbClr val="000000"/>
                </a:solidFill>
                <a:latin typeface="Times New Roman" pitchFamily="18" charset="0"/>
                <a:cs typeface="Times New Roman" pitchFamily="18" charset="0"/>
              </a:rPr>
              <a:t> is constant, then the direction of the induced current in the loop is:</a:t>
            </a:r>
            <a:endParaRPr lang="en-US" altLang="en-US" sz="1900">
              <a:solidFill>
                <a:srgbClr val="000000"/>
              </a:solidFill>
              <a:latin typeface="Courier New" pitchFamily="49" charset="0"/>
              <a:cs typeface="Times New Roman" pitchFamily="18" charset="0"/>
            </a:endParaRPr>
          </a:p>
        </p:txBody>
      </p:sp>
      <p:pic>
        <p:nvPicPr>
          <p:cNvPr id="28675" name="Picture 2" descr="final-012-q2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88125" y="2133600"/>
            <a:ext cx="216535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Box 26"/>
          <p:cNvSpPr txBox="1">
            <a:spLocks noChangeArrowheads="1"/>
          </p:cNvSpPr>
          <p:nvPr/>
        </p:nvSpPr>
        <p:spPr bwMode="auto">
          <a:xfrm>
            <a:off x="3635375" y="1628775"/>
            <a:ext cx="138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l" defTabSz="914400" rtl="0" eaLnBrk="0" latinLnBrk="0" hangingPunct="0">
              <a:defRPr sz="2800" kern="1200">
                <a:solidFill>
                  <a:schemeClr val="bg1"/>
                </a:solidFill>
                <a:latin typeface="Arial"/>
                <a:ea typeface="+mn-ea"/>
                <a:cs typeface="Arial"/>
              </a:defRPr>
            </a:lvl1pPr>
            <a:lvl2pPr marL="742950" indent="-285750" algn="l" defTabSz="914400" rtl="0" eaLnBrk="0" latinLnBrk="0" hangingPunct="0">
              <a:defRPr sz="2800" kern="1200">
                <a:solidFill>
                  <a:schemeClr val="bg1"/>
                </a:solidFill>
                <a:latin typeface="Arial"/>
                <a:ea typeface="+mn-ea"/>
                <a:cs typeface="Arial"/>
              </a:defRPr>
            </a:lvl2pPr>
            <a:lvl3pPr marL="1143000" indent="-228600" algn="l" defTabSz="914400" rtl="0" eaLnBrk="0" latinLnBrk="0" hangingPunct="0">
              <a:defRPr sz="2800" kern="1200">
                <a:solidFill>
                  <a:schemeClr val="bg1"/>
                </a:solidFill>
                <a:latin typeface="Arial"/>
                <a:ea typeface="+mn-ea"/>
                <a:cs typeface="Arial"/>
              </a:defRPr>
            </a:lvl3pPr>
            <a:lvl4pPr marL="1600200" indent="-228600" algn="l" defTabSz="914400" rtl="0" eaLnBrk="0" latinLnBrk="0" hangingPunct="0">
              <a:defRPr sz="2800" kern="1200">
                <a:solidFill>
                  <a:schemeClr val="bg1"/>
                </a:solidFill>
                <a:latin typeface="Arial"/>
                <a:ea typeface="+mn-ea"/>
                <a:cs typeface="Arial"/>
              </a:defRPr>
            </a:lvl4pPr>
            <a:lvl5pPr marL="2057400" indent="-228600" algn="l" defTabSz="914400" rtl="0" eaLnBrk="0" latinLnBrk="0" hangingPunct="0">
              <a:defRPr sz="2800" kern="1200">
                <a:solidFill>
                  <a:schemeClr val="bg1"/>
                </a:solidFill>
                <a:latin typeface="Arial"/>
                <a:ea typeface="+mn-ea"/>
                <a:cs typeface="Arial"/>
              </a:defRPr>
            </a:lvl5pPr>
            <a:lvl6pPr marL="25146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6pPr>
            <a:lvl7pPr marL="29718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7pPr>
            <a:lvl8pPr marL="34290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8pPr>
            <a:lvl9pPr marL="3886200" indent="-228600" algn="l" defTabSz="914400" rtl="0" eaLnBrk="0" fontAlgn="base" latinLnBrk="0" hangingPunct="0">
              <a:spcBef>
                <a:spcPct val="0"/>
              </a:spcBef>
              <a:spcAft>
                <a:spcPct val="0"/>
              </a:spcAft>
              <a:defRPr sz="2800" kern="1200">
                <a:solidFill>
                  <a:schemeClr val="bg1"/>
                </a:solidFill>
                <a:latin typeface="Arial"/>
                <a:ea typeface="+mn-ea"/>
                <a:cs typeface="Arial"/>
              </a:defRPr>
            </a:lvl9pPr>
          </a:lstStyle>
          <a:p>
            <a:pPr eaLnBrk="1" fontAlgn="base" hangingPunct="1">
              <a:spcBef>
                <a:spcPct val="0"/>
              </a:spcBef>
              <a:spcAft>
                <a:spcPct val="0"/>
              </a:spcAft>
            </a:pPr>
            <a:r>
              <a:rPr lang="en-US" altLang="en-US">
                <a:solidFill>
                  <a:srgbClr val="FF0000"/>
                </a:solidFill>
              </a:rPr>
              <a:t>Answer</a:t>
            </a:r>
          </a:p>
        </p:txBody>
      </p:sp>
      <p:sp>
        <p:nvSpPr>
          <p:cNvPr id="6" name="TextBox 6"/>
          <p:cNvSpPr txBox="1">
            <a:spLocks noChangeArrowheads="1"/>
          </p:cNvSpPr>
          <p:nvPr/>
        </p:nvSpPr>
        <p:spPr bwMode="auto">
          <a:xfrm>
            <a:off x="1908175" y="3068638"/>
            <a:ext cx="2663825" cy="461962"/>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400" b="1">
                <a:solidFill>
                  <a:srgbClr val="000000"/>
                </a:solidFill>
                <a:latin typeface="Times" pitchFamily="18" charset="0"/>
              </a:rPr>
              <a:t>Counterclockwise</a:t>
            </a:r>
            <a:endParaRPr lang="en-US" sz="2400" b="1">
              <a:solidFill>
                <a:srgbClr val="3333CC"/>
              </a:solidFill>
              <a:effectLst>
                <a:outerShdw blurRad="38100" dist="38100" dir="2700000" algn="tl">
                  <a:srgbClr val="000000">
                    <a:alpha val="43137"/>
                  </a:srgbClr>
                </a:outerShdw>
              </a:effectLst>
              <a:latin typeface="Times" pitchFamily="18" charset="0"/>
            </a:endParaRPr>
          </a:p>
        </p:txBody>
      </p:sp>
    </p:spTree>
    <p:extLst>
      <p:ext uri="{BB962C8B-B14F-4D97-AF65-F5344CB8AC3E}">
        <p14:creationId xmlns:p14="http://schemas.microsoft.com/office/powerpoint/2010/main" val="37617202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836712"/>
            <a:ext cx="3600400" cy="5424927"/>
          </a:xfrm>
          <a:prstGeom prst="rect">
            <a:avLst/>
          </a:prstGeom>
        </p:spPr>
      </p:pic>
      <p:sp>
        <p:nvSpPr>
          <p:cNvPr id="3" name="TextBox 6"/>
          <p:cNvSpPr txBox="1">
            <a:spLocks noChangeArrowheads="1"/>
          </p:cNvSpPr>
          <p:nvPr/>
        </p:nvSpPr>
        <p:spPr bwMode="auto">
          <a:xfrm>
            <a:off x="71438" y="44450"/>
            <a:ext cx="5653087"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a:solidFill>
                  <a:srgbClr val="FF0000"/>
                </a:solidFill>
                <a:effectLst>
                  <a:outerShdw blurRad="38100" dist="38100" dir="2700000" algn="tl">
                    <a:srgbClr val="000000">
                      <a:alpha val="43137"/>
                    </a:srgbClr>
                  </a:outerShdw>
                </a:effectLst>
                <a:latin typeface="Times" pitchFamily="18" charset="0"/>
              </a:rPr>
              <a:t>Eddy Current</a:t>
            </a:r>
            <a:endParaRPr lang="en-US" sz="2600" b="1">
              <a:solidFill>
                <a:srgbClr val="3333CC"/>
              </a:solidFill>
              <a:effectLst>
                <a:outerShdw blurRad="38100" dist="38100" dir="2700000" algn="tl">
                  <a:srgbClr val="000000">
                    <a:alpha val="43137"/>
                  </a:srgbClr>
                </a:outerShdw>
              </a:effectLst>
              <a:latin typeface="Times" pitchFamily="18" charset="0"/>
            </a:endParaRPr>
          </a:p>
        </p:txBody>
      </p:sp>
      <p:sp>
        <p:nvSpPr>
          <p:cNvPr id="4" name="Rectangle 3"/>
          <p:cNvSpPr/>
          <p:nvPr/>
        </p:nvSpPr>
        <p:spPr>
          <a:xfrm>
            <a:off x="4211960" y="1484784"/>
            <a:ext cx="4572000" cy="1754326"/>
          </a:xfrm>
          <a:prstGeom prst="rect">
            <a:avLst/>
          </a:prstGeom>
          <a:solidFill>
            <a:schemeClr val="bg1"/>
          </a:solidFill>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atin typeface="TimesTen-Roman"/>
              </a:rPr>
              <a:t>Each time the plate enters and leaves the field, a portion of its mechanical energy is transferred to its thermal energy. After several swings, no mechanical energy remains and the warmed-up plate just </a:t>
            </a:r>
            <a:r>
              <a:rPr lang="en-US" err="1">
                <a:latin typeface="TimesTen-Roman"/>
              </a:rPr>
              <a:t>hangsfrom </a:t>
            </a:r>
            <a:r>
              <a:rPr lang="en-US">
                <a:latin typeface="TimesTen-Roman"/>
              </a:rPr>
              <a:t>its pivot.</a:t>
            </a:r>
            <a:endParaRPr lang="en-US"/>
          </a:p>
        </p:txBody>
      </p:sp>
    </p:spTree>
    <p:extLst>
      <p:ext uri="{BB962C8B-B14F-4D97-AF65-F5344CB8AC3E}">
        <p14:creationId xmlns:p14="http://schemas.microsoft.com/office/powerpoint/2010/main" val="7924785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dur="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71438" y="44450"/>
            <a:ext cx="4572000" cy="554038"/>
          </a:xfrm>
          <a:prstGeom prst="rect">
            <a:avLst/>
          </a:prstGeom>
          <a:solidFill>
            <a:srgbClr val="FFFF00"/>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a:solidFill>
                  <a:srgbClr val="FF0000"/>
                </a:solidFill>
                <a:effectLst>
                  <a:outerShdw blurRad="38100" dist="38100" dir="2700000" algn="tl">
                    <a:srgbClr val="000000">
                      <a:alpha val="43137"/>
                    </a:srgbClr>
                  </a:outerShdw>
                </a:effectLst>
                <a:latin typeface="Times" pitchFamily="18" charset="0"/>
              </a:rPr>
              <a:t>Induced Electric Fields</a:t>
            </a:r>
            <a:endParaRPr lang="en-US" sz="2600" b="1">
              <a:solidFill>
                <a:srgbClr val="3333CC"/>
              </a:solidFill>
              <a:effectLst>
                <a:outerShdw blurRad="38100" dist="38100" dir="2700000" algn="tl">
                  <a:srgbClr val="000000">
                    <a:alpha val="43137"/>
                  </a:srgbClr>
                </a:outerShdw>
              </a:effectLst>
              <a:latin typeface="Times" pitchFamily="18" charset="0"/>
            </a:endParaRP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00563" y="1196975"/>
            <a:ext cx="44894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218" name="Object 3"/>
          <p:cNvGraphicFramePr>
            <a:graphicFrameLocks noChangeAspect="1"/>
          </p:cNvGraphicFramePr>
          <p:nvPr/>
        </p:nvGraphicFramePr>
        <p:xfrm>
          <a:off x="1835150" y="692150"/>
          <a:ext cx="6408738" cy="387350"/>
        </p:xfrm>
        <a:graphic>
          <a:graphicData uri="http://schemas.openxmlformats.org/presentationml/2006/ole">
            <mc:AlternateContent xmlns:mc="http://schemas.openxmlformats.org/markup-compatibility/2006">
              <mc:Choice xmlns:v="urn:schemas-microsoft-com:vml" Requires="v">
                <p:oleObj name="Equation" r:id="rId3" imgW="3377880" imgH="203040" progId="Equation.DSMT4">
                  <p:embed/>
                </p:oleObj>
              </mc:Choice>
              <mc:Fallback>
                <p:oleObj name="Equation" r:id="rId3" imgW="3377880" imgH="203040" progId="Equation.DSMT4">
                  <p:embed/>
                  <p:pic>
                    <p:nvPicPr>
                      <p:cNvPr id="0" name="OLE substitute image"/>
                      <p:cNvPicPr/>
                      <p:nvPr/>
                    </p:nvPicPr>
                    <p:blipFill>
                      <a:blip r:embed="rId4">
                        <a:extLst>
                          <a:ext uri="{28A0092B-C50C-407E-A947-70E740481C1C}">
                            <a14:useLocalDpi xmlns:a14="http://schemas.microsoft.com/office/drawing/2010/main" val="0"/>
                          </a:ext>
                        </a:extLst>
                      </a:blip>
                      <a:stretch>
                        <a:fillRect/>
                      </a:stretch>
                    </p:blipFill>
                    <p:spPr>
                      <a:xfrm>
                        <a:off x="1835150" y="692150"/>
                        <a:ext cx="6408738" cy="387350"/>
                      </a:xfrm>
                      <a:prstGeom prst="rect">
                        <a:avLst/>
                      </a:prstGeom>
                      <a:solidFill>
                        <a:schemeClr val="bg1"/>
                      </a:solidFill>
                      <a:ln w="9525">
                        <a:solidFill>
                          <a:srgbClr val="FF3300"/>
                        </a:solidFill>
                        <a:miter lim="800000"/>
                      </a:ln>
                      <a:effectLst/>
                    </p:spPr>
                  </p:pic>
                </p:oleObj>
              </mc:Fallback>
            </mc:AlternateContent>
          </a:graphicData>
        </a:graphic>
      </p:graphicFrame>
      <p:pic>
        <p:nvPicPr>
          <p:cNvPr id="9221"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067175" y="3716338"/>
            <a:ext cx="244951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32588" y="3716338"/>
            <a:ext cx="2122487"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p:cNvSpPr txBox="1">
            <a:spLocks noChangeArrowheads="1"/>
          </p:cNvSpPr>
          <p:nvPr/>
        </p:nvSpPr>
        <p:spPr bwMode="auto">
          <a:xfrm>
            <a:off x="3708400" y="3357563"/>
            <a:ext cx="5435600"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Copper ring of radius </a:t>
            </a:r>
            <a:r>
              <a:rPr lang="en-US" sz="2000" b="1">
                <a:solidFill>
                  <a:srgbClr val="FF0000"/>
                </a:solidFill>
                <a:latin typeface="Times" pitchFamily="18" charset="0"/>
              </a:rPr>
              <a:t>r</a:t>
            </a:r>
            <a:r>
              <a:rPr lang="en-US" sz="2000" b="1">
                <a:solidFill>
                  <a:srgbClr val="000000"/>
                </a:solidFill>
                <a:latin typeface="Times" pitchFamily="18" charset="0"/>
              </a:rPr>
              <a:t> in a magnetic field B(in)</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0" name="TextBox 6"/>
          <p:cNvSpPr txBox="1">
            <a:spLocks noChangeArrowheads="1"/>
          </p:cNvSpPr>
          <p:nvPr/>
        </p:nvSpPr>
        <p:spPr bwMode="auto">
          <a:xfrm>
            <a:off x="0" y="1295301"/>
            <a:ext cx="4248150" cy="101600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FF0000"/>
                </a:solidFill>
                <a:latin typeface="Times" pitchFamily="18" charset="0"/>
              </a:rPr>
              <a:t>B(in) </a:t>
            </a:r>
            <a:r>
              <a:rPr lang="en-US" sz="2000" b="1">
                <a:solidFill>
                  <a:srgbClr val="000000"/>
                </a:solidFill>
                <a:latin typeface="Times" pitchFamily="18" charset="0"/>
              </a:rPr>
              <a:t>is increasing steadily (e.g. by increasing the current of electro magnet)</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1" name="TextBox 6"/>
          <p:cNvSpPr txBox="1">
            <a:spLocks noChangeArrowheads="1"/>
          </p:cNvSpPr>
          <p:nvPr/>
        </p:nvSpPr>
        <p:spPr bwMode="auto">
          <a:xfrm>
            <a:off x="-1" y="2447826"/>
            <a:ext cx="2411413"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Net </a:t>
            </a:r>
            <a:r>
              <a:rPr lang="en-US" sz="2000" b="1">
                <a:solidFill>
                  <a:srgbClr val="FF0000"/>
                </a:solidFill>
                <a:latin typeface="Times" pitchFamily="18" charset="0"/>
              </a:rPr>
              <a:t>B </a:t>
            </a:r>
            <a:r>
              <a:rPr lang="en-US" sz="2000" b="1">
                <a:solidFill>
                  <a:srgbClr val="000000"/>
                </a:solidFill>
                <a:latin typeface="Times" pitchFamily="18" charset="0"/>
              </a:rPr>
              <a:t>will change</a:t>
            </a:r>
            <a:endParaRPr lang="en-US" sz="2000" b="1">
              <a:solidFill>
                <a:srgbClr val="3333CC"/>
              </a:solidFill>
              <a:effectLst>
                <a:outerShdw blurRad="38100" dist="38100" dir="2700000" algn="tl">
                  <a:srgbClr val="000000">
                    <a:alpha val="43137"/>
                  </a:srgbClr>
                </a:outerShdw>
              </a:effectLst>
              <a:latin typeface="Times" pitchFamily="18" charset="0"/>
            </a:endParaRPr>
          </a:p>
        </p:txBody>
      </p:sp>
      <p:sp>
        <p:nvSpPr>
          <p:cNvPr id="12" name="TextBox 6"/>
          <p:cNvSpPr txBox="1">
            <a:spLocks noChangeArrowheads="1"/>
          </p:cNvSpPr>
          <p:nvPr/>
        </p:nvSpPr>
        <p:spPr bwMode="auto">
          <a:xfrm>
            <a:off x="179388" y="3743226"/>
            <a:ext cx="3024187" cy="708025"/>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err="1">
                <a:solidFill>
                  <a:srgbClr val="FF0000"/>
                </a:solidFill>
                <a:latin typeface="Times" pitchFamily="18" charset="0"/>
              </a:rPr>
              <a:t>Emf  </a:t>
            </a:r>
            <a:r>
              <a:rPr lang="en-US" sz="2000" b="1">
                <a:solidFill>
                  <a:srgbClr val="000000"/>
                </a:solidFill>
                <a:latin typeface="Times" pitchFamily="18" charset="0"/>
              </a:rPr>
              <a:t>is induced and exist even after removal</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3" name="TextBox 6"/>
          <p:cNvSpPr txBox="1">
            <a:spLocks noChangeArrowheads="1"/>
          </p:cNvSpPr>
          <p:nvPr/>
        </p:nvSpPr>
        <p:spPr bwMode="auto">
          <a:xfrm>
            <a:off x="0" y="3024088"/>
            <a:ext cx="356393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induced </a:t>
            </a:r>
            <a:r>
              <a:rPr lang="en-US" sz="2000" b="1">
                <a:solidFill>
                  <a:srgbClr val="FF0000"/>
                </a:solidFill>
                <a:latin typeface="Times" pitchFamily="18" charset="0"/>
              </a:rPr>
              <a:t>I  </a:t>
            </a:r>
            <a:r>
              <a:rPr lang="en-US" sz="2000" b="1">
                <a:solidFill>
                  <a:srgbClr val="000000"/>
                </a:solidFill>
                <a:latin typeface="Times" pitchFamily="18" charset="0"/>
              </a:rPr>
              <a:t>counterclockwise</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4" name="TextBox 6"/>
          <p:cNvSpPr txBox="1">
            <a:spLocks noChangeArrowheads="1"/>
          </p:cNvSpPr>
          <p:nvPr/>
        </p:nvSpPr>
        <p:spPr bwMode="auto">
          <a:xfrm>
            <a:off x="250825" y="4679851"/>
            <a:ext cx="3025775"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Electric field lines</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5" name="TextBox 6"/>
          <p:cNvSpPr txBox="1">
            <a:spLocks noChangeArrowheads="1"/>
          </p:cNvSpPr>
          <p:nvPr/>
        </p:nvSpPr>
        <p:spPr bwMode="auto">
          <a:xfrm>
            <a:off x="250825" y="5400576"/>
            <a:ext cx="3025775"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Paths 1 and 2 (equal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6" name="TextBox 6"/>
          <p:cNvSpPr txBox="1">
            <a:spLocks noChangeArrowheads="1"/>
          </p:cNvSpPr>
          <p:nvPr/>
        </p:nvSpPr>
        <p:spPr bwMode="auto">
          <a:xfrm>
            <a:off x="323850" y="5832376"/>
            <a:ext cx="30241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 3 (smaller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
        <p:nvSpPr>
          <p:cNvPr id="17" name="TextBox 6"/>
          <p:cNvSpPr txBox="1">
            <a:spLocks noChangeArrowheads="1"/>
          </p:cNvSpPr>
          <p:nvPr/>
        </p:nvSpPr>
        <p:spPr bwMode="auto">
          <a:xfrm>
            <a:off x="323850" y="6264176"/>
            <a:ext cx="302418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Path 4 (No emf)</a:t>
            </a:r>
            <a:endParaRPr lang="en-US" sz="2000" b="1">
              <a:solidFill>
                <a:srgbClr val="000000"/>
              </a:solidFill>
              <a:effectLst>
                <a:outerShdw blurRad="38100" dist="38100" dir="2700000" algn="tl">
                  <a:srgbClr val="000000">
                    <a:alpha val="43137"/>
                  </a:srgbClr>
                </a:outerShdw>
              </a:effectLst>
              <a:latin typeface="Times" pitchFamily="18" charset="0"/>
            </a:endParaRPr>
          </a:p>
        </p:txBody>
      </p:sp>
    </p:spTree>
    <p:extLst>
      <p:ext uri="{BB962C8B-B14F-4D97-AF65-F5344CB8AC3E}">
        <p14:creationId xmlns:p14="http://schemas.microsoft.com/office/powerpoint/2010/main" val="30061426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dur="5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dur="50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4" presetClass="entr" presetSubtype="16" dur="50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4" presetClass="entr" presetSubtype="16" dur="50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in)">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dur="50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ox(in)">
                                      <p:cBhvr>
                                        <p:cTn id="32" dur="500"/>
                                        <p:tgtEl>
                                          <p:spTgt spid="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dur="50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ox(in)">
                                      <p:cBhvr>
                                        <p:cTn id="37" dur="500"/>
                                        <p:tgtEl>
                                          <p:spTgt spid="1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dur="50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ox(in)">
                                      <p:cBhvr>
                                        <p:cTn id="42" dur="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dur="50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ox(i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a:spLocks noChangeArrowheads="1"/>
          </p:cNvSpPr>
          <p:nvPr/>
        </p:nvSpPr>
        <p:spPr bwMode="auto">
          <a:xfrm>
            <a:off x="37238" y="0"/>
            <a:ext cx="6229350"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dirty="0">
                <a:solidFill>
                  <a:srgbClr val="FF0000"/>
                </a:solidFill>
                <a:effectLst>
                  <a:outerShdw blurRad="38100" dist="38100" dir="2700000" algn="tl">
                    <a:srgbClr val="000000">
                      <a:alpha val="43137"/>
                    </a:srgbClr>
                  </a:outerShdw>
                </a:effectLst>
                <a:latin typeface="Times" pitchFamily="18" charset="0"/>
              </a:rPr>
              <a:t>Faraday’s Law (reformulation)</a:t>
            </a:r>
            <a:endParaRPr lang="en-US" sz="2600" b="1" dirty="0">
              <a:solidFill>
                <a:srgbClr val="3333CC"/>
              </a:solidFill>
              <a:effectLst>
                <a:outerShdw blurRad="38100" dist="38100" dir="2700000" algn="tl">
                  <a:srgbClr val="000000">
                    <a:alpha val="43137"/>
                  </a:srgbClr>
                </a:outerShdw>
              </a:effectLst>
              <a:latin typeface="Times" pitchFamily="18" charset="0"/>
            </a:endParaRPr>
          </a:p>
        </p:txBody>
      </p:sp>
      <p:grpSp>
        <p:nvGrpSpPr>
          <p:cNvPr id="3" name="Group 2"/>
          <p:cNvGrpSpPr/>
          <p:nvPr/>
        </p:nvGrpSpPr>
        <p:grpSpPr>
          <a:xfrm>
            <a:off x="179388" y="1423194"/>
            <a:ext cx="6492875" cy="3507581"/>
            <a:chOff x="179388" y="1423194"/>
            <a:chExt cx="6492875" cy="3507581"/>
          </a:xfrm>
        </p:grpSpPr>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63938" y="1423194"/>
              <a:ext cx="31083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2500" y="2286794"/>
              <a:ext cx="2743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6"/>
            <p:cNvSpPr txBox="1">
              <a:spLocks noChangeArrowheads="1"/>
            </p:cNvSpPr>
            <p:nvPr/>
          </p:nvSpPr>
          <p:spPr bwMode="auto">
            <a:xfrm>
              <a:off x="179388" y="2276475"/>
              <a:ext cx="3024187"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dirty="0">
                  <a:solidFill>
                    <a:srgbClr val="FF0000"/>
                  </a:solidFill>
                  <a:latin typeface="Times" pitchFamily="18" charset="0"/>
                </a:rPr>
                <a:t>In general, for closed path</a:t>
              </a:r>
              <a:endParaRPr lang="en-US" sz="2000" b="1" dirty="0">
                <a:solidFill>
                  <a:srgbClr val="000000"/>
                </a:solidFill>
                <a:effectLst>
                  <a:outerShdw blurRad="38100" dist="38100" dir="2700000" algn="tl">
                    <a:srgbClr val="000000">
                      <a:alpha val="43137"/>
                    </a:srgbClr>
                  </a:outerShdw>
                </a:effectLst>
                <a:latin typeface="Times" pitchFamily="18" charset="0"/>
              </a:endParaRPr>
            </a:p>
          </p:txBody>
        </p:sp>
        <p:pic>
          <p:nvPicPr>
            <p:cNvPr id="10248"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87675" y="3294857"/>
              <a:ext cx="22812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19475" y="4292600"/>
              <a:ext cx="13430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 name="Object 6"/>
          <p:cNvGraphicFramePr>
            <a:graphicFrameLocks noChangeAspect="1"/>
          </p:cNvGraphicFramePr>
          <p:nvPr/>
        </p:nvGraphicFramePr>
        <p:xfrm>
          <a:off x="4427984" y="5661248"/>
          <a:ext cx="2000250" cy="722313"/>
        </p:xfrm>
        <a:graphic>
          <a:graphicData uri="http://schemas.openxmlformats.org/presentationml/2006/ole">
            <mc:AlternateContent xmlns:mc="http://schemas.openxmlformats.org/markup-compatibility/2006">
              <mc:Choice xmlns:v="urn:schemas-microsoft-com:vml" Requires="v">
                <p:oleObj name="Equation" r:id="rId6" imgW="1091880" imgH="393480" progId="Equation.3">
                  <p:embed/>
                </p:oleObj>
              </mc:Choice>
              <mc:Fallback>
                <p:oleObj name="Equation" r:id="rId6" imgW="1091880" imgH="393480" progId="Equation.3">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4427984" y="5661248"/>
                        <a:ext cx="2000250" cy="722313"/>
                      </a:xfrm>
                      <a:prstGeom prst="rect">
                        <a:avLst/>
                      </a:prstGeom>
                      <a:solidFill>
                        <a:schemeClr val="bg1"/>
                      </a:solidFill>
                      <a:ln w="34925">
                        <a:solidFill>
                          <a:srgbClr val="FF0000"/>
                        </a:solidFill>
                      </a:ln>
                      <a:effectLst/>
                    </p:spPr>
                  </p:pic>
                </p:oleObj>
              </mc:Fallback>
            </mc:AlternateContent>
          </a:graphicData>
        </a:graphic>
      </p:graphicFrame>
      <p:sp>
        <p:nvSpPr>
          <p:cNvPr id="11" name="TextBox 6"/>
          <p:cNvSpPr txBox="1">
            <a:spLocks noChangeArrowheads="1"/>
          </p:cNvSpPr>
          <p:nvPr/>
        </p:nvSpPr>
        <p:spPr bwMode="auto">
          <a:xfrm>
            <a:off x="539750" y="908050"/>
            <a:ext cx="6408738" cy="400050"/>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spcBef>
                <a:spcPct val="50000"/>
              </a:spcBef>
              <a:spcAft>
                <a:spcPct val="0"/>
              </a:spcAft>
              <a:defRPr/>
            </a:pPr>
            <a:r>
              <a:rPr lang="en-US" sz="2000" b="1">
                <a:solidFill>
                  <a:srgbClr val="000000"/>
                </a:solidFill>
                <a:latin typeface="Times" pitchFamily="18" charset="0"/>
              </a:rPr>
              <a:t>Consider a particle of charge </a:t>
            </a:r>
            <a:r>
              <a:rPr lang="en-US" sz="2000" b="1" i="1" err="1">
                <a:solidFill>
                  <a:srgbClr val="000000"/>
                </a:solidFill>
                <a:latin typeface="Times" pitchFamily="18" charset="0"/>
              </a:rPr>
              <a:t>q</a:t>
            </a:r>
            <a:r>
              <a:rPr lang="en-US" sz="2000" b="1" baseline="-25000" err="1">
                <a:solidFill>
                  <a:srgbClr val="000000"/>
                </a:solidFill>
                <a:latin typeface="Times" pitchFamily="18" charset="0"/>
              </a:rPr>
              <a:t>o </a:t>
            </a:r>
            <a:r>
              <a:rPr lang="en-US" sz="2000" b="1">
                <a:solidFill>
                  <a:srgbClr val="000000"/>
                </a:solidFill>
                <a:latin typeface="Times" pitchFamily="18" charset="0"/>
              </a:rPr>
              <a:t>moving in a circular path</a:t>
            </a:r>
            <a:endParaRPr lang="en-US" sz="2000" b="1">
              <a:solidFill>
                <a:srgbClr val="000000"/>
              </a:solidFill>
              <a:effectLst>
                <a:outerShdw blurRad="38100" dist="38100" dir="2700000" algn="tl">
                  <a:srgbClr val="000000">
                    <a:alpha val="43137"/>
                  </a:srgbClr>
                </a:outerShdw>
              </a:effectLst>
              <a:latin typeface="Times" pitchFamily="18" charset="0"/>
            </a:endParaRPr>
          </a:p>
        </p:txBody>
      </p:sp>
      <p:pic>
        <p:nvPicPr>
          <p:cNvPr id="6" name="Picture 5"/>
          <p:cNvPicPr>
            <a:picLocks noChangeAspect="1"/>
          </p:cNvPicPr>
          <p:nvPr/>
        </p:nvPicPr>
        <p:blipFill>
          <a:blip r:embed="rId8"/>
          <a:stretch>
            <a:fillRect/>
          </a:stretch>
        </p:blipFill>
        <p:spPr>
          <a:xfrm>
            <a:off x="1425574" y="5670392"/>
            <a:ext cx="1856503" cy="713169"/>
          </a:xfrm>
          <a:prstGeom prst="rect">
            <a:avLst/>
          </a:prstGeom>
        </p:spPr>
      </p:pic>
    </p:spTree>
    <p:extLst>
      <p:ext uri="{BB962C8B-B14F-4D97-AF65-F5344CB8AC3E}">
        <p14:creationId xmlns:p14="http://schemas.microsoft.com/office/powerpoint/2010/main" val="16944597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dur="5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 presetClass="entr" presetSubtype="4" dur="5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p:stCondLst>
                              <p:cond delay="0"/>
                            </p:stCondLst>
                            <p:childTnLst>
                              <p:par>
                                <p:cTn id="16" presetID="1" presetClass="entr" presetSubtype="0" dur="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p:stCondLst>
                              <p:cond delay="0"/>
                            </p:stCondLst>
                            <p:childTnLst>
                              <p:par>
                                <p:cTn id="20" presetID="4" presetClass="entr" presetSubtype="16" dur="50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i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43C2AE80-BA93-4D38-A3D3-7AAECFDB4ACB}"/>
              </a:ext>
            </a:extLst>
          </p:cNvPr>
          <p:cNvSpPr txBox="1">
            <a:spLocks noChangeArrowheads="1"/>
          </p:cNvSpPr>
          <p:nvPr/>
        </p:nvSpPr>
        <p:spPr bwMode="auto">
          <a:xfrm>
            <a:off x="37238" y="0"/>
            <a:ext cx="6229350"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dirty="0">
                <a:solidFill>
                  <a:srgbClr val="FF0000"/>
                </a:solidFill>
                <a:effectLst>
                  <a:outerShdw blurRad="38100" dist="38100" dir="2700000" algn="tl">
                    <a:srgbClr val="000000">
                      <a:alpha val="43137"/>
                    </a:srgbClr>
                  </a:outerShdw>
                </a:effectLst>
                <a:latin typeface="Times" pitchFamily="18" charset="0"/>
              </a:rPr>
              <a:t>Suggested Problems (CH: 30)</a:t>
            </a:r>
            <a:endParaRPr lang="en-US" sz="2600" b="1" dirty="0">
              <a:solidFill>
                <a:srgbClr val="3333CC"/>
              </a:solidFill>
              <a:effectLst>
                <a:outerShdw blurRad="38100" dist="38100" dir="2700000" algn="tl">
                  <a:srgbClr val="000000">
                    <a:alpha val="43137"/>
                  </a:srgbClr>
                </a:outerShdw>
              </a:effectLst>
              <a:latin typeface="Times" pitchFamily="18" charset="0"/>
            </a:endParaRPr>
          </a:p>
        </p:txBody>
      </p:sp>
      <p:pic>
        <p:nvPicPr>
          <p:cNvPr id="4" name="Picture 3">
            <a:extLst>
              <a:ext uri="{FF2B5EF4-FFF2-40B4-BE49-F238E27FC236}">
                <a16:creationId xmlns:a16="http://schemas.microsoft.com/office/drawing/2014/main" id="{B2A39293-861E-46A2-9CCC-F847BAFCA294}"/>
              </a:ext>
            </a:extLst>
          </p:cNvPr>
          <p:cNvPicPr>
            <a:picLocks noChangeAspect="1"/>
          </p:cNvPicPr>
          <p:nvPr/>
        </p:nvPicPr>
        <p:blipFill>
          <a:blip r:embed="rId2"/>
          <a:stretch>
            <a:fillRect/>
          </a:stretch>
        </p:blipFill>
        <p:spPr>
          <a:xfrm>
            <a:off x="11838" y="609601"/>
            <a:ext cx="6280458" cy="2438399"/>
          </a:xfrm>
          <a:prstGeom prst="rect">
            <a:avLst/>
          </a:prstGeom>
        </p:spPr>
      </p:pic>
      <p:pic>
        <p:nvPicPr>
          <p:cNvPr id="9" name="Picture 8">
            <a:extLst>
              <a:ext uri="{FF2B5EF4-FFF2-40B4-BE49-F238E27FC236}">
                <a16:creationId xmlns:a16="http://schemas.microsoft.com/office/drawing/2014/main" id="{A7A745BF-4BA4-48AF-9B4E-ABCF881541B8}"/>
              </a:ext>
            </a:extLst>
          </p:cNvPr>
          <p:cNvPicPr>
            <a:picLocks noChangeAspect="1"/>
          </p:cNvPicPr>
          <p:nvPr/>
        </p:nvPicPr>
        <p:blipFill>
          <a:blip r:embed="rId3"/>
          <a:stretch>
            <a:fillRect/>
          </a:stretch>
        </p:blipFill>
        <p:spPr>
          <a:xfrm>
            <a:off x="11837" y="3103563"/>
            <a:ext cx="6280459" cy="2133601"/>
          </a:xfrm>
          <a:prstGeom prst="rect">
            <a:avLst/>
          </a:prstGeom>
        </p:spPr>
      </p:pic>
      <p:pic>
        <p:nvPicPr>
          <p:cNvPr id="11" name="Picture 10">
            <a:extLst>
              <a:ext uri="{FF2B5EF4-FFF2-40B4-BE49-F238E27FC236}">
                <a16:creationId xmlns:a16="http://schemas.microsoft.com/office/drawing/2014/main" id="{69D0E017-A40D-42AB-B845-85A14913569D}"/>
              </a:ext>
            </a:extLst>
          </p:cNvPr>
          <p:cNvPicPr>
            <a:picLocks noChangeAspect="1"/>
          </p:cNvPicPr>
          <p:nvPr/>
        </p:nvPicPr>
        <p:blipFill>
          <a:blip r:embed="rId4"/>
          <a:stretch>
            <a:fillRect/>
          </a:stretch>
        </p:blipFill>
        <p:spPr>
          <a:xfrm>
            <a:off x="37238" y="5292727"/>
            <a:ext cx="3281695" cy="1543726"/>
          </a:xfrm>
          <a:prstGeom prst="rect">
            <a:avLst/>
          </a:prstGeom>
        </p:spPr>
      </p:pic>
      <p:grpSp>
        <p:nvGrpSpPr>
          <p:cNvPr id="14" name="Group 13">
            <a:extLst>
              <a:ext uri="{FF2B5EF4-FFF2-40B4-BE49-F238E27FC236}">
                <a16:creationId xmlns:a16="http://schemas.microsoft.com/office/drawing/2014/main" id="{EA279C3B-B614-47E5-8646-C239690C79F2}"/>
              </a:ext>
            </a:extLst>
          </p:cNvPr>
          <p:cNvGrpSpPr/>
          <p:nvPr/>
        </p:nvGrpSpPr>
        <p:grpSpPr>
          <a:xfrm>
            <a:off x="3367947" y="5472453"/>
            <a:ext cx="4119119" cy="1184273"/>
            <a:chOff x="3344333" y="5292727"/>
            <a:chExt cx="2991267" cy="925807"/>
          </a:xfrm>
        </p:grpSpPr>
        <p:pic>
          <p:nvPicPr>
            <p:cNvPr id="12" name="Picture 11">
              <a:extLst>
                <a:ext uri="{FF2B5EF4-FFF2-40B4-BE49-F238E27FC236}">
                  <a16:creationId xmlns:a16="http://schemas.microsoft.com/office/drawing/2014/main" id="{EBC8E309-913F-4D74-8F5F-FEF87C4F974D}"/>
                </a:ext>
              </a:extLst>
            </p:cNvPr>
            <p:cNvPicPr>
              <a:picLocks noChangeAspect="1"/>
            </p:cNvPicPr>
            <p:nvPr/>
          </p:nvPicPr>
          <p:blipFill>
            <a:blip r:embed="rId5"/>
            <a:stretch>
              <a:fillRect/>
            </a:stretch>
          </p:blipFill>
          <p:spPr>
            <a:xfrm>
              <a:off x="3344333" y="5292727"/>
              <a:ext cx="2991267" cy="381053"/>
            </a:xfrm>
            <a:prstGeom prst="rect">
              <a:avLst/>
            </a:prstGeom>
          </p:spPr>
        </p:pic>
        <p:pic>
          <p:nvPicPr>
            <p:cNvPr id="13" name="Picture 12">
              <a:extLst>
                <a:ext uri="{FF2B5EF4-FFF2-40B4-BE49-F238E27FC236}">
                  <a16:creationId xmlns:a16="http://schemas.microsoft.com/office/drawing/2014/main" id="{F1B44DD9-ABC6-452F-8E7C-1D8C89BE3C1A}"/>
                </a:ext>
              </a:extLst>
            </p:cNvPr>
            <p:cNvPicPr>
              <a:picLocks noChangeAspect="1"/>
            </p:cNvPicPr>
            <p:nvPr/>
          </p:nvPicPr>
          <p:blipFill>
            <a:blip r:embed="rId6"/>
            <a:stretch>
              <a:fillRect/>
            </a:stretch>
          </p:blipFill>
          <p:spPr>
            <a:xfrm>
              <a:off x="3344333" y="5673780"/>
              <a:ext cx="2991267" cy="544754"/>
            </a:xfrm>
            <a:prstGeom prst="rect">
              <a:avLst/>
            </a:prstGeom>
          </p:spPr>
        </p:pic>
      </p:grpSp>
    </p:spTree>
    <p:extLst>
      <p:ext uri="{BB962C8B-B14F-4D97-AF65-F5344CB8AC3E}">
        <p14:creationId xmlns:p14="http://schemas.microsoft.com/office/powerpoint/2010/main" val="18958410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73E1E6-57CF-43DD-ACFB-AB87D7A7EEAB}"/>
              </a:ext>
            </a:extLst>
          </p:cNvPr>
          <p:cNvPicPr>
            <a:picLocks noChangeAspect="1"/>
          </p:cNvPicPr>
          <p:nvPr/>
        </p:nvPicPr>
        <p:blipFill>
          <a:blip r:embed="rId2"/>
          <a:stretch>
            <a:fillRect/>
          </a:stretch>
        </p:blipFill>
        <p:spPr>
          <a:xfrm>
            <a:off x="76200" y="685800"/>
            <a:ext cx="5562600" cy="1650068"/>
          </a:xfrm>
          <a:prstGeom prst="rect">
            <a:avLst/>
          </a:prstGeom>
        </p:spPr>
      </p:pic>
      <p:sp>
        <p:nvSpPr>
          <p:cNvPr id="3" name="TextBox 6">
            <a:extLst>
              <a:ext uri="{FF2B5EF4-FFF2-40B4-BE49-F238E27FC236}">
                <a16:creationId xmlns:a16="http://schemas.microsoft.com/office/drawing/2014/main" id="{BA8113E4-B407-4EAE-9AD7-8544BC412B75}"/>
              </a:ext>
            </a:extLst>
          </p:cNvPr>
          <p:cNvSpPr txBox="1">
            <a:spLocks noChangeArrowheads="1"/>
          </p:cNvSpPr>
          <p:nvPr/>
        </p:nvSpPr>
        <p:spPr bwMode="auto">
          <a:xfrm>
            <a:off x="37238" y="0"/>
            <a:ext cx="6229350" cy="554038"/>
          </a:xfrm>
          <a:prstGeom prst="rect">
            <a:avLst/>
          </a:prstGeom>
          <a:solidFill>
            <a:schemeClr val="bg1"/>
          </a:solidFill>
          <a:ln w="9525">
            <a:noFill/>
            <a:miter lim="800000"/>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1" fontAlgn="base">
              <a:spcBef>
                <a:spcPct val="50000"/>
              </a:spcBef>
              <a:spcAft>
                <a:spcPct val="0"/>
              </a:spcAft>
              <a:defRPr/>
            </a:pPr>
            <a:r>
              <a:rPr lang="en-US" sz="3000" b="1" dirty="0">
                <a:solidFill>
                  <a:srgbClr val="FF0000"/>
                </a:solidFill>
                <a:effectLst>
                  <a:outerShdw blurRad="38100" dist="38100" dir="2700000" algn="tl">
                    <a:srgbClr val="000000">
                      <a:alpha val="43137"/>
                    </a:srgbClr>
                  </a:outerShdw>
                </a:effectLst>
                <a:latin typeface="Times" pitchFamily="18" charset="0"/>
              </a:rPr>
              <a:t>Suggested Problems (CH: 30)</a:t>
            </a:r>
            <a:endParaRPr lang="en-US" sz="2600" b="1" dirty="0">
              <a:solidFill>
                <a:srgbClr val="3333CC"/>
              </a:solidFill>
              <a:effectLst>
                <a:outerShdw blurRad="38100" dist="38100" dir="2700000" algn="tl">
                  <a:srgbClr val="000000">
                    <a:alpha val="43137"/>
                  </a:srgbClr>
                </a:outerShdw>
              </a:effectLst>
              <a:latin typeface="Times" pitchFamily="18" charset="0"/>
            </a:endParaRPr>
          </a:p>
        </p:txBody>
      </p:sp>
      <p:pic>
        <p:nvPicPr>
          <p:cNvPr id="4" name="Picture 3">
            <a:extLst>
              <a:ext uri="{FF2B5EF4-FFF2-40B4-BE49-F238E27FC236}">
                <a16:creationId xmlns:a16="http://schemas.microsoft.com/office/drawing/2014/main" id="{39697951-C886-4F0D-9187-8A19FDB5106C}"/>
              </a:ext>
            </a:extLst>
          </p:cNvPr>
          <p:cNvPicPr>
            <a:picLocks noChangeAspect="1"/>
          </p:cNvPicPr>
          <p:nvPr/>
        </p:nvPicPr>
        <p:blipFill>
          <a:blip r:embed="rId3"/>
          <a:stretch>
            <a:fillRect/>
          </a:stretch>
        </p:blipFill>
        <p:spPr>
          <a:xfrm>
            <a:off x="76200" y="2369735"/>
            <a:ext cx="4343400" cy="3918082"/>
          </a:xfrm>
          <a:prstGeom prst="rect">
            <a:avLst/>
          </a:prstGeom>
        </p:spPr>
      </p:pic>
    </p:spTree>
    <p:extLst>
      <p:ext uri="{BB962C8B-B14F-4D97-AF65-F5344CB8AC3E}">
        <p14:creationId xmlns:p14="http://schemas.microsoft.com/office/powerpoint/2010/main" val="284450368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E36D6C-E437-4191-B353-9D8AB623517B}"/>
              </a:ext>
            </a:extLst>
          </p:cNvPr>
          <p:cNvPicPr>
            <a:picLocks noChangeAspect="1"/>
          </p:cNvPicPr>
          <p:nvPr/>
        </p:nvPicPr>
        <p:blipFill>
          <a:blip r:embed="rId2"/>
          <a:stretch>
            <a:fillRect/>
          </a:stretch>
        </p:blipFill>
        <p:spPr>
          <a:xfrm>
            <a:off x="152400" y="228600"/>
            <a:ext cx="5534797" cy="981212"/>
          </a:xfrm>
          <a:prstGeom prst="rect">
            <a:avLst/>
          </a:prstGeom>
        </p:spPr>
      </p:pic>
      <p:pic>
        <p:nvPicPr>
          <p:cNvPr id="3" name="Picture 2">
            <a:extLst>
              <a:ext uri="{FF2B5EF4-FFF2-40B4-BE49-F238E27FC236}">
                <a16:creationId xmlns:a16="http://schemas.microsoft.com/office/drawing/2014/main" id="{9F71B5B8-39AA-457E-A574-D2FB25AA21D3}"/>
              </a:ext>
            </a:extLst>
          </p:cNvPr>
          <p:cNvPicPr>
            <a:picLocks noChangeAspect="1"/>
          </p:cNvPicPr>
          <p:nvPr/>
        </p:nvPicPr>
        <p:blipFill>
          <a:blip r:embed="rId3"/>
          <a:stretch>
            <a:fillRect/>
          </a:stretch>
        </p:blipFill>
        <p:spPr>
          <a:xfrm>
            <a:off x="76188" y="1676400"/>
            <a:ext cx="5687219" cy="895475"/>
          </a:xfrm>
          <a:prstGeom prst="rect">
            <a:avLst/>
          </a:prstGeom>
        </p:spPr>
      </p:pic>
    </p:spTree>
    <p:extLst>
      <p:ext uri="{BB962C8B-B14F-4D97-AF65-F5344CB8AC3E}">
        <p14:creationId xmlns:p14="http://schemas.microsoft.com/office/powerpoint/2010/main" val="28999404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8"/>
  <p:tag name="AS_OS" val="Unix 5.15.0.1023"/>
  <p:tag name="AS_RELEASE_DATE" val="2022.10.14"/>
  <p:tag name="AS_TITLE" val="Aspose.Slides for .NET5"/>
  <p:tag name="AS_VERSION" val="22.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Custom 3">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0070C0"/>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fault Design">
  <a:themeElements>
    <a:clrScheme name="Custom 4">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0070C0"/>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Custom 5">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0070C0"/>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Custom 5">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0070C0"/>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efault Design">
  <a:themeElements>
    <a:clrScheme name="Custom 6">
      <a:dk1>
        <a:srgbClr val="000000"/>
      </a:dk1>
      <a:lt1>
        <a:srgbClr val="FFFFFF"/>
      </a:lt1>
      <a:dk2>
        <a:srgbClr val="000000"/>
      </a:dk2>
      <a:lt2>
        <a:srgbClr val="808080"/>
      </a:lt2>
      <a:accent1>
        <a:srgbClr val="0070C0"/>
      </a:accent1>
      <a:accent2>
        <a:srgbClr val="333399"/>
      </a:accent2>
      <a:accent3>
        <a:srgbClr val="FFFFFF"/>
      </a:accent3>
      <a:accent4>
        <a:srgbClr val="000000"/>
      </a:accent4>
      <a:accent5>
        <a:srgbClr val="0070C0"/>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r" defTabSz="914400" rtl="1" eaLnBrk="1" fontAlgn="base" latinLnBrk="0" hangingPunct="1">
          <a:lnSpc>
            <a:spcPct val="100000"/>
          </a:lnSpc>
          <a:spcBef>
            <a:spcPct val="0"/>
          </a:spcBef>
          <a:spcAft>
            <a:spcPct val="0"/>
          </a:spcAft>
          <a:buClrTx/>
          <a:buSzTx/>
          <a:buFontTx/>
          <a:buNone/>
          <a:tabLst/>
          <a:defRPr kumimoji="0" lang="ar-EG" sz="2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8936</TotalTime>
  <Words>2259</Words>
  <Application>Microsoft Office PowerPoint</Application>
  <PresentationFormat>On-screen Show (4:3)</PresentationFormat>
  <Paragraphs>285</Paragraphs>
  <Slides>49</Slides>
  <Notes>2</Notes>
  <HiddenSlides>0</HiddenSlides>
  <MMClips>2</MMClips>
  <ScaleCrop>false</ScaleCrop>
  <HeadingPairs>
    <vt:vector size="8" baseType="variant">
      <vt:variant>
        <vt:lpstr>Fonts Used</vt:lpstr>
      </vt:variant>
      <vt:variant>
        <vt:i4>9</vt:i4>
      </vt:variant>
      <vt:variant>
        <vt:lpstr>Theme</vt:lpstr>
      </vt:variant>
      <vt:variant>
        <vt:i4>9</vt:i4>
      </vt:variant>
      <vt:variant>
        <vt:lpstr>Embedded OLE Servers</vt:lpstr>
      </vt:variant>
      <vt:variant>
        <vt:i4>3</vt:i4>
      </vt:variant>
      <vt:variant>
        <vt:lpstr>Slide Titles</vt:lpstr>
      </vt:variant>
      <vt:variant>
        <vt:i4>49</vt:i4>
      </vt:variant>
    </vt:vector>
  </HeadingPairs>
  <TitlesOfParts>
    <vt:vector size="70" baseType="lpstr">
      <vt:lpstr>AkzidenzGroteskBE-Regular</vt:lpstr>
      <vt:lpstr>Arial</vt:lpstr>
      <vt:lpstr>Calibri</vt:lpstr>
      <vt:lpstr>Courier New</vt:lpstr>
      <vt:lpstr>Times</vt:lpstr>
      <vt:lpstr>Times New Roman</vt:lpstr>
      <vt:lpstr>TimesNewRomanPS-BoldMT</vt:lpstr>
      <vt:lpstr>TimesTen-Roman</vt:lpstr>
      <vt:lpstr>Wingdings</vt:lpstr>
      <vt:lpstr>Office Theme</vt:lpstr>
      <vt:lpstr>Default Design</vt:lpstr>
      <vt:lpstr>Default Design</vt:lpstr>
      <vt:lpstr>Default Design</vt:lpstr>
      <vt:lpstr>Default Design</vt:lpstr>
      <vt:lpstr>Default Design</vt:lpstr>
      <vt:lpstr>Default Design</vt:lpstr>
      <vt:lpstr>1_Office Theme</vt:lpstr>
      <vt:lpstr>2_Office Theme</vt:lpstr>
      <vt:lpstr>Equation</vt:lpstr>
      <vt:lpstr>معادلة</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Muhammad Ashraf Gondal</cp:lastModifiedBy>
  <cp:revision>33</cp:revision>
  <cp:lastPrinted>2023-02-11T08:59:04Z</cp:lastPrinted>
  <dcterms:created xsi:type="dcterms:W3CDTF">2023-02-11T08:59:04Z</dcterms:created>
  <dcterms:modified xsi:type="dcterms:W3CDTF">2026-08-19T16:50:53Z</dcterms:modified>
</cp:coreProperties>
</file>