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56" r:id="rId2"/>
    <p:sldId id="260" r:id="rId3"/>
    <p:sldId id="276" r:id="rId4"/>
    <p:sldId id="282" r:id="rId5"/>
    <p:sldId id="280" r:id="rId6"/>
    <p:sldId id="265" r:id="rId7"/>
    <p:sldId id="281" r:id="rId8"/>
    <p:sldId id="266" r:id="rId9"/>
    <p:sldId id="289" r:id="rId10"/>
    <p:sldId id="277" r:id="rId11"/>
    <p:sldId id="278" r:id="rId12"/>
    <p:sldId id="279" r:id="rId13"/>
    <p:sldId id="283" r:id="rId14"/>
    <p:sldId id="284" r:id="rId15"/>
    <p:sldId id="285" r:id="rId16"/>
    <p:sldId id="286" r:id="rId17"/>
    <p:sldId id="287" r:id="rId18"/>
    <p:sldId id="268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5" autoAdjust="0"/>
    <p:restoredTop sz="94872" autoAdjust="0"/>
  </p:normalViewPr>
  <p:slideViewPr>
    <p:cSldViewPr snapToGrid="0">
      <p:cViewPr>
        <p:scale>
          <a:sx n="50" d="100"/>
          <a:sy n="50" d="100"/>
        </p:scale>
        <p:origin x="-19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0FC0615-D7EC-421F-A101-38EBB1DA0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7401-0059-4EA5-A3FA-61002EA24F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5D1F-4294-42BB-A439-BF82D4A0545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D0B3-EA4F-4BC9-B9D7-9E3A6B75457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7AA3B-4CB2-4209-B8B6-FB8FFF4711F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F8F67-E9BC-4E35-A99B-9B3089FF26E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D277-7CE3-4C76-931E-A30E4E755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913B-D11D-44B0-AFAE-88520CC23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5AFE-E006-4588-892A-4F6BD0281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CB09-4CE5-44BF-86C2-74CAD8404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A296-5C53-4ED3-818B-6913BDD7A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A9FD-11F4-4450-BD78-E63743997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CDD9-EBA8-4B08-BC24-68EBE462F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614F-00E4-477A-B354-4B72EB1AA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67283-8747-4C6C-8B78-8ECCBED5B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19DA-FC05-46BF-89E9-8C5D04390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BC6A-C6AF-47CE-8235-6F5643A2A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D61BE62-EAA7-4542-94BB-A86010965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3" y="841375"/>
            <a:ext cx="8353425" cy="1143000"/>
          </a:xfrm>
        </p:spPr>
        <p:txBody>
          <a:bodyPr/>
          <a:lstStyle/>
          <a:p>
            <a:pPr algn="ctr" eaLnBrk="1" hangingPunct="1"/>
            <a:r>
              <a:rPr lang="en-US" b="0" smtClean="0"/>
              <a:t>KING FAHD UNIVERSITY OF PETROLEUM AND MINERALS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4325" y="2768600"/>
            <a:ext cx="5386388" cy="2025650"/>
          </a:xfrm>
        </p:spPr>
        <p:txBody>
          <a:bodyPr/>
          <a:lstStyle/>
          <a:p>
            <a:pPr algn="ctr"/>
            <a:r>
              <a:rPr lang="en-US" b="1" u="sng" dirty="0" smtClean="0"/>
              <a:t>PYP 001</a:t>
            </a:r>
            <a:endParaRPr lang="en-US" dirty="0" smtClean="0"/>
          </a:p>
          <a:p>
            <a:pPr algn="ctr"/>
            <a:r>
              <a:rPr lang="en-US" b="1" dirty="0" smtClean="0"/>
              <a:t>Fall 2012 (Term 121) </a:t>
            </a:r>
          </a:p>
          <a:p>
            <a:pPr algn="ctr"/>
            <a:r>
              <a:rPr lang="en-US" b="1" dirty="0" smtClean="0"/>
              <a:t>Chapter 6</a:t>
            </a:r>
          </a:p>
          <a:p>
            <a:pPr algn="ctr"/>
            <a:r>
              <a:rPr lang="en-US" b="1" dirty="0" smtClean="0"/>
              <a:t>The Periodic Table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614045" y="457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352550" y="1547813"/>
            <a:ext cx="72580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 of the same group: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They  share certain properties because they have  the same number of </a:t>
            </a:r>
            <a:r>
              <a:rPr kumimoji="0" lang="en-US" sz="2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valence electrons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eaLnBrk="0" hangingPunct="0">
              <a:lnSpc>
                <a:spcPct val="100000"/>
              </a:lnSpc>
              <a:buFont typeface="Wingdings" pitchFamily="2" charset="2"/>
              <a:buChar char="Ø"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They are likely to transfer or share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electrons with other elements in a group have the same number of valence electrons “</a:t>
            </a:r>
            <a:r>
              <a:rPr lang="en-US" sz="2200" b="1" kern="0" dirty="0"/>
              <a:t>Reactive </a:t>
            </a:r>
            <a:r>
              <a:rPr lang="en-US" sz="2200" b="1" kern="0" dirty="0" smtClean="0"/>
              <a:t>Elements.</a:t>
            </a:r>
          </a:p>
          <a:p>
            <a:pPr marL="742950" lvl="1" indent="-285750" eaLnBrk="0" hangingPunct="0">
              <a:lnSpc>
                <a:spcPct val="100000"/>
              </a:lnSpc>
              <a:buFont typeface="Wingdings" pitchFamily="2" charset="2"/>
              <a:buChar char="Ø"/>
            </a:pPr>
            <a:endParaRPr lang="en-US" sz="2000" b="1" kern="0" dirty="0" smtClean="0"/>
          </a:p>
          <a:p>
            <a:pPr marL="742950" lvl="1" indent="-285750" eaLnBrk="0" hangingPunct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i="1" kern="0" dirty="0">
                <a:latin typeface="+mn-lt"/>
              </a:rPr>
              <a:t>They behave in </a:t>
            </a:r>
            <a:r>
              <a:rPr lang="en-US" sz="2200" i="1" kern="0" dirty="0" smtClean="0">
                <a:latin typeface="+mn-lt"/>
              </a:rPr>
              <a:t>similar </a:t>
            </a:r>
            <a:r>
              <a:rPr lang="en-US" sz="2200" i="1" kern="0" dirty="0">
                <a:latin typeface="+mn-lt"/>
              </a:rPr>
              <a:t>way to obtain a </a:t>
            </a:r>
            <a:r>
              <a:rPr lang="en-US" sz="2200" b="1" i="1" kern="0" dirty="0">
                <a:latin typeface="+mn-lt"/>
              </a:rPr>
              <a:t>complete </a:t>
            </a:r>
            <a:r>
              <a:rPr lang="en-US" sz="2200" i="1" kern="0" dirty="0">
                <a:latin typeface="+mn-lt"/>
              </a:rPr>
              <a:t>set of valence electrons. </a:t>
            </a:r>
            <a:r>
              <a:rPr lang="en-US" sz="2200" i="1" kern="0" dirty="0" smtClean="0">
                <a:latin typeface="+mn-lt"/>
              </a:rPr>
              <a:t>”</a:t>
            </a:r>
            <a:endParaRPr lang="en-US" sz="2200" i="1" kern="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716314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047750" y="785813"/>
            <a:ext cx="66899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1: Alkali Metals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Soft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dirty="0" smtClean="0">
                <a:latin typeface="+mn-lt"/>
              </a:rPr>
              <a:t>Silver in color.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Shiny </a:t>
            </a:r>
            <a:endParaRPr lang="en-US" sz="2200" i="1" kern="0" dirty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Low density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One valence </a:t>
            </a:r>
            <a:r>
              <a:rPr lang="en-US" sz="2200" i="1" kern="0" dirty="0" smtClean="0">
                <a:latin typeface="+mn-lt"/>
              </a:rPr>
              <a:t>“e”.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 reactive ( cant found in nature </a:t>
            </a:r>
            <a:r>
              <a:rPr lang="en-US" sz="2200" i="1" kern="0" dirty="0" smtClean="0">
                <a:latin typeface="+mn-lt"/>
              </a:rPr>
              <a:t>uncombined). Saved in oil sealed containers.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dirty="0" smtClean="0">
                <a:latin typeface="+mn-lt"/>
              </a:rPr>
              <a:t>Useful uses: salt, </a:t>
            </a:r>
            <a:r>
              <a:rPr lang="en-US" sz="2200" i="1" kern="0" dirty="0" smtClean="0">
                <a:latin typeface="+mn-lt"/>
              </a:rPr>
              <a:t>long life batteries</a:t>
            </a:r>
            <a:r>
              <a:rPr lang="en-US" sz="2200" i="1" kern="0" dirty="0" smtClean="0">
                <a:latin typeface="+mn-lt"/>
              </a:rPr>
              <a:t>, clocks, firework, photocells ..etc</a:t>
            </a:r>
          </a:p>
        </p:txBody>
      </p:sp>
      <p:pic>
        <p:nvPicPr>
          <p:cNvPr id="43010" name="Picture 2" descr="C:\Users\CoreI5\Documents\121\Physical Science (1)\CD\Teacher-CD\Contemporary Science Physical Science\PS_TE\unit_2\photos\fulls\049.jpg"/>
          <p:cNvPicPr>
            <a:picLocks noChangeAspect="1" noChangeArrowheads="1"/>
          </p:cNvPicPr>
          <p:nvPr/>
        </p:nvPicPr>
        <p:blipFill>
          <a:blip r:embed="rId2"/>
          <a:srcRect l="42388" r="40469"/>
          <a:stretch>
            <a:fillRect/>
          </a:stretch>
        </p:blipFill>
        <p:spPr bwMode="auto">
          <a:xfrm>
            <a:off x="8098971" y="121375"/>
            <a:ext cx="1045029" cy="4572000"/>
          </a:xfrm>
          <a:prstGeom prst="rect">
            <a:avLst/>
          </a:prstGeom>
          <a:noFill/>
        </p:spPr>
      </p:pic>
      <p:pic>
        <p:nvPicPr>
          <p:cNvPr id="9218" name="Picture 2" descr="C:\Users\CoreI5\Documents\121\Physical Science (1)\CD\Teacher-CD\Contemporary Science Physical Science\PS_TE\unit_2\photos\fulls\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4800600"/>
            <a:ext cx="2743200" cy="2057400"/>
          </a:xfrm>
          <a:prstGeom prst="rect">
            <a:avLst/>
          </a:prstGeom>
          <a:noFill/>
        </p:spPr>
      </p:pic>
      <p:pic>
        <p:nvPicPr>
          <p:cNvPr id="9219" name="Picture 3" descr="C:\Users\CoreI5\Documents\121\Physical Science (1)\CD\Teacher-CD\Contemporary Science Physical Science\PS_TE\unit_2\photos\fulls\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4800600"/>
            <a:ext cx="2743200" cy="2057400"/>
          </a:xfrm>
          <a:prstGeom prst="rect">
            <a:avLst/>
          </a:prstGeom>
          <a:noFill/>
        </p:spPr>
      </p:pic>
      <p:pic>
        <p:nvPicPr>
          <p:cNvPr id="9220" name="Picture 4" descr="C:\Users\CoreI5\Documents\121\Physical Science (1)\CD\Teacher-CD\Contemporary Science Physical Science\PS_TE\unit_2\photos\fulls\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19650"/>
            <a:ext cx="2717800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716314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9806" y="1075373"/>
            <a:ext cx="63717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17: Halogen Family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dirty="0" smtClean="0">
                <a:latin typeface="+mn-lt"/>
              </a:rPr>
              <a:t>Made of 5 nonmetals.</a:t>
            </a:r>
            <a:endParaRPr kumimoji="0" lang="en-US" sz="2200" b="0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dirty="0" smtClean="0">
                <a:latin typeface="+mn-lt"/>
              </a:rPr>
              <a:t>Have 7 valence electrons.</a:t>
            </a:r>
            <a:endParaRPr lang="en-US" sz="2200" i="1" kern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dirty="0" smtClean="0">
                <a:latin typeface="+mn-lt"/>
              </a:rPr>
              <a:t>Very reactive.</a:t>
            </a:r>
            <a:endParaRPr lang="en-US" sz="2200" i="1" kern="0" dirty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Dangerous to Human if found uncombined.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Many of their compounds </a:t>
            </a:r>
            <a:r>
              <a:rPr lang="en-US" sz="2200" i="1" kern="0" dirty="0" smtClean="0">
                <a:latin typeface="+mn-lt"/>
              </a:rPr>
              <a:t>are extremely useful</a:t>
            </a:r>
            <a:r>
              <a:rPr lang="en-US" sz="2200" i="1" kern="0" dirty="0" smtClean="0"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Exist as diatomic molecules: F</a:t>
            </a:r>
            <a:r>
              <a:rPr kumimoji="0" lang="en-US" sz="2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Cl</a:t>
            </a:r>
            <a:r>
              <a:rPr lang="en-US" sz="2200" i="1" kern="0" baseline="-25000" dirty="0" smtClean="0">
                <a:latin typeface="+mn-lt"/>
              </a:rPr>
              <a:t>2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Br</a:t>
            </a:r>
            <a:r>
              <a:rPr lang="en-US" sz="2200" i="1" kern="0" baseline="-25000" dirty="0" smtClean="0">
                <a:latin typeface="+mn-lt"/>
              </a:rPr>
              <a:t>2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I</a:t>
            </a:r>
            <a:r>
              <a:rPr lang="en-US" sz="2200" i="1" kern="0" baseline="-25000" dirty="0" smtClean="0">
                <a:latin typeface="+mn-lt"/>
              </a:rPr>
              <a:t>2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At</a:t>
            </a:r>
            <a:r>
              <a:rPr lang="en-US" sz="2200" i="1" kern="0" baseline="-25000" dirty="0" smtClean="0">
                <a:latin typeface="+mn-lt"/>
              </a:rPr>
              <a:t>2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only group in which elements exist in 3 states of matter at room Temp , ( check Fig 6.17 page 104).</a:t>
            </a:r>
            <a:endParaRPr lang="en-US" sz="2200" i="1" kern="0" dirty="0" smtClean="0">
              <a:latin typeface="+mn-lt"/>
            </a:endParaRPr>
          </a:p>
        </p:txBody>
      </p:sp>
      <p:pic>
        <p:nvPicPr>
          <p:cNvPr id="5122" name="Picture 2" descr="C:\Users\CoreI5\Documents\121\Physical Science (1)\CD\Teacher-CD\Contemporary Science Physical Science\PS_TE\unit_2\photos\fulls\057.jpg"/>
          <p:cNvPicPr>
            <a:picLocks noChangeAspect="1" noChangeArrowheads="1"/>
          </p:cNvPicPr>
          <p:nvPr/>
        </p:nvPicPr>
        <p:blipFill>
          <a:blip r:embed="rId2"/>
          <a:srcRect l="40990" r="43010"/>
          <a:stretch>
            <a:fillRect/>
          </a:stretch>
        </p:blipFill>
        <p:spPr bwMode="auto">
          <a:xfrm>
            <a:off x="8046720" y="1067435"/>
            <a:ext cx="97536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"/>
            <a:ext cx="7010400" cy="838200"/>
          </a:xfrm>
        </p:spPr>
        <p:txBody>
          <a:bodyPr/>
          <a:lstStyle/>
          <a:p>
            <a:pPr lvl="0"/>
            <a:r>
              <a:rPr lang="en-US" dirty="0" smtClean="0"/>
              <a:t>6.3: Groups of Elements.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0133"/>
            <a:ext cx="7010400" cy="4572000"/>
          </a:xfrm>
        </p:spPr>
        <p:txBody>
          <a:bodyPr/>
          <a:lstStyle/>
          <a:p>
            <a:pPr lvl="0"/>
            <a:r>
              <a:rPr lang="en-US" b="1" dirty="0" smtClean="0"/>
              <a:t>Cont , Group </a:t>
            </a:r>
            <a:r>
              <a:rPr lang="en-US" b="1" dirty="0" smtClean="0"/>
              <a:t>17: Halogen Family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Fluorine ( F):</a:t>
            </a:r>
          </a:p>
          <a:p>
            <a:pPr lvl="2"/>
            <a:r>
              <a:rPr lang="en-US" dirty="0" smtClean="0"/>
              <a:t>Greenish – Yellow gas.</a:t>
            </a:r>
          </a:p>
          <a:p>
            <a:pPr lvl="2"/>
            <a:r>
              <a:rPr lang="en-US" dirty="0" smtClean="0"/>
              <a:t>Never found uncombined in nature.</a:t>
            </a:r>
          </a:p>
          <a:p>
            <a:pPr lvl="2"/>
            <a:r>
              <a:rPr lang="en-US" dirty="0" smtClean="0"/>
              <a:t>The most reactive element.</a:t>
            </a:r>
          </a:p>
          <a:p>
            <a:pPr lvl="2"/>
            <a:r>
              <a:rPr lang="en-US" dirty="0" smtClean="0"/>
              <a:t>Used in : toothpaste, nonstick coating.</a:t>
            </a:r>
          </a:p>
          <a:p>
            <a:pPr lvl="1"/>
            <a:r>
              <a:rPr lang="en-US" b="1" dirty="0" smtClean="0"/>
              <a:t>Chlorine (</a:t>
            </a:r>
            <a:r>
              <a:rPr lang="en-US" b="1" dirty="0" err="1" smtClean="0"/>
              <a:t>Cl</a:t>
            </a:r>
            <a:r>
              <a:rPr lang="en-US" b="1" dirty="0" smtClean="0"/>
              <a:t>) :</a:t>
            </a:r>
          </a:p>
          <a:p>
            <a:pPr lvl="2"/>
            <a:r>
              <a:rPr lang="en-US" dirty="0" smtClean="0"/>
              <a:t>Greenish – Yellow gas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Never found uncombined in nature.</a:t>
            </a:r>
          </a:p>
          <a:p>
            <a:pPr lvl="2"/>
            <a:r>
              <a:rPr lang="en-US" dirty="0" smtClean="0"/>
              <a:t>The name came from Greek word </a:t>
            </a:r>
            <a:r>
              <a:rPr lang="en-US" i="1" dirty="0" smtClean="0"/>
              <a:t>“ </a:t>
            </a:r>
            <a:r>
              <a:rPr lang="en-US" i="1" dirty="0" err="1" smtClean="0"/>
              <a:t>chloros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Best known compound is </a:t>
            </a:r>
            <a:r>
              <a:rPr lang="en-US" b="1" i="1" dirty="0" err="1" smtClean="0"/>
              <a:t>NaCl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Used to make drinking water safe, also to treat swimming pools,</a:t>
            </a:r>
          </a:p>
          <a:p>
            <a:pPr lvl="2"/>
            <a:r>
              <a:rPr lang="en-US" dirty="0" smtClean="0"/>
              <a:t>Used in industrial processes  such as production of papers, plastic, dyes and antiseptics.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CoreI5\Documents\121\Physical Science (1)\CD\Teacher-CD\Contemporary Science Physical Science\PS_TE\unit_2\photos\fulls\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71950"/>
            <a:ext cx="2692400" cy="20193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82880"/>
            <a:ext cx="7010400" cy="838200"/>
          </a:xfrm>
        </p:spPr>
        <p:txBody>
          <a:bodyPr/>
          <a:lstStyle/>
          <a:p>
            <a:pPr lvl="0"/>
            <a:r>
              <a:rPr lang="en-US" dirty="0" smtClean="0"/>
              <a:t>6.3: Groups of Elements.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060133"/>
            <a:ext cx="7010400" cy="4572000"/>
          </a:xfrm>
        </p:spPr>
        <p:txBody>
          <a:bodyPr/>
          <a:lstStyle/>
          <a:p>
            <a:pPr lvl="0"/>
            <a:r>
              <a:rPr lang="en-US" b="1" dirty="0" smtClean="0"/>
              <a:t>Cont , Group </a:t>
            </a:r>
            <a:r>
              <a:rPr lang="en-US" b="1" dirty="0" smtClean="0"/>
              <a:t>17: Halogen Family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Bromine( Br):</a:t>
            </a:r>
          </a:p>
          <a:p>
            <a:pPr lvl="2"/>
            <a:r>
              <a:rPr lang="en-US" dirty="0" smtClean="0"/>
              <a:t>Reddish- Brown liquid ( at room Temp) with strong odor. </a:t>
            </a:r>
          </a:p>
          <a:p>
            <a:pPr lvl="2"/>
            <a:r>
              <a:rPr lang="en-US" dirty="0" smtClean="0"/>
              <a:t>The name came from Greek </a:t>
            </a:r>
            <a:r>
              <a:rPr lang="en-US" dirty="0" smtClean="0"/>
              <a:t>word </a:t>
            </a:r>
            <a:r>
              <a:rPr lang="en-US" i="1" dirty="0" smtClean="0"/>
              <a:t>“ </a:t>
            </a:r>
            <a:r>
              <a:rPr lang="en-US" i="1" dirty="0" err="1" smtClean="0"/>
              <a:t>bromos</a:t>
            </a:r>
            <a:r>
              <a:rPr lang="en-US" dirty="0" smtClean="0"/>
              <a:t>” – (stench)</a:t>
            </a:r>
          </a:p>
          <a:p>
            <a:pPr lvl="2"/>
            <a:r>
              <a:rPr lang="en-US" dirty="0" smtClean="0"/>
              <a:t>The only nonmetal that is liquid under normal conditions</a:t>
            </a:r>
          </a:p>
          <a:p>
            <a:pPr lvl="2"/>
            <a:r>
              <a:rPr lang="en-US" dirty="0" smtClean="0"/>
              <a:t>Causes painful burns.</a:t>
            </a:r>
          </a:p>
          <a:p>
            <a:pPr lvl="2"/>
            <a:r>
              <a:rPr lang="en-US" dirty="0" smtClean="0"/>
              <a:t>Used in dyes (paints), disinfectants and photographic chemicals. 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0243" name="Picture 3" descr="C:\Users\CoreI5\Documents\121\Physical Science (1)\CD\Teacher-CD\Contemporary Science Physical Science\PS_TE\unit_2\photos\fulls\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3924"/>
            <a:ext cx="2781300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82880"/>
            <a:ext cx="7010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1060133"/>
            <a:ext cx="7010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 , Group 17: Halogen Family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Iodine ( I) :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Dark -gray solid </a:t>
            </a:r>
            <a:r>
              <a:rPr lang="en-US" sz="2000" kern="0" dirty="0" smtClean="0">
                <a:latin typeface="+mn-lt"/>
              </a:rPr>
              <a:t>.with light metallic luster.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Used in human diet ( small amounts) added to </a:t>
            </a:r>
            <a:r>
              <a:rPr lang="en-US" sz="2000" kern="0" dirty="0" smtClean="0">
                <a:latin typeface="+mn-lt"/>
              </a:rPr>
              <a:t>table salt. </a:t>
            </a:r>
          </a:p>
          <a:p>
            <a:pPr marL="685800" lvl="1" indent="-228600" eaLnBrk="0" hangingPunct="0">
              <a:lnSpc>
                <a:spcPct val="100000"/>
              </a:lnSpc>
              <a:buFontTx/>
              <a:buChar char="•"/>
            </a:pPr>
            <a:r>
              <a:rPr lang="en-US" sz="2000" b="1" i="1" kern="0" dirty="0" smtClean="0"/>
              <a:t>Astatine (As): </a:t>
            </a:r>
          </a:p>
          <a:p>
            <a:pPr marL="1143000" lvl="2" indent="-228600" eaLnBrk="0" hangingPunct="0">
              <a:lnSpc>
                <a:spcPct val="100000"/>
              </a:lnSpc>
              <a:buFontTx/>
              <a:buChar char="•"/>
            </a:pPr>
            <a:r>
              <a:rPr lang="en-US" sz="2000" i="1" kern="0" dirty="0" smtClean="0"/>
              <a:t>Radioactive halogen,</a:t>
            </a:r>
          </a:p>
          <a:p>
            <a:pPr marL="1143000" lvl="2" indent="-228600" eaLnBrk="0" hangingPunct="0">
              <a:lnSpc>
                <a:spcPct val="100000"/>
              </a:lnSpc>
              <a:buFontTx/>
              <a:buChar char="•"/>
            </a:pPr>
            <a:r>
              <a:rPr lang="en-US" sz="2000" i="1" kern="0" dirty="0" smtClean="0"/>
              <a:t>Unstable and decay quickly. </a:t>
            </a:r>
            <a:endParaRPr lang="en-US" sz="2000" i="1" kern="0" dirty="0" smtClean="0"/>
          </a:p>
        </p:txBody>
      </p:sp>
      <p:pic>
        <p:nvPicPr>
          <p:cNvPr id="11266" name="Picture 2" descr="C:\Users\CoreI5\Documents\121\Physical Science (1)\CD\Teacher-CD\Contemporary Science Physical Science\PS_TE\unit_2\photos\fulls\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4214812"/>
            <a:ext cx="3524250" cy="26431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82880"/>
            <a:ext cx="7010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54480" y="1060133"/>
            <a:ext cx="7010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18: Noble Gases: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i="1" kern="0" dirty="0" smtClean="0">
                <a:latin typeface="+mn-lt"/>
              </a:rPr>
              <a:t>All of them are gases at room Temp.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i="1" kern="0" dirty="0" smtClean="0">
                <a:latin typeface="+mn-lt"/>
              </a:rPr>
              <a:t>Generally they are not reactive 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i="1" kern="0" dirty="0" smtClean="0">
                <a:latin typeface="+mn-lt"/>
              </a:rPr>
              <a:t>They have a complete set of valence electrons.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i="1" kern="0" dirty="0" smtClean="0">
                <a:latin typeface="+mn-lt"/>
              </a:rPr>
              <a:t>He</a:t>
            </a:r>
            <a:r>
              <a:rPr lang="en-US" sz="2200" i="1" kern="0" dirty="0" smtClean="0">
                <a:latin typeface="+mn-lt"/>
              </a:rPr>
              <a:t> has 2 </a:t>
            </a:r>
            <a:r>
              <a:rPr lang="en-US" sz="2200" i="1" kern="0" dirty="0" smtClean="0"/>
              <a:t>valence</a:t>
            </a:r>
            <a:r>
              <a:rPr lang="en-US" sz="2200" i="1" kern="0" dirty="0" smtClean="0">
                <a:latin typeface="+mn-lt"/>
              </a:rPr>
              <a:t> electrons</a:t>
            </a:r>
            <a:r>
              <a:rPr lang="en-US" sz="2200" i="1" kern="0" dirty="0" smtClean="0">
                <a:latin typeface="+mn-lt"/>
              </a:rPr>
              <a:t>, the rest have 8 </a:t>
            </a:r>
            <a:r>
              <a:rPr lang="en-US" sz="2200" i="1" kern="0" dirty="0" smtClean="0"/>
              <a:t>valence </a:t>
            </a:r>
            <a:r>
              <a:rPr lang="en-US" sz="2200" i="1" kern="0" dirty="0" smtClean="0"/>
              <a:t>electrons.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i="1" kern="0" dirty="0" smtClean="0">
                <a:latin typeface="+mn-lt"/>
              </a:rPr>
              <a:t>Present in the atmosphere.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i="1" kern="0" dirty="0" smtClean="0">
                <a:latin typeface="+mn-lt"/>
              </a:rPr>
              <a:t>He</a:t>
            </a:r>
            <a:r>
              <a:rPr lang="en-US" sz="2200" i="1" kern="0" dirty="0" smtClean="0">
                <a:latin typeface="+mn-lt"/>
              </a:rPr>
              <a:t>: is the second most abundant gas in Universe. ( either from atmosphere of natural gas).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i="1" kern="0" dirty="0" smtClean="0">
                <a:latin typeface="+mn-lt"/>
              </a:rPr>
              <a:t>Ne</a:t>
            </a:r>
            <a:r>
              <a:rPr lang="en-US" sz="2200" i="1" kern="0" dirty="0" smtClean="0">
                <a:latin typeface="+mn-lt"/>
              </a:rPr>
              <a:t>: more common than He, Used in lights.</a:t>
            </a:r>
            <a:endParaRPr lang="en-US" sz="2000" i="1" kern="0" dirty="0" smtClean="0"/>
          </a:p>
        </p:txBody>
      </p:sp>
      <p:pic>
        <p:nvPicPr>
          <p:cNvPr id="6146" name="Picture 2" descr="C:\Users\CoreI5\Documents\121\Physical Science (1)\CD\Teacher-CD\Contemporary Science Physical Science\PS_TE\unit_2\photos\fulls\058.jpg"/>
          <p:cNvPicPr>
            <a:picLocks noChangeAspect="1" noChangeArrowheads="1"/>
          </p:cNvPicPr>
          <p:nvPr/>
        </p:nvPicPr>
        <p:blipFill>
          <a:blip r:embed="rId2"/>
          <a:srcRect l="43010" r="42740"/>
          <a:stretch>
            <a:fillRect/>
          </a:stretch>
        </p:blipFill>
        <p:spPr bwMode="auto">
          <a:xfrm>
            <a:off x="8244840" y="914718"/>
            <a:ext cx="86868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82880"/>
            <a:ext cx="7010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6.3: Groups of Elements.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1060133"/>
            <a:ext cx="7010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 , Group 18: Noble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Gases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Hydrogen( H ):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only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element that dose not fit into any other group of the P.T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Located in the upper-left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corner.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baseline="0" dirty="0" smtClean="0">
                <a:latin typeface="+mn-lt"/>
              </a:rPr>
              <a:t>The</a:t>
            </a:r>
            <a:r>
              <a:rPr lang="en-US" sz="2000" kern="0" dirty="0" smtClean="0">
                <a:latin typeface="+mn-lt"/>
              </a:rPr>
              <a:t> most abundant element in the universe.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Stars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use 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produce energy.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baseline="0" dirty="0" smtClean="0">
                <a:latin typeface="+mn-lt"/>
              </a:rPr>
              <a:t>Colorless</a:t>
            </a:r>
            <a:r>
              <a:rPr lang="en-US" sz="2000" kern="0" dirty="0" smtClean="0">
                <a:latin typeface="+mn-lt"/>
              </a:rPr>
              <a:t>, odorless gas.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very flammable.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It combines with other elements to form compounds like :</a:t>
            </a:r>
          </a:p>
          <a:p>
            <a:pPr marL="1600200" lvl="3" indent="-228600" eaLnBrk="0" hangingPunct="0">
              <a:lnSpc>
                <a:spcPct val="100000"/>
              </a:lnSpc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Water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(H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O), table sugar (C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11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and ammonia ( NH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Liquid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used as fuel to lift rockets into space.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4638" y="304800"/>
            <a:ext cx="7010400" cy="838200"/>
          </a:xfrm>
        </p:spPr>
        <p:txBody>
          <a:bodyPr/>
          <a:lstStyle/>
          <a:p>
            <a:r>
              <a:rPr lang="en-US" smtClean="0"/>
              <a:t>Summary: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1371600" y="1354138"/>
            <a:ext cx="7689850" cy="5313362"/>
          </a:xfrm>
        </p:spPr>
        <p:txBody>
          <a:bodyPr/>
          <a:lstStyle/>
          <a:p>
            <a:pPr algn="just"/>
            <a:r>
              <a:rPr lang="en-US" b="1" u="sng" dirty="0" smtClean="0"/>
              <a:t>6.1: Development of the Periodic Table</a:t>
            </a:r>
          </a:p>
          <a:p>
            <a:pPr lvl="1" algn="just"/>
            <a:r>
              <a:rPr lang="en-US" sz="2000" b="1" i="0" dirty="0" smtClean="0"/>
              <a:t>The modern periodic table is arranged in horizontal rows call periods and vertical columns called groups.</a:t>
            </a:r>
          </a:p>
          <a:p>
            <a:pPr lvl="1" algn="just"/>
            <a:r>
              <a:rPr lang="en-US" sz="2000" b="1" i="0" dirty="0" smtClean="0"/>
              <a:t>According to the </a:t>
            </a:r>
            <a:r>
              <a:rPr lang="en-US" sz="2000" b="1" i="0" dirty="0" smtClean="0"/>
              <a:t>periodic law, chemical elements display a repeating pattern of properties when arranged in order of increasing atomic number.</a:t>
            </a:r>
            <a:endParaRPr lang="en-US" sz="2000" b="1" i="0" dirty="0" smtClean="0"/>
          </a:p>
          <a:p>
            <a:pPr algn="just"/>
            <a:r>
              <a:rPr lang="en-US" b="1" u="sng" dirty="0" smtClean="0"/>
              <a:t>6.2: Types of Elements</a:t>
            </a:r>
            <a:endParaRPr lang="en-US" b="1" u="sng" dirty="0" smtClean="0"/>
          </a:p>
          <a:p>
            <a:pPr lvl="1" algn="just"/>
            <a:r>
              <a:rPr lang="en-US" sz="2000" b="1" i="0" dirty="0" smtClean="0"/>
              <a:t>Metal elements are generally shiny, malleable, ductile, and good conductors of heat and electricity.</a:t>
            </a:r>
            <a:endParaRPr lang="en-US" sz="2000" b="1" i="0" dirty="0" smtClean="0"/>
          </a:p>
          <a:p>
            <a:pPr lvl="1" algn="just"/>
            <a:r>
              <a:rPr lang="en-US" sz="2000" b="1" i="0" dirty="0" smtClean="0"/>
              <a:t>Nonmetal elements are usually dull, brittle and poor conductors of heat and electricity.</a:t>
            </a:r>
          </a:p>
          <a:p>
            <a:pPr lvl="1" algn="just"/>
            <a:r>
              <a:rPr lang="en-US" sz="2000" b="1" i="0" dirty="0" smtClean="0"/>
              <a:t>Metalloids exhibit some properties of metals and some properties of nonmetals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just"/>
            <a:r>
              <a:rPr lang="en-US" sz="2200" dirty="0" smtClean="0"/>
              <a:t>.</a:t>
            </a:r>
            <a:endParaRPr lang="en-US" sz="2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1544638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 . Summary: 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371600" y="1354138"/>
            <a:ext cx="7689850" cy="5313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6.3: Groups of Elements: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Alkali metals, or Group 1 elements have one valence electron to give up and are very reactive as a result..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Halogens ( Group 17) are the most reactive nonmetals because they need only one electron to become stable.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noble gases ( group 18) are the least reactive elements because they have complete valance levels of electrons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1543050" y="1313447"/>
            <a:ext cx="7458075" cy="5313363"/>
          </a:xfrm>
        </p:spPr>
        <p:txBody>
          <a:bodyPr/>
          <a:lstStyle/>
          <a:p>
            <a:pPr algn="just"/>
            <a:r>
              <a:rPr lang="en-US" b="1" u="sng" dirty="0" smtClean="0"/>
              <a:t>The Modern </a:t>
            </a:r>
            <a:r>
              <a:rPr lang="en-US" b="1" u="sng" dirty="0" err="1" smtClean="0"/>
              <a:t>Perodic</a:t>
            </a:r>
            <a:r>
              <a:rPr lang="en-US" b="1" u="sng" dirty="0" smtClean="0"/>
              <a:t> Table and </a:t>
            </a:r>
            <a:r>
              <a:rPr lang="en-US" b="1" u="sng" dirty="0" err="1" smtClean="0"/>
              <a:t>Perodic</a:t>
            </a:r>
            <a:r>
              <a:rPr lang="en-US" b="1" u="sng" dirty="0" smtClean="0"/>
              <a:t> Trends</a:t>
            </a:r>
            <a:endParaRPr lang="en-US" dirty="0" smtClean="0"/>
          </a:p>
          <a:p>
            <a:pPr lvl="1" algn="just"/>
            <a:r>
              <a:rPr lang="en-US" dirty="0" smtClean="0"/>
              <a:t>Each square of the table includes:</a:t>
            </a:r>
          </a:p>
          <a:p>
            <a:pPr lvl="2" algn="just"/>
            <a:r>
              <a:rPr lang="en-US" dirty="0" smtClean="0"/>
              <a:t>Element’s name.</a:t>
            </a:r>
          </a:p>
          <a:p>
            <a:pPr lvl="2" algn="just"/>
            <a:r>
              <a:rPr lang="en-US" dirty="0" smtClean="0"/>
              <a:t>Chemical symbol.</a:t>
            </a:r>
          </a:p>
          <a:p>
            <a:pPr lvl="2" algn="just"/>
            <a:r>
              <a:rPr lang="en-US" dirty="0" smtClean="0"/>
              <a:t>Atomic number.</a:t>
            </a:r>
          </a:p>
          <a:p>
            <a:pPr lvl="2" algn="just"/>
            <a:r>
              <a:rPr lang="en-US" dirty="0" smtClean="0"/>
              <a:t>Atomic mass.</a:t>
            </a:r>
          </a:p>
          <a:p>
            <a:pPr lvl="2" algn="just"/>
            <a:endParaRPr lang="en-US" dirty="0" smtClean="0"/>
          </a:p>
          <a:p>
            <a:pPr lvl="2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Each horizontal raw of periodic is called </a:t>
            </a:r>
            <a:r>
              <a:rPr lang="en-US" b="1" dirty="0" smtClean="0"/>
              <a:t>period.</a:t>
            </a:r>
            <a:endParaRPr lang="en-US" dirty="0" smtClean="0"/>
          </a:p>
          <a:p>
            <a:pPr lvl="1" algn="just"/>
            <a:r>
              <a:rPr lang="en-US" dirty="0" smtClean="0"/>
              <a:t>Each Vertical column is called </a:t>
            </a:r>
            <a:r>
              <a:rPr lang="en-US" b="1" dirty="0" smtClean="0"/>
              <a:t>group ( </a:t>
            </a:r>
            <a:r>
              <a:rPr lang="en-US" dirty="0" smtClean="0"/>
              <a:t>have similar  chemical and physical properties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 Number of “p” and “e”  Atomic number increase across periods and down a group.</a:t>
            </a:r>
            <a:endParaRPr lang="en-US" b="1" dirty="0" smtClean="0"/>
          </a:p>
        </p:txBody>
      </p:sp>
      <p:pic>
        <p:nvPicPr>
          <p:cNvPr id="7174" name="Picture 6" descr="C:\Users\CoreI5\Documents\121\Physical Science (1)\CD\Teacher-CD\Contemporary Science Physical Science\PS_TE\unit_2\photos\fulls\059.jpg"/>
          <p:cNvPicPr>
            <a:picLocks noChangeAspect="1" noChangeArrowheads="1"/>
          </p:cNvPicPr>
          <p:nvPr/>
        </p:nvPicPr>
        <p:blipFill>
          <a:blip r:embed="rId3"/>
          <a:srcRect l="52500" r="5000" b="24792"/>
          <a:stretch>
            <a:fillRect/>
          </a:stretch>
        </p:blipFill>
        <p:spPr bwMode="auto">
          <a:xfrm>
            <a:off x="6922857" y="1871825"/>
            <a:ext cx="1619250" cy="2149078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>
          <a:xfrm>
            <a:off x="1665516" y="275772"/>
            <a:ext cx="7010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6.1: Development of the Periodic Table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1585913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6.1: </a:t>
            </a:r>
            <a:r>
              <a:rPr lang="en-US" sz="2000" b="1" kern="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Development of the Periodic Table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248230" y="805457"/>
            <a:ext cx="7752896" cy="5313363"/>
          </a:xfrm>
        </p:spPr>
        <p:txBody>
          <a:bodyPr/>
          <a:lstStyle/>
          <a:p>
            <a:pPr algn="just"/>
            <a:r>
              <a:rPr lang="en-US" b="1" i="1" u="sng" dirty="0" smtClean="0"/>
              <a:t>Cont. </a:t>
            </a:r>
            <a:r>
              <a:rPr lang="en-US" b="1" u="sng" dirty="0" smtClean="0"/>
              <a:t>The Modern </a:t>
            </a:r>
            <a:r>
              <a:rPr lang="en-US" b="1" u="sng" dirty="0" err="1" smtClean="0"/>
              <a:t>Perodic</a:t>
            </a:r>
            <a:r>
              <a:rPr lang="en-US" b="1" u="sng" dirty="0" smtClean="0"/>
              <a:t> Table and Periodic Trends</a:t>
            </a:r>
            <a:endParaRPr lang="en-US" dirty="0" smtClean="0"/>
          </a:p>
          <a:p>
            <a:pPr lvl="1" algn="just"/>
            <a:r>
              <a:rPr lang="en-US" b="1" dirty="0" smtClean="0"/>
              <a:t>Atomic Radius</a:t>
            </a:r>
            <a:r>
              <a:rPr lang="en-US" dirty="0" smtClean="0"/>
              <a:t>: is the distance from the nucleus to the outermost electrons of an atom.</a:t>
            </a:r>
          </a:p>
          <a:p>
            <a:pPr lvl="2" algn="just"/>
            <a:r>
              <a:rPr lang="en-US" dirty="0" smtClean="0"/>
              <a:t>Atomic Radius decreases across a period.</a:t>
            </a:r>
          </a:p>
          <a:p>
            <a:pPr lvl="2" algn="just"/>
            <a:r>
              <a:rPr lang="en-US" dirty="0" smtClean="0"/>
              <a:t>Atomic Radius increases down a group.</a:t>
            </a:r>
          </a:p>
          <a:p>
            <a:pPr lvl="1"/>
            <a:r>
              <a:rPr lang="en-US" b="1" dirty="0" smtClean="0"/>
              <a:t>Ionization Energy</a:t>
            </a:r>
            <a:r>
              <a:rPr lang="en-US" dirty="0" smtClean="0"/>
              <a:t>: the energy required to completely remove electron from a neutral atom in the gaseous state. </a:t>
            </a:r>
          </a:p>
          <a:p>
            <a:pPr lvl="2" algn="just"/>
            <a:r>
              <a:rPr lang="en-US" dirty="0" smtClean="0"/>
              <a:t>Ionization Energy </a:t>
            </a:r>
            <a:r>
              <a:rPr lang="en-US" b="1" dirty="0" smtClean="0"/>
              <a:t>increases</a:t>
            </a:r>
            <a:r>
              <a:rPr lang="en-US" dirty="0" smtClean="0"/>
              <a:t> from left to Right across a period.</a:t>
            </a:r>
          </a:p>
          <a:p>
            <a:pPr lvl="2" algn="just"/>
            <a:r>
              <a:rPr lang="en-US" dirty="0" smtClean="0"/>
              <a:t>Ionization Energy </a:t>
            </a:r>
            <a:r>
              <a:rPr lang="en-US" b="1" dirty="0" smtClean="0"/>
              <a:t>decreases</a:t>
            </a:r>
            <a:r>
              <a:rPr lang="en-US" dirty="0" smtClean="0"/>
              <a:t> moving down a group.</a:t>
            </a:r>
          </a:p>
          <a:p>
            <a:pPr lvl="2" algn="just"/>
            <a:r>
              <a:rPr lang="en-US" dirty="0" smtClean="0"/>
              <a:t>down a group.</a:t>
            </a:r>
            <a:endParaRPr lang="en-US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eI5\Documents\121\Physical Science (1)\CD\Teacher-CD\Contemporary Science Physical Science\PS_TE\unit_2\photos\fulls\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49" y="985839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eI5\Documents\121\Physical Science (1)\CD\Teacher-CD\Contemporary Science Physical Science\PS_TE\unit_2\photos\fulls\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28691" y="87084"/>
            <a:ext cx="3497942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Periodic Table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6.2: Types of Elements.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6" y="1395413"/>
            <a:ext cx="7010400" cy="4572000"/>
          </a:xfrm>
        </p:spPr>
        <p:txBody>
          <a:bodyPr/>
          <a:lstStyle/>
          <a:p>
            <a:r>
              <a:rPr lang="en-US" b="1" dirty="0" smtClean="0"/>
              <a:t>Metals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( most of P.T elements, found to the left of the </a:t>
            </a:r>
            <a:r>
              <a:rPr lang="en-US" dirty="0" smtClean="0"/>
              <a:t>zigzag line in the </a:t>
            </a:r>
            <a:r>
              <a:rPr lang="en-US" dirty="0" smtClean="0"/>
              <a:t>P.T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Properties: ( Figure 6.6) Page 97</a:t>
            </a:r>
          </a:p>
          <a:p>
            <a:pPr lvl="2"/>
            <a:r>
              <a:rPr lang="en-US" dirty="0" smtClean="0"/>
              <a:t>Shiny</a:t>
            </a:r>
            <a:r>
              <a:rPr lang="en-US" dirty="0" smtClean="0"/>
              <a:t>, ( reflects light)</a:t>
            </a:r>
            <a:endParaRPr lang="en-US" dirty="0" smtClean="0"/>
          </a:p>
          <a:p>
            <a:pPr lvl="2"/>
            <a:r>
              <a:rPr lang="en-US" dirty="0" smtClean="0"/>
              <a:t>Malleable,(can be folded and reshaped)</a:t>
            </a:r>
            <a:endParaRPr lang="en-US" dirty="0" smtClean="0"/>
          </a:p>
          <a:p>
            <a:pPr lvl="2"/>
            <a:r>
              <a:rPr lang="en-US" dirty="0" smtClean="0"/>
              <a:t>Solid at Room Temp</a:t>
            </a:r>
            <a:r>
              <a:rPr lang="en-US" dirty="0" smtClean="0"/>
              <a:t>,  melts at High Temperature  ( except “Hg”)</a:t>
            </a:r>
            <a:endParaRPr lang="en-US" dirty="0" smtClean="0"/>
          </a:p>
          <a:p>
            <a:pPr lvl="2"/>
            <a:r>
              <a:rPr lang="en-US" dirty="0" smtClean="0"/>
              <a:t>Good conductors of heat and electricity,</a:t>
            </a:r>
          </a:p>
          <a:p>
            <a:pPr lvl="2"/>
            <a:r>
              <a:rPr lang="en-US" dirty="0" smtClean="0"/>
              <a:t>Ductile</a:t>
            </a:r>
            <a:r>
              <a:rPr lang="en-US" dirty="0" smtClean="0"/>
              <a:t>. ( can be drawn into thin wires)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reI5\Documents\121\Physical Science (1)\CD\Teacher-CD\Contemporary Science Physical Science\PS_TE\unit_2\photos\fulls\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613" y="1069773"/>
            <a:ext cx="6096000" cy="4572000"/>
          </a:xfrm>
          <a:prstGeom prst="rect">
            <a:avLst/>
          </a:prstGeom>
          <a:noFill/>
        </p:spPr>
      </p:pic>
      <p:pic>
        <p:nvPicPr>
          <p:cNvPr id="3076" name="Picture 4" descr="C:\Users\CoreI5\Documents\121\Physical Science (1)\CD\Teacher-CD\Contemporary Science Physical Science\PS_TE\unit_2\photos\fulls\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2613" y="1069773"/>
            <a:ext cx="6096000" cy="4572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072613" y="1069773"/>
            <a:ext cx="6096001" cy="4572000"/>
            <a:chOff x="876299" y="3071755"/>
            <a:chExt cx="6096001" cy="4572000"/>
          </a:xfrm>
        </p:grpSpPr>
        <p:pic>
          <p:nvPicPr>
            <p:cNvPr id="3078" name="Picture 6" descr="C:\Users\CoreI5\Documents\121\Physical Science (1)\CD\Teacher-CD\Contemporary Science Physical Science\PS_TE\unit_2\photos\fulls\0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6299" y="3071755"/>
              <a:ext cx="6096001" cy="4572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46018" y="3254086"/>
              <a:ext cx="192578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Chromium (Cr)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72613" y="1069773"/>
            <a:ext cx="6096000" cy="4572000"/>
            <a:chOff x="2049726" y="1010891"/>
            <a:chExt cx="6096000" cy="4572000"/>
          </a:xfrm>
        </p:grpSpPr>
        <p:pic>
          <p:nvPicPr>
            <p:cNvPr id="3077" name="Picture 5" descr="C:\Users\CoreI5\Documents\121\Physical Science (1)\CD\Teacher-CD\Contemporary Science Physical Science\PS_TE\unit_2\photos\fulls\02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9726" y="1010891"/>
              <a:ext cx="6096000" cy="4572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95550" y="1485900"/>
              <a:ext cx="19050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Copper (Cu)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2613" y="1069773"/>
            <a:ext cx="6096001" cy="4572001"/>
            <a:chOff x="1725876" y="1125191"/>
            <a:chExt cx="6096001" cy="4572001"/>
          </a:xfrm>
        </p:grpSpPr>
        <p:pic>
          <p:nvPicPr>
            <p:cNvPr id="3075" name="Picture 3" descr="C:\Users\CoreI5\Documents\121\Physical Science (1)\CD\Teacher-CD\Contemporary Science Physical Science\PS_TE\unit_2\photos\fulls\02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5876" y="1125191"/>
              <a:ext cx="6096001" cy="457200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867400" y="1524000"/>
              <a:ext cx="177165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Aluminum (Al)</a:t>
              </a:r>
              <a:endParaRPr lang="en-US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1499507" y="567643"/>
            <a:ext cx="7458075" cy="5313362"/>
          </a:xfrm>
        </p:spPr>
        <p:txBody>
          <a:bodyPr/>
          <a:lstStyle/>
          <a:p>
            <a:pPr algn="just"/>
            <a:r>
              <a:rPr lang="en-US" b="1" dirty="0" smtClean="0"/>
              <a:t>Nonmetals:</a:t>
            </a:r>
          </a:p>
          <a:p>
            <a:pPr lvl="1" algn="just"/>
            <a:r>
              <a:rPr lang="en-US" dirty="0" smtClean="0"/>
              <a:t>Found to the right of the P.T ( except “H” )</a:t>
            </a:r>
          </a:p>
          <a:p>
            <a:pPr lvl="1" algn="just"/>
            <a:r>
              <a:rPr lang="en-US" dirty="0" smtClean="0"/>
              <a:t>More than ½ of the nonmetals are gases at room Temp.</a:t>
            </a:r>
          </a:p>
          <a:p>
            <a:pPr lvl="1" algn="just"/>
            <a:r>
              <a:rPr lang="en-US" dirty="0" smtClean="0"/>
              <a:t>Properties ( opposite to metals) :</a:t>
            </a:r>
          </a:p>
          <a:p>
            <a:pPr lvl="2" algn="just"/>
            <a:r>
              <a:rPr lang="en-US" dirty="0" smtClean="0"/>
              <a:t>Not shiny (dull),</a:t>
            </a:r>
          </a:p>
          <a:p>
            <a:pPr lvl="2" algn="just"/>
            <a:r>
              <a:rPr lang="en-US" dirty="0" smtClean="0"/>
              <a:t>Brittle (shatter),</a:t>
            </a:r>
          </a:p>
          <a:p>
            <a:pPr lvl="2" algn="just"/>
            <a:r>
              <a:rPr lang="en-US" dirty="0" smtClean="0"/>
              <a:t>Poor conductors of heat and electricity. </a:t>
            </a:r>
          </a:p>
          <a:p>
            <a:pPr lvl="2" algn="just">
              <a:buNone/>
            </a:pPr>
            <a:endParaRPr lang="en-US" dirty="0" smtClean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1489075" y="-96838"/>
            <a:ext cx="70104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6.2: </a:t>
            </a:r>
            <a:r>
              <a:rPr lang="en-US" sz="2000" b="1" kern="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Types of Elements</a:t>
            </a:r>
            <a:r>
              <a:rPr lang="en-US" sz="20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. </a:t>
            </a:r>
            <a:endParaRPr lang="en-US" sz="20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CoreI5\Documents\121\Physical Science (1)\CD\Teacher-CD\Contemporary Science Physical Science\PS_TE\unit_2\photos\fulls\029.jpg"/>
          <p:cNvPicPr>
            <a:picLocks noChangeAspect="1" noChangeArrowheads="1"/>
          </p:cNvPicPr>
          <p:nvPr/>
        </p:nvPicPr>
        <p:blipFill>
          <a:blip r:embed="rId3"/>
          <a:srcRect l="17712"/>
          <a:stretch>
            <a:fillRect/>
          </a:stretch>
        </p:blipFill>
        <p:spPr bwMode="auto">
          <a:xfrm>
            <a:off x="381000" y="4276726"/>
            <a:ext cx="2832098" cy="2581274"/>
          </a:xfrm>
          <a:prstGeom prst="rect">
            <a:avLst/>
          </a:prstGeom>
          <a:noFill/>
        </p:spPr>
      </p:pic>
      <p:pic>
        <p:nvPicPr>
          <p:cNvPr id="7171" name="Picture 3" descr="C:\Users\CoreI5\Documents\121\Physical Science (1)\CD\Teacher-CD\Contemporary Science Physical Science\PS_TE\unit_2\photos\fulls\030.jpg"/>
          <p:cNvPicPr>
            <a:picLocks noChangeAspect="1" noChangeArrowheads="1"/>
          </p:cNvPicPr>
          <p:nvPr/>
        </p:nvPicPr>
        <p:blipFill>
          <a:blip r:embed="rId4"/>
          <a:srcRect l="16605"/>
          <a:stretch>
            <a:fillRect/>
          </a:stretch>
        </p:blipFill>
        <p:spPr bwMode="auto">
          <a:xfrm>
            <a:off x="3276600" y="4276726"/>
            <a:ext cx="2870198" cy="2581274"/>
          </a:xfrm>
          <a:prstGeom prst="rect">
            <a:avLst/>
          </a:prstGeom>
          <a:noFill/>
        </p:spPr>
      </p:pic>
      <p:pic>
        <p:nvPicPr>
          <p:cNvPr id="7172" name="Picture 4" descr="C:\Users\CoreI5\Documents\121\Physical Science (1)\CD\Teacher-CD\Contemporary Science Physical Science\PS_TE\unit_2\photos\fulls\031.jpg"/>
          <p:cNvPicPr>
            <a:picLocks noChangeAspect="1" noChangeArrowheads="1"/>
          </p:cNvPicPr>
          <p:nvPr/>
        </p:nvPicPr>
        <p:blipFill>
          <a:blip r:embed="rId5"/>
          <a:srcRect l="14207"/>
          <a:stretch>
            <a:fillRect/>
          </a:stretch>
        </p:blipFill>
        <p:spPr bwMode="auto">
          <a:xfrm>
            <a:off x="6191250" y="4276726"/>
            <a:ext cx="2952750" cy="25812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499507" y="567643"/>
            <a:ext cx="7458075" cy="5313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Metalloids: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7 elements located between the metals and nonmetals.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Has properties of both metal and nonmetals.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All are solids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Under certain conditions they produce 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semiconductors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</a:t>
            </a:r>
          </a:p>
          <a:p>
            <a:pPr marL="1143000" marR="0" lvl="2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1489075" y="-96838"/>
            <a:ext cx="70104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6.2: </a:t>
            </a:r>
            <a:r>
              <a:rPr lang="en-US" sz="2000" b="1" kern="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Types of Elements</a:t>
            </a:r>
            <a:r>
              <a:rPr lang="en-US" sz="20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. </a:t>
            </a:r>
            <a:endParaRPr lang="en-US" sz="20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CoreI5\Downloads\HITEC_semicondu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49" y="3989534"/>
            <a:ext cx="3133725" cy="23541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Classroom expec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room expec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5284</TotalTime>
  <Words>1148</Words>
  <Application>Microsoft Office PowerPoint</Application>
  <PresentationFormat>On-screen Show (4:3)</PresentationFormat>
  <Paragraphs>151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Classroom expectations</vt:lpstr>
      <vt:lpstr>KING FAHD UNIVERSITY OF PETROLEUM AND MINERALS </vt:lpstr>
      <vt:lpstr>6.1: Development of the Periodic Table</vt:lpstr>
      <vt:lpstr>Slide 3</vt:lpstr>
      <vt:lpstr>Slide 4</vt:lpstr>
      <vt:lpstr>Slide 5</vt:lpstr>
      <vt:lpstr>6.2: Types of Elements. </vt:lpstr>
      <vt:lpstr>Slide 7</vt:lpstr>
      <vt:lpstr>Slide 8</vt:lpstr>
      <vt:lpstr>Slide 9</vt:lpstr>
      <vt:lpstr>Slide 10</vt:lpstr>
      <vt:lpstr>Slide 11</vt:lpstr>
      <vt:lpstr>Slide 12</vt:lpstr>
      <vt:lpstr>6.3: Groups of Elements. </vt:lpstr>
      <vt:lpstr>6.3: Groups of Elements. </vt:lpstr>
      <vt:lpstr>Slide 15</vt:lpstr>
      <vt:lpstr>Slide 16</vt:lpstr>
      <vt:lpstr>Slide 17</vt:lpstr>
      <vt:lpstr>Summary: </vt:lpstr>
      <vt:lpstr>Slide 19</vt:lpstr>
    </vt:vector>
  </TitlesOfParts>
  <Company>KFUPM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CH#6, 6.1,6.2,6.3</dc:title>
  <dc:creator>Fuad Enaya</dc:creator>
  <cp:lastModifiedBy>CoreI5</cp:lastModifiedBy>
  <cp:revision>207</cp:revision>
  <dcterms:created xsi:type="dcterms:W3CDTF">2006-03-30T16:27:36Z</dcterms:created>
  <dcterms:modified xsi:type="dcterms:W3CDTF">2012-09-17T22:44:10Z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