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34"/>
  </p:notesMasterIdLst>
  <p:handoutMasterIdLst>
    <p:handoutMasterId r:id="rId35"/>
  </p:handoutMasterIdLst>
  <p:sldIdLst>
    <p:sldId id="257" r:id="rId5"/>
    <p:sldId id="258" r:id="rId6"/>
    <p:sldId id="285" r:id="rId7"/>
    <p:sldId id="286"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8" r:id="rId29"/>
    <p:sldId id="280" r:id="rId30"/>
    <p:sldId id="281" r:id="rId31"/>
    <p:sldId id="282"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9" autoAdjust="0"/>
    <p:restoredTop sz="94660"/>
  </p:normalViewPr>
  <p:slideViewPr>
    <p:cSldViewPr snapToGrid="0" snapToObjects="1">
      <p:cViewPr>
        <p:scale>
          <a:sx n="40" d="100"/>
          <a:sy n="40" d="100"/>
        </p:scale>
        <p:origin x="-162" y="-12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3B9ADD-B054-2E46-95B2-33F03C7C8C3F}" type="datetimeFigureOut">
              <a:rPr lang="en-US" smtClean="0"/>
              <a:pPr/>
              <a:t>3/5/2013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AB9590-63CF-AA45-89F0-2344A420A1FE}" type="slidenum">
              <a:rPr lang="en-US" smtClean="0"/>
              <a:pPr/>
              <a:t>‹#›</a:t>
            </a:fld>
            <a:endParaRPr lang="en-US"/>
          </a:p>
        </p:txBody>
      </p:sp>
    </p:spTree>
    <p:extLst>
      <p:ext uri="{BB962C8B-B14F-4D97-AF65-F5344CB8AC3E}">
        <p14:creationId xmlns:p14="http://schemas.microsoft.com/office/powerpoint/2010/main" val="2156690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1F956-496D-064E-A280-6D68183C2FD9}" type="datetimeFigureOut">
              <a:rPr lang="en-US" smtClean="0"/>
              <a:pPr/>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0C2F2-C5AE-6B4F-B385-ED0C00A5BE34}" type="slidenum">
              <a:rPr lang="en-US" smtClean="0"/>
              <a:pPr/>
              <a:t>‹#›</a:t>
            </a:fld>
            <a:endParaRPr lang="en-US"/>
          </a:p>
        </p:txBody>
      </p:sp>
    </p:spTree>
    <p:extLst>
      <p:ext uri="{BB962C8B-B14F-4D97-AF65-F5344CB8AC3E}">
        <p14:creationId xmlns:p14="http://schemas.microsoft.com/office/powerpoint/2010/main" val="97831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fld id="{DF42549D-4807-FD4C-812D-A14A0F64F92A}" type="slidenum">
              <a:rPr lang="en-US"/>
              <a:pPr/>
              <a:t>1</a:t>
            </a:fld>
            <a:endParaRPr lang="en-US"/>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p:spPr>
        <p:txBody>
          <a:bodyPr/>
          <a:lstStyle/>
          <a:p>
            <a:fld id="{CE40C4F7-8ACD-1647-AD0E-476474997C00}" type="slidenum">
              <a:rPr lang="en-US"/>
              <a:pPr/>
              <a:t>28</a:t>
            </a:fld>
            <a:endParaRPr lang="en-US"/>
          </a:p>
        </p:txBody>
      </p:sp>
      <p:sp>
        <p:nvSpPr>
          <p:cNvPr id="7577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7578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p:spPr>
        <p:txBody>
          <a:bodyPr/>
          <a:lstStyle/>
          <a:p>
            <a:fld id="{CE40C4F7-8ACD-1647-AD0E-476474997C00}" type="slidenum">
              <a:rPr lang="en-US"/>
              <a:pPr/>
              <a:t>29</a:t>
            </a:fld>
            <a:endParaRPr lang="en-US"/>
          </a:p>
        </p:txBody>
      </p:sp>
      <p:sp>
        <p:nvSpPr>
          <p:cNvPr id="7577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7578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Date Placeholder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Footer Placeholder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a:p>
        </p:txBody>
      </p:sp>
      <p:sp>
        <p:nvSpPr>
          <p:cNvPr id="6" name="Slide Number Placeholder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Footer Placeholder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a:p>
        </p:txBody>
      </p:sp>
      <p:sp>
        <p:nvSpPr>
          <p:cNvPr id="6" name="Slide Number Placeholder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6612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30720" cy="56612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Footer Placeholder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dirty="0"/>
          </a:p>
        </p:txBody>
      </p:sp>
      <p:sp>
        <p:nvSpPr>
          <p:cNvPr id="6" name="Slide Number Placeholder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5" name="Footer Placeholder 4"/>
          <p:cNvSpPr>
            <a:spLocks noGrp="1" noChangeArrowheads="1"/>
          </p:cNvSpPr>
          <p:nvPr>
            <p:ph type="ftr" idx="11"/>
          </p:nvPr>
        </p:nvSpPr>
        <p:spPr>
          <a:xfrm>
            <a:off x="1970139" y="6552636"/>
            <a:ext cx="5203723" cy="305363"/>
          </a:xfrm>
          <a:prstGeom prst="rect">
            <a:avLst/>
          </a:prstGeom>
        </p:spPr>
        <p:txBody>
          <a:bodyPr/>
          <a:lstStyle>
            <a:lvl1pPr>
              <a:defRPr>
                <a:solidFill>
                  <a:srgbClr val="FFFFFF"/>
                </a:solidFill>
              </a:defRPr>
            </a:lvl1pPr>
          </a:lstStyle>
          <a:p>
            <a:pPr>
              <a:defRPr/>
            </a:pPr>
            <a:r>
              <a:rPr lang="en-US" smtClean="0"/>
              <a:t>© 2014 John Wiley &amp; Sons, Inc. All rights reserved.</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8"/>
            <a:ext cx="822384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0" y="3741513"/>
            <a:ext cx="822384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9" name="Rectangle 4"/>
          <p:cNvSpPr>
            <a:spLocks noGrp="1" noChangeArrowheads="1"/>
          </p:cNvSpPr>
          <p:nvPr>
            <p:ph type="ftr" idx="11"/>
          </p:nvPr>
        </p:nvSpPr>
        <p:spPr>
          <a:xfrm>
            <a:off x="1970139" y="6552636"/>
            <a:ext cx="5203723" cy="305363"/>
          </a:xfrm>
          <a:prstGeom prst="rect">
            <a:avLst/>
          </a:prstGeom>
        </p:spPr>
        <p:txBody>
          <a:bodyPr/>
          <a:lstStyle>
            <a:lvl1pPr>
              <a:defRPr/>
            </a:lvl1pPr>
          </a:lstStyle>
          <a:p>
            <a:r>
              <a:rPr lang="en-US" smtClean="0"/>
              <a:t>© 2014 John Wiley &amp; Sons, Inc. All rights reserved.</a:t>
            </a:r>
            <a:endParaRPr lang="en-US"/>
          </a:p>
        </p:txBody>
      </p:sp>
      <p:sp>
        <p:nvSpPr>
          <p:cNvPr id="10"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pic>
        <p:nvPicPr>
          <p:cNvPr id="6"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8"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6480" y="1409908"/>
            <a:ext cx="404208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6800" y="1409908"/>
            <a:ext cx="40435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6480" y="3741513"/>
            <a:ext cx="822384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10" name="Rectangle 4"/>
          <p:cNvSpPr>
            <a:spLocks noGrp="1" noChangeArrowheads="1"/>
          </p:cNvSpPr>
          <p:nvPr>
            <p:ph type="ftr" idx="11"/>
          </p:nvPr>
        </p:nvSpPr>
        <p:spPr>
          <a:xfrm>
            <a:off x="1970139" y="6552636"/>
            <a:ext cx="5203723" cy="305363"/>
          </a:xfrm>
          <a:prstGeom prst="rect">
            <a:avLst/>
          </a:prstGeom>
        </p:spPr>
        <p:txBody>
          <a:bodyPr/>
          <a:lstStyle>
            <a:lvl1pPr>
              <a:defRPr/>
            </a:lvl1pPr>
          </a:lstStyle>
          <a:p>
            <a:r>
              <a:rPr lang="en-US" smtClean="0"/>
              <a:t>© 2014 John Wiley &amp; Sons, Inc. All rights reserved.</a:t>
            </a:r>
            <a:endParaRPr lang="en-US"/>
          </a:p>
        </p:txBody>
      </p:sp>
      <p:sp>
        <p:nvSpPr>
          <p:cNvPr id="11"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pic>
        <p:nvPicPr>
          <p:cNvPr id="7"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9"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sz="quarter"/>
          </p:nvPr>
        </p:nvSpPr>
        <p:spPr>
          <a:xfrm>
            <a:off x="456480" y="273629"/>
            <a:ext cx="8223840" cy="88425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6480" y="1409908"/>
            <a:ext cx="404208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6800" y="1409908"/>
            <a:ext cx="40435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6480" y="3741513"/>
            <a:ext cx="404208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6800" y="3741513"/>
            <a:ext cx="40435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11" name="Rectangle 4"/>
          <p:cNvSpPr>
            <a:spLocks noGrp="1" noChangeArrowheads="1"/>
          </p:cNvSpPr>
          <p:nvPr>
            <p:ph type="ftr" idx="11"/>
          </p:nvPr>
        </p:nvSpPr>
        <p:spPr>
          <a:xfrm>
            <a:off x="1970139" y="6552636"/>
            <a:ext cx="5203723" cy="305363"/>
          </a:xfrm>
          <a:prstGeom prst="rect">
            <a:avLst/>
          </a:prstGeom>
        </p:spPr>
        <p:txBody>
          <a:bodyPr/>
          <a:lstStyle>
            <a:lvl1pPr>
              <a:defRPr/>
            </a:lvl1pPr>
          </a:lstStyle>
          <a:p>
            <a:r>
              <a:rPr lang="en-US" smtClean="0"/>
              <a:t>© 2014 John Wiley &amp; Sons, Inc. All rights reserved.</a:t>
            </a:r>
            <a:endParaRPr lang="en-US"/>
          </a:p>
        </p:txBody>
      </p:sp>
      <p:sp>
        <p:nvSpPr>
          <p:cNvPr id="12"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8" name="Footer Placeholder 7"/>
          <p:cNvSpPr>
            <a:spLocks noGrp="1" noChangeArrowheads="1"/>
          </p:cNvSpPr>
          <p:nvPr>
            <p:ph type="ftr" idx="11"/>
          </p:nvPr>
        </p:nvSpPr>
        <p:spPr>
          <a:xfrm>
            <a:off x="1970139" y="6552636"/>
            <a:ext cx="5203723" cy="305363"/>
          </a:xfrm>
          <a:prstGeom prst="rect">
            <a:avLst/>
          </a:prstGeom>
        </p:spPr>
        <p:txBody>
          <a:bodyPr/>
          <a:lstStyle>
            <a:lvl1pPr>
              <a:defRPr/>
            </a:lvl1pPr>
          </a:lstStyle>
          <a:p>
            <a:r>
              <a:rPr lang="en-US" smtClean="0"/>
              <a:t>© 2014 John Wiley &amp; Sons, Inc. All rights reserved.</a:t>
            </a:r>
            <a:endParaRPr lang="en-US"/>
          </a:p>
        </p:txBody>
      </p:sp>
      <p:sp>
        <p:nvSpPr>
          <p:cNvPr id="9" name="Slide Number Placeholder 8"/>
          <p:cNvSpPr>
            <a:spLocks noGrp="1" noChangeArrowheads="1"/>
          </p:cNvSpPr>
          <p:nvPr>
            <p:ph type="sldNum" idx="12"/>
          </p:nvPr>
        </p:nvSpPr>
        <p:spPr>
          <a:xfrm>
            <a:off x="6554880" y="6247376"/>
            <a:ext cx="2125440" cy="468050"/>
          </a:xfrm>
          <a:prstGeom prst="rect">
            <a:avLst/>
          </a:prstGeom>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Date Placeholder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Footer Placeholder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a:p>
        </p:txBody>
      </p:sp>
      <p:sp>
        <p:nvSpPr>
          <p:cNvPr id="6" name="Slide Number Placeholder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9" name="Rectangle 4"/>
          <p:cNvSpPr>
            <a:spLocks noGrp="1" noChangeArrowheads="1"/>
          </p:cNvSpPr>
          <p:nvPr>
            <p:ph type="ftr" idx="11"/>
          </p:nvPr>
        </p:nvSpPr>
        <p:spPr>
          <a:xfrm>
            <a:off x="1970139" y="6552636"/>
            <a:ext cx="5203723" cy="305363"/>
          </a:xfrm>
          <a:prstGeom prst="rect">
            <a:avLst/>
          </a:prstGeom>
        </p:spPr>
        <p:txBody>
          <a:bodyPr/>
          <a:lstStyle>
            <a:lvl1pPr>
              <a:defRPr/>
            </a:lvl1pPr>
          </a:lstStyle>
          <a:p>
            <a:r>
              <a:rPr lang="en-US" smtClean="0"/>
              <a:t>© 2014 John Wiley &amp; Sons, Inc. All rights reserved.</a:t>
            </a:r>
            <a:endParaRPr lang="en-US"/>
          </a:p>
        </p:txBody>
      </p:sp>
      <p:sp>
        <p:nvSpPr>
          <p:cNvPr id="10"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8" name="Rectangle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a:p>
        </p:txBody>
      </p:sp>
      <p:sp>
        <p:nvSpPr>
          <p:cNvPr id="9"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4" name="Rectangle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a:p>
        </p:txBody>
      </p:sp>
      <p:sp>
        <p:nvSpPr>
          <p:cNvPr id="5"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3" name="Rectangle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a:p>
        </p:txBody>
      </p:sp>
      <p:sp>
        <p:nvSpPr>
          <p:cNvPr id="4"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6" name="Rectangle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a:p>
        </p:txBody>
      </p:sp>
      <p:sp>
        <p:nvSpPr>
          <p:cNvPr id="7"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6" name="Rectangle 4"/>
          <p:cNvSpPr>
            <a:spLocks noGrp="1" noChangeArrowheads="1"/>
          </p:cNvSpPr>
          <p:nvPr>
            <p:ph type="ftr" idx="11"/>
          </p:nvPr>
        </p:nvSpPr>
        <p:spPr>
          <a:xfrm>
            <a:off x="1970139" y="6552636"/>
            <a:ext cx="5203723" cy="305363"/>
          </a:xfrm>
          <a:prstGeom prst="rect">
            <a:avLst/>
          </a:prstGeom>
          <a:ln/>
        </p:spPr>
        <p:txBody>
          <a:bodyPr/>
          <a:lstStyle>
            <a:lvl1pPr>
              <a:defRPr/>
            </a:lvl1pPr>
          </a:lstStyle>
          <a:p>
            <a:r>
              <a:rPr lang="en-US" smtClean="0"/>
              <a:t>© 2014 John Wiley &amp; Sons, Inc. All rights reserved.</a:t>
            </a:r>
            <a:endParaRPr lang="en-US"/>
          </a:p>
        </p:txBody>
      </p:sp>
      <p:sp>
        <p:nvSpPr>
          <p:cNvPr id="7"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0816ECC0-7E09-8442-84BE-1FA86C0F5C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headEnd/>
            <a:tailEnd/>
          </a:ln>
        </p:spPr>
        <p:txBody>
          <a:bodyPr vert="horz" wrap="square" lIns="0" tIns="2253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 name="Footer Placeholder 6"/>
          <p:cNvSpPr>
            <a:spLocks noGrp="1"/>
          </p:cNvSpPr>
          <p:nvPr>
            <p:ph type="ftr" sz="quarter" idx="3"/>
          </p:nvPr>
        </p:nvSpPr>
        <p:spPr>
          <a:xfrm>
            <a:off x="2072550" y="6492875"/>
            <a:ext cx="4998900" cy="365125"/>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 charset="0"/>
        <a:defRPr sz="25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 charset="0"/>
        <a:defRPr sz="22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 charset="0"/>
        <a:defRPr sz="20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4.xml"/><Relationship Id="rId7" Type="http://schemas.openxmlformats.org/officeDocument/2006/relationships/image" Target="../media/image20.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microsoft.com/office/2007/relationships/hdphoto" Target="../media/hdphoto5.wdp"/><Relationship Id="rId5" Type="http://schemas.openxmlformats.org/officeDocument/2006/relationships/image" Target="../media/image35.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a:spLocks/>
          </p:cNvSpPr>
          <p:nvPr/>
        </p:nvSpPr>
        <p:spPr bwMode="auto">
          <a:xfrm>
            <a:off x="1000801" y="1769946"/>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headEnd/>
            <a:tailEnd/>
          </a:ln>
          <a:effectLst>
            <a:outerShdw blurRad="50800" dist="38100" dir="2700000" algn="tl" rotWithShape="0">
              <a:srgbClr val="000000">
                <a:alpha val="39999"/>
              </a:srgbClr>
            </a:outerShdw>
          </a:effectLst>
        </p:spPr>
        <p:txBody>
          <a:bodyPr lIns="82945" tIns="41473" rIns="82945" bIns="41473" anchor="ctr">
            <a:prstTxWarp prst="textNoShape">
              <a:avLst/>
            </a:prstTxWarp>
          </a:bodyPr>
          <a:lstStyle/>
          <a:p>
            <a:endParaRPr lang="en-US"/>
          </a:p>
        </p:txBody>
      </p:sp>
      <p:sp>
        <p:nvSpPr>
          <p:cNvPr id="9219" name="Rectangle 1"/>
          <p:cNvSpPr>
            <a:spLocks noGrp="1" noChangeArrowheads="1"/>
          </p:cNvSpPr>
          <p:nvPr>
            <p:ph type="title"/>
          </p:nvPr>
        </p:nvSpPr>
        <p:spPr>
          <a:xfrm>
            <a:off x="1182223" y="1977328"/>
            <a:ext cx="6820354" cy="2033493"/>
          </a:xfrm>
        </p:spPr>
        <p:txBody>
          <a:bodyPr tIns="35268"/>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600" b="1" dirty="0" smtClean="0">
                <a:solidFill>
                  <a:srgbClr val="34566E"/>
                </a:solidFill>
                <a:ea typeface="Calibri" pitchFamily="1" charset="0"/>
                <a:cs typeface="Calibri" pitchFamily="1" charset="0"/>
              </a:rPr>
              <a:t>Waves - I</a:t>
            </a:r>
            <a:endParaRPr lang="en-US" sz="3600" b="1" dirty="0">
              <a:solidFill>
                <a:srgbClr val="34566E"/>
              </a:solidFill>
              <a:ea typeface="Calibri" pitchFamily="1" charset="0"/>
              <a:cs typeface="Calibri" pitchFamily="1" charset="0"/>
            </a:endParaRPr>
          </a:p>
        </p:txBody>
      </p:sp>
      <p:sp>
        <p:nvSpPr>
          <p:cNvPr id="3075" name="Rectangle 2"/>
          <p:cNvSpPr>
            <a:spLocks noGrp="1" noChangeArrowheads="1"/>
          </p:cNvSpPr>
          <p:nvPr>
            <p:ph type="subTitle" idx="4294967295"/>
          </p:nvPr>
        </p:nvSpPr>
        <p:spPr>
          <a:xfrm>
            <a:off x="1941513" y="1217613"/>
            <a:ext cx="7202487" cy="552450"/>
          </a:xfrm>
        </p:spPr>
        <p:txBody>
          <a:bodyPr tIns="25471" anchor="ctr"/>
          <a:lstStyle/>
          <a:p>
            <a:pPr indent="-308165">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2700" dirty="0">
                <a:solidFill>
                  <a:schemeClr val="bg1"/>
                </a:solidFill>
                <a:latin typeface="+mj-lt"/>
                <a:cs typeface="Calibri" pitchFamily="34" charset="0"/>
              </a:rPr>
              <a:t>Chapter</a:t>
            </a:r>
            <a:r>
              <a:rPr lang="en-US" sz="2700" dirty="0" smtClean="0">
                <a:solidFill>
                  <a:schemeClr val="bg1"/>
                </a:solidFill>
                <a:latin typeface="+mj-lt"/>
                <a:cs typeface="Calibri" pitchFamily="34" charset="0"/>
              </a:rPr>
              <a:t> 16</a:t>
            </a:r>
            <a:endParaRPr lang="en-US" sz="2700" dirty="0">
              <a:solidFill>
                <a:schemeClr val="bg1"/>
              </a:solidFill>
              <a:latin typeface="+mj-lt"/>
              <a:cs typeface="Calibri" pitchFamily="34" charset="0"/>
            </a:endParaRP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a:defRPr/>
            </a:pPr>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16-2</a:t>
            </a:r>
            <a:r>
              <a:rPr lang="en-US" sz="2700" dirty="0" smtClean="0">
                <a:solidFill>
                  <a:schemeClr val="bg1"/>
                </a:solidFill>
                <a:ea typeface="Calibri" pitchFamily="1" charset="0"/>
                <a:cs typeface="Calibri" pitchFamily="1" charset="0"/>
              </a:rPr>
              <a:t>  Wave Speed on a Stretched String</a:t>
            </a:r>
            <a:endParaRPr lang="en-US" sz="2700" dirty="0">
              <a:solidFill>
                <a:schemeClr val="bg1"/>
              </a:solidFill>
              <a:ea typeface="Calibri" pitchFamily="1" charset="0"/>
              <a:cs typeface="Calibri" pitchFamily="1" charset="0"/>
            </a:endParaRPr>
          </a:p>
        </p:txBody>
      </p:sp>
      <p:sp>
        <p:nvSpPr>
          <p:cNvPr id="21" name="Text Box 4"/>
          <p:cNvSpPr txBox="1">
            <a:spLocks noChangeArrowheads="1"/>
          </p:cNvSpPr>
          <p:nvPr/>
        </p:nvSpPr>
        <p:spPr bwMode="auto">
          <a:xfrm>
            <a:off x="253455" y="1327819"/>
            <a:ext cx="8431185" cy="1174623"/>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Learning Objectives</a:t>
            </a:r>
            <a:endParaRPr lang="en-US" sz="2900" b="1" dirty="0">
              <a:solidFill>
                <a:srgbClr val="34566E"/>
              </a:solidFill>
            </a:endParaRPr>
          </a:p>
        </p:txBody>
      </p:sp>
      <p:sp>
        <p:nvSpPr>
          <p:cNvPr id="13" name="Rectangle 2"/>
          <p:cNvSpPr>
            <a:spLocks noGrp="1" noChangeArrowheads="1"/>
          </p:cNvSpPr>
          <p:nvPr>
            <p:ph sz="half" idx="1"/>
          </p:nvPr>
        </p:nvSpPr>
        <p:spPr>
          <a:xfrm>
            <a:off x="456480" y="1908201"/>
            <a:ext cx="4014720" cy="4222523"/>
          </a:xfrm>
        </p:spPr>
        <p:txBody>
          <a:bodyPr tIns="19267"/>
          <a:lstStyle/>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b="1" dirty="0" smtClean="0"/>
          </a:p>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16.14</a:t>
            </a:r>
            <a:r>
              <a:rPr lang="en-US" sz="2200" dirty="0" smtClean="0"/>
              <a:t> Calculate the linear density </a:t>
            </a:r>
            <a:r>
              <a:rPr lang="en-US" sz="2200" i="1" dirty="0" smtClean="0"/>
              <a:t>μ</a:t>
            </a:r>
            <a:r>
              <a:rPr lang="en-US" sz="2200" dirty="0" smtClean="0"/>
              <a:t> of a uniform string in terms of the total mass and total length.</a:t>
            </a:r>
          </a:p>
        </p:txBody>
      </p:sp>
      <p:sp>
        <p:nvSpPr>
          <p:cNvPr id="14" name="Rectangle 3"/>
          <p:cNvSpPr>
            <a:spLocks noGrp="1" noChangeArrowheads="1"/>
          </p:cNvSpPr>
          <p:nvPr>
            <p:ph sz="half" idx="2"/>
          </p:nvPr>
        </p:nvSpPr>
        <p:spPr>
          <a:xfrm>
            <a:off x="4672800" y="1908201"/>
            <a:ext cx="4014720" cy="4222523"/>
          </a:xfrm>
        </p:spPr>
        <p:txBody>
          <a:bodyPr tIns="19267"/>
          <a:lstStyle/>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b="1" dirty="0" smtClean="0"/>
          </a:p>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16.15 </a:t>
            </a:r>
            <a:r>
              <a:rPr lang="en-US" sz="2200" dirty="0" smtClean="0"/>
              <a:t>Apply the relationship between wave speed </a:t>
            </a:r>
            <a:r>
              <a:rPr lang="en-US" sz="2200" i="1" dirty="0" smtClean="0"/>
              <a:t>ν</a:t>
            </a:r>
            <a:r>
              <a:rPr lang="en-US" sz="2200" dirty="0" smtClean="0"/>
              <a:t>, tension </a:t>
            </a:r>
            <a:r>
              <a:rPr lang="en-US" sz="2200" i="1" dirty="0" smtClean="0"/>
              <a:t>τ</a:t>
            </a:r>
            <a:r>
              <a:rPr lang="en-US" sz="2200" dirty="0" smtClean="0"/>
              <a:t>, and linear density </a:t>
            </a:r>
            <a:r>
              <a:rPr lang="en-US" sz="2200" i="1" dirty="0" smtClean="0"/>
              <a:t>μ</a:t>
            </a:r>
            <a:r>
              <a:rPr lang="en-US" sz="2200" dirty="0" smtClean="0"/>
              <a:t>.</a:t>
            </a:r>
          </a:p>
          <a:p>
            <a:pPr marL="388806" indent="-293764">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dirty="0"/>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16-2</a:t>
            </a:r>
            <a:r>
              <a:rPr lang="en-US" sz="2700" dirty="0" smtClean="0">
                <a:solidFill>
                  <a:schemeClr val="bg1"/>
                </a:solidFill>
                <a:ea typeface="Calibri" pitchFamily="1" charset="0"/>
                <a:cs typeface="Calibri" pitchFamily="1" charset="0"/>
              </a:rPr>
              <a:t>  Wave Speed on a Stretched String</a:t>
            </a:r>
            <a:endParaRPr lang="en-US" sz="2700" dirty="0">
              <a:solidFill>
                <a:schemeClr val="bg1"/>
              </a:solidFill>
              <a:ea typeface="Calibri" pitchFamily="1" charset="0"/>
              <a:cs typeface="Calibri" pitchFamily="1" charset="0"/>
            </a:endParaRPr>
          </a:p>
        </p:txBody>
      </p:sp>
      <p:sp>
        <p:nvSpPr>
          <p:cNvPr id="21" name="Text Box 4"/>
          <p:cNvSpPr txBox="1">
            <a:spLocks noChangeArrowheads="1"/>
          </p:cNvSpPr>
          <p:nvPr/>
        </p:nvSpPr>
        <p:spPr bwMode="auto">
          <a:xfrm>
            <a:off x="253455" y="1327819"/>
            <a:ext cx="8431185" cy="1174623"/>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Learning Objectives</a:t>
            </a:r>
            <a:endParaRPr lang="en-US" sz="2900" b="1" dirty="0">
              <a:solidFill>
                <a:srgbClr val="34566E"/>
              </a:solidFill>
            </a:endParaRPr>
          </a:p>
        </p:txBody>
      </p:sp>
      <p:sp>
        <p:nvSpPr>
          <p:cNvPr id="8" name="TextBox 7"/>
          <p:cNvSpPr txBox="1"/>
          <p:nvPr/>
        </p:nvSpPr>
        <p:spPr>
          <a:xfrm>
            <a:off x="899949" y="2179276"/>
            <a:ext cx="7021996" cy="923330"/>
          </a:xfrm>
          <a:prstGeom prst="rect">
            <a:avLst/>
          </a:prstGeom>
          <a:noFill/>
        </p:spPr>
        <p:txBody>
          <a:bodyPr wrap="square" rtlCol="0">
            <a:spAutoFit/>
          </a:bodyPr>
          <a:lstStyle/>
          <a:p>
            <a:r>
              <a:rPr lang="en-US" dirty="0"/>
              <a:t>The speed of a wave on a stretched string is set by properties of the </a:t>
            </a:r>
            <a:r>
              <a:rPr lang="en-US" dirty="0" smtClean="0"/>
              <a:t>string (i.e. linear density), </a:t>
            </a:r>
            <a:r>
              <a:rPr lang="en-US" dirty="0"/>
              <a:t>not properties of the wave such as frequency or amplitude</a:t>
            </a:r>
            <a:r>
              <a:rPr lang="en-US" dirty="0" smtClean="0"/>
              <a:t>.  Tau is the tension (in N) in the string.</a:t>
            </a:r>
            <a:endParaRPr lang="en-US" dirty="0"/>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544884" y="4324337"/>
            <a:ext cx="4965700" cy="635000"/>
          </a:xfrm>
          <a:prstGeom prst="rect">
            <a:avLst/>
          </a:prstGeom>
        </p:spPr>
      </p:pic>
      <p:grpSp>
        <p:nvGrpSpPr>
          <p:cNvPr id="11" name="Group 10"/>
          <p:cNvGrpSpPr/>
          <p:nvPr/>
        </p:nvGrpSpPr>
        <p:grpSpPr>
          <a:xfrm>
            <a:off x="2798350" y="3337252"/>
            <a:ext cx="2388670" cy="489459"/>
            <a:chOff x="4286630" y="1180560"/>
            <a:chExt cx="2388670" cy="489459"/>
          </a:xfrm>
        </p:grpSpPr>
        <p:graphicFrame>
          <p:nvGraphicFramePr>
            <p:cNvPr id="12" name="Object 11"/>
            <p:cNvGraphicFramePr>
              <a:graphicFrameLocks noChangeAspect="1"/>
            </p:cNvGraphicFramePr>
            <p:nvPr/>
          </p:nvGraphicFramePr>
          <p:xfrm>
            <a:off x="4286630" y="1180560"/>
            <a:ext cx="576862" cy="489459"/>
          </p:xfrm>
          <a:graphic>
            <a:graphicData uri="http://schemas.openxmlformats.org/presentationml/2006/ole">
              <mc:AlternateContent xmlns:mc="http://schemas.openxmlformats.org/markup-compatibility/2006">
                <mc:Choice xmlns:v="urn:schemas-microsoft-com:vml" Requires="v">
                  <p:oleObj spid="_x0000_s67612" name="Equation" r:id="rId6" imgW="419100" imgH="355600" progId="Equation.3">
                    <p:embed/>
                  </p:oleObj>
                </mc:Choice>
                <mc:Fallback>
                  <p:oleObj name="Equation" r:id="rId6" imgW="419100" imgH="355600" progId="Equation.3">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630" y="1180560"/>
                          <a:ext cx="576862" cy="4894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5239290" y="1180560"/>
              <a:ext cx="1436010" cy="338554"/>
            </a:xfrm>
            <a:prstGeom prst="rect">
              <a:avLst/>
            </a:prstGeom>
            <a:noFill/>
          </p:spPr>
          <p:txBody>
            <a:bodyPr wrap="none" rtlCol="0">
              <a:spAutoFit/>
            </a:bodyPr>
            <a:lstStyle/>
            <a:p>
              <a:r>
                <a:rPr lang="en-US" sz="1600" dirty="0" smtClean="0"/>
                <a:t>(linear density)</a:t>
              </a:r>
              <a:endParaRPr lang="en-US" sz="1600" dirty="0"/>
            </a:p>
          </p:txBody>
        </p:sp>
      </p:grpSp>
      <p:sp>
        <p:nvSpPr>
          <p:cNvPr id="22" name="Freeform 21"/>
          <p:cNvSpPr/>
          <p:nvPr/>
        </p:nvSpPr>
        <p:spPr bwMode="auto">
          <a:xfrm>
            <a:off x="4132312" y="3402965"/>
            <a:ext cx="2261013" cy="1333640"/>
          </a:xfrm>
          <a:custGeom>
            <a:avLst/>
            <a:gdLst>
              <a:gd name="connsiteX0" fmla="*/ 1108669 w 2261013"/>
              <a:gd name="connsiteY0" fmla="*/ 104139 h 1333640"/>
              <a:gd name="connsiteX1" fmla="*/ 2076235 w 2261013"/>
              <a:gd name="connsiteY1" fmla="*/ 204917 h 1333640"/>
              <a:gd name="connsiteX2" fmla="*/ 0 w 2261013"/>
              <a:gd name="connsiteY2" fmla="*/ 1333640 h 1333640"/>
              <a:gd name="connsiteX3" fmla="*/ 0 w 2261013"/>
              <a:gd name="connsiteY3" fmla="*/ 1333640 h 1333640"/>
            </a:gdLst>
            <a:ahLst/>
            <a:cxnLst>
              <a:cxn ang="0">
                <a:pos x="connsiteX0" y="connsiteY0"/>
              </a:cxn>
              <a:cxn ang="0">
                <a:pos x="connsiteX1" y="connsiteY1"/>
              </a:cxn>
              <a:cxn ang="0">
                <a:pos x="connsiteX2" y="connsiteY2"/>
              </a:cxn>
              <a:cxn ang="0">
                <a:pos x="connsiteX3" y="connsiteY3"/>
              </a:cxn>
            </a:cxnLst>
            <a:rect l="l" t="t" r="r" b="b"/>
            <a:pathLst>
              <a:path w="2261013" h="1333640">
                <a:moveTo>
                  <a:pt x="1108669" y="104139"/>
                </a:moveTo>
                <a:cubicBezTo>
                  <a:pt x="1684841" y="52069"/>
                  <a:pt x="2261013" y="0"/>
                  <a:pt x="2076235" y="204917"/>
                </a:cubicBezTo>
                <a:cubicBezTo>
                  <a:pt x="1891457" y="409834"/>
                  <a:pt x="0" y="1333640"/>
                  <a:pt x="0" y="1333640"/>
                </a:cubicBezTo>
                <a:lnTo>
                  <a:pt x="0" y="1333640"/>
                </a:lnTo>
              </a:path>
            </a:pathLst>
          </a:custGeom>
          <a:noFill/>
          <a:ln w="12700" cap="flat" cmpd="sng" algn="ctr">
            <a:solidFill>
              <a:schemeClr val="tx1"/>
            </a:solidFill>
            <a:prstDash val="solid"/>
            <a:round/>
            <a:headEnd type="none"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3" name="Footer Placeholder 12"/>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16-3</a:t>
            </a:r>
            <a:r>
              <a:rPr lang="en-US" sz="2700" dirty="0" smtClean="0">
                <a:solidFill>
                  <a:schemeClr val="bg1"/>
                </a:solidFill>
                <a:ea typeface="Calibri" pitchFamily="1" charset="0"/>
                <a:cs typeface="Calibri" pitchFamily="1" charset="0"/>
              </a:rPr>
              <a:t>  Energy and Power of a Wave Traveling along a   		 String</a:t>
            </a:r>
            <a:endParaRPr lang="en-US" sz="2700" dirty="0">
              <a:solidFill>
                <a:schemeClr val="bg1"/>
              </a:solidFill>
              <a:ea typeface="Calibri" pitchFamily="1" charset="0"/>
              <a:cs typeface="Calibri" pitchFamily="1" charset="0"/>
            </a:endParaRPr>
          </a:p>
        </p:txBody>
      </p:sp>
      <p:sp>
        <p:nvSpPr>
          <p:cNvPr id="21" name="Text Box 4"/>
          <p:cNvSpPr txBox="1">
            <a:spLocks noChangeArrowheads="1"/>
          </p:cNvSpPr>
          <p:nvPr/>
        </p:nvSpPr>
        <p:spPr bwMode="auto">
          <a:xfrm>
            <a:off x="495351" y="1327819"/>
            <a:ext cx="8189290" cy="1174623"/>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Learning Objective</a:t>
            </a:r>
            <a:endParaRPr lang="en-US" sz="2900" b="1" dirty="0">
              <a:solidFill>
                <a:srgbClr val="34566E"/>
              </a:solidFill>
            </a:endParaRPr>
          </a:p>
        </p:txBody>
      </p:sp>
      <p:sp>
        <p:nvSpPr>
          <p:cNvPr id="13" name="Rectangle 2"/>
          <p:cNvSpPr>
            <a:spLocks noGrp="1" noChangeArrowheads="1"/>
          </p:cNvSpPr>
          <p:nvPr>
            <p:ph sz="half" idx="1"/>
          </p:nvPr>
        </p:nvSpPr>
        <p:spPr>
          <a:xfrm>
            <a:off x="456479" y="1908201"/>
            <a:ext cx="8228161" cy="1760149"/>
          </a:xfrm>
        </p:spPr>
        <p:txBody>
          <a:bodyPr tIns="19267"/>
          <a:lstStyle/>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b="1" dirty="0" smtClean="0"/>
          </a:p>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16.16</a:t>
            </a:r>
            <a:r>
              <a:rPr lang="en-US" sz="2200" dirty="0" smtClean="0"/>
              <a:t> Calculate the average rate at which energy is transported by a transverse wave.</a:t>
            </a:r>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16-3</a:t>
            </a:r>
            <a:r>
              <a:rPr lang="en-US" sz="2700" dirty="0" smtClean="0">
                <a:solidFill>
                  <a:schemeClr val="bg1"/>
                </a:solidFill>
                <a:ea typeface="Calibri" pitchFamily="1" charset="0"/>
                <a:cs typeface="Calibri" pitchFamily="1" charset="0"/>
              </a:rPr>
              <a:t>  Energy and Power of a Wave Traveling along a   		 String</a:t>
            </a:r>
            <a:endParaRPr lang="en-US" sz="2700" dirty="0">
              <a:solidFill>
                <a:schemeClr val="bg1"/>
              </a:solidFill>
              <a:ea typeface="Calibri" pitchFamily="1" charset="0"/>
              <a:cs typeface="Calibri" pitchFamily="1" charset="0"/>
            </a:endParaRPr>
          </a:p>
        </p:txBody>
      </p:sp>
      <p:sp>
        <p:nvSpPr>
          <p:cNvPr id="6" name="Rectangle 5"/>
          <p:cNvSpPr/>
          <p:nvPr/>
        </p:nvSpPr>
        <p:spPr>
          <a:xfrm>
            <a:off x="456481" y="1491527"/>
            <a:ext cx="8228160" cy="5016757"/>
          </a:xfrm>
          <a:prstGeom prst="rect">
            <a:avLst/>
          </a:prstGeom>
        </p:spPr>
        <p:txBody>
          <a:bodyPr wrap="square">
            <a:spAutoFit/>
          </a:bodyPr>
          <a:lstStyle/>
          <a:p>
            <a:endParaRPr lang="en-US" sz="2200" dirty="0" smtClean="0"/>
          </a:p>
          <a:p>
            <a:pPr marL="274320" indent="-274320">
              <a:buFont typeface="Arial"/>
              <a:buChar char="•"/>
            </a:pPr>
            <a:r>
              <a:rPr lang="en-US" sz="2200" dirty="0" smtClean="0"/>
              <a:t>When </a:t>
            </a:r>
            <a:r>
              <a:rPr lang="en-US" sz="2200" dirty="0"/>
              <a:t>we set up a wave on a stretched string, we provide energy for the motion of the string. As the wave moves away from us, it transports that energy as both kinetic energy and elastic potential energy.</a:t>
            </a:r>
            <a:r>
              <a:rPr lang="en-US" sz="2200" dirty="0" smtClean="0"/>
              <a:t> </a:t>
            </a:r>
          </a:p>
          <a:p>
            <a:pPr marL="274320" indent="-274320">
              <a:buFont typeface="Arial"/>
              <a:buChar char="•"/>
            </a:pPr>
            <a:r>
              <a:rPr lang="en-US" sz="2200" b="1" dirty="0" smtClean="0"/>
              <a:t>The Rate of Energy Transmission</a:t>
            </a:r>
            <a:r>
              <a:rPr lang="en-US" sz="2400" dirty="0" smtClean="0"/>
              <a:t> The kinetic energy </a:t>
            </a:r>
            <a:r>
              <a:rPr lang="en-US" sz="2400" i="1" dirty="0" err="1" smtClean="0"/>
              <a:t>dK</a:t>
            </a:r>
            <a:r>
              <a:rPr lang="en-US" sz="2400" i="1" dirty="0" smtClean="0"/>
              <a:t> </a:t>
            </a:r>
            <a:r>
              <a:rPr lang="en-US" sz="2400" dirty="0" smtClean="0"/>
              <a:t>associated with a string element of mass </a:t>
            </a:r>
            <a:r>
              <a:rPr lang="en-US" sz="2400" i="1" dirty="0" smtClean="0"/>
              <a:t>dm </a:t>
            </a:r>
            <a:r>
              <a:rPr lang="en-US" sz="2400" dirty="0" smtClean="0"/>
              <a:t>is given by 																		</a:t>
            </a:r>
          </a:p>
          <a:p>
            <a:pPr marL="274320" indent="-274320"/>
            <a:r>
              <a:rPr lang="en-US" sz="2400" dirty="0" smtClean="0"/>
              <a:t>    where </a:t>
            </a:r>
            <a:r>
              <a:rPr lang="en-US" sz="2400" i="1" dirty="0" smtClean="0"/>
              <a:t>u</a:t>
            </a:r>
            <a:r>
              <a:rPr lang="en-US" sz="2400" dirty="0" smtClean="0"/>
              <a:t> is the transverse speed of the oscillating string element</a:t>
            </a:r>
          </a:p>
          <a:p>
            <a:pPr marL="274320" indent="-274320">
              <a:buFont typeface="Arial"/>
              <a:buChar char="•"/>
            </a:pPr>
            <a:endParaRPr lang="en-US" sz="2200" dirty="0" smtClean="0"/>
          </a:p>
          <a:p>
            <a:pPr marL="274320" indent="-274320">
              <a:buFont typeface="Arial"/>
              <a:buChar char="•"/>
            </a:pPr>
            <a:endParaRPr lang="en-US" sz="2200" dirty="0"/>
          </a:p>
          <a:p>
            <a:pPr marL="274320" indent="-274320">
              <a:buFont typeface="Arial"/>
              <a:buChar char="•"/>
            </a:pPr>
            <a:endParaRPr lang="en-US" sz="2200"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10184" y="4108491"/>
            <a:ext cx="1830009" cy="518233"/>
          </a:xfrm>
          <a:prstGeom prst="rect">
            <a:avLst/>
          </a:prstGeom>
        </p:spPr>
      </p:pic>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16-3</a:t>
            </a:r>
            <a:r>
              <a:rPr lang="en-US" sz="2700" dirty="0" smtClean="0">
                <a:solidFill>
                  <a:schemeClr val="bg1"/>
                </a:solidFill>
                <a:ea typeface="Calibri" pitchFamily="1" charset="0"/>
                <a:cs typeface="Calibri" pitchFamily="1" charset="0"/>
              </a:rPr>
              <a:t>  Energy and Power of a Wave Traveling along a   		 String</a:t>
            </a:r>
            <a:endParaRPr lang="en-US" sz="2700" dirty="0">
              <a:solidFill>
                <a:schemeClr val="bg1"/>
              </a:solidFill>
              <a:ea typeface="Calibri" pitchFamily="1" charset="0"/>
              <a:cs typeface="Calibri" pitchFamily="1" charset="0"/>
            </a:endParaRPr>
          </a:p>
        </p:txBody>
      </p:sp>
      <p:sp>
        <p:nvSpPr>
          <p:cNvPr id="6" name="Rectangle 5"/>
          <p:cNvSpPr/>
          <p:nvPr/>
        </p:nvSpPr>
        <p:spPr>
          <a:xfrm>
            <a:off x="456481" y="1491527"/>
            <a:ext cx="8228160" cy="4062651"/>
          </a:xfrm>
          <a:prstGeom prst="rect">
            <a:avLst/>
          </a:prstGeom>
        </p:spPr>
        <p:txBody>
          <a:bodyPr wrap="square">
            <a:spAutoFit/>
          </a:bodyPr>
          <a:lstStyle/>
          <a:p>
            <a:endParaRPr lang="en-US" sz="2200" dirty="0" smtClean="0"/>
          </a:p>
          <a:p>
            <a:pPr marL="274320" indent="-274320">
              <a:buFont typeface="Arial"/>
              <a:buChar char="•"/>
            </a:pPr>
            <a:r>
              <a:rPr lang="en-US" sz="2400" dirty="0"/>
              <a:t>The </a:t>
            </a:r>
            <a:r>
              <a:rPr lang="en-US" sz="2400" b="1" dirty="0"/>
              <a:t>average power </a:t>
            </a:r>
            <a:r>
              <a:rPr lang="en-US" sz="2400" dirty="0"/>
              <a:t>of, or average rate at which energy </a:t>
            </a:r>
            <a:r>
              <a:rPr lang="en-US" sz="2400" dirty="0" smtClean="0"/>
              <a:t>is </a:t>
            </a:r>
            <a:r>
              <a:rPr lang="en-US" sz="2400" dirty="0"/>
              <a:t>transmitted by, a sinusoidal wave on a stretched string </a:t>
            </a:r>
            <a:r>
              <a:rPr lang="en-US" sz="2400" dirty="0" smtClean="0"/>
              <a:t>is given by																		</a:t>
            </a:r>
          </a:p>
          <a:p>
            <a:pPr marL="274320" indent="-274320"/>
            <a:r>
              <a:rPr lang="en-US" sz="2400" dirty="0" smtClean="0"/>
              <a:t>    </a:t>
            </a:r>
          </a:p>
          <a:p>
            <a:pPr marL="274320" indent="-274320">
              <a:buFont typeface="Arial"/>
              <a:buChar char="•"/>
            </a:pPr>
            <a:endParaRPr lang="en-US" sz="2200" dirty="0" smtClean="0"/>
          </a:p>
          <a:p>
            <a:pPr marL="274320" indent="-274320"/>
            <a:r>
              <a:rPr lang="en-US" sz="2400" dirty="0" smtClean="0"/>
              <a:t>   The </a:t>
            </a:r>
            <a:r>
              <a:rPr lang="en-US" sz="2400" dirty="0"/>
              <a:t>factors</a:t>
            </a:r>
            <a:r>
              <a:rPr lang="en-US" sz="2400" dirty="0" smtClean="0"/>
              <a:t> </a:t>
            </a:r>
            <a:r>
              <a:rPr lang="en-US" sz="2400" i="1" dirty="0" err="1" smtClean="0"/>
              <a:t>μ</a:t>
            </a:r>
            <a:r>
              <a:rPr lang="en-US" sz="2400" dirty="0" smtClean="0"/>
              <a:t> </a:t>
            </a:r>
            <a:r>
              <a:rPr lang="en-US" sz="2400" dirty="0"/>
              <a:t>and</a:t>
            </a:r>
            <a:r>
              <a:rPr lang="en-US" sz="2400" dirty="0" smtClean="0"/>
              <a:t> </a:t>
            </a:r>
            <a:r>
              <a:rPr lang="en-US" sz="2400" i="1" dirty="0" err="1" smtClean="0"/>
              <a:t>ν</a:t>
            </a:r>
            <a:r>
              <a:rPr lang="en-US" sz="2400" dirty="0" smtClean="0"/>
              <a:t> </a:t>
            </a:r>
            <a:r>
              <a:rPr lang="en-US" sz="2400" dirty="0"/>
              <a:t>in this equation depend on the </a:t>
            </a:r>
            <a:r>
              <a:rPr lang="en-US" sz="2400" dirty="0" smtClean="0"/>
              <a:t>material and </a:t>
            </a:r>
            <a:r>
              <a:rPr lang="en-US" sz="2400" dirty="0"/>
              <a:t>tension of the string. The factors</a:t>
            </a:r>
            <a:r>
              <a:rPr lang="en-US" sz="2400" dirty="0" smtClean="0"/>
              <a:t> </a:t>
            </a:r>
            <a:r>
              <a:rPr lang="en-US" sz="2400" i="1" dirty="0" err="1" smtClean="0"/>
              <a:t>ω</a:t>
            </a:r>
            <a:r>
              <a:rPr lang="en-US" sz="2400" dirty="0" smtClean="0"/>
              <a:t> </a:t>
            </a:r>
            <a:r>
              <a:rPr lang="en-US" sz="2400" dirty="0"/>
              <a:t>and</a:t>
            </a:r>
            <a:r>
              <a:rPr lang="en-US" sz="2400" dirty="0" smtClean="0"/>
              <a:t> </a:t>
            </a:r>
            <a:r>
              <a:rPr lang="en-US" sz="2400" i="1" dirty="0" err="1" smtClean="0"/>
              <a:t>y</a:t>
            </a:r>
            <a:r>
              <a:rPr lang="en-US" sz="2400" i="1" baseline="-25000" dirty="0" err="1" smtClean="0"/>
              <a:t>m</a:t>
            </a:r>
            <a:r>
              <a:rPr lang="en-US" sz="2400" dirty="0" smtClean="0"/>
              <a:t> </a:t>
            </a:r>
            <a:r>
              <a:rPr lang="en-US" sz="2400" dirty="0"/>
              <a:t>depend on the process that generates the wave. </a:t>
            </a:r>
            <a:endParaRPr lang="en-US" sz="2200" dirty="0" smtClean="0"/>
          </a:p>
          <a:p>
            <a:pPr marL="274320" indent="-274320">
              <a:buFont typeface="Arial"/>
              <a:buChar char="•"/>
            </a:pPr>
            <a:endParaRPr lang="en-US" sz="22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78249" y="3251199"/>
            <a:ext cx="2006987" cy="449565"/>
          </a:xfrm>
          <a:prstGeom prst="rect">
            <a:avLst/>
          </a:prstGeom>
        </p:spPr>
      </p:pic>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16-4</a:t>
            </a:r>
            <a:r>
              <a:rPr lang="en-US" sz="2700" dirty="0" smtClean="0">
                <a:solidFill>
                  <a:schemeClr val="bg1"/>
                </a:solidFill>
                <a:ea typeface="Calibri" pitchFamily="1" charset="0"/>
                <a:cs typeface="Calibri" pitchFamily="1" charset="0"/>
              </a:rPr>
              <a:t>  The Wave Equation</a:t>
            </a:r>
            <a:endParaRPr lang="en-US" sz="2700" dirty="0">
              <a:solidFill>
                <a:schemeClr val="bg1"/>
              </a:solidFill>
              <a:ea typeface="Calibri" pitchFamily="1" charset="0"/>
              <a:cs typeface="Calibri" pitchFamily="1" charset="0"/>
            </a:endParaRPr>
          </a:p>
        </p:txBody>
      </p:sp>
      <p:sp>
        <p:nvSpPr>
          <p:cNvPr id="7" name="Text Box 4"/>
          <p:cNvSpPr txBox="1">
            <a:spLocks noChangeArrowheads="1"/>
          </p:cNvSpPr>
          <p:nvPr/>
        </p:nvSpPr>
        <p:spPr bwMode="auto">
          <a:xfrm>
            <a:off x="495351" y="1327819"/>
            <a:ext cx="8189290" cy="1174623"/>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Learning Objective</a:t>
            </a:r>
            <a:endParaRPr lang="en-US" sz="2900" b="1" dirty="0">
              <a:solidFill>
                <a:srgbClr val="34566E"/>
              </a:solidFill>
            </a:endParaRPr>
          </a:p>
        </p:txBody>
      </p:sp>
      <p:sp>
        <p:nvSpPr>
          <p:cNvPr id="8" name="Rectangle 2"/>
          <p:cNvSpPr>
            <a:spLocks noGrp="1" noChangeArrowheads="1"/>
          </p:cNvSpPr>
          <p:nvPr>
            <p:ph sz="half" idx="1"/>
          </p:nvPr>
        </p:nvSpPr>
        <p:spPr>
          <a:xfrm>
            <a:off x="456479" y="1908202"/>
            <a:ext cx="8228161" cy="2647002"/>
          </a:xfrm>
        </p:spPr>
        <p:txBody>
          <a:bodyPr tIns="19267"/>
          <a:lstStyle/>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b="1" dirty="0" smtClean="0"/>
          </a:p>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16.17</a:t>
            </a:r>
            <a:r>
              <a:rPr lang="en-US" sz="2200" dirty="0" smtClean="0"/>
              <a:t> </a:t>
            </a:r>
            <a:r>
              <a:rPr lang="en-US" sz="2400" dirty="0" smtClean="0"/>
              <a:t>For the equation giving a string-element displacement as a function of position </a:t>
            </a:r>
            <a:r>
              <a:rPr lang="en-US" sz="2400" i="1" dirty="0" smtClean="0"/>
              <a:t>x </a:t>
            </a:r>
            <a:r>
              <a:rPr lang="en-US" sz="2400" dirty="0" smtClean="0"/>
              <a:t>and time </a:t>
            </a:r>
            <a:r>
              <a:rPr lang="en-US" sz="2400" i="1" dirty="0" smtClean="0"/>
              <a:t>t</a:t>
            </a:r>
            <a:r>
              <a:rPr lang="en-US" sz="2400" dirty="0" smtClean="0"/>
              <a:t>, apply the relationship between the second derivative with respect to </a:t>
            </a:r>
            <a:r>
              <a:rPr lang="en-US" sz="2400" i="1" dirty="0" smtClean="0"/>
              <a:t>x</a:t>
            </a:r>
            <a:r>
              <a:rPr lang="en-US" sz="2400" dirty="0" smtClean="0"/>
              <a:t> and the second derivative with respect to </a:t>
            </a:r>
            <a:r>
              <a:rPr lang="en-US" sz="2400" i="1" dirty="0" smtClean="0"/>
              <a:t>t</a:t>
            </a:r>
            <a:r>
              <a:rPr lang="en-US" sz="2400" dirty="0" smtClean="0"/>
              <a:t>.</a:t>
            </a:r>
            <a:endParaRPr lang="en-US" sz="2200" dirty="0" smtClean="0"/>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16-4</a:t>
            </a:r>
            <a:r>
              <a:rPr lang="en-US" sz="2700" dirty="0" smtClean="0">
                <a:solidFill>
                  <a:schemeClr val="bg1"/>
                </a:solidFill>
                <a:ea typeface="Calibri" pitchFamily="1" charset="0"/>
                <a:cs typeface="Calibri" pitchFamily="1" charset="0"/>
              </a:rPr>
              <a:t>  The Wave Equation</a:t>
            </a:r>
            <a:endParaRPr lang="en-US" sz="2700" dirty="0">
              <a:solidFill>
                <a:schemeClr val="bg1"/>
              </a:solidFill>
              <a:ea typeface="Calibri" pitchFamily="1" charset="0"/>
              <a:cs typeface="Calibri" pitchFamily="1" charset="0"/>
            </a:endParaRPr>
          </a:p>
        </p:txBody>
      </p:sp>
      <p:grpSp>
        <p:nvGrpSpPr>
          <p:cNvPr id="17" name="Group 16"/>
          <p:cNvGrpSpPr/>
          <p:nvPr/>
        </p:nvGrpSpPr>
        <p:grpSpPr>
          <a:xfrm>
            <a:off x="527676" y="2637477"/>
            <a:ext cx="4844024" cy="3477875"/>
            <a:chOff x="633511" y="2319972"/>
            <a:chExt cx="4844024" cy="3477875"/>
          </a:xfrm>
        </p:grpSpPr>
        <p:sp>
          <p:nvSpPr>
            <p:cNvPr id="13" name="TextBox 12"/>
            <p:cNvSpPr txBox="1"/>
            <p:nvPr/>
          </p:nvSpPr>
          <p:spPr>
            <a:xfrm>
              <a:off x="633511" y="2319972"/>
              <a:ext cx="4844024" cy="3477875"/>
            </a:xfrm>
            <a:prstGeom prst="rect">
              <a:avLst/>
            </a:prstGeom>
            <a:noFill/>
          </p:spPr>
          <p:txBody>
            <a:bodyPr wrap="square" rtlCol="0">
              <a:spAutoFit/>
            </a:bodyPr>
            <a:lstStyle/>
            <a:p>
              <a:pPr marL="342900" indent="-342900">
                <a:buAutoNum type="alphaLcParenBoth"/>
              </a:pPr>
              <a:r>
                <a:rPr lang="en-US" sz="2200" dirty="0" smtClean="0"/>
                <a:t> A string element as a sinusoidal transverse wave travels on a stretched string. Forces     and      act at the left and right ends, producing acceleration with a vertical component </a:t>
              </a:r>
              <a:r>
                <a:rPr lang="en-US" sz="2200" i="1" dirty="0" smtClean="0"/>
                <a:t>a</a:t>
              </a:r>
              <a:r>
                <a:rPr lang="en-US" sz="2200" i="1" baseline="-25000" dirty="0" smtClean="0"/>
                <a:t>y</a:t>
              </a:r>
              <a:r>
                <a:rPr lang="en-US" sz="2200" dirty="0" smtClean="0"/>
                <a:t> .</a:t>
              </a:r>
            </a:p>
            <a:p>
              <a:pPr marL="342900" indent="-342900"/>
              <a:endParaRPr lang="en-US" sz="2200" dirty="0" smtClean="0"/>
            </a:p>
            <a:p>
              <a:pPr marL="342900" indent="-342900">
                <a:buAutoNum type="alphaLcParenBoth"/>
              </a:pPr>
              <a:r>
                <a:rPr lang="en-US" sz="2200" dirty="0"/>
                <a:t> </a:t>
              </a:r>
              <a:r>
                <a:rPr lang="en-US" sz="2200" dirty="0" smtClean="0"/>
                <a:t>The force at the element’s right end is directed along a tangent to the element’s right side.</a:t>
              </a:r>
              <a:endParaRPr lang="en-US" sz="2200" dirty="0"/>
            </a:p>
          </p:txBody>
        </p:sp>
        <p:graphicFrame>
          <p:nvGraphicFramePr>
            <p:cNvPr id="14" name="Object 13"/>
            <p:cNvGraphicFramePr>
              <a:graphicFrameLocks noChangeAspect="1"/>
            </p:cNvGraphicFramePr>
            <p:nvPr/>
          </p:nvGraphicFramePr>
          <p:xfrm>
            <a:off x="4044048" y="3057198"/>
            <a:ext cx="261252" cy="378776"/>
          </p:xfrm>
          <a:graphic>
            <a:graphicData uri="http://schemas.openxmlformats.org/presentationml/2006/ole">
              <mc:AlternateContent xmlns:mc="http://schemas.openxmlformats.org/markup-compatibility/2006">
                <mc:Choice xmlns:v="urn:schemas-microsoft-com:vml" Requires="v">
                  <p:oleObj spid="_x0000_s77878" name="Equation" r:id="rId4" imgW="152400" imgH="203200" progId="Equation.3">
                    <p:embed/>
                  </p:oleObj>
                </mc:Choice>
                <mc:Fallback>
                  <p:oleObj name="Equation" r:id="rId4" imgW="152400" imgH="203200" progId="Equation.3">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4048" y="3057198"/>
                          <a:ext cx="261252" cy="378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nvGraphicFramePr>
          <p:xfrm>
            <a:off x="4879975" y="3041964"/>
            <a:ext cx="298450" cy="405013"/>
          </p:xfrm>
          <a:graphic>
            <a:graphicData uri="http://schemas.openxmlformats.org/presentationml/2006/ole">
              <mc:AlternateContent xmlns:mc="http://schemas.openxmlformats.org/markup-compatibility/2006">
                <mc:Choice xmlns:v="urn:schemas-microsoft-com:vml" Requires="v">
                  <p:oleObj spid="_x0000_s77879" name="Equation" r:id="rId6" imgW="165100" imgH="203200" progId="Equation.3">
                    <p:embed/>
                  </p:oleObj>
                </mc:Choice>
                <mc:Fallback>
                  <p:oleObj name="Equation" r:id="rId6" imgW="165100" imgH="203200" progId="Equation.3">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9975" y="3041964"/>
                          <a:ext cx="298450" cy="40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10"/>
          <p:cNvPicPr>
            <a:picLocks noChangeAspect="1"/>
          </p:cNvPicPr>
          <p:nvPr/>
        </p:nvPicPr>
        <p:blipFill>
          <a:blip r:embed="rId8"/>
          <a:stretch>
            <a:fillRect/>
          </a:stretch>
        </p:blipFill>
        <p:spPr>
          <a:xfrm>
            <a:off x="5244327" y="2620543"/>
            <a:ext cx="3638271" cy="3915159"/>
          </a:xfrm>
          <a:prstGeom prst="rect">
            <a:avLst/>
          </a:prstGeom>
        </p:spPr>
      </p:pic>
      <p:sp>
        <p:nvSpPr>
          <p:cNvPr id="16" name="TextBox 15"/>
          <p:cNvSpPr txBox="1"/>
          <p:nvPr/>
        </p:nvSpPr>
        <p:spPr>
          <a:xfrm>
            <a:off x="202477" y="1396642"/>
            <a:ext cx="8510489" cy="1107996"/>
          </a:xfrm>
          <a:prstGeom prst="rect">
            <a:avLst/>
          </a:prstGeom>
          <a:noFill/>
        </p:spPr>
        <p:txBody>
          <a:bodyPr wrap="square" rtlCol="0">
            <a:spAutoFit/>
          </a:bodyPr>
          <a:lstStyle/>
          <a:p>
            <a:r>
              <a:rPr lang="en-US" sz="2200" dirty="0"/>
              <a:t>By applying Newton’s second law to the element’s motion, we can derive a general differential equation, called the wave equation, that governs the travel of waves of any type.</a:t>
            </a:r>
          </a:p>
        </p:txBody>
      </p:sp>
      <p:sp>
        <p:nvSpPr>
          <p:cNvPr id="19" name="Footer Placeholder 1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16-4</a:t>
            </a:r>
            <a:r>
              <a:rPr lang="en-US" sz="2700" dirty="0" smtClean="0">
                <a:solidFill>
                  <a:schemeClr val="bg1"/>
                </a:solidFill>
                <a:ea typeface="Calibri" pitchFamily="1" charset="0"/>
                <a:cs typeface="Calibri" pitchFamily="1" charset="0"/>
              </a:rPr>
              <a:t>  The Wave Equation</a:t>
            </a:r>
            <a:endParaRPr lang="en-US" sz="2700" dirty="0">
              <a:solidFill>
                <a:schemeClr val="bg1"/>
              </a:solidFill>
              <a:ea typeface="Calibri" pitchFamily="1" charset="0"/>
              <a:cs typeface="Calibri" pitchFamily="1" charset="0"/>
            </a:endParaRPr>
          </a:p>
        </p:txBody>
      </p:sp>
      <p:sp>
        <p:nvSpPr>
          <p:cNvPr id="8" name="Rectangle 2"/>
          <p:cNvSpPr>
            <a:spLocks noGrp="1" noChangeArrowheads="1"/>
          </p:cNvSpPr>
          <p:nvPr>
            <p:ph sz="half" idx="1"/>
          </p:nvPr>
        </p:nvSpPr>
        <p:spPr>
          <a:xfrm>
            <a:off x="456479" y="2855534"/>
            <a:ext cx="8228161" cy="2647002"/>
          </a:xfrm>
        </p:spPr>
        <p:txBody>
          <a:bodyPr tIns="19267"/>
          <a:lstStyle/>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400" dirty="0" smtClean="0"/>
              <a:t>This is the general differential equation that governs the travel of waves of all types. Here the waves travel along an </a:t>
            </a:r>
            <a:r>
              <a:rPr lang="en-US" sz="2400" i="1" dirty="0" err="1" smtClean="0"/>
              <a:t>x</a:t>
            </a:r>
            <a:r>
              <a:rPr lang="en-US" sz="2400" i="1" dirty="0" smtClean="0"/>
              <a:t> </a:t>
            </a:r>
            <a:r>
              <a:rPr lang="en-US" sz="2400" dirty="0" smtClean="0"/>
              <a:t>axis and oscillate parallel to the </a:t>
            </a:r>
            <a:r>
              <a:rPr lang="en-US" sz="2400" i="1" dirty="0" err="1" smtClean="0"/>
              <a:t>y</a:t>
            </a:r>
            <a:r>
              <a:rPr lang="en-US" sz="2400" i="1" dirty="0" smtClean="0"/>
              <a:t> </a:t>
            </a:r>
            <a:r>
              <a:rPr lang="en-US" sz="2400" dirty="0" smtClean="0"/>
              <a:t>axis, and they move with speed </a:t>
            </a:r>
            <a:r>
              <a:rPr lang="en-US" sz="2400" i="1" dirty="0" err="1" smtClean="0"/>
              <a:t>v</a:t>
            </a:r>
            <a:r>
              <a:rPr lang="en-US" sz="2400" dirty="0" smtClean="0"/>
              <a:t>, in either the positive </a:t>
            </a:r>
            <a:r>
              <a:rPr lang="en-US" sz="2400" dirty="0" err="1" smtClean="0"/>
              <a:t>x</a:t>
            </a:r>
            <a:r>
              <a:rPr lang="en-US" sz="2400" dirty="0" smtClean="0"/>
              <a:t> direction or the negative </a:t>
            </a:r>
            <a:r>
              <a:rPr lang="en-US" sz="2400" i="1" dirty="0" err="1" smtClean="0"/>
              <a:t>x</a:t>
            </a:r>
            <a:r>
              <a:rPr lang="en-US" sz="2400" i="1" dirty="0" smtClean="0"/>
              <a:t> </a:t>
            </a:r>
            <a:r>
              <a:rPr lang="en-US" sz="2400" dirty="0" smtClean="0"/>
              <a:t>direction.</a:t>
            </a:r>
            <a:endParaRPr lang="en-US" sz="2200" dirty="0" smtClean="0"/>
          </a:p>
        </p:txBody>
      </p:sp>
      <p:pic>
        <p:nvPicPr>
          <p:cNvPr id="5" name="Picture 4"/>
          <p:cNvPicPr>
            <a:picLocks noChangeAspect="1"/>
          </p:cNvPicPr>
          <p:nvPr/>
        </p:nvPicPr>
        <p:blipFill>
          <a:blip r:embed="rId3"/>
          <a:stretch>
            <a:fillRect/>
          </a:stretch>
        </p:blipFill>
        <p:spPr>
          <a:xfrm>
            <a:off x="1477559" y="1894644"/>
            <a:ext cx="5422900" cy="622300"/>
          </a:xfrm>
          <a:prstGeom prst="rect">
            <a:avLst/>
          </a:prstGeom>
        </p:spPr>
      </p:pic>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16-5</a:t>
            </a:r>
            <a:r>
              <a:rPr lang="en-US" sz="2700" dirty="0" smtClean="0">
                <a:solidFill>
                  <a:schemeClr val="bg1"/>
                </a:solidFill>
                <a:ea typeface="Calibri" pitchFamily="1" charset="0"/>
                <a:cs typeface="Calibri" pitchFamily="1" charset="0"/>
              </a:rPr>
              <a:t>  Interference of Waves</a:t>
            </a:r>
            <a:endParaRPr lang="en-US" sz="2700" dirty="0">
              <a:solidFill>
                <a:schemeClr val="bg1"/>
              </a:solidFill>
              <a:ea typeface="Calibri" pitchFamily="1" charset="0"/>
              <a:cs typeface="Calibri" pitchFamily="1" charset="0"/>
            </a:endParaRPr>
          </a:p>
        </p:txBody>
      </p:sp>
      <p:sp>
        <p:nvSpPr>
          <p:cNvPr id="7" name="Rectangle 2"/>
          <p:cNvSpPr>
            <a:spLocks noGrp="1" noChangeArrowheads="1"/>
          </p:cNvSpPr>
          <p:nvPr>
            <p:ph sz="half" idx="1"/>
          </p:nvPr>
        </p:nvSpPr>
        <p:spPr>
          <a:xfrm>
            <a:off x="456480" y="1908201"/>
            <a:ext cx="4216320" cy="4612342"/>
          </a:xfrm>
        </p:spPr>
        <p:txBody>
          <a:bodyPr tIns="19267"/>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16.18</a:t>
            </a:r>
            <a:r>
              <a:rPr lang="en-US" sz="2200" dirty="0" smtClean="0"/>
              <a:t> Apply the principle of superposition to show that two overlapping waves add algebraically to give a resultant (or net) wave.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16.19</a:t>
            </a:r>
            <a:r>
              <a:rPr lang="en-US" sz="2200" dirty="0" smtClean="0"/>
              <a:t> For two transverse waves with the same amplitude and wavelength and that travel together, find the displacement equation for the resultant wave and calculate the amplitude in terms of the individual wave amplitude and the phase difference.</a:t>
            </a:r>
          </a:p>
        </p:txBody>
      </p:sp>
      <p:sp>
        <p:nvSpPr>
          <p:cNvPr id="8" name="Rectangle 3"/>
          <p:cNvSpPr>
            <a:spLocks noGrp="1" noChangeArrowheads="1"/>
          </p:cNvSpPr>
          <p:nvPr>
            <p:ph sz="half" idx="2"/>
          </p:nvPr>
        </p:nvSpPr>
        <p:spPr>
          <a:xfrm>
            <a:off x="4672800" y="1458686"/>
            <a:ext cx="4036320" cy="5061857"/>
          </a:xfrm>
        </p:spPr>
        <p:txBody>
          <a:bodyPr tIns="19267"/>
          <a:lstStyle/>
          <a:p>
            <a:pPr marL="388806" indent="-293764">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16.20</a:t>
            </a:r>
            <a:r>
              <a:rPr lang="en-US" sz="2200" dirty="0" smtClean="0"/>
              <a:t> Describe how the phase difference between two transverse waves (with the same amplitude and wavelength) can result in fully constructive interference, fully destructive interference, and intermediate interference.</a:t>
            </a:r>
          </a:p>
          <a:p>
            <a:pPr marL="388806" indent="-293764">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16.21</a:t>
            </a:r>
            <a:r>
              <a:rPr lang="en-US" sz="2200" dirty="0" smtClean="0"/>
              <a:t> With the phase difference between two interfering waves expressed in terms of wavelengths, quickly determine the type of interference the waves have.</a:t>
            </a:r>
            <a:endParaRPr lang="en-US" sz="2200" dirty="0"/>
          </a:p>
        </p:txBody>
      </p:sp>
      <p:sp>
        <p:nvSpPr>
          <p:cNvPr id="12"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16-5</a:t>
            </a:r>
            <a:r>
              <a:rPr lang="en-US" sz="2700" dirty="0" smtClean="0">
                <a:solidFill>
                  <a:schemeClr val="bg1"/>
                </a:solidFill>
                <a:ea typeface="Calibri" pitchFamily="1" charset="0"/>
                <a:cs typeface="Calibri" pitchFamily="1" charset="0"/>
              </a:rPr>
              <a:t>  Interference of Waves</a:t>
            </a:r>
            <a:endParaRPr lang="en-US" sz="2700" dirty="0">
              <a:solidFill>
                <a:schemeClr val="bg1"/>
              </a:solidFill>
              <a:ea typeface="Calibri" pitchFamily="1" charset="0"/>
              <a:cs typeface="Calibri" pitchFamily="1" charset="0"/>
            </a:endParaRPr>
          </a:p>
        </p:txBody>
      </p:sp>
      <p:sp>
        <p:nvSpPr>
          <p:cNvPr id="6" name="Text Box 4"/>
          <p:cNvSpPr txBox="1">
            <a:spLocks noChangeArrowheads="1"/>
          </p:cNvSpPr>
          <p:nvPr/>
        </p:nvSpPr>
        <p:spPr bwMode="auto">
          <a:xfrm>
            <a:off x="495351" y="1327819"/>
            <a:ext cx="4483581" cy="1174623"/>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Principle of Superposition of waves</a:t>
            </a:r>
            <a:endParaRPr lang="en-US" sz="2900" b="1" dirty="0">
              <a:solidFill>
                <a:srgbClr val="34566E"/>
              </a:solidFill>
            </a:endParaRPr>
          </a:p>
        </p:txBody>
      </p:sp>
      <p:pic>
        <p:nvPicPr>
          <p:cNvPr id="9" name="Picture 8"/>
          <p:cNvPicPr>
            <a:picLocks noChangeAspect="1"/>
          </p:cNvPicPr>
          <p:nvPr/>
        </p:nvPicPr>
        <p:blipFill>
          <a:blip r:embed="rId3"/>
          <a:stretch>
            <a:fillRect/>
          </a:stretch>
        </p:blipFill>
        <p:spPr>
          <a:xfrm>
            <a:off x="5588909" y="1327819"/>
            <a:ext cx="3407833" cy="5270500"/>
          </a:xfrm>
          <a:prstGeom prst="rect">
            <a:avLst/>
          </a:prstGeom>
        </p:spPr>
      </p:pic>
      <p:pic>
        <p:nvPicPr>
          <p:cNvPr id="15" name="Picture 14"/>
          <p:cNvPicPr>
            <a:picLocks noChangeAspect="1"/>
          </p:cNvPicPr>
          <p:nvPr/>
        </p:nvPicPr>
        <p:blipFill>
          <a:blip r:embed="rId4"/>
          <a:stretch>
            <a:fillRect/>
          </a:stretch>
        </p:blipFill>
        <p:spPr>
          <a:xfrm>
            <a:off x="540909" y="5814330"/>
            <a:ext cx="4572000" cy="444500"/>
          </a:xfrm>
          <a:prstGeom prst="rect">
            <a:avLst/>
          </a:prstGeom>
        </p:spPr>
      </p:pic>
      <p:pic>
        <p:nvPicPr>
          <p:cNvPr id="16" name="Picture 15"/>
          <p:cNvPicPr>
            <a:picLocks noChangeAspect="1"/>
          </p:cNvPicPr>
          <p:nvPr/>
        </p:nvPicPr>
        <p:blipFill>
          <a:blip r:embed="rId5"/>
          <a:stretch>
            <a:fillRect/>
          </a:stretch>
        </p:blipFill>
        <p:spPr>
          <a:xfrm>
            <a:off x="540909" y="6177138"/>
            <a:ext cx="4546600" cy="495300"/>
          </a:xfrm>
          <a:prstGeom prst="rect">
            <a:avLst/>
          </a:prstGeom>
        </p:spPr>
      </p:pic>
      <p:pic>
        <p:nvPicPr>
          <p:cNvPr id="17" name="Picture 16"/>
          <p:cNvPicPr>
            <a:picLocks noChangeAspect="1"/>
          </p:cNvPicPr>
          <p:nvPr/>
        </p:nvPicPr>
        <p:blipFill>
          <a:blip r:embed="rId6"/>
          <a:stretch>
            <a:fillRect/>
          </a:stretch>
        </p:blipFill>
        <p:spPr>
          <a:xfrm>
            <a:off x="1143000" y="4733648"/>
            <a:ext cx="3429000" cy="266700"/>
          </a:xfrm>
          <a:prstGeom prst="rect">
            <a:avLst/>
          </a:prstGeom>
        </p:spPr>
      </p:pic>
      <p:sp>
        <p:nvSpPr>
          <p:cNvPr id="19" name="TextBox 18"/>
          <p:cNvSpPr txBox="1"/>
          <p:nvPr/>
        </p:nvSpPr>
        <p:spPr>
          <a:xfrm>
            <a:off x="313929" y="2421818"/>
            <a:ext cx="5188197" cy="2646878"/>
          </a:xfrm>
          <a:prstGeom prst="rect">
            <a:avLst/>
          </a:prstGeom>
          <a:noFill/>
        </p:spPr>
        <p:txBody>
          <a:bodyPr wrap="square" rtlCol="0">
            <a:spAutoFit/>
          </a:bodyPr>
          <a:lstStyle/>
          <a:p>
            <a:r>
              <a:rPr lang="en-US" sz="2200" dirty="0" smtClean="0"/>
              <a:t> </a:t>
            </a:r>
            <a:r>
              <a:rPr lang="en-US" sz="2400" dirty="0" smtClean="0"/>
              <a:t>Let </a:t>
            </a:r>
            <a:r>
              <a:rPr lang="en-US" sz="2400" i="1" dirty="0" smtClean="0"/>
              <a:t>y</a:t>
            </a:r>
            <a:r>
              <a:rPr lang="en-US" sz="2400" i="1" baseline="-25000" dirty="0" smtClean="0"/>
              <a:t>1</a:t>
            </a:r>
            <a:r>
              <a:rPr lang="en-US" sz="2400" i="1" dirty="0" smtClean="0"/>
              <a:t>(x, </a:t>
            </a:r>
            <a:r>
              <a:rPr lang="en-US" sz="2400" i="1" dirty="0" err="1" smtClean="0"/>
              <a:t>t</a:t>
            </a:r>
            <a:r>
              <a:rPr lang="en-US" sz="2400" i="1" dirty="0" smtClean="0"/>
              <a:t>)</a:t>
            </a:r>
            <a:r>
              <a:rPr lang="en-US" sz="2400" dirty="0" smtClean="0"/>
              <a:t> and </a:t>
            </a:r>
            <a:r>
              <a:rPr lang="en-US" sz="2400" i="1" dirty="0" smtClean="0"/>
              <a:t>y</a:t>
            </a:r>
            <a:r>
              <a:rPr lang="en-US" sz="2400" i="1" baseline="-25000" dirty="0" smtClean="0"/>
              <a:t>2</a:t>
            </a:r>
            <a:r>
              <a:rPr lang="en-US" sz="2400" i="1" dirty="0" smtClean="0"/>
              <a:t>(x, </a:t>
            </a:r>
            <a:r>
              <a:rPr lang="en-US" sz="2400" i="1" dirty="0" err="1" smtClean="0"/>
              <a:t>t</a:t>
            </a:r>
            <a:r>
              <a:rPr lang="en-US" sz="2400" i="1" dirty="0" smtClean="0"/>
              <a:t>)</a:t>
            </a:r>
            <a:r>
              <a:rPr lang="en-US" sz="2400" dirty="0" smtClean="0"/>
              <a:t> be the displacements that the string would experience if each wave traveled alone. The displacement of the string when the waves overlap is then the algebraic sum</a:t>
            </a:r>
          </a:p>
          <a:p>
            <a:endParaRPr lang="en-US" sz="2200" dirty="0"/>
          </a:p>
        </p:txBody>
      </p:sp>
      <p:sp>
        <p:nvSpPr>
          <p:cNvPr id="20" name="Rectangle 19"/>
          <p:cNvSpPr/>
          <p:nvPr/>
        </p:nvSpPr>
        <p:spPr>
          <a:xfrm>
            <a:off x="564425" y="5000348"/>
            <a:ext cx="4978932" cy="769441"/>
          </a:xfrm>
          <a:prstGeom prst="rect">
            <a:avLst/>
          </a:prstGeom>
        </p:spPr>
        <p:txBody>
          <a:bodyPr wrap="square">
            <a:spAutoFit/>
          </a:bodyPr>
          <a:lstStyle/>
          <a:p>
            <a:r>
              <a:rPr lang="en-US" sz="2200" dirty="0"/>
              <a:t>This summation of displacements along the string means that</a:t>
            </a:r>
          </a:p>
        </p:txBody>
      </p:sp>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Transverse Waves</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456480" y="1908201"/>
            <a:ext cx="4014720" cy="4819170"/>
          </a:xfrm>
        </p:spPr>
        <p:txBody>
          <a:bodyPr tIns="19267"/>
          <a:lstStyle/>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16.01</a:t>
            </a:r>
            <a:r>
              <a:rPr lang="en-US" sz="2200" dirty="0" smtClean="0"/>
              <a:t> Identify the three main types of waves.</a:t>
            </a:r>
          </a:p>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16.02</a:t>
            </a:r>
            <a:r>
              <a:rPr lang="en-US" sz="2200" dirty="0" smtClean="0"/>
              <a:t> Distinguish between transverse waves and longitudinal waves.</a:t>
            </a:r>
          </a:p>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16.03</a:t>
            </a:r>
            <a:r>
              <a:rPr lang="en-US" sz="2200" dirty="0" smtClean="0"/>
              <a:t> Given a displacement function for a traverse wave, determine amplitude </a:t>
            </a:r>
            <a:r>
              <a:rPr lang="en-US" sz="2200" dirty="0" err="1" smtClean="0"/>
              <a:t>y</a:t>
            </a:r>
            <a:r>
              <a:rPr lang="en-US" sz="2200" baseline="-25000" dirty="0" err="1" smtClean="0"/>
              <a:t>m</a:t>
            </a:r>
            <a:r>
              <a:rPr lang="en-US" sz="2200" dirty="0" smtClean="0"/>
              <a:t>, angular wave number </a:t>
            </a:r>
            <a:r>
              <a:rPr lang="en-US" sz="2200" i="1" dirty="0" smtClean="0"/>
              <a:t>k</a:t>
            </a:r>
            <a:r>
              <a:rPr lang="en-US" sz="2200" dirty="0" smtClean="0"/>
              <a:t>, angular frequency </a:t>
            </a:r>
            <a:r>
              <a:rPr lang="en-US" sz="2200" i="1" dirty="0"/>
              <a:t>ω</a:t>
            </a:r>
            <a:r>
              <a:rPr lang="en-US" sz="2200" dirty="0" smtClean="0">
                <a:sym typeface="Symbol"/>
              </a:rPr>
              <a:t>, phase constant </a:t>
            </a:r>
            <a:r>
              <a:rPr lang="en-US" sz="2200" i="1" dirty="0" smtClean="0">
                <a:latin typeface="Lucida Grande"/>
                <a:ea typeface="Lucida Grande"/>
                <a:cs typeface="Lucida Grande"/>
              </a:rPr>
              <a:t>ϕ</a:t>
            </a:r>
            <a:r>
              <a:rPr lang="en-US" sz="2200" dirty="0" smtClean="0">
                <a:sym typeface="Symbol"/>
              </a:rPr>
              <a:t>, and direction of travel, and calculate</a:t>
            </a:r>
            <a:r>
              <a:rPr lang="en-US" sz="2200" dirty="0">
                <a:sym typeface="Symbol"/>
              </a:rPr>
              <a:t> </a:t>
            </a:r>
            <a:r>
              <a:rPr lang="en-US" sz="2200" dirty="0" smtClean="0">
                <a:sym typeface="Symbol"/>
              </a:rPr>
              <a:t>the phase </a:t>
            </a:r>
            <a:r>
              <a:rPr lang="en-US" sz="2200" i="1" dirty="0" err="1" smtClean="0">
                <a:sym typeface="Symbol"/>
              </a:rPr>
              <a:t>kx</a:t>
            </a:r>
            <a:r>
              <a:rPr lang="en-US" sz="2200" i="1" dirty="0" smtClean="0">
                <a:sym typeface="Symbol"/>
              </a:rPr>
              <a:t>  t</a:t>
            </a:r>
            <a:r>
              <a:rPr lang="en-US" sz="2200" dirty="0" smtClean="0">
                <a:sym typeface="Symbol"/>
              </a:rPr>
              <a:t> + </a:t>
            </a:r>
            <a:r>
              <a:rPr lang="en-US" sz="2200" i="1" dirty="0" smtClean="0">
                <a:latin typeface="Lucida Grande"/>
                <a:ea typeface="Lucida Grande"/>
                <a:cs typeface="Lucida Grande"/>
              </a:rPr>
              <a:t>ϕ </a:t>
            </a:r>
            <a:r>
              <a:rPr lang="en-US" sz="2200" dirty="0" smtClean="0">
                <a:latin typeface="Lucida Grande"/>
                <a:ea typeface="Lucida Grande"/>
                <a:cs typeface="Lucida Grande"/>
              </a:rPr>
              <a:t>and the</a:t>
            </a:r>
            <a:endParaRPr lang="en-US" sz="2200" dirty="0" smtClean="0"/>
          </a:p>
        </p:txBody>
      </p:sp>
      <p:sp>
        <p:nvSpPr>
          <p:cNvPr id="10244" name="Rectangle 3"/>
          <p:cNvSpPr>
            <a:spLocks noGrp="1" noChangeArrowheads="1"/>
          </p:cNvSpPr>
          <p:nvPr>
            <p:ph sz="half" idx="2"/>
          </p:nvPr>
        </p:nvSpPr>
        <p:spPr>
          <a:xfrm>
            <a:off x="4672800" y="1327818"/>
            <a:ext cx="4036320" cy="5530181"/>
          </a:xfrm>
        </p:spPr>
        <p:txBody>
          <a:bodyPr tIns="19267"/>
          <a:lstStyle/>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latin typeface="Lucida Grande"/>
                <a:ea typeface="Lucida Grande"/>
                <a:cs typeface="Lucida Grande"/>
              </a:rPr>
              <a:t>	displacement </a:t>
            </a:r>
            <a:r>
              <a:rPr lang="en-US" sz="2200" dirty="0">
                <a:latin typeface="Lucida Grande"/>
                <a:ea typeface="Lucida Grande"/>
                <a:cs typeface="Lucida Grande"/>
              </a:rPr>
              <a:t>at any given time and position</a:t>
            </a:r>
            <a:endParaRPr lang="en-US" sz="2200" dirty="0"/>
          </a:p>
          <a:p>
            <a:pPr marL="388806" indent="-293764">
              <a:spcAft>
                <a:spcPts val="900"/>
              </a:spcAft>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16.04 </a:t>
            </a:r>
            <a:r>
              <a:rPr lang="en-US" sz="2200" dirty="0" smtClean="0"/>
              <a:t>Given a displacement function for a traverse wave, calculate the time between two given displacements.</a:t>
            </a:r>
            <a:endParaRPr lang="en-US" sz="2200" b="1" dirty="0" smtClean="0"/>
          </a:p>
          <a:p>
            <a:pPr marL="388806" indent="-293764">
              <a:spcAft>
                <a:spcPts val="900"/>
              </a:spcAft>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16.05</a:t>
            </a:r>
            <a:r>
              <a:rPr lang="en-US" sz="2200" dirty="0"/>
              <a:t> </a:t>
            </a:r>
            <a:r>
              <a:rPr lang="en-US" sz="2200" dirty="0" smtClean="0"/>
              <a:t>Sketch a graph of a transverse wave as a function of position, identifying amplitude </a:t>
            </a:r>
            <a:r>
              <a:rPr lang="en-US" sz="2200" i="1" dirty="0" err="1" smtClean="0"/>
              <a:t>y</a:t>
            </a:r>
            <a:r>
              <a:rPr lang="en-US" sz="2200" i="1" baseline="-25000" dirty="0" err="1" smtClean="0"/>
              <a:t>m</a:t>
            </a:r>
            <a:r>
              <a:rPr lang="en-US" sz="2200" i="1" dirty="0" smtClean="0"/>
              <a:t> </a:t>
            </a:r>
            <a:r>
              <a:rPr lang="en-US" sz="2200" dirty="0" smtClean="0"/>
              <a:t>wavelength </a:t>
            </a:r>
            <a:r>
              <a:rPr lang="en-US" sz="2200" dirty="0" smtClean="0">
                <a:sym typeface="Symbol"/>
              </a:rPr>
              <a:t>, where the slope is greatest, where it is zero, and where the string elements have positive velocity, negative velocity, and zero velocity.</a:t>
            </a:r>
            <a:endParaRPr lang="en-US" sz="2200" dirty="0"/>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16-5</a:t>
            </a:r>
            <a:r>
              <a:rPr lang="en-US" sz="2700" dirty="0" smtClean="0">
                <a:solidFill>
                  <a:schemeClr val="bg1"/>
                </a:solidFill>
                <a:ea typeface="Calibri" pitchFamily="1" charset="0"/>
                <a:cs typeface="Calibri" pitchFamily="1" charset="0"/>
              </a:rPr>
              <a:t>  Interference of Waves</a:t>
            </a:r>
            <a:endParaRPr lang="en-US" sz="2700" dirty="0">
              <a:solidFill>
                <a:schemeClr val="bg1"/>
              </a:solidFill>
              <a:ea typeface="Calibri" pitchFamily="1" charset="0"/>
              <a:cs typeface="Calibri" pitchFamily="1" charset="0"/>
            </a:endParaRPr>
          </a:p>
        </p:txBody>
      </p:sp>
      <p:pic>
        <p:nvPicPr>
          <p:cNvPr id="11" name="Picture 10"/>
          <p:cNvPicPr>
            <a:picLocks noChangeAspect="1"/>
          </p:cNvPicPr>
          <p:nvPr/>
        </p:nvPicPr>
        <p:blipFill>
          <a:blip r:embed="rId3"/>
          <a:stretch>
            <a:fillRect/>
          </a:stretch>
        </p:blipFill>
        <p:spPr>
          <a:xfrm>
            <a:off x="523791" y="4106333"/>
            <a:ext cx="4033289" cy="1820334"/>
          </a:xfrm>
          <a:prstGeom prst="rect">
            <a:avLst/>
          </a:prstGeom>
        </p:spPr>
      </p:pic>
      <p:sp>
        <p:nvSpPr>
          <p:cNvPr id="19" name="TextBox 18"/>
          <p:cNvSpPr txBox="1"/>
          <p:nvPr/>
        </p:nvSpPr>
        <p:spPr>
          <a:xfrm>
            <a:off x="313929" y="1676046"/>
            <a:ext cx="5188197" cy="2277547"/>
          </a:xfrm>
          <a:prstGeom prst="rect">
            <a:avLst/>
          </a:prstGeom>
          <a:noFill/>
        </p:spPr>
        <p:txBody>
          <a:bodyPr wrap="square" rtlCol="0">
            <a:spAutoFit/>
          </a:bodyPr>
          <a:lstStyle/>
          <a:p>
            <a:r>
              <a:rPr lang="en-US" sz="2200" dirty="0" smtClean="0"/>
              <a:t> </a:t>
            </a:r>
            <a:r>
              <a:rPr lang="en-US" sz="2400" dirty="0"/>
              <a:t>The resultant wave</a:t>
            </a:r>
            <a:r>
              <a:rPr lang="en-US" sz="2400" dirty="0" smtClean="0"/>
              <a:t> due </a:t>
            </a:r>
            <a:r>
              <a:rPr lang="en-US" sz="2400" dirty="0"/>
              <a:t>to the interference of two sinusoidal transverse waves, is also a sinusoidal transverse wave, with an amplitude and an oscillating term.</a:t>
            </a:r>
            <a:endParaRPr lang="en-US" sz="2400" dirty="0" smtClean="0"/>
          </a:p>
          <a:p>
            <a:endParaRPr lang="en-US" sz="2200" dirty="0"/>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pic>
        <p:nvPicPr>
          <p:cNvPr id="8" name="Picture 7"/>
          <p:cNvPicPr>
            <a:picLocks noChangeAspect="1"/>
          </p:cNvPicPr>
          <p:nvPr/>
        </p:nvPicPr>
        <p:blipFill>
          <a:blip r:embed="rId4"/>
          <a:stretch>
            <a:fillRect/>
          </a:stretch>
        </p:blipFill>
        <p:spPr>
          <a:xfrm>
            <a:off x="5588909" y="1327819"/>
            <a:ext cx="3407833" cy="52705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16-5</a:t>
            </a:r>
            <a:r>
              <a:rPr lang="en-US" sz="2700" dirty="0" smtClean="0">
                <a:solidFill>
                  <a:schemeClr val="bg1"/>
                </a:solidFill>
                <a:ea typeface="Calibri" pitchFamily="1" charset="0"/>
                <a:cs typeface="Calibri" pitchFamily="1" charset="0"/>
              </a:rPr>
              <a:t>  Interference of Waves</a:t>
            </a:r>
            <a:endParaRPr lang="en-US" sz="2700" dirty="0">
              <a:solidFill>
                <a:schemeClr val="bg1"/>
              </a:solidFill>
              <a:ea typeface="Calibri" pitchFamily="1" charset="0"/>
              <a:cs typeface="Calibri" pitchFamily="1" charset="0"/>
            </a:endParaRPr>
          </a:p>
        </p:txBody>
      </p:sp>
      <p:sp>
        <p:nvSpPr>
          <p:cNvPr id="6" name="Text Box 4"/>
          <p:cNvSpPr txBox="1">
            <a:spLocks noChangeArrowheads="1"/>
          </p:cNvSpPr>
          <p:nvPr/>
        </p:nvSpPr>
        <p:spPr bwMode="auto">
          <a:xfrm>
            <a:off x="273613" y="1327819"/>
            <a:ext cx="3737753" cy="1174623"/>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Constructive and Destructive Interference</a:t>
            </a:r>
            <a:endParaRPr lang="en-US" sz="2900" b="1" dirty="0">
              <a:solidFill>
                <a:srgbClr val="34566E"/>
              </a:solidFill>
            </a:endParaRPr>
          </a:p>
        </p:txBody>
      </p:sp>
      <p:pic>
        <p:nvPicPr>
          <p:cNvPr id="17" name="Picture 16"/>
          <p:cNvPicPr>
            <a:picLocks noChangeAspect="1"/>
          </p:cNvPicPr>
          <p:nvPr/>
        </p:nvPicPr>
        <p:blipFill>
          <a:blip r:embed="rId3"/>
          <a:stretch>
            <a:fillRect/>
          </a:stretch>
        </p:blipFill>
        <p:spPr>
          <a:xfrm>
            <a:off x="443476" y="3381496"/>
            <a:ext cx="3429000" cy="266700"/>
          </a:xfrm>
          <a:prstGeom prst="rect">
            <a:avLst/>
          </a:prstGeom>
        </p:spPr>
      </p:pic>
      <p:sp>
        <p:nvSpPr>
          <p:cNvPr id="12" name="Rectangle 11"/>
          <p:cNvSpPr/>
          <p:nvPr/>
        </p:nvSpPr>
        <p:spPr>
          <a:xfrm>
            <a:off x="275059" y="4535843"/>
            <a:ext cx="8687519" cy="2123658"/>
          </a:xfrm>
          <a:prstGeom prst="rect">
            <a:avLst/>
          </a:prstGeom>
        </p:spPr>
        <p:txBody>
          <a:bodyPr wrap="square">
            <a:spAutoFit/>
          </a:bodyPr>
          <a:lstStyle/>
          <a:p>
            <a:r>
              <a:rPr lang="en-US" sz="2200" dirty="0" smtClean="0"/>
              <a:t>Two identical sinusoidal waves</a:t>
            </a:r>
            <a:r>
              <a:rPr lang="en-US" sz="2200" dirty="0"/>
              <a:t>, </a:t>
            </a:r>
            <a:r>
              <a:rPr lang="en-US" sz="2200" i="1" dirty="0"/>
              <a:t>y</a:t>
            </a:r>
            <a:r>
              <a:rPr lang="en-US" sz="2200" i="1" baseline="-25000" dirty="0"/>
              <a:t>1</a:t>
            </a:r>
            <a:r>
              <a:rPr lang="en-US" sz="2200" i="1" dirty="0"/>
              <a:t>(x, </a:t>
            </a:r>
            <a:r>
              <a:rPr lang="en-US" sz="2200" i="1" dirty="0" err="1"/>
              <a:t>t</a:t>
            </a:r>
            <a:r>
              <a:rPr lang="en-US" sz="2200" i="1" dirty="0"/>
              <a:t>)</a:t>
            </a:r>
            <a:r>
              <a:rPr lang="en-US" sz="2200" dirty="0"/>
              <a:t> and </a:t>
            </a:r>
            <a:r>
              <a:rPr lang="en-US" sz="2200" i="1" dirty="0"/>
              <a:t>y</a:t>
            </a:r>
            <a:r>
              <a:rPr lang="en-US" sz="2200" i="1" baseline="-25000" dirty="0"/>
              <a:t>2</a:t>
            </a:r>
            <a:r>
              <a:rPr lang="en-US" sz="2200" i="1" dirty="0"/>
              <a:t>(x, </a:t>
            </a:r>
            <a:r>
              <a:rPr lang="en-US" sz="2200" i="1" dirty="0" err="1"/>
              <a:t>t</a:t>
            </a:r>
            <a:r>
              <a:rPr lang="en-US" sz="2200" i="1" dirty="0"/>
              <a:t>)</a:t>
            </a:r>
            <a:r>
              <a:rPr lang="en-US" sz="2200" dirty="0"/>
              <a:t>, travel along a string in the positive direction of an </a:t>
            </a:r>
            <a:r>
              <a:rPr lang="en-US" sz="2200" i="1" dirty="0" err="1"/>
              <a:t>x</a:t>
            </a:r>
            <a:r>
              <a:rPr lang="en-US" sz="2200" i="1" dirty="0"/>
              <a:t> </a:t>
            </a:r>
            <a:r>
              <a:rPr lang="en-US" sz="2200" dirty="0"/>
              <a:t>axis. They </a:t>
            </a:r>
            <a:r>
              <a:rPr lang="en-US" sz="2200" dirty="0" smtClean="0"/>
              <a:t>interfere </a:t>
            </a:r>
            <a:r>
              <a:rPr lang="en-US" sz="2200" dirty="0"/>
              <a:t>to give a resultant wave </a:t>
            </a:r>
            <a:r>
              <a:rPr lang="en-US" sz="2200" i="1" dirty="0" err="1" smtClean="0"/>
              <a:t>y’(</a:t>
            </a:r>
            <a:r>
              <a:rPr lang="en-US" sz="2200" i="1" dirty="0" err="1"/>
              <a:t>x</a:t>
            </a:r>
            <a:r>
              <a:rPr lang="en-US" sz="2200" i="1" dirty="0"/>
              <a:t>, </a:t>
            </a:r>
            <a:r>
              <a:rPr lang="en-US" sz="2200" i="1" dirty="0" err="1"/>
              <a:t>t</a:t>
            </a:r>
            <a:r>
              <a:rPr lang="en-US" sz="2200" i="1" dirty="0"/>
              <a:t>)</a:t>
            </a:r>
            <a:r>
              <a:rPr lang="en-US" sz="2200" dirty="0"/>
              <a:t>. The resultant wave is what is actually seen on the string. The phase difference</a:t>
            </a:r>
            <a:r>
              <a:rPr lang="en-US" sz="2200" dirty="0" smtClean="0"/>
              <a:t> </a:t>
            </a:r>
            <a:r>
              <a:rPr lang="en-US" sz="2200" i="1" dirty="0" err="1" smtClean="0"/>
              <a:t>Φ</a:t>
            </a:r>
            <a:r>
              <a:rPr lang="en-US" sz="2200" dirty="0" smtClean="0"/>
              <a:t> </a:t>
            </a:r>
            <a:r>
              <a:rPr lang="en-US" sz="2200" dirty="0"/>
              <a:t>between the two interfering waves is (a) </a:t>
            </a:r>
            <a:r>
              <a:rPr lang="en-US" sz="2200" i="1" dirty="0"/>
              <a:t>0</a:t>
            </a:r>
            <a:r>
              <a:rPr lang="en-US" sz="2200" dirty="0"/>
              <a:t> </a:t>
            </a:r>
            <a:r>
              <a:rPr lang="en-US" sz="2200" dirty="0" err="1"/>
              <a:t>rad</a:t>
            </a:r>
            <a:r>
              <a:rPr lang="en-US" sz="2200" dirty="0"/>
              <a:t> or </a:t>
            </a:r>
            <a:r>
              <a:rPr lang="en-US" sz="2200" i="1" dirty="0" smtClean="0"/>
              <a:t>0</a:t>
            </a:r>
            <a:r>
              <a:rPr lang="en-US" sz="2200" i="1" baseline="30000" dirty="0" smtClean="0"/>
              <a:t>o</a:t>
            </a:r>
            <a:r>
              <a:rPr lang="en-US" sz="2200" dirty="0" smtClean="0"/>
              <a:t>, </a:t>
            </a:r>
            <a:r>
              <a:rPr lang="en-US" sz="2200" dirty="0"/>
              <a:t>(</a:t>
            </a:r>
            <a:r>
              <a:rPr lang="en-US" sz="2200" dirty="0" err="1"/>
              <a:t>b</a:t>
            </a:r>
            <a:r>
              <a:rPr lang="en-US" sz="2200" dirty="0"/>
              <a:t>)</a:t>
            </a:r>
            <a:r>
              <a:rPr lang="en-US" sz="2200" dirty="0" smtClean="0"/>
              <a:t> </a:t>
            </a:r>
            <a:r>
              <a:rPr lang="en-US" sz="2200" i="1" dirty="0" err="1" smtClean="0"/>
              <a:t>π</a:t>
            </a:r>
            <a:r>
              <a:rPr lang="en-US" sz="2200" dirty="0" smtClean="0"/>
              <a:t> </a:t>
            </a:r>
            <a:r>
              <a:rPr lang="en-US" sz="2200" dirty="0" err="1"/>
              <a:t>rad</a:t>
            </a:r>
            <a:r>
              <a:rPr lang="en-US" sz="2200" dirty="0"/>
              <a:t> or </a:t>
            </a:r>
            <a:r>
              <a:rPr lang="en-US" sz="2200" i="1" dirty="0" smtClean="0"/>
              <a:t>180</a:t>
            </a:r>
            <a:r>
              <a:rPr lang="en-US" sz="2200" i="1" baseline="30000" dirty="0" smtClean="0"/>
              <a:t>o</a:t>
            </a:r>
            <a:r>
              <a:rPr lang="en-US" sz="2200" dirty="0" smtClean="0"/>
              <a:t>, </a:t>
            </a:r>
            <a:r>
              <a:rPr lang="en-US" sz="2200" dirty="0"/>
              <a:t>and (</a:t>
            </a:r>
            <a:r>
              <a:rPr lang="en-US" sz="2200" dirty="0" err="1"/>
              <a:t>c</a:t>
            </a:r>
            <a:r>
              <a:rPr lang="en-US" sz="2200" dirty="0"/>
              <a:t>) </a:t>
            </a:r>
            <a:r>
              <a:rPr lang="en-US" sz="2200" i="1" dirty="0" smtClean="0"/>
              <a:t>2/3 </a:t>
            </a:r>
            <a:r>
              <a:rPr lang="en-US" sz="2200" i="1" dirty="0" err="1" smtClean="0"/>
              <a:t>π</a:t>
            </a:r>
            <a:r>
              <a:rPr lang="en-US" sz="2200" dirty="0" smtClean="0"/>
              <a:t> </a:t>
            </a:r>
            <a:r>
              <a:rPr lang="en-US" sz="2200" dirty="0" err="1" smtClean="0"/>
              <a:t>rad</a:t>
            </a:r>
            <a:r>
              <a:rPr lang="en-US" sz="2200" dirty="0" smtClean="0"/>
              <a:t> or </a:t>
            </a:r>
            <a:r>
              <a:rPr lang="en-US" sz="2200" i="1" dirty="0" smtClean="0"/>
              <a:t>120</a:t>
            </a:r>
            <a:r>
              <a:rPr lang="en-US" sz="2200" i="1" baseline="30000" dirty="0" smtClean="0"/>
              <a:t>o</a:t>
            </a:r>
            <a:r>
              <a:rPr lang="en-US" sz="2200" dirty="0" smtClean="0"/>
              <a:t>. </a:t>
            </a:r>
            <a:r>
              <a:rPr lang="en-US" sz="2200" dirty="0"/>
              <a:t>The corresponding </a:t>
            </a:r>
            <a:r>
              <a:rPr lang="en-US" sz="2200" dirty="0" smtClean="0"/>
              <a:t>resultant </a:t>
            </a:r>
            <a:r>
              <a:rPr lang="en-US" sz="2200" dirty="0"/>
              <a:t>waves are shown in (</a:t>
            </a:r>
            <a:r>
              <a:rPr lang="en-US" sz="2200" dirty="0" err="1"/>
              <a:t>d</a:t>
            </a:r>
            <a:r>
              <a:rPr lang="en-US" sz="2200" dirty="0"/>
              <a:t>), (</a:t>
            </a:r>
            <a:r>
              <a:rPr lang="en-US" sz="2200" dirty="0" err="1"/>
              <a:t>e</a:t>
            </a:r>
            <a:r>
              <a:rPr lang="en-US" sz="2200" dirty="0"/>
              <a:t>), and ( </a:t>
            </a:r>
            <a:r>
              <a:rPr lang="en-US" sz="2200" dirty="0" err="1"/>
              <a:t>f</a:t>
            </a:r>
            <a:r>
              <a:rPr lang="en-US" sz="2200" dirty="0"/>
              <a:t> ).</a:t>
            </a:r>
          </a:p>
        </p:txBody>
      </p:sp>
      <p:pic>
        <p:nvPicPr>
          <p:cNvPr id="7" name="Picture 6"/>
          <p:cNvPicPr>
            <a:picLocks noChangeAspect="1"/>
          </p:cNvPicPr>
          <p:nvPr/>
        </p:nvPicPr>
        <p:blipFill>
          <a:blip r:embed="rId4"/>
          <a:stretch>
            <a:fillRect/>
          </a:stretch>
        </p:blipFill>
        <p:spPr>
          <a:xfrm>
            <a:off x="4411797" y="1314560"/>
            <a:ext cx="4048370" cy="3246457"/>
          </a:xfrm>
          <a:prstGeom prst="rect">
            <a:avLst/>
          </a:prstGeom>
        </p:spPr>
      </p:pic>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16-6</a:t>
            </a:r>
            <a:r>
              <a:rPr lang="en-US" sz="2700" dirty="0" smtClean="0">
                <a:solidFill>
                  <a:schemeClr val="bg1"/>
                </a:solidFill>
                <a:ea typeface="Calibri" pitchFamily="1" charset="0"/>
                <a:cs typeface="Calibri" pitchFamily="1" charset="0"/>
              </a:rPr>
              <a:t>  </a:t>
            </a:r>
            <a:r>
              <a:rPr lang="en-US" sz="2700" dirty="0" err="1" smtClean="0">
                <a:solidFill>
                  <a:schemeClr val="bg1"/>
                </a:solidFill>
                <a:ea typeface="Calibri" pitchFamily="1" charset="0"/>
                <a:cs typeface="Calibri" pitchFamily="1" charset="0"/>
              </a:rPr>
              <a:t>Phasors</a:t>
            </a:r>
            <a:endParaRPr lang="en-US" sz="2700" dirty="0">
              <a:solidFill>
                <a:schemeClr val="bg1"/>
              </a:solidFill>
              <a:ea typeface="Calibri" pitchFamily="1" charset="0"/>
              <a:cs typeface="Calibri" pitchFamily="1" charset="0"/>
            </a:endParaRPr>
          </a:p>
        </p:txBody>
      </p:sp>
      <p:sp>
        <p:nvSpPr>
          <p:cNvPr id="7" name="Rectangle 2"/>
          <p:cNvSpPr>
            <a:spLocks noGrp="1" noChangeArrowheads="1"/>
          </p:cNvSpPr>
          <p:nvPr>
            <p:ph sz="half" idx="1"/>
          </p:nvPr>
        </p:nvSpPr>
        <p:spPr>
          <a:xfrm>
            <a:off x="456480" y="1908201"/>
            <a:ext cx="4216320" cy="4222523"/>
          </a:xfrm>
        </p:spPr>
        <p:txBody>
          <a:bodyPr tIns="19267"/>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16.22</a:t>
            </a:r>
            <a:r>
              <a:rPr lang="en-US" sz="2200" dirty="0" smtClean="0"/>
              <a:t> Using sketches, explain how a </a:t>
            </a:r>
            <a:r>
              <a:rPr lang="en-US" sz="2200" dirty="0" err="1" smtClean="0"/>
              <a:t>phasor</a:t>
            </a:r>
            <a:r>
              <a:rPr lang="en-US" sz="2200" dirty="0" smtClean="0"/>
              <a:t> can represent the oscillations of a string element as a wave travels through its location.</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16.23</a:t>
            </a:r>
            <a:r>
              <a:rPr lang="en-US" sz="2200" dirty="0" smtClean="0"/>
              <a:t> Sketch a </a:t>
            </a:r>
            <a:r>
              <a:rPr lang="en-US" sz="2200" dirty="0" err="1" smtClean="0"/>
              <a:t>phasor</a:t>
            </a:r>
            <a:r>
              <a:rPr lang="en-US" sz="2200" dirty="0" smtClean="0"/>
              <a:t> diagram for two overlapping waves traveling together on a string, indicating their amplitudes and phase difference on the sketch.</a:t>
            </a:r>
          </a:p>
        </p:txBody>
      </p:sp>
      <p:sp>
        <p:nvSpPr>
          <p:cNvPr id="8" name="Rectangle 3"/>
          <p:cNvSpPr>
            <a:spLocks noGrp="1" noChangeArrowheads="1"/>
          </p:cNvSpPr>
          <p:nvPr>
            <p:ph sz="half" idx="2"/>
          </p:nvPr>
        </p:nvSpPr>
        <p:spPr>
          <a:xfrm>
            <a:off x="4672800" y="1867889"/>
            <a:ext cx="4014720" cy="4222523"/>
          </a:xfrm>
        </p:spPr>
        <p:txBody>
          <a:bodyPr tIns="19267"/>
          <a:lstStyle/>
          <a:p>
            <a:pPr marL="388806" indent="-293764">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16.24</a:t>
            </a:r>
            <a:r>
              <a:rPr lang="en-US" sz="2200" dirty="0" smtClean="0"/>
              <a:t> By using </a:t>
            </a:r>
            <a:r>
              <a:rPr lang="en-US" sz="2200" dirty="0" err="1" smtClean="0"/>
              <a:t>phasors</a:t>
            </a:r>
            <a:r>
              <a:rPr lang="en-US" sz="2200" dirty="0" smtClean="0"/>
              <a:t>, find the resultant wave of two transverse waves traveling together along a string, calculating the amplitude and phase and writing out the displacement equation, and then displaying all three </a:t>
            </a:r>
            <a:r>
              <a:rPr lang="en-US" sz="2200" dirty="0" err="1" smtClean="0"/>
              <a:t>phasors</a:t>
            </a:r>
            <a:r>
              <a:rPr lang="en-US" sz="2200" dirty="0" smtClean="0"/>
              <a:t> in a </a:t>
            </a:r>
            <a:r>
              <a:rPr lang="en-US" sz="2200" dirty="0" err="1" smtClean="0"/>
              <a:t>phasor</a:t>
            </a:r>
            <a:r>
              <a:rPr lang="en-US" sz="2200" dirty="0" smtClean="0"/>
              <a:t> diagram that shows the amplitudes, the leading or lagging, and the relative phases.</a:t>
            </a:r>
            <a:endParaRPr lang="en-US" sz="2200" dirty="0"/>
          </a:p>
        </p:txBody>
      </p:sp>
      <p:sp>
        <p:nvSpPr>
          <p:cNvPr id="12"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16-6</a:t>
            </a:r>
            <a:r>
              <a:rPr lang="en-US" sz="2700" dirty="0" smtClean="0">
                <a:solidFill>
                  <a:schemeClr val="bg1"/>
                </a:solidFill>
                <a:ea typeface="Calibri" pitchFamily="1" charset="0"/>
                <a:cs typeface="Calibri" pitchFamily="1" charset="0"/>
              </a:rPr>
              <a:t>  </a:t>
            </a:r>
            <a:r>
              <a:rPr lang="en-US" sz="2700" dirty="0" err="1" smtClean="0">
                <a:solidFill>
                  <a:schemeClr val="bg1"/>
                </a:solidFill>
                <a:ea typeface="Calibri" pitchFamily="1" charset="0"/>
                <a:cs typeface="Calibri" pitchFamily="1" charset="0"/>
              </a:rPr>
              <a:t>Phasors</a:t>
            </a:r>
            <a:endParaRPr lang="en-US" sz="2700" dirty="0">
              <a:solidFill>
                <a:schemeClr val="bg1"/>
              </a:solidFill>
              <a:ea typeface="Calibri" pitchFamily="1" charset="0"/>
              <a:cs typeface="Calibri" pitchFamily="1" charset="0"/>
            </a:endParaRPr>
          </a:p>
        </p:txBody>
      </p:sp>
      <p:sp>
        <p:nvSpPr>
          <p:cNvPr id="10" name="Rectangle 9"/>
          <p:cNvSpPr/>
          <p:nvPr/>
        </p:nvSpPr>
        <p:spPr>
          <a:xfrm>
            <a:off x="572597" y="1387304"/>
            <a:ext cx="7809674" cy="1446550"/>
          </a:xfrm>
          <a:prstGeom prst="rect">
            <a:avLst/>
          </a:prstGeom>
        </p:spPr>
        <p:txBody>
          <a:bodyPr wrap="square">
            <a:spAutoFit/>
          </a:bodyPr>
          <a:lstStyle/>
          <a:p>
            <a:r>
              <a:rPr lang="en-US" sz="2200" dirty="0"/>
              <a:t>A </a:t>
            </a:r>
            <a:r>
              <a:rPr lang="en-US" sz="2200" dirty="0" err="1"/>
              <a:t>phasor</a:t>
            </a:r>
            <a:r>
              <a:rPr lang="en-US" sz="2200" dirty="0"/>
              <a:t> is a vector that rotates around its tail, which is pivoted at the origin of a coordinate system. The magnitude of the vector is equal to the amplitude </a:t>
            </a:r>
            <a:r>
              <a:rPr lang="en-US" sz="2200" dirty="0" err="1"/>
              <a:t>y</a:t>
            </a:r>
            <a:r>
              <a:rPr lang="en-US" sz="2200" baseline="-25000" dirty="0" err="1"/>
              <a:t>m</a:t>
            </a:r>
            <a:r>
              <a:rPr lang="en-US" sz="2200" dirty="0"/>
              <a:t> of the wave that it represents. </a:t>
            </a:r>
          </a:p>
        </p:txBody>
      </p:sp>
      <p:sp>
        <p:nvSpPr>
          <p:cNvPr id="13" name="Rectangle 12"/>
          <p:cNvSpPr/>
          <p:nvPr/>
        </p:nvSpPr>
        <p:spPr>
          <a:xfrm>
            <a:off x="456481" y="5452085"/>
            <a:ext cx="8014543" cy="1200329"/>
          </a:xfrm>
          <a:prstGeom prst="rect">
            <a:avLst/>
          </a:prstGeom>
        </p:spPr>
        <p:txBody>
          <a:bodyPr wrap="square">
            <a:spAutoFit/>
          </a:bodyPr>
          <a:lstStyle/>
          <a:p>
            <a:r>
              <a:rPr lang="en-US" dirty="0" smtClean="0"/>
              <a:t>(a) A </a:t>
            </a:r>
            <a:r>
              <a:rPr lang="en-US" dirty="0"/>
              <a:t>second </a:t>
            </a:r>
            <a:r>
              <a:rPr lang="en-US" dirty="0" err="1"/>
              <a:t>phasor</a:t>
            </a:r>
            <a:r>
              <a:rPr lang="en-US" dirty="0"/>
              <a:t>, also of angular speed</a:t>
            </a:r>
            <a:r>
              <a:rPr lang="en-US" dirty="0" smtClean="0"/>
              <a:t> </a:t>
            </a:r>
            <a:r>
              <a:rPr lang="en-US" i="1" dirty="0" err="1" smtClean="0"/>
              <a:t>ω</a:t>
            </a:r>
            <a:r>
              <a:rPr lang="en-US" dirty="0" smtClean="0"/>
              <a:t> but </a:t>
            </a:r>
            <a:r>
              <a:rPr lang="en-US" dirty="0"/>
              <a:t>of magnitude </a:t>
            </a:r>
            <a:r>
              <a:rPr lang="en-US" i="1" dirty="0"/>
              <a:t>y</a:t>
            </a:r>
            <a:r>
              <a:rPr lang="en-US" i="1" baseline="-25000" dirty="0"/>
              <a:t>m2</a:t>
            </a:r>
            <a:r>
              <a:rPr lang="en-US" dirty="0"/>
              <a:t> and rotating at a constant </a:t>
            </a:r>
            <a:r>
              <a:rPr lang="en-US" dirty="0" smtClean="0"/>
              <a:t>angle </a:t>
            </a:r>
            <a:r>
              <a:rPr lang="en-US" i="1" dirty="0" err="1" smtClean="0"/>
              <a:t>β</a:t>
            </a:r>
            <a:r>
              <a:rPr lang="en-US" i="1" dirty="0" smtClean="0"/>
              <a:t> </a:t>
            </a:r>
            <a:r>
              <a:rPr lang="en-US" dirty="0" smtClean="0"/>
              <a:t>from </a:t>
            </a:r>
            <a:r>
              <a:rPr lang="en-US" dirty="0"/>
              <a:t>the first </a:t>
            </a:r>
            <a:r>
              <a:rPr lang="en-US" dirty="0" err="1"/>
              <a:t>phasor</a:t>
            </a:r>
            <a:r>
              <a:rPr lang="en-US" dirty="0"/>
              <a:t>, represents a second wave, with a phase constant</a:t>
            </a:r>
            <a:r>
              <a:rPr lang="en-US" dirty="0" smtClean="0"/>
              <a:t> </a:t>
            </a:r>
            <a:r>
              <a:rPr lang="en-US" i="1" dirty="0" err="1" smtClean="0"/>
              <a:t>Φ</a:t>
            </a:r>
            <a:r>
              <a:rPr lang="en-US" i="1" dirty="0" smtClean="0"/>
              <a:t>. </a:t>
            </a:r>
            <a:r>
              <a:rPr lang="en-US" dirty="0" smtClean="0"/>
              <a:t>(</a:t>
            </a:r>
            <a:r>
              <a:rPr lang="en-US" dirty="0" err="1"/>
              <a:t>b</a:t>
            </a:r>
            <a:r>
              <a:rPr lang="en-US" dirty="0" smtClean="0"/>
              <a:t>) </a:t>
            </a:r>
            <a:r>
              <a:rPr lang="en-US" dirty="0"/>
              <a:t>The resultant wave is represented by the vector sum </a:t>
            </a:r>
            <a:r>
              <a:rPr lang="en-US" dirty="0" err="1" smtClean="0"/>
              <a:t>y’</a:t>
            </a:r>
            <a:r>
              <a:rPr lang="en-US" baseline="-25000" dirty="0" err="1" smtClean="0"/>
              <a:t>m</a:t>
            </a:r>
            <a:r>
              <a:rPr lang="en-US" dirty="0" smtClean="0"/>
              <a:t> </a:t>
            </a:r>
            <a:r>
              <a:rPr lang="en-US" dirty="0"/>
              <a:t>of the two </a:t>
            </a:r>
            <a:r>
              <a:rPr lang="en-US" dirty="0" err="1"/>
              <a:t>phasors</a:t>
            </a:r>
            <a:r>
              <a:rPr lang="en-US" dirty="0"/>
              <a:t>.</a:t>
            </a:r>
          </a:p>
        </p:txBody>
      </p:sp>
      <p:sp>
        <p:nvSpPr>
          <p:cNvPr id="14" name="TextBox 13"/>
          <p:cNvSpPr txBox="1"/>
          <p:nvPr/>
        </p:nvSpPr>
        <p:spPr>
          <a:xfrm>
            <a:off x="1935131" y="5128390"/>
            <a:ext cx="466782"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6357782" y="5142022"/>
            <a:ext cx="466782" cy="369332"/>
          </a:xfrm>
          <a:prstGeom prst="rect">
            <a:avLst/>
          </a:prstGeom>
          <a:noFill/>
        </p:spPr>
        <p:txBody>
          <a:bodyPr wrap="none" rtlCol="0">
            <a:spAutoFit/>
          </a:bodyPr>
          <a:lstStyle/>
          <a:p>
            <a:r>
              <a:rPr lang="en-US" dirty="0" smtClean="0"/>
              <a:t>(</a:t>
            </a:r>
            <a:r>
              <a:rPr lang="en-US" dirty="0" err="1" smtClean="0"/>
              <a:t>b</a:t>
            </a:r>
            <a:r>
              <a:rPr lang="en-US" dirty="0" smtClean="0"/>
              <a:t>)</a:t>
            </a:r>
            <a:endParaRPr lang="en-US" dirty="0"/>
          </a:p>
        </p:txBody>
      </p:sp>
      <p:pic>
        <p:nvPicPr>
          <p:cNvPr id="8" name="Picture 7"/>
          <p:cNvPicPr>
            <a:picLocks noChangeAspect="1"/>
          </p:cNvPicPr>
          <p:nvPr/>
        </p:nvPicPr>
        <p:blipFill>
          <a:blip r:embed="rId3"/>
          <a:stretch>
            <a:fillRect/>
          </a:stretch>
        </p:blipFill>
        <p:spPr>
          <a:xfrm>
            <a:off x="566640" y="2508891"/>
            <a:ext cx="8010720" cy="2692400"/>
          </a:xfrm>
          <a:prstGeom prst="rect">
            <a:avLst/>
          </a:prstGeom>
        </p:spPr>
      </p:pic>
      <p:sp>
        <p:nvSpPr>
          <p:cNvPr id="9" name="Footer Placeholder 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16-7</a:t>
            </a:r>
            <a:r>
              <a:rPr lang="en-US" sz="2700" dirty="0" smtClean="0">
                <a:solidFill>
                  <a:schemeClr val="bg1"/>
                </a:solidFill>
                <a:ea typeface="Calibri" pitchFamily="1" charset="0"/>
                <a:cs typeface="Calibri" pitchFamily="1" charset="0"/>
              </a:rPr>
              <a:t>  Standing Waves and Resonance</a:t>
            </a:r>
            <a:endParaRPr lang="en-US" sz="2700" dirty="0">
              <a:solidFill>
                <a:schemeClr val="bg1"/>
              </a:solidFill>
              <a:ea typeface="Calibri" pitchFamily="1" charset="0"/>
              <a:cs typeface="Calibri" pitchFamily="1" charset="0"/>
            </a:endParaRPr>
          </a:p>
        </p:txBody>
      </p:sp>
      <p:sp>
        <p:nvSpPr>
          <p:cNvPr id="7" name="Rectangle 2"/>
          <p:cNvSpPr>
            <a:spLocks noGrp="1" noChangeArrowheads="1"/>
          </p:cNvSpPr>
          <p:nvPr>
            <p:ph sz="half" idx="1"/>
          </p:nvPr>
        </p:nvSpPr>
        <p:spPr>
          <a:xfrm>
            <a:off x="304800" y="1908201"/>
            <a:ext cx="4125686" cy="5047770"/>
          </a:xfrm>
        </p:spPr>
        <p:txBody>
          <a:bodyPr tIns="19267"/>
          <a:lstStyle/>
          <a:p>
            <a:pPr marL="388806" indent="-293764">
              <a:spcAft>
                <a:spcPts val="900"/>
              </a:spcAft>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16.25</a:t>
            </a:r>
            <a:r>
              <a:rPr lang="en-US" sz="2200" dirty="0" smtClean="0"/>
              <a:t> For two overlapping waves (same amplitude and wavelength) that are traveling in opposite directions, sketch snapshots of the resultant wave, indicating nodes and antinodes.</a:t>
            </a:r>
          </a:p>
          <a:p>
            <a:pPr>
              <a:spcAft>
                <a:spcPts val="900"/>
              </a:spcAft>
            </a:pPr>
            <a:r>
              <a:rPr lang="en-US" sz="2200" b="1" dirty="0" smtClean="0"/>
              <a:t>16.26 </a:t>
            </a:r>
            <a:r>
              <a:rPr lang="en-US" sz="2400" dirty="0"/>
              <a:t>For </a:t>
            </a:r>
            <a:r>
              <a:rPr lang="en-US" sz="2400" dirty="0" smtClean="0"/>
              <a:t>two overlapping </a:t>
            </a:r>
            <a:r>
              <a:rPr lang="en-US" sz="2400" dirty="0"/>
              <a:t>waves (same amplitude </a:t>
            </a:r>
            <a:r>
              <a:rPr lang="en-US" sz="2400" dirty="0" smtClean="0"/>
              <a:t>and wavelength</a:t>
            </a:r>
            <a:r>
              <a:rPr lang="en-US" sz="2400" dirty="0"/>
              <a:t>) that </a:t>
            </a:r>
            <a:r>
              <a:rPr lang="en-US" sz="2400" dirty="0" smtClean="0"/>
              <a:t>are traveling in </a:t>
            </a:r>
            <a:r>
              <a:rPr lang="en-US" sz="2400" dirty="0"/>
              <a:t>opposite directions, </a:t>
            </a:r>
            <a:r>
              <a:rPr lang="en-US" sz="2400" dirty="0" smtClean="0"/>
              <a:t>find the displacement equation for the resultant wave and </a:t>
            </a:r>
            <a:endParaRPr lang="en-US" sz="2200" dirty="0" smtClean="0"/>
          </a:p>
        </p:txBody>
      </p:sp>
      <p:sp>
        <p:nvSpPr>
          <p:cNvPr id="8" name="Rectangle 3"/>
          <p:cNvSpPr>
            <a:spLocks noGrp="1" noChangeArrowheads="1"/>
          </p:cNvSpPr>
          <p:nvPr>
            <p:ph sz="half" idx="2"/>
          </p:nvPr>
        </p:nvSpPr>
        <p:spPr>
          <a:xfrm>
            <a:off x="4672800" y="1469571"/>
            <a:ext cx="4307914" cy="5388430"/>
          </a:xfrm>
        </p:spPr>
        <p:txBody>
          <a:bodyPr tIns="19267"/>
          <a:lstStyle/>
          <a:p>
            <a:pPr>
              <a:spcAft>
                <a:spcPts val="900"/>
              </a:spcAft>
            </a:pPr>
            <a:endParaRPr lang="en-US" sz="2200" dirty="0" smtClean="0"/>
          </a:p>
          <a:p>
            <a:pPr>
              <a:spcAft>
                <a:spcPts val="900"/>
              </a:spcAft>
            </a:pPr>
            <a:r>
              <a:rPr lang="en-US" sz="2200" dirty="0"/>
              <a:t>c</a:t>
            </a:r>
            <a:r>
              <a:rPr lang="en-US" sz="2200" dirty="0" smtClean="0"/>
              <a:t>alculate the amplitude in terms of </a:t>
            </a:r>
          </a:p>
          <a:p>
            <a:pPr>
              <a:spcAft>
                <a:spcPts val="900"/>
              </a:spcAft>
            </a:pPr>
            <a:r>
              <a:rPr lang="en-US" sz="2200" dirty="0" smtClean="0"/>
              <a:t>the individual wave amplitude.</a:t>
            </a:r>
            <a:endParaRPr lang="en-US" sz="2200" dirty="0"/>
          </a:p>
          <a:p>
            <a:pPr marL="388806" indent="-293764">
              <a:spcAft>
                <a:spcPts val="900"/>
              </a:spcAft>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b="1" dirty="0" smtClean="0"/>
          </a:p>
          <a:p>
            <a:pPr marL="388806" indent="-293764">
              <a:spcAft>
                <a:spcPts val="900"/>
              </a:spcAft>
              <a:buSzPct val="45000"/>
              <a:buNone/>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16.27</a:t>
            </a:r>
            <a:r>
              <a:rPr lang="en-US" sz="2200" dirty="0" smtClean="0"/>
              <a:t> Describe the SHM of a string element at an antinode of a standing wave.</a:t>
            </a:r>
          </a:p>
        </p:txBody>
      </p:sp>
      <p:sp>
        <p:nvSpPr>
          <p:cNvPr id="12"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59230"/>
            <a:ext cx="8109857" cy="5509199"/>
          </a:xfrm>
          <a:prstGeom prst="rect">
            <a:avLst/>
          </a:prstGeom>
        </p:spPr>
        <p:txBody>
          <a:bodyPr wrap="square">
            <a:spAutoFit/>
          </a:bodyPr>
          <a:lstStyle/>
          <a:p>
            <a:pPr>
              <a:spcAft>
                <a:spcPts val="1200"/>
              </a:spcAft>
            </a:pPr>
            <a:r>
              <a:rPr lang="en-US" sz="2400" b="1" dirty="0"/>
              <a:t>16.28 </a:t>
            </a:r>
            <a:r>
              <a:rPr lang="en-US" sz="2400" dirty="0"/>
              <a:t>For a string element at an antinode of a standing </a:t>
            </a:r>
            <a:r>
              <a:rPr lang="en-US" sz="2400" dirty="0" smtClean="0"/>
              <a:t>wave, write </a:t>
            </a:r>
            <a:r>
              <a:rPr lang="en-US" sz="2400" dirty="0"/>
              <a:t>equations for the displacement, transverse </a:t>
            </a:r>
            <a:r>
              <a:rPr lang="en-US" sz="2400" dirty="0" smtClean="0"/>
              <a:t>velocity, and </a:t>
            </a:r>
            <a:r>
              <a:rPr lang="en-US" sz="2400" dirty="0"/>
              <a:t>transverse acceleration as functions of time</a:t>
            </a:r>
            <a:r>
              <a:rPr lang="en-US" sz="2400" dirty="0" smtClean="0"/>
              <a:t>.</a:t>
            </a:r>
            <a:endParaRPr lang="en-US" sz="2400" b="1" dirty="0" smtClean="0"/>
          </a:p>
          <a:p>
            <a:pPr>
              <a:spcAft>
                <a:spcPts val="1200"/>
              </a:spcAft>
            </a:pPr>
            <a:r>
              <a:rPr lang="en-US" sz="2400" b="1" dirty="0" smtClean="0"/>
              <a:t>16.29 </a:t>
            </a:r>
            <a:r>
              <a:rPr lang="en-US" sz="2400" dirty="0"/>
              <a:t>Distinguish between “hard” and “soft” reflections </a:t>
            </a:r>
            <a:r>
              <a:rPr lang="en-US" sz="2400" dirty="0" smtClean="0"/>
              <a:t>of string </a:t>
            </a:r>
            <a:r>
              <a:rPr lang="en-US" sz="2400" dirty="0"/>
              <a:t>waves at a boundary</a:t>
            </a:r>
            <a:r>
              <a:rPr lang="en-US" sz="2400" dirty="0" smtClean="0"/>
              <a:t>.</a:t>
            </a:r>
            <a:endParaRPr lang="en-US" sz="2400" b="1" dirty="0" smtClean="0"/>
          </a:p>
          <a:p>
            <a:pPr>
              <a:spcAft>
                <a:spcPts val="1200"/>
              </a:spcAft>
            </a:pPr>
            <a:r>
              <a:rPr lang="en-US" sz="2400" b="1" dirty="0" smtClean="0"/>
              <a:t>16.30 </a:t>
            </a:r>
            <a:r>
              <a:rPr lang="en-US" sz="2400" dirty="0"/>
              <a:t>Describe resonance on a string tied taut between </a:t>
            </a:r>
            <a:r>
              <a:rPr lang="en-US" sz="2400" dirty="0" smtClean="0"/>
              <a:t>two supports</a:t>
            </a:r>
            <a:r>
              <a:rPr lang="en-US" sz="2400" dirty="0"/>
              <a:t>, and sketch the first several standing </a:t>
            </a:r>
            <a:r>
              <a:rPr lang="en-US" sz="2400" dirty="0" smtClean="0"/>
              <a:t>wave patterns</a:t>
            </a:r>
            <a:r>
              <a:rPr lang="en-US" sz="2400" dirty="0"/>
              <a:t>, indicating nodes and antinodes</a:t>
            </a:r>
            <a:r>
              <a:rPr lang="en-US" sz="2400" dirty="0" smtClean="0"/>
              <a:t>.</a:t>
            </a:r>
            <a:endParaRPr lang="en-US" sz="2400" b="1" dirty="0" smtClean="0"/>
          </a:p>
          <a:p>
            <a:pPr>
              <a:spcAft>
                <a:spcPts val="1200"/>
              </a:spcAft>
            </a:pPr>
            <a:r>
              <a:rPr lang="en-US" sz="2400" b="1" dirty="0" smtClean="0"/>
              <a:t>16.31 </a:t>
            </a:r>
            <a:r>
              <a:rPr lang="en-US" sz="2400" dirty="0"/>
              <a:t>In terms of string length, determine the wavelengths </a:t>
            </a:r>
            <a:r>
              <a:rPr lang="en-US" sz="2400" dirty="0" smtClean="0"/>
              <a:t>required for </a:t>
            </a:r>
            <a:r>
              <a:rPr lang="en-US" sz="2400" dirty="0"/>
              <a:t>the first several harmonics on a string under tension</a:t>
            </a:r>
            <a:r>
              <a:rPr lang="en-US" sz="2400" dirty="0" smtClean="0"/>
              <a:t>.</a:t>
            </a:r>
            <a:endParaRPr lang="en-US" sz="2400" b="1" dirty="0" smtClean="0"/>
          </a:p>
          <a:p>
            <a:pPr>
              <a:spcAft>
                <a:spcPts val="1200"/>
              </a:spcAft>
            </a:pPr>
            <a:r>
              <a:rPr lang="en-US" sz="2400" b="1" dirty="0" smtClean="0"/>
              <a:t>16.32 </a:t>
            </a:r>
            <a:r>
              <a:rPr lang="en-US" sz="2400" dirty="0"/>
              <a:t>For any given harmonic, apply the relationship </a:t>
            </a:r>
            <a:r>
              <a:rPr lang="en-US" sz="2400" dirty="0" smtClean="0"/>
              <a:t>between frequency</a:t>
            </a:r>
            <a:r>
              <a:rPr lang="en-US" sz="2400" dirty="0"/>
              <a:t>, wave speed, and string length.</a:t>
            </a:r>
          </a:p>
        </p:txBody>
      </p:sp>
      <p:sp>
        <p:nvSpPr>
          <p:cNvPr id="3" name="Footer Placeholder 2"/>
          <p:cNvSpPr>
            <a:spLocks noGrp="1"/>
          </p:cNvSpPr>
          <p:nvPr>
            <p:ph type="ftr" idx="11"/>
          </p:nvPr>
        </p:nvSpPr>
        <p:spPr/>
        <p:txBody>
          <a:bodyPr/>
          <a:lstStyle/>
          <a:p>
            <a:r>
              <a:rPr lang="en-US" smtClean="0"/>
              <a:t>© 2014 John Wiley &amp; Sons, Inc. All rights reserved.</a:t>
            </a:r>
            <a:endParaRPr lang="en-US"/>
          </a:p>
        </p:txBody>
      </p:sp>
    </p:spTree>
    <p:extLst>
      <p:ext uri="{BB962C8B-B14F-4D97-AF65-F5344CB8AC3E}">
        <p14:creationId xmlns:p14="http://schemas.microsoft.com/office/powerpoint/2010/main" val="1168467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801462" y="2886253"/>
            <a:ext cx="2397835" cy="1397000"/>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16-7</a:t>
            </a:r>
            <a:r>
              <a:rPr lang="en-US" sz="2700" dirty="0" smtClean="0">
                <a:solidFill>
                  <a:schemeClr val="bg1"/>
                </a:solidFill>
                <a:ea typeface="Calibri" pitchFamily="1" charset="0"/>
                <a:cs typeface="Calibri" pitchFamily="1" charset="0"/>
              </a:rPr>
              <a:t>  Standing Waves and Resonance</a:t>
            </a:r>
            <a:endParaRPr lang="en-US" sz="2700" dirty="0">
              <a:solidFill>
                <a:schemeClr val="bg1"/>
              </a:solidFill>
              <a:ea typeface="Calibri" pitchFamily="1" charset="0"/>
              <a:cs typeface="Calibri" pitchFamily="1" charset="0"/>
            </a:endParaRPr>
          </a:p>
        </p:txBody>
      </p:sp>
      <p:sp>
        <p:nvSpPr>
          <p:cNvPr id="12" name="Text Box 4"/>
          <p:cNvSpPr txBox="1">
            <a:spLocks noChangeArrowheads="1"/>
          </p:cNvSpPr>
          <p:nvPr/>
        </p:nvSpPr>
        <p:spPr bwMode="auto">
          <a:xfrm>
            <a:off x="72034" y="1327819"/>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Standing Waves</a:t>
            </a:r>
            <a:endParaRPr lang="en-US" sz="2900" b="1" dirty="0">
              <a:solidFill>
                <a:srgbClr val="34566E"/>
              </a:solidFill>
            </a:endParaRPr>
          </a:p>
        </p:txBody>
      </p:sp>
      <p:sp>
        <p:nvSpPr>
          <p:cNvPr id="9" name="Content Placeholder 8"/>
          <p:cNvSpPr>
            <a:spLocks noGrp="1"/>
          </p:cNvSpPr>
          <p:nvPr>
            <p:ph sz="half" idx="1"/>
          </p:nvPr>
        </p:nvSpPr>
        <p:spPr>
          <a:xfrm>
            <a:off x="456481" y="1888014"/>
            <a:ext cx="7654062" cy="1350436"/>
          </a:xfrm>
        </p:spPr>
        <p:txBody>
          <a:bodyPr/>
          <a:lstStyle/>
          <a:p>
            <a:pPr marL="0" indent="0"/>
            <a:r>
              <a:rPr lang="en-US" sz="2200" dirty="0" smtClean="0"/>
              <a:t>The interference of two identical sinusoidal waves moving in opposite directions produces standing waves. For a string with fixed ends, the standing wave is given by</a:t>
            </a:r>
          </a:p>
          <a:p>
            <a:endParaRPr lang="en-US" sz="2200" dirty="0"/>
          </a:p>
        </p:txBody>
      </p:sp>
      <p:sp>
        <p:nvSpPr>
          <p:cNvPr id="21" name="Rectangle 20"/>
          <p:cNvSpPr/>
          <p:nvPr/>
        </p:nvSpPr>
        <p:spPr>
          <a:xfrm>
            <a:off x="414720" y="5677094"/>
            <a:ext cx="7208239" cy="923330"/>
          </a:xfrm>
          <a:prstGeom prst="rect">
            <a:avLst/>
          </a:prstGeom>
        </p:spPr>
        <p:txBody>
          <a:bodyPr wrap="square">
            <a:spAutoFit/>
          </a:bodyPr>
          <a:lstStyle/>
          <a:p>
            <a:r>
              <a:rPr lang="en-US" dirty="0" smtClean="0"/>
              <a:t>Stroboscopic photographs reveal (</a:t>
            </a:r>
            <a:r>
              <a:rPr lang="en-US" dirty="0"/>
              <a:t>imperfect</a:t>
            </a:r>
            <a:r>
              <a:rPr lang="en-US" dirty="0" smtClean="0"/>
              <a:t>) standing wave patterns on a </a:t>
            </a:r>
            <a:r>
              <a:rPr lang="en-US" dirty="0"/>
              <a:t>string being made to oscillate by an oscillator at the left end. The patterns occur at certain frequencies of oscillation.</a:t>
            </a:r>
          </a:p>
        </p:txBody>
      </p:sp>
      <p:sp>
        <p:nvSpPr>
          <p:cNvPr id="11" name="Footer Placeholder 10"/>
          <p:cNvSpPr>
            <a:spLocks noGrp="1"/>
          </p:cNvSpPr>
          <p:nvPr>
            <p:ph type="ftr" idx="11"/>
          </p:nvPr>
        </p:nvSpPr>
        <p:spPr/>
        <p:txBody>
          <a:bodyPr/>
          <a:lstStyle/>
          <a:p>
            <a:r>
              <a:rPr lang="en-US" smtClean="0"/>
              <a:t>© 2014 John Wiley &amp; Sons, Inc. All rights reserved.</a:t>
            </a:r>
            <a:endParaRPr lang="en-US"/>
          </a:p>
        </p:txBody>
      </p:sp>
      <p:pic>
        <p:nvPicPr>
          <p:cNvPr id="13" name="Picture 12" descr="halliday_10e_fig_16_20.jpg"/>
          <p:cNvPicPr>
            <a:picLocks noChangeAspect="1"/>
          </p:cNvPicPr>
          <p:nvPr/>
        </p:nvPicPr>
        <p:blipFill>
          <a:blip r:embed="rId4"/>
          <a:stretch>
            <a:fillRect/>
          </a:stretch>
        </p:blipFill>
        <p:spPr>
          <a:xfrm>
            <a:off x="532553" y="4283253"/>
            <a:ext cx="8045027" cy="142770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16-7</a:t>
            </a:r>
            <a:r>
              <a:rPr lang="en-US" sz="2700" dirty="0" smtClean="0">
                <a:solidFill>
                  <a:schemeClr val="bg1"/>
                </a:solidFill>
                <a:ea typeface="Calibri" pitchFamily="1" charset="0"/>
                <a:cs typeface="Calibri" pitchFamily="1" charset="0"/>
              </a:rPr>
              <a:t>  Standing Waves and Resonance</a:t>
            </a:r>
            <a:endParaRPr lang="en-US" sz="2700" dirty="0">
              <a:solidFill>
                <a:schemeClr val="bg1"/>
              </a:solidFill>
              <a:ea typeface="Calibri" pitchFamily="1" charset="0"/>
              <a:cs typeface="Calibri" pitchFamily="1" charset="0"/>
            </a:endParaRPr>
          </a:p>
        </p:txBody>
      </p:sp>
      <p:sp>
        <p:nvSpPr>
          <p:cNvPr id="12"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Harmonics</a:t>
            </a:r>
            <a:endParaRPr lang="en-US" sz="2900" b="1" dirty="0">
              <a:solidFill>
                <a:srgbClr val="34566E"/>
              </a:solidFill>
            </a:endParaRPr>
          </a:p>
        </p:txBody>
      </p:sp>
      <p:sp>
        <p:nvSpPr>
          <p:cNvPr id="9" name="Content Placeholder 8"/>
          <p:cNvSpPr>
            <a:spLocks noGrp="1"/>
          </p:cNvSpPr>
          <p:nvPr>
            <p:ph sz="half" idx="1"/>
          </p:nvPr>
        </p:nvSpPr>
        <p:spPr>
          <a:xfrm>
            <a:off x="456482" y="1888014"/>
            <a:ext cx="4890218" cy="3776224"/>
          </a:xfrm>
        </p:spPr>
        <p:txBody>
          <a:bodyPr/>
          <a:lstStyle/>
          <a:p>
            <a:pPr marL="0" indent="0"/>
            <a:r>
              <a:rPr lang="en-US" sz="2200" dirty="0" smtClean="0"/>
              <a:t>Standing waves on a string can be set up by reflection of traveling waves from the ends of the string. If an end is fixed, it must be the position of a node. This limits the frequencies at which standing waves will occur on a given string. Each possible frequency is a </a:t>
            </a:r>
            <a:r>
              <a:rPr lang="en-US" sz="2200" b="1" dirty="0" smtClean="0"/>
              <a:t>resonant frequency</a:t>
            </a:r>
            <a:r>
              <a:rPr lang="en-US" sz="2200" dirty="0" smtClean="0"/>
              <a:t>, and the corresponding standing wave pattern is an oscillation mode. For a stretched string of length L with fixed ends, the resonant frequencies are</a:t>
            </a:r>
            <a:endParaRPr lang="en-US" sz="2200" dirty="0"/>
          </a:p>
        </p:txBody>
      </p:sp>
      <p:pic>
        <p:nvPicPr>
          <p:cNvPr id="11" name="Picture 10"/>
          <p:cNvPicPr>
            <a:picLocks noChangeAspect="1"/>
          </p:cNvPicPr>
          <p:nvPr/>
        </p:nvPicPr>
        <p:blipFill>
          <a:blip r:embed="rId3"/>
          <a:stretch>
            <a:fillRect/>
          </a:stretch>
        </p:blipFill>
        <p:spPr>
          <a:xfrm>
            <a:off x="1138859" y="5664238"/>
            <a:ext cx="3479800" cy="393700"/>
          </a:xfrm>
          <a:prstGeom prst="rect">
            <a:avLst/>
          </a:prstGeom>
        </p:spPr>
      </p:pic>
      <p:pic>
        <p:nvPicPr>
          <p:cNvPr id="7" name="Picture 6"/>
          <p:cNvPicPr>
            <a:picLocks noChangeAspect="1"/>
          </p:cNvPicPr>
          <p:nvPr/>
        </p:nvPicPr>
        <p:blipFill>
          <a:blip r:embed="rId4"/>
          <a:stretch>
            <a:fillRect/>
          </a:stretch>
        </p:blipFill>
        <p:spPr>
          <a:xfrm>
            <a:off x="5580675" y="2023534"/>
            <a:ext cx="3484935" cy="3805214"/>
          </a:xfrm>
          <a:prstGeom prst="rect">
            <a:avLst/>
          </a:prstGeom>
        </p:spPr>
      </p:pic>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6480" y="1409909"/>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Waves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solidFill>
                  <a:srgbClr val="000000"/>
                </a:solidFill>
              </a:rPr>
              <a:t>Transverse Waves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solidFill>
                  <a:srgbClr val="000000"/>
                </a:solidFill>
              </a:rPr>
              <a:t>Longitudinal Waves</a:t>
            </a:r>
            <a:endParaRPr lang="en-US" sz="2500" dirty="0">
              <a:solidFill>
                <a:srgbClr val="000000"/>
              </a:solidFill>
            </a:endParaRPr>
          </a:p>
        </p:txBody>
      </p:sp>
      <p:sp>
        <p:nvSpPr>
          <p:cNvPr id="40965" name="Text Box 5"/>
          <p:cNvSpPr txBox="1">
            <a:spLocks noChangeArrowheads="1"/>
          </p:cNvSpPr>
          <p:nvPr/>
        </p:nvSpPr>
        <p:spPr bwMode="auto">
          <a:xfrm>
            <a:off x="456480" y="3774637"/>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Sinusoidal Waves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solidFill>
                  <a:srgbClr val="000000"/>
                </a:solidFill>
              </a:rPr>
              <a:t>Wave moving in positive direction   (</a:t>
            </a:r>
            <a:r>
              <a:rPr lang="en-US" sz="2000" dirty="0">
                <a:solidFill>
                  <a:srgbClr val="000000"/>
                </a:solidFill>
              </a:rPr>
              <a:t>vector)</a:t>
            </a:r>
          </a:p>
        </p:txBody>
      </p:sp>
      <p:sp>
        <p:nvSpPr>
          <p:cNvPr id="40969" name="Text Box 9"/>
          <p:cNvSpPr txBox="1">
            <a:spLocks noChangeArrowheads="1"/>
          </p:cNvSpPr>
          <p:nvPr/>
        </p:nvSpPr>
        <p:spPr bwMode="auto">
          <a:xfrm>
            <a:off x="3414241" y="4994445"/>
            <a:ext cx="98208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(16-</a:t>
            </a:r>
            <a:r>
              <a:rPr lang="en-US" b="1" dirty="0">
                <a:solidFill>
                  <a:srgbClr val="000000"/>
                </a:solidFill>
              </a:rPr>
              <a:t>2)</a:t>
            </a:r>
          </a:p>
        </p:txBody>
      </p:sp>
      <p:sp>
        <p:nvSpPr>
          <p:cNvPr id="40972" name="Rectangle 1"/>
          <p:cNvSpPr>
            <a:spLocks noGrp="1" noChangeArrowheads="1"/>
          </p:cNvSpPr>
          <p:nvPr>
            <p:ph type="title" idx="4294967295"/>
          </p:nvPr>
        </p:nvSpPr>
        <p:spPr>
          <a:xfrm>
            <a:off x="456481" y="273629"/>
            <a:ext cx="8228160" cy="888574"/>
          </a:xfrm>
        </p:spPr>
        <p:txBody>
          <a:bodyPr tIns="25471"/>
          <a:lstStyle/>
          <a:p>
            <a:pPr>
              <a:buClrTx/>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rPr>
              <a:t>16   </a:t>
            </a:r>
            <a:r>
              <a:rPr lang="en-US" sz="2700" dirty="0" smtClean="0">
                <a:solidFill>
                  <a:schemeClr val="bg1"/>
                </a:solidFill>
              </a:rPr>
              <a:t>  </a:t>
            </a:r>
            <a:r>
              <a:rPr lang="en-US" sz="2700" dirty="0">
                <a:solidFill>
                  <a:schemeClr val="bg1"/>
                </a:solidFill>
              </a:rPr>
              <a:t>Summary</a:t>
            </a: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84699" y="5033450"/>
            <a:ext cx="2267712" cy="409651"/>
          </a:xfrm>
          <a:prstGeom prst="rect">
            <a:avLst/>
          </a:prstGeom>
        </p:spPr>
      </p:pic>
      <p:grpSp>
        <p:nvGrpSpPr>
          <p:cNvPr id="16" name="Group 15"/>
          <p:cNvGrpSpPr/>
          <p:nvPr/>
        </p:nvGrpSpPr>
        <p:grpSpPr>
          <a:xfrm>
            <a:off x="4877553" y="3829247"/>
            <a:ext cx="4030444" cy="2158786"/>
            <a:chOff x="4671361" y="1409909"/>
            <a:chExt cx="4030444" cy="2158786"/>
          </a:xfrm>
        </p:grpSpPr>
        <p:sp>
          <p:nvSpPr>
            <p:cNvPr id="40963" name="Text Box 3"/>
            <p:cNvSpPr txBox="1">
              <a:spLocks noChangeArrowheads="1"/>
            </p:cNvSpPr>
            <p:nvPr/>
          </p:nvSpPr>
          <p:spPr bwMode="auto">
            <a:xfrm>
              <a:off x="4671361" y="1409909"/>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Traveling Waves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solidFill>
                    <a:srgbClr val="000000"/>
                  </a:solidFill>
                </a:rPr>
                <a:t>A functional form for traveling waves</a:t>
              </a:r>
              <a:endParaRPr lang="en-US" sz="2000" dirty="0">
                <a:solidFill>
                  <a:srgbClr val="000000"/>
                </a:solidFill>
              </a:endParaRPr>
            </a:p>
          </p:txBody>
        </p:sp>
        <p:sp>
          <p:nvSpPr>
            <p:cNvPr id="40967" name="Text Box 7"/>
            <p:cNvSpPr txBox="1">
              <a:spLocks noChangeArrowheads="1"/>
            </p:cNvSpPr>
            <p:nvPr/>
          </p:nvSpPr>
          <p:spPr bwMode="auto">
            <a:xfrm>
              <a:off x="7080365" y="2557226"/>
              <a:ext cx="162144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(16-17)</a:t>
              </a:r>
              <a:endParaRPr lang="en-US" b="1" dirty="0">
                <a:solidFill>
                  <a:srgbClr val="000000"/>
                </a:solidFill>
              </a:endParaRPr>
            </a:p>
          </p:txBody>
        </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166296" y="2647721"/>
              <a:ext cx="2009295" cy="347472"/>
            </a:xfrm>
            <a:prstGeom prst="rect">
              <a:avLst/>
            </a:prstGeom>
          </p:spPr>
        </p:pic>
      </p:grpSp>
      <p:grpSp>
        <p:nvGrpSpPr>
          <p:cNvPr id="18" name="Group 17"/>
          <p:cNvGrpSpPr/>
          <p:nvPr/>
        </p:nvGrpSpPr>
        <p:grpSpPr>
          <a:xfrm>
            <a:off x="4671360" y="1409909"/>
            <a:ext cx="4236637" cy="2403355"/>
            <a:chOff x="4671360" y="3774636"/>
            <a:chExt cx="4236637" cy="2403355"/>
          </a:xfrm>
        </p:grpSpPr>
        <p:sp>
          <p:nvSpPr>
            <p:cNvPr id="40964" name="Text Box 4"/>
            <p:cNvSpPr txBox="1">
              <a:spLocks noChangeArrowheads="1"/>
            </p:cNvSpPr>
            <p:nvPr/>
          </p:nvSpPr>
          <p:spPr bwMode="auto">
            <a:xfrm>
              <a:off x="4671360" y="3774636"/>
              <a:ext cx="4236637" cy="2403355"/>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Wave Speed</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solidFill>
                    <a:srgbClr val="000000"/>
                  </a:solidFill>
                </a:rPr>
                <a:t>Angular velocity/ Angular wave number</a:t>
              </a:r>
              <a:endParaRPr lang="en-US" sz="2000" dirty="0">
                <a:solidFill>
                  <a:srgbClr val="000000"/>
                </a:solidFill>
              </a:endParaRPr>
            </a:p>
          </p:txBody>
        </p:sp>
        <p:sp>
          <p:nvSpPr>
            <p:cNvPr id="40971" name="Text Box 11"/>
            <p:cNvSpPr txBox="1">
              <a:spLocks noChangeArrowheads="1"/>
            </p:cNvSpPr>
            <p:nvPr/>
          </p:nvSpPr>
          <p:spPr bwMode="auto">
            <a:xfrm>
              <a:off x="7312320" y="5050611"/>
              <a:ext cx="98208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(16-13</a:t>
              </a:r>
              <a:r>
                <a:rPr lang="en-US" b="1" dirty="0">
                  <a:solidFill>
                    <a:srgbClr val="000000"/>
                  </a:solidFill>
                </a:rPr>
                <a:t>)</a:t>
              </a:r>
            </a:p>
          </p:txBody>
        </p:sp>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166296" y="4964131"/>
              <a:ext cx="2146024" cy="627299"/>
            </a:xfrm>
            <a:prstGeom prst="rect">
              <a:avLst/>
            </a:prstGeom>
          </p:spPr>
        </p:pic>
      </p:grpSp>
      <p:sp>
        <p:nvSpPr>
          <p:cNvPr id="19" name="Footer Placeholder 1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6480" y="1409909"/>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Powers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solidFill>
                  <a:srgbClr val="000000"/>
                </a:solidFill>
              </a:rPr>
              <a:t>Average Power is given by</a:t>
            </a:r>
          </a:p>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endParaRPr lang="en-US" sz="2500" dirty="0">
              <a:solidFill>
                <a:srgbClr val="000000"/>
              </a:solidFill>
            </a:endParaRPr>
          </a:p>
        </p:txBody>
      </p:sp>
      <p:sp>
        <p:nvSpPr>
          <p:cNvPr id="40965" name="Text Box 5"/>
          <p:cNvSpPr txBox="1">
            <a:spLocks noChangeArrowheads="1"/>
          </p:cNvSpPr>
          <p:nvPr/>
        </p:nvSpPr>
        <p:spPr bwMode="auto">
          <a:xfrm>
            <a:off x="456480" y="3774637"/>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Interference of Waves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Two sinusoidal waves on the same string exhibit interference </a:t>
            </a:r>
            <a:endParaRPr lang="en-US" sz="2000" dirty="0">
              <a:solidFill>
                <a:srgbClr val="000000"/>
              </a:solidFill>
            </a:endParaRPr>
          </a:p>
        </p:txBody>
      </p:sp>
      <p:sp>
        <p:nvSpPr>
          <p:cNvPr id="40969" name="Text Box 9"/>
          <p:cNvSpPr txBox="1">
            <a:spLocks noChangeArrowheads="1"/>
          </p:cNvSpPr>
          <p:nvPr/>
        </p:nvSpPr>
        <p:spPr bwMode="auto">
          <a:xfrm>
            <a:off x="1793675" y="5776446"/>
            <a:ext cx="98208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(16-51)</a:t>
            </a:r>
            <a:endParaRPr lang="en-US" b="1" dirty="0">
              <a:solidFill>
                <a:srgbClr val="000000"/>
              </a:solidFill>
            </a:endParaRPr>
          </a:p>
        </p:txBody>
      </p:sp>
      <p:sp>
        <p:nvSpPr>
          <p:cNvPr id="40972" name="Rectangle 1"/>
          <p:cNvSpPr>
            <a:spLocks noGrp="1" noChangeArrowheads="1"/>
          </p:cNvSpPr>
          <p:nvPr>
            <p:ph type="title" idx="4294967295"/>
          </p:nvPr>
        </p:nvSpPr>
        <p:spPr>
          <a:xfrm>
            <a:off x="456481" y="273629"/>
            <a:ext cx="8228160" cy="888574"/>
          </a:xfrm>
        </p:spPr>
        <p:txBody>
          <a:bodyPr tIns="25471"/>
          <a:lstStyle/>
          <a:p>
            <a:pPr>
              <a:buClrTx/>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rPr>
              <a:t>16   </a:t>
            </a:r>
            <a:r>
              <a:rPr lang="en-US" sz="2700" dirty="0" smtClean="0">
                <a:solidFill>
                  <a:schemeClr val="bg1"/>
                </a:solidFill>
              </a:rPr>
              <a:t>  </a:t>
            </a:r>
            <a:r>
              <a:rPr lang="en-US" sz="2700" dirty="0">
                <a:solidFill>
                  <a:schemeClr val="bg1"/>
                </a:solidFill>
              </a:rPr>
              <a:t>Summary</a:t>
            </a:r>
          </a:p>
        </p:txBody>
      </p:sp>
      <p:grpSp>
        <p:nvGrpSpPr>
          <p:cNvPr id="2" name="Group 15"/>
          <p:cNvGrpSpPr/>
          <p:nvPr/>
        </p:nvGrpSpPr>
        <p:grpSpPr>
          <a:xfrm>
            <a:off x="4877553" y="3829247"/>
            <a:ext cx="4013280" cy="2284998"/>
            <a:chOff x="4671361" y="1409909"/>
            <a:chExt cx="4013280" cy="2284998"/>
          </a:xfrm>
        </p:grpSpPr>
        <p:sp>
          <p:nvSpPr>
            <p:cNvPr id="40963" name="Text Box 3"/>
            <p:cNvSpPr txBox="1">
              <a:spLocks noChangeArrowheads="1"/>
            </p:cNvSpPr>
            <p:nvPr/>
          </p:nvSpPr>
          <p:spPr bwMode="auto">
            <a:xfrm>
              <a:off x="4671361" y="1409909"/>
              <a:ext cx="4013280" cy="2158786"/>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Resonance</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For a stretched string of length L with fixed ends, the resonant frequencies are</a:t>
              </a:r>
              <a:endParaRPr lang="en-US" sz="2000" dirty="0">
                <a:solidFill>
                  <a:srgbClr val="000000"/>
                </a:solidFill>
              </a:endParaRPr>
            </a:p>
          </p:txBody>
        </p:sp>
        <p:sp>
          <p:nvSpPr>
            <p:cNvPr id="40967" name="Text Box 7"/>
            <p:cNvSpPr txBox="1">
              <a:spLocks noChangeArrowheads="1"/>
            </p:cNvSpPr>
            <p:nvPr/>
          </p:nvSpPr>
          <p:spPr bwMode="auto">
            <a:xfrm>
              <a:off x="5724409" y="3380954"/>
              <a:ext cx="162144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(16-66)</a:t>
              </a:r>
              <a:endParaRPr lang="en-US" b="1" dirty="0">
                <a:solidFill>
                  <a:srgbClr val="000000"/>
                </a:solidFill>
              </a:endParaRPr>
            </a:p>
          </p:txBody>
        </p:sp>
      </p:grpSp>
      <p:grpSp>
        <p:nvGrpSpPr>
          <p:cNvPr id="3" name="Group 17"/>
          <p:cNvGrpSpPr/>
          <p:nvPr/>
        </p:nvGrpSpPr>
        <p:grpSpPr>
          <a:xfrm>
            <a:off x="4671360" y="1409909"/>
            <a:ext cx="4236637" cy="2403355"/>
            <a:chOff x="4671360" y="3774636"/>
            <a:chExt cx="4236637" cy="2403355"/>
          </a:xfrm>
        </p:grpSpPr>
        <p:sp>
          <p:nvSpPr>
            <p:cNvPr id="40964" name="Text Box 4"/>
            <p:cNvSpPr txBox="1">
              <a:spLocks noChangeArrowheads="1"/>
            </p:cNvSpPr>
            <p:nvPr/>
          </p:nvSpPr>
          <p:spPr bwMode="auto">
            <a:xfrm>
              <a:off x="4671360" y="3774636"/>
              <a:ext cx="4236637" cy="2403355"/>
            </a:xfrm>
            <a:prstGeom prst="rect">
              <a:avLst/>
            </a:prstGeom>
            <a:noFill/>
            <a:ln w="9525">
              <a:noFill/>
              <a:round/>
              <a:headEnd/>
              <a:tailEnd/>
            </a:ln>
          </p:spPr>
          <p:txBody>
            <a:bodyPr lIns="0" tIns="22532" rIns="0" bIns="0">
              <a:prstTxWarp prst="textNoShape">
                <a:avLst/>
              </a:prstTxWarp>
            </a:bodyPr>
            <a:lstStyle/>
            <a:p>
              <a:pPr marL="650890" indent="-565929">
                <a:spcAft>
                  <a:spcPts val="1293"/>
                </a:spcAft>
                <a:buSzPct val="45000"/>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500" dirty="0" smtClean="0">
                  <a:solidFill>
                    <a:srgbClr val="000000"/>
                  </a:solidFill>
                </a:rPr>
                <a:t>Standing Waves</a:t>
              </a:r>
            </a:p>
            <a:p>
              <a:pPr marL="650890" indent="-565929">
                <a:spcAft>
                  <a:spcPts val="1293"/>
                </a:spcAft>
                <a:buSzPct val="45000"/>
                <a:buFont typeface="Wingdings" pitchFamily="1" charset="2"/>
                <a:buChar char=""/>
                <a:tabLst>
                  <a:tab pos="650890" algn="l"/>
                  <a:tab pos="753132" algn="l"/>
                  <a:tab pos="1167858" algn="l"/>
                  <a:tab pos="1582584" algn="l"/>
                  <a:tab pos="1997310" algn="l"/>
                  <a:tab pos="2412036" algn="l"/>
                  <a:tab pos="2826762" algn="l"/>
                  <a:tab pos="3241488" algn="l"/>
                  <a:tab pos="3656214" algn="l"/>
                  <a:tab pos="4070941" algn="l"/>
                  <a:tab pos="4485667" algn="l"/>
                  <a:tab pos="4900393" algn="l"/>
                  <a:tab pos="5315119" algn="l"/>
                  <a:tab pos="5729845" algn="l"/>
                  <a:tab pos="6144571" algn="l"/>
                  <a:tab pos="6559297" algn="l"/>
                  <a:tab pos="6974023" algn="l"/>
                  <a:tab pos="7388749" algn="l"/>
                  <a:tab pos="7803476" algn="l"/>
                  <a:tab pos="8218202" algn="l"/>
                  <a:tab pos="8632928" algn="l"/>
                </a:tabLst>
              </a:pPr>
              <a:r>
                <a:rPr lang="en-US" sz="2000" dirty="0" smtClean="0"/>
                <a:t>The interference of two identical sinusoidal waves moving in opposite directions produces standing waves.</a:t>
              </a:r>
              <a:endParaRPr lang="en-US" sz="2000" dirty="0">
                <a:solidFill>
                  <a:srgbClr val="000000"/>
                </a:solidFill>
              </a:endParaRPr>
            </a:p>
          </p:txBody>
        </p:sp>
        <p:sp>
          <p:nvSpPr>
            <p:cNvPr id="40971" name="Text Box 11"/>
            <p:cNvSpPr txBox="1">
              <a:spLocks noChangeArrowheads="1"/>
            </p:cNvSpPr>
            <p:nvPr/>
          </p:nvSpPr>
          <p:spPr bwMode="auto">
            <a:xfrm>
              <a:off x="7450439" y="5653791"/>
              <a:ext cx="126853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(16-60)</a:t>
              </a:r>
              <a:endParaRPr lang="en-US" b="1" dirty="0">
                <a:solidFill>
                  <a:srgbClr val="000000"/>
                </a:solidFill>
              </a:endParaRPr>
            </a:p>
          </p:txBody>
        </p:sp>
      </p:grpSp>
      <p:pic>
        <p:nvPicPr>
          <p:cNvPr id="16" name="Picture 15"/>
          <p:cNvPicPr>
            <a:picLocks noChangeAspect="1"/>
          </p:cNvPicPr>
          <p:nvPr/>
        </p:nvPicPr>
        <p:blipFill>
          <a:blip r:embed="rId3">
            <a:clrChange>
              <a:clrFrom>
                <a:srgbClr val="EEF1DC"/>
              </a:clrFrom>
              <a:clrTo>
                <a:srgbClr val="EEF1DC">
                  <a:alpha val="0"/>
                </a:srgbClr>
              </a:clrTo>
            </a:clrChange>
          </a:blip>
          <a:stretch>
            <a:fillRect/>
          </a:stretch>
        </p:blipFill>
        <p:spPr>
          <a:xfrm>
            <a:off x="1184699" y="2615605"/>
            <a:ext cx="1591056" cy="392926"/>
          </a:xfrm>
          <a:prstGeom prst="rect">
            <a:avLst/>
          </a:prstGeom>
        </p:spPr>
      </p:pic>
      <p:sp>
        <p:nvSpPr>
          <p:cNvPr id="18" name="Text Box 9"/>
          <p:cNvSpPr txBox="1">
            <a:spLocks noChangeArrowheads="1"/>
          </p:cNvSpPr>
          <p:nvPr/>
        </p:nvSpPr>
        <p:spPr bwMode="auto">
          <a:xfrm>
            <a:off x="2800977" y="2565757"/>
            <a:ext cx="982080" cy="313953"/>
          </a:xfrm>
          <a:prstGeom prst="rect">
            <a:avLst/>
          </a:prstGeom>
          <a:noFill/>
          <a:ln w="9525">
            <a:noFill/>
            <a:round/>
            <a:headEnd/>
            <a:tailEnd/>
          </a:ln>
        </p:spPr>
        <p:txBody>
          <a:bodyPr wrap="none" lIns="81639" tIns="55188"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dirty="0">
                <a:solidFill>
                  <a:srgbClr val="000000"/>
                </a:solidFill>
              </a:rPr>
              <a:t>Eq. </a:t>
            </a:r>
            <a:r>
              <a:rPr lang="en-US" b="1" dirty="0" smtClean="0">
                <a:solidFill>
                  <a:srgbClr val="000000"/>
                </a:solidFill>
              </a:rPr>
              <a:t>(16-33)</a:t>
            </a:r>
            <a:endParaRPr lang="en-US" b="1" dirty="0">
              <a:solidFill>
                <a:srgbClr val="000000"/>
              </a:solidFill>
            </a:endParaRPr>
          </a:p>
        </p:txBody>
      </p:sp>
      <p:pic>
        <p:nvPicPr>
          <p:cNvPr id="19" name="Picture 18"/>
          <p:cNvPicPr>
            <a:picLocks noChangeAspect="1"/>
          </p:cNvPicPr>
          <p:nvPr/>
        </p:nvPicPr>
        <p:blipFill>
          <a:blip r:embed="rId4">
            <a:clrChange>
              <a:clrFrom>
                <a:srgbClr val="EFF2DD"/>
              </a:clrFrom>
              <a:clrTo>
                <a:srgbClr val="EFF2DD">
                  <a:alpha val="0"/>
                </a:srgbClr>
              </a:clrTo>
            </a:clrChange>
          </a:blip>
          <a:stretch>
            <a:fillRect/>
          </a:stretch>
        </p:blipFill>
        <p:spPr>
          <a:xfrm>
            <a:off x="289364" y="5308034"/>
            <a:ext cx="4241731" cy="468412"/>
          </a:xfrm>
          <a:prstGeom prst="rect">
            <a:avLst/>
          </a:prstGeom>
        </p:spPr>
      </p:pic>
      <p:pic>
        <p:nvPicPr>
          <p:cNvPr id="20" name="Picture 19"/>
          <p:cNvPicPr>
            <a:picLocks noChangeAspect="1"/>
          </p:cNvPicPr>
          <p:nvPr/>
        </p:nvPicPr>
        <p:blipFill>
          <a:blip r:embed="rId5"/>
          <a:stretch>
            <a:fillRect/>
          </a:stretch>
        </p:blipFill>
        <p:spPr>
          <a:xfrm>
            <a:off x="4877553" y="3289978"/>
            <a:ext cx="2596896" cy="361066"/>
          </a:xfrm>
          <a:prstGeom prst="rect">
            <a:avLst/>
          </a:prstGeom>
        </p:spPr>
      </p:pic>
      <p:pic>
        <p:nvPicPr>
          <p:cNvPr id="21" name="Picture 20"/>
          <p:cNvPicPr>
            <a:picLocks noChangeAspect="1"/>
          </p:cNvPicPr>
          <p:nvPr/>
        </p:nvPicPr>
        <p:blipFill>
          <a:blip r:embed="rId6"/>
          <a:stretch>
            <a:fillRect/>
          </a:stretch>
        </p:blipFill>
        <p:spPr>
          <a:xfrm>
            <a:off x="5250945" y="5336945"/>
            <a:ext cx="3273552" cy="443144"/>
          </a:xfrm>
          <a:prstGeom prst="rect">
            <a:avLst/>
          </a:prstGeom>
        </p:spPr>
      </p:pic>
      <p:sp>
        <p:nvSpPr>
          <p:cNvPr id="17" name="Footer Placeholder 1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886" y="576943"/>
            <a:ext cx="7598228" cy="4893647"/>
          </a:xfrm>
          <a:prstGeom prst="rect">
            <a:avLst/>
          </a:prstGeom>
          <a:noFill/>
        </p:spPr>
        <p:txBody>
          <a:bodyPr wrap="square" rtlCol="0">
            <a:spAutoFit/>
          </a:bodyPr>
          <a:lstStyle/>
          <a:p>
            <a:r>
              <a:rPr lang="en-US" sz="2400" b="1" dirty="0" smtClean="0"/>
              <a:t>16.06</a:t>
            </a:r>
            <a:r>
              <a:rPr lang="en-US" sz="2400" dirty="0" smtClean="0"/>
              <a:t> Given a graph of displacement versus time for a transverse wave, determine amplitude </a:t>
            </a:r>
            <a:r>
              <a:rPr lang="en-US" sz="2400" i="1" dirty="0" err="1"/>
              <a:t>y</a:t>
            </a:r>
            <a:r>
              <a:rPr lang="en-US" sz="2400" i="1" baseline="-25000" dirty="0" err="1"/>
              <a:t>m</a:t>
            </a:r>
            <a:r>
              <a:rPr lang="en-US" sz="2400" i="1" dirty="0"/>
              <a:t> </a:t>
            </a:r>
            <a:r>
              <a:rPr lang="en-US" sz="2400" dirty="0" smtClean="0"/>
              <a:t>and period </a:t>
            </a:r>
            <a:r>
              <a:rPr lang="en-US" sz="2400" i="1" dirty="0" smtClean="0">
                <a:sym typeface="Symbol"/>
              </a:rPr>
              <a:t>T. </a:t>
            </a:r>
          </a:p>
          <a:p>
            <a:endParaRPr lang="en-US" sz="2400" i="1" dirty="0">
              <a:sym typeface="Symbol"/>
            </a:endParaRPr>
          </a:p>
          <a:p>
            <a:r>
              <a:rPr lang="en-US" sz="2400" b="1" dirty="0" smtClean="0">
                <a:sym typeface="Symbol"/>
              </a:rPr>
              <a:t>16.07 </a:t>
            </a:r>
            <a:r>
              <a:rPr lang="en-US" sz="2400" dirty="0" smtClean="0">
                <a:sym typeface="Symbol"/>
              </a:rPr>
              <a:t>Describe the effect on a transverse wave of changing phase constant </a:t>
            </a:r>
            <a:r>
              <a:rPr lang="en-US" sz="2400" i="1" dirty="0" smtClean="0">
                <a:latin typeface="Lucida Grande"/>
                <a:ea typeface="Lucida Grande"/>
                <a:cs typeface="Lucida Grande"/>
              </a:rPr>
              <a:t>ϕ.</a:t>
            </a:r>
          </a:p>
          <a:p>
            <a:endParaRPr lang="en-US" sz="2400" b="1" i="1" dirty="0">
              <a:latin typeface="Lucida Grande"/>
            </a:endParaRPr>
          </a:p>
          <a:p>
            <a:r>
              <a:rPr lang="en-US" sz="2400" b="1" dirty="0" smtClean="0">
                <a:latin typeface="Lucida Grande"/>
              </a:rPr>
              <a:t>16.08 </a:t>
            </a:r>
            <a:r>
              <a:rPr lang="en-US" sz="2400" dirty="0" smtClean="0">
                <a:latin typeface="Lucida Grande"/>
              </a:rPr>
              <a:t>Apply the relation between the wave speed </a:t>
            </a:r>
            <a:r>
              <a:rPr lang="en-US" sz="2400" i="1" dirty="0" smtClean="0">
                <a:latin typeface="Lucida Grande"/>
              </a:rPr>
              <a:t>v</a:t>
            </a:r>
            <a:r>
              <a:rPr lang="en-US" sz="2400" i="1" baseline="-25000" dirty="0" smtClean="0">
                <a:latin typeface="Lucida Grande"/>
              </a:rPr>
              <a:t>,</a:t>
            </a:r>
            <a:r>
              <a:rPr lang="en-US" sz="2400" i="1" dirty="0" smtClean="0">
                <a:latin typeface="Lucida Grande"/>
              </a:rPr>
              <a:t> </a:t>
            </a:r>
            <a:r>
              <a:rPr lang="en-US" sz="2400" dirty="0" smtClean="0">
                <a:latin typeface="Lucida Grande"/>
              </a:rPr>
              <a:t>the distance traveled by the wave, and the time required for that travel.</a:t>
            </a:r>
          </a:p>
          <a:p>
            <a:endParaRPr lang="en-US" sz="2400" b="1" dirty="0">
              <a:latin typeface="Lucida Grande"/>
            </a:endParaRPr>
          </a:p>
          <a:p>
            <a:r>
              <a:rPr lang="en-US" sz="2400" b="1" dirty="0" smtClean="0">
                <a:latin typeface="Lucida Grande"/>
              </a:rPr>
              <a:t>16.09 </a:t>
            </a:r>
            <a:r>
              <a:rPr lang="en-US" sz="2400" dirty="0" smtClean="0">
                <a:latin typeface="Lucida Grande"/>
              </a:rPr>
              <a:t>Apply the relationships between wave speed </a:t>
            </a:r>
            <a:r>
              <a:rPr lang="en-US" sz="2400" i="1" dirty="0" smtClean="0">
                <a:latin typeface="Lucida Grande"/>
              </a:rPr>
              <a:t>v</a:t>
            </a:r>
            <a:r>
              <a:rPr lang="en-US" sz="2400" dirty="0" smtClean="0">
                <a:latin typeface="Lucida Grande"/>
              </a:rPr>
              <a:t>, angular frequency </a:t>
            </a:r>
            <a:r>
              <a:rPr lang="en-US" sz="2400" i="1" dirty="0" smtClean="0"/>
              <a:t>ω, </a:t>
            </a:r>
            <a:r>
              <a:rPr lang="en-US" sz="2400" dirty="0" smtClean="0"/>
              <a:t>angular wave number </a:t>
            </a:r>
            <a:r>
              <a:rPr lang="en-US" sz="2400" i="1" dirty="0" smtClean="0"/>
              <a:t>k</a:t>
            </a:r>
            <a:r>
              <a:rPr lang="en-US" sz="2400" dirty="0" smtClean="0"/>
              <a:t>, wavelength </a:t>
            </a:r>
            <a:r>
              <a:rPr lang="en-US" sz="2400" dirty="0" smtClean="0">
                <a:sym typeface="Symbol"/>
              </a:rPr>
              <a:t>, period </a:t>
            </a:r>
            <a:r>
              <a:rPr lang="en-US" sz="2400" i="1" dirty="0" smtClean="0">
                <a:sym typeface="Symbol"/>
              </a:rPr>
              <a:t>T</a:t>
            </a:r>
            <a:r>
              <a:rPr lang="en-US" sz="2400" dirty="0" smtClean="0">
                <a:sym typeface="Symbol"/>
              </a:rPr>
              <a:t>, and frequency </a:t>
            </a:r>
            <a:r>
              <a:rPr lang="en-US" sz="2400" i="1" dirty="0" smtClean="0">
                <a:sym typeface="Symbol"/>
              </a:rPr>
              <a:t>f</a:t>
            </a:r>
            <a:r>
              <a:rPr lang="en-US" sz="2400" dirty="0" smtClean="0">
                <a:sym typeface="Symbol"/>
              </a:rPr>
              <a:t>.</a:t>
            </a:r>
            <a:endParaRPr lang="en-US" sz="2400" b="1" dirty="0"/>
          </a:p>
        </p:txBody>
      </p:sp>
      <p:sp>
        <p:nvSpPr>
          <p:cNvPr id="3" name="Footer Placeholder 2"/>
          <p:cNvSpPr>
            <a:spLocks noGrp="1"/>
          </p:cNvSpPr>
          <p:nvPr>
            <p:ph type="ftr" idx="11"/>
          </p:nvPr>
        </p:nvSpPr>
        <p:spPr/>
        <p:txBody>
          <a:bodyPr/>
          <a:lstStyle/>
          <a:p>
            <a:r>
              <a:rPr lang="en-US" smtClean="0"/>
              <a:t>© 2014 John Wiley &amp; Sons, Inc. All rights reserved.</a:t>
            </a:r>
            <a:endParaRPr lang="en-US"/>
          </a:p>
        </p:txBody>
      </p:sp>
    </p:spTree>
    <p:extLst>
      <p:ext uri="{BB962C8B-B14F-4D97-AF65-F5344CB8AC3E}">
        <p14:creationId xmlns:p14="http://schemas.microsoft.com/office/powerpoint/2010/main" val="196387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287" y="511629"/>
            <a:ext cx="7576456" cy="6001643"/>
          </a:xfrm>
          <a:prstGeom prst="rect">
            <a:avLst/>
          </a:prstGeom>
        </p:spPr>
        <p:txBody>
          <a:bodyPr wrap="square">
            <a:spAutoFit/>
          </a:bodyPr>
          <a:lstStyle/>
          <a:p>
            <a:r>
              <a:rPr lang="en-US" sz="2400" b="1" dirty="0" smtClean="0"/>
              <a:t>16.10 </a:t>
            </a:r>
            <a:r>
              <a:rPr lang="en-US" sz="2400" dirty="0"/>
              <a:t>Describe the motion of a string element as a </a:t>
            </a:r>
            <a:r>
              <a:rPr lang="en-US" sz="2400" dirty="0" smtClean="0"/>
              <a:t>transverse wave </a:t>
            </a:r>
            <a:r>
              <a:rPr lang="en-US" sz="2400" dirty="0"/>
              <a:t>moves through its location, and </a:t>
            </a:r>
            <a:r>
              <a:rPr lang="en-US" sz="2400" dirty="0" smtClean="0"/>
              <a:t>identify when </a:t>
            </a:r>
            <a:r>
              <a:rPr lang="en-US" sz="2400" dirty="0"/>
              <a:t>its transverse speed is zero and when it is maximum.</a:t>
            </a:r>
          </a:p>
          <a:p>
            <a:endParaRPr lang="en-US" sz="2400" b="1" dirty="0" smtClean="0"/>
          </a:p>
          <a:p>
            <a:r>
              <a:rPr lang="en-US" sz="2400" b="1" dirty="0" smtClean="0"/>
              <a:t>16.11 </a:t>
            </a:r>
            <a:r>
              <a:rPr lang="en-US" sz="2400" dirty="0"/>
              <a:t>Calculate the transverse velocity </a:t>
            </a:r>
            <a:r>
              <a:rPr lang="en-US" sz="2400" i="1" dirty="0"/>
              <a:t>u</a:t>
            </a:r>
            <a:r>
              <a:rPr lang="en-US" sz="2400" dirty="0"/>
              <a:t>(</a:t>
            </a:r>
            <a:r>
              <a:rPr lang="en-US" sz="2400" i="1" dirty="0"/>
              <a:t>t</a:t>
            </a:r>
            <a:r>
              <a:rPr lang="en-US" sz="2400" dirty="0"/>
              <a:t>) of a string</a:t>
            </a:r>
          </a:p>
          <a:p>
            <a:r>
              <a:rPr lang="en-US" sz="2400" dirty="0"/>
              <a:t>element as a transverse wave moves through its location.</a:t>
            </a:r>
          </a:p>
          <a:p>
            <a:endParaRPr lang="en-US" sz="2400" b="1" dirty="0" smtClean="0"/>
          </a:p>
          <a:p>
            <a:r>
              <a:rPr lang="en-US" sz="2400" b="1" dirty="0" smtClean="0"/>
              <a:t>16.12 </a:t>
            </a:r>
            <a:r>
              <a:rPr lang="en-US" sz="2400" dirty="0"/>
              <a:t>Calculate the transverse acceleration </a:t>
            </a:r>
            <a:r>
              <a:rPr lang="en-US" sz="2400" i="1" dirty="0"/>
              <a:t>a</a:t>
            </a:r>
            <a:r>
              <a:rPr lang="en-US" sz="2400" dirty="0"/>
              <a:t>(</a:t>
            </a:r>
            <a:r>
              <a:rPr lang="en-US" sz="2400" i="1" dirty="0"/>
              <a:t>t</a:t>
            </a:r>
            <a:r>
              <a:rPr lang="en-US" sz="2400" dirty="0"/>
              <a:t>) of a</a:t>
            </a:r>
          </a:p>
          <a:p>
            <a:r>
              <a:rPr lang="en-US" sz="2400" dirty="0"/>
              <a:t>string element as a transverse wave moves through its</a:t>
            </a:r>
          </a:p>
          <a:p>
            <a:r>
              <a:rPr lang="en-US" sz="2400" dirty="0"/>
              <a:t>location.</a:t>
            </a:r>
          </a:p>
          <a:p>
            <a:endParaRPr lang="en-US" sz="2400" b="1" dirty="0" smtClean="0"/>
          </a:p>
          <a:p>
            <a:r>
              <a:rPr lang="en-US" sz="2400" b="1" dirty="0" smtClean="0"/>
              <a:t>16.13 </a:t>
            </a:r>
            <a:r>
              <a:rPr lang="en-US" sz="2400" dirty="0"/>
              <a:t>Given a graph of displacement, transverse </a:t>
            </a:r>
            <a:r>
              <a:rPr lang="en-US" sz="2400" dirty="0" smtClean="0"/>
              <a:t>velocity, or </a:t>
            </a:r>
            <a:r>
              <a:rPr lang="en-US" sz="2400" dirty="0"/>
              <a:t>transverse acceleration, determine the phase </a:t>
            </a:r>
            <a:r>
              <a:rPr lang="en-US" sz="2400" dirty="0" smtClean="0"/>
              <a:t>constant </a:t>
            </a:r>
            <a:r>
              <a:rPr lang="en-US" sz="2400" i="1" dirty="0" smtClean="0">
                <a:ea typeface="Lucida Grande"/>
                <a:cs typeface="Lucida Grande"/>
              </a:rPr>
              <a:t>ϕ</a:t>
            </a:r>
            <a:r>
              <a:rPr lang="en-US" dirty="0"/>
              <a:t>.</a:t>
            </a:r>
            <a:endParaRPr lang="en-US" sz="2400" dirty="0"/>
          </a:p>
        </p:txBody>
      </p:sp>
      <p:sp>
        <p:nvSpPr>
          <p:cNvPr id="4" name="Footer Placeholder 3"/>
          <p:cNvSpPr>
            <a:spLocks noGrp="1"/>
          </p:cNvSpPr>
          <p:nvPr>
            <p:ph type="ftr" idx="11"/>
          </p:nvPr>
        </p:nvSpPr>
        <p:spPr/>
        <p:txBody>
          <a:bodyPr/>
          <a:lstStyle/>
          <a:p>
            <a:r>
              <a:rPr lang="en-US" smtClean="0"/>
              <a:t>© 2014 John Wiley &amp; Sons, Inc. All rights reserved.</a:t>
            </a:r>
            <a:endParaRPr lang="en-US"/>
          </a:p>
        </p:txBody>
      </p:sp>
    </p:spTree>
    <p:extLst>
      <p:ext uri="{BB962C8B-B14F-4D97-AF65-F5344CB8AC3E}">
        <p14:creationId xmlns:p14="http://schemas.microsoft.com/office/powerpoint/2010/main" val="395398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Transverse Waves</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Types of Waves</a:t>
            </a:r>
            <a:endParaRPr lang="en-US" sz="2900" b="1" dirty="0">
              <a:solidFill>
                <a:srgbClr val="34566E"/>
              </a:solidFill>
            </a:endParaRPr>
          </a:p>
        </p:txBody>
      </p:sp>
      <p:sp>
        <p:nvSpPr>
          <p:cNvPr id="8" name="Rectangle 2"/>
          <p:cNvSpPr txBox="1">
            <a:spLocks noChangeArrowheads="1"/>
          </p:cNvSpPr>
          <p:nvPr/>
        </p:nvSpPr>
        <p:spPr bwMode="auto">
          <a:xfrm>
            <a:off x="503238" y="1807390"/>
            <a:ext cx="8205881" cy="4610495"/>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marL="619125" lvl="0" indent="-514350" fontAlgn="base" hangingPunct="0">
              <a:lnSpc>
                <a:spcPct val="93000"/>
              </a:lnSpc>
              <a:spcBef>
                <a:spcPct val="0"/>
              </a:spcBef>
              <a:spcAft>
                <a:spcPts val="1425"/>
              </a:spcAft>
              <a:buClr>
                <a:srgbClr val="000000"/>
              </a:buClr>
              <a:buSzPct val="100000"/>
              <a:buAutoNum type="arabicPeriod"/>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sz="2200" b="1" kern="0" dirty="0" smtClean="0">
                <a:solidFill>
                  <a:srgbClr val="000000"/>
                </a:solidFill>
              </a:rPr>
              <a:t>Mechanical Waves: </a:t>
            </a:r>
            <a:r>
              <a:rPr lang="en-US" sz="2200" dirty="0"/>
              <a:t>They are governed by Newton’s laws, and they can exist only within a material medium, such as water, air, and rock</a:t>
            </a:r>
            <a:r>
              <a:rPr lang="en-US" sz="2200" dirty="0" smtClean="0"/>
              <a:t>. Examples: </a:t>
            </a:r>
            <a:r>
              <a:rPr lang="en-US" sz="2200" dirty="0"/>
              <a:t>water waves, sound waves, and seismic waves.</a:t>
            </a:r>
            <a:endParaRPr lang="en-US" sz="2200" dirty="0" smtClean="0"/>
          </a:p>
          <a:p>
            <a:pPr marL="619125" lvl="0" indent="-514350" fontAlgn="base" hangingPunct="0">
              <a:lnSpc>
                <a:spcPct val="93000"/>
              </a:lnSpc>
              <a:spcBef>
                <a:spcPct val="0"/>
              </a:spcBef>
              <a:spcAft>
                <a:spcPts val="1425"/>
              </a:spcAft>
              <a:buClr>
                <a:srgbClr val="000000"/>
              </a:buClr>
              <a:buSzPct val="100000"/>
              <a:buAutoNum type="arabicPeriod"/>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sz="2200" b="1" dirty="0"/>
              <a:t>Electromagnetic </a:t>
            </a:r>
            <a:r>
              <a:rPr lang="en-US" sz="2200" b="1" dirty="0" smtClean="0"/>
              <a:t>waves: </a:t>
            </a:r>
            <a:r>
              <a:rPr lang="en-US" sz="2200" dirty="0"/>
              <a:t>These waves require no material medium to exist. Light waves from stars, for example, travel through the vacuum of space to reach us. All electromagnetic waves travel through a vacuum at the same speed </a:t>
            </a:r>
            <a:r>
              <a:rPr lang="en-US" sz="2200" dirty="0" err="1" smtClean="0"/>
              <a:t>c</a:t>
            </a:r>
            <a:r>
              <a:rPr lang="en-US" sz="2200" dirty="0" smtClean="0"/>
              <a:t> = </a:t>
            </a:r>
            <a:r>
              <a:rPr lang="en-US" sz="2200" dirty="0"/>
              <a:t>299 792 458 </a:t>
            </a:r>
            <a:r>
              <a:rPr lang="en-US" sz="2200" dirty="0" err="1"/>
              <a:t>m/s</a:t>
            </a:r>
            <a:r>
              <a:rPr lang="en-US" sz="2200" dirty="0" smtClean="0"/>
              <a:t>.</a:t>
            </a:r>
          </a:p>
          <a:p>
            <a:pPr marL="619125" lvl="0" indent="-514350" fontAlgn="base" hangingPunct="0">
              <a:lnSpc>
                <a:spcPct val="93000"/>
              </a:lnSpc>
              <a:spcBef>
                <a:spcPct val="0"/>
              </a:spcBef>
              <a:spcAft>
                <a:spcPts val="1425"/>
              </a:spcAft>
              <a:buClr>
                <a:srgbClr val="000000"/>
              </a:buClr>
              <a:buSzPct val="100000"/>
              <a:buAutoNum type="arabicPeriod"/>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sz="2200" b="1" dirty="0"/>
              <a:t>Matter </a:t>
            </a:r>
            <a:r>
              <a:rPr lang="en-US" sz="2200" b="1" dirty="0" smtClean="0"/>
              <a:t>waves</a:t>
            </a:r>
            <a:r>
              <a:rPr lang="en-US" sz="2200" dirty="0" smtClean="0"/>
              <a:t>: </a:t>
            </a:r>
            <a:r>
              <a:rPr lang="en-US" sz="2200" dirty="0"/>
              <a:t> These waves are associated with electrons, protons, and other fundamental particles, and even atoms and molecules. Because we commonly think of these particles as constituting matter, such waves are called matter waves.</a:t>
            </a:r>
            <a:endParaRPr lang="en-US" sz="2200" dirty="0" smtClean="0"/>
          </a:p>
          <a:p>
            <a:pPr marL="619125" lvl="0" indent="-514350" fontAlgn="base" hangingPunct="0">
              <a:lnSpc>
                <a:spcPct val="93000"/>
              </a:lnSpc>
              <a:spcBef>
                <a:spcPct val="0"/>
              </a:spcBef>
              <a:spcAft>
                <a:spcPts val="1425"/>
              </a:spcAft>
              <a:buClr>
                <a:srgbClr val="000000"/>
              </a:buClr>
              <a:buSzPct val="100000"/>
              <a:buAutoNum type="arabicPeriod"/>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endParaRPr lang="en-US" sz="2200" dirty="0" smtClean="0"/>
          </a:p>
          <a:p>
            <a:pPr marL="619125" lvl="0" indent="-514350" fontAlgn="base" hangingPunct="0">
              <a:lnSpc>
                <a:spcPct val="93000"/>
              </a:lnSpc>
              <a:spcBef>
                <a:spcPct val="0"/>
              </a:spcBef>
              <a:spcAft>
                <a:spcPts val="1425"/>
              </a:spcAft>
              <a:buClr>
                <a:srgbClr val="000000"/>
              </a:buClr>
              <a:buSzPct val="45000"/>
              <a:buAutoNum type="arabicPeriod"/>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endParaRPr kumimoji="0" lang="en-US" sz="2200" b="0" i="0" u="none" strike="noStrike" kern="0" cap="none" spc="0" normalizeH="0" baseline="0" noProof="0" dirty="0" smtClean="0">
              <a:ln>
                <a:noFill/>
              </a:ln>
              <a:solidFill>
                <a:srgbClr val="000000"/>
              </a:solidFill>
              <a:effectLst/>
              <a:uLnTx/>
              <a:uFillTx/>
              <a:latin typeface="+mn-lt"/>
              <a:ea typeface="+mn-ea"/>
              <a:cs typeface="+mn-cs"/>
            </a:endParaRPr>
          </a:p>
          <a:p>
            <a:pPr marL="428625" marR="0" lvl="0" indent="-323850" algn="l" defTabSz="457200" rtl="0" eaLnBrk="1" fontAlgn="base" latinLnBrk="0" hangingPunct="0">
              <a:lnSpc>
                <a:spcPct val="93000"/>
              </a:lnSpc>
              <a:spcBef>
                <a:spcPct val="0"/>
              </a:spcBef>
              <a:spcAft>
                <a:spcPts val="1425"/>
              </a:spcAft>
              <a:buClr>
                <a:srgbClr val="000000"/>
              </a:buClr>
              <a:buSzPct val="45000"/>
              <a:buFont typeface="Wingdings" pitchFamily="1"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428625" marR="0" lvl="0" indent="-323850" algn="l" defTabSz="457200" rtl="0" eaLnBrk="1" fontAlgn="base" latinLnBrk="0" hangingPunct="0">
              <a:lnSpc>
                <a:spcPct val="93000"/>
              </a:lnSpc>
              <a:spcBef>
                <a:spcPct val="0"/>
              </a:spcBef>
              <a:spcAft>
                <a:spcPts val="1425"/>
              </a:spcAft>
              <a:buClrTx/>
              <a:buSzPct val="45000"/>
              <a:buFontTx/>
              <a:buNone/>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defRPr/>
            </a:pPr>
            <a:endParaRPr kumimoji="0" lang="en-US" sz="2800" b="0" i="0" u="none" strike="noStrike" kern="0" cap="none" spc="0" normalizeH="0" baseline="0" noProof="0" dirty="0">
              <a:ln>
                <a:noFill/>
              </a:ln>
              <a:solidFill>
                <a:srgbClr val="000000"/>
              </a:solidFill>
              <a:effectLst/>
              <a:uLnTx/>
              <a:uFillTx/>
              <a:latin typeface="+mn-lt"/>
              <a:ea typeface="+mn-ea"/>
              <a:cs typeface="+mn-cs"/>
            </a:endParaRPr>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Transverse Waves</a:t>
            </a:r>
            <a:endParaRPr lang="en-US" sz="2700" dirty="0">
              <a:solidFill>
                <a:schemeClr val="bg1"/>
              </a:solidFill>
              <a:ea typeface="Calibri" pitchFamily="1" charset="0"/>
              <a:cs typeface="Calibri" pitchFamily="1" charset="0"/>
            </a:endParaRPr>
          </a:p>
        </p:txBody>
      </p:sp>
      <p:pic>
        <p:nvPicPr>
          <p:cNvPr id="9" name="Picture 8"/>
          <p:cNvPicPr>
            <a:picLocks noChangeAspect="1"/>
          </p:cNvPicPr>
          <p:nvPr/>
        </p:nvPicPr>
        <p:blipFill>
          <a:blip r:embed="rId3"/>
          <a:stretch>
            <a:fillRect/>
          </a:stretch>
        </p:blipFill>
        <p:spPr>
          <a:xfrm>
            <a:off x="6129161" y="1320214"/>
            <a:ext cx="2955570" cy="2364456"/>
          </a:xfrm>
          <a:prstGeom prst="rect">
            <a:avLst/>
          </a:prstGeom>
        </p:spPr>
      </p:pic>
      <p:sp>
        <p:nvSpPr>
          <p:cNvPr id="11" name="TextBox 10"/>
          <p:cNvSpPr txBox="1"/>
          <p:nvPr/>
        </p:nvSpPr>
        <p:spPr>
          <a:xfrm>
            <a:off x="6130648" y="3690869"/>
            <a:ext cx="2402332" cy="369332"/>
          </a:xfrm>
          <a:prstGeom prst="rect">
            <a:avLst/>
          </a:prstGeom>
          <a:noFill/>
        </p:spPr>
        <p:txBody>
          <a:bodyPr wrap="square" rtlCol="0">
            <a:spAutoFit/>
          </a:bodyPr>
          <a:lstStyle/>
          <a:p>
            <a:r>
              <a:rPr lang="en-US" dirty="0" smtClean="0"/>
              <a:t>(a) Transverse Wave</a:t>
            </a:r>
            <a:endParaRPr lang="en-US" dirty="0"/>
          </a:p>
        </p:txBody>
      </p:sp>
      <p:sp>
        <p:nvSpPr>
          <p:cNvPr id="12" name="TextBox 11"/>
          <p:cNvSpPr txBox="1"/>
          <p:nvPr/>
        </p:nvSpPr>
        <p:spPr>
          <a:xfrm>
            <a:off x="6130648" y="6237469"/>
            <a:ext cx="2745346" cy="369332"/>
          </a:xfrm>
          <a:prstGeom prst="rect">
            <a:avLst/>
          </a:prstGeom>
          <a:noFill/>
        </p:spPr>
        <p:txBody>
          <a:bodyPr wrap="square" rtlCol="0">
            <a:spAutoFit/>
          </a:bodyPr>
          <a:lstStyle/>
          <a:p>
            <a:r>
              <a:rPr lang="en-US" dirty="0" smtClean="0"/>
              <a:t>(</a:t>
            </a:r>
            <a:r>
              <a:rPr lang="en-US" dirty="0" err="1" smtClean="0"/>
              <a:t>b</a:t>
            </a:r>
            <a:r>
              <a:rPr lang="en-US" dirty="0" smtClean="0"/>
              <a:t>)  Longitudinal Wave</a:t>
            </a:r>
            <a:endParaRPr lang="en-US" dirty="0"/>
          </a:p>
        </p:txBody>
      </p:sp>
      <p:sp>
        <p:nvSpPr>
          <p:cNvPr id="19" name="Content Placeholder 18"/>
          <p:cNvSpPr>
            <a:spLocks noGrp="1"/>
          </p:cNvSpPr>
          <p:nvPr>
            <p:ph sz="half" idx="1"/>
          </p:nvPr>
        </p:nvSpPr>
        <p:spPr>
          <a:xfrm>
            <a:off x="456479" y="2401662"/>
            <a:ext cx="5375013" cy="3685386"/>
          </a:xfrm>
        </p:spPr>
        <p:txBody>
          <a:bodyPr/>
          <a:lstStyle/>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A sinusoidal wave is sent along the string (Figure (a)). A typical string element moves up and down continuously as the wave passes. This is </a:t>
            </a:r>
            <a:r>
              <a:rPr lang="en-US" sz="2200" b="1" dirty="0" smtClean="0"/>
              <a:t>transverse wave</a:t>
            </a:r>
            <a:r>
              <a:rPr lang="en-US" sz="2200" dirty="0" smtClean="0"/>
              <a:t>.</a:t>
            </a:r>
          </a:p>
          <a:p>
            <a:pPr marL="0" indent="0">
              <a:lnSpc>
                <a:spcPct val="100000"/>
              </a:lnSpc>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dirty="0" smtClean="0"/>
          </a:p>
          <a:p>
            <a:pPr marL="0" indent="0">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A sound wave is set up in an air- filled pipe by moving a piston back and forth (Figure (</a:t>
            </a:r>
            <a:r>
              <a:rPr lang="en-US" sz="2200" dirty="0" err="1" smtClean="0"/>
              <a:t>b</a:t>
            </a:r>
            <a:r>
              <a:rPr lang="en-US" sz="2200" dirty="0" smtClean="0"/>
              <a:t>)). Because the oscillations of an element of the air (represented by the dot) are parallel to the direction in which the wave travels, the wave is a </a:t>
            </a:r>
            <a:r>
              <a:rPr lang="en-US" sz="2200" b="1" dirty="0" smtClean="0"/>
              <a:t>longitudinal wave</a:t>
            </a:r>
            <a:r>
              <a:rPr lang="en-US" sz="2200" dirty="0" smtClean="0"/>
              <a:t>.</a:t>
            </a:r>
          </a:p>
          <a:p>
            <a:endParaRPr lang="en-US" dirty="0"/>
          </a:p>
        </p:txBody>
      </p:sp>
      <p:sp>
        <p:nvSpPr>
          <p:cNvPr id="21" name="Text Box 4"/>
          <p:cNvSpPr txBox="1">
            <a:spLocks noChangeArrowheads="1"/>
          </p:cNvSpPr>
          <p:nvPr/>
        </p:nvSpPr>
        <p:spPr bwMode="auto">
          <a:xfrm>
            <a:off x="253456" y="1327819"/>
            <a:ext cx="5578616" cy="1174623"/>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Transverse and Longitudinal Waves</a:t>
            </a:r>
            <a:endParaRPr lang="en-US" sz="2900" b="1" dirty="0">
              <a:solidFill>
                <a:srgbClr val="34566E"/>
              </a:solidFill>
            </a:endParaRPr>
          </a:p>
        </p:txBody>
      </p:sp>
      <p:sp>
        <p:nvSpPr>
          <p:cNvPr id="13" name="Footer Placeholder 12"/>
          <p:cNvSpPr>
            <a:spLocks noGrp="1"/>
          </p:cNvSpPr>
          <p:nvPr>
            <p:ph type="ftr" idx="11"/>
          </p:nvPr>
        </p:nvSpPr>
        <p:spPr/>
        <p:txBody>
          <a:bodyPr/>
          <a:lstStyle/>
          <a:p>
            <a:r>
              <a:rPr lang="en-US" smtClean="0"/>
              <a:t>© 2014 John Wiley &amp; Sons, Inc. All rights reserved.</a:t>
            </a:r>
            <a:endParaRPr lang="en-US"/>
          </a:p>
        </p:txBody>
      </p:sp>
      <p:pic>
        <p:nvPicPr>
          <p:cNvPr id="10" name="Picture 9"/>
          <p:cNvPicPr>
            <a:picLocks noChangeAspect="1"/>
          </p:cNvPicPr>
          <p:nvPr/>
        </p:nvPicPr>
        <p:blipFill>
          <a:blip r:embed="rId4"/>
          <a:stretch>
            <a:fillRect/>
          </a:stretch>
        </p:blipFill>
        <p:spPr>
          <a:xfrm>
            <a:off x="6129161" y="4198330"/>
            <a:ext cx="2955570" cy="205432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60192" y="4022128"/>
            <a:ext cx="3846141" cy="2590258"/>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Transverse Waves</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Sinusoidal Function</a:t>
            </a:r>
            <a:endParaRPr lang="en-US" sz="2900" b="1" dirty="0">
              <a:solidFill>
                <a:srgbClr val="34566E"/>
              </a:solidFill>
            </a:endParaRPr>
          </a:p>
        </p:txBody>
      </p:sp>
      <p:pic>
        <p:nvPicPr>
          <p:cNvPr id="7" name="Picture 6"/>
          <p:cNvPicPr>
            <a:picLocks noChangeAspect="1"/>
          </p:cNvPicPr>
          <p:nvPr/>
        </p:nvPicPr>
        <p:blipFill>
          <a:blip r:embed="rId4"/>
          <a:stretch>
            <a:fillRect/>
          </a:stretch>
        </p:blipFill>
        <p:spPr>
          <a:xfrm>
            <a:off x="6677472" y="1654984"/>
            <a:ext cx="2466527" cy="4798167"/>
          </a:xfrm>
          <a:prstGeom prst="rect">
            <a:avLst/>
          </a:prstGeom>
        </p:spPr>
      </p:pic>
      <p:sp>
        <p:nvSpPr>
          <p:cNvPr id="10" name="Right Arrow 9"/>
          <p:cNvSpPr/>
          <p:nvPr/>
        </p:nvSpPr>
        <p:spPr bwMode="auto">
          <a:xfrm>
            <a:off x="3971039" y="5238659"/>
            <a:ext cx="2715263" cy="443427"/>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1" name="TextBox 10"/>
          <p:cNvSpPr txBox="1"/>
          <p:nvPr/>
        </p:nvSpPr>
        <p:spPr>
          <a:xfrm>
            <a:off x="3718497" y="4884936"/>
            <a:ext cx="2984740" cy="1077218"/>
          </a:xfrm>
          <a:prstGeom prst="rect">
            <a:avLst/>
          </a:prstGeom>
          <a:noFill/>
        </p:spPr>
        <p:txBody>
          <a:bodyPr wrap="square" rtlCol="0">
            <a:spAutoFit/>
          </a:bodyPr>
          <a:lstStyle/>
          <a:p>
            <a:pPr>
              <a:spcAft>
                <a:spcPts val="600"/>
              </a:spcAft>
            </a:pPr>
            <a:r>
              <a:rPr lang="en-US" i="1" dirty="0" smtClean="0"/>
              <a:t>The sine function describes</a:t>
            </a:r>
          </a:p>
          <a:p>
            <a:pPr>
              <a:spcAft>
                <a:spcPts val="600"/>
              </a:spcAft>
            </a:pPr>
            <a:endParaRPr lang="en-US" i="1" dirty="0"/>
          </a:p>
          <a:p>
            <a:pPr>
              <a:spcAft>
                <a:spcPts val="600"/>
              </a:spcAft>
            </a:pPr>
            <a:r>
              <a:rPr lang="en-US" i="1" dirty="0" smtClean="0"/>
              <a:t> the shape of the wave</a:t>
            </a:r>
            <a:endParaRPr lang="en-US" i="1" dirty="0"/>
          </a:p>
        </p:txBody>
      </p:sp>
      <p:sp>
        <p:nvSpPr>
          <p:cNvPr id="12" name="TextBox 11"/>
          <p:cNvSpPr txBox="1"/>
          <p:nvPr/>
        </p:nvSpPr>
        <p:spPr>
          <a:xfrm>
            <a:off x="414719" y="2116356"/>
            <a:ext cx="6271583" cy="1785104"/>
          </a:xfrm>
          <a:prstGeom prst="rect">
            <a:avLst/>
          </a:prstGeom>
          <a:noFill/>
        </p:spPr>
        <p:txBody>
          <a:bodyPr wrap="square" rtlCol="0">
            <a:spAutoFit/>
          </a:bodyPr>
          <a:lstStyle/>
          <a:p>
            <a:r>
              <a:rPr lang="en-US" sz="2200" dirty="0" smtClean="0"/>
              <a:t>Five “</a:t>
            </a:r>
            <a:r>
              <a:rPr lang="en-US" sz="2200" dirty="0"/>
              <a:t>snapshots</a:t>
            </a:r>
            <a:r>
              <a:rPr lang="en-US" sz="2200" dirty="0" smtClean="0"/>
              <a:t>” (y </a:t>
            </a:r>
            <a:r>
              <a:rPr lang="en-US" sz="2200" i="1" dirty="0" err="1" smtClean="0"/>
              <a:t>vs</a:t>
            </a:r>
            <a:r>
              <a:rPr lang="en-US" sz="2200" dirty="0" smtClean="0"/>
              <a:t> x each at a constant time) of a string wave </a:t>
            </a:r>
            <a:r>
              <a:rPr lang="en-US" sz="2200" dirty="0"/>
              <a:t>traveling in the positive direction </a:t>
            </a:r>
            <a:r>
              <a:rPr lang="en-US" sz="2200" dirty="0" smtClean="0"/>
              <a:t>along </a:t>
            </a:r>
            <a:r>
              <a:rPr lang="en-US" sz="2200" dirty="0"/>
              <a:t>an </a:t>
            </a:r>
            <a:r>
              <a:rPr lang="en-US" sz="2200" i="1" dirty="0"/>
              <a:t>x</a:t>
            </a:r>
            <a:r>
              <a:rPr lang="en-US" sz="2200" dirty="0"/>
              <a:t> axis. The amplitude </a:t>
            </a:r>
            <a:r>
              <a:rPr lang="en-US" sz="2200" i="1" dirty="0" err="1"/>
              <a:t>y</a:t>
            </a:r>
            <a:r>
              <a:rPr lang="en-US" sz="2200" i="1" baseline="-25000" dirty="0" err="1"/>
              <a:t>m</a:t>
            </a:r>
            <a:r>
              <a:rPr lang="en-US" sz="2200" dirty="0"/>
              <a:t> is indicated. A typical wavelength</a:t>
            </a:r>
            <a:r>
              <a:rPr lang="en-US" sz="2200" dirty="0" smtClean="0"/>
              <a:t> </a:t>
            </a:r>
            <a:r>
              <a:rPr lang="en-US" sz="2200" i="1" dirty="0" err="1" smtClean="0"/>
              <a:t>λ</a:t>
            </a:r>
            <a:r>
              <a:rPr lang="en-US" sz="2200" dirty="0" smtClean="0"/>
              <a:t>, </a:t>
            </a:r>
            <a:r>
              <a:rPr lang="en-US" sz="2200" dirty="0"/>
              <a:t>measured from an arbitrary position </a:t>
            </a:r>
            <a:r>
              <a:rPr lang="en-US" sz="2200" i="1" dirty="0"/>
              <a:t>x</a:t>
            </a:r>
            <a:r>
              <a:rPr lang="en-US" sz="2200" i="1" baseline="-25000" dirty="0"/>
              <a:t>1</a:t>
            </a:r>
            <a:r>
              <a:rPr lang="en-US" sz="2200" dirty="0"/>
              <a:t>, is also indicated.</a:t>
            </a:r>
          </a:p>
        </p:txBody>
      </p:sp>
      <p:sp>
        <p:nvSpPr>
          <p:cNvPr id="14" name="Footer Placeholder 13"/>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Transverse Waves</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414720" y="1327819"/>
            <a:ext cx="6320764" cy="1070717"/>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Period, Wave Number, Angular Frequency and Frequency</a:t>
            </a:r>
            <a:endParaRPr lang="en-US" sz="2900" b="1" dirty="0">
              <a:solidFill>
                <a:srgbClr val="34566E"/>
              </a:solidFill>
            </a:endParaRPr>
          </a:p>
        </p:txBody>
      </p:sp>
      <p:grpSp>
        <p:nvGrpSpPr>
          <p:cNvPr id="13" name="Group 12"/>
          <p:cNvGrpSpPr/>
          <p:nvPr/>
        </p:nvGrpSpPr>
        <p:grpSpPr>
          <a:xfrm>
            <a:off x="575984" y="2766084"/>
            <a:ext cx="6159500" cy="3251711"/>
            <a:chOff x="1509414" y="1296895"/>
            <a:chExt cx="6159500" cy="3251711"/>
          </a:xfrm>
        </p:grpSpPr>
        <p:pic>
          <p:nvPicPr>
            <p:cNvPr id="14" name="Picture 13"/>
            <p:cNvPicPr>
              <a:picLocks noChangeAspect="1"/>
            </p:cNvPicPr>
            <p:nvPr/>
          </p:nvPicPr>
          <p:blipFill>
            <a:blip r:embed="rId3"/>
            <a:stretch>
              <a:fillRect/>
            </a:stretch>
          </p:blipFill>
          <p:spPr>
            <a:xfrm>
              <a:off x="1543050" y="3888206"/>
              <a:ext cx="6057900" cy="660400"/>
            </a:xfrm>
            <a:prstGeom prst="rect">
              <a:avLst/>
            </a:prstGeom>
          </p:spPr>
        </p:pic>
        <p:pic>
          <p:nvPicPr>
            <p:cNvPr id="15" name="Picture 14"/>
            <p:cNvPicPr>
              <a:picLocks noChangeAspect="1"/>
            </p:cNvPicPr>
            <p:nvPr/>
          </p:nvPicPr>
          <p:blipFill>
            <a:blip r:embed="rId4"/>
            <a:stretch>
              <a:fillRect/>
            </a:stretch>
          </p:blipFill>
          <p:spPr>
            <a:xfrm>
              <a:off x="1555750" y="2560459"/>
              <a:ext cx="6032500" cy="673100"/>
            </a:xfrm>
            <a:prstGeom prst="rect">
              <a:avLst/>
            </a:prstGeom>
          </p:spPr>
        </p:pic>
        <p:pic>
          <p:nvPicPr>
            <p:cNvPr id="16" name="Picture 15"/>
            <p:cNvPicPr>
              <a:picLocks noChangeAspect="1"/>
            </p:cNvPicPr>
            <p:nvPr/>
          </p:nvPicPr>
          <p:blipFill>
            <a:blip r:embed="rId5"/>
            <a:stretch>
              <a:fillRect/>
            </a:stretch>
          </p:blipFill>
          <p:spPr>
            <a:xfrm>
              <a:off x="1509414" y="1296895"/>
              <a:ext cx="6159500" cy="660400"/>
            </a:xfrm>
            <a:prstGeom prst="rect">
              <a:avLst/>
            </a:prstGeom>
          </p:spPr>
        </p:pic>
      </p:grpSp>
      <p:pic>
        <p:nvPicPr>
          <p:cNvPr id="17" name="Picture 16"/>
          <p:cNvPicPr>
            <a:picLocks noChangeAspect="1"/>
          </p:cNvPicPr>
          <p:nvPr/>
        </p:nvPicPr>
        <p:blipFill>
          <a:blip r:embed="rId6"/>
          <a:stretch>
            <a:fillRect/>
          </a:stretch>
        </p:blipFill>
        <p:spPr>
          <a:xfrm>
            <a:off x="6490377" y="1390510"/>
            <a:ext cx="2653623" cy="5162126"/>
          </a:xfrm>
          <a:prstGeom prst="rect">
            <a:avLst/>
          </a:prstGeom>
        </p:spPr>
      </p:pic>
      <p:sp>
        <p:nvSpPr>
          <p:cNvPr id="9" name="Footer Placeholder 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16-</a:t>
            </a:r>
            <a:r>
              <a:rPr lang="en-US" sz="2700" b="1" dirty="0">
                <a:solidFill>
                  <a:schemeClr val="bg1"/>
                </a:solidFill>
                <a:ea typeface="Calibri" pitchFamily="1" charset="0"/>
                <a:cs typeface="Calibri" pitchFamily="1" charset="0"/>
              </a:rPr>
              <a:t>1</a:t>
            </a:r>
            <a:r>
              <a:rPr lang="en-US" sz="2700" dirty="0">
                <a:solidFill>
                  <a:schemeClr val="bg1"/>
                </a:solidFill>
                <a:ea typeface="Calibri" pitchFamily="1" charset="0"/>
                <a:cs typeface="Calibri" pitchFamily="1" charset="0"/>
              </a:rPr>
              <a:t> </a:t>
            </a:r>
            <a:r>
              <a:rPr lang="en-US" sz="2700" dirty="0" smtClean="0">
                <a:solidFill>
                  <a:schemeClr val="bg1"/>
                </a:solidFill>
                <a:ea typeface="Calibri" pitchFamily="1" charset="0"/>
                <a:cs typeface="Calibri" pitchFamily="1" charset="0"/>
              </a:rPr>
              <a:t> Transverse Waves</a:t>
            </a:r>
            <a:endParaRPr lang="en-US" sz="2700" dirty="0">
              <a:solidFill>
                <a:schemeClr val="bg1"/>
              </a:solidFill>
              <a:ea typeface="Calibri" pitchFamily="1" charset="0"/>
              <a:cs typeface="Calibri" pitchFamily="1" charset="0"/>
            </a:endParaRPr>
          </a:p>
        </p:txBody>
      </p:sp>
      <p:sp>
        <p:nvSpPr>
          <p:cNvPr id="10245" name="Text Box 4"/>
          <p:cNvSpPr txBox="1">
            <a:spLocks noChangeArrowheads="1"/>
          </p:cNvSpPr>
          <p:nvPr/>
        </p:nvSpPr>
        <p:spPr bwMode="auto">
          <a:xfrm>
            <a:off x="777564" y="1287507"/>
            <a:ext cx="6320764" cy="1070717"/>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The Speed of a </a:t>
            </a:r>
            <a:r>
              <a:rPr lang="en-US" sz="2900" b="1" dirty="0" smtClean="0">
                <a:solidFill>
                  <a:srgbClr val="34566E"/>
                </a:solidFill>
              </a:rPr>
              <a:t>Traveling </a:t>
            </a:r>
            <a:r>
              <a:rPr lang="en-US" sz="2900" b="1" dirty="0" smtClean="0">
                <a:solidFill>
                  <a:srgbClr val="34566E"/>
                </a:solidFill>
              </a:rPr>
              <a:t>Wave</a:t>
            </a:r>
            <a:endParaRPr lang="en-US" sz="2900" b="1" dirty="0">
              <a:solidFill>
                <a:srgbClr val="34566E"/>
              </a:solidFill>
            </a:endParaRPr>
          </a:p>
        </p:txBody>
      </p:sp>
      <p:pic>
        <p:nvPicPr>
          <p:cNvPr id="9" name="Picture 8"/>
          <p:cNvPicPr>
            <a:picLocks noChangeAspect="1"/>
          </p:cNvPicPr>
          <p:nvPr/>
        </p:nvPicPr>
        <p:blipFill>
          <a:blip r:embed="rId3"/>
          <a:stretch>
            <a:fillRect/>
          </a:stretch>
        </p:blipFill>
        <p:spPr>
          <a:xfrm>
            <a:off x="2935905" y="1845656"/>
            <a:ext cx="3272191" cy="1903309"/>
          </a:xfrm>
          <a:prstGeom prst="rect">
            <a:avLst/>
          </a:prstGeom>
        </p:spPr>
      </p:pic>
      <p:pic>
        <p:nvPicPr>
          <p:cNvPr id="10" name="Picture 9"/>
          <p:cNvPicPr>
            <a:picLocks noChangeAspect="1"/>
          </p:cNvPicPr>
          <p:nvPr/>
        </p:nvPicPr>
        <p:blipFill>
          <a:blip r:embed="rId4"/>
          <a:stretch>
            <a:fillRect/>
          </a:stretch>
        </p:blipFill>
        <p:spPr>
          <a:xfrm>
            <a:off x="1493572" y="5377660"/>
            <a:ext cx="5511800" cy="596900"/>
          </a:xfrm>
          <a:prstGeom prst="rect">
            <a:avLst/>
          </a:prstGeom>
        </p:spPr>
      </p:pic>
      <p:pic>
        <p:nvPicPr>
          <p:cNvPr id="11" name="Picture 10"/>
          <p:cNvPicPr>
            <a:picLocks noChangeAspect="1"/>
          </p:cNvPicPr>
          <p:nvPr/>
        </p:nvPicPr>
        <p:blipFill>
          <a:blip r:embed="rId5"/>
          <a:stretch>
            <a:fillRect/>
          </a:stretch>
        </p:blipFill>
        <p:spPr>
          <a:xfrm>
            <a:off x="1493572" y="6172312"/>
            <a:ext cx="5534120" cy="391565"/>
          </a:xfrm>
          <a:prstGeom prst="rect">
            <a:avLst/>
          </a:prstGeom>
        </p:spPr>
      </p:pic>
      <p:sp>
        <p:nvSpPr>
          <p:cNvPr id="12" name="TextBox 11"/>
          <p:cNvSpPr txBox="1"/>
          <p:nvPr/>
        </p:nvSpPr>
        <p:spPr>
          <a:xfrm>
            <a:off x="1493572" y="3748966"/>
            <a:ext cx="6025220" cy="1446550"/>
          </a:xfrm>
          <a:prstGeom prst="rect">
            <a:avLst/>
          </a:prstGeom>
          <a:noFill/>
        </p:spPr>
        <p:txBody>
          <a:bodyPr wrap="square" rtlCol="0">
            <a:spAutoFit/>
          </a:bodyPr>
          <a:lstStyle/>
          <a:p>
            <a:r>
              <a:rPr lang="en-US" sz="2200" dirty="0" smtClean="0"/>
              <a:t>Two snapshots of the wave: at </a:t>
            </a:r>
            <a:r>
              <a:rPr lang="en-US" sz="2200" dirty="0"/>
              <a:t>time</a:t>
            </a:r>
            <a:r>
              <a:rPr lang="en-US" sz="2200" dirty="0" smtClean="0"/>
              <a:t> </a:t>
            </a:r>
            <a:r>
              <a:rPr lang="en-US" sz="2200" i="1" dirty="0" err="1" smtClean="0"/>
              <a:t>t</a:t>
            </a:r>
            <a:r>
              <a:rPr lang="en-US" sz="2200" i="1" dirty="0" smtClean="0"/>
              <a:t>=0,</a:t>
            </a:r>
            <a:r>
              <a:rPr lang="en-US" sz="2200" dirty="0" smtClean="0"/>
              <a:t> </a:t>
            </a:r>
            <a:r>
              <a:rPr lang="en-US" sz="2200" dirty="0"/>
              <a:t>and then at time</a:t>
            </a:r>
            <a:r>
              <a:rPr lang="en-US" sz="2200" dirty="0" smtClean="0"/>
              <a:t> </a:t>
            </a:r>
            <a:r>
              <a:rPr lang="en-US" sz="2200" i="1" dirty="0" err="1" smtClean="0"/>
              <a:t>t</a:t>
            </a:r>
            <a:r>
              <a:rPr lang="en-US" sz="2200" i="1" dirty="0" smtClean="0"/>
              <a:t>=</a:t>
            </a:r>
            <a:r>
              <a:rPr lang="en-US" sz="2200" i="1" dirty="0" err="1" smtClean="0"/>
              <a:t>Δt</a:t>
            </a:r>
            <a:r>
              <a:rPr lang="en-US" sz="2200" dirty="0" smtClean="0"/>
              <a:t>. </a:t>
            </a:r>
            <a:r>
              <a:rPr lang="en-US" sz="2200" dirty="0"/>
              <a:t>As the wave moves to the </a:t>
            </a:r>
            <a:r>
              <a:rPr lang="en-US" sz="2200" dirty="0" smtClean="0"/>
              <a:t>right at velocity </a:t>
            </a:r>
            <a:r>
              <a:rPr lang="en-US" sz="2200" i="1" dirty="0" err="1" smtClean="0"/>
              <a:t>ν</a:t>
            </a:r>
            <a:r>
              <a:rPr lang="en-US" sz="2200" i="1" dirty="0" smtClean="0"/>
              <a:t>, </a:t>
            </a:r>
            <a:r>
              <a:rPr lang="en-US" sz="2200" dirty="0" smtClean="0"/>
              <a:t>the entire curve shifts a distance </a:t>
            </a:r>
            <a:r>
              <a:rPr lang="en-US" sz="2200" i="1" dirty="0" err="1" smtClean="0"/>
              <a:t>Δx</a:t>
            </a:r>
            <a:r>
              <a:rPr lang="en-US" sz="2200" i="1" dirty="0" smtClean="0"/>
              <a:t> </a:t>
            </a:r>
            <a:r>
              <a:rPr lang="en-US" sz="2200" dirty="0" smtClean="0"/>
              <a:t>during </a:t>
            </a:r>
            <a:r>
              <a:rPr lang="en-US" sz="2200" i="1" dirty="0" err="1" smtClean="0"/>
              <a:t>Δt</a:t>
            </a:r>
            <a:r>
              <a:rPr lang="en-US" sz="2200" i="1" dirty="0" smtClean="0"/>
              <a:t>.</a:t>
            </a:r>
            <a:r>
              <a:rPr lang="en-US" sz="2200" dirty="0" smtClean="0"/>
              <a:t> </a:t>
            </a:r>
            <a:endParaRPr lang="en-US" sz="2200" dirty="0"/>
          </a:p>
        </p:txBody>
      </p:sp>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72D603-FB7E-491A-9F48-F3553081B2A2}">
  <ds:schemaRefs>
    <ds:schemaRef ds:uri="http://schemas.microsoft.com/sharepoint/v3/contenttype/forms"/>
  </ds:schemaRefs>
</ds:datastoreItem>
</file>

<file path=customXml/itemProps2.xml><?xml version="1.0" encoding="utf-8"?>
<ds:datastoreItem xmlns:ds="http://schemas.openxmlformats.org/officeDocument/2006/customXml" ds:itemID="{F94A267C-03EC-45B6-B4B3-0FB7C266E626}">
  <ds:schemaRefs>
    <ds:schemaRef ds:uri="http://purl.org/dc/elements/1.1/"/>
    <ds:schemaRef ds:uri="http://schemas.microsoft.com/office/infopath/2007/PartnerControl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9CD13E2-BB28-449E-9BCB-C32804C92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Chapter_2_sample_v1.ppt.ppt</Template>
  <TotalTime>0</TotalTime>
  <Words>2474</Words>
  <Application>Microsoft Office PowerPoint</Application>
  <PresentationFormat>On-screen Show (4:3)</PresentationFormat>
  <Paragraphs>216</Paragraphs>
  <Slides>29</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Chapter_2_sample_v1</vt:lpstr>
      <vt:lpstr>Equation</vt:lpstr>
      <vt:lpstr>Waves - I</vt:lpstr>
      <vt:lpstr>16-1  Transverse Waves</vt:lpstr>
      <vt:lpstr>PowerPoint Presentation</vt:lpstr>
      <vt:lpstr>PowerPoint Presentation</vt:lpstr>
      <vt:lpstr>16-1  Transverse Waves</vt:lpstr>
      <vt:lpstr>16-1  Transverse Waves</vt:lpstr>
      <vt:lpstr>16-1  Transverse Waves</vt:lpstr>
      <vt:lpstr>16-1  Transverse Waves</vt:lpstr>
      <vt:lpstr>16-1  Transverse Waves</vt:lpstr>
      <vt:lpstr>16-2  Wave Speed on a Stretched String</vt:lpstr>
      <vt:lpstr>16-2  Wave Speed on a Stretched String</vt:lpstr>
      <vt:lpstr>16-3  Energy and Power of a Wave Traveling along a      String</vt:lpstr>
      <vt:lpstr>16-3  Energy and Power of a Wave Traveling along a      String</vt:lpstr>
      <vt:lpstr>16-3  Energy and Power of a Wave Traveling along a      String</vt:lpstr>
      <vt:lpstr>16-4  The Wave Equation</vt:lpstr>
      <vt:lpstr>16-4  The Wave Equation</vt:lpstr>
      <vt:lpstr>16-4  The Wave Equation</vt:lpstr>
      <vt:lpstr>16-5  Interference of Waves</vt:lpstr>
      <vt:lpstr>16-5  Interference of Waves</vt:lpstr>
      <vt:lpstr>16-5  Interference of Waves</vt:lpstr>
      <vt:lpstr>16-5  Interference of Waves</vt:lpstr>
      <vt:lpstr>16-6  Phasors</vt:lpstr>
      <vt:lpstr>16-6  Phasors</vt:lpstr>
      <vt:lpstr>16-7  Standing Waves and Resonance</vt:lpstr>
      <vt:lpstr>PowerPoint Presentation</vt:lpstr>
      <vt:lpstr>16-7  Standing Waves and Resonance</vt:lpstr>
      <vt:lpstr>16-7  Standing Waves and Resonance</vt:lpstr>
      <vt:lpstr>16     Summary</vt:lpstr>
      <vt:lpstr>16     Summary</vt:lpstr>
    </vt:vector>
  </TitlesOfParts>
  <Company>Lehigh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 I</dc:title>
  <dc:creator>Abhishesh Regmi</dc:creator>
  <cp:lastModifiedBy>Swain, Elizabeth - Hoboken</cp:lastModifiedBy>
  <cp:revision>33</cp:revision>
  <dcterms:created xsi:type="dcterms:W3CDTF">2013-03-04T19:33:22Z</dcterms:created>
  <dcterms:modified xsi:type="dcterms:W3CDTF">2013-03-05T19:18:39Z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0x0101002F6463EF5D872347A7BF5761BB9BB3CC</vt:lpwstr>
  </property>
</Properties>
</file>