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76" r:id="rId3"/>
    <p:sldId id="313" r:id="rId4"/>
    <p:sldId id="312" r:id="rId5"/>
    <p:sldId id="315" r:id="rId6"/>
    <p:sldId id="314" r:id="rId7"/>
    <p:sldId id="316" r:id="rId8"/>
    <p:sldId id="286" r:id="rId9"/>
    <p:sldId id="317" r:id="rId10"/>
    <p:sldId id="287" r:id="rId11"/>
    <p:sldId id="319" r:id="rId12"/>
    <p:sldId id="288" r:id="rId13"/>
    <p:sldId id="302" r:id="rId14"/>
    <p:sldId id="318" r:id="rId15"/>
    <p:sldId id="277" r:id="rId16"/>
    <p:sldId id="289" r:id="rId17"/>
    <p:sldId id="321" r:id="rId18"/>
    <p:sldId id="320" r:id="rId19"/>
    <p:sldId id="323" r:id="rId20"/>
    <p:sldId id="322" r:id="rId21"/>
    <p:sldId id="325" r:id="rId22"/>
    <p:sldId id="324" r:id="rId23"/>
    <p:sldId id="326" r:id="rId24"/>
    <p:sldId id="290" r:id="rId25"/>
    <p:sldId id="328" r:id="rId26"/>
    <p:sldId id="303" r:id="rId27"/>
    <p:sldId id="327" r:id="rId28"/>
    <p:sldId id="329" r:id="rId29"/>
    <p:sldId id="304" r:id="rId30"/>
    <p:sldId id="305" r:id="rId31"/>
    <p:sldId id="330" r:id="rId32"/>
    <p:sldId id="306" r:id="rId33"/>
    <p:sldId id="291" r:id="rId34"/>
    <p:sldId id="292" r:id="rId35"/>
    <p:sldId id="293" r:id="rId36"/>
    <p:sldId id="294" r:id="rId37"/>
    <p:sldId id="295" r:id="rId38"/>
    <p:sldId id="307" r:id="rId39"/>
    <p:sldId id="296" r:id="rId40"/>
    <p:sldId id="308" r:id="rId41"/>
    <p:sldId id="309" r:id="rId42"/>
    <p:sldId id="297" r:id="rId43"/>
    <p:sldId id="310" r:id="rId44"/>
    <p:sldId id="298" r:id="rId45"/>
    <p:sldId id="311" r:id="rId46"/>
    <p:sldId id="29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00FF"/>
    <a:srgbClr val="0000FF"/>
    <a:srgbClr val="006666"/>
    <a:srgbClr val="CC0099"/>
    <a:srgbClr val="00CCFF"/>
    <a:srgbClr val="00CC99"/>
    <a:srgbClr val="FF505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2DDCC-C348-4929-AF0A-2CA36E10D79D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C131E-5A41-4DC3-9961-24A0BFE1B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6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2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1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8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9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9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8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1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2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6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3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385AC-19BE-408F-8A2B-1B7523D6C96A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6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7696200" cy="1754326"/>
          </a:xfrm>
          <a:prstGeom prst="rect">
            <a:avLst/>
          </a:prstGeom>
          <a:noFill/>
          <a:ln w="76200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00FF"/>
                </a:solidFill>
              </a:rPr>
              <a:t>CHAPTER  7-1</a:t>
            </a:r>
            <a:endParaRPr lang="en-US" sz="3600" b="1" i="1" dirty="0">
              <a:solidFill>
                <a:srgbClr val="0000FF"/>
              </a:solidFill>
            </a:endParaRPr>
          </a:p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LEAST-SQUARES</a:t>
            </a:r>
          </a:p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FIT TO  A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  POLYNOMIAL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93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7602081"/>
          </a:xfrm>
          <a:prstGeom prst="rect">
            <a:avLst/>
          </a:prstGeom>
          <a:noFill/>
          <a:ln w="127000" cmpd="tri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FF"/>
                </a:solidFill>
              </a:rPr>
              <a:t>Example 7.1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A student plans to use a thermocouple to monitor temperatures and </a:t>
            </a:r>
            <a:r>
              <a:rPr lang="en-US" sz="2000" b="1" dirty="0" err="1" smtClean="0">
                <a:solidFill>
                  <a:srgbClr val="0000FF"/>
                </a:solidFill>
              </a:rPr>
              <a:t>mus</a:t>
            </a:r>
            <a:r>
              <a:rPr lang="en-US" sz="2000" b="1" dirty="0" smtClean="0">
                <a:solidFill>
                  <a:srgbClr val="0000FF"/>
                </a:solidFill>
              </a:rPr>
              <a:t> first </a:t>
            </a:r>
            <a:r>
              <a:rPr lang="en-US" sz="2000" b="1" dirty="0">
                <a:solidFill>
                  <a:srgbClr val="0000FF"/>
                </a:solidFill>
              </a:rPr>
              <a:t>calibrate it against a thermometer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The thermocouple consists of a junction of a </a:t>
            </a:r>
            <a:r>
              <a:rPr lang="en-US" sz="2000" b="1" dirty="0" smtClean="0">
                <a:solidFill>
                  <a:srgbClr val="006666"/>
                </a:solidFill>
              </a:rPr>
              <a:t>copper wire </a:t>
            </a:r>
            <a:r>
              <a:rPr lang="en-US" sz="2000" b="1" dirty="0">
                <a:solidFill>
                  <a:srgbClr val="006666"/>
                </a:solidFill>
              </a:rPr>
              <a:t>and a constantan wire.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CC0099"/>
                </a:solidFill>
              </a:rPr>
              <a:t>In </a:t>
            </a:r>
            <a:r>
              <a:rPr lang="en-US" sz="2000" b="1" dirty="0">
                <a:solidFill>
                  <a:srgbClr val="CC0099"/>
                </a:solidFill>
              </a:rPr>
              <a:t>order to measure the junction voltage with high </a:t>
            </a:r>
            <a:r>
              <a:rPr lang="en-US" sz="2000" b="1" dirty="0" smtClean="0">
                <a:solidFill>
                  <a:srgbClr val="CC0099"/>
                </a:solidFill>
              </a:rPr>
              <a:t>precision, she </a:t>
            </a:r>
            <a:r>
              <a:rPr lang="en-US" sz="2000" b="1" dirty="0">
                <a:solidFill>
                  <a:srgbClr val="CC0099"/>
                </a:solidFill>
              </a:rPr>
              <a:t>connects the sample junction in series with a reference junction that is held </a:t>
            </a:r>
            <a:r>
              <a:rPr lang="en-US" sz="2000" b="1" dirty="0" smtClean="0">
                <a:solidFill>
                  <a:srgbClr val="CC0099"/>
                </a:solidFill>
              </a:rPr>
              <a:t>at 0°C </a:t>
            </a:r>
            <a:r>
              <a:rPr lang="en-US" sz="2000" b="1" dirty="0">
                <a:solidFill>
                  <a:srgbClr val="CC0099"/>
                </a:solidFill>
              </a:rPr>
              <a:t>in an ice water bath</a:t>
            </a:r>
            <a:r>
              <a:rPr lang="en-US" sz="2000" b="1" dirty="0" smtClean="0">
                <a:solidFill>
                  <a:srgbClr val="CC0099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The data, therefore, will be valid only for calibrating </a:t>
            </a:r>
            <a:r>
              <a:rPr lang="en-US" sz="2000" b="1" dirty="0" smtClean="0">
                <a:solidFill>
                  <a:srgbClr val="FF0000"/>
                </a:solidFill>
              </a:rPr>
              <a:t>the relative </a:t>
            </a:r>
            <a:r>
              <a:rPr lang="en-US" sz="2000" b="1" dirty="0">
                <a:solidFill>
                  <a:srgbClr val="FF0000"/>
                </a:solidFill>
              </a:rPr>
              <a:t>variation of the junction voltage with temperature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The absolute voltage </a:t>
            </a:r>
            <a:r>
              <a:rPr lang="en-US" sz="2000" b="1" dirty="0" smtClean="0">
                <a:solidFill>
                  <a:srgbClr val="0000FF"/>
                </a:solidFill>
              </a:rPr>
              <a:t>must be </a:t>
            </a:r>
            <a:r>
              <a:rPr lang="en-US" sz="2000" b="1" dirty="0">
                <a:solidFill>
                  <a:srgbClr val="0000FF"/>
                </a:solidFill>
              </a:rPr>
              <a:t>determined in a separate experiment by measuring it at one specific temperature.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6666"/>
                </a:solidFill>
              </a:rPr>
              <a:t>The student measures the difference in output voltage between the two </a:t>
            </a:r>
            <a:r>
              <a:rPr lang="en-US" sz="2000" b="1" dirty="0" smtClean="0">
                <a:solidFill>
                  <a:srgbClr val="006666"/>
                </a:solidFill>
              </a:rPr>
              <a:t>junctions for </a:t>
            </a:r>
            <a:r>
              <a:rPr lang="en-US" sz="2000" b="1" dirty="0">
                <a:solidFill>
                  <a:srgbClr val="006666"/>
                </a:solidFill>
              </a:rPr>
              <a:t>a temperature variation in the sample junction from 0 to 100°C in steps of </a:t>
            </a:r>
            <a:r>
              <a:rPr lang="en-US" sz="2000" b="1" dirty="0" smtClean="0">
                <a:solidFill>
                  <a:srgbClr val="006666"/>
                </a:solidFill>
              </a:rPr>
              <a:t>5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 </a:t>
            </a:r>
            <a:r>
              <a:rPr lang="en-US" sz="2000" b="1" dirty="0" smtClean="0">
                <a:solidFill>
                  <a:srgbClr val="006666"/>
                </a:solidFill>
              </a:rPr>
              <a:t>C</a:t>
            </a:r>
            <a:r>
              <a:rPr lang="en-US" sz="2000" b="1" dirty="0">
                <a:solidFill>
                  <a:srgbClr val="006666"/>
                </a:solidFill>
              </a:rPr>
              <a:t>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The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measurements </a:t>
            </a:r>
            <a:r>
              <a:rPr lang="en-US" sz="2000" b="1" dirty="0">
                <a:solidFill>
                  <a:srgbClr val="0000FF"/>
                </a:solidFill>
              </a:rPr>
              <a:t>are made on the 3-m V scale of the voltmeter, and fluctuations of </a:t>
            </a:r>
            <a:r>
              <a:rPr lang="en-US" sz="2000" b="1" dirty="0" smtClean="0">
                <a:solidFill>
                  <a:srgbClr val="0000FF"/>
                </a:solidFill>
              </a:rPr>
              <a:t>the needle </a:t>
            </a:r>
            <a:r>
              <a:rPr lang="en-US" sz="2000" b="1" dirty="0">
                <a:solidFill>
                  <a:srgbClr val="0000FF"/>
                </a:solidFill>
              </a:rPr>
              <a:t>indicate that the uncertainties in the measurements are approximately 0.05 m </a:t>
            </a:r>
            <a:r>
              <a:rPr lang="en-US" sz="2000" b="1" dirty="0" smtClean="0">
                <a:solidFill>
                  <a:srgbClr val="0000FF"/>
                </a:solidFill>
              </a:rPr>
              <a:t>V for </a:t>
            </a:r>
            <a:r>
              <a:rPr lang="en-US" sz="2000" b="1" dirty="0">
                <a:solidFill>
                  <a:srgbClr val="0000FF"/>
                </a:solidFill>
              </a:rPr>
              <a:t>all readings</a:t>
            </a:r>
            <a:r>
              <a:rPr lang="en-US" sz="2000" dirty="0" smtClean="0">
                <a:solidFill>
                  <a:srgbClr val="0000FF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Data </a:t>
            </a:r>
            <a:r>
              <a:rPr lang="en-US" sz="2000" b="1" dirty="0">
                <a:solidFill>
                  <a:srgbClr val="FF0000"/>
                </a:solidFill>
              </a:rPr>
              <a:t>from the experiment are listed in Table 7.1 and are plotted in Figure 7.1.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8080"/>
                </a:solidFill>
              </a:rPr>
              <a:t>To a first approximation, the variation of </a:t>
            </a:r>
            <a:r>
              <a:rPr lang="en-US" sz="2000" b="1" i="1" dirty="0">
                <a:solidFill>
                  <a:srgbClr val="008080"/>
                </a:solidFill>
              </a:rPr>
              <a:t>V </a:t>
            </a:r>
            <a:r>
              <a:rPr lang="en-US" sz="2000" b="1" dirty="0">
                <a:solidFill>
                  <a:srgbClr val="008080"/>
                </a:solidFill>
              </a:rPr>
              <a:t>with </a:t>
            </a:r>
            <a:r>
              <a:rPr lang="en-US" sz="2000" b="1" i="1" dirty="0">
                <a:solidFill>
                  <a:srgbClr val="008080"/>
                </a:solidFill>
              </a:rPr>
              <a:t>T </a:t>
            </a:r>
            <a:r>
              <a:rPr lang="en-US" sz="2000" b="1" dirty="0">
                <a:solidFill>
                  <a:srgbClr val="008080"/>
                </a:solidFill>
              </a:rPr>
              <a:t>is linear, but close inspection </a:t>
            </a:r>
            <a:r>
              <a:rPr lang="en-US" sz="2000" b="1" dirty="0" smtClean="0">
                <a:solidFill>
                  <a:srgbClr val="008080"/>
                </a:solidFill>
              </a:rPr>
              <a:t>of the </a:t>
            </a:r>
            <a:r>
              <a:rPr lang="en-US" sz="2000" b="1" dirty="0">
                <a:solidFill>
                  <a:srgbClr val="008080"/>
                </a:solidFill>
              </a:rPr>
              <a:t>graph reveals a slight curvature.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Theoretically</a:t>
            </a:r>
            <a:r>
              <a:rPr lang="en-US" sz="2000" b="1" dirty="0">
                <a:solidFill>
                  <a:srgbClr val="0000FF"/>
                </a:solidFill>
              </a:rPr>
              <a:t>, we expect a good fit to these </a:t>
            </a:r>
            <a:r>
              <a:rPr lang="en-US" sz="2000" b="1" dirty="0" smtClean="0">
                <a:solidFill>
                  <a:srgbClr val="0000FF"/>
                </a:solidFill>
              </a:rPr>
              <a:t>data with </a:t>
            </a:r>
            <a:r>
              <a:rPr lang="en-US" sz="2000" b="1" dirty="0">
                <a:solidFill>
                  <a:srgbClr val="0000FF"/>
                </a:solidFill>
              </a:rPr>
              <a:t>a quadratic curve </a:t>
            </a:r>
            <a:r>
              <a:rPr lang="en-US" sz="2000" b="1" dirty="0" smtClean="0">
                <a:solidFill>
                  <a:srgbClr val="0000FF"/>
                </a:solidFill>
              </a:rPr>
              <a:t>of the </a:t>
            </a:r>
            <a:r>
              <a:rPr lang="en-US" sz="2000" b="1" dirty="0">
                <a:solidFill>
                  <a:srgbClr val="0000FF"/>
                </a:solidFill>
              </a:rPr>
              <a:t>form </a:t>
            </a:r>
            <a:r>
              <a:rPr lang="en-US" sz="2000" b="1" i="1" dirty="0">
                <a:solidFill>
                  <a:srgbClr val="0000FF"/>
                </a:solidFill>
              </a:rPr>
              <a:t>V </a:t>
            </a:r>
            <a:r>
              <a:rPr lang="en-US" sz="2000" b="1" dirty="0">
                <a:solidFill>
                  <a:srgbClr val="0000FF"/>
                </a:solidFill>
              </a:rPr>
              <a:t>= </a:t>
            </a:r>
            <a:r>
              <a:rPr lang="en-US" sz="2000" b="1" dirty="0" smtClean="0">
                <a:solidFill>
                  <a:srgbClr val="0000FF"/>
                </a:solidFill>
              </a:rPr>
              <a:t>a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1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+ </a:t>
            </a:r>
            <a:r>
              <a:rPr lang="en-US" sz="2000" b="1" dirty="0" smtClean="0">
                <a:solidFill>
                  <a:srgbClr val="0000FF"/>
                </a:solidFill>
              </a:rPr>
              <a:t>a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2 </a:t>
            </a:r>
            <a:r>
              <a:rPr lang="en-US" sz="2000" b="1" i="1" dirty="0" smtClean="0">
                <a:solidFill>
                  <a:srgbClr val="0000FF"/>
                </a:solidFill>
              </a:rPr>
              <a:t>T </a:t>
            </a:r>
            <a:r>
              <a:rPr lang="en-US" sz="2000" b="1" dirty="0">
                <a:solidFill>
                  <a:srgbClr val="0000FF"/>
                </a:solidFill>
              </a:rPr>
              <a:t>+ </a:t>
            </a:r>
            <a:r>
              <a:rPr lang="en-US" sz="2000" b="1" dirty="0" smtClean="0">
                <a:solidFill>
                  <a:srgbClr val="0000FF"/>
                </a:solidFill>
              </a:rPr>
              <a:t>a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3 </a:t>
            </a:r>
            <a:r>
              <a:rPr lang="en-US" sz="2000" b="1" i="1" dirty="0" smtClean="0">
                <a:solidFill>
                  <a:srgbClr val="0000FF"/>
                </a:solidFill>
              </a:rPr>
              <a:t>T</a:t>
            </a:r>
            <a:r>
              <a:rPr lang="en-US" sz="2000" b="1" i="1" baseline="30000" dirty="0" smtClean="0">
                <a:solidFill>
                  <a:srgbClr val="0000FF"/>
                </a:solidFill>
              </a:rPr>
              <a:t>2</a:t>
            </a:r>
            <a:r>
              <a:rPr lang="en-US" sz="2000" b="1" i="1" dirty="0" smtClean="0">
                <a:solidFill>
                  <a:srgbClr val="0000FF"/>
                </a:solidFill>
              </a:rPr>
              <a:t>.</a:t>
            </a:r>
          </a:p>
          <a:p>
            <a:endParaRPr lang="en-US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"/>
            <a:ext cx="894397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581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619125"/>
            <a:ext cx="50101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55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328738"/>
            <a:ext cx="54102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47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86800" cy="8710077"/>
          </a:xfrm>
          <a:prstGeom prst="rect">
            <a:avLst/>
          </a:prstGeom>
          <a:noFill/>
          <a:ln w="127000" cmpd="tri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CC0099"/>
                </a:solidFill>
              </a:rPr>
              <a:t>The parameters for the fit to the data of Example 7.1 have been obtained by</a:t>
            </a:r>
          </a:p>
          <a:p>
            <a:r>
              <a:rPr lang="en-US" sz="2000" b="1" dirty="0" smtClean="0">
                <a:solidFill>
                  <a:srgbClr val="CC0099"/>
                </a:solidFill>
              </a:rPr>
              <a:t>      evaluating </a:t>
            </a:r>
            <a:r>
              <a:rPr lang="en-US" sz="2000" b="1" dirty="0">
                <a:solidFill>
                  <a:srgbClr val="CC0099"/>
                </a:solidFill>
              </a:rPr>
              <a:t>the sums and determinants of Equations (7.9). </a:t>
            </a:r>
            <a:endParaRPr lang="en-US" sz="2000" b="1" dirty="0" smtClean="0">
              <a:solidFill>
                <a:srgbClr val="CC00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For </a:t>
            </a:r>
            <a:r>
              <a:rPr lang="en-US" sz="2000" b="1" dirty="0">
                <a:solidFill>
                  <a:srgbClr val="0000FF"/>
                </a:solidFill>
              </a:rPr>
              <a:t>a second-degree </a:t>
            </a:r>
            <a:r>
              <a:rPr lang="en-US" sz="2000" b="1" dirty="0" smtClean="0">
                <a:solidFill>
                  <a:srgbClr val="0000FF"/>
                </a:solidFill>
              </a:rPr>
              <a:t>polynomial with </a:t>
            </a:r>
            <a:r>
              <a:rPr lang="en-US" sz="2000" b="1" dirty="0">
                <a:solidFill>
                  <a:srgbClr val="0000FF"/>
                </a:solidFill>
              </a:rPr>
              <a:t>21 data points, Equation (7.5) becomes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6666"/>
                </a:solidFill>
              </a:rPr>
              <a:t>The values of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</a:t>
            </a:r>
            <a:r>
              <a:rPr lang="en-US" sz="2000" b="1" baseline="30000" dirty="0" smtClean="0">
                <a:solidFill>
                  <a:srgbClr val="006666"/>
                </a:solidFill>
              </a:rPr>
              <a:t>2</a:t>
            </a: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and the parameters </a:t>
            </a:r>
            <a:r>
              <a:rPr lang="en-US" sz="2000" b="1" i="1" dirty="0" smtClean="0">
                <a:solidFill>
                  <a:srgbClr val="006666"/>
                </a:solidFill>
              </a:rPr>
              <a:t>a</a:t>
            </a:r>
            <a:r>
              <a:rPr lang="en-US" sz="2000" b="1" i="1" baseline="-25000" dirty="0" smtClean="0">
                <a:solidFill>
                  <a:srgbClr val="006666"/>
                </a:solidFill>
              </a:rPr>
              <a:t>1</a:t>
            </a:r>
            <a:r>
              <a:rPr lang="en-US" sz="2000" b="1" i="1" dirty="0" smtClean="0">
                <a:solidFill>
                  <a:srgbClr val="006666"/>
                </a:solidFill>
              </a:rPr>
              <a:t>, a</a:t>
            </a:r>
            <a:r>
              <a:rPr lang="en-US" sz="2000" b="1" i="1" baseline="-25000" dirty="0" smtClean="0">
                <a:solidFill>
                  <a:srgbClr val="006666"/>
                </a:solidFill>
              </a:rPr>
              <a:t>2</a:t>
            </a:r>
            <a:r>
              <a:rPr lang="en-US" sz="2000" b="1" i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 smtClean="0">
                <a:solidFill>
                  <a:srgbClr val="006666"/>
                </a:solidFill>
              </a:rPr>
              <a:t>and </a:t>
            </a:r>
            <a:r>
              <a:rPr lang="en-US" sz="2000" b="1" i="1" dirty="0" smtClean="0">
                <a:solidFill>
                  <a:srgbClr val="006666"/>
                </a:solidFill>
              </a:rPr>
              <a:t>a</a:t>
            </a:r>
            <a:r>
              <a:rPr lang="en-US" sz="2000" b="1" i="1" baseline="-25000" dirty="0" smtClean="0">
                <a:solidFill>
                  <a:srgbClr val="006666"/>
                </a:solidFill>
              </a:rPr>
              <a:t>3</a:t>
            </a:r>
            <a:r>
              <a:rPr lang="en-US" sz="2000" b="1" i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determined from the fit are</a:t>
            </a:r>
          </a:p>
          <a:p>
            <a:r>
              <a:rPr lang="en-US" sz="2000" b="1" dirty="0" smtClean="0">
                <a:solidFill>
                  <a:srgbClr val="006666"/>
                </a:solidFill>
              </a:rPr>
              <a:t>      listed </a:t>
            </a:r>
            <a:r>
              <a:rPr lang="en-US" sz="2000" b="1" dirty="0">
                <a:solidFill>
                  <a:srgbClr val="006666"/>
                </a:solidFill>
              </a:rPr>
              <a:t>in Table 7.1, as are the calculated values of </a:t>
            </a:r>
            <a:r>
              <a:rPr lang="en-US" sz="2000" b="1" i="1" dirty="0" smtClean="0">
                <a:solidFill>
                  <a:srgbClr val="006666"/>
                </a:solidFill>
              </a:rPr>
              <a:t>V(</a:t>
            </a:r>
            <a:r>
              <a:rPr lang="en-US" sz="2000" b="1" i="1" dirty="0" err="1" smtClean="0">
                <a:solidFill>
                  <a:srgbClr val="006666"/>
                </a:solidFill>
              </a:rPr>
              <a:t>T</a:t>
            </a:r>
            <a:r>
              <a:rPr lang="en-US" sz="2000" b="1" i="1" baseline="-25000" dirty="0" err="1" smtClean="0">
                <a:solidFill>
                  <a:srgbClr val="006666"/>
                </a:solidFill>
              </a:rPr>
              <a:t>i</a:t>
            </a:r>
            <a:r>
              <a:rPr lang="en-US" sz="2000" b="1" i="1" baseline="-25000" dirty="0" smtClean="0">
                <a:solidFill>
                  <a:srgbClr val="006666"/>
                </a:solidFill>
              </a:rPr>
              <a:t> </a:t>
            </a:r>
            <a:r>
              <a:rPr lang="en-US" sz="2000" b="1" i="1" dirty="0" smtClean="0">
                <a:solidFill>
                  <a:srgbClr val="006666"/>
                </a:solidFill>
              </a:rPr>
              <a:t>) </a:t>
            </a:r>
            <a:r>
              <a:rPr lang="en-US" sz="2000" b="1" dirty="0">
                <a:solidFill>
                  <a:srgbClr val="006666"/>
                </a:solidFill>
              </a:rPr>
              <a:t>= </a:t>
            </a:r>
            <a:r>
              <a:rPr lang="en-US" sz="2000" b="1" i="1" dirty="0" smtClean="0">
                <a:solidFill>
                  <a:srgbClr val="006666"/>
                </a:solidFill>
              </a:rPr>
              <a:t>y(x</a:t>
            </a:r>
            <a:r>
              <a:rPr lang="en-US" sz="2000" b="1" i="1" baseline="-25000" dirty="0" smtClean="0">
                <a:solidFill>
                  <a:srgbClr val="006666"/>
                </a:solidFill>
              </a:rPr>
              <a:t>i</a:t>
            </a:r>
            <a:r>
              <a:rPr lang="en-US" sz="2000" b="1" i="1" dirty="0" smtClean="0">
                <a:solidFill>
                  <a:srgbClr val="006666"/>
                </a:solidFill>
              </a:rPr>
              <a:t>).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FF00FF"/>
                </a:solidFill>
              </a:rPr>
              <a:t>The </a:t>
            </a:r>
            <a:r>
              <a:rPr lang="en-US" sz="2000" b="1" dirty="0">
                <a:solidFill>
                  <a:srgbClr val="FF00FF"/>
                </a:solidFill>
              </a:rPr>
              <a:t>calculated </a:t>
            </a:r>
            <a:r>
              <a:rPr lang="en-US" sz="2000" b="1" dirty="0" smtClean="0">
                <a:solidFill>
                  <a:srgbClr val="FF00FF"/>
                </a:solidFill>
              </a:rPr>
              <a:t>values of </a:t>
            </a:r>
            <a:r>
              <a:rPr lang="en-US" sz="2000" b="1" i="1" dirty="0">
                <a:solidFill>
                  <a:srgbClr val="FF00FF"/>
                </a:solidFill>
              </a:rPr>
              <a:t>V </a:t>
            </a:r>
            <a:r>
              <a:rPr lang="en-US" sz="2000" b="1" dirty="0">
                <a:solidFill>
                  <a:srgbClr val="FF00FF"/>
                </a:solidFill>
              </a:rPr>
              <a:t>are also represented by the solid line on the graph of Figure 7.1. </a:t>
            </a:r>
            <a:endParaRPr lang="en-US" sz="2000" b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We obtain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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= 26.6 for this fit, or </a:t>
            </a:r>
            <a:r>
              <a:rPr lang="en-US" sz="2000" b="1" i="1" dirty="0" smtClean="0">
                <a:solidFill>
                  <a:srgbClr val="0000FF"/>
                </a:solidFill>
                <a:sym typeface="Symbol"/>
              </a:rPr>
              <a:t></a:t>
            </a:r>
            <a:r>
              <a:rPr lang="en-US" sz="2000" b="1" i="1" baseline="-25000" dirty="0" smtClean="0">
                <a:solidFill>
                  <a:srgbClr val="0000FF"/>
                </a:solidFill>
                <a:sym typeface="Symbol"/>
              </a:rPr>
              <a:t></a:t>
            </a:r>
            <a:r>
              <a:rPr lang="en-US" sz="2000" b="1" i="1" baseline="30000" dirty="0" smtClean="0">
                <a:solidFill>
                  <a:srgbClr val="0000FF"/>
                </a:solidFill>
              </a:rPr>
              <a:t>2 </a:t>
            </a:r>
            <a:r>
              <a:rPr lang="en-US" sz="2000" b="1" dirty="0" smtClean="0">
                <a:solidFill>
                  <a:srgbClr val="0000FF"/>
                </a:solidFill>
              </a:rPr>
              <a:t>= </a:t>
            </a:r>
            <a:r>
              <a:rPr lang="en-US" sz="2000" b="1" i="1" dirty="0" smtClean="0">
                <a:solidFill>
                  <a:srgbClr val="0000FF"/>
                </a:solidFill>
                <a:sym typeface="Symbol"/>
              </a:rPr>
              <a:t></a:t>
            </a:r>
            <a:r>
              <a:rPr lang="en-US" sz="2000" b="1" i="1" baseline="30000" dirty="0" smtClean="0">
                <a:solidFill>
                  <a:srgbClr val="0000FF"/>
                </a:solidFill>
              </a:rPr>
              <a:t>2</a:t>
            </a:r>
            <a:r>
              <a:rPr lang="en-US" sz="2000" b="1" i="1" dirty="0" smtClean="0">
                <a:solidFill>
                  <a:srgbClr val="0000FF"/>
                </a:solidFill>
              </a:rPr>
              <a:t>/v </a:t>
            </a:r>
            <a:r>
              <a:rPr lang="en-US" sz="2000" b="1" dirty="0">
                <a:solidFill>
                  <a:srgbClr val="0000FF"/>
                </a:solidFill>
              </a:rPr>
              <a:t>= 1.5, where the number of degrees of </a:t>
            </a:r>
            <a:r>
              <a:rPr lang="en-US" sz="2000" b="1" dirty="0" smtClean="0">
                <a:solidFill>
                  <a:srgbClr val="0000FF"/>
                </a:solidFill>
              </a:rPr>
              <a:t>freedom </a:t>
            </a:r>
            <a:r>
              <a:rPr lang="en-US" sz="2000" b="1" i="1" dirty="0" smtClean="0">
                <a:solidFill>
                  <a:srgbClr val="0000FF"/>
                </a:solidFill>
              </a:rPr>
              <a:t>v </a:t>
            </a:r>
            <a:r>
              <a:rPr lang="en-US" sz="2000" b="1" dirty="0">
                <a:solidFill>
                  <a:srgbClr val="0000FF"/>
                </a:solidFill>
              </a:rPr>
              <a:t>is related to the number of events </a:t>
            </a:r>
            <a:r>
              <a:rPr lang="en-US" sz="2000" b="1" i="1" dirty="0">
                <a:solidFill>
                  <a:srgbClr val="0000FF"/>
                </a:solidFill>
              </a:rPr>
              <a:t>N </a:t>
            </a:r>
            <a:r>
              <a:rPr lang="en-US" sz="2000" b="1" dirty="0">
                <a:solidFill>
                  <a:srgbClr val="0000FF"/>
                </a:solidFill>
              </a:rPr>
              <a:t>and the number of free parameters </a:t>
            </a:r>
            <a:r>
              <a:rPr lang="en-US" sz="2000" b="1" i="1" dirty="0">
                <a:solidFill>
                  <a:srgbClr val="0000FF"/>
                </a:solidFill>
              </a:rPr>
              <a:t>m </a:t>
            </a:r>
            <a:r>
              <a:rPr lang="en-US" sz="2000" b="1" dirty="0" smtClean="0">
                <a:solidFill>
                  <a:srgbClr val="0000FF"/>
                </a:solidFill>
              </a:rPr>
              <a:t>by </a:t>
            </a:r>
            <a:r>
              <a:rPr lang="en-US" sz="2000" b="1" i="1" dirty="0" smtClean="0">
                <a:solidFill>
                  <a:srgbClr val="0000FF"/>
                </a:solidFill>
                <a:sym typeface="Symbol"/>
              </a:rPr>
              <a:t>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= </a:t>
            </a:r>
            <a:r>
              <a:rPr lang="en-US" sz="2000" b="1" i="1" dirty="0">
                <a:solidFill>
                  <a:srgbClr val="0000FF"/>
                </a:solidFill>
              </a:rPr>
              <a:t>N </a:t>
            </a:r>
            <a:r>
              <a:rPr lang="en-US" sz="2000" b="1" dirty="0">
                <a:solidFill>
                  <a:srgbClr val="0000FF"/>
                </a:solidFill>
              </a:rPr>
              <a:t>- </a:t>
            </a:r>
            <a:r>
              <a:rPr lang="en-US" sz="2000" b="1" i="1" dirty="0">
                <a:solidFill>
                  <a:srgbClr val="0000FF"/>
                </a:solidFill>
              </a:rPr>
              <a:t>m. </a:t>
            </a:r>
            <a:endParaRPr lang="en-US" sz="2000" b="1" i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CC0099"/>
                </a:solidFill>
              </a:rPr>
              <a:t>The </a:t>
            </a:r>
            <a:r>
              <a:rPr lang="en-US" sz="2000" b="1" dirty="0">
                <a:solidFill>
                  <a:srgbClr val="CC0099"/>
                </a:solidFill>
              </a:rPr>
              <a:t>probability for obtaining  </a:t>
            </a:r>
            <a:r>
              <a:rPr lang="en-US" sz="2000" b="1" dirty="0">
                <a:solidFill>
                  <a:srgbClr val="CC0099"/>
                </a:solidFill>
                <a:sym typeface="Symbol"/>
              </a:rPr>
              <a:t></a:t>
            </a:r>
            <a:r>
              <a:rPr lang="en-US" sz="2000" b="1" baseline="30000" dirty="0">
                <a:solidFill>
                  <a:srgbClr val="CC0099"/>
                </a:solidFill>
              </a:rPr>
              <a:t>2</a:t>
            </a:r>
            <a:r>
              <a:rPr lang="en-US" sz="2000" b="1" dirty="0">
                <a:solidFill>
                  <a:srgbClr val="CC0099"/>
                </a:solidFill>
              </a:rPr>
              <a:t> </a:t>
            </a:r>
            <a:r>
              <a:rPr lang="en-US" sz="2000" b="1" dirty="0" smtClean="0">
                <a:solidFill>
                  <a:srgbClr val="CC0099"/>
                </a:solidFill>
              </a:rPr>
              <a:t> </a:t>
            </a:r>
            <a:r>
              <a:rPr lang="en-US" sz="2000" b="1" dirty="0">
                <a:solidFill>
                  <a:srgbClr val="CC0099"/>
                </a:solidFill>
              </a:rPr>
              <a:t>this high or higher can be </a:t>
            </a:r>
            <a:r>
              <a:rPr lang="en-US" sz="2000" b="1" dirty="0" smtClean="0">
                <a:solidFill>
                  <a:srgbClr val="CC0099"/>
                </a:solidFill>
              </a:rPr>
              <a:t>determined from </a:t>
            </a:r>
            <a:r>
              <a:rPr lang="en-US" sz="2000" b="1" dirty="0">
                <a:solidFill>
                  <a:srgbClr val="CC0099"/>
                </a:solidFill>
              </a:rPr>
              <a:t>the  </a:t>
            </a:r>
            <a:r>
              <a:rPr lang="en-US" sz="2000" b="1" dirty="0">
                <a:solidFill>
                  <a:srgbClr val="CC0099"/>
                </a:solidFill>
                <a:sym typeface="Symbol"/>
              </a:rPr>
              <a:t></a:t>
            </a:r>
            <a:r>
              <a:rPr lang="en-US" sz="2000" b="1" baseline="30000" dirty="0">
                <a:solidFill>
                  <a:srgbClr val="CC0099"/>
                </a:solidFill>
              </a:rPr>
              <a:t>2</a:t>
            </a:r>
            <a:r>
              <a:rPr lang="en-US" sz="2000" b="1" dirty="0">
                <a:solidFill>
                  <a:srgbClr val="CC0099"/>
                </a:solidFill>
              </a:rPr>
              <a:t> </a:t>
            </a:r>
            <a:r>
              <a:rPr lang="en-US" sz="2000" b="1" dirty="0" smtClean="0">
                <a:solidFill>
                  <a:srgbClr val="CC0099"/>
                </a:solidFill>
              </a:rPr>
              <a:t>-</a:t>
            </a:r>
            <a:r>
              <a:rPr lang="en-US" sz="2000" b="1" dirty="0">
                <a:solidFill>
                  <a:srgbClr val="CC0099"/>
                </a:solidFill>
              </a:rPr>
              <a:t>probability distribution (see Table C.4) and is about 8.8%, indicating a</a:t>
            </a:r>
          </a:p>
          <a:p>
            <a:r>
              <a:rPr lang="en-US" sz="2000" b="1" dirty="0" smtClean="0">
                <a:solidFill>
                  <a:srgbClr val="CC0099"/>
                </a:solidFill>
              </a:rPr>
              <a:t>       reasonable </a:t>
            </a:r>
            <a:r>
              <a:rPr lang="en-US" sz="2000" b="1" dirty="0">
                <a:solidFill>
                  <a:srgbClr val="CC0099"/>
                </a:solidFill>
              </a:rPr>
              <a:t>fit to the data.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6666"/>
                </a:solidFill>
              </a:rPr>
              <a:t>As an alternative to </a:t>
            </a:r>
            <a:r>
              <a:rPr lang="en-US" sz="2000" b="1" dirty="0">
                <a:solidFill>
                  <a:srgbClr val="008080"/>
                </a:solidFill>
              </a:rPr>
              <a:t>calculating  </a:t>
            </a:r>
            <a:r>
              <a:rPr lang="en-US" sz="2000" b="1" dirty="0">
                <a:solidFill>
                  <a:srgbClr val="008080"/>
                </a:solidFill>
                <a:sym typeface="Symbol"/>
              </a:rPr>
              <a:t></a:t>
            </a:r>
            <a:r>
              <a:rPr lang="en-US" sz="2000" b="1" baseline="30000" dirty="0">
                <a:solidFill>
                  <a:srgbClr val="008080"/>
                </a:solidFill>
              </a:rPr>
              <a:t>2</a:t>
            </a:r>
            <a:r>
              <a:rPr lang="en-US" sz="2000" b="1" dirty="0">
                <a:solidFill>
                  <a:srgbClr val="008080"/>
                </a:solidFill>
              </a:rPr>
              <a:t> 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>
                <a:solidFill>
                  <a:srgbClr val="008080"/>
                </a:solidFill>
              </a:rPr>
              <a:t>from </a:t>
            </a:r>
            <a:r>
              <a:rPr lang="en-US" sz="2000" b="1" dirty="0">
                <a:solidFill>
                  <a:srgbClr val="006666"/>
                </a:solidFill>
              </a:rPr>
              <a:t>the fit, we could extend </a:t>
            </a:r>
            <a:r>
              <a:rPr lang="en-US" sz="2000" b="1" dirty="0" smtClean="0">
                <a:solidFill>
                  <a:srgbClr val="006666"/>
                </a:solidFill>
              </a:rPr>
              <a:t>Equation (6.15</a:t>
            </a:r>
            <a:r>
              <a:rPr lang="en-US" sz="2000" b="1" dirty="0">
                <a:solidFill>
                  <a:srgbClr val="006666"/>
                </a:solidFill>
              </a:rPr>
              <a:t>) to three parameters and calculate the average uncertainty in the </a:t>
            </a:r>
            <a:r>
              <a:rPr lang="en-US" sz="2000" b="1" dirty="0" smtClean="0">
                <a:solidFill>
                  <a:srgbClr val="006666"/>
                </a:solidFill>
              </a:rPr>
              <a:t>temperature readings </a:t>
            </a:r>
            <a:r>
              <a:rPr lang="en-US" sz="2000" b="1" dirty="0">
                <a:solidFill>
                  <a:srgbClr val="006666"/>
                </a:solidFill>
              </a:rPr>
              <a:t>to obtain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6666"/>
              </a:solidFill>
            </a:endParaRPr>
          </a:p>
          <a:p>
            <a:r>
              <a:rPr lang="en-US" sz="2000" b="1" dirty="0" smtClean="0">
                <a:solidFill>
                  <a:srgbClr val="006666"/>
                </a:solidFill>
              </a:rPr>
              <a:t>    which </a:t>
            </a:r>
            <a:r>
              <a:rPr lang="en-US" sz="2000" b="1" dirty="0">
                <a:solidFill>
                  <a:srgbClr val="006666"/>
                </a:solidFill>
              </a:rPr>
              <a:t>is just the value of the uncertainty that would </a:t>
            </a:r>
            <a:r>
              <a:rPr lang="en-US" sz="2000" b="1" dirty="0">
                <a:solidFill>
                  <a:srgbClr val="008080"/>
                </a:solidFill>
              </a:rPr>
              <a:t>make </a:t>
            </a:r>
            <a:r>
              <a:rPr lang="en-US" sz="2000" b="1" i="1" dirty="0">
                <a:solidFill>
                  <a:srgbClr val="008080"/>
                </a:solidFill>
                <a:sym typeface="Symbol"/>
              </a:rPr>
              <a:t></a:t>
            </a:r>
            <a:r>
              <a:rPr lang="en-US" sz="2000" b="1" i="1" baseline="-25000" dirty="0">
                <a:solidFill>
                  <a:srgbClr val="008080"/>
                </a:solidFill>
                <a:sym typeface="Symbol"/>
              </a:rPr>
              <a:t></a:t>
            </a:r>
            <a:r>
              <a:rPr lang="en-US" sz="2000" b="1" i="1" baseline="30000" dirty="0">
                <a:solidFill>
                  <a:srgbClr val="008080"/>
                </a:solidFill>
              </a:rPr>
              <a:t>2 </a:t>
            </a:r>
            <a:r>
              <a:rPr lang="en-US" sz="2000" b="1" dirty="0" smtClean="0">
                <a:solidFill>
                  <a:srgbClr val="008080"/>
                </a:solidFill>
              </a:rPr>
              <a:t>= </a:t>
            </a:r>
            <a:r>
              <a:rPr lang="en-US" sz="2000" b="1" dirty="0">
                <a:solidFill>
                  <a:srgbClr val="008080"/>
                </a:solidFill>
              </a:rPr>
              <a:t>1.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CC0099"/>
                </a:solidFill>
              </a:rPr>
              <a:t>For </a:t>
            </a:r>
            <a:r>
              <a:rPr lang="en-US" sz="2000" b="1" dirty="0">
                <a:solidFill>
                  <a:srgbClr val="CC0099"/>
                </a:solidFill>
              </a:rPr>
              <a:t>Example </a:t>
            </a:r>
            <a:r>
              <a:rPr lang="en-US" sz="2000" b="1" dirty="0" smtClean="0">
                <a:solidFill>
                  <a:srgbClr val="CC0099"/>
                </a:solidFill>
              </a:rPr>
              <a:t>7.1, we </a:t>
            </a:r>
            <a:r>
              <a:rPr lang="en-US" sz="2000" b="1" dirty="0">
                <a:solidFill>
                  <a:srgbClr val="CC0099"/>
                </a:solidFill>
              </a:rPr>
              <a:t>obtain for an estimate of the variance,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000" b="1" i="1" dirty="0" smtClean="0">
              <a:solidFill>
                <a:srgbClr val="CC00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000" b="1" i="1" dirty="0">
              <a:solidFill>
                <a:srgbClr val="CC0099"/>
              </a:solidFill>
            </a:endParaRPr>
          </a:p>
          <a:p>
            <a:r>
              <a:rPr lang="en-US" sz="2000" b="1" dirty="0" smtClean="0">
                <a:solidFill>
                  <a:srgbClr val="CC0099"/>
                </a:solidFill>
              </a:rPr>
              <a:t>       suggesting</a:t>
            </a:r>
            <a:r>
              <a:rPr lang="en-US" sz="2000" b="1" dirty="0">
                <a:solidFill>
                  <a:srgbClr val="CC0099"/>
                </a:solidFill>
              </a:rPr>
              <a:t>, perhaps, that the student slightly underestimated the </a:t>
            </a:r>
            <a:endParaRPr lang="en-US" sz="2000" b="1" dirty="0" smtClean="0">
              <a:solidFill>
                <a:srgbClr val="CC0099"/>
              </a:solidFill>
            </a:endParaRPr>
          </a:p>
          <a:p>
            <a:r>
              <a:rPr lang="en-US" sz="2000" b="1" dirty="0">
                <a:solidFill>
                  <a:srgbClr val="CC0099"/>
                </a:solidFill>
              </a:rPr>
              <a:t> </a:t>
            </a:r>
            <a:r>
              <a:rPr lang="en-US" sz="2000" b="1" dirty="0" smtClean="0">
                <a:solidFill>
                  <a:srgbClr val="CC0099"/>
                </a:solidFill>
              </a:rPr>
              <a:t>      uncertainty </a:t>
            </a:r>
            <a:r>
              <a:rPr lang="en-US" sz="2000" b="1" dirty="0">
                <a:solidFill>
                  <a:srgbClr val="CC0099"/>
                </a:solidFill>
              </a:rPr>
              <a:t>in </a:t>
            </a:r>
            <a:r>
              <a:rPr lang="en-US" sz="2000" b="1" dirty="0" smtClean="0">
                <a:solidFill>
                  <a:srgbClr val="CC0099"/>
                </a:solidFill>
              </a:rPr>
              <a:t>her measurements </a:t>
            </a:r>
            <a:r>
              <a:rPr lang="en-US" sz="2000" b="1" dirty="0">
                <a:solidFill>
                  <a:srgbClr val="CC0099"/>
                </a:solidFill>
              </a:rPr>
              <a:t>of </a:t>
            </a:r>
            <a:r>
              <a:rPr lang="en-US" sz="2000" b="1" i="1" dirty="0">
                <a:solidFill>
                  <a:srgbClr val="CC0099"/>
                </a:solidFill>
              </a:rPr>
              <a:t>V</a:t>
            </a:r>
            <a:r>
              <a:rPr lang="en-US" sz="2000" b="1" i="1" dirty="0" smtClean="0">
                <a:solidFill>
                  <a:srgbClr val="CC0099"/>
                </a:solidFill>
              </a:rPr>
              <a:t>.</a:t>
            </a:r>
            <a:endParaRPr lang="en-US" sz="2000" b="1" dirty="0">
              <a:solidFill>
                <a:srgbClr val="CC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143000"/>
            <a:ext cx="62865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7429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69" y="7586239"/>
            <a:ext cx="60102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521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8839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9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915400" cy="7602081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</a:rPr>
              <a:t>7.2 MATRIX SOLUTION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00FF"/>
                </a:solidFill>
              </a:rPr>
              <a:t>The techniques of least-squares fitting fall under the </a:t>
            </a:r>
            <a:r>
              <a:rPr lang="en-US" sz="2000" b="1" dirty="0" err="1" smtClean="0">
                <a:solidFill>
                  <a:srgbClr val="0000FF"/>
                </a:solidFill>
              </a:rPr>
              <a:t>generalname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of </a:t>
            </a:r>
            <a:r>
              <a:rPr lang="en-US" sz="2000" b="1" dirty="0" err="1" smtClean="0">
                <a:solidFill>
                  <a:srgbClr val="0000FF"/>
                </a:solidFill>
              </a:rPr>
              <a:t>regrerssion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analysis.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CC0099"/>
                </a:solidFill>
              </a:rPr>
              <a:t> </a:t>
            </a:r>
            <a:r>
              <a:rPr lang="en-US" sz="2000" b="1" dirty="0">
                <a:solidFill>
                  <a:srgbClr val="CC0099"/>
                </a:solidFill>
              </a:rPr>
              <a:t>Because we have been considering only problems </a:t>
            </a:r>
            <a:r>
              <a:rPr lang="en-US" sz="2000" b="1" dirty="0" smtClean="0">
                <a:solidFill>
                  <a:srgbClr val="CC0099"/>
                </a:solidFill>
              </a:rPr>
              <a:t>in which </a:t>
            </a:r>
            <a:r>
              <a:rPr lang="en-US" sz="2000" b="1" dirty="0">
                <a:solidFill>
                  <a:srgbClr val="CC0099"/>
                </a:solidFill>
              </a:rPr>
              <a:t>the </a:t>
            </a:r>
            <a:r>
              <a:rPr lang="en-US" sz="2000" b="1" dirty="0" err="1" smtClean="0">
                <a:solidFill>
                  <a:srgbClr val="CC0099"/>
                </a:solidFill>
              </a:rPr>
              <a:t>fItting</a:t>
            </a:r>
            <a:r>
              <a:rPr lang="en-US" sz="2000" b="1" dirty="0" smtClean="0">
                <a:solidFill>
                  <a:srgbClr val="CC0099"/>
                </a:solidFill>
              </a:rPr>
              <a:t> function</a:t>
            </a:r>
            <a:endParaRPr lang="en-US" sz="2000" b="1" dirty="0">
              <a:solidFill>
                <a:srgbClr val="CC00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 smtClean="0">
              <a:solidFill>
                <a:srgbClr val="CC00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>
              <a:solidFill>
                <a:srgbClr val="CC00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CC0099"/>
              </a:solidFill>
            </a:endParaRPr>
          </a:p>
          <a:p>
            <a:r>
              <a:rPr lang="en-US" sz="2000" b="1" dirty="0" smtClean="0">
                <a:solidFill>
                  <a:srgbClr val="CC0099"/>
                </a:solidFill>
              </a:rPr>
              <a:t>       is </a:t>
            </a:r>
            <a:r>
              <a:rPr lang="en-US" sz="2000" b="1" dirty="0">
                <a:solidFill>
                  <a:srgbClr val="CC0099"/>
                </a:solidFill>
              </a:rPr>
              <a:t>linear in the </a:t>
            </a:r>
            <a:r>
              <a:rPr lang="en-US" sz="2000" b="1" i="1" dirty="0">
                <a:solidFill>
                  <a:srgbClr val="CC0099"/>
                </a:solidFill>
              </a:rPr>
              <a:t>parameters </a:t>
            </a:r>
            <a:r>
              <a:rPr lang="en-US" sz="2000" b="1" i="1" dirty="0" err="1" smtClean="0">
                <a:solidFill>
                  <a:srgbClr val="CC0099"/>
                </a:solidFill>
              </a:rPr>
              <a:t>a</a:t>
            </a:r>
            <a:r>
              <a:rPr lang="en-US" sz="2000" b="1" i="1" baseline="-25000" dirty="0" err="1" smtClean="0">
                <a:solidFill>
                  <a:srgbClr val="CC0099"/>
                </a:solidFill>
              </a:rPr>
              <a:t>k</a:t>
            </a:r>
            <a:r>
              <a:rPr lang="en-US" sz="2000" b="1" i="1" baseline="-25000" dirty="0" smtClean="0">
                <a:solidFill>
                  <a:srgbClr val="CC0099"/>
                </a:solidFill>
              </a:rPr>
              <a:t> </a:t>
            </a:r>
            <a:r>
              <a:rPr lang="en-US" sz="2000" b="1" dirty="0">
                <a:solidFill>
                  <a:srgbClr val="CC0099"/>
                </a:solidFill>
              </a:rPr>
              <a:t>we are considering only linear regression or </a:t>
            </a:r>
            <a:endParaRPr lang="en-US" sz="2000" b="1" dirty="0" smtClean="0">
              <a:solidFill>
                <a:srgbClr val="CC0099"/>
              </a:solidFill>
            </a:endParaRPr>
          </a:p>
          <a:p>
            <a:r>
              <a:rPr lang="en-US" sz="2000" b="1" dirty="0">
                <a:solidFill>
                  <a:srgbClr val="CC0099"/>
                </a:solidFill>
              </a:rPr>
              <a:t> </a:t>
            </a:r>
            <a:r>
              <a:rPr lang="en-US" sz="2000" b="1" dirty="0" smtClean="0">
                <a:solidFill>
                  <a:srgbClr val="CC0099"/>
                </a:solidFill>
              </a:rPr>
              <a:t>     multiple  linear </a:t>
            </a:r>
            <a:r>
              <a:rPr lang="en-US" sz="2000" b="1" dirty="0">
                <a:solidFill>
                  <a:srgbClr val="CC0099"/>
                </a:solidFill>
              </a:rPr>
              <a:t>regression, usually shortened to multiple regression</a:t>
            </a:r>
            <a:r>
              <a:rPr lang="en-US" sz="2000" b="1" dirty="0">
                <a:solidFill>
                  <a:srgbClr val="0000FF"/>
                </a:solidFill>
              </a:rPr>
              <a:t>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6666"/>
                </a:solidFill>
              </a:rPr>
              <a:t>In </a:t>
            </a:r>
            <a:r>
              <a:rPr lang="en-US" sz="2000" b="1" dirty="0">
                <a:solidFill>
                  <a:srgbClr val="006666"/>
                </a:solidFill>
              </a:rPr>
              <a:t>Chapter 8 </a:t>
            </a:r>
            <a:r>
              <a:rPr lang="en-US" sz="2000" b="1" dirty="0" smtClean="0">
                <a:solidFill>
                  <a:srgbClr val="006666"/>
                </a:solidFill>
              </a:rPr>
              <a:t>we deal</a:t>
            </a:r>
            <a:r>
              <a:rPr lang="en-US" sz="2000" b="1" dirty="0">
                <a:solidFill>
                  <a:srgbClr val="006666"/>
                </a:solidFill>
              </a:rPr>
              <a:t> </a:t>
            </a:r>
            <a:r>
              <a:rPr lang="en-US" sz="2000" b="1" dirty="0" smtClean="0">
                <a:solidFill>
                  <a:srgbClr val="006666"/>
                </a:solidFill>
              </a:rPr>
              <a:t>with </a:t>
            </a:r>
            <a:r>
              <a:rPr lang="en-US" sz="2000" b="1" dirty="0">
                <a:solidFill>
                  <a:srgbClr val="006666"/>
                </a:solidFill>
              </a:rPr>
              <a:t>techniques for handling problems with fitting functions that are not </a:t>
            </a:r>
            <a:r>
              <a:rPr lang="en-US" sz="2000" b="1" dirty="0" smtClean="0">
                <a:solidFill>
                  <a:srgbClr val="006666"/>
                </a:solidFill>
              </a:rPr>
              <a:t>linear in </a:t>
            </a:r>
            <a:r>
              <a:rPr lang="en-US" sz="2000" b="1" dirty="0">
                <a:solidFill>
                  <a:srgbClr val="006666"/>
                </a:solidFill>
              </a:rPr>
              <a:t> </a:t>
            </a:r>
            <a:r>
              <a:rPr lang="en-US" sz="2000" b="1" dirty="0" smtClean="0">
                <a:solidFill>
                  <a:srgbClr val="006666"/>
                </a:solidFill>
              </a:rPr>
              <a:t>the </a:t>
            </a:r>
            <a:r>
              <a:rPr lang="en-US" sz="2000" b="1" dirty="0">
                <a:solidFill>
                  <a:srgbClr val="006666"/>
                </a:solidFill>
              </a:rPr>
              <a:t>parameters.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u="sng" dirty="0">
                <a:solidFill>
                  <a:srgbClr val="FF0000"/>
                </a:solidFill>
              </a:rPr>
              <a:t>Matrix Equations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6666"/>
                </a:solidFill>
              </a:rPr>
              <a:t>We have not yet determined the uncertainties in the three parameters </a:t>
            </a:r>
            <a:r>
              <a:rPr lang="en-US" sz="2000" b="1" dirty="0" smtClean="0">
                <a:solidFill>
                  <a:srgbClr val="006666"/>
                </a:solidFill>
              </a:rPr>
              <a:t>we obtained</a:t>
            </a:r>
            <a:r>
              <a:rPr lang="en-US" sz="2000" b="1" dirty="0">
                <a:solidFill>
                  <a:srgbClr val="006666"/>
                </a:solidFill>
              </a:rPr>
              <a:t> </a:t>
            </a:r>
            <a:r>
              <a:rPr lang="en-US" sz="2000" b="1" dirty="0" smtClean="0">
                <a:solidFill>
                  <a:srgbClr val="006666"/>
                </a:solidFill>
              </a:rPr>
              <a:t>when </a:t>
            </a:r>
            <a:r>
              <a:rPr lang="en-US" sz="2000" b="1" dirty="0">
                <a:solidFill>
                  <a:srgbClr val="006666"/>
                </a:solidFill>
              </a:rPr>
              <a:t>we fitted the second-order equation to the data of Example </a:t>
            </a:r>
            <a:r>
              <a:rPr lang="en-US" sz="2000" b="1" dirty="0" smtClean="0">
                <a:solidFill>
                  <a:srgbClr val="006666"/>
                </a:solidFill>
              </a:rPr>
              <a:t>7.1.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We </a:t>
            </a:r>
            <a:r>
              <a:rPr lang="en-US" sz="2000" b="1" dirty="0">
                <a:solidFill>
                  <a:srgbClr val="0000FF"/>
                </a:solidFill>
              </a:rPr>
              <a:t>could </a:t>
            </a:r>
            <a:r>
              <a:rPr lang="en-US" sz="2000" b="1" dirty="0" smtClean="0">
                <a:solidFill>
                  <a:srgbClr val="0000FF"/>
                </a:solidFill>
              </a:rPr>
              <a:t>find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the </a:t>
            </a:r>
            <a:r>
              <a:rPr lang="en-US" sz="2000" b="1" dirty="0">
                <a:solidFill>
                  <a:srgbClr val="0000FF"/>
                </a:solidFill>
              </a:rPr>
              <a:t>uncertainties by extending the method used for the linear fits of Examples </a:t>
            </a:r>
            <a:r>
              <a:rPr lang="en-US" sz="2000" b="1" dirty="0" smtClean="0">
                <a:solidFill>
                  <a:srgbClr val="0000FF"/>
                </a:solidFill>
              </a:rPr>
              <a:t>6.1 and </a:t>
            </a:r>
            <a:r>
              <a:rPr lang="en-US" sz="2000" b="1" dirty="0">
                <a:solidFill>
                  <a:srgbClr val="0000FF"/>
                </a:solidFill>
              </a:rPr>
              <a:t>6.2.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However</a:t>
            </a:r>
            <a:r>
              <a:rPr lang="en-US" sz="2000" b="1" dirty="0">
                <a:solidFill>
                  <a:srgbClr val="FF0000"/>
                </a:solidFill>
              </a:rPr>
              <a:t>, the algebra becomes even more tedious as the number of </a:t>
            </a:r>
            <a:r>
              <a:rPr lang="en-US" sz="2000" b="1" dirty="0" smtClean="0">
                <a:solidFill>
                  <a:srgbClr val="FF0000"/>
                </a:solidFill>
              </a:rPr>
              <a:t>terms in </a:t>
            </a:r>
            <a:r>
              <a:rPr lang="en-US" sz="2000" b="1" dirty="0">
                <a:solidFill>
                  <a:srgbClr val="FF0000"/>
                </a:solidFill>
              </a:rPr>
              <a:t>the fitted equation increases, and in fact, our method only yielded estimates of </a:t>
            </a:r>
            <a:r>
              <a:rPr lang="en-US" sz="2000" b="1" dirty="0" smtClean="0">
                <a:solidFill>
                  <a:srgbClr val="FF0000"/>
                </a:solidFill>
              </a:rPr>
              <a:t>the variances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000" b="1" baseline="-25000" dirty="0" smtClean="0">
                <a:solidFill>
                  <a:srgbClr val="FF0000"/>
                </a:solidFill>
                <a:sym typeface="Symbol"/>
              </a:rPr>
              <a:t>k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and not of the </a:t>
            </a:r>
            <a:r>
              <a:rPr lang="en-US" sz="2000" b="1" dirty="0" err="1">
                <a:solidFill>
                  <a:srgbClr val="FF0000"/>
                </a:solidFill>
              </a:rPr>
              <a:t>covariances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000" b="1" baseline="-25000" dirty="0" smtClean="0">
                <a:solidFill>
                  <a:srgbClr val="FF0000"/>
                </a:solidFill>
                <a:sym typeface="Symbol"/>
              </a:rPr>
              <a:t>kl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which are often important for fitted parameters.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Rather </a:t>
            </a:r>
            <a:r>
              <a:rPr lang="en-US" sz="2000" b="1" dirty="0">
                <a:solidFill>
                  <a:srgbClr val="0000FF"/>
                </a:solidFill>
              </a:rPr>
              <a:t>than pursue the determinant method, we shall discuss immediately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00FF"/>
                </a:solidFill>
              </a:rPr>
              <a:t>the more elegant and general matrix method for solving the multiple </a:t>
            </a:r>
            <a:r>
              <a:rPr lang="en-US" sz="2000" b="1" dirty="0" smtClean="0">
                <a:solidFill>
                  <a:srgbClr val="0000FF"/>
                </a:solidFill>
              </a:rPr>
              <a:t>regression problem</a:t>
            </a:r>
            <a:r>
              <a:rPr lang="en-US" sz="2000" b="1" dirty="0">
                <a:solidFill>
                  <a:srgbClr val="0000FF"/>
                </a:solidFill>
              </a:rPr>
              <a:t>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CC0099"/>
                </a:solidFill>
              </a:rPr>
              <a:t>Some </a:t>
            </a:r>
            <a:r>
              <a:rPr lang="en-US" sz="2000" b="1" dirty="0">
                <a:solidFill>
                  <a:srgbClr val="CC0099"/>
                </a:solidFill>
              </a:rPr>
              <a:t>of the properties of matrices are discussed in Appendix B</a:t>
            </a:r>
            <a:r>
              <a:rPr lang="en-US" sz="2000" b="1" dirty="0" smtClean="0">
                <a:solidFill>
                  <a:srgbClr val="CC0099"/>
                </a:solidFill>
              </a:rPr>
              <a:t>.</a:t>
            </a:r>
            <a:endParaRPr lang="en-US" sz="2000" b="1" dirty="0">
              <a:solidFill>
                <a:srgbClr val="CC00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600200"/>
            <a:ext cx="5534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04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147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0"/>
            <a:ext cx="8839200" cy="6863417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00FF"/>
                </a:solidFill>
              </a:rPr>
              <a:t>Equations (7.7) can be expressed in matrix form as the </a:t>
            </a:r>
            <a:r>
              <a:rPr lang="en-US" sz="2000" b="1" dirty="0" smtClean="0">
                <a:solidFill>
                  <a:srgbClr val="0000FF"/>
                </a:solidFill>
              </a:rPr>
              <a:t>equivalence </a:t>
            </a:r>
            <a:r>
              <a:rPr lang="en-US" sz="2000" b="1" dirty="0">
                <a:solidFill>
                  <a:srgbClr val="0000FF"/>
                </a:solidFill>
              </a:rPr>
              <a:t>between a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      row </a:t>
            </a:r>
            <a:r>
              <a:rPr lang="en-US" sz="2000" b="1" dirty="0">
                <a:solidFill>
                  <a:srgbClr val="0000FF"/>
                </a:solidFill>
              </a:rPr>
              <a:t>matrix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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and the product of a row matrix a with a symmetric matrix </a:t>
            </a:r>
            <a:r>
              <a:rPr lang="en-US" sz="2000" b="1" i="1" dirty="0" smtClean="0">
                <a:solidFill>
                  <a:srgbClr val="0000FF"/>
                </a:solidFill>
                <a:sym typeface="Symbol"/>
              </a:rPr>
              <a:t></a:t>
            </a:r>
            <a:r>
              <a:rPr lang="en-US" sz="2000" b="1" i="1" dirty="0" smtClean="0">
                <a:solidFill>
                  <a:srgbClr val="0000FF"/>
                </a:solidFill>
              </a:rPr>
              <a:t>, </a:t>
            </a:r>
            <a:r>
              <a:rPr lang="en-US" sz="2000" b="1" dirty="0">
                <a:solidFill>
                  <a:srgbClr val="0000FF"/>
                </a:solidFill>
              </a:rPr>
              <a:t>all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    </a:t>
            </a:r>
            <a:r>
              <a:rPr lang="en-US" sz="2000" b="1" dirty="0" smtClean="0">
                <a:solidFill>
                  <a:srgbClr val="0000FF"/>
                </a:solidFill>
              </a:rPr>
              <a:t>of  order </a:t>
            </a:r>
            <a:r>
              <a:rPr lang="en-US" sz="2000" b="1" i="1" dirty="0">
                <a:solidFill>
                  <a:srgbClr val="0000FF"/>
                </a:solidFill>
              </a:rPr>
              <a:t>m: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elements of the row matrix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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are defined by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 those </a:t>
            </a:r>
            <a:r>
              <a:rPr lang="en-US" sz="2000" b="1" dirty="0">
                <a:solidFill>
                  <a:srgbClr val="FF0000"/>
                </a:solidFill>
              </a:rPr>
              <a:t>of the symmetric matrix 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by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  and </a:t>
            </a:r>
            <a:r>
              <a:rPr lang="en-US" sz="2000" b="1" dirty="0">
                <a:solidFill>
                  <a:srgbClr val="FF0000"/>
                </a:solidFill>
              </a:rPr>
              <a:t>the elements of the row matrix a are the parameters of the fit.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For </a:t>
            </a:r>
            <a:r>
              <a:rPr lang="en-US" sz="2000" b="1" i="1" dirty="0">
                <a:solidFill>
                  <a:srgbClr val="0000FF"/>
                </a:solidFill>
              </a:rPr>
              <a:t>m </a:t>
            </a:r>
            <a:r>
              <a:rPr lang="en-US" sz="2000" b="1" dirty="0">
                <a:solidFill>
                  <a:srgbClr val="0000FF"/>
                </a:solidFill>
              </a:rPr>
              <a:t>= 3, </a:t>
            </a:r>
            <a:r>
              <a:rPr lang="en-US" sz="2000" b="1" dirty="0" smtClean="0">
                <a:solidFill>
                  <a:srgbClr val="0000FF"/>
                </a:solidFill>
              </a:rPr>
              <a:t>the matrices </a:t>
            </a:r>
            <a:r>
              <a:rPr lang="en-US" sz="2000" b="1" dirty="0">
                <a:solidFill>
                  <a:srgbClr val="0000FF"/>
                </a:solidFill>
              </a:rPr>
              <a:t>may be written as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1231624"/>
            <a:ext cx="513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47" y="2133600"/>
            <a:ext cx="581024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3395870"/>
            <a:ext cx="59912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1" y="5064779"/>
            <a:ext cx="7515225" cy="179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721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0"/>
            <a:ext cx="89630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22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8371523"/>
          </a:xfrm>
          <a:prstGeom prst="rect">
            <a:avLst/>
          </a:prstGeom>
          <a:noFill/>
          <a:ln w="136525" cmpd="tri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7.1 DETERMINANT SOLUTION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So </a:t>
            </a:r>
            <a:r>
              <a:rPr lang="en-US" sz="2000" b="1" dirty="0">
                <a:solidFill>
                  <a:srgbClr val="0000FF"/>
                </a:solidFill>
              </a:rPr>
              <a:t>far we have discussed fitting a straight line to a group of data points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FF00FF"/>
                </a:solidFill>
              </a:rPr>
              <a:t>However, suppose </a:t>
            </a:r>
            <a:r>
              <a:rPr lang="en-US" sz="2000" b="1" dirty="0">
                <a:solidFill>
                  <a:srgbClr val="FF00FF"/>
                </a:solidFill>
              </a:rPr>
              <a:t>our data </a:t>
            </a:r>
            <a:r>
              <a:rPr lang="en-US" sz="2000" b="1" i="1" dirty="0">
                <a:solidFill>
                  <a:srgbClr val="FF00FF"/>
                </a:solidFill>
              </a:rPr>
              <a:t>(Xi' Yi) </a:t>
            </a:r>
            <a:r>
              <a:rPr lang="en-US" sz="2000" b="1" dirty="0">
                <a:solidFill>
                  <a:srgbClr val="FF00FF"/>
                </a:solidFill>
              </a:rPr>
              <a:t>were not consistent with a straight line fit. </a:t>
            </a:r>
            <a:endParaRPr lang="en-US" sz="2000" b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6666"/>
                </a:solidFill>
              </a:rPr>
              <a:t>We </a:t>
            </a:r>
            <a:r>
              <a:rPr lang="en-US" sz="2000" b="1" dirty="0">
                <a:solidFill>
                  <a:srgbClr val="006666"/>
                </a:solidFill>
              </a:rPr>
              <a:t>might </a:t>
            </a:r>
            <a:r>
              <a:rPr lang="en-US" sz="2000" b="1" dirty="0" smtClean="0">
                <a:solidFill>
                  <a:srgbClr val="006666"/>
                </a:solidFill>
              </a:rPr>
              <a:t>construct a </a:t>
            </a:r>
            <a:r>
              <a:rPr lang="en-US" sz="2000" b="1" dirty="0">
                <a:solidFill>
                  <a:srgbClr val="006666"/>
                </a:solidFill>
              </a:rPr>
              <a:t>more complex function with extra parameters and try varying the </a:t>
            </a:r>
            <a:r>
              <a:rPr lang="en-US" sz="2000" b="1" dirty="0" smtClean="0">
                <a:solidFill>
                  <a:srgbClr val="006666"/>
                </a:solidFill>
              </a:rPr>
              <a:t>parameters of </a:t>
            </a:r>
            <a:r>
              <a:rPr lang="en-US" sz="2000" b="1" dirty="0">
                <a:solidFill>
                  <a:srgbClr val="006666"/>
                </a:solidFill>
              </a:rPr>
              <a:t>this function to fit the data more closely.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A </a:t>
            </a:r>
            <a:r>
              <a:rPr lang="en-US" sz="2000" b="1" dirty="0">
                <a:solidFill>
                  <a:srgbClr val="0000FF"/>
                </a:solidFill>
              </a:rPr>
              <a:t>very useful function for such a </a:t>
            </a:r>
            <a:r>
              <a:rPr lang="en-US" sz="2000" b="1" dirty="0" smtClean="0">
                <a:solidFill>
                  <a:srgbClr val="0000FF"/>
                </a:solidFill>
              </a:rPr>
              <a:t>fit is </a:t>
            </a:r>
            <a:r>
              <a:rPr lang="en-US" sz="2000" b="1" dirty="0">
                <a:solidFill>
                  <a:srgbClr val="0000FF"/>
                </a:solidFill>
              </a:rPr>
              <a:t>a power-series polynomial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        where </a:t>
            </a:r>
            <a:r>
              <a:rPr lang="en-US" sz="2000" b="1" dirty="0">
                <a:solidFill>
                  <a:srgbClr val="0000FF"/>
                </a:solidFill>
              </a:rPr>
              <a:t>the dependent variable </a:t>
            </a:r>
            <a:r>
              <a:rPr lang="en-US" sz="2000" b="1" i="1" dirty="0">
                <a:solidFill>
                  <a:srgbClr val="0000FF"/>
                </a:solidFill>
              </a:rPr>
              <a:t>Y </a:t>
            </a:r>
            <a:r>
              <a:rPr lang="en-US" sz="2000" b="1" dirty="0">
                <a:solidFill>
                  <a:srgbClr val="0000FF"/>
                </a:solidFill>
              </a:rPr>
              <a:t>is expressed as a sum of power series of the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       independent variable </a:t>
            </a:r>
            <a:r>
              <a:rPr lang="en-US" sz="2000" b="1" i="1" dirty="0">
                <a:solidFill>
                  <a:srgbClr val="0000FF"/>
                </a:solidFill>
              </a:rPr>
              <a:t>X </a:t>
            </a:r>
            <a:r>
              <a:rPr lang="en-US" sz="2000" b="1" dirty="0">
                <a:solidFill>
                  <a:srgbClr val="0000FF"/>
                </a:solidFill>
              </a:rPr>
              <a:t>with coefficients </a:t>
            </a:r>
            <a:r>
              <a:rPr lang="en-US" sz="2000" b="1" dirty="0" smtClean="0">
                <a:solidFill>
                  <a:srgbClr val="0000FF"/>
                </a:solidFill>
              </a:rPr>
              <a:t>a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1</a:t>
            </a:r>
            <a:r>
              <a:rPr lang="en-US" sz="2000" b="1" dirty="0" smtClean="0">
                <a:solidFill>
                  <a:srgbClr val="0000FF"/>
                </a:solidFill>
              </a:rPr>
              <a:t>, </a:t>
            </a:r>
            <a:r>
              <a:rPr lang="en-US" sz="2000" b="1" i="1" dirty="0" smtClean="0">
                <a:solidFill>
                  <a:srgbClr val="0000FF"/>
                </a:solidFill>
              </a:rPr>
              <a:t>a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b="1" i="1" dirty="0">
                <a:solidFill>
                  <a:srgbClr val="0000FF"/>
                </a:solidFill>
              </a:rPr>
              <a:t>, a</a:t>
            </a:r>
            <a:r>
              <a:rPr lang="en-US" sz="2000" b="1" i="1" baseline="-25000" dirty="0">
                <a:solidFill>
                  <a:srgbClr val="0000FF"/>
                </a:solidFill>
              </a:rPr>
              <a:t>3</a:t>
            </a:r>
            <a:r>
              <a:rPr lang="en-US" sz="2000" b="1" i="1" dirty="0">
                <a:solidFill>
                  <a:srgbClr val="0000FF"/>
                </a:solidFill>
              </a:rPr>
              <a:t>, a</a:t>
            </a:r>
            <a:r>
              <a:rPr lang="en-US" sz="2000" b="1" i="1" baseline="-25000" dirty="0">
                <a:solidFill>
                  <a:srgbClr val="0000FF"/>
                </a:solidFill>
              </a:rPr>
              <a:t>4</a:t>
            </a:r>
            <a:r>
              <a:rPr lang="en-US" sz="2000" b="1" i="1" dirty="0">
                <a:solidFill>
                  <a:srgbClr val="0000FF"/>
                </a:solidFill>
              </a:rPr>
              <a:t>, </a:t>
            </a:r>
            <a:r>
              <a:rPr lang="en-US" sz="2000" b="1" dirty="0">
                <a:solidFill>
                  <a:srgbClr val="0000FF"/>
                </a:solidFill>
              </a:rPr>
              <a:t>and so forth.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</a:rPr>
              <a:t>For problems in which the fitting function is linear in the parameters, </a:t>
            </a:r>
            <a:r>
              <a:rPr lang="en-US" sz="2000" b="1" dirty="0" smtClean="0">
                <a:solidFill>
                  <a:srgbClr val="FF0000"/>
                </a:solidFill>
              </a:rPr>
              <a:t>the method </a:t>
            </a:r>
            <a:r>
              <a:rPr lang="en-US" sz="2000" b="1" dirty="0">
                <a:solidFill>
                  <a:srgbClr val="FF0000"/>
                </a:solidFill>
              </a:rPr>
              <a:t>of least squares is readily extended to any number of terms </a:t>
            </a:r>
            <a:r>
              <a:rPr lang="en-US" sz="2000" b="1" i="1" dirty="0">
                <a:solidFill>
                  <a:srgbClr val="FF0000"/>
                </a:solidFill>
              </a:rPr>
              <a:t>m, </a:t>
            </a:r>
            <a:r>
              <a:rPr lang="en-US" sz="2000" b="1" dirty="0">
                <a:solidFill>
                  <a:srgbClr val="FF0000"/>
                </a:solidFill>
              </a:rPr>
              <a:t>limited </a:t>
            </a:r>
            <a:r>
              <a:rPr lang="en-US" sz="2000" b="1" dirty="0" smtClean="0">
                <a:solidFill>
                  <a:srgbClr val="FF0000"/>
                </a:solidFill>
              </a:rPr>
              <a:t>only by </a:t>
            </a:r>
            <a:r>
              <a:rPr lang="en-US" sz="2000" b="1" dirty="0">
                <a:solidFill>
                  <a:srgbClr val="FF0000"/>
                </a:solidFill>
              </a:rPr>
              <a:t>our ability to solve </a:t>
            </a:r>
            <a:r>
              <a:rPr lang="en-US" sz="2000" b="1" i="1" dirty="0">
                <a:solidFill>
                  <a:srgbClr val="FF0000"/>
                </a:solidFill>
              </a:rPr>
              <a:t>m </a:t>
            </a:r>
            <a:r>
              <a:rPr lang="en-US" sz="2000" b="1" dirty="0">
                <a:solidFill>
                  <a:srgbClr val="FF0000"/>
                </a:solidFill>
              </a:rPr>
              <a:t>linear equations in </a:t>
            </a:r>
            <a:r>
              <a:rPr lang="en-US" sz="2000" b="1" i="1" dirty="0">
                <a:solidFill>
                  <a:srgbClr val="FF0000"/>
                </a:solidFill>
              </a:rPr>
              <a:t>m </a:t>
            </a:r>
            <a:r>
              <a:rPr lang="en-US" sz="2000" b="1" dirty="0">
                <a:solidFill>
                  <a:srgbClr val="FF0000"/>
                </a:solidFill>
              </a:rPr>
              <a:t>unknowns and by the precision </a:t>
            </a:r>
            <a:r>
              <a:rPr lang="en-US" sz="2000" b="1" dirty="0" smtClean="0">
                <a:solidFill>
                  <a:srgbClr val="FF0000"/>
                </a:solidFill>
              </a:rPr>
              <a:t>with which </a:t>
            </a:r>
            <a:r>
              <a:rPr lang="en-US" sz="2000" b="1" dirty="0">
                <a:solidFill>
                  <a:srgbClr val="FF0000"/>
                </a:solidFill>
              </a:rPr>
              <a:t>calculations can be made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We can rewrite Equation (7.1) as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         where </a:t>
            </a:r>
            <a:r>
              <a:rPr lang="en-US" sz="2000" b="1" dirty="0">
                <a:solidFill>
                  <a:srgbClr val="0000FF"/>
                </a:solidFill>
              </a:rPr>
              <a:t>the index </a:t>
            </a:r>
            <a:r>
              <a:rPr lang="en-US" sz="2000" b="1" i="1" dirty="0">
                <a:solidFill>
                  <a:srgbClr val="0000FF"/>
                </a:solidFill>
              </a:rPr>
              <a:t>k </a:t>
            </a:r>
            <a:r>
              <a:rPr lang="en-US" sz="2000" b="1" dirty="0">
                <a:solidFill>
                  <a:srgbClr val="0000FF"/>
                </a:solidFill>
              </a:rPr>
              <a:t>runs from 1 to </a:t>
            </a:r>
            <a:r>
              <a:rPr lang="en-US" sz="2000" b="1" i="1" dirty="0">
                <a:solidFill>
                  <a:srgbClr val="0000FF"/>
                </a:solidFill>
              </a:rPr>
              <a:t>m</a:t>
            </a:r>
            <a:r>
              <a:rPr lang="en-US" sz="2000" b="1" i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FF00FF"/>
                </a:solidFill>
              </a:rPr>
              <a:t>In fact, we can generalize the method even </a:t>
            </a:r>
            <a:r>
              <a:rPr lang="en-US" sz="2000" b="1" dirty="0" smtClean="0">
                <a:solidFill>
                  <a:srgbClr val="FF00FF"/>
                </a:solidFill>
              </a:rPr>
              <a:t>further by </a:t>
            </a:r>
            <a:r>
              <a:rPr lang="en-US" sz="2000" b="1" dirty="0">
                <a:solidFill>
                  <a:srgbClr val="FF00FF"/>
                </a:solidFill>
              </a:rPr>
              <a:t>writing Equation (7.2) as</a:t>
            </a:r>
          </a:p>
          <a:p>
            <a:endParaRPr lang="en-US" sz="2000" b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FF00FF"/>
              </a:solidFill>
            </a:endParaRPr>
          </a:p>
          <a:p>
            <a:r>
              <a:rPr lang="en-US" sz="2000" b="1" dirty="0" smtClean="0">
                <a:solidFill>
                  <a:srgbClr val="FF00FF"/>
                </a:solidFill>
              </a:rPr>
              <a:t>        where </a:t>
            </a:r>
            <a:r>
              <a:rPr lang="en-US" sz="2000" b="1" dirty="0">
                <a:solidFill>
                  <a:srgbClr val="FF00FF"/>
                </a:solidFill>
              </a:rPr>
              <a:t>the </a:t>
            </a:r>
            <a:r>
              <a:rPr lang="en-US" sz="2000" b="1" i="1" dirty="0" smtClean="0">
                <a:solidFill>
                  <a:srgbClr val="FF00FF"/>
                </a:solidFill>
              </a:rPr>
              <a:t>functions </a:t>
            </a:r>
            <a:r>
              <a:rPr lang="en-US" sz="2000" b="1" i="1" dirty="0" err="1" smtClean="0">
                <a:solidFill>
                  <a:srgbClr val="FF00FF"/>
                </a:solidFill>
              </a:rPr>
              <a:t>f</a:t>
            </a:r>
            <a:r>
              <a:rPr lang="en-US" sz="2000" b="1" i="1" baseline="-25000" dirty="0" err="1" smtClean="0">
                <a:solidFill>
                  <a:srgbClr val="FF00FF"/>
                </a:solidFill>
              </a:rPr>
              <a:t>k</a:t>
            </a:r>
            <a:r>
              <a:rPr lang="en-US" sz="2000" b="1" i="1" dirty="0" smtClean="0">
                <a:solidFill>
                  <a:srgbClr val="FF00FF"/>
                </a:solidFill>
              </a:rPr>
              <a:t>(x</a:t>
            </a:r>
            <a:r>
              <a:rPr lang="en-US" sz="2000" b="1" i="1" dirty="0">
                <a:solidFill>
                  <a:srgbClr val="FF00FF"/>
                </a:solidFill>
              </a:rPr>
              <a:t>) </a:t>
            </a:r>
            <a:r>
              <a:rPr lang="en-US" sz="2000" b="1" dirty="0">
                <a:solidFill>
                  <a:srgbClr val="FF00FF"/>
                </a:solidFill>
              </a:rPr>
              <a:t>could be the powers of </a:t>
            </a:r>
            <a:r>
              <a:rPr lang="en-US" sz="2000" b="1" i="1" dirty="0" smtClean="0">
                <a:solidFill>
                  <a:srgbClr val="FF00FF"/>
                </a:solidFill>
              </a:rPr>
              <a:t>x </a:t>
            </a:r>
            <a:r>
              <a:rPr lang="en-US" sz="2000" b="1" dirty="0">
                <a:solidFill>
                  <a:srgbClr val="FF00FF"/>
                </a:solidFill>
              </a:rPr>
              <a:t>as in Equation </a:t>
            </a:r>
            <a:r>
              <a:rPr lang="en-US" sz="2000" b="1" i="1" dirty="0">
                <a:solidFill>
                  <a:srgbClr val="FF00FF"/>
                </a:solidFill>
              </a:rPr>
              <a:t>(7.2</a:t>
            </a:r>
            <a:r>
              <a:rPr lang="en-US" sz="2000" b="1" i="1" dirty="0" smtClean="0">
                <a:solidFill>
                  <a:srgbClr val="FF00FF"/>
                </a:solidFill>
              </a:rPr>
              <a:t>) , </a:t>
            </a:r>
          </a:p>
          <a:p>
            <a:r>
              <a:rPr lang="en-US" sz="2000" b="1" i="1" dirty="0">
                <a:solidFill>
                  <a:srgbClr val="FF00FF"/>
                </a:solidFill>
              </a:rPr>
              <a:t> </a:t>
            </a:r>
            <a:r>
              <a:rPr lang="en-US" sz="2000" b="1" i="1" dirty="0" smtClean="0">
                <a:solidFill>
                  <a:srgbClr val="FF00FF"/>
                </a:solidFill>
              </a:rPr>
              <a:t>       f</a:t>
            </a:r>
            <a:r>
              <a:rPr lang="en-US" sz="2000" b="1" i="1" baseline="-25000" dirty="0" smtClean="0">
                <a:solidFill>
                  <a:srgbClr val="FF00FF"/>
                </a:solidFill>
              </a:rPr>
              <a:t>1</a:t>
            </a:r>
            <a:r>
              <a:rPr lang="en-US" sz="2000" b="1" i="1" dirty="0" smtClean="0">
                <a:solidFill>
                  <a:srgbClr val="FF00FF"/>
                </a:solidFill>
              </a:rPr>
              <a:t>(x</a:t>
            </a:r>
            <a:r>
              <a:rPr lang="en-US" sz="2000" b="1" i="1" dirty="0">
                <a:solidFill>
                  <a:srgbClr val="FF00FF"/>
                </a:solidFill>
              </a:rPr>
              <a:t>) </a:t>
            </a:r>
            <a:r>
              <a:rPr lang="en-US" sz="2000" b="1" dirty="0">
                <a:solidFill>
                  <a:srgbClr val="FF00FF"/>
                </a:solidFill>
              </a:rPr>
              <a:t>= </a:t>
            </a:r>
            <a:r>
              <a:rPr lang="en-US" sz="2000" b="1" dirty="0" smtClean="0">
                <a:solidFill>
                  <a:srgbClr val="FF00FF"/>
                </a:solidFill>
              </a:rPr>
              <a:t>1,  </a:t>
            </a:r>
            <a:r>
              <a:rPr lang="en-US" sz="2000" b="1" i="1" dirty="0" smtClean="0">
                <a:solidFill>
                  <a:srgbClr val="FF00FF"/>
                </a:solidFill>
              </a:rPr>
              <a:t>f</a:t>
            </a:r>
            <a:r>
              <a:rPr lang="en-US" sz="2000" b="1" i="1" baseline="-25000" dirty="0" smtClean="0">
                <a:solidFill>
                  <a:srgbClr val="FF00FF"/>
                </a:solidFill>
              </a:rPr>
              <a:t>2</a:t>
            </a:r>
            <a:r>
              <a:rPr lang="en-US" sz="2000" b="1" i="1" dirty="0" smtClean="0">
                <a:solidFill>
                  <a:srgbClr val="FF00FF"/>
                </a:solidFill>
              </a:rPr>
              <a:t>(x</a:t>
            </a:r>
            <a:r>
              <a:rPr lang="en-US" sz="2000" b="1" i="1" dirty="0">
                <a:solidFill>
                  <a:srgbClr val="FF00FF"/>
                </a:solidFill>
              </a:rPr>
              <a:t>) </a:t>
            </a:r>
            <a:r>
              <a:rPr lang="en-US" sz="2000" b="1" dirty="0" smtClean="0">
                <a:solidFill>
                  <a:srgbClr val="FF00FF"/>
                </a:solidFill>
              </a:rPr>
              <a:t>= </a:t>
            </a:r>
            <a:r>
              <a:rPr lang="en-US" sz="2000" b="1" i="1" dirty="0">
                <a:solidFill>
                  <a:srgbClr val="FF00FF"/>
                </a:solidFill>
              </a:rPr>
              <a:t>x , </a:t>
            </a:r>
            <a:r>
              <a:rPr lang="en-US" sz="2000" b="1" i="1" dirty="0" smtClean="0">
                <a:solidFill>
                  <a:srgbClr val="FF00FF"/>
                </a:solidFill>
              </a:rPr>
              <a:t>f</a:t>
            </a:r>
            <a:r>
              <a:rPr lang="en-US" sz="2000" b="1" i="1" baseline="-25000" dirty="0" smtClean="0">
                <a:solidFill>
                  <a:srgbClr val="FF00FF"/>
                </a:solidFill>
              </a:rPr>
              <a:t>3</a:t>
            </a:r>
            <a:r>
              <a:rPr lang="en-US" sz="2000" b="1" i="1" dirty="0" smtClean="0">
                <a:solidFill>
                  <a:srgbClr val="FF00FF"/>
                </a:solidFill>
              </a:rPr>
              <a:t>(x</a:t>
            </a:r>
            <a:r>
              <a:rPr lang="en-US" sz="2000" b="1" i="1" dirty="0">
                <a:solidFill>
                  <a:srgbClr val="FF00FF"/>
                </a:solidFill>
              </a:rPr>
              <a:t>) </a:t>
            </a:r>
            <a:r>
              <a:rPr lang="en-US" sz="2000" b="1" dirty="0" smtClean="0">
                <a:solidFill>
                  <a:srgbClr val="FF00FF"/>
                </a:solidFill>
              </a:rPr>
              <a:t>= </a:t>
            </a:r>
            <a:r>
              <a:rPr lang="en-US" sz="2000" b="1" i="1" dirty="0">
                <a:solidFill>
                  <a:srgbClr val="FF00FF"/>
                </a:solidFill>
              </a:rPr>
              <a:t>x</a:t>
            </a:r>
            <a:r>
              <a:rPr lang="en-US" sz="2000" b="1" i="1" baseline="30000" dirty="0">
                <a:solidFill>
                  <a:srgbClr val="FF00FF"/>
                </a:solidFill>
              </a:rPr>
              <a:t>2</a:t>
            </a:r>
            <a:r>
              <a:rPr lang="en-US" sz="2000" b="1" i="1" dirty="0">
                <a:solidFill>
                  <a:srgbClr val="FF00FF"/>
                </a:solidFill>
              </a:rPr>
              <a:t>, </a:t>
            </a:r>
            <a:r>
              <a:rPr lang="en-US" sz="2000" b="1" dirty="0">
                <a:solidFill>
                  <a:srgbClr val="FF00FF"/>
                </a:solidFill>
              </a:rPr>
              <a:t>and so forth, or they could be other functions of </a:t>
            </a:r>
            <a:endParaRPr lang="en-US" sz="2000" b="1" dirty="0" smtClean="0">
              <a:solidFill>
                <a:srgbClr val="FF00FF"/>
              </a:solidFill>
            </a:endParaRPr>
          </a:p>
          <a:p>
            <a:r>
              <a:rPr lang="en-US" sz="2000" b="1" i="1" dirty="0">
                <a:solidFill>
                  <a:srgbClr val="FF00FF"/>
                </a:solidFill>
              </a:rPr>
              <a:t> </a:t>
            </a:r>
            <a:r>
              <a:rPr lang="en-US" sz="2000" b="1" i="1" dirty="0" smtClean="0">
                <a:solidFill>
                  <a:srgbClr val="FF00FF"/>
                </a:solidFill>
              </a:rPr>
              <a:t>       x </a:t>
            </a:r>
            <a:r>
              <a:rPr lang="en-US" sz="2000" b="1" dirty="0">
                <a:solidFill>
                  <a:srgbClr val="FF00FF"/>
                </a:solidFill>
              </a:rPr>
              <a:t>as long </a:t>
            </a:r>
            <a:r>
              <a:rPr lang="en-US" sz="2000" b="1" dirty="0" smtClean="0">
                <a:solidFill>
                  <a:srgbClr val="FF00FF"/>
                </a:solidFill>
              </a:rPr>
              <a:t>as they </a:t>
            </a:r>
            <a:r>
              <a:rPr lang="en-US" sz="2000" b="1" i="1" dirty="0">
                <a:solidFill>
                  <a:srgbClr val="FF00FF"/>
                </a:solidFill>
              </a:rPr>
              <a:t>do not involve the parameters </a:t>
            </a:r>
            <a:r>
              <a:rPr lang="en-US" sz="2000" b="1" i="1" dirty="0" smtClean="0">
                <a:solidFill>
                  <a:srgbClr val="FF00FF"/>
                </a:solidFill>
              </a:rPr>
              <a:t>a</a:t>
            </a:r>
            <a:r>
              <a:rPr lang="en-US" sz="2000" b="1" i="1" baseline="-25000" dirty="0" smtClean="0">
                <a:solidFill>
                  <a:srgbClr val="FF00FF"/>
                </a:solidFill>
              </a:rPr>
              <a:t>1</a:t>
            </a:r>
            <a:r>
              <a:rPr lang="en-US" sz="2000" b="1" i="1" dirty="0" smtClean="0">
                <a:solidFill>
                  <a:srgbClr val="FF00FF"/>
                </a:solidFill>
              </a:rPr>
              <a:t> , a</a:t>
            </a:r>
            <a:r>
              <a:rPr lang="en-US" sz="2000" b="1" i="1" baseline="-25000" dirty="0" smtClean="0">
                <a:solidFill>
                  <a:srgbClr val="FF00FF"/>
                </a:solidFill>
              </a:rPr>
              <a:t>2</a:t>
            </a:r>
            <a:r>
              <a:rPr lang="en-US" sz="2000" b="1" i="1" dirty="0" smtClean="0">
                <a:solidFill>
                  <a:srgbClr val="FF00FF"/>
                </a:solidFill>
              </a:rPr>
              <a:t> , a</a:t>
            </a:r>
            <a:r>
              <a:rPr lang="en-US" sz="2000" b="1" i="1" baseline="-25000" dirty="0" smtClean="0">
                <a:solidFill>
                  <a:srgbClr val="FF00FF"/>
                </a:solidFill>
              </a:rPr>
              <a:t>3</a:t>
            </a:r>
            <a:r>
              <a:rPr lang="en-US" sz="2000" b="1" i="1" dirty="0" smtClean="0">
                <a:solidFill>
                  <a:srgbClr val="FF00FF"/>
                </a:solidFill>
              </a:rPr>
              <a:t> , </a:t>
            </a:r>
            <a:r>
              <a:rPr lang="en-US" sz="2000" b="1" dirty="0">
                <a:solidFill>
                  <a:srgbClr val="FF00FF"/>
                </a:solidFill>
              </a:rPr>
              <a:t>and so forth</a:t>
            </a:r>
            <a:r>
              <a:rPr lang="en-US" sz="2000" b="1" dirty="0" smtClean="0">
                <a:solidFill>
                  <a:srgbClr val="FF00FF"/>
                </a:solidFill>
              </a:rPr>
              <a:t>.</a:t>
            </a:r>
            <a:endParaRPr lang="en-US" sz="2000" b="1" dirty="0">
              <a:solidFill>
                <a:srgbClr val="FF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6962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4800600"/>
            <a:ext cx="4495800" cy="59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287" y="6343650"/>
            <a:ext cx="55721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364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067800" cy="9325630"/>
          </a:xfrm>
          <a:prstGeom prst="rect">
            <a:avLst/>
          </a:prstGeom>
          <a:noFill/>
          <a:ln w="1270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</a:rPr>
              <a:t>To solve for the parameter matrix a we multiply both sides of Equation (</a:t>
            </a:r>
            <a:r>
              <a:rPr lang="en-US" sz="2000" b="1" dirty="0" smtClean="0">
                <a:solidFill>
                  <a:srgbClr val="FF0000"/>
                </a:solidFill>
              </a:rPr>
              <a:t>7.13) on </a:t>
            </a:r>
            <a:r>
              <a:rPr lang="en-US" sz="2000" b="1" dirty="0">
                <a:solidFill>
                  <a:srgbClr val="FF0000"/>
                </a:solidFill>
              </a:rPr>
              <a:t>the right by the inverse e of the matrix 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en-US" sz="2000" b="1" i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defined such that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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=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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-1 </a:t>
            </a:r>
            <a:r>
              <a:rPr lang="en-US" sz="2000" b="1" dirty="0" smtClean="0">
                <a:solidFill>
                  <a:srgbClr val="FF0000"/>
                </a:solidFill>
              </a:rPr>
              <a:t>= </a:t>
            </a:r>
            <a:r>
              <a:rPr lang="en-US" sz="2000" b="1" dirty="0">
                <a:solidFill>
                  <a:srgbClr val="FF0000"/>
                </a:solidFill>
              </a:rPr>
              <a:t>1, </a:t>
            </a:r>
            <a:r>
              <a:rPr lang="en-US" sz="2000" b="1" dirty="0" smtClean="0">
                <a:solidFill>
                  <a:srgbClr val="FF0000"/>
                </a:solidFill>
              </a:rPr>
              <a:t>the unity </a:t>
            </a:r>
            <a:r>
              <a:rPr lang="en-US" sz="2000" b="1" dirty="0">
                <a:solidFill>
                  <a:srgbClr val="FF0000"/>
                </a:solidFill>
              </a:rPr>
              <a:t>matrix.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We </a:t>
            </a:r>
            <a:r>
              <a:rPr lang="en-US" sz="2000" b="1" dirty="0">
                <a:solidFill>
                  <a:srgbClr val="0000FF"/>
                </a:solidFill>
              </a:rPr>
              <a:t>obtain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8080"/>
                </a:solidFill>
              </a:rPr>
              <a:t>The </a:t>
            </a:r>
            <a:r>
              <a:rPr lang="en-US" sz="2000" b="1" dirty="0">
                <a:solidFill>
                  <a:srgbClr val="008080"/>
                </a:solidFill>
              </a:rPr>
              <a:t>solution of Equation (7.19) requires that the matrix </a:t>
            </a:r>
            <a:r>
              <a:rPr lang="en-US" sz="2000" b="1" i="1" dirty="0" smtClean="0">
                <a:solidFill>
                  <a:srgbClr val="008080"/>
                </a:solidFill>
                <a:sym typeface="Symbol"/>
              </a:rPr>
              <a:t></a:t>
            </a:r>
            <a:r>
              <a:rPr lang="en-US" sz="2000" b="1" i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>
                <a:solidFill>
                  <a:srgbClr val="008080"/>
                </a:solidFill>
              </a:rPr>
              <a:t>be inverted.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CC0099"/>
                </a:solidFill>
              </a:rPr>
              <a:t>This generally </a:t>
            </a:r>
            <a:r>
              <a:rPr lang="en-US" sz="2000" b="1" dirty="0">
                <a:solidFill>
                  <a:srgbClr val="CC0099"/>
                </a:solidFill>
              </a:rPr>
              <a:t>is not a simple procedure, except for matrices of very low order, but </a:t>
            </a:r>
            <a:r>
              <a:rPr lang="en-US" sz="2000" b="1" dirty="0" smtClean="0">
                <a:solidFill>
                  <a:srgbClr val="CC0099"/>
                </a:solidFill>
              </a:rPr>
              <a:t>computer routines </a:t>
            </a:r>
            <a:r>
              <a:rPr lang="en-US" sz="2000" b="1" dirty="0">
                <a:solidFill>
                  <a:srgbClr val="CC0099"/>
                </a:solidFill>
              </a:rPr>
              <a:t>are readily available. </a:t>
            </a:r>
            <a:endParaRPr lang="en-US" sz="2000" b="1" dirty="0" smtClean="0">
              <a:solidFill>
                <a:srgbClr val="CC00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The </a:t>
            </a:r>
            <a:r>
              <a:rPr lang="en-US" sz="2000" b="1" dirty="0">
                <a:solidFill>
                  <a:srgbClr val="0000FF"/>
                </a:solidFill>
              </a:rPr>
              <a:t>inversion of a matrix is discussed in </a:t>
            </a:r>
            <a:r>
              <a:rPr lang="en-US" sz="2000" b="1" dirty="0" smtClean="0">
                <a:solidFill>
                  <a:srgbClr val="0000FF"/>
                </a:solidFill>
              </a:rPr>
              <a:t>Appendix B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</a:rPr>
              <a:t>The symmetric matrix 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 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is called the </a:t>
            </a:r>
            <a:r>
              <a:rPr lang="en-US" sz="2000" b="1" i="1" dirty="0">
                <a:solidFill>
                  <a:srgbClr val="FF0000"/>
                </a:solidFill>
              </a:rPr>
              <a:t>curvature matrix </a:t>
            </a:r>
            <a:r>
              <a:rPr lang="en-US" sz="2000" b="1" dirty="0">
                <a:solidFill>
                  <a:srgbClr val="FF0000"/>
                </a:solidFill>
              </a:rPr>
              <a:t>because of its relationship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to </a:t>
            </a:r>
            <a:r>
              <a:rPr lang="en-US" sz="2000" b="1" dirty="0">
                <a:solidFill>
                  <a:srgbClr val="FF0000"/>
                </a:solidFill>
              </a:rPr>
              <a:t>the curvature of the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 </a:t>
            </a:r>
            <a:r>
              <a:rPr lang="en-US" sz="2000" b="1" dirty="0">
                <a:solidFill>
                  <a:srgbClr val="FF0000"/>
                </a:solidFill>
              </a:rPr>
              <a:t>function in parameter space.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8080"/>
                </a:solidFill>
              </a:rPr>
              <a:t>The </a:t>
            </a:r>
            <a:r>
              <a:rPr lang="en-US" sz="2000" b="1" dirty="0">
                <a:solidFill>
                  <a:srgbClr val="008080"/>
                </a:solidFill>
              </a:rPr>
              <a:t>relationship </a:t>
            </a:r>
            <a:r>
              <a:rPr lang="en-US" sz="2000" b="1" dirty="0" smtClean="0">
                <a:solidFill>
                  <a:srgbClr val="008080"/>
                </a:solidFill>
              </a:rPr>
              <a:t>becomes apparent </a:t>
            </a:r>
            <a:r>
              <a:rPr lang="en-US" sz="2000" b="1" dirty="0">
                <a:solidFill>
                  <a:srgbClr val="008080"/>
                </a:solidFill>
              </a:rPr>
              <a:t>when we take the second derivatives of </a:t>
            </a:r>
            <a:r>
              <a:rPr lang="en-US" sz="2000" b="1" dirty="0">
                <a:solidFill>
                  <a:srgbClr val="008080"/>
                </a:solidFill>
                <a:sym typeface="Symbol"/>
              </a:rPr>
              <a:t></a:t>
            </a:r>
            <a:r>
              <a:rPr lang="en-US" sz="2000" b="1" baseline="30000" dirty="0">
                <a:solidFill>
                  <a:srgbClr val="008080"/>
                </a:solidFill>
              </a:rPr>
              <a:t>2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>
                <a:solidFill>
                  <a:srgbClr val="008080"/>
                </a:solidFill>
              </a:rPr>
              <a:t>with respect to </a:t>
            </a:r>
            <a:r>
              <a:rPr lang="en-US" sz="2000" b="1" dirty="0" smtClean="0">
                <a:solidFill>
                  <a:srgbClr val="008080"/>
                </a:solidFill>
              </a:rPr>
              <a:t>the parameters.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From Equation (7.6), we have for the partial derivative of </a:t>
            </a:r>
            <a:r>
              <a:rPr lang="en-US" sz="2000" b="1" dirty="0">
                <a:solidFill>
                  <a:srgbClr val="0000FF"/>
                </a:solidFill>
                <a:sym typeface="Symbol"/>
              </a:rPr>
              <a:t></a:t>
            </a:r>
            <a:r>
              <a:rPr lang="en-US" sz="2000" b="1" baseline="30000" dirty="0">
                <a:solidFill>
                  <a:srgbClr val="0000FF"/>
                </a:solidFill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with </a:t>
            </a:r>
            <a:r>
              <a:rPr lang="en-US" sz="2000" b="1" dirty="0" smtClean="0">
                <a:solidFill>
                  <a:srgbClr val="0000FF"/>
                </a:solidFill>
              </a:rPr>
              <a:t>respect to </a:t>
            </a:r>
            <a:r>
              <a:rPr lang="en-US" sz="2000" b="1" dirty="0">
                <a:solidFill>
                  <a:srgbClr val="0000FF"/>
                </a:solidFill>
              </a:rPr>
              <a:t>any arbitrary parameter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a</a:t>
            </a:r>
            <a:r>
              <a:rPr lang="en-US" sz="2000" b="1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 smtClean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746910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69780"/>
            <a:ext cx="8428383" cy="18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39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710"/>
            <a:ext cx="8817251" cy="659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302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0"/>
            <a:ext cx="8991600" cy="10618291"/>
          </a:xfrm>
          <a:prstGeom prst="rect">
            <a:avLst/>
          </a:prstGeom>
          <a:noFill/>
          <a:ln w="1270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</a:rPr>
              <a:t>Estimation of Errors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00FF"/>
                </a:solidFill>
              </a:rPr>
              <a:t>The variance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sz="2000" b="1" baseline="30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2000" b="1" i="1" baseline="-25000" dirty="0" smtClean="0">
                <a:solidFill>
                  <a:srgbClr val="0000FF"/>
                </a:solidFill>
                <a:sym typeface="Symbol"/>
              </a:rPr>
              <a:t>al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of </a:t>
            </a:r>
            <a:r>
              <a:rPr lang="en-US" sz="2000" b="1" dirty="0">
                <a:solidFill>
                  <a:srgbClr val="0000FF"/>
                </a:solidFill>
              </a:rPr>
              <a:t>any parameter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a</a:t>
            </a:r>
            <a:r>
              <a:rPr lang="en-US" sz="2000" b="1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is </a:t>
            </a:r>
            <a:r>
              <a:rPr lang="en-US" sz="2000" b="1" dirty="0">
                <a:solidFill>
                  <a:srgbClr val="0000FF"/>
                </a:solidFill>
              </a:rPr>
              <a:t>the sum of the variances of each of the </a:t>
            </a:r>
            <a:r>
              <a:rPr lang="en-US" sz="2000" b="1" dirty="0" smtClean="0">
                <a:solidFill>
                  <a:srgbClr val="0000FF"/>
                </a:solidFill>
              </a:rPr>
              <a:t>data points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sz="2000" b="1" baseline="-250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multiplied by the square of the effect that each data point has on the </a:t>
            </a:r>
            <a:r>
              <a:rPr lang="en-US" sz="2000" b="1" dirty="0" smtClean="0">
                <a:solidFill>
                  <a:srgbClr val="0000FF"/>
                </a:solidFill>
              </a:rPr>
              <a:t>determination of the </a:t>
            </a:r>
            <a:r>
              <a:rPr lang="en-US" sz="2000" b="1" dirty="0">
                <a:solidFill>
                  <a:srgbClr val="0000FF"/>
                </a:solidFill>
              </a:rPr>
              <a:t>parameter </a:t>
            </a:r>
            <a:r>
              <a:rPr lang="en-US" sz="2000" b="1" i="1" dirty="0" smtClean="0">
                <a:solidFill>
                  <a:srgbClr val="0000FF"/>
                </a:solidFill>
              </a:rPr>
              <a:t>a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l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[see </a:t>
            </a:r>
            <a:r>
              <a:rPr lang="en-US" sz="2000" b="1" dirty="0">
                <a:solidFill>
                  <a:srgbClr val="0000FF"/>
                </a:solidFill>
              </a:rPr>
              <a:t>Equation (6.19)].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8080"/>
                </a:solidFill>
              </a:rPr>
              <a:t>Similarly</a:t>
            </a:r>
            <a:r>
              <a:rPr lang="en-US" sz="2000" b="1" dirty="0">
                <a:solidFill>
                  <a:srgbClr val="008080"/>
                </a:solidFill>
              </a:rPr>
              <a:t>, the covariance of </a:t>
            </a:r>
            <a:r>
              <a:rPr lang="en-US" sz="2000" b="1" dirty="0" smtClean="0">
                <a:solidFill>
                  <a:srgbClr val="008080"/>
                </a:solidFill>
              </a:rPr>
              <a:t>two parameters </a:t>
            </a:r>
            <a:r>
              <a:rPr lang="en-US" sz="2000" b="1" i="1" dirty="0" err="1" smtClean="0">
                <a:solidFill>
                  <a:srgbClr val="008080"/>
                </a:solidFill>
              </a:rPr>
              <a:t>a</a:t>
            </a:r>
            <a:r>
              <a:rPr lang="en-US" sz="2000" b="1" i="1" baseline="-25000" dirty="0" err="1" smtClean="0">
                <a:solidFill>
                  <a:srgbClr val="008080"/>
                </a:solidFill>
              </a:rPr>
              <a:t>j</a:t>
            </a:r>
            <a:r>
              <a:rPr lang="en-US" sz="2000" b="1" i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>
                <a:solidFill>
                  <a:srgbClr val="008080"/>
                </a:solidFill>
              </a:rPr>
              <a:t>and </a:t>
            </a:r>
            <a:r>
              <a:rPr lang="en-US" sz="2000" b="1" i="1" dirty="0" smtClean="0">
                <a:solidFill>
                  <a:srgbClr val="008080"/>
                </a:solidFill>
              </a:rPr>
              <a:t>a</a:t>
            </a:r>
            <a:r>
              <a:rPr lang="en-US" sz="2000" b="1" i="1" baseline="-25000" dirty="0" smtClean="0">
                <a:solidFill>
                  <a:srgbClr val="008080"/>
                </a:solidFill>
              </a:rPr>
              <a:t>l </a:t>
            </a:r>
            <a:r>
              <a:rPr lang="en-US" sz="2000" b="1" i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>
                <a:solidFill>
                  <a:srgbClr val="008080"/>
                </a:solidFill>
              </a:rPr>
              <a:t>is given by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8080"/>
              </a:solidFill>
            </a:endParaRPr>
          </a:p>
          <a:p>
            <a:r>
              <a:rPr lang="en-US" sz="2000" b="1" dirty="0" smtClean="0">
                <a:solidFill>
                  <a:srgbClr val="008080"/>
                </a:solidFill>
              </a:rPr>
              <a:t>      (</a:t>
            </a:r>
            <a:r>
              <a:rPr lang="en-US" sz="2000" b="1" dirty="0">
                <a:solidFill>
                  <a:srgbClr val="008080"/>
                </a:solidFill>
              </a:rPr>
              <a:t>which also gives the variance for </a:t>
            </a:r>
            <a:r>
              <a:rPr lang="en-US" sz="2000" b="1" i="1" dirty="0">
                <a:solidFill>
                  <a:srgbClr val="008080"/>
                </a:solidFill>
              </a:rPr>
              <a:t>j </a:t>
            </a:r>
            <a:r>
              <a:rPr lang="en-US" sz="2000" b="1" dirty="0">
                <a:solidFill>
                  <a:srgbClr val="008080"/>
                </a:solidFill>
              </a:rPr>
              <a:t>= </a:t>
            </a:r>
            <a:r>
              <a:rPr lang="en-US" sz="2000" b="1" i="1" dirty="0" smtClean="0">
                <a:solidFill>
                  <a:srgbClr val="008080"/>
                </a:solidFill>
              </a:rPr>
              <a:t>l), </a:t>
            </a:r>
            <a:r>
              <a:rPr lang="en-US" sz="2000" b="1" dirty="0">
                <a:solidFill>
                  <a:srgbClr val="008080"/>
                </a:solidFill>
              </a:rPr>
              <a:t>where we have assumed that there are 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008080"/>
                </a:solidFill>
              </a:rPr>
              <a:t> </a:t>
            </a:r>
            <a:r>
              <a:rPr lang="en-US" sz="2000" b="1" dirty="0" smtClean="0">
                <a:solidFill>
                  <a:srgbClr val="008080"/>
                </a:solidFill>
              </a:rPr>
              <a:t>     no correlations </a:t>
            </a:r>
            <a:r>
              <a:rPr lang="en-US" sz="2000" b="1" dirty="0">
                <a:solidFill>
                  <a:srgbClr val="008080"/>
                </a:solidFill>
              </a:rPr>
              <a:t>between uncertainties in the measured variables </a:t>
            </a:r>
            <a:r>
              <a:rPr lang="en-US" sz="2000" b="1" i="1" dirty="0" err="1" smtClean="0">
                <a:solidFill>
                  <a:srgbClr val="008080"/>
                </a:solidFill>
              </a:rPr>
              <a:t>y</a:t>
            </a:r>
            <a:r>
              <a:rPr lang="en-US" sz="2000" b="1" i="1" baseline="-25000" dirty="0" err="1" smtClean="0">
                <a:solidFill>
                  <a:srgbClr val="008080"/>
                </a:solidFill>
              </a:rPr>
              <a:t>i</a:t>
            </a:r>
            <a:r>
              <a:rPr lang="en-US" sz="2000" b="1" i="1" baseline="-25000" dirty="0" smtClean="0">
                <a:solidFill>
                  <a:srgbClr val="008080"/>
                </a:solidFill>
              </a:rPr>
              <a:t>  </a:t>
            </a:r>
            <a:r>
              <a:rPr lang="en-US" sz="2000" b="1" i="1" dirty="0" smtClean="0">
                <a:solidFill>
                  <a:srgbClr val="00808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Taking </a:t>
            </a:r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derivatives in </a:t>
            </a:r>
            <a:r>
              <a:rPr lang="en-US" sz="2000" b="1" dirty="0">
                <a:solidFill>
                  <a:srgbClr val="FF0000"/>
                </a:solidFill>
              </a:rPr>
              <a:t>Equation (7.23) of </a:t>
            </a:r>
            <a:r>
              <a:rPr lang="en-US" sz="2000" b="1" i="1" dirty="0">
                <a:solidFill>
                  <a:srgbClr val="FF0000"/>
                </a:solidFill>
              </a:rPr>
              <a:t>al </a:t>
            </a:r>
            <a:r>
              <a:rPr lang="en-US" sz="2000" b="1" dirty="0">
                <a:solidFill>
                  <a:srgbClr val="FF0000"/>
                </a:solidFill>
              </a:rPr>
              <a:t>with respect to  </a:t>
            </a:r>
            <a:r>
              <a:rPr lang="en-US" sz="2000" b="1" i="1" dirty="0" err="1">
                <a:solidFill>
                  <a:srgbClr val="FF0000"/>
                </a:solidFill>
              </a:rPr>
              <a:t>y</a:t>
            </a:r>
            <a:r>
              <a:rPr lang="en-US" sz="2000" b="1" i="1" baseline="-25000" dirty="0" err="1">
                <a:solidFill>
                  <a:srgbClr val="FF0000"/>
                </a:solidFill>
              </a:rPr>
              <a:t>i</a:t>
            </a:r>
            <a:r>
              <a:rPr lang="en-US" sz="2000" b="1" i="1" baseline="-25000" dirty="0">
                <a:solidFill>
                  <a:srgbClr val="FF0000"/>
                </a:solidFill>
              </a:rPr>
              <a:t> 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we </a:t>
            </a:r>
            <a:r>
              <a:rPr lang="en-US" sz="2000" b="1" dirty="0">
                <a:solidFill>
                  <a:srgbClr val="FF0000"/>
                </a:solidFill>
              </a:rPr>
              <a:t>obtain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 and</a:t>
            </a:r>
            <a:r>
              <a:rPr lang="en-US" sz="2000" b="1" dirty="0">
                <a:solidFill>
                  <a:srgbClr val="FF0000"/>
                </a:solidFill>
              </a:rPr>
              <a:t>, substituting into Equation (7.23), we obtain for the weighted sum of the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  squares </a:t>
            </a:r>
            <a:r>
              <a:rPr lang="en-US" sz="2000" b="1" dirty="0">
                <a:solidFill>
                  <a:srgbClr val="FF0000"/>
                </a:solidFill>
              </a:rPr>
              <a:t>of the derivatives,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 where </a:t>
            </a:r>
            <a:r>
              <a:rPr lang="en-US" sz="2000" b="1" dirty="0">
                <a:solidFill>
                  <a:srgbClr val="FF0000"/>
                </a:solidFill>
              </a:rPr>
              <a:t>we have switched the order of the sums over the dummy indices </a:t>
            </a:r>
            <a:r>
              <a:rPr lang="en-US" sz="2000" b="1" i="1" dirty="0" err="1">
                <a:solidFill>
                  <a:srgbClr val="FF0000"/>
                </a:solidFill>
              </a:rPr>
              <a:t>i</a:t>
            </a:r>
            <a:r>
              <a:rPr lang="en-US" sz="2000" b="1" i="1" dirty="0">
                <a:solidFill>
                  <a:srgbClr val="FF0000"/>
                </a:solidFill>
              </a:rPr>
              <a:t>, k, 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      </a:t>
            </a:r>
            <a:r>
              <a:rPr lang="en-US" sz="2000" b="1" dirty="0" smtClean="0">
                <a:solidFill>
                  <a:srgbClr val="FF0000"/>
                </a:solidFill>
              </a:rPr>
              <a:t>and </a:t>
            </a:r>
            <a:r>
              <a:rPr lang="en-US" sz="2000" b="1" i="1" dirty="0" smtClean="0">
                <a:solidFill>
                  <a:srgbClr val="FF0000"/>
                </a:solidFill>
              </a:rPr>
              <a:t>l </a:t>
            </a:r>
            <a:r>
              <a:rPr lang="en-US" sz="2000" b="1" dirty="0" smtClean="0">
                <a:solidFill>
                  <a:srgbClr val="FF0000"/>
                </a:solidFill>
              </a:rPr>
              <a:t>and </a:t>
            </a:r>
            <a:r>
              <a:rPr lang="en-US" sz="2000" b="1" dirty="0">
                <a:solidFill>
                  <a:srgbClr val="FF0000"/>
                </a:solidFill>
              </a:rPr>
              <a:t>have used the fact that because the curvature matrix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 </a:t>
            </a:r>
            <a:r>
              <a:rPr lang="en-US" sz="2000" b="1" dirty="0" smtClean="0">
                <a:solidFill>
                  <a:srgbClr val="FF0000"/>
                </a:solidFill>
              </a:rPr>
              <a:t>is </a:t>
            </a:r>
            <a:r>
              <a:rPr lang="en-US" sz="2000" b="1" dirty="0">
                <a:solidFill>
                  <a:srgbClr val="FF0000"/>
                </a:solidFill>
              </a:rPr>
              <a:t>symmetric,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its inverse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must also be symmetric, so that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000" b="1" i="1" baseline="-25000" dirty="0" err="1" smtClean="0">
                <a:solidFill>
                  <a:srgbClr val="FF0000"/>
                </a:solidFill>
              </a:rPr>
              <a:t>kj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=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000" b="1" baseline="-25000" dirty="0" err="1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sz="2000" b="1" i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The </a:t>
            </a:r>
            <a:r>
              <a:rPr lang="en-US" sz="2000" b="1" dirty="0">
                <a:solidFill>
                  <a:srgbClr val="0000FF"/>
                </a:solidFill>
              </a:rPr>
              <a:t>elements of the unity matrix, </a:t>
            </a:r>
            <a:r>
              <a:rPr lang="en-US" sz="2000" b="1" dirty="0" smtClean="0">
                <a:solidFill>
                  <a:srgbClr val="0000FF"/>
                </a:solidFill>
              </a:rPr>
              <a:t>which result </a:t>
            </a:r>
            <a:r>
              <a:rPr lang="en-US" sz="2000" b="1" dirty="0">
                <a:solidFill>
                  <a:srgbClr val="0000FF"/>
                </a:solidFill>
              </a:rPr>
              <a:t>from the summed products of the elements of a with its inverse </a:t>
            </a:r>
            <a:r>
              <a:rPr lang="en-US" sz="2000" b="1" dirty="0">
                <a:solidFill>
                  <a:srgbClr val="0000FF"/>
                </a:solidFill>
                <a:sym typeface="Symbol"/>
              </a:rPr>
              <a:t></a:t>
            </a:r>
            <a:r>
              <a:rPr lang="en-US" sz="2000" b="1" dirty="0" smtClean="0">
                <a:solidFill>
                  <a:srgbClr val="0000FF"/>
                </a:solidFill>
              </a:rPr>
              <a:t>, </a:t>
            </a:r>
            <a:r>
              <a:rPr lang="en-US" sz="2000" b="1" dirty="0">
                <a:solidFill>
                  <a:srgbClr val="0000FF"/>
                </a:solidFill>
              </a:rPr>
              <a:t>are </a:t>
            </a:r>
            <a:r>
              <a:rPr lang="en-US" sz="2000" b="1" dirty="0" smtClean="0">
                <a:solidFill>
                  <a:srgbClr val="0000FF"/>
                </a:solidFill>
              </a:rPr>
              <a:t>represented by </a:t>
            </a:r>
            <a:r>
              <a:rPr lang="en-US" sz="2000" b="1" i="1" dirty="0" smtClean="0">
                <a:solidFill>
                  <a:srgbClr val="0000FF"/>
                </a:solidFill>
              </a:rPr>
              <a:t>1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jk  </a:t>
            </a:r>
            <a:r>
              <a:rPr lang="en-US" sz="2000" b="1" i="1" dirty="0" smtClean="0">
                <a:solidFill>
                  <a:srgbClr val="0000FF"/>
                </a:solidFill>
              </a:rPr>
              <a:t>.</a:t>
            </a:r>
            <a:endParaRPr lang="en-US" sz="2000" b="1" i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6666"/>
                </a:solidFill>
              </a:rPr>
              <a:t>The inverse matrix </a:t>
            </a:r>
            <a:r>
              <a:rPr lang="en-US" sz="2000" b="1" dirty="0">
                <a:solidFill>
                  <a:srgbClr val="006666"/>
                </a:solidFill>
                <a:sym typeface="Symbol"/>
              </a:rPr>
              <a:t></a:t>
            </a:r>
            <a:r>
              <a:rPr lang="en-US" sz="2000" b="1" dirty="0" smtClean="0">
                <a:solidFill>
                  <a:srgbClr val="006666"/>
                </a:solidFill>
              </a:rPr>
              <a:t> =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</a:t>
            </a:r>
            <a:r>
              <a:rPr lang="en-US" sz="2000" b="1" baseline="30000" dirty="0" smtClean="0">
                <a:solidFill>
                  <a:srgbClr val="006666"/>
                </a:solidFill>
              </a:rPr>
              <a:t>-1</a:t>
            </a:r>
            <a:r>
              <a:rPr lang="en-US" sz="2000" b="1" dirty="0" smtClean="0">
                <a:solidFill>
                  <a:srgbClr val="006666"/>
                </a:solidFill>
              </a:rPr>
              <a:t>is </a:t>
            </a:r>
            <a:r>
              <a:rPr lang="en-US" sz="2000" b="1" dirty="0">
                <a:solidFill>
                  <a:srgbClr val="006666"/>
                </a:solidFill>
              </a:rPr>
              <a:t>called the error matrix or the covariance matrix</a:t>
            </a:r>
          </a:p>
          <a:p>
            <a:r>
              <a:rPr lang="en-US" sz="2000" b="1" dirty="0" smtClean="0">
                <a:solidFill>
                  <a:srgbClr val="006666"/>
                </a:solidFill>
              </a:rPr>
              <a:t>      because </a:t>
            </a:r>
            <a:r>
              <a:rPr lang="en-US" sz="2000" b="1" dirty="0">
                <a:solidFill>
                  <a:srgbClr val="006666"/>
                </a:solidFill>
              </a:rPr>
              <a:t>its elements are the variances and </a:t>
            </a:r>
            <a:r>
              <a:rPr lang="en-US" sz="2000" b="1" dirty="0" smtClean="0">
                <a:solidFill>
                  <a:srgbClr val="006666"/>
                </a:solidFill>
              </a:rPr>
              <a:t>covariance </a:t>
            </a:r>
            <a:r>
              <a:rPr lang="en-US" sz="2000" b="1" dirty="0">
                <a:solidFill>
                  <a:srgbClr val="006666"/>
                </a:solidFill>
              </a:rPr>
              <a:t>of the fitted parameters</a:t>
            </a:r>
          </a:p>
          <a:p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      </a:t>
            </a:r>
            <a:r>
              <a:rPr lang="en-US" sz="2000" b="1" baseline="30000" dirty="0" smtClean="0">
                <a:solidFill>
                  <a:srgbClr val="006666"/>
                </a:solidFill>
                <a:sym typeface="Symbol"/>
              </a:rPr>
              <a:t>2</a:t>
            </a:r>
            <a:r>
              <a:rPr lang="en-US" sz="2000" b="1" i="1" baseline="-25000" dirty="0" smtClean="0">
                <a:solidFill>
                  <a:srgbClr val="006666"/>
                </a:solidFill>
              </a:rPr>
              <a:t>ajal </a:t>
            </a:r>
            <a:r>
              <a:rPr lang="en-US" sz="2000" b="1" dirty="0">
                <a:solidFill>
                  <a:srgbClr val="006666"/>
                </a:solidFill>
              </a:rPr>
              <a:t>= </a:t>
            </a:r>
            <a:r>
              <a:rPr lang="en-US" sz="2000" b="1" dirty="0">
                <a:solidFill>
                  <a:srgbClr val="006666"/>
                </a:solidFill>
                <a:sym typeface="Symbol"/>
              </a:rPr>
              <a:t></a:t>
            </a:r>
            <a:r>
              <a:rPr lang="en-US" sz="2000" b="1" baseline="-25000" dirty="0" err="1" smtClean="0">
                <a:solidFill>
                  <a:srgbClr val="006666"/>
                </a:solidFill>
                <a:sym typeface="Symbol"/>
              </a:rPr>
              <a:t>j</a:t>
            </a:r>
            <a:r>
              <a:rPr lang="en-US" sz="2000" b="1" i="1" baseline="-25000" dirty="0" err="1">
                <a:solidFill>
                  <a:srgbClr val="006666"/>
                </a:solidFill>
                <a:sym typeface="Symbol"/>
              </a:rPr>
              <a:t>l</a:t>
            </a:r>
            <a:endParaRPr lang="en-US" sz="2000" dirty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0673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57" y="3733800"/>
            <a:ext cx="50577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57" y="5257800"/>
            <a:ext cx="5508556" cy="225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87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8839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8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9067800" cy="10372070"/>
          </a:xfrm>
          <a:prstGeom prst="rect">
            <a:avLst/>
          </a:prstGeom>
          <a:noFill/>
          <a:ln w="127000" cmpd="tri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u="sng" dirty="0" smtClean="0">
                <a:solidFill>
                  <a:srgbClr val="FF5050"/>
                </a:solidFill>
              </a:rPr>
              <a:t>Example </a:t>
            </a:r>
            <a:r>
              <a:rPr lang="en-US" sz="2400" b="1" u="sng" dirty="0">
                <a:solidFill>
                  <a:srgbClr val="FF5050"/>
                </a:solidFill>
              </a:rPr>
              <a:t>7.2. </a:t>
            </a:r>
            <a:endParaRPr lang="en-US" sz="2400" b="1" u="sng" dirty="0" smtClean="0">
              <a:solidFill>
                <a:srgbClr val="FF5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6666"/>
                </a:solidFill>
              </a:rPr>
              <a:t>The </a:t>
            </a:r>
            <a:r>
              <a:rPr lang="en-US" sz="2000" b="1" dirty="0">
                <a:solidFill>
                  <a:srgbClr val="006666"/>
                </a:solidFill>
              </a:rPr>
              <a:t>matrix method is illustrated by a straight-line fit </a:t>
            </a:r>
            <a:r>
              <a:rPr lang="en-US" sz="2000" b="1" i="1" dirty="0">
                <a:solidFill>
                  <a:srgbClr val="006666"/>
                </a:solidFill>
              </a:rPr>
              <a:t>V </a:t>
            </a:r>
            <a:r>
              <a:rPr lang="en-US" sz="2000" b="1" dirty="0">
                <a:solidFill>
                  <a:srgbClr val="006666"/>
                </a:solidFill>
              </a:rPr>
              <a:t>= </a:t>
            </a:r>
            <a:r>
              <a:rPr lang="en-US" sz="2000" b="1" i="1" dirty="0" smtClean="0">
                <a:solidFill>
                  <a:srgbClr val="006666"/>
                </a:solidFill>
              </a:rPr>
              <a:t>a</a:t>
            </a:r>
            <a:r>
              <a:rPr lang="en-US" sz="2000" b="1" baseline="-25000" dirty="0" smtClean="0">
                <a:solidFill>
                  <a:srgbClr val="006666"/>
                </a:solidFill>
              </a:rPr>
              <a:t>1</a:t>
            </a: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+ </a:t>
            </a:r>
            <a:r>
              <a:rPr lang="en-US" sz="2000" b="1" i="1" dirty="0" smtClean="0">
                <a:solidFill>
                  <a:srgbClr val="006666"/>
                </a:solidFill>
              </a:rPr>
              <a:t>a</a:t>
            </a:r>
            <a:r>
              <a:rPr lang="en-US" sz="2000" b="1" baseline="-25000" dirty="0" smtClean="0">
                <a:solidFill>
                  <a:srgbClr val="006666"/>
                </a:solidFill>
              </a:rPr>
              <a:t>2</a:t>
            </a: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i="1" dirty="0" smtClean="0">
                <a:solidFill>
                  <a:srgbClr val="006666"/>
                </a:solidFill>
              </a:rPr>
              <a:t>T to </a:t>
            </a:r>
            <a:r>
              <a:rPr lang="en-US" sz="2000" b="1" dirty="0" smtClean="0">
                <a:solidFill>
                  <a:srgbClr val="006666"/>
                </a:solidFill>
              </a:rPr>
              <a:t>a </a:t>
            </a:r>
            <a:r>
              <a:rPr lang="en-US" sz="2000" b="1" dirty="0">
                <a:solidFill>
                  <a:srgbClr val="006666"/>
                </a:solidFill>
              </a:rPr>
              <a:t>selection of data from Example 7.1.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To </a:t>
            </a:r>
            <a:r>
              <a:rPr lang="en-US" sz="2000" b="1" dirty="0">
                <a:solidFill>
                  <a:srgbClr val="0000FF"/>
                </a:solidFill>
              </a:rPr>
              <a:t>show clearly each step of the calculation, </a:t>
            </a:r>
            <a:r>
              <a:rPr lang="en-US" sz="2000" b="1" dirty="0" smtClean="0">
                <a:solidFill>
                  <a:srgbClr val="0000FF"/>
                </a:solidFill>
              </a:rPr>
              <a:t>we have </a:t>
            </a:r>
            <a:r>
              <a:rPr lang="en-US" sz="2000" b="1" dirty="0">
                <a:solidFill>
                  <a:srgbClr val="0000FF"/>
                </a:solidFill>
              </a:rPr>
              <a:t>selected just six points spaced at 25° intervals between 0 and 100° and have </a:t>
            </a:r>
            <a:r>
              <a:rPr lang="en-US" sz="2000" b="1" dirty="0" smtClean="0">
                <a:solidFill>
                  <a:srgbClr val="0000FF"/>
                </a:solidFill>
              </a:rPr>
              <a:t>assumed a </a:t>
            </a:r>
            <a:r>
              <a:rPr lang="en-US" sz="2000" b="1" dirty="0">
                <a:solidFill>
                  <a:srgbClr val="0000FF"/>
                </a:solidFill>
              </a:rPr>
              <a:t>common uncertainty in the dependent variable </a:t>
            </a:r>
            <a:r>
              <a:rPr lang="en-US" sz="2000" b="1" i="1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V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= 0.05 </a:t>
            </a:r>
            <a:r>
              <a:rPr lang="en-US" sz="2000" b="1" dirty="0" smtClean="0">
                <a:solidFill>
                  <a:srgbClr val="0000FF"/>
                </a:solidFill>
              </a:rPr>
              <a:t>mV.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6666"/>
                </a:solidFill>
              </a:rPr>
              <a:t>The </a:t>
            </a:r>
            <a:r>
              <a:rPr lang="en-US" sz="2000" b="1" dirty="0">
                <a:solidFill>
                  <a:srgbClr val="006666"/>
                </a:solidFill>
              </a:rPr>
              <a:t>data </a:t>
            </a:r>
            <a:r>
              <a:rPr lang="en-US" sz="2000" b="1" dirty="0" smtClean="0">
                <a:solidFill>
                  <a:srgbClr val="006666"/>
                </a:solidFill>
              </a:rPr>
              <a:t>are listed </a:t>
            </a:r>
            <a:r>
              <a:rPr lang="en-US" sz="2000" b="1" dirty="0">
                <a:solidFill>
                  <a:srgbClr val="006666"/>
                </a:solidFill>
              </a:rPr>
              <a:t>in the columns 2 and 3 of Table </a:t>
            </a:r>
            <a:r>
              <a:rPr lang="en-US" sz="2000" b="1" i="1" dirty="0">
                <a:solidFill>
                  <a:srgbClr val="006666"/>
                </a:solidFill>
              </a:rPr>
              <a:t>7.2a.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FF00FF"/>
                </a:solidFill>
              </a:rPr>
              <a:t>We begin by calculating each of the fitting functions </a:t>
            </a:r>
            <a:r>
              <a:rPr lang="en-US" sz="2000" b="1" i="1" dirty="0" smtClean="0">
                <a:solidFill>
                  <a:srgbClr val="FF00FF"/>
                </a:solidFill>
              </a:rPr>
              <a:t>f</a:t>
            </a:r>
            <a:r>
              <a:rPr lang="en-US" sz="2000" b="1" i="1" baseline="-25000" dirty="0" smtClean="0">
                <a:solidFill>
                  <a:srgbClr val="FF00FF"/>
                </a:solidFill>
              </a:rPr>
              <a:t>1</a:t>
            </a:r>
            <a:r>
              <a:rPr lang="en-US" sz="2000" b="1" i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>
                <a:solidFill>
                  <a:srgbClr val="FF00FF"/>
                </a:solidFill>
              </a:rPr>
              <a:t>= 1 and </a:t>
            </a:r>
            <a:r>
              <a:rPr lang="en-US" sz="2000" b="1" i="1" dirty="0" smtClean="0">
                <a:solidFill>
                  <a:srgbClr val="FF00FF"/>
                </a:solidFill>
              </a:rPr>
              <a:t>f</a:t>
            </a:r>
            <a:r>
              <a:rPr lang="en-US" sz="2000" b="1" i="1" baseline="-25000" dirty="0" smtClean="0">
                <a:solidFill>
                  <a:srgbClr val="FF00FF"/>
                </a:solidFill>
              </a:rPr>
              <a:t>2</a:t>
            </a:r>
            <a:r>
              <a:rPr lang="en-US" sz="2000" b="1" i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>
                <a:solidFill>
                  <a:srgbClr val="FF00FF"/>
                </a:solidFill>
              </a:rPr>
              <a:t>= </a:t>
            </a:r>
            <a:r>
              <a:rPr lang="en-US" sz="2000" b="1" i="1" dirty="0">
                <a:solidFill>
                  <a:srgbClr val="FF00FF"/>
                </a:solidFill>
              </a:rPr>
              <a:t>x </a:t>
            </a:r>
            <a:r>
              <a:rPr lang="en-US" sz="2000" b="1" dirty="0">
                <a:solidFill>
                  <a:srgbClr val="FF00FF"/>
                </a:solidFill>
              </a:rPr>
              <a:t>at each</a:t>
            </a:r>
          </a:p>
          <a:p>
            <a:r>
              <a:rPr lang="en-US" sz="2000" b="1" dirty="0" smtClean="0">
                <a:solidFill>
                  <a:srgbClr val="FF00FF"/>
                </a:solidFill>
              </a:rPr>
              <a:t>     value </a:t>
            </a:r>
            <a:r>
              <a:rPr lang="en-US" sz="2000" b="1" dirty="0">
                <a:solidFill>
                  <a:srgbClr val="FF00FF"/>
                </a:solidFill>
              </a:rPr>
              <a:t>of the independent variable </a:t>
            </a:r>
            <a:r>
              <a:rPr lang="en-US" sz="2000" b="1" i="1" dirty="0">
                <a:solidFill>
                  <a:srgbClr val="FF00FF"/>
                </a:solidFill>
              </a:rPr>
              <a:t>T. </a:t>
            </a:r>
            <a:endParaRPr lang="en-US" sz="2000" b="1" i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These </a:t>
            </a:r>
            <a:r>
              <a:rPr lang="en-US" sz="2000" b="1" dirty="0">
                <a:solidFill>
                  <a:srgbClr val="0000FF"/>
                </a:solidFill>
              </a:rPr>
              <a:t>are listed in columns 4 and 5 of Table </a:t>
            </a:r>
            <a:r>
              <a:rPr lang="en-US" sz="2000" b="1" i="1" dirty="0">
                <a:solidFill>
                  <a:srgbClr val="0000FF"/>
                </a:solidFill>
              </a:rPr>
              <a:t>7.2a.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</a:rPr>
              <a:t>For each measured value of </a:t>
            </a:r>
            <a:r>
              <a:rPr lang="en-US" sz="2000" b="1" i="1" dirty="0">
                <a:solidFill>
                  <a:srgbClr val="FF0000"/>
                </a:solidFill>
              </a:rPr>
              <a:t>x, </a:t>
            </a:r>
            <a:r>
              <a:rPr lang="en-US" sz="2000" b="1" dirty="0">
                <a:solidFill>
                  <a:srgbClr val="FF0000"/>
                </a:solidFill>
              </a:rPr>
              <a:t>the values of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</a:t>
            </a:r>
            <a:r>
              <a:rPr lang="en-US" sz="2000" b="1" baseline="-25000" dirty="0" smtClean="0">
                <a:solidFill>
                  <a:srgbClr val="FF0000"/>
                </a:solidFill>
                <a:sym typeface="Symbol"/>
              </a:rPr>
              <a:t>k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elements of the column matrix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</a:t>
            </a:r>
            <a:r>
              <a:rPr lang="en-US" sz="2000" b="1" dirty="0" smtClean="0">
                <a:solidFill>
                  <a:srgbClr val="FF0000"/>
                </a:solidFill>
              </a:rPr>
              <a:t>, and </a:t>
            </a:r>
            <a:r>
              <a:rPr lang="en-US" sz="2000" b="1" dirty="0">
                <a:solidFill>
                  <a:srgbClr val="FF0000"/>
                </a:solidFill>
              </a:rPr>
              <a:t>of 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 </a:t>
            </a:r>
            <a:r>
              <a:rPr lang="en-US" sz="2000" b="1" i="1" baseline="-25000" dirty="0" err="1" smtClean="0">
                <a:solidFill>
                  <a:srgbClr val="FF0000"/>
                </a:solidFill>
              </a:rPr>
              <a:t>lk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elements of the symmetric matrix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are calculated according to </a:t>
            </a:r>
            <a:r>
              <a:rPr lang="en-US" sz="2000" b="1" dirty="0" smtClean="0">
                <a:solidFill>
                  <a:srgbClr val="FF0000"/>
                </a:solidFill>
              </a:rPr>
              <a:t>Equations (7.14</a:t>
            </a:r>
            <a:r>
              <a:rPr lang="en-US" sz="2000" b="1" dirty="0">
                <a:solidFill>
                  <a:srgbClr val="FF0000"/>
                </a:solidFill>
              </a:rPr>
              <a:t>) and (7.15</a:t>
            </a:r>
            <a:r>
              <a:rPr lang="en-US" sz="2000" b="1" dirty="0" smtClean="0">
                <a:solidFill>
                  <a:srgbClr val="FF0000"/>
                </a:solidFill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The individual terms in the calculation of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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1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and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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are </a:t>
            </a:r>
            <a:r>
              <a:rPr lang="en-US" sz="2000" b="1" dirty="0" smtClean="0">
                <a:solidFill>
                  <a:srgbClr val="0000FF"/>
                </a:solidFill>
              </a:rPr>
              <a:t>listed in </a:t>
            </a:r>
            <a:r>
              <a:rPr lang="en-US" sz="2000" b="1" dirty="0">
                <a:solidFill>
                  <a:srgbClr val="0000FF"/>
                </a:solidFill>
              </a:rPr>
              <a:t>columns 6 and 7 of Table </a:t>
            </a:r>
            <a:r>
              <a:rPr lang="en-US" sz="2000" b="1" i="1" dirty="0">
                <a:solidFill>
                  <a:srgbClr val="0000FF"/>
                </a:solidFill>
              </a:rPr>
              <a:t>7.2a </a:t>
            </a:r>
            <a:r>
              <a:rPr lang="en-US" sz="2000" b="1" dirty="0">
                <a:solidFill>
                  <a:srgbClr val="0000FF"/>
                </a:solidFill>
              </a:rPr>
              <a:t>and the individual terms in the calculation of </a:t>
            </a:r>
            <a:r>
              <a:rPr lang="en-US" sz="2000" b="1" i="1" dirty="0">
                <a:solidFill>
                  <a:srgbClr val="FF0000"/>
                </a:solidFill>
                <a:sym typeface="Symbol"/>
              </a:rPr>
              <a:t> </a:t>
            </a:r>
            <a:r>
              <a:rPr lang="en-US" sz="2000" b="1" i="1" baseline="-25000" dirty="0" err="1">
                <a:solidFill>
                  <a:srgbClr val="FF0000"/>
                </a:solidFill>
              </a:rPr>
              <a:t>lk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are listed </a:t>
            </a:r>
            <a:r>
              <a:rPr lang="en-US" sz="2000" b="1" dirty="0">
                <a:solidFill>
                  <a:srgbClr val="0000FF"/>
                </a:solidFill>
              </a:rPr>
              <a:t>in columns 8 through 10. </a:t>
            </a:r>
            <a:r>
              <a:rPr lang="en-US" sz="2000" b="1" dirty="0" smtClean="0">
                <a:solidFill>
                  <a:srgbClr val="0000FF"/>
                </a:solidFill>
              </a:rPr>
              <a:t>(</a:t>
            </a:r>
            <a:r>
              <a:rPr lang="en-US" sz="2000" b="1" dirty="0">
                <a:solidFill>
                  <a:srgbClr val="0000FF"/>
                </a:solidFill>
              </a:rPr>
              <a:t>We assume symmetry in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</a:t>
            </a:r>
            <a:r>
              <a:rPr lang="en-US" sz="2000" b="1" dirty="0" smtClean="0">
                <a:solidFill>
                  <a:srgbClr val="0000FF"/>
                </a:solidFill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FF00FF"/>
                </a:solidFill>
              </a:rPr>
              <a:t>The </a:t>
            </a:r>
            <a:r>
              <a:rPr lang="en-US" sz="2000" b="1" dirty="0">
                <a:solidFill>
                  <a:srgbClr val="FF00FF"/>
                </a:solidFill>
              </a:rPr>
              <a:t>resulting </a:t>
            </a:r>
            <a:r>
              <a:rPr lang="en-US" sz="2000" b="1" dirty="0" smtClean="0">
                <a:solidFill>
                  <a:srgbClr val="FF00FF"/>
                </a:solidFill>
              </a:rPr>
              <a:t>matrices are </a:t>
            </a:r>
            <a:r>
              <a:rPr lang="en-US" sz="2000" b="1" dirty="0">
                <a:solidFill>
                  <a:srgbClr val="FF00FF"/>
                </a:solidFill>
              </a:rPr>
              <a:t>displayed in Table </a:t>
            </a:r>
            <a:r>
              <a:rPr lang="en-US" sz="2000" b="1" i="1" dirty="0">
                <a:solidFill>
                  <a:srgbClr val="FF00FF"/>
                </a:solidFill>
              </a:rPr>
              <a:t>7.2h.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CC0099"/>
                </a:solidFill>
              </a:rPr>
              <a:t>The symmetric matrix </a:t>
            </a:r>
            <a:r>
              <a:rPr lang="en-US" sz="2000" b="1" dirty="0">
                <a:solidFill>
                  <a:srgbClr val="0000FF"/>
                </a:solidFill>
                <a:sym typeface="Symbol"/>
              </a:rPr>
              <a:t></a:t>
            </a:r>
            <a:r>
              <a:rPr lang="en-US" sz="2000" b="1" dirty="0" smtClean="0">
                <a:solidFill>
                  <a:srgbClr val="CC0099"/>
                </a:solidFill>
              </a:rPr>
              <a:t> </a:t>
            </a:r>
            <a:r>
              <a:rPr lang="en-US" sz="2000" b="1" dirty="0">
                <a:solidFill>
                  <a:srgbClr val="CC0099"/>
                </a:solidFill>
              </a:rPr>
              <a:t>is inverted to obtain the variance matrix </a:t>
            </a:r>
            <a:r>
              <a:rPr lang="en-US" sz="2000" b="1" dirty="0" smtClean="0">
                <a:solidFill>
                  <a:srgbClr val="CC0099"/>
                </a:solidFill>
                <a:sym typeface="Symbol"/>
              </a:rPr>
              <a:t></a:t>
            </a:r>
            <a:r>
              <a:rPr lang="en-US" sz="2000" b="1" dirty="0" smtClean="0">
                <a:solidFill>
                  <a:srgbClr val="CC0099"/>
                </a:solidFill>
              </a:rPr>
              <a:t> </a:t>
            </a:r>
            <a:r>
              <a:rPr lang="en-US" sz="2000" b="1" dirty="0">
                <a:solidFill>
                  <a:srgbClr val="CC0099"/>
                </a:solidFill>
              </a:rPr>
              <a:t>with </a:t>
            </a:r>
            <a:r>
              <a:rPr lang="en-US" sz="2000" b="1" dirty="0" smtClean="0">
                <a:solidFill>
                  <a:srgbClr val="CC0099"/>
                </a:solidFill>
              </a:rPr>
              <a:t>elements </a:t>
            </a:r>
            <a:r>
              <a:rPr lang="en-US" sz="2000" b="1" dirty="0" smtClean="0">
                <a:solidFill>
                  <a:srgbClr val="CC0099"/>
                </a:solidFill>
                <a:sym typeface="Symbol"/>
              </a:rPr>
              <a:t></a:t>
            </a:r>
            <a:r>
              <a:rPr lang="en-US" sz="2000" b="1" i="1" baseline="-25000" dirty="0" smtClean="0">
                <a:solidFill>
                  <a:srgbClr val="CC0099"/>
                </a:solidFill>
              </a:rPr>
              <a:t>kl</a:t>
            </a:r>
            <a:r>
              <a:rPr lang="en-US" sz="2000" b="1" i="1" dirty="0" smtClean="0">
                <a:solidFill>
                  <a:srgbClr val="CC0099"/>
                </a:solidFill>
              </a:rPr>
              <a:t> , </a:t>
            </a:r>
            <a:r>
              <a:rPr lang="en-US" sz="2000" b="1" dirty="0">
                <a:solidFill>
                  <a:srgbClr val="CC0099"/>
                </a:solidFill>
              </a:rPr>
              <a:t>shown in Table </a:t>
            </a:r>
            <a:r>
              <a:rPr lang="en-US" sz="2000" b="1" i="1" dirty="0" smtClean="0">
                <a:solidFill>
                  <a:srgbClr val="CC0099"/>
                </a:solidFill>
              </a:rPr>
              <a:t>7.2b, </a:t>
            </a:r>
            <a:r>
              <a:rPr lang="en-US" sz="2000" b="1" dirty="0">
                <a:solidFill>
                  <a:srgbClr val="CC0099"/>
                </a:solidFill>
              </a:rPr>
              <a:t>and the product matrix of the fitted parameters </a:t>
            </a:r>
            <a:r>
              <a:rPr lang="en-US" sz="2000" b="1" dirty="0" smtClean="0">
                <a:solidFill>
                  <a:srgbClr val="CC0099"/>
                </a:solidFill>
                <a:sym typeface="Symbol"/>
              </a:rPr>
              <a:t></a:t>
            </a:r>
            <a:r>
              <a:rPr lang="en-US" sz="2000" b="1" dirty="0" smtClean="0">
                <a:solidFill>
                  <a:srgbClr val="CC0099"/>
                </a:solidFill>
              </a:rPr>
              <a:t>= </a:t>
            </a:r>
            <a:r>
              <a:rPr lang="en-US" sz="2000" b="1" dirty="0" smtClean="0">
                <a:solidFill>
                  <a:srgbClr val="CC0099"/>
                </a:solidFill>
                <a:sym typeface="Symbol"/>
              </a:rPr>
              <a:t> </a:t>
            </a:r>
            <a:r>
              <a:rPr lang="en-US" sz="2000" b="1" dirty="0" smtClean="0">
                <a:solidFill>
                  <a:srgbClr val="CC0099"/>
                </a:solidFill>
              </a:rPr>
              <a:t> </a:t>
            </a:r>
            <a:r>
              <a:rPr lang="en-US" sz="2000" b="1" dirty="0">
                <a:solidFill>
                  <a:srgbClr val="CC0099"/>
                </a:solidFill>
              </a:rPr>
              <a:t>is </a:t>
            </a:r>
            <a:r>
              <a:rPr lang="en-US" sz="2000" b="1" dirty="0" smtClean="0">
                <a:solidFill>
                  <a:srgbClr val="CC0099"/>
                </a:solidFill>
              </a:rPr>
              <a:t>calculated and </a:t>
            </a:r>
            <a:r>
              <a:rPr lang="en-US" sz="2000" b="1" dirty="0">
                <a:solidFill>
                  <a:srgbClr val="CC0099"/>
                </a:solidFill>
              </a:rPr>
              <a:t>displayed in Table </a:t>
            </a:r>
            <a:r>
              <a:rPr lang="en-US" sz="2000" b="1" i="1" dirty="0" smtClean="0">
                <a:solidFill>
                  <a:srgbClr val="CC0099"/>
                </a:solidFill>
              </a:rPr>
              <a:t>7.2b.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6666"/>
                </a:solidFill>
              </a:rPr>
              <a:t>The </a:t>
            </a:r>
            <a:r>
              <a:rPr lang="en-US" sz="2000" b="1" dirty="0">
                <a:solidFill>
                  <a:srgbClr val="006666"/>
                </a:solidFill>
              </a:rPr>
              <a:t>calculated values of the fitted variable </a:t>
            </a:r>
            <a:r>
              <a:rPr lang="en-US" sz="2000" b="1" i="1" dirty="0">
                <a:solidFill>
                  <a:srgbClr val="006666"/>
                </a:solidFill>
              </a:rPr>
              <a:t>V </a:t>
            </a:r>
            <a:r>
              <a:rPr lang="en-US" sz="2000" b="1" dirty="0" smtClean="0">
                <a:solidFill>
                  <a:srgbClr val="006666"/>
                </a:solidFill>
              </a:rPr>
              <a:t>for each </a:t>
            </a:r>
            <a:r>
              <a:rPr lang="en-US" sz="2000" b="1" dirty="0">
                <a:solidFill>
                  <a:srgbClr val="006666"/>
                </a:solidFill>
              </a:rPr>
              <a:t>value of the independent variable </a:t>
            </a:r>
            <a:r>
              <a:rPr lang="en-US" sz="2000" b="1" i="1" dirty="0">
                <a:solidFill>
                  <a:srgbClr val="006666"/>
                </a:solidFill>
              </a:rPr>
              <a:t>T </a:t>
            </a:r>
            <a:r>
              <a:rPr lang="en-US" sz="2000" b="1" dirty="0">
                <a:solidFill>
                  <a:srgbClr val="006666"/>
                </a:solidFill>
              </a:rPr>
              <a:t>are listed in the last column of Table </a:t>
            </a:r>
            <a:r>
              <a:rPr lang="en-US" sz="2000" b="1" i="1" dirty="0">
                <a:solidFill>
                  <a:srgbClr val="006666"/>
                </a:solidFill>
              </a:rPr>
              <a:t>7.2a.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u="sng" dirty="0">
                <a:solidFill>
                  <a:srgbClr val="FF5050"/>
                </a:solidFill>
              </a:rPr>
              <a:t>Program 7.1</a:t>
            </a:r>
            <a:r>
              <a:rPr lang="en-US" sz="2000" b="1" dirty="0">
                <a:solidFill>
                  <a:srgbClr val="FF5050"/>
                </a:solidFill>
              </a:rPr>
              <a:t>. </a:t>
            </a:r>
            <a:r>
              <a:rPr lang="en-US" sz="2000" b="1" dirty="0">
                <a:solidFill>
                  <a:srgbClr val="0000FF"/>
                </a:solidFill>
              </a:rPr>
              <a:t>M U L TR EG R (Appendix E) Least-squares fitting with matrices.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6666"/>
                </a:solidFill>
              </a:rPr>
              <a:t>Multiple regression problems are usually solved by computer.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FF00FF"/>
                </a:solidFill>
              </a:rPr>
              <a:t>The program M </a:t>
            </a:r>
            <a:r>
              <a:rPr lang="en-US" sz="2000" b="1" dirty="0">
                <a:solidFill>
                  <a:srgbClr val="FF00FF"/>
                </a:solidFill>
              </a:rPr>
              <a:t>U L T REG R calls a set of routines for fitting any function that is linear in the </a:t>
            </a:r>
            <a:r>
              <a:rPr lang="en-US" sz="2000" b="1" dirty="0" smtClean="0">
                <a:solidFill>
                  <a:srgbClr val="FF00FF"/>
                </a:solidFill>
              </a:rPr>
              <a:t>parameters</a:t>
            </a:r>
            <a:r>
              <a:rPr lang="en-US" sz="2000" b="1" i="1" dirty="0" smtClean="0">
                <a:solidFill>
                  <a:srgbClr val="FF00FF"/>
                </a:solidFill>
              </a:rPr>
              <a:t> a</a:t>
            </a:r>
            <a:r>
              <a:rPr lang="en-US" sz="2000" b="1" i="1" baseline="-25000" dirty="0" smtClean="0">
                <a:solidFill>
                  <a:srgbClr val="FF00FF"/>
                </a:solidFill>
              </a:rPr>
              <a:t>1</a:t>
            </a:r>
            <a:r>
              <a:rPr lang="en-US" sz="2000" b="1" dirty="0" smtClean="0">
                <a:solidFill>
                  <a:srgbClr val="FF00FF"/>
                </a:solidFill>
              </a:rPr>
              <a:t>, </a:t>
            </a:r>
            <a:r>
              <a:rPr lang="en-US" sz="2000" b="1" i="1" dirty="0" smtClean="0">
                <a:solidFill>
                  <a:srgbClr val="FF00FF"/>
                </a:solidFill>
              </a:rPr>
              <a:t>a</a:t>
            </a:r>
            <a:r>
              <a:rPr lang="en-US" sz="2000" b="1" i="1" baseline="-25000" dirty="0" smtClean="0">
                <a:solidFill>
                  <a:srgbClr val="FF00FF"/>
                </a:solidFill>
              </a:rPr>
              <a:t>2</a:t>
            </a:r>
            <a:r>
              <a:rPr lang="en-US" sz="2000" b="1" i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 smtClean="0">
                <a:solidFill>
                  <a:srgbClr val="FF00FF"/>
                </a:solidFill>
              </a:rPr>
              <a:t>, </a:t>
            </a:r>
            <a:r>
              <a:rPr lang="en-US" sz="2000" b="1" dirty="0" smtClean="0">
                <a:solidFill>
                  <a:srgbClr val="FF00FF"/>
                </a:solidFill>
              </a:rPr>
              <a:t>.. </a:t>
            </a:r>
            <a:r>
              <a:rPr lang="en-US" sz="2000" b="1" dirty="0">
                <a:solidFill>
                  <a:srgbClr val="FF00FF"/>
                </a:solidFill>
              </a:rPr>
              <a:t>, </a:t>
            </a:r>
            <a:r>
              <a:rPr lang="en-US" sz="2000" b="1" i="1" dirty="0" smtClean="0">
                <a:solidFill>
                  <a:srgbClr val="FF00FF"/>
                </a:solidFill>
              </a:rPr>
              <a:t>a</a:t>
            </a:r>
            <a:r>
              <a:rPr lang="en-US" sz="2000" b="1" i="1" baseline="-25000" dirty="0" smtClean="0">
                <a:solidFill>
                  <a:srgbClr val="FF00FF"/>
                </a:solidFill>
              </a:rPr>
              <a:t>m</a:t>
            </a:r>
            <a:r>
              <a:rPr lang="en-US" sz="2000" b="1" i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>
                <a:solidFill>
                  <a:srgbClr val="FF00FF"/>
                </a:solidFill>
              </a:rPr>
              <a:t>to a set of </a:t>
            </a:r>
            <a:r>
              <a:rPr lang="en-US" sz="2000" b="1" i="1" dirty="0">
                <a:solidFill>
                  <a:srgbClr val="FF00FF"/>
                </a:solidFill>
              </a:rPr>
              <a:t>N </a:t>
            </a:r>
            <a:r>
              <a:rPr lang="en-US" sz="2000" b="1" dirty="0">
                <a:solidFill>
                  <a:srgbClr val="FF00FF"/>
                </a:solidFill>
              </a:rPr>
              <a:t>data points</a:t>
            </a:r>
            <a:r>
              <a:rPr lang="en-US" sz="2000" b="1" dirty="0" smtClean="0">
                <a:solidFill>
                  <a:srgbClr val="FF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Branches in the program on the </a:t>
            </a:r>
            <a:r>
              <a:rPr lang="en-US" sz="2000" b="1" dirty="0" smtClean="0">
                <a:solidFill>
                  <a:srgbClr val="0000FF"/>
                </a:solidFill>
              </a:rPr>
              <a:t>character variable </a:t>
            </a:r>
            <a:r>
              <a:rPr lang="en-US" sz="2000" b="1" dirty="0">
                <a:solidFill>
                  <a:srgbClr val="0000FF"/>
                </a:solidFill>
              </a:rPr>
              <a:t>PAE permit selection of the fitting function for each example in </a:t>
            </a:r>
            <a:r>
              <a:rPr lang="en-US" sz="2000" b="1" dirty="0" smtClean="0">
                <a:solidFill>
                  <a:srgbClr val="0000FF"/>
                </a:solidFill>
              </a:rPr>
              <a:t>this chapter</a:t>
            </a:r>
            <a:r>
              <a:rPr lang="en-US" sz="2000" b="1" dirty="0">
                <a:solidFill>
                  <a:srgbClr val="0000FF"/>
                </a:solidFill>
              </a:rPr>
              <a:t>, with PAE = </a:t>
            </a:r>
            <a:r>
              <a:rPr lang="en-US" sz="2000" b="1" dirty="0" smtClean="0">
                <a:solidFill>
                  <a:srgbClr val="0000FF"/>
                </a:solidFill>
              </a:rPr>
              <a:t>‘P' </a:t>
            </a:r>
            <a:r>
              <a:rPr lang="en-US" sz="2000" b="1" dirty="0">
                <a:solidFill>
                  <a:srgbClr val="0000FF"/>
                </a:solidFill>
              </a:rPr>
              <a:t>for the power series in </a:t>
            </a:r>
            <a:r>
              <a:rPr lang="en-US" sz="2000" b="1" i="1" dirty="0">
                <a:solidFill>
                  <a:srgbClr val="0000FF"/>
                </a:solidFill>
              </a:rPr>
              <a:t>x, </a:t>
            </a:r>
            <a:r>
              <a:rPr lang="en-US" sz="2000" b="1" dirty="0">
                <a:solidFill>
                  <a:srgbClr val="0000FF"/>
                </a:solidFill>
              </a:rPr>
              <a:t>PAE = 'A' for all terms of </a:t>
            </a:r>
            <a:r>
              <a:rPr lang="en-US" sz="2000" b="1" dirty="0" smtClean="0">
                <a:solidFill>
                  <a:srgbClr val="0000FF"/>
                </a:solidFill>
              </a:rPr>
              <a:t>a fourth-order </a:t>
            </a:r>
            <a:r>
              <a:rPr lang="en-US" sz="2000" b="1" dirty="0">
                <a:solidFill>
                  <a:srgbClr val="0000FF"/>
                </a:solidFill>
              </a:rPr>
              <a:t>Legendre polynomial, or PAE = 'E' for only the even terms in the </a:t>
            </a:r>
            <a:r>
              <a:rPr lang="en-US" sz="2000" b="1" dirty="0" smtClean="0">
                <a:solidFill>
                  <a:srgbClr val="0000FF"/>
                </a:solidFill>
              </a:rPr>
              <a:t>Legendre polynomial</a:t>
            </a:r>
            <a:r>
              <a:rPr lang="en-US" sz="2000" b="1" dirty="0">
                <a:solidFill>
                  <a:srgbClr val="0000FF"/>
                </a:solidFill>
              </a:rPr>
              <a:t>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CC0099"/>
                </a:solidFill>
              </a:rPr>
              <a:t>The </a:t>
            </a:r>
            <a:r>
              <a:rPr lang="en-US" sz="2000" b="1" dirty="0">
                <a:solidFill>
                  <a:srgbClr val="CC0099"/>
                </a:solidFill>
              </a:rPr>
              <a:t>program uses several program units in addition to those </a:t>
            </a:r>
            <a:r>
              <a:rPr lang="en-US" sz="2000" b="1" dirty="0" smtClean="0">
                <a:solidFill>
                  <a:srgbClr val="CC0099"/>
                </a:solidFill>
              </a:rPr>
              <a:t>referred to </a:t>
            </a:r>
            <a:r>
              <a:rPr lang="en-US" sz="2000" b="1" dirty="0">
                <a:solidFill>
                  <a:srgbClr val="CC0099"/>
                </a:solidFill>
              </a:rPr>
              <a:t>in Chapter 6</a:t>
            </a:r>
            <a:r>
              <a:rPr lang="en-US" sz="2000" b="1" dirty="0" smtClean="0">
                <a:solidFill>
                  <a:srgbClr val="CC0099"/>
                </a:solidFill>
              </a:rPr>
              <a:t>.</a:t>
            </a:r>
            <a:endParaRPr lang="en-US" sz="20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1353"/>
            <a:ext cx="8001000" cy="668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8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18" y="914400"/>
            <a:ext cx="648214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33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15400" cy="5940088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</a:rPr>
              <a:t>Program 7.2</a:t>
            </a:r>
            <a:r>
              <a:rPr lang="en-US" sz="2000" b="1" dirty="0">
                <a:solidFill>
                  <a:srgbClr val="0000FF"/>
                </a:solidFill>
              </a:rPr>
              <a:t>. </a:t>
            </a:r>
            <a:r>
              <a:rPr lang="en-US" sz="2000" b="1" dirty="0" err="1">
                <a:solidFill>
                  <a:srgbClr val="0000FF"/>
                </a:solidFill>
              </a:rPr>
              <a:t>FITFu</a:t>
            </a:r>
            <a:r>
              <a:rPr lang="en-US" sz="2000" b="1" dirty="0">
                <a:solidFill>
                  <a:srgbClr val="0000FF"/>
                </a:solidFill>
              </a:rPr>
              <a:t> Nc7 (Appendix E) Fitting functions and X2 calculation.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FF00FF"/>
                </a:solidFill>
              </a:rPr>
              <a:t>In general, every fitting problem requires such a routine. </a:t>
            </a:r>
            <a:endParaRPr lang="en-US" sz="2000" b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6666"/>
                </a:solidFill>
              </a:rPr>
              <a:t>The function </a:t>
            </a:r>
            <a:r>
              <a:rPr lang="en-US" sz="2000" b="1" dirty="0" err="1" smtClean="0">
                <a:solidFill>
                  <a:srgbClr val="006666"/>
                </a:solidFill>
              </a:rPr>
              <a:t>POWERFu</a:t>
            </a: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NC calculates the individual terms in a power function of any order </a:t>
            </a:r>
            <a:r>
              <a:rPr lang="en-US" sz="2000" b="1" dirty="0" smtClean="0">
                <a:solidFill>
                  <a:srgbClr val="006666"/>
                </a:solidFill>
              </a:rPr>
              <a:t>in </a:t>
            </a:r>
            <a:r>
              <a:rPr lang="en-US" sz="2000" b="1" i="1" dirty="0" smtClean="0">
                <a:solidFill>
                  <a:srgbClr val="006666"/>
                </a:solidFill>
              </a:rPr>
              <a:t>x </a:t>
            </a:r>
            <a:r>
              <a:rPr lang="en-US" sz="2000" b="1" dirty="0">
                <a:solidFill>
                  <a:srgbClr val="006666"/>
                </a:solidFill>
              </a:rPr>
              <a:t>for Example 7.2, or Legendre polynomials for Example 7.3.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FF5050"/>
                </a:solidFill>
              </a:rPr>
              <a:t>Program 7.3. </a:t>
            </a:r>
            <a:r>
              <a:rPr lang="en-US" sz="2000" b="1" dirty="0">
                <a:solidFill>
                  <a:srgbClr val="0000FF"/>
                </a:solidFill>
              </a:rPr>
              <a:t>MAKEAB7 (Appendix E) Form the arrays for the matrices a and p.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CC0099"/>
                </a:solidFill>
              </a:rPr>
              <a:t>Program B.1. MATRIX (Appendix E) Matrix products and inversion.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6666"/>
                </a:solidFill>
              </a:rPr>
              <a:t>When we use the matrix method to fit a polynomial function to a data </a:t>
            </a:r>
            <a:r>
              <a:rPr lang="en-US" sz="2000" b="1" dirty="0" smtClean="0">
                <a:solidFill>
                  <a:srgbClr val="006666"/>
                </a:solidFill>
              </a:rPr>
              <a:t>sample, the </a:t>
            </a:r>
            <a:r>
              <a:rPr lang="en-US" sz="2000" b="1" dirty="0">
                <a:solidFill>
                  <a:srgbClr val="006666"/>
                </a:solidFill>
              </a:rPr>
              <a:t>resulting parameters must be identical to those calculated by the </a:t>
            </a:r>
            <a:r>
              <a:rPr lang="en-US" sz="2000" b="1" dirty="0" smtClean="0">
                <a:solidFill>
                  <a:srgbClr val="006666"/>
                </a:solidFill>
              </a:rPr>
              <a:t>determinant method</a:t>
            </a:r>
            <a:r>
              <a:rPr lang="en-US" sz="2000" b="1" dirty="0">
                <a:solidFill>
                  <a:srgbClr val="006666"/>
                </a:solidFill>
              </a:rPr>
              <a:t>, but we also obtain the full error matrix.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FF00FF"/>
                </a:solidFill>
              </a:rPr>
              <a:t>The </a:t>
            </a:r>
            <a:r>
              <a:rPr lang="en-US" sz="2000" b="1" dirty="0">
                <a:solidFill>
                  <a:srgbClr val="FF00FF"/>
                </a:solidFill>
              </a:rPr>
              <a:t>error matrix obtained by </a:t>
            </a:r>
            <a:r>
              <a:rPr lang="en-US" sz="2000" b="1" dirty="0" smtClean="0">
                <a:solidFill>
                  <a:srgbClr val="FF00FF"/>
                </a:solidFill>
              </a:rPr>
              <a:t>fitting a </a:t>
            </a:r>
            <a:r>
              <a:rPr lang="en-US" sz="2000" b="1" dirty="0">
                <a:solidFill>
                  <a:srgbClr val="FF00FF"/>
                </a:solidFill>
              </a:rPr>
              <a:t>second-degree polynomial to the complete data sample of Example 7.1 is listed </a:t>
            </a:r>
            <a:r>
              <a:rPr lang="en-US" sz="2000" b="1" dirty="0" smtClean="0">
                <a:solidFill>
                  <a:srgbClr val="FF00FF"/>
                </a:solidFill>
              </a:rPr>
              <a:t>in Table </a:t>
            </a:r>
            <a:r>
              <a:rPr lang="en-US" sz="2000" b="1" dirty="0">
                <a:solidFill>
                  <a:srgbClr val="FF00FF"/>
                </a:solidFill>
              </a:rPr>
              <a:t>7.3.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00FF"/>
                </a:solidFill>
              </a:rPr>
              <a:t>The error matrix can be used to estimate the uncertainty in a calculated </a:t>
            </a:r>
            <a:r>
              <a:rPr lang="en-US" sz="2000" b="1" dirty="0" smtClean="0">
                <a:solidFill>
                  <a:srgbClr val="0000FF"/>
                </a:solidFill>
              </a:rPr>
              <a:t>result, including </a:t>
            </a:r>
            <a:r>
              <a:rPr lang="en-US" sz="2000" b="1" dirty="0">
                <a:solidFill>
                  <a:srgbClr val="0000FF"/>
                </a:solidFill>
              </a:rPr>
              <a:t>the effects of the correlations of the errors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As an example, let us </a:t>
            </a:r>
            <a:r>
              <a:rPr lang="en-US" sz="2000" b="1" dirty="0" smtClean="0">
                <a:solidFill>
                  <a:srgbClr val="006666"/>
                </a:solidFill>
              </a:rPr>
              <a:t>suppose that </a:t>
            </a:r>
            <a:r>
              <a:rPr lang="en-US" sz="2000" b="1" dirty="0">
                <a:solidFill>
                  <a:srgbClr val="006666"/>
                </a:solidFill>
              </a:rPr>
              <a:t>we wish to find the predicted value of the voltage </a:t>
            </a:r>
            <a:r>
              <a:rPr lang="en-US" sz="2000" b="1" i="1" dirty="0">
                <a:solidFill>
                  <a:srgbClr val="006666"/>
                </a:solidFill>
              </a:rPr>
              <a:t>V </a:t>
            </a:r>
            <a:r>
              <a:rPr lang="en-US" sz="2000" b="1" dirty="0">
                <a:solidFill>
                  <a:srgbClr val="006666"/>
                </a:solidFill>
              </a:rPr>
              <a:t>and its uncertainty for </a:t>
            </a:r>
            <a:r>
              <a:rPr lang="en-US" sz="2000" b="1" dirty="0" smtClean="0">
                <a:solidFill>
                  <a:srgbClr val="006666"/>
                </a:solidFill>
              </a:rPr>
              <a:t>a temperature </a:t>
            </a:r>
            <a:r>
              <a:rPr lang="en-US" sz="2000" b="1" dirty="0">
                <a:solidFill>
                  <a:srgbClr val="006666"/>
                </a:solidFill>
              </a:rPr>
              <a:t>of exactly 80°C.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We </a:t>
            </a:r>
            <a:r>
              <a:rPr lang="en-US" sz="2000" b="1" dirty="0">
                <a:solidFill>
                  <a:srgbClr val="FF0000"/>
                </a:solidFill>
              </a:rPr>
              <a:t>should </a:t>
            </a:r>
            <a:r>
              <a:rPr lang="en-US" sz="2000" b="1" dirty="0" smtClean="0">
                <a:solidFill>
                  <a:srgbClr val="FF0000"/>
                </a:solidFill>
              </a:rPr>
              <a:t>calculate 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 using </a:t>
            </a:r>
            <a:r>
              <a:rPr lang="en-US" sz="2000" b="1" dirty="0">
                <a:solidFill>
                  <a:srgbClr val="FF0000"/>
                </a:solidFill>
              </a:rPr>
              <a:t>the parameters determined by the fit to the data. 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5105400"/>
            <a:ext cx="59340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0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395288"/>
            <a:ext cx="903922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5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7226119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"/>
            <a:ext cx="89820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150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4637"/>
            <a:ext cx="8991600" cy="7232749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00FF"/>
                </a:solidFill>
              </a:rPr>
              <a:t>The uncertainty in the calculated value of </a:t>
            </a:r>
            <a:r>
              <a:rPr lang="en-US" sz="2000" b="1" i="1" dirty="0">
                <a:solidFill>
                  <a:srgbClr val="0000FF"/>
                </a:solidFill>
              </a:rPr>
              <a:t>V, </a:t>
            </a:r>
            <a:r>
              <a:rPr lang="en-US" sz="2000" b="1" dirty="0">
                <a:solidFill>
                  <a:srgbClr val="0000FF"/>
                </a:solidFill>
              </a:rPr>
              <a:t>which results from the uncertainty in the parameters, is given by Equation (3.13),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endParaRPr lang="en-US" sz="2000" b="1" dirty="0" smtClean="0">
              <a:solidFill>
                <a:srgbClr val="0000FF"/>
              </a:solidFill>
            </a:endParaRPr>
          </a:p>
          <a:p>
            <a:endParaRPr lang="en-US" sz="2000" b="1" dirty="0">
              <a:solidFill>
                <a:srgbClr val="0000FF"/>
              </a:solidFill>
            </a:endParaRPr>
          </a:p>
          <a:p>
            <a:endParaRPr lang="en-US" sz="2000" b="1" dirty="0" smtClean="0">
              <a:solidFill>
                <a:srgbClr val="0000FF"/>
              </a:solidFill>
            </a:endParaRPr>
          </a:p>
          <a:p>
            <a:endParaRPr lang="en-US" sz="2000" b="1" dirty="0">
              <a:solidFill>
                <a:srgbClr val="0000FF"/>
              </a:solidFill>
            </a:endParaRPr>
          </a:p>
          <a:p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where </a:t>
            </a:r>
            <a:r>
              <a:rPr lang="en-US" sz="2000" b="1" dirty="0" err="1">
                <a:solidFill>
                  <a:srgbClr val="0000FF"/>
                </a:solidFill>
              </a:rPr>
              <a:t>ElZ</a:t>
            </a:r>
            <a:r>
              <a:rPr lang="en-US" sz="2000" b="1" dirty="0">
                <a:solidFill>
                  <a:srgbClr val="0000FF"/>
                </a:solidFill>
              </a:rPr>
              <a:t> and so on are the covariant terms in the symmetric error matrix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>
                <a:solidFill>
                  <a:srgbClr val="FF00FF"/>
                </a:solidFill>
              </a:rPr>
              <a:t>If </a:t>
            </a:r>
            <a:r>
              <a:rPr lang="en-US" sz="2000" b="1" dirty="0" smtClean="0">
                <a:solidFill>
                  <a:srgbClr val="FF00FF"/>
                </a:solidFill>
              </a:rPr>
              <a:t>we used </a:t>
            </a:r>
            <a:r>
              <a:rPr lang="en-US" sz="2000" b="1" dirty="0">
                <a:solidFill>
                  <a:srgbClr val="FF00FF"/>
                </a:solidFill>
              </a:rPr>
              <a:t>only the diagonal terms in the error matrix, our result </a:t>
            </a:r>
            <a:r>
              <a:rPr lang="en-US" sz="2000" b="1" dirty="0" err="1">
                <a:solidFill>
                  <a:srgbClr val="FF00FF"/>
                </a:solidFill>
              </a:rPr>
              <a:t>w~uld</a:t>
            </a:r>
            <a:r>
              <a:rPr lang="en-US" sz="2000" b="1" dirty="0">
                <a:solidFill>
                  <a:srgbClr val="FF00FF"/>
                </a:solidFill>
              </a:rPr>
              <a:t> be ~ = (</a:t>
            </a:r>
            <a:r>
              <a:rPr lang="en-US" sz="2000" b="1" dirty="0" smtClean="0">
                <a:solidFill>
                  <a:srgbClr val="FF00FF"/>
                </a:solidFill>
              </a:rPr>
              <a:t>2:45 ± </a:t>
            </a:r>
            <a:r>
              <a:rPr lang="en-US" sz="2000" b="1" dirty="0">
                <a:solidFill>
                  <a:srgbClr val="FF00FF"/>
                </a:solidFill>
              </a:rPr>
              <a:t>0.14) V</a:t>
            </a:r>
            <a:r>
              <a:rPr lang="en-US" sz="2000" b="1" dirty="0" smtClean="0">
                <a:solidFill>
                  <a:srgbClr val="FF00FF"/>
                </a:solidFill>
              </a:rPr>
              <a:t>.</a:t>
            </a:r>
          </a:p>
          <a:p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>
                <a:solidFill>
                  <a:srgbClr val="008080"/>
                </a:solidFill>
              </a:rPr>
              <a:t>However, the off-diagonal terms are mainly </a:t>
            </a:r>
            <a:r>
              <a:rPr lang="en-US" sz="2000" b="1" dirty="0" err="1">
                <a:solidFill>
                  <a:srgbClr val="008080"/>
                </a:solidFill>
              </a:rPr>
              <a:t>negatIve</a:t>
            </a:r>
            <a:r>
              <a:rPr lang="en-US" sz="2000" b="1" dirty="0">
                <a:solidFill>
                  <a:srgbClr val="008080"/>
                </a:solidFill>
              </a:rPr>
              <a:t>, and </a:t>
            </a:r>
            <a:r>
              <a:rPr lang="en-US" sz="2000" b="1" dirty="0" err="1" smtClean="0">
                <a:solidFill>
                  <a:srgbClr val="008080"/>
                </a:solidFill>
              </a:rPr>
              <a:t>lllcludlllg</a:t>
            </a:r>
            <a:r>
              <a:rPr lang="en-US" sz="2000" b="1" dirty="0">
                <a:solidFill>
                  <a:srgbClr val="008080"/>
                </a:solidFill>
              </a:rPr>
              <a:t> </a:t>
            </a:r>
            <a:r>
              <a:rPr lang="en-US" sz="2000" b="1" dirty="0" smtClean="0">
                <a:solidFill>
                  <a:srgbClr val="008080"/>
                </a:solidFill>
              </a:rPr>
              <a:t>them </a:t>
            </a:r>
            <a:r>
              <a:rPr lang="en-US" sz="2000" b="1" dirty="0">
                <a:solidFill>
                  <a:srgbClr val="008080"/>
                </a:solidFill>
              </a:rPr>
              <a:t>reduces the uncertainty by almost a factor of 10 to 0.015, so that we should</a:t>
            </a:r>
          </a:p>
          <a:p>
            <a:r>
              <a:rPr lang="en-US" sz="2000" b="1" dirty="0">
                <a:solidFill>
                  <a:srgbClr val="008080"/>
                </a:solidFill>
              </a:rPr>
              <a:t>quote </a:t>
            </a:r>
            <a:r>
              <a:rPr lang="en-US" sz="2000" b="1" i="1" dirty="0">
                <a:solidFill>
                  <a:srgbClr val="008080"/>
                </a:solidFill>
              </a:rPr>
              <a:t>V </a:t>
            </a:r>
            <a:r>
              <a:rPr lang="en-US" sz="2000" b="1" dirty="0">
                <a:solidFill>
                  <a:srgbClr val="008080"/>
                </a:solidFill>
              </a:rPr>
              <a:t>= (2.45 ± 0.02) v.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Linear Least-Squares Fitting with a Spreadsheet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Table 7.4 illustrates the use of a spreadsheet (without taking advantage of the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spreadsheet's built-in least-squares fitting routine) to fit a straight line to the data </a:t>
            </a:r>
            <a:r>
              <a:rPr lang="en-US" sz="2000" b="1" dirty="0" smtClean="0">
                <a:solidFill>
                  <a:srgbClr val="0000FF"/>
                </a:solidFill>
              </a:rPr>
              <a:t>of Example </a:t>
            </a:r>
            <a:r>
              <a:rPr lang="en-US" sz="2000" b="1" dirty="0">
                <a:solidFill>
                  <a:srgbClr val="0000FF"/>
                </a:solidFill>
              </a:rPr>
              <a:t>7.2 by the matrix method.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8080"/>
                </a:solidFill>
              </a:rPr>
              <a:t>We </a:t>
            </a:r>
            <a:r>
              <a:rPr lang="en-US" sz="2000" b="1" dirty="0">
                <a:solidFill>
                  <a:srgbClr val="008080"/>
                </a:solidFill>
              </a:rPr>
              <a:t>entered the data in columns labeled </a:t>
            </a:r>
            <a:r>
              <a:rPr lang="en-US" sz="2000" b="1" i="1" dirty="0">
                <a:solidFill>
                  <a:srgbClr val="008080"/>
                </a:solidFill>
              </a:rPr>
              <a:t>T, </a:t>
            </a:r>
            <a:r>
              <a:rPr lang="en-US" sz="2000" b="1" i="1" dirty="0" smtClean="0">
                <a:solidFill>
                  <a:srgbClr val="008080"/>
                </a:solidFill>
              </a:rPr>
              <a:t>V, </a:t>
            </a:r>
            <a:r>
              <a:rPr lang="en-US" sz="2000" b="1" dirty="0" smtClean="0">
                <a:solidFill>
                  <a:srgbClr val="008080"/>
                </a:solidFill>
              </a:rPr>
              <a:t>and </a:t>
            </a:r>
            <a:r>
              <a:rPr lang="en-US" sz="2000" b="1" i="1" dirty="0">
                <a:solidFill>
                  <a:srgbClr val="008080"/>
                </a:solidFill>
              </a:rPr>
              <a:t>(</a:t>
            </a:r>
            <a:r>
              <a:rPr lang="en-US" sz="2000" b="1" i="1" dirty="0" err="1">
                <a:solidFill>
                  <a:srgbClr val="008080"/>
                </a:solidFill>
              </a:rPr>
              <a:t>Tv</a:t>
            </a:r>
            <a:r>
              <a:rPr lang="en-US" sz="2000" b="1" i="1" dirty="0">
                <a:solidFill>
                  <a:srgbClr val="008080"/>
                </a:solidFill>
              </a:rPr>
              <a:t> </a:t>
            </a:r>
            <a:r>
              <a:rPr lang="en-US" sz="2000" b="1" dirty="0">
                <a:solidFill>
                  <a:srgbClr val="008080"/>
                </a:solidFill>
              </a:rPr>
              <a:t>and calculated component terms to be summed for 131' 132' and au, </a:t>
            </a:r>
            <a:r>
              <a:rPr lang="en-US" sz="2000" b="1" i="1" dirty="0">
                <a:solidFill>
                  <a:srgbClr val="008080"/>
                </a:solidFill>
              </a:rPr>
              <a:t>a12' </a:t>
            </a:r>
            <a:r>
              <a:rPr lang="en-US" sz="2000" b="1" dirty="0" smtClean="0">
                <a:solidFill>
                  <a:srgbClr val="008080"/>
                </a:solidFill>
              </a:rPr>
              <a:t>and </a:t>
            </a:r>
            <a:r>
              <a:rPr lang="en-US" sz="2000" b="1" i="1" dirty="0" smtClean="0">
                <a:solidFill>
                  <a:srgbClr val="008080"/>
                </a:solidFill>
              </a:rPr>
              <a:t>a </a:t>
            </a:r>
            <a:r>
              <a:rPr lang="en-US" sz="2000" b="1" dirty="0">
                <a:solidFill>
                  <a:srgbClr val="008080"/>
                </a:solidFill>
              </a:rPr>
              <a:t>22 in the labeled columns using the indicated equations.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We </a:t>
            </a:r>
            <a:r>
              <a:rPr lang="en-US" sz="2000" b="1" dirty="0">
                <a:solidFill>
                  <a:srgbClr val="FF0000"/>
                </a:solidFill>
              </a:rPr>
              <a:t>summed each </a:t>
            </a:r>
            <a:r>
              <a:rPr lang="en-US" sz="2000" b="1" i="1" dirty="0">
                <a:solidFill>
                  <a:srgbClr val="FF0000"/>
                </a:solidFill>
              </a:rPr>
              <a:t>a </a:t>
            </a:r>
            <a:r>
              <a:rPr lang="en-US" sz="2000" b="1" dirty="0" err="1">
                <a:solidFill>
                  <a:srgbClr val="FF0000"/>
                </a:solidFill>
              </a:rPr>
              <a:t>clo</a:t>
            </a:r>
            <a:r>
              <a:rPr lang="en-US" sz="2000" b="1" dirty="0">
                <a:solidFill>
                  <a:srgbClr val="FF0000"/>
                </a:solidFill>
              </a:rPr>
              <a:t>' l- </a:t>
            </a:r>
            <a:r>
              <a:rPr lang="en-US" sz="2000" b="1" dirty="0" err="1">
                <a:solidFill>
                  <a:srgbClr val="FF0000"/>
                </a:solidFill>
              </a:rPr>
              <a:t>umn</a:t>
            </a:r>
            <a:r>
              <a:rPr lang="en-US" sz="2000" b="1" dirty="0">
                <a:solidFill>
                  <a:srgbClr val="FF0000"/>
                </a:solidFill>
              </a:rPr>
              <a:t> to form the elements of the square matrix </a:t>
            </a:r>
            <a:r>
              <a:rPr lang="en-US" sz="2000" b="1" i="1" dirty="0">
                <a:solidFill>
                  <a:srgbClr val="FF0000"/>
                </a:solidFill>
              </a:rPr>
              <a:t>a, </a:t>
            </a:r>
            <a:r>
              <a:rPr lang="en-US" sz="2000" b="1" dirty="0">
                <a:solidFill>
                  <a:srgbClr val="FF0000"/>
                </a:solidFill>
              </a:rPr>
              <a:t>and the 13 columns to form the </a:t>
            </a:r>
            <a:r>
              <a:rPr lang="en-US" sz="2000" b="1" dirty="0" err="1" smtClean="0">
                <a:solidFill>
                  <a:srgbClr val="FF0000"/>
                </a:solidFill>
              </a:rPr>
              <a:t>lllear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matrix </a:t>
            </a:r>
            <a:r>
              <a:rPr lang="en-US" sz="2000" b="1" dirty="0">
                <a:solidFill>
                  <a:srgbClr val="FF0000"/>
                </a:solidFill>
              </a:rPr>
              <a:t>13. 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6538913" cy="181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6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534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The spreadsheet's matrix-handling routines were applied to invert </a:t>
            </a:r>
            <a:r>
              <a:rPr lang="en-US" b="1" dirty="0" err="1">
                <a:solidFill>
                  <a:srgbClr val="0000FF"/>
                </a:solidFill>
              </a:rPr>
              <a:t>t~e</a:t>
            </a:r>
            <a:r>
              <a:rPr lang="en-US" b="1" dirty="0">
                <a:solidFill>
                  <a:srgbClr val="0000FF"/>
                </a:solidFill>
              </a:rPr>
              <a:t> a-matrix to form the E-matrix, and to multiply E by 13 to find the parameter </a:t>
            </a:r>
            <a:r>
              <a:rPr lang="en-US" b="1" dirty="0" err="1">
                <a:solidFill>
                  <a:srgbClr val="0000FF"/>
                </a:solidFill>
              </a:rPr>
              <a:t>matnx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a. </a:t>
            </a:r>
          </a:p>
          <a:p>
            <a:r>
              <a:rPr lang="en-US" b="1" dirty="0">
                <a:solidFill>
                  <a:srgbClr val="008080"/>
                </a:solidFill>
              </a:rPr>
              <a:t>Uncertainties in the parameters were calculated from the square roots of the diagonal terms in the E-matrix. </a:t>
            </a:r>
          </a:p>
          <a:p>
            <a:r>
              <a:rPr lang="en-US" b="1" dirty="0">
                <a:solidFill>
                  <a:srgbClr val="0000FF"/>
                </a:solidFill>
              </a:rPr>
              <a:t>Although we used absolute cell addresses to illustrate the procedure, we could have simplified the calculation by naming the arrays of cells and using the array-handling capabilities of the spreadsheet.</a:t>
            </a:r>
          </a:p>
          <a:p>
            <a:r>
              <a:rPr lang="en-US" b="1" dirty="0">
                <a:solidFill>
                  <a:srgbClr val="FF00FF"/>
                </a:solidFill>
              </a:rPr>
              <a:t>It may seem inefficient to write a program to solve such a simple problem,</a:t>
            </a:r>
          </a:p>
          <a:p>
            <a:r>
              <a:rPr lang="en-US" b="1" dirty="0">
                <a:solidFill>
                  <a:srgbClr val="FF00FF"/>
                </a:solidFill>
              </a:rPr>
              <a:t>which most spreadsheets can handle with ease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</a:p>
          <a:p>
            <a:r>
              <a:rPr lang="en-US" b="1" dirty="0">
                <a:solidFill>
                  <a:srgbClr val="FF0000"/>
                </a:solidFill>
              </a:rPr>
              <a:t>However, there are advantages.</a:t>
            </a:r>
          </a:p>
          <a:p>
            <a:r>
              <a:rPr lang="en-US" b="1" dirty="0">
                <a:solidFill>
                  <a:srgbClr val="008080"/>
                </a:solidFill>
              </a:rPr>
              <a:t>First, it would be relatively easy to expand the program to fit more parameters, or to fit a series of functions more complicated than simple powers of the independent variable. </a:t>
            </a:r>
          </a:p>
          <a:p>
            <a:r>
              <a:rPr lang="en-US" b="1" dirty="0">
                <a:solidFill>
                  <a:srgbClr val="C00000"/>
                </a:solidFill>
              </a:rPr>
              <a:t>A second advantage is that the solution provides the full error matrix.</a:t>
            </a:r>
          </a:p>
          <a:p>
            <a:r>
              <a:rPr lang="en-US" b="1" dirty="0">
                <a:solidFill>
                  <a:srgbClr val="FF00FF"/>
                </a:solidFill>
              </a:rPr>
              <a:t>While most fitting programs should provide the uncertainties in the fitted </a:t>
            </a:r>
            <a:r>
              <a:rPr lang="en-US" b="1" dirty="0" err="1">
                <a:solidFill>
                  <a:srgbClr val="FF00FF"/>
                </a:solidFill>
              </a:rPr>
              <a:t>pa~ameters</a:t>
            </a:r>
            <a:r>
              <a:rPr lang="en-US" b="1" dirty="0">
                <a:solidFill>
                  <a:srgbClr val="FF00FF"/>
                </a:solidFill>
              </a:rPr>
              <a:t>, the </a:t>
            </a:r>
            <a:r>
              <a:rPr lang="en-US" b="1" dirty="0" err="1">
                <a:solidFill>
                  <a:srgbClr val="FF00FF"/>
                </a:solidFill>
              </a:rPr>
              <a:t>covariances</a:t>
            </a:r>
            <a:r>
              <a:rPr lang="en-US" b="1" dirty="0">
                <a:solidFill>
                  <a:srgbClr val="FF00FF"/>
                </a:solidFill>
              </a:rPr>
              <a:t> may not be available. </a:t>
            </a:r>
          </a:p>
          <a:p>
            <a:r>
              <a:rPr lang="en-US" b="1" dirty="0">
                <a:solidFill>
                  <a:srgbClr val="008080"/>
                </a:solidFill>
              </a:rPr>
              <a:t>In some problems, they are </a:t>
            </a:r>
            <a:r>
              <a:rPr lang="en-US" b="1" dirty="0" err="1">
                <a:solidFill>
                  <a:srgbClr val="008080"/>
                </a:solidFill>
              </a:rPr>
              <a:t>essentIal</a:t>
            </a:r>
            <a:r>
              <a:rPr lang="en-US" b="1" dirty="0">
                <a:solidFill>
                  <a:srgbClr val="008080"/>
                </a:solidFill>
              </a:rPr>
              <a:t>.</a:t>
            </a:r>
          </a:p>
          <a:p>
            <a:r>
              <a:rPr lang="en-US" b="1" dirty="0">
                <a:solidFill>
                  <a:srgbClr val="0000FF"/>
                </a:solidFill>
              </a:rPr>
              <a:t>We used </a:t>
            </a:r>
            <a:r>
              <a:rPr lang="en-US" b="1" i="1" dirty="0" err="1">
                <a:solidFill>
                  <a:srgbClr val="0000FF"/>
                </a:solidFill>
              </a:rPr>
              <a:t>Quatro</a:t>
            </a:r>
            <a:r>
              <a:rPr lang="en-US" b="1" i="1" dirty="0">
                <a:solidFill>
                  <a:srgbClr val="0000FF"/>
                </a:solidFill>
              </a:rPr>
              <a:t> Pro </a:t>
            </a:r>
            <a:r>
              <a:rPr lang="en-US" b="1" dirty="0">
                <a:solidFill>
                  <a:srgbClr val="0000FF"/>
                </a:solidFill>
              </a:rPr>
              <a:t>for this example, but the procedure with </a:t>
            </a:r>
            <a:r>
              <a:rPr lang="en-US" b="1" i="1" dirty="0">
                <a:solidFill>
                  <a:srgbClr val="0000FF"/>
                </a:solidFill>
              </a:rPr>
              <a:t>Excel </a:t>
            </a:r>
            <a:r>
              <a:rPr lang="en-US" b="1" dirty="0">
                <a:solidFill>
                  <a:srgbClr val="0000FF"/>
                </a:solidFill>
              </a:rPr>
              <a:t>is similar.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047750"/>
            <a:ext cx="55530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7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763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7.3 INDEPENDENT PARAMETERS</a:t>
            </a:r>
          </a:p>
          <a:p>
            <a:r>
              <a:rPr lang="en-US" dirty="0">
                <a:solidFill>
                  <a:srgbClr val="0000FF"/>
                </a:solidFill>
              </a:rPr>
              <a:t>3.81</a:t>
            </a:r>
          </a:p>
          <a:p>
            <a:r>
              <a:rPr lang="en-US" dirty="0">
                <a:solidFill>
                  <a:srgbClr val="0000FF"/>
                </a:solidFill>
              </a:rPr>
              <a:t>3.61</a:t>
            </a:r>
          </a:p>
          <a:p>
            <a:r>
              <a:rPr lang="en-US" dirty="0">
                <a:solidFill>
                  <a:srgbClr val="0000FF"/>
                </a:solidFill>
              </a:rPr>
              <a:t>0.04</a:t>
            </a:r>
          </a:p>
          <a:p>
            <a:r>
              <a:rPr lang="en-US" dirty="0">
                <a:solidFill>
                  <a:srgbClr val="0000FF"/>
                </a:solidFill>
              </a:rPr>
              <a:t>0.97</a:t>
            </a:r>
          </a:p>
          <a:p>
            <a:r>
              <a:rPr lang="en-US" dirty="0">
                <a:solidFill>
                  <a:srgbClr val="0000FF"/>
                </a:solidFill>
              </a:rPr>
              <a:t>0.16</a:t>
            </a:r>
          </a:p>
          <a:p>
            <a:r>
              <a:rPr lang="en-US" dirty="0">
                <a:solidFill>
                  <a:srgbClr val="0000FF"/>
                </a:solidFill>
              </a:rPr>
              <a:t>0.54</a:t>
            </a:r>
          </a:p>
          <a:p>
            <a:r>
              <a:rPr lang="en-US" dirty="0">
                <a:solidFill>
                  <a:srgbClr val="0000FF"/>
                </a:solidFill>
              </a:rPr>
              <a:t>9.13</a:t>
            </a:r>
          </a:p>
          <a:p>
            <a:r>
              <a:rPr lang="en-US" b="1" dirty="0">
                <a:solidFill>
                  <a:srgbClr val="0000FF"/>
                </a:solidFill>
              </a:rPr>
              <a:t>Suppose we take the data of Example 6.1 or Example 6.2 and fit to them the quadratic</a:t>
            </a:r>
          </a:p>
          <a:p>
            <a:r>
              <a:rPr lang="en-US" b="1" dirty="0">
                <a:solidFill>
                  <a:srgbClr val="0000FF"/>
                </a:solidFill>
              </a:rPr>
              <a:t>polynomial function </a:t>
            </a:r>
            <a:r>
              <a:rPr lang="en-US" b="1" i="1" dirty="0">
                <a:solidFill>
                  <a:srgbClr val="0000FF"/>
                </a:solidFill>
              </a:rPr>
              <a:t>y </a:t>
            </a:r>
            <a:r>
              <a:rPr lang="en-US" b="1" dirty="0">
                <a:solidFill>
                  <a:srgbClr val="0000FF"/>
                </a:solidFill>
              </a:rPr>
              <a:t>= </a:t>
            </a:r>
            <a:r>
              <a:rPr lang="en-US" b="1" i="1" dirty="0">
                <a:solidFill>
                  <a:srgbClr val="0000FF"/>
                </a:solidFill>
              </a:rPr>
              <a:t>a] </a:t>
            </a:r>
            <a:r>
              <a:rPr lang="en-US" b="1" dirty="0">
                <a:solidFill>
                  <a:srgbClr val="0000FF"/>
                </a:solidFill>
              </a:rPr>
              <a:t>+ </a:t>
            </a:r>
            <a:r>
              <a:rPr lang="en-US" b="1" i="1" dirty="0">
                <a:solidFill>
                  <a:srgbClr val="0000FF"/>
                </a:solidFill>
              </a:rPr>
              <a:t>a2x </a:t>
            </a:r>
            <a:r>
              <a:rPr lang="en-US" b="1" dirty="0">
                <a:solidFill>
                  <a:srgbClr val="0000FF"/>
                </a:solidFill>
              </a:rPr>
              <a:t>+ </a:t>
            </a:r>
            <a:r>
              <a:rPr lang="en-US" b="1" i="1" dirty="0">
                <a:solidFill>
                  <a:srgbClr val="0000FF"/>
                </a:solidFill>
              </a:rPr>
              <a:t>a3x2 </a:t>
            </a:r>
            <a:r>
              <a:rPr lang="en-US" b="1" dirty="0">
                <a:solidFill>
                  <a:srgbClr val="0000FF"/>
                </a:solidFill>
              </a:rPr>
              <a:t>as we did for Example 7.1. We</a:t>
            </a:r>
          </a:p>
          <a:p>
            <a:r>
              <a:rPr lang="en-US" b="1" dirty="0">
                <a:solidFill>
                  <a:srgbClr val="0000FF"/>
                </a:solidFill>
              </a:rPr>
              <a:t>should expect to find a rather small and possibly meaningless result for the coefficient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a3 </a:t>
            </a:r>
            <a:r>
              <a:rPr lang="en-US" b="1" dirty="0">
                <a:solidFill>
                  <a:srgbClr val="0000FF"/>
                </a:solidFill>
              </a:rPr>
              <a:t>of the quadratic term, but, because </a:t>
            </a:r>
            <a:r>
              <a:rPr lang="en-US" b="1" i="1" dirty="0">
                <a:solidFill>
                  <a:srgbClr val="0000FF"/>
                </a:solidFill>
              </a:rPr>
              <a:t>a3 </a:t>
            </a:r>
            <a:r>
              <a:rPr lang="en-US" b="1" dirty="0">
                <a:solidFill>
                  <a:srgbClr val="0000FF"/>
                </a:solidFill>
              </a:rPr>
              <a:t>was not set equal to zero by definition,</a:t>
            </a:r>
          </a:p>
          <a:p>
            <a:r>
              <a:rPr lang="en-US" b="1" dirty="0">
                <a:solidFill>
                  <a:srgbClr val="0000FF"/>
                </a:solidFill>
              </a:rPr>
              <a:t>as in the analysis of Chapter 6, we might also find that the values of </a:t>
            </a:r>
            <a:r>
              <a:rPr lang="en-US" b="1" i="1" dirty="0">
                <a:solidFill>
                  <a:srgbClr val="0000FF"/>
                </a:solidFill>
              </a:rPr>
              <a:t>a] </a:t>
            </a:r>
            <a:r>
              <a:rPr lang="en-US" b="1" dirty="0">
                <a:solidFill>
                  <a:srgbClr val="0000FF"/>
                </a:solidFill>
              </a:rPr>
              <a:t>and </a:t>
            </a:r>
            <a:r>
              <a:rPr lang="en-US" b="1" i="1" dirty="0">
                <a:solidFill>
                  <a:srgbClr val="0000FF"/>
                </a:solidFill>
              </a:rPr>
              <a:t>a2 </a:t>
            </a:r>
            <a:r>
              <a:rPr lang="en-US" b="1" dirty="0">
                <a:solidFill>
                  <a:srgbClr val="0000FF"/>
                </a:solidFill>
              </a:rPr>
              <a:t>have</a:t>
            </a:r>
          </a:p>
          <a:p>
            <a:r>
              <a:rPr lang="en-US" b="1" dirty="0">
                <a:solidFill>
                  <a:srgbClr val="0000FF"/>
                </a:solidFill>
              </a:rPr>
              <a:t>changed, sometimes considerably, from the values obtained in the linear fit. In general,</a:t>
            </a:r>
          </a:p>
          <a:p>
            <a:r>
              <a:rPr lang="en-US" b="1" dirty="0">
                <a:solidFill>
                  <a:srgbClr val="0000FF"/>
                </a:solidFill>
              </a:rPr>
              <a:t>the polynomial fitting procedure that we have considered will yield values for</a:t>
            </a:r>
          </a:p>
          <a:p>
            <a:r>
              <a:rPr lang="en-US" b="1" dirty="0">
                <a:solidFill>
                  <a:srgbClr val="0000FF"/>
                </a:solidFill>
              </a:rPr>
              <a:t>the coefficients that depend on the degree of the polynomial fitted to the data.</a:t>
            </a:r>
          </a:p>
          <a:p>
            <a:r>
              <a:rPr lang="en-US" b="1" dirty="0">
                <a:solidFill>
                  <a:srgbClr val="0000FF"/>
                </a:solidFill>
              </a:rPr>
              <a:t>This interdependence arises from the fact that we have specified our coordinate</a:t>
            </a:r>
          </a:p>
          <a:p>
            <a:r>
              <a:rPr lang="en-US" b="1" dirty="0">
                <a:solidFill>
                  <a:srgbClr val="0000FF"/>
                </a:solidFill>
              </a:rPr>
              <a:t>system without regard to the region of parameter space from which our data</a:t>
            </a:r>
          </a:p>
          <a:p>
            <a:r>
              <a:rPr lang="en-US" b="1" dirty="0">
                <a:solidFill>
                  <a:srgbClr val="0000FF"/>
                </a:solidFill>
              </a:rPr>
              <a:t>points are extracted. The value of </a:t>
            </a:r>
            <a:r>
              <a:rPr lang="en-US" b="1" i="1" dirty="0">
                <a:solidFill>
                  <a:srgbClr val="0000FF"/>
                </a:solidFill>
              </a:rPr>
              <a:t>a] </a:t>
            </a:r>
            <a:r>
              <a:rPr lang="en-US" b="1" dirty="0">
                <a:solidFill>
                  <a:srgbClr val="0000FF"/>
                </a:solidFill>
              </a:rPr>
              <a:t>represents the intercept on the ordinal axis, the</a:t>
            </a:r>
          </a:p>
          <a:p>
            <a:r>
              <a:rPr lang="en-US" b="1" dirty="0">
                <a:solidFill>
                  <a:srgbClr val="0000FF"/>
                </a:solidFill>
              </a:rPr>
              <a:t>coefficient </a:t>
            </a:r>
            <a:r>
              <a:rPr lang="en-US" b="1" i="1" dirty="0" err="1">
                <a:solidFill>
                  <a:srgbClr val="0000FF"/>
                </a:solidFill>
              </a:rPr>
              <a:t>az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represents the slope at this same point, and other coefficients represent</a:t>
            </a:r>
          </a:p>
          <a:p>
            <a:r>
              <a:rPr lang="en-US" b="1" dirty="0">
                <a:solidFill>
                  <a:srgbClr val="0000FF"/>
                </a:solidFill>
              </a:rPr>
              <a:t>higher orders of curvature at this same intercept point. If the data are not clustered</a:t>
            </a:r>
          </a:p>
          <a:p>
            <a:r>
              <a:rPr lang="en-US" b="1" dirty="0">
                <a:solidFill>
                  <a:srgbClr val="0000FF"/>
                </a:solidFill>
              </a:rPr>
              <a:t>about this intercept point, its location might be highly dependent on the</a:t>
            </a:r>
          </a:p>
          <a:p>
            <a:r>
              <a:rPr lang="en-US" b="1" dirty="0">
                <a:solidFill>
                  <a:srgbClr val="0000FF"/>
                </a:solidFill>
              </a:rPr>
              <a:t>polynomial used to fit the data.</a:t>
            </a:r>
          </a:p>
          <a:p>
            <a:r>
              <a:rPr lang="en-US" b="1" dirty="0">
                <a:solidFill>
                  <a:srgbClr val="0000FF"/>
                </a:solidFill>
              </a:rPr>
              <a:t>We might be able to extract more meaningful information about the data if we</a:t>
            </a:r>
          </a:p>
          <a:p>
            <a:r>
              <a:rPr lang="en-US" b="1" dirty="0">
                <a:solidFill>
                  <a:srgbClr val="0000FF"/>
                </a:solidFill>
              </a:rPr>
              <a:t>were to determine instead coefficients </a:t>
            </a:r>
            <a:r>
              <a:rPr lang="en-US" b="1" i="1" dirty="0">
                <a:solidFill>
                  <a:srgbClr val="0000FF"/>
                </a:solidFill>
              </a:rPr>
              <a:t>a;, a2' a3, </a:t>
            </a:r>
            <a:r>
              <a:rPr lang="en-US" b="1" dirty="0">
                <a:solidFill>
                  <a:srgbClr val="0000FF"/>
                </a:solidFill>
              </a:rPr>
              <a:t>and so forth, which represent the</a:t>
            </a:r>
          </a:p>
        </p:txBody>
      </p:sp>
    </p:spTree>
    <p:extLst>
      <p:ext uri="{BB962C8B-B14F-4D97-AF65-F5344CB8AC3E}">
        <p14:creationId xmlns:p14="http://schemas.microsoft.com/office/powerpoint/2010/main" val="57818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991600" cy="1034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average value, the average slope, the average curvature, and so forth, of the data.</a:t>
            </a:r>
          </a:p>
          <a:p>
            <a:r>
              <a:rPr lang="en-US" b="1" dirty="0">
                <a:solidFill>
                  <a:srgbClr val="0000FF"/>
                </a:solidFill>
              </a:rPr>
              <a:t>Such coefficients would be independent of our choice of coordinate system and</a:t>
            </a:r>
          </a:p>
          <a:p>
            <a:r>
              <a:rPr lang="en-US" b="1" dirty="0">
                <a:solidFill>
                  <a:srgbClr val="0000FF"/>
                </a:solidFill>
              </a:rPr>
              <a:t>would represent physical characteristics of the data that are independent of the degree</a:t>
            </a:r>
          </a:p>
          <a:p>
            <a:r>
              <a:rPr lang="en-US" b="1" dirty="0">
                <a:solidFill>
                  <a:srgbClr val="0000FF"/>
                </a:solidFill>
              </a:rPr>
              <a:t>of the fitted polynomial.</a:t>
            </a:r>
          </a:p>
          <a:p>
            <a:r>
              <a:rPr lang="en-US" b="1" dirty="0">
                <a:solidFill>
                  <a:srgbClr val="FF0000"/>
                </a:solidFill>
              </a:rPr>
              <a:t>Orthogonal Polynomials</a:t>
            </a:r>
          </a:p>
          <a:p>
            <a:r>
              <a:rPr lang="en-US" b="1" dirty="0">
                <a:solidFill>
                  <a:srgbClr val="0000FF"/>
                </a:solidFill>
              </a:rPr>
              <a:t>We want to fit the data to a function that is similar to that of Equation (7.1) but that</a:t>
            </a:r>
          </a:p>
          <a:p>
            <a:r>
              <a:rPr lang="en-US" b="1" dirty="0">
                <a:solidFill>
                  <a:srgbClr val="0000FF"/>
                </a:solidFill>
              </a:rPr>
              <a:t>yields the desired independence of the coefficients. The appropriate function to use</a:t>
            </a:r>
          </a:p>
          <a:p>
            <a:r>
              <a:rPr lang="en-US" b="1" dirty="0">
                <a:solidFill>
                  <a:srgbClr val="0000FF"/>
                </a:solidFill>
              </a:rPr>
              <a:t>is the sum of orthogonal polynomials, 1 which has the form</a:t>
            </a:r>
          </a:p>
          <a:p>
            <a:r>
              <a:rPr lang="es-ES" b="1" i="1" dirty="0">
                <a:solidFill>
                  <a:srgbClr val="0000FF"/>
                </a:solidFill>
              </a:rPr>
              <a:t>y(x) </a:t>
            </a:r>
            <a:r>
              <a:rPr lang="es-ES" b="1" dirty="0">
                <a:solidFill>
                  <a:srgbClr val="0000FF"/>
                </a:solidFill>
              </a:rPr>
              <a:t>= </a:t>
            </a:r>
            <a:r>
              <a:rPr lang="es-ES" b="1" i="1" dirty="0">
                <a:solidFill>
                  <a:srgbClr val="0000FF"/>
                </a:solidFill>
              </a:rPr>
              <a:t>al </a:t>
            </a:r>
            <a:r>
              <a:rPr lang="es-ES" b="1" dirty="0">
                <a:solidFill>
                  <a:srgbClr val="0000FF"/>
                </a:solidFill>
              </a:rPr>
              <a:t>+ </a:t>
            </a:r>
            <a:r>
              <a:rPr lang="es-ES" b="1" i="1" dirty="0" err="1">
                <a:solidFill>
                  <a:srgbClr val="0000FF"/>
                </a:solidFill>
              </a:rPr>
              <a:t>aix</a:t>
            </a:r>
            <a:r>
              <a:rPr lang="es-ES" b="1" i="1" dirty="0">
                <a:solidFill>
                  <a:srgbClr val="0000FF"/>
                </a:solidFill>
              </a:rPr>
              <a:t> </a:t>
            </a:r>
            <a:r>
              <a:rPr lang="es-ES" b="1" dirty="0">
                <a:solidFill>
                  <a:srgbClr val="0000FF"/>
                </a:solidFill>
              </a:rPr>
              <a:t>- 13) + </a:t>
            </a:r>
            <a:r>
              <a:rPr lang="es-ES" b="1" i="1" dirty="0">
                <a:solidFill>
                  <a:srgbClr val="0000FF"/>
                </a:solidFill>
              </a:rPr>
              <a:t>a3(x </a:t>
            </a:r>
            <a:r>
              <a:rPr lang="es-ES" b="1" dirty="0">
                <a:solidFill>
                  <a:srgbClr val="0000FF"/>
                </a:solidFill>
              </a:rPr>
              <a:t>- )'1) </a:t>
            </a:r>
            <a:r>
              <a:rPr lang="es-ES" b="1" i="1" dirty="0">
                <a:solidFill>
                  <a:srgbClr val="0000FF"/>
                </a:solidFill>
              </a:rPr>
              <a:t>(x </a:t>
            </a:r>
            <a:r>
              <a:rPr lang="es-ES" b="1" dirty="0">
                <a:solidFill>
                  <a:srgbClr val="0000FF"/>
                </a:solidFill>
              </a:rPr>
              <a:t>- )'2) (7.28)</a:t>
            </a:r>
          </a:p>
          <a:p>
            <a:r>
              <a:rPr lang="pt-BR" b="1" i="1" dirty="0">
                <a:solidFill>
                  <a:srgbClr val="0000FF"/>
                </a:solidFill>
              </a:rPr>
              <a:t>+ a4(x </a:t>
            </a:r>
            <a:r>
              <a:rPr lang="pt-BR" b="1" dirty="0">
                <a:solidFill>
                  <a:srgbClr val="0000FF"/>
                </a:solidFill>
              </a:rPr>
              <a:t>- </a:t>
            </a:r>
            <a:r>
              <a:rPr lang="pt-BR" b="1" i="1" dirty="0">
                <a:solidFill>
                  <a:srgbClr val="0000FF"/>
                </a:solidFill>
              </a:rPr>
              <a:t>81)(x </a:t>
            </a:r>
            <a:r>
              <a:rPr lang="pt-BR" b="1" dirty="0">
                <a:solidFill>
                  <a:srgbClr val="0000FF"/>
                </a:solidFill>
              </a:rPr>
              <a:t>- 82) </a:t>
            </a:r>
            <a:r>
              <a:rPr lang="pt-BR" b="1" i="1" dirty="0">
                <a:solidFill>
                  <a:srgbClr val="0000FF"/>
                </a:solidFill>
              </a:rPr>
              <a:t>(x </a:t>
            </a:r>
            <a:r>
              <a:rPr lang="pt-BR" b="1" dirty="0">
                <a:solidFill>
                  <a:srgbClr val="0000FF"/>
                </a:solidFill>
              </a:rPr>
              <a:t>- 83) + ...</a:t>
            </a:r>
          </a:p>
          <a:p>
            <a:r>
              <a:rPr lang="en-US" b="1" dirty="0">
                <a:solidFill>
                  <a:srgbClr val="0000FF"/>
                </a:solidFill>
              </a:rPr>
              <a:t>Following the development of Section 7.1, we must minimize </a:t>
            </a:r>
            <a:r>
              <a:rPr lang="en-US" b="1" i="1" dirty="0">
                <a:solidFill>
                  <a:srgbClr val="0000FF"/>
                </a:solidFill>
              </a:rPr>
              <a:t>X </a:t>
            </a:r>
            <a:r>
              <a:rPr lang="en-US" b="1" dirty="0">
                <a:solidFill>
                  <a:srgbClr val="0000FF"/>
                </a:solidFill>
              </a:rPr>
              <a:t>2 to determine the coefficients</a:t>
            </a:r>
          </a:p>
          <a:p>
            <a:r>
              <a:rPr lang="en-US" b="1" i="1" dirty="0" err="1">
                <a:solidFill>
                  <a:srgbClr val="0000FF"/>
                </a:solidFill>
              </a:rPr>
              <a:t>aI</a:t>
            </a:r>
            <a:r>
              <a:rPr lang="en-US" b="1" i="1" dirty="0">
                <a:solidFill>
                  <a:srgbClr val="0000FF"/>
                </a:solidFill>
              </a:rPr>
              <a:t>' a2, a3, a4, </a:t>
            </a:r>
            <a:r>
              <a:rPr lang="en-US" b="1" dirty="0">
                <a:solidFill>
                  <a:srgbClr val="0000FF"/>
                </a:solidFill>
              </a:rPr>
              <a:t>and so on, with the further criterion that the addition of </a:t>
            </a:r>
            <a:r>
              <a:rPr lang="en-US" b="1" dirty="0" err="1">
                <a:solidFill>
                  <a:srgbClr val="0000FF"/>
                </a:solidFill>
              </a:rPr>
              <a:t>higherorder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terms to the polynomial will not affect the evaluation of lower-order terms. This</a:t>
            </a:r>
          </a:p>
          <a:p>
            <a:r>
              <a:rPr lang="en-US" b="1" dirty="0">
                <a:solidFill>
                  <a:srgbClr val="0000FF"/>
                </a:solidFill>
              </a:rPr>
              <a:t>criterion will be used to determine the extra parameters 13, )'1' )'2, and so on.</a:t>
            </a:r>
          </a:p>
          <a:p>
            <a:r>
              <a:rPr lang="en-US" b="1" dirty="0">
                <a:solidFill>
                  <a:srgbClr val="0000FF"/>
                </a:solidFill>
              </a:rPr>
              <a:t>The goodness-of-fit parameter </a:t>
            </a:r>
            <a:r>
              <a:rPr lang="en-US" b="1" i="1" dirty="0">
                <a:solidFill>
                  <a:srgbClr val="0000FF"/>
                </a:solidFill>
              </a:rPr>
              <a:t>X2 </a:t>
            </a:r>
            <a:r>
              <a:rPr lang="en-US" b="1" dirty="0">
                <a:solidFill>
                  <a:srgbClr val="0000FF"/>
                </a:solidFill>
              </a:rPr>
              <a:t>is defined as</a:t>
            </a:r>
          </a:p>
          <a:p>
            <a:r>
              <a:rPr lang="fr-FR" b="1" i="1" dirty="0">
                <a:solidFill>
                  <a:srgbClr val="0000FF"/>
                </a:solidFill>
              </a:rPr>
              <a:t>X2 </a:t>
            </a:r>
            <a:r>
              <a:rPr lang="fr-FR" b="1" dirty="0">
                <a:solidFill>
                  <a:srgbClr val="0000FF"/>
                </a:solidFill>
              </a:rPr>
              <a:t>== L [~i]2 = L </a:t>
            </a:r>
            <a:r>
              <a:rPr lang="fr-FR" b="1" i="1" dirty="0">
                <a:solidFill>
                  <a:srgbClr val="0000FF"/>
                </a:solidFill>
              </a:rPr>
              <a:t>[:T [Yi </a:t>
            </a:r>
            <a:r>
              <a:rPr lang="fr-FR" b="1" dirty="0">
                <a:solidFill>
                  <a:srgbClr val="0000FF"/>
                </a:solidFill>
              </a:rPr>
              <a:t>- </a:t>
            </a:r>
            <a:r>
              <a:rPr lang="fr-FR" b="1" i="1" dirty="0">
                <a:solidFill>
                  <a:srgbClr val="0000FF"/>
                </a:solidFill>
              </a:rPr>
              <a:t>Y(Xi)J2] (7.29)</a:t>
            </a:r>
          </a:p>
          <a:p>
            <a:r>
              <a:rPr lang="en-US" b="1" dirty="0">
                <a:solidFill>
                  <a:srgbClr val="0000FF"/>
                </a:solidFill>
              </a:rPr>
              <a:t>Setting the derivatives of </a:t>
            </a:r>
            <a:r>
              <a:rPr lang="en-US" b="1" i="1" dirty="0">
                <a:solidFill>
                  <a:srgbClr val="0000FF"/>
                </a:solidFill>
              </a:rPr>
              <a:t>X2 </a:t>
            </a:r>
            <a:r>
              <a:rPr lang="en-US" b="1" dirty="0">
                <a:solidFill>
                  <a:srgbClr val="0000FF"/>
                </a:solidFill>
              </a:rPr>
              <a:t>with respect to each </a:t>
            </a:r>
            <a:r>
              <a:rPr lang="en-US" b="1" dirty="0" err="1">
                <a:solidFill>
                  <a:srgbClr val="0000FF"/>
                </a:solidFill>
              </a:rPr>
              <a:t>ofthe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m </a:t>
            </a:r>
            <a:r>
              <a:rPr lang="en-US" b="1" dirty="0">
                <a:solidFill>
                  <a:srgbClr val="0000FF"/>
                </a:solidFill>
              </a:rPr>
              <a:t>coefficients </a:t>
            </a:r>
            <a:r>
              <a:rPr lang="en-US" b="1" i="1" dirty="0" err="1">
                <a:solidFill>
                  <a:srgbClr val="0000FF"/>
                </a:solidFill>
              </a:rPr>
              <a:t>aI</a:t>
            </a:r>
            <a:r>
              <a:rPr lang="en-US" b="1" i="1" dirty="0">
                <a:solidFill>
                  <a:srgbClr val="0000FF"/>
                </a:solidFill>
              </a:rPr>
              <a:t>' a2, </a:t>
            </a:r>
            <a:r>
              <a:rPr lang="en-US" b="1" dirty="0">
                <a:solidFill>
                  <a:srgbClr val="0000FF"/>
                </a:solidFill>
              </a:rPr>
              <a:t>and so</a:t>
            </a:r>
          </a:p>
          <a:p>
            <a:r>
              <a:rPr lang="en-US" b="1" dirty="0">
                <a:solidFill>
                  <a:srgbClr val="0000FF"/>
                </a:solidFill>
              </a:rPr>
              <a:t>forth to 0 yields </a:t>
            </a:r>
            <a:r>
              <a:rPr lang="en-US" b="1" i="1" dirty="0">
                <a:solidFill>
                  <a:srgbClr val="0000FF"/>
                </a:solidFill>
              </a:rPr>
              <a:t>m </a:t>
            </a:r>
            <a:r>
              <a:rPr lang="en-US" b="1" dirty="0">
                <a:solidFill>
                  <a:srgbClr val="0000FF"/>
                </a:solidFill>
              </a:rPr>
              <a:t>simultaneous equations</a:t>
            </a:r>
          </a:p>
          <a:p>
            <a:r>
              <a:rPr lang="pt-BR" b="1" i="1" dirty="0">
                <a:solidFill>
                  <a:srgbClr val="0000FF"/>
                </a:solidFill>
              </a:rPr>
              <a:t>LYi </a:t>
            </a:r>
            <a:r>
              <a:rPr lang="pt-BR" b="1" dirty="0">
                <a:solidFill>
                  <a:srgbClr val="0000FF"/>
                </a:solidFill>
              </a:rPr>
              <a:t>= </a:t>
            </a:r>
            <a:r>
              <a:rPr lang="pt-BR" b="1" i="1" dirty="0">
                <a:solidFill>
                  <a:srgbClr val="0000FF"/>
                </a:solidFill>
              </a:rPr>
              <a:t>Nal </a:t>
            </a:r>
            <a:r>
              <a:rPr lang="pt-BR" b="1" dirty="0">
                <a:solidFill>
                  <a:srgbClr val="0000FF"/>
                </a:solidFill>
              </a:rPr>
              <a:t>+ </a:t>
            </a:r>
            <a:r>
              <a:rPr lang="pt-BR" b="1" i="1" dirty="0">
                <a:solidFill>
                  <a:srgbClr val="0000FF"/>
                </a:solidFill>
              </a:rPr>
              <a:t>a2L(xi </a:t>
            </a:r>
            <a:r>
              <a:rPr lang="pt-BR" b="1" dirty="0">
                <a:solidFill>
                  <a:srgbClr val="0000FF"/>
                </a:solidFill>
              </a:rPr>
              <a:t>-13) + </a:t>
            </a:r>
            <a:r>
              <a:rPr lang="pt-BR" b="1" i="1" dirty="0">
                <a:solidFill>
                  <a:srgbClr val="0000FF"/>
                </a:solidFill>
              </a:rPr>
              <a:t>a3L(xi </a:t>
            </a:r>
            <a:r>
              <a:rPr lang="pt-BR" b="1" dirty="0">
                <a:solidFill>
                  <a:srgbClr val="0000FF"/>
                </a:solidFill>
              </a:rPr>
              <a:t>- )'1) </a:t>
            </a:r>
            <a:r>
              <a:rPr lang="pt-BR" b="1" i="1" dirty="0">
                <a:solidFill>
                  <a:srgbClr val="0000FF"/>
                </a:solidFill>
              </a:rPr>
              <a:t>(xi </a:t>
            </a:r>
            <a:r>
              <a:rPr lang="pt-BR" b="1" dirty="0">
                <a:solidFill>
                  <a:srgbClr val="0000FF"/>
                </a:solidFill>
              </a:rPr>
              <a:t>- )'2)</a:t>
            </a:r>
          </a:p>
          <a:p>
            <a:r>
              <a:rPr lang="pt-BR" b="1" i="1" dirty="0">
                <a:solidFill>
                  <a:srgbClr val="0000FF"/>
                </a:solidFill>
              </a:rPr>
              <a:t>+ a4L(xi </a:t>
            </a:r>
            <a:r>
              <a:rPr lang="pt-BR" b="1" dirty="0">
                <a:solidFill>
                  <a:srgbClr val="0000FF"/>
                </a:solidFill>
              </a:rPr>
              <a:t>- 81) </a:t>
            </a:r>
            <a:r>
              <a:rPr lang="pt-BR" b="1" i="1" dirty="0">
                <a:solidFill>
                  <a:srgbClr val="0000FF"/>
                </a:solidFill>
              </a:rPr>
              <a:t>(Xi </a:t>
            </a:r>
            <a:r>
              <a:rPr lang="pt-BR" b="1" dirty="0">
                <a:solidFill>
                  <a:srgbClr val="0000FF"/>
                </a:solidFill>
              </a:rPr>
              <a:t>- 82) </a:t>
            </a:r>
            <a:r>
              <a:rPr lang="pt-BR" b="1" i="1" dirty="0">
                <a:solidFill>
                  <a:srgbClr val="0000FF"/>
                </a:solidFill>
              </a:rPr>
              <a:t>(Xi </a:t>
            </a:r>
            <a:r>
              <a:rPr lang="pt-BR" b="1" dirty="0">
                <a:solidFill>
                  <a:srgbClr val="0000FF"/>
                </a:solidFill>
              </a:rPr>
              <a:t>- 83) + ...</a:t>
            </a:r>
          </a:p>
          <a:p>
            <a:r>
              <a:rPr lang="en-US" b="1" dirty="0">
                <a:solidFill>
                  <a:srgbClr val="0000FF"/>
                </a:solidFill>
              </a:rPr>
              <a:t>L </a:t>
            </a:r>
            <a:r>
              <a:rPr lang="en-US" b="1" i="1" dirty="0" err="1">
                <a:solidFill>
                  <a:srgbClr val="0000FF"/>
                </a:solidFill>
              </a:rPr>
              <a:t>XiYi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= </a:t>
            </a:r>
            <a:r>
              <a:rPr lang="en-US" b="1" i="1" dirty="0" err="1">
                <a:solidFill>
                  <a:srgbClr val="0000FF"/>
                </a:solidFill>
              </a:rPr>
              <a:t>alLxi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+ </a:t>
            </a:r>
            <a:r>
              <a:rPr lang="en-US" b="1" i="1" dirty="0">
                <a:solidFill>
                  <a:srgbClr val="0000FF"/>
                </a:solidFill>
              </a:rPr>
              <a:t>a2Lxi(xi </a:t>
            </a:r>
            <a:r>
              <a:rPr lang="en-US" b="1" dirty="0">
                <a:solidFill>
                  <a:srgbClr val="0000FF"/>
                </a:solidFill>
              </a:rPr>
              <a:t>- 13) + </a:t>
            </a:r>
            <a:r>
              <a:rPr lang="en-US" b="1" i="1" dirty="0">
                <a:solidFill>
                  <a:srgbClr val="0000FF"/>
                </a:solidFill>
              </a:rPr>
              <a:t>a3LxJxi </a:t>
            </a:r>
            <a:r>
              <a:rPr lang="en-US" b="1" dirty="0">
                <a:solidFill>
                  <a:srgbClr val="0000FF"/>
                </a:solidFill>
              </a:rPr>
              <a:t>- )'1) </a:t>
            </a:r>
            <a:r>
              <a:rPr lang="en-US" b="1" i="1" dirty="0">
                <a:solidFill>
                  <a:srgbClr val="0000FF"/>
                </a:solidFill>
              </a:rPr>
              <a:t>(Xi </a:t>
            </a:r>
            <a:r>
              <a:rPr lang="en-US" b="1" dirty="0">
                <a:solidFill>
                  <a:srgbClr val="0000FF"/>
                </a:solidFill>
              </a:rPr>
              <a:t>- )'2)</a:t>
            </a:r>
          </a:p>
          <a:p>
            <a:r>
              <a:rPr lang="pt-BR" b="1" i="1" dirty="0">
                <a:solidFill>
                  <a:srgbClr val="0000FF"/>
                </a:solidFill>
              </a:rPr>
              <a:t>+ a3LxJxi </a:t>
            </a:r>
            <a:r>
              <a:rPr lang="pt-BR" b="1" dirty="0">
                <a:solidFill>
                  <a:srgbClr val="0000FF"/>
                </a:solidFill>
              </a:rPr>
              <a:t>- </a:t>
            </a:r>
            <a:r>
              <a:rPr lang="pt-BR" b="1" i="1" dirty="0">
                <a:solidFill>
                  <a:srgbClr val="0000FF"/>
                </a:solidFill>
              </a:rPr>
              <a:t>81)(Xi </a:t>
            </a:r>
            <a:r>
              <a:rPr lang="pt-BR" b="1" dirty="0">
                <a:solidFill>
                  <a:srgbClr val="0000FF"/>
                </a:solidFill>
              </a:rPr>
              <a:t>- </a:t>
            </a:r>
            <a:r>
              <a:rPr lang="pt-BR" b="1" i="1" dirty="0">
                <a:solidFill>
                  <a:srgbClr val="0000FF"/>
                </a:solidFill>
              </a:rPr>
              <a:t>82)(Xi </a:t>
            </a:r>
            <a:r>
              <a:rPr lang="pt-BR" b="1" dirty="0">
                <a:solidFill>
                  <a:srgbClr val="0000FF"/>
                </a:solidFill>
              </a:rPr>
              <a:t>- 83) + ...</a:t>
            </a:r>
          </a:p>
          <a:p>
            <a:r>
              <a:rPr lang="en-US" b="1" i="1" dirty="0" err="1">
                <a:solidFill>
                  <a:srgbClr val="0000FF"/>
                </a:solidFill>
              </a:rPr>
              <a:t>LXTYi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= </a:t>
            </a:r>
            <a:r>
              <a:rPr lang="en-US" b="1" i="1" dirty="0" err="1">
                <a:solidFill>
                  <a:srgbClr val="0000FF"/>
                </a:solidFill>
              </a:rPr>
              <a:t>alLxT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+ </a:t>
            </a:r>
            <a:r>
              <a:rPr lang="en-US" b="1" i="1" dirty="0">
                <a:solidFill>
                  <a:srgbClr val="0000FF"/>
                </a:solidFill>
              </a:rPr>
              <a:t>a2LxT(xi </a:t>
            </a:r>
            <a:r>
              <a:rPr lang="en-US" b="1" dirty="0">
                <a:solidFill>
                  <a:srgbClr val="0000FF"/>
                </a:solidFill>
              </a:rPr>
              <a:t>-13) + </a:t>
            </a:r>
            <a:r>
              <a:rPr lang="en-US" b="1" i="1" dirty="0">
                <a:solidFill>
                  <a:srgbClr val="0000FF"/>
                </a:solidFill>
              </a:rPr>
              <a:t>a3LxT(xi </a:t>
            </a:r>
            <a:r>
              <a:rPr lang="en-US" b="1" dirty="0">
                <a:solidFill>
                  <a:srgbClr val="0000FF"/>
                </a:solidFill>
              </a:rPr>
              <a:t>- )'1) </a:t>
            </a:r>
            <a:r>
              <a:rPr lang="en-US" b="1" i="1" dirty="0">
                <a:solidFill>
                  <a:srgbClr val="0000FF"/>
                </a:solidFill>
              </a:rPr>
              <a:t>(Xi </a:t>
            </a:r>
            <a:r>
              <a:rPr lang="en-US" b="1" dirty="0">
                <a:solidFill>
                  <a:srgbClr val="0000FF"/>
                </a:solidFill>
              </a:rPr>
              <a:t>- )'2)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+ a4LxT(xi </a:t>
            </a:r>
            <a:r>
              <a:rPr lang="en-US" b="1" dirty="0">
                <a:solidFill>
                  <a:srgbClr val="0000FF"/>
                </a:solidFill>
              </a:rPr>
              <a:t>- 81) </a:t>
            </a:r>
            <a:r>
              <a:rPr lang="en-US" b="1" i="1" dirty="0">
                <a:solidFill>
                  <a:srgbClr val="0000FF"/>
                </a:solidFill>
              </a:rPr>
              <a:t>(Xi </a:t>
            </a:r>
            <a:r>
              <a:rPr lang="en-US" b="1" dirty="0">
                <a:solidFill>
                  <a:srgbClr val="0000FF"/>
                </a:solidFill>
              </a:rPr>
              <a:t>- 82) </a:t>
            </a:r>
            <a:r>
              <a:rPr lang="en-US" b="1" i="1" dirty="0">
                <a:solidFill>
                  <a:srgbClr val="0000FF"/>
                </a:solidFill>
              </a:rPr>
              <a:t>(Xi </a:t>
            </a:r>
            <a:r>
              <a:rPr lang="en-US" b="1" dirty="0">
                <a:solidFill>
                  <a:srgbClr val="0000FF"/>
                </a:solidFill>
              </a:rPr>
              <a:t>- 83) + ...</a:t>
            </a:r>
          </a:p>
          <a:p>
            <a:r>
              <a:rPr lang="it-IT" b="1" i="1" dirty="0">
                <a:solidFill>
                  <a:srgbClr val="0000FF"/>
                </a:solidFill>
              </a:rPr>
              <a:t>LxfYi </a:t>
            </a:r>
            <a:r>
              <a:rPr lang="it-IT" b="1" dirty="0">
                <a:solidFill>
                  <a:srgbClr val="0000FF"/>
                </a:solidFill>
              </a:rPr>
              <a:t>= </a:t>
            </a:r>
            <a:r>
              <a:rPr lang="it-IT" b="1" i="1" dirty="0">
                <a:solidFill>
                  <a:srgbClr val="0000FF"/>
                </a:solidFill>
              </a:rPr>
              <a:t>al Lxf </a:t>
            </a:r>
            <a:r>
              <a:rPr lang="it-IT" b="1" dirty="0">
                <a:solidFill>
                  <a:srgbClr val="0000FF"/>
                </a:solidFill>
              </a:rPr>
              <a:t>+ </a:t>
            </a:r>
            <a:r>
              <a:rPr lang="it-IT" b="1" i="1" dirty="0">
                <a:solidFill>
                  <a:srgbClr val="0000FF"/>
                </a:solidFill>
              </a:rPr>
              <a:t>a2Lxf(xi </a:t>
            </a:r>
            <a:r>
              <a:rPr lang="it-IT" b="1" dirty="0">
                <a:solidFill>
                  <a:srgbClr val="0000FF"/>
                </a:solidFill>
              </a:rPr>
              <a:t>- 13) + </a:t>
            </a:r>
            <a:r>
              <a:rPr lang="it-IT" b="1" i="1" dirty="0">
                <a:solidFill>
                  <a:srgbClr val="0000FF"/>
                </a:solidFill>
              </a:rPr>
              <a:t>a3 Lxf(xi </a:t>
            </a:r>
            <a:r>
              <a:rPr lang="it-IT" b="1" dirty="0">
                <a:solidFill>
                  <a:srgbClr val="0000FF"/>
                </a:solidFill>
              </a:rPr>
              <a:t>- )'1) </a:t>
            </a:r>
            <a:r>
              <a:rPr lang="it-IT" b="1" i="1" dirty="0">
                <a:solidFill>
                  <a:srgbClr val="0000FF"/>
                </a:solidFill>
              </a:rPr>
              <a:t>(Xi </a:t>
            </a:r>
            <a:r>
              <a:rPr lang="it-IT" b="1" dirty="0">
                <a:solidFill>
                  <a:srgbClr val="0000FF"/>
                </a:solidFill>
              </a:rPr>
              <a:t>- "/2)</a:t>
            </a:r>
          </a:p>
          <a:p>
            <a:r>
              <a:rPr lang="pt-BR" b="1" i="1" dirty="0">
                <a:solidFill>
                  <a:srgbClr val="0000FF"/>
                </a:solidFill>
              </a:rPr>
              <a:t>+ a4Lxf(xi </a:t>
            </a:r>
            <a:r>
              <a:rPr lang="pt-BR" b="1" dirty="0">
                <a:solidFill>
                  <a:srgbClr val="0000FF"/>
                </a:solidFill>
              </a:rPr>
              <a:t>- 81) </a:t>
            </a:r>
            <a:r>
              <a:rPr lang="pt-BR" b="1" i="1" dirty="0">
                <a:solidFill>
                  <a:srgbClr val="0000FF"/>
                </a:solidFill>
              </a:rPr>
              <a:t>(Xi </a:t>
            </a:r>
            <a:r>
              <a:rPr lang="pt-BR" b="1" dirty="0">
                <a:solidFill>
                  <a:srgbClr val="0000FF"/>
                </a:solidFill>
              </a:rPr>
              <a:t>- 82) </a:t>
            </a:r>
            <a:r>
              <a:rPr lang="pt-BR" b="1" i="1" dirty="0">
                <a:solidFill>
                  <a:srgbClr val="0000FF"/>
                </a:solidFill>
              </a:rPr>
              <a:t>(Xi </a:t>
            </a:r>
            <a:r>
              <a:rPr lang="pt-BR" b="1" dirty="0">
                <a:solidFill>
                  <a:srgbClr val="0000FF"/>
                </a:solidFill>
              </a:rPr>
              <a:t>- 83) + ...</a:t>
            </a:r>
          </a:p>
          <a:p>
            <a:r>
              <a:rPr lang="en-US" b="1" dirty="0">
                <a:solidFill>
                  <a:srgbClr val="0000FF"/>
                </a:solidFill>
              </a:rPr>
              <a:t>where we have omitted a factor of </a:t>
            </a:r>
            <a:r>
              <a:rPr lang="en-US" b="1" i="1" dirty="0">
                <a:solidFill>
                  <a:srgbClr val="0000FF"/>
                </a:solidFill>
              </a:rPr>
              <a:t>cry </a:t>
            </a:r>
            <a:r>
              <a:rPr lang="en-US" b="1" dirty="0">
                <a:solidFill>
                  <a:srgbClr val="0000FF"/>
                </a:solidFill>
              </a:rPr>
              <a:t>in the denominator for clarity.</a:t>
            </a:r>
          </a:p>
          <a:p>
            <a:r>
              <a:rPr lang="en-US" b="1" dirty="0">
                <a:solidFill>
                  <a:srgbClr val="0000FF"/>
                </a:solidFill>
              </a:rPr>
              <a:t>(7.30)</a:t>
            </a:r>
          </a:p>
          <a:p>
            <a:r>
              <a:rPr lang="en-US" b="1" dirty="0">
                <a:solidFill>
                  <a:srgbClr val="0000FF"/>
                </a:solidFill>
              </a:rPr>
              <a:t>(7.31)</a:t>
            </a:r>
          </a:p>
          <a:p>
            <a:r>
              <a:rPr lang="en-US" b="1" dirty="0">
                <a:solidFill>
                  <a:srgbClr val="0000FF"/>
                </a:solidFill>
              </a:rPr>
              <a:t>(7.32)</a:t>
            </a:r>
          </a:p>
          <a:p>
            <a:r>
              <a:rPr lang="en-US" b="1" dirty="0">
                <a:solidFill>
                  <a:srgbClr val="0000FF"/>
                </a:solidFill>
              </a:rPr>
              <a:t>(7.33)</a:t>
            </a:r>
          </a:p>
          <a:p>
            <a:r>
              <a:rPr lang="en-US" b="1" dirty="0" err="1">
                <a:solidFill>
                  <a:srgbClr val="0000FF"/>
                </a:solidFill>
              </a:rPr>
              <a:t>lAny</a:t>
            </a:r>
            <a:r>
              <a:rPr lang="en-US" b="1" dirty="0">
                <a:solidFill>
                  <a:srgbClr val="0000FF"/>
                </a:solidFill>
              </a:rPr>
              <a:t> polynomial such as that of Equation (7.1) can be rewritten as a sum of orthogonal polynomials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y=a+ </a:t>
            </a:r>
            <a:r>
              <a:rPr lang="en-US" b="1" i="1" dirty="0" err="1">
                <a:solidFill>
                  <a:srgbClr val="0000FF"/>
                </a:solidFill>
              </a:rPr>
              <a:t>i</a:t>
            </a:r>
            <a:r>
              <a:rPr lang="en-US" b="1" i="1" dirty="0">
                <a:solidFill>
                  <a:srgbClr val="0000FF"/>
                </a:solidFill>
              </a:rPr>
              <a:t>[</a:t>
            </a:r>
            <a:r>
              <a:rPr lang="en-US" b="1" i="1" dirty="0" err="1">
                <a:solidFill>
                  <a:srgbClr val="0000FF"/>
                </a:solidFill>
              </a:rPr>
              <a:t>bjjj</a:t>
            </a:r>
            <a:r>
              <a:rPr lang="en-US" b="1" i="1" dirty="0">
                <a:solidFill>
                  <a:srgbClr val="0000FF"/>
                </a:solidFill>
              </a:rPr>
              <a:t>(x.)]</a:t>
            </a:r>
          </a:p>
          <a:p>
            <a:r>
              <a:rPr lang="en-US" b="1" dirty="0" err="1">
                <a:solidFill>
                  <a:srgbClr val="0000FF"/>
                </a:solidFill>
              </a:rPr>
              <a:t>j~l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with the orthogonal property that </a:t>
            </a:r>
            <a:r>
              <a:rPr lang="en-US" b="1" i="1" dirty="0">
                <a:solidFill>
                  <a:srgbClr val="0000FF"/>
                </a:solidFill>
              </a:rPr>
              <a:t>L[fj(X;)</a:t>
            </a:r>
            <a:r>
              <a:rPr lang="en-US" b="1" i="1" dirty="0" err="1">
                <a:solidFill>
                  <a:srgbClr val="0000FF"/>
                </a:solidFill>
              </a:rPr>
              <a:t>fk</a:t>
            </a:r>
            <a:r>
              <a:rPr lang="en-US" b="1" i="1" dirty="0">
                <a:solidFill>
                  <a:srgbClr val="0000FF"/>
                </a:solidFill>
              </a:rPr>
              <a:t>(X;)] </a:t>
            </a:r>
            <a:r>
              <a:rPr lang="en-US" b="1" dirty="0">
                <a:solidFill>
                  <a:srgbClr val="0000FF"/>
                </a:solidFill>
              </a:rPr>
              <a:t>= 0 for </a:t>
            </a:r>
            <a:r>
              <a:rPr lang="en-US" b="1" i="1" dirty="0">
                <a:solidFill>
                  <a:srgbClr val="0000FF"/>
                </a:solidFill>
              </a:rPr>
              <a:t>j </a:t>
            </a:r>
            <a:r>
              <a:rPr lang="en-US" b="1" dirty="0">
                <a:solidFill>
                  <a:srgbClr val="0000FF"/>
                </a:solidFill>
              </a:rPr>
              <a:t>* </a:t>
            </a:r>
            <a:r>
              <a:rPr lang="en-US" b="1" i="1" dirty="0">
                <a:solidFill>
                  <a:srgbClr val="0000FF"/>
                </a:solidFill>
              </a:rPr>
              <a:t>k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04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5050"/>
                </a:solidFill>
              </a:rPr>
              <a:t>Additional Parameters</a:t>
            </a:r>
          </a:p>
          <a:p>
            <a:r>
              <a:rPr lang="en-US" b="1" dirty="0">
                <a:solidFill>
                  <a:srgbClr val="0000FF"/>
                </a:solidFill>
              </a:rPr>
              <a:t>Let us examine Equation (7.30). If we restrict ourselves to a zeroth-degree polynomial,</a:t>
            </a:r>
          </a:p>
          <a:p>
            <a:r>
              <a:rPr lang="en-US" b="1" dirty="0">
                <a:solidFill>
                  <a:srgbClr val="0000FF"/>
                </a:solidFill>
              </a:rPr>
              <a:t>that is, to only one coefficient </a:t>
            </a:r>
            <a:r>
              <a:rPr lang="en-US" b="1" dirty="0" err="1">
                <a:solidFill>
                  <a:srgbClr val="0000FF"/>
                </a:solidFill>
              </a:rPr>
              <a:t>aj</a:t>
            </a:r>
            <a:r>
              <a:rPr lang="en-US" b="1" dirty="0">
                <a:solidFill>
                  <a:srgbClr val="0000FF"/>
                </a:solidFill>
              </a:rPr>
              <a:t>, all the other coefficients are equal to 0 by definition.</a:t>
            </a:r>
          </a:p>
          <a:p>
            <a:r>
              <a:rPr lang="en-US" b="1" dirty="0">
                <a:solidFill>
                  <a:srgbClr val="0000FF"/>
                </a:solidFill>
              </a:rPr>
              <a:t>The coefficient </a:t>
            </a:r>
            <a:r>
              <a:rPr lang="en-US" b="1" dirty="0" err="1">
                <a:solidFill>
                  <a:srgbClr val="0000FF"/>
                </a:solidFill>
              </a:rPr>
              <a:t>aj</a:t>
            </a:r>
            <a:r>
              <a:rPr lang="en-US" b="1" dirty="0">
                <a:solidFill>
                  <a:srgbClr val="0000FF"/>
                </a:solidFill>
              </a:rPr>
              <a:t>, therefore, is specified completely by the first term on the</a:t>
            </a:r>
          </a:p>
          <a:p>
            <a:r>
              <a:rPr lang="en-US" b="1" dirty="0">
                <a:solidFill>
                  <a:srgbClr val="0000FF"/>
                </a:solidFill>
              </a:rPr>
              <a:t>right-hand side of Equation (7.30):</a:t>
            </a:r>
          </a:p>
          <a:p>
            <a:r>
              <a:rPr lang="en-US" b="1" dirty="0">
                <a:solidFill>
                  <a:srgbClr val="0000FF"/>
                </a:solidFill>
              </a:rPr>
              <a:t>1</a:t>
            </a:r>
          </a:p>
          <a:p>
            <a:r>
              <a:rPr lang="es-ES" b="1" i="1" dirty="0">
                <a:solidFill>
                  <a:srgbClr val="0000FF"/>
                </a:solidFill>
              </a:rPr>
              <a:t>al </a:t>
            </a:r>
            <a:r>
              <a:rPr lang="es-ES" b="1" dirty="0">
                <a:solidFill>
                  <a:srgbClr val="0000FF"/>
                </a:solidFill>
              </a:rPr>
              <a:t>= </a:t>
            </a:r>
            <a:r>
              <a:rPr lang="es-ES" b="1" i="1" dirty="0">
                <a:solidFill>
                  <a:srgbClr val="0000FF"/>
                </a:solidFill>
              </a:rPr>
              <a:t>'</a:t>
            </a:r>
            <a:r>
              <a:rPr lang="es-ES" b="1" i="1" dirty="0" err="1">
                <a:solidFill>
                  <a:srgbClr val="0000FF"/>
                </a:solidFill>
              </a:rPr>
              <a:t>it</a:t>
            </a:r>
            <a:r>
              <a:rPr lang="es-ES" b="1" i="1" dirty="0">
                <a:solidFill>
                  <a:srgbClr val="0000FF"/>
                </a:solidFill>
              </a:rPr>
              <a:t> </a:t>
            </a:r>
            <a:r>
              <a:rPr lang="es-ES" b="1" dirty="0">
                <a:solidFill>
                  <a:srgbClr val="0000FF"/>
                </a:solidFill>
              </a:rPr>
              <a:t>L </a:t>
            </a:r>
            <a:r>
              <a:rPr lang="es-ES" b="1" i="1" dirty="0" err="1">
                <a:solidFill>
                  <a:srgbClr val="0000FF"/>
                </a:solidFill>
              </a:rPr>
              <a:t>Yi</a:t>
            </a:r>
            <a:r>
              <a:rPr lang="es-ES" b="1" i="1" dirty="0">
                <a:solidFill>
                  <a:srgbClr val="0000FF"/>
                </a:solidFill>
              </a:rPr>
              <a:t> </a:t>
            </a:r>
            <a:r>
              <a:rPr lang="es-ES" b="1" dirty="0">
                <a:solidFill>
                  <a:srgbClr val="0000FF"/>
                </a:solidFill>
              </a:rPr>
              <a:t>= </a:t>
            </a:r>
            <a:r>
              <a:rPr lang="es-ES" b="1" i="1" dirty="0">
                <a:solidFill>
                  <a:srgbClr val="0000FF"/>
                </a:solidFill>
              </a:rPr>
              <a:t>Y (7.34)</a:t>
            </a:r>
          </a:p>
          <a:p>
            <a:r>
              <a:rPr lang="en-US" b="1" dirty="0">
                <a:solidFill>
                  <a:srgbClr val="0000FF"/>
                </a:solidFill>
              </a:rPr>
              <a:t>If we restrict ourselves to a first-degree polynomial, the coefficient </a:t>
            </a:r>
            <a:r>
              <a:rPr lang="en-US" b="1" i="1" dirty="0">
                <a:solidFill>
                  <a:srgbClr val="0000FF"/>
                </a:solidFill>
              </a:rPr>
              <a:t>a2 </a:t>
            </a:r>
            <a:r>
              <a:rPr lang="en-US" b="1" dirty="0">
                <a:solidFill>
                  <a:srgbClr val="0000FF"/>
                </a:solidFill>
              </a:rPr>
              <a:t>of the second</a:t>
            </a:r>
          </a:p>
          <a:p>
            <a:r>
              <a:rPr lang="en-US" b="1" dirty="0">
                <a:solidFill>
                  <a:srgbClr val="0000FF"/>
                </a:solidFill>
              </a:rPr>
              <a:t>term of Equation (7.30) is not O. However, if </a:t>
            </a:r>
            <a:r>
              <a:rPr lang="en-US" b="1" i="1" dirty="0" err="1">
                <a:solidFill>
                  <a:srgbClr val="0000FF"/>
                </a:solidFill>
              </a:rPr>
              <a:t>ar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is to be independent of the value of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a2, </a:t>
            </a:r>
            <a:r>
              <a:rPr lang="en-US" b="1" dirty="0">
                <a:solidFill>
                  <a:srgbClr val="0000FF"/>
                </a:solidFill>
              </a:rPr>
              <a:t>the second term itself must be O. Hence, the requirement that</a:t>
            </a:r>
          </a:p>
          <a:p>
            <a:r>
              <a:rPr lang="en-US" b="1" dirty="0">
                <a:solidFill>
                  <a:srgbClr val="0000FF"/>
                </a:solidFill>
              </a:rPr>
              <a:t>leads to the value for 13,</a:t>
            </a:r>
          </a:p>
          <a:p>
            <a:r>
              <a:rPr lang="en-US" b="1" dirty="0">
                <a:solidFill>
                  <a:srgbClr val="0000FF"/>
                </a:solidFill>
              </a:rPr>
              <a:t>(7.35)</a:t>
            </a:r>
          </a:p>
          <a:p>
            <a:r>
              <a:rPr lang="en-US" b="1" dirty="0">
                <a:solidFill>
                  <a:srgbClr val="0000FF"/>
                </a:solidFill>
              </a:rPr>
              <a:t>and </a:t>
            </a:r>
            <a:r>
              <a:rPr lang="en-US" b="1" i="1" dirty="0">
                <a:solidFill>
                  <a:srgbClr val="0000FF"/>
                </a:solidFill>
              </a:rPr>
              <a:t>a2 </a:t>
            </a:r>
            <a:r>
              <a:rPr lang="en-US" b="1" dirty="0">
                <a:solidFill>
                  <a:srgbClr val="0000FF"/>
                </a:solidFill>
              </a:rPr>
              <a:t>can be determined directly from Equation (7.31) by substituting the values of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al </a:t>
            </a:r>
            <a:r>
              <a:rPr lang="en-US" b="1" dirty="0">
                <a:solidFill>
                  <a:srgbClr val="0000FF"/>
                </a:solidFill>
              </a:rPr>
              <a:t>and 13 with higher-order coefficients </a:t>
            </a:r>
            <a:r>
              <a:rPr lang="en-US" b="1" i="1" dirty="0">
                <a:solidFill>
                  <a:srgbClr val="0000FF"/>
                </a:solidFill>
              </a:rPr>
              <a:t>(a3, a4, </a:t>
            </a:r>
            <a:r>
              <a:rPr lang="en-US" b="1" dirty="0">
                <a:solidFill>
                  <a:srgbClr val="0000FF"/>
                </a:solidFill>
              </a:rPr>
              <a:t>etc.) set to O.</a:t>
            </a:r>
          </a:p>
          <a:p>
            <a:r>
              <a:rPr lang="en-US" b="1" dirty="0">
                <a:solidFill>
                  <a:srgbClr val="0000FF"/>
                </a:solidFill>
              </a:rPr>
              <a:t>Similarly, if we consider a quadratic function, the third term of Equation</a:t>
            </a:r>
          </a:p>
          <a:p>
            <a:r>
              <a:rPr lang="en-US" b="1" dirty="0">
                <a:solidFill>
                  <a:srgbClr val="0000FF"/>
                </a:solidFill>
              </a:rPr>
              <a:t>(7.30) must be 0 even when the coefficient </a:t>
            </a:r>
            <a:r>
              <a:rPr lang="en-US" b="1" i="1" dirty="0">
                <a:solidFill>
                  <a:srgbClr val="0000FF"/>
                </a:solidFill>
              </a:rPr>
              <a:t>a3 </a:t>
            </a:r>
            <a:r>
              <a:rPr lang="en-US" b="1" dirty="0">
                <a:solidFill>
                  <a:srgbClr val="0000FF"/>
                </a:solidFill>
              </a:rPr>
              <a:t>is not O. This constraint leads to a quadratic</a:t>
            </a:r>
          </a:p>
          <a:p>
            <a:r>
              <a:rPr lang="en-US" b="1" dirty="0">
                <a:solidFill>
                  <a:srgbClr val="0000FF"/>
                </a:solidFill>
              </a:rPr>
              <a:t>equation in )'1 and "12 that is not sufficient to specify either parameter. We</a:t>
            </a:r>
          </a:p>
          <a:p>
            <a:r>
              <a:rPr lang="en-US" b="1" dirty="0">
                <a:solidFill>
                  <a:srgbClr val="0000FF"/>
                </a:solidFill>
              </a:rPr>
              <a:t>have the additional constraint, however, that the coefficient </a:t>
            </a:r>
            <a:r>
              <a:rPr lang="en-US" b="1" i="1" dirty="0">
                <a:solidFill>
                  <a:srgbClr val="0000FF"/>
                </a:solidFill>
              </a:rPr>
              <a:t>a2 </a:t>
            </a:r>
            <a:r>
              <a:rPr lang="en-US" b="1" dirty="0">
                <a:solidFill>
                  <a:srgbClr val="0000FF"/>
                </a:solidFill>
              </a:rPr>
              <a:t>must be specified</a:t>
            </a:r>
          </a:p>
          <a:p>
            <a:r>
              <a:rPr lang="en-US" b="1" dirty="0">
                <a:solidFill>
                  <a:srgbClr val="0000FF"/>
                </a:solidFill>
              </a:rPr>
              <a:t>completely by Equations (7.30) and (7.31). Thus, the third term in both Equations</a:t>
            </a:r>
          </a:p>
          <a:p>
            <a:r>
              <a:rPr lang="en-US" b="1" dirty="0">
                <a:solidFill>
                  <a:srgbClr val="0000FF"/>
                </a:solidFill>
              </a:rPr>
              <a:t>(7.30) and (7.31) must be 0 regardless of the value </a:t>
            </a:r>
            <a:r>
              <a:rPr lang="en-US" b="1" dirty="0" err="1">
                <a:solidFill>
                  <a:srgbClr val="0000FF"/>
                </a:solidFill>
              </a:rPr>
              <a:t>ofthe</a:t>
            </a:r>
            <a:r>
              <a:rPr lang="en-US" b="1" dirty="0">
                <a:solidFill>
                  <a:srgbClr val="0000FF"/>
                </a:solidFill>
              </a:rPr>
              <a:t> coefficient </a:t>
            </a:r>
            <a:r>
              <a:rPr lang="en-US" b="1" i="1" dirty="0">
                <a:solidFill>
                  <a:srgbClr val="0000FF"/>
                </a:solidFill>
              </a:rPr>
              <a:t>a3, </a:t>
            </a:r>
            <a:r>
              <a:rPr lang="en-US" b="1" dirty="0">
                <a:solidFill>
                  <a:srgbClr val="0000FF"/>
                </a:solidFill>
              </a:rPr>
              <a:t>and we have</a:t>
            </a:r>
          </a:p>
          <a:p>
            <a:r>
              <a:rPr lang="en-US" b="1" dirty="0">
                <a:solidFill>
                  <a:srgbClr val="0000FF"/>
                </a:solidFill>
              </a:rPr>
              <a:t>two simultaneous quadratic equations for the parameters )'1 and )'2,</a:t>
            </a:r>
          </a:p>
          <a:p>
            <a:r>
              <a:rPr lang="en-US" b="1" dirty="0">
                <a:solidFill>
                  <a:srgbClr val="0000FF"/>
                </a:solidFill>
              </a:rPr>
              <a:t>and</a:t>
            </a:r>
          </a:p>
          <a:p>
            <a:r>
              <a:rPr lang="en-US" b="1" dirty="0">
                <a:solidFill>
                  <a:srgbClr val="0000FF"/>
                </a:solidFill>
              </a:rPr>
              <a:t>Similarly, the coefficient </a:t>
            </a:r>
            <a:r>
              <a:rPr lang="en-US" b="1" i="1" dirty="0">
                <a:solidFill>
                  <a:srgbClr val="0000FF"/>
                </a:solidFill>
              </a:rPr>
              <a:t>a3 </a:t>
            </a:r>
            <a:r>
              <a:rPr lang="en-US" b="1" dirty="0">
                <a:solidFill>
                  <a:srgbClr val="0000FF"/>
                </a:solidFill>
              </a:rPr>
              <a:t>must be determined completely by Equation (7.32) (and</a:t>
            </a:r>
          </a:p>
          <a:p>
            <a:r>
              <a:rPr lang="en-US" b="1" dirty="0">
                <a:solidFill>
                  <a:srgbClr val="0000FF"/>
                </a:solidFill>
              </a:rPr>
              <a:t>the predetermined values of </a:t>
            </a:r>
            <a:r>
              <a:rPr lang="en-US" b="1" i="1" dirty="0">
                <a:solidFill>
                  <a:srgbClr val="0000FF"/>
                </a:solidFill>
              </a:rPr>
              <a:t>al </a:t>
            </a:r>
            <a:r>
              <a:rPr lang="en-US" b="1" dirty="0">
                <a:solidFill>
                  <a:srgbClr val="0000FF"/>
                </a:solidFill>
              </a:rPr>
              <a:t>and </a:t>
            </a:r>
            <a:r>
              <a:rPr lang="en-US" b="1" i="1" dirty="0">
                <a:solidFill>
                  <a:srgbClr val="0000FF"/>
                </a:solidFill>
              </a:rPr>
              <a:t>a2), </a:t>
            </a:r>
            <a:r>
              <a:rPr lang="en-US" b="1" dirty="0">
                <a:solidFill>
                  <a:srgbClr val="0000FF"/>
                </a:solidFill>
              </a:rPr>
              <a:t>and this constraint yields three simultaneous</a:t>
            </a:r>
          </a:p>
          <a:p>
            <a:r>
              <a:rPr lang="en-US" b="1" dirty="0">
                <a:solidFill>
                  <a:srgbClr val="0000FF"/>
                </a:solidFill>
              </a:rPr>
              <a:t>equations for the parameters 81, 82, and 83:</a:t>
            </a:r>
          </a:p>
          <a:p>
            <a:r>
              <a:rPr lang="en-US" b="1" dirty="0">
                <a:solidFill>
                  <a:srgbClr val="0000FF"/>
                </a:solidFill>
              </a:rPr>
              <a:t>L </a:t>
            </a:r>
            <a:r>
              <a:rPr lang="en-US" b="1" i="1" dirty="0">
                <a:solidFill>
                  <a:srgbClr val="0000FF"/>
                </a:solidFill>
              </a:rPr>
              <a:t>(Xi </a:t>
            </a:r>
            <a:r>
              <a:rPr lang="en-US" b="1" dirty="0">
                <a:solidFill>
                  <a:srgbClr val="0000FF"/>
                </a:solidFill>
              </a:rPr>
              <a:t>- 81) </a:t>
            </a:r>
            <a:r>
              <a:rPr lang="en-US" b="1" i="1" dirty="0">
                <a:solidFill>
                  <a:srgbClr val="0000FF"/>
                </a:solidFill>
              </a:rPr>
              <a:t>(Xi </a:t>
            </a:r>
            <a:r>
              <a:rPr lang="en-US" b="1" dirty="0">
                <a:solidFill>
                  <a:srgbClr val="0000FF"/>
                </a:solidFill>
              </a:rPr>
              <a:t>- 82) </a:t>
            </a:r>
            <a:r>
              <a:rPr lang="en-US" b="1" i="1" dirty="0">
                <a:solidFill>
                  <a:srgbClr val="0000FF"/>
                </a:solidFill>
              </a:rPr>
              <a:t>(Xi </a:t>
            </a:r>
            <a:r>
              <a:rPr lang="en-US" b="1" dirty="0">
                <a:solidFill>
                  <a:srgbClr val="0000FF"/>
                </a:solidFill>
              </a:rPr>
              <a:t>- 83) = 0</a:t>
            </a:r>
          </a:p>
          <a:p>
            <a:r>
              <a:rPr lang="en-US" b="1" dirty="0">
                <a:solidFill>
                  <a:srgbClr val="0000FF"/>
                </a:solidFill>
              </a:rPr>
              <a:t>L </a:t>
            </a:r>
            <a:r>
              <a:rPr lang="en-US" b="1" i="1" dirty="0" err="1">
                <a:solidFill>
                  <a:srgbClr val="0000FF"/>
                </a:solidFill>
              </a:rPr>
              <a:t>XJXi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- 81) </a:t>
            </a:r>
            <a:r>
              <a:rPr lang="en-US" b="1" i="1" dirty="0">
                <a:solidFill>
                  <a:srgbClr val="0000FF"/>
                </a:solidFill>
              </a:rPr>
              <a:t>(Xi </a:t>
            </a:r>
            <a:r>
              <a:rPr lang="en-US" b="1" dirty="0">
                <a:solidFill>
                  <a:srgbClr val="0000FF"/>
                </a:solidFill>
              </a:rPr>
              <a:t>- 82) </a:t>
            </a:r>
            <a:r>
              <a:rPr lang="en-US" b="1" i="1" dirty="0">
                <a:solidFill>
                  <a:srgbClr val="0000FF"/>
                </a:solidFill>
              </a:rPr>
              <a:t>(Xi </a:t>
            </a:r>
            <a:r>
              <a:rPr lang="en-US" b="1" dirty="0">
                <a:solidFill>
                  <a:srgbClr val="0000FF"/>
                </a:solidFill>
              </a:rPr>
              <a:t>- 83) = 0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LXT (Xi </a:t>
            </a:r>
            <a:r>
              <a:rPr lang="en-US" b="1" dirty="0">
                <a:solidFill>
                  <a:srgbClr val="0000FF"/>
                </a:solidFill>
              </a:rPr>
              <a:t>- 81) </a:t>
            </a:r>
            <a:r>
              <a:rPr lang="en-US" b="1" i="1" dirty="0">
                <a:solidFill>
                  <a:srgbClr val="0000FF"/>
                </a:solidFill>
              </a:rPr>
              <a:t>(Xi </a:t>
            </a:r>
            <a:r>
              <a:rPr lang="en-US" b="1" dirty="0">
                <a:solidFill>
                  <a:srgbClr val="0000FF"/>
                </a:solidFill>
              </a:rPr>
              <a:t>- 82) </a:t>
            </a:r>
            <a:r>
              <a:rPr lang="en-US" b="1" i="1" dirty="0">
                <a:solidFill>
                  <a:srgbClr val="0000FF"/>
                </a:solidFill>
              </a:rPr>
              <a:t>(Xi </a:t>
            </a:r>
            <a:r>
              <a:rPr lang="en-US" b="1" dirty="0">
                <a:solidFill>
                  <a:srgbClr val="0000FF"/>
                </a:solidFill>
              </a:rPr>
              <a:t>- 83) = 0</a:t>
            </a:r>
          </a:p>
          <a:p>
            <a:r>
              <a:rPr lang="en-US" b="1" dirty="0">
                <a:solidFill>
                  <a:srgbClr val="0000FF"/>
                </a:solidFill>
              </a:rPr>
              <a:t>(7.37)</a:t>
            </a:r>
          </a:p>
          <a:p>
            <a:r>
              <a:rPr lang="en-US" b="1" dirty="0">
                <a:solidFill>
                  <a:srgbClr val="0000FF"/>
                </a:solidFill>
              </a:rPr>
              <a:t>The extrapolation to higher order is straightforward. (Note that these </a:t>
            </a:r>
            <a:r>
              <a:rPr lang="en-US" b="1" i="1" dirty="0">
                <a:solidFill>
                  <a:srgbClr val="0000FF"/>
                </a:solidFill>
              </a:rPr>
              <a:t>additional parameters</a:t>
            </a:r>
          </a:p>
          <a:p>
            <a:r>
              <a:rPr lang="en-US" b="1" dirty="0">
                <a:solidFill>
                  <a:srgbClr val="0000FF"/>
                </a:solidFill>
              </a:rPr>
              <a:t>are functions only of the independent variable </a:t>
            </a:r>
            <a:r>
              <a:rPr lang="en-US" b="1" i="1" dirty="0">
                <a:solidFill>
                  <a:srgbClr val="0000FF"/>
                </a:solidFill>
              </a:rPr>
              <a:t>Xi')</a:t>
            </a:r>
          </a:p>
          <a:p>
            <a:r>
              <a:rPr lang="en-US" b="1" dirty="0">
                <a:solidFill>
                  <a:srgbClr val="FF5050"/>
                </a:solidFill>
              </a:rPr>
              <a:t>Estimates of the Coefficients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Once the parameters 13,)',8, and so on have been determined by the constraint equations,</a:t>
            </a:r>
          </a:p>
          <a:p>
            <a:r>
              <a:rPr lang="en-US" dirty="0">
                <a:solidFill>
                  <a:srgbClr val="0000FF"/>
                </a:solidFill>
              </a:rPr>
              <a:t>estimates of the coefficients </a:t>
            </a:r>
            <a:r>
              <a:rPr lang="en-US" dirty="0" err="1">
                <a:solidFill>
                  <a:srgbClr val="0000FF"/>
                </a:solidFill>
              </a:rPr>
              <a:t>aj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i="1" dirty="0">
                <a:solidFill>
                  <a:srgbClr val="0000FF"/>
                </a:solidFill>
              </a:rPr>
              <a:t>a2, </a:t>
            </a:r>
            <a:r>
              <a:rPr lang="en-US" dirty="0">
                <a:solidFill>
                  <a:srgbClr val="0000FF"/>
                </a:solidFill>
              </a:rPr>
              <a:t>and so on can be found from the resulting</a:t>
            </a:r>
          </a:p>
        </p:txBody>
      </p:sp>
    </p:spTree>
    <p:extLst>
      <p:ext uri="{BB962C8B-B14F-4D97-AF65-F5344CB8AC3E}">
        <p14:creationId xmlns:p14="http://schemas.microsoft.com/office/powerpoint/2010/main" val="3565565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15400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n </a:t>
            </a:r>
            <a:r>
              <a:rPr lang="en-US" b="1" dirty="0">
                <a:solidFill>
                  <a:srgbClr val="0000FF"/>
                </a:solidFill>
              </a:rPr>
              <a:t>+ 1 simultaneous equations. The value for the first coefficient </a:t>
            </a:r>
            <a:r>
              <a:rPr lang="en-US" b="1" i="1" dirty="0">
                <a:solidFill>
                  <a:srgbClr val="0000FF"/>
                </a:solidFill>
              </a:rPr>
              <a:t>al </a:t>
            </a:r>
            <a:r>
              <a:rPr lang="en-US" b="1" dirty="0">
                <a:solidFill>
                  <a:srgbClr val="0000FF"/>
                </a:solidFill>
              </a:rPr>
              <a:t>is specified completely</a:t>
            </a:r>
          </a:p>
          <a:p>
            <a:r>
              <a:rPr lang="en-US" b="1" dirty="0">
                <a:solidFill>
                  <a:srgbClr val="0000FF"/>
                </a:solidFill>
              </a:rPr>
              <a:t>by minimizing X2 with respect to </a:t>
            </a:r>
            <a:r>
              <a:rPr lang="en-US" b="1" i="1" dirty="0">
                <a:solidFill>
                  <a:srgbClr val="0000FF"/>
                </a:solidFill>
              </a:rPr>
              <a:t>al </a:t>
            </a:r>
            <a:r>
              <a:rPr lang="en-US" b="1" dirty="0">
                <a:solidFill>
                  <a:srgbClr val="0000FF"/>
                </a:solidFill>
              </a:rPr>
              <a:t>in Equation (7.30) and is given in Equation</a:t>
            </a:r>
          </a:p>
          <a:p>
            <a:r>
              <a:rPr lang="en-US" b="1" dirty="0">
                <a:solidFill>
                  <a:srgbClr val="0000FF"/>
                </a:solidFill>
              </a:rPr>
              <a:t>(7.34). The value of the second coefficient </a:t>
            </a:r>
            <a:r>
              <a:rPr lang="en-US" b="1" i="1" dirty="0">
                <a:solidFill>
                  <a:srgbClr val="0000FF"/>
                </a:solidFill>
              </a:rPr>
              <a:t>a2 </a:t>
            </a:r>
            <a:r>
              <a:rPr lang="en-US" b="1" dirty="0">
                <a:solidFill>
                  <a:srgbClr val="0000FF"/>
                </a:solidFill>
              </a:rPr>
              <a:t>is determined by minimizing X2</a:t>
            </a:r>
          </a:p>
          <a:p>
            <a:r>
              <a:rPr lang="en-US" b="1" dirty="0">
                <a:solidFill>
                  <a:srgbClr val="0000FF"/>
                </a:solidFill>
              </a:rPr>
              <a:t>with respect to both </a:t>
            </a:r>
            <a:r>
              <a:rPr lang="en-US" b="1" i="1" dirty="0">
                <a:solidFill>
                  <a:srgbClr val="0000FF"/>
                </a:solidFill>
              </a:rPr>
              <a:t>al </a:t>
            </a:r>
            <a:r>
              <a:rPr lang="en-US" b="1" dirty="0">
                <a:solidFill>
                  <a:srgbClr val="0000FF"/>
                </a:solidFill>
              </a:rPr>
              <a:t>and </a:t>
            </a:r>
            <a:r>
              <a:rPr lang="en-US" b="1" i="1" dirty="0">
                <a:solidFill>
                  <a:srgbClr val="0000FF"/>
                </a:solidFill>
              </a:rPr>
              <a:t>a2 </a:t>
            </a:r>
            <a:r>
              <a:rPr lang="en-US" b="1" dirty="0">
                <a:solidFill>
                  <a:srgbClr val="0000FF"/>
                </a:solidFill>
              </a:rPr>
              <a:t>in Equations (7.30) and (7.31) and substituting the</a:t>
            </a:r>
          </a:p>
          <a:p>
            <a:r>
              <a:rPr lang="en-US" b="1" dirty="0">
                <a:solidFill>
                  <a:srgbClr val="0000FF"/>
                </a:solidFill>
              </a:rPr>
              <a:t>value of </a:t>
            </a:r>
            <a:r>
              <a:rPr lang="en-US" b="1" i="1" dirty="0">
                <a:solidFill>
                  <a:srgbClr val="0000FF"/>
                </a:solidFill>
              </a:rPr>
              <a:t>al </a:t>
            </a:r>
            <a:r>
              <a:rPr lang="en-US" b="1" dirty="0">
                <a:solidFill>
                  <a:srgbClr val="0000FF"/>
                </a:solidFill>
              </a:rPr>
              <a:t>from Equation (7.34) into Equation (7.31). Similarly, the value of </a:t>
            </a:r>
            <a:r>
              <a:rPr lang="en-US" b="1" i="1" dirty="0">
                <a:solidFill>
                  <a:srgbClr val="0000FF"/>
                </a:solidFill>
              </a:rPr>
              <a:t>a3 </a:t>
            </a:r>
            <a:r>
              <a:rPr lang="en-US" b="1" dirty="0">
                <a:solidFill>
                  <a:srgbClr val="0000FF"/>
                </a:solidFill>
              </a:rPr>
              <a:t>can</a:t>
            </a:r>
          </a:p>
          <a:p>
            <a:r>
              <a:rPr lang="en-US" b="1" dirty="0">
                <a:solidFill>
                  <a:srgbClr val="0000FF"/>
                </a:solidFill>
              </a:rPr>
              <a:t>be determined from Equation (7.32) after substituting the values of </a:t>
            </a:r>
            <a:r>
              <a:rPr lang="en-US" b="1" i="1" dirty="0">
                <a:solidFill>
                  <a:srgbClr val="0000FF"/>
                </a:solidFill>
              </a:rPr>
              <a:t>al </a:t>
            </a:r>
            <a:r>
              <a:rPr lang="en-US" b="1" dirty="0">
                <a:solidFill>
                  <a:srgbClr val="0000FF"/>
                </a:solidFill>
              </a:rPr>
              <a:t>and </a:t>
            </a:r>
            <a:r>
              <a:rPr lang="en-US" b="1" i="1" dirty="0">
                <a:solidFill>
                  <a:srgbClr val="0000FF"/>
                </a:solidFill>
              </a:rPr>
              <a:t>a2 </a:t>
            </a:r>
            <a:r>
              <a:rPr lang="en-US" b="1" dirty="0">
                <a:solidFill>
                  <a:srgbClr val="0000FF"/>
                </a:solidFill>
              </a:rPr>
              <a:t>determined</a:t>
            </a:r>
          </a:p>
          <a:p>
            <a:r>
              <a:rPr lang="en-US" b="1" dirty="0">
                <a:solidFill>
                  <a:srgbClr val="0000FF"/>
                </a:solidFill>
              </a:rPr>
              <a:t>from Equations (7.30) and (7.31). Each succeeding equation yields a value for</a:t>
            </a:r>
          </a:p>
          <a:p>
            <a:r>
              <a:rPr lang="en-US" b="1" dirty="0">
                <a:solidFill>
                  <a:srgbClr val="0000FF"/>
                </a:solidFill>
              </a:rPr>
              <a:t>the next higher-order coefficient.</a:t>
            </a:r>
          </a:p>
          <a:p>
            <a:r>
              <a:rPr lang="en-US" b="1" dirty="0">
                <a:solidFill>
                  <a:srgbClr val="0000FF"/>
                </a:solidFill>
              </a:rPr>
              <a:t>Note that the value determined for any coefficient is thus independent of the</a:t>
            </a:r>
          </a:p>
          <a:p>
            <a:r>
              <a:rPr lang="en-US" b="1" dirty="0">
                <a:solidFill>
                  <a:srgbClr val="0000FF"/>
                </a:solidFill>
              </a:rPr>
              <a:t>value specified for any higher-order coefficient, but is not independent of the value</a:t>
            </a:r>
          </a:p>
          <a:p>
            <a:r>
              <a:rPr lang="en-US" b="1" dirty="0">
                <a:solidFill>
                  <a:srgbClr val="0000FF"/>
                </a:solidFill>
              </a:rPr>
              <a:t>of lower-order coefficients. The parameters, representing our best estimates of the</a:t>
            </a:r>
          </a:p>
          <a:p>
            <a:r>
              <a:rPr lang="en-US" b="1" dirty="0">
                <a:solidFill>
                  <a:srgbClr val="0000FF"/>
                </a:solidFill>
              </a:rPr>
              <a:t>coefficients, are given by</a:t>
            </a:r>
          </a:p>
          <a:p>
            <a:r>
              <a:rPr lang="en-US" b="1" dirty="0">
                <a:solidFill>
                  <a:srgbClr val="0000FF"/>
                </a:solidFill>
              </a:rPr>
              <a:t>and so forth.</a:t>
            </a:r>
          </a:p>
          <a:p>
            <a:r>
              <a:rPr lang="en-US" sz="2000" b="1" dirty="0">
                <a:solidFill>
                  <a:srgbClr val="FF5050"/>
                </a:solidFill>
              </a:rPr>
              <a:t>Simplification</a:t>
            </a:r>
          </a:p>
          <a:p>
            <a:r>
              <a:rPr lang="en-US" b="1" dirty="0">
                <a:solidFill>
                  <a:srgbClr val="0000FF"/>
                </a:solidFill>
              </a:rPr>
              <a:t>1 _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al =</a:t>
            </a:r>
            <a:r>
              <a:rPr lang="en-US" b="1" i="1" dirty="0" err="1">
                <a:solidFill>
                  <a:srgbClr val="0000FF"/>
                </a:solidFill>
              </a:rPr>
              <a:t>NLYi</a:t>
            </a:r>
            <a:r>
              <a:rPr lang="en-US" b="1" i="1" dirty="0">
                <a:solidFill>
                  <a:srgbClr val="0000FF"/>
                </a:solidFill>
              </a:rPr>
              <a:t>=Y</a:t>
            </a:r>
          </a:p>
          <a:p>
            <a:r>
              <a:rPr lang="en-US" b="1" i="1" dirty="0" err="1">
                <a:solidFill>
                  <a:srgbClr val="0000FF"/>
                </a:solidFill>
              </a:rPr>
              <a:t>LYi</a:t>
            </a:r>
            <a:r>
              <a:rPr lang="en-US" b="1" i="1" dirty="0">
                <a:solidFill>
                  <a:srgbClr val="0000FF"/>
                </a:solidFill>
              </a:rPr>
              <a:t>(Xi -13)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L(Xi -13)2</a:t>
            </a:r>
          </a:p>
          <a:p>
            <a:r>
              <a:rPr lang="en-US" b="1" i="1" dirty="0" err="1">
                <a:solidFill>
                  <a:srgbClr val="0000FF"/>
                </a:solidFill>
              </a:rPr>
              <a:t>LyJXi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- 1'1) </a:t>
            </a:r>
            <a:r>
              <a:rPr lang="en-US" b="1" i="1" dirty="0">
                <a:solidFill>
                  <a:srgbClr val="0000FF"/>
                </a:solidFill>
              </a:rPr>
              <a:t>(Xi </a:t>
            </a:r>
            <a:r>
              <a:rPr lang="en-US" b="1" dirty="0">
                <a:solidFill>
                  <a:srgbClr val="0000FF"/>
                </a:solidFill>
              </a:rPr>
              <a:t>- 1'2)</a:t>
            </a:r>
          </a:p>
          <a:p>
            <a:r>
              <a:rPr lang="en-US" b="1" dirty="0">
                <a:solidFill>
                  <a:srgbClr val="0000FF"/>
                </a:solidFill>
              </a:rPr>
              <a:t>L </a:t>
            </a:r>
            <a:r>
              <a:rPr lang="en-US" b="1" i="1" dirty="0">
                <a:solidFill>
                  <a:srgbClr val="0000FF"/>
                </a:solidFill>
              </a:rPr>
              <a:t>[(Xi </a:t>
            </a:r>
            <a:r>
              <a:rPr lang="en-US" b="1" dirty="0">
                <a:solidFill>
                  <a:srgbClr val="0000FF"/>
                </a:solidFill>
              </a:rPr>
              <a:t>- 1'1) </a:t>
            </a:r>
            <a:r>
              <a:rPr lang="en-US" b="1" i="1" dirty="0">
                <a:solidFill>
                  <a:srgbClr val="0000FF"/>
                </a:solidFill>
              </a:rPr>
              <a:t>(xi </a:t>
            </a:r>
            <a:r>
              <a:rPr lang="en-US" b="1" dirty="0">
                <a:solidFill>
                  <a:srgbClr val="0000FF"/>
                </a:solidFill>
              </a:rPr>
              <a:t>- 1'2)]2</a:t>
            </a:r>
          </a:p>
          <a:p>
            <a:r>
              <a:rPr lang="fi-FI" b="1" dirty="0">
                <a:solidFill>
                  <a:srgbClr val="0000FF"/>
                </a:solidFill>
              </a:rPr>
              <a:t>L </a:t>
            </a:r>
            <a:r>
              <a:rPr lang="fi-FI" b="1" i="1" dirty="0">
                <a:solidFill>
                  <a:srgbClr val="0000FF"/>
                </a:solidFill>
              </a:rPr>
              <a:t>yJXi </a:t>
            </a:r>
            <a:r>
              <a:rPr lang="fi-FI" b="1" dirty="0">
                <a:solidFill>
                  <a:srgbClr val="0000FF"/>
                </a:solidFill>
              </a:rPr>
              <a:t>- ( 1) </a:t>
            </a:r>
            <a:r>
              <a:rPr lang="fi-FI" b="1" i="1" dirty="0">
                <a:solidFill>
                  <a:srgbClr val="0000FF"/>
                </a:solidFill>
              </a:rPr>
              <a:t>(Xi </a:t>
            </a:r>
            <a:r>
              <a:rPr lang="fi-FI" b="1" dirty="0">
                <a:solidFill>
                  <a:srgbClr val="0000FF"/>
                </a:solidFill>
              </a:rPr>
              <a:t>- ( 2) </a:t>
            </a:r>
            <a:r>
              <a:rPr lang="fi-FI" b="1" i="1" dirty="0">
                <a:solidFill>
                  <a:srgbClr val="0000FF"/>
                </a:solidFill>
              </a:rPr>
              <a:t>(Xi </a:t>
            </a:r>
            <a:r>
              <a:rPr lang="fi-FI" b="1" dirty="0">
                <a:solidFill>
                  <a:srgbClr val="0000FF"/>
                </a:solidFill>
              </a:rPr>
              <a:t>- ( 3)</a:t>
            </a:r>
          </a:p>
          <a:p>
            <a:r>
              <a:rPr lang="pl-PL" b="1" dirty="0">
                <a:solidFill>
                  <a:srgbClr val="0000FF"/>
                </a:solidFill>
              </a:rPr>
              <a:t>L </a:t>
            </a:r>
            <a:r>
              <a:rPr lang="pl-PL" b="1" i="1" dirty="0">
                <a:solidFill>
                  <a:srgbClr val="0000FF"/>
                </a:solidFill>
              </a:rPr>
              <a:t>[(Xi </a:t>
            </a:r>
            <a:r>
              <a:rPr lang="pl-PL" b="1" dirty="0">
                <a:solidFill>
                  <a:srgbClr val="0000FF"/>
                </a:solidFill>
              </a:rPr>
              <a:t>- 8J) </a:t>
            </a:r>
            <a:r>
              <a:rPr lang="pl-PL" b="1" i="1" dirty="0">
                <a:solidFill>
                  <a:srgbClr val="0000FF"/>
                </a:solidFill>
              </a:rPr>
              <a:t>(Xi </a:t>
            </a:r>
            <a:r>
              <a:rPr lang="pl-PL" b="1" dirty="0">
                <a:solidFill>
                  <a:srgbClr val="0000FF"/>
                </a:solidFill>
              </a:rPr>
              <a:t>- ( 2) </a:t>
            </a:r>
            <a:r>
              <a:rPr lang="pl-PL" b="1" i="1" dirty="0">
                <a:solidFill>
                  <a:srgbClr val="0000FF"/>
                </a:solidFill>
              </a:rPr>
              <a:t>(Xi </a:t>
            </a:r>
            <a:r>
              <a:rPr lang="pl-PL" b="1" dirty="0">
                <a:solidFill>
                  <a:srgbClr val="0000FF"/>
                </a:solidFill>
              </a:rPr>
              <a:t>- (3)]2</a:t>
            </a:r>
          </a:p>
          <a:p>
            <a:r>
              <a:rPr lang="en-US" b="1" dirty="0">
                <a:solidFill>
                  <a:srgbClr val="0000FF"/>
                </a:solidFill>
              </a:rPr>
              <a:t>(7.38)</a:t>
            </a:r>
          </a:p>
          <a:p>
            <a:r>
              <a:rPr lang="en-US" b="1" dirty="0">
                <a:solidFill>
                  <a:srgbClr val="0000FF"/>
                </a:solidFill>
              </a:rPr>
              <a:t>For the general case of arbitrarily chosen data points </a:t>
            </a:r>
            <a:r>
              <a:rPr lang="en-US" b="1" i="1" dirty="0">
                <a:solidFill>
                  <a:srgbClr val="0000FF"/>
                </a:solidFill>
              </a:rPr>
              <a:t>(Xi' Yi), </a:t>
            </a:r>
            <a:r>
              <a:rPr lang="en-US" b="1" dirty="0">
                <a:solidFill>
                  <a:srgbClr val="0000FF"/>
                </a:solidFill>
              </a:rPr>
              <a:t>this procedure is cumbersome</a:t>
            </a:r>
          </a:p>
          <a:p>
            <a:r>
              <a:rPr lang="en-US" b="1" dirty="0">
                <a:solidFill>
                  <a:srgbClr val="0000FF"/>
                </a:solidFill>
              </a:rPr>
              <a:t>even with computer techniques because it requires the solution of coupled,</a:t>
            </a:r>
          </a:p>
          <a:p>
            <a:r>
              <a:rPr lang="en-US" b="1" dirty="0">
                <a:solidFill>
                  <a:srgbClr val="0000FF"/>
                </a:solidFill>
              </a:rPr>
              <a:t>nonlinear equations. There is, however, a special type of data for which the calculations</a:t>
            </a:r>
          </a:p>
          <a:p>
            <a:r>
              <a:rPr lang="en-US" b="1" dirty="0">
                <a:solidFill>
                  <a:srgbClr val="0000FF"/>
                </a:solidFill>
              </a:rPr>
              <a:t>can be considerably simplified, namely, data that meet the following two criteria:</a:t>
            </a:r>
          </a:p>
          <a:p>
            <a:r>
              <a:rPr lang="en-US" b="1" dirty="0">
                <a:solidFill>
                  <a:srgbClr val="0000FF"/>
                </a:solidFill>
              </a:rPr>
              <a:t>(1) the independent variables </a:t>
            </a:r>
            <a:r>
              <a:rPr lang="en-US" b="1" i="1" dirty="0">
                <a:solidFill>
                  <a:srgbClr val="0000FF"/>
                </a:solidFill>
              </a:rPr>
              <a:t>Xi </a:t>
            </a:r>
            <a:r>
              <a:rPr lang="en-US" b="1" dirty="0">
                <a:solidFill>
                  <a:srgbClr val="0000FF"/>
                </a:solidFill>
              </a:rPr>
              <a:t>are equally spaced, and (2) the uncertainties</a:t>
            </a:r>
          </a:p>
          <a:p>
            <a:r>
              <a:rPr lang="en-US" b="1" dirty="0">
                <a:solidFill>
                  <a:srgbClr val="0000FF"/>
                </a:solidFill>
              </a:rPr>
              <a:t>are constant, </a:t>
            </a:r>
            <a:r>
              <a:rPr lang="en-US" b="1" dirty="0" err="1">
                <a:solidFill>
                  <a:srgbClr val="0000FF"/>
                </a:solidFill>
              </a:rPr>
              <a:t>O'i</a:t>
            </a:r>
            <a:r>
              <a:rPr lang="en-US" b="1" dirty="0">
                <a:solidFill>
                  <a:srgbClr val="0000FF"/>
                </a:solidFill>
              </a:rPr>
              <a:t> = 0', and can therefore be ignored.</a:t>
            </a:r>
          </a:p>
          <a:p>
            <a:r>
              <a:rPr lang="en-US" b="1" dirty="0">
                <a:solidFill>
                  <a:srgbClr val="0000FF"/>
                </a:solidFill>
              </a:rPr>
              <a:t>Consider the experiments of Examples 6.1 (measurement of temperature versus</a:t>
            </a:r>
          </a:p>
          <a:p>
            <a:r>
              <a:rPr lang="en-US" b="1" dirty="0">
                <a:solidFill>
                  <a:srgbClr val="0000FF"/>
                </a:solidFill>
              </a:rPr>
              <a:t>position) and 7.1 (voltage versus temperature). Those data satisfy the required</a:t>
            </a:r>
          </a:p>
          <a:p>
            <a:r>
              <a:rPr lang="en-US" b="1" dirty="0">
                <a:solidFill>
                  <a:srgbClr val="0000FF"/>
                </a:solidFill>
              </a:rPr>
              <a:t>conditions and, therefore, we could use a simplified method of independent parameters</a:t>
            </a:r>
          </a:p>
          <a:p>
            <a:r>
              <a:rPr lang="en-US" b="1" dirty="0">
                <a:solidFill>
                  <a:srgbClr val="0000FF"/>
                </a:solidFill>
              </a:rPr>
              <a:t>to obtain a fit. The resulting values </a:t>
            </a:r>
            <a:r>
              <a:rPr lang="en-US" b="1" dirty="0" err="1">
                <a:solidFill>
                  <a:srgbClr val="0000FF"/>
                </a:solidFill>
              </a:rPr>
              <a:t>ofthe</a:t>
            </a:r>
            <a:r>
              <a:rPr lang="en-US" b="1" dirty="0">
                <a:solidFill>
                  <a:srgbClr val="0000FF"/>
                </a:solidFill>
              </a:rPr>
              <a:t> coefficients for these </a:t>
            </a:r>
            <a:r>
              <a:rPr lang="en-US" b="1" dirty="0" err="1">
                <a:solidFill>
                  <a:srgbClr val="0000FF"/>
                </a:solidFill>
              </a:rPr>
              <a:t>particul</a:t>
            </a:r>
            <a:r>
              <a:rPr lang="en-US" b="1" dirty="0">
                <a:solidFill>
                  <a:srgbClr val="0000FF"/>
                </a:solidFill>
              </a:rPr>
              <a:t>~ experiments</a:t>
            </a:r>
          </a:p>
          <a:p>
            <a:r>
              <a:rPr lang="en-US" b="1" dirty="0">
                <a:solidFill>
                  <a:srgbClr val="0000FF"/>
                </a:solidFill>
              </a:rPr>
              <a:t>might not have any great physical significance (that is, </a:t>
            </a:r>
            <a:r>
              <a:rPr lang="en-US" b="1" i="1" dirty="0" err="1">
                <a:solidFill>
                  <a:srgbClr val="0000FF"/>
                </a:solidFill>
              </a:rPr>
              <a:t>aJ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= </a:t>
            </a:r>
            <a:r>
              <a:rPr lang="en-US" b="1" i="1" dirty="0">
                <a:solidFill>
                  <a:srgbClr val="0000FF"/>
                </a:solidFill>
              </a:rPr>
              <a:t>T </a:t>
            </a:r>
            <a:r>
              <a:rPr lang="en-US" b="1" dirty="0">
                <a:solidFill>
                  <a:srgbClr val="0000FF"/>
                </a:solidFill>
              </a:rPr>
              <a:t>the</a:t>
            </a:r>
          </a:p>
          <a:p>
            <a:r>
              <a:rPr lang="en-US" b="1" dirty="0">
                <a:solidFill>
                  <a:srgbClr val="0000FF"/>
                </a:solidFill>
              </a:rPr>
              <a:t>average temperature of the data points in Example 6.1 is not a particularly useful</a:t>
            </a:r>
          </a:p>
          <a:p>
            <a:r>
              <a:rPr lang="en-US" b="1" dirty="0">
                <a:solidFill>
                  <a:srgbClr val="0000FF"/>
                </a:solidFill>
              </a:rPr>
              <a:t>number), but by using this technique of fitting orthogonal polynomials we could try</a:t>
            </a:r>
          </a:p>
          <a:p>
            <a:r>
              <a:rPr lang="en-US" b="1" dirty="0">
                <a:solidFill>
                  <a:srgbClr val="0000FF"/>
                </a:solidFill>
              </a:rPr>
              <a:t>fitting higher-degree polynomials without changing the values of the coefficients already</a:t>
            </a:r>
          </a:p>
          <a:p>
            <a:r>
              <a:rPr lang="en-US" b="1" dirty="0">
                <a:solidFill>
                  <a:srgbClr val="0000FF"/>
                </a:solidFill>
              </a:rPr>
              <a:t>calculated for a straight-line or quadratic fit. The experiment of Example 6.2</a:t>
            </a:r>
          </a:p>
          <a:p>
            <a:r>
              <a:rPr lang="en-US" b="1" dirty="0">
                <a:solidFill>
                  <a:srgbClr val="0000FF"/>
                </a:solidFill>
              </a:rPr>
              <a:t>(the decay of a radioactive state) fulfills only the first of the two criteria, because the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X </a:t>
            </a:r>
            <a:r>
              <a:rPr lang="en-US" b="1" dirty="0">
                <a:solidFill>
                  <a:srgbClr val="0000FF"/>
                </a:solidFill>
              </a:rPr>
              <a:t>data points are equally spaced but the uncertainties are statistical, so that we can-</a:t>
            </a:r>
          </a:p>
        </p:txBody>
      </p:sp>
    </p:spTree>
    <p:extLst>
      <p:ext uri="{BB962C8B-B14F-4D97-AF65-F5344CB8AC3E}">
        <p14:creationId xmlns:p14="http://schemas.microsoft.com/office/powerpoint/2010/main" val="977113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839200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not ignore the factor of </a:t>
            </a:r>
            <a:r>
              <a:rPr lang="en-US" b="1" i="1" dirty="0">
                <a:solidFill>
                  <a:srgbClr val="0000FF"/>
                </a:solidFill>
              </a:rPr>
              <a:t>O'T </a:t>
            </a:r>
            <a:r>
              <a:rPr lang="en-US" b="1" dirty="0">
                <a:solidFill>
                  <a:srgbClr val="0000FF"/>
                </a:solidFill>
              </a:rPr>
              <a:t>that belongs in the denominators of the fitting Equations</a:t>
            </a:r>
          </a:p>
          <a:p>
            <a:r>
              <a:rPr lang="en-US" b="1" dirty="0">
                <a:solidFill>
                  <a:srgbClr val="0000FF"/>
                </a:solidFill>
              </a:rPr>
              <a:t>(7.30) through (7.33).</a:t>
            </a:r>
          </a:p>
          <a:p>
            <a:r>
              <a:rPr lang="en-US" b="1" dirty="0">
                <a:solidFill>
                  <a:srgbClr val="0000FF"/>
                </a:solidFill>
              </a:rPr>
              <a:t>For an experiment similar to that of Example 7.1, where we have made </a:t>
            </a:r>
            <a:r>
              <a:rPr lang="en-US" b="1" i="1" dirty="0">
                <a:solidFill>
                  <a:srgbClr val="0000FF"/>
                </a:solidFill>
              </a:rPr>
              <a:t>N</a:t>
            </a:r>
          </a:p>
          <a:p>
            <a:r>
              <a:rPr lang="en-US" b="1" dirty="0">
                <a:solidFill>
                  <a:srgbClr val="0000FF"/>
                </a:solidFill>
              </a:rPr>
              <a:t>measurements of equally spaced values of the independent variable </a:t>
            </a:r>
            <a:r>
              <a:rPr lang="en-US" b="1" i="1" dirty="0">
                <a:solidFill>
                  <a:srgbClr val="0000FF"/>
                </a:solidFill>
              </a:rPr>
              <a:t>X </a:t>
            </a:r>
            <a:r>
              <a:rPr lang="en-US" b="1" dirty="0">
                <a:solidFill>
                  <a:srgbClr val="0000FF"/>
                </a:solidFill>
              </a:rPr>
              <a:t>ranging from</a:t>
            </a:r>
          </a:p>
          <a:p>
            <a:r>
              <a:rPr lang="en-US" b="1" dirty="0">
                <a:solidFill>
                  <a:srgbClr val="0000FF"/>
                </a:solidFill>
              </a:rPr>
              <a:t>Xl to </a:t>
            </a:r>
            <a:r>
              <a:rPr lang="en-US" b="1" i="1" dirty="0">
                <a:solidFill>
                  <a:srgbClr val="0000FF"/>
                </a:solidFill>
              </a:rPr>
              <a:t>XN </a:t>
            </a:r>
            <a:r>
              <a:rPr lang="en-US" b="1" dirty="0">
                <a:solidFill>
                  <a:srgbClr val="0000FF"/>
                </a:solidFill>
              </a:rPr>
              <a:t>in steps of d,</a:t>
            </a:r>
          </a:p>
          <a:p>
            <a:r>
              <a:rPr lang="en-US" b="1" dirty="0">
                <a:solidFill>
                  <a:srgbClr val="0000FF"/>
                </a:solidFill>
              </a:rPr>
              <a:t>d =Xi+1 </a:t>
            </a:r>
            <a:r>
              <a:rPr lang="en-US" b="1" i="1" dirty="0">
                <a:solidFill>
                  <a:srgbClr val="0000FF"/>
                </a:solidFill>
              </a:rPr>
              <a:t>+Xi</a:t>
            </a:r>
          </a:p>
          <a:p>
            <a:r>
              <a:rPr lang="en-US" b="1" dirty="0">
                <a:solidFill>
                  <a:srgbClr val="0000FF"/>
                </a:solidFill>
              </a:rPr>
              <a:t>and the uncertainties are due to instrumental errors with a common standard deviation</a:t>
            </a:r>
          </a:p>
          <a:p>
            <a:r>
              <a:rPr lang="en-US" b="1" dirty="0" err="1">
                <a:solidFill>
                  <a:srgbClr val="0000FF"/>
                </a:solidFill>
              </a:rPr>
              <a:t>O'i</a:t>
            </a:r>
            <a:r>
              <a:rPr lang="en-US" b="1" dirty="0">
                <a:solidFill>
                  <a:srgbClr val="0000FF"/>
                </a:solidFill>
              </a:rPr>
              <a:t> = 0', Equations (7.35) through (7.37) reduce to</a:t>
            </a:r>
          </a:p>
          <a:p>
            <a:r>
              <a:rPr lang="pt-BR" b="1" dirty="0">
                <a:solidFill>
                  <a:srgbClr val="0000FF"/>
                </a:solidFill>
              </a:rPr>
              <a:t>1 1 13 = </a:t>
            </a:r>
            <a:r>
              <a:rPr lang="pt-BR" b="1" i="1" dirty="0">
                <a:solidFill>
                  <a:srgbClr val="0000FF"/>
                </a:solidFill>
              </a:rPr>
              <a:t>N LXi </a:t>
            </a:r>
            <a:r>
              <a:rPr lang="pt-BR" b="1" dirty="0">
                <a:solidFill>
                  <a:srgbClr val="0000FF"/>
                </a:solidFill>
              </a:rPr>
              <a:t>= </a:t>
            </a:r>
            <a:r>
              <a:rPr lang="pt-BR" b="1" i="1" dirty="0">
                <a:solidFill>
                  <a:srgbClr val="0000FF"/>
                </a:solidFill>
              </a:rPr>
              <a:t>X </a:t>
            </a:r>
            <a:r>
              <a:rPr lang="pt-BR" b="1" dirty="0">
                <a:solidFill>
                  <a:srgbClr val="0000FF"/>
                </a:solidFill>
              </a:rPr>
              <a:t>= 2 </a:t>
            </a:r>
            <a:r>
              <a:rPr lang="pt-BR" b="1" i="1" dirty="0">
                <a:solidFill>
                  <a:srgbClr val="0000FF"/>
                </a:solidFill>
              </a:rPr>
              <a:t>(Xi </a:t>
            </a:r>
            <a:r>
              <a:rPr lang="pt-BR" b="1" dirty="0">
                <a:solidFill>
                  <a:srgbClr val="0000FF"/>
                </a:solidFill>
              </a:rPr>
              <a:t>- </a:t>
            </a:r>
            <a:r>
              <a:rPr lang="pt-BR" b="1" i="1" dirty="0">
                <a:solidFill>
                  <a:srgbClr val="0000FF"/>
                </a:solidFill>
              </a:rPr>
              <a:t>xn)</a:t>
            </a:r>
          </a:p>
          <a:p>
            <a:r>
              <a:rPr lang="pt-BR" b="1" dirty="0">
                <a:solidFill>
                  <a:srgbClr val="0000FF"/>
                </a:solidFill>
              </a:rPr>
              <a:t>I' = 13 ± )~ </a:t>
            </a:r>
            <a:r>
              <a:rPr lang="pt-BR" b="1" i="1" dirty="0">
                <a:solidFill>
                  <a:srgbClr val="0000FF"/>
                </a:solidFill>
              </a:rPr>
              <a:t>L(Xi </a:t>
            </a:r>
            <a:r>
              <a:rPr lang="pt-BR" b="1" dirty="0">
                <a:solidFill>
                  <a:srgbClr val="0000FF"/>
                </a:solidFill>
              </a:rPr>
              <a:t>-13)2 = 13 ± d) 112 </a:t>
            </a:r>
            <a:r>
              <a:rPr lang="pt-BR" b="1" i="1" dirty="0">
                <a:solidFill>
                  <a:srgbClr val="0000FF"/>
                </a:solidFill>
              </a:rPr>
              <a:t>(N2 </a:t>
            </a:r>
            <a:r>
              <a:rPr lang="pt-BR" b="1" dirty="0">
                <a:solidFill>
                  <a:srgbClr val="0000FF"/>
                </a:solidFill>
              </a:rPr>
              <a:t>- 1) (7.39) _</a:t>
            </a:r>
          </a:p>
          <a:p>
            <a:r>
              <a:rPr lang="en-US" b="1" dirty="0">
                <a:solidFill>
                  <a:srgbClr val="0000FF"/>
                </a:solidFill>
              </a:rPr>
              <a:t>A more comprehensive list of parameters for orthogonal polynomials can be found</a:t>
            </a:r>
          </a:p>
          <a:p>
            <a:r>
              <a:rPr lang="en-US" b="1" dirty="0">
                <a:solidFill>
                  <a:srgbClr val="0000FF"/>
                </a:solidFill>
              </a:rPr>
              <a:t>in Anderson and Houseman (1942).</a:t>
            </a:r>
          </a:p>
          <a:p>
            <a:r>
              <a:rPr lang="en-US" b="1" dirty="0">
                <a:solidFill>
                  <a:srgbClr val="0000FF"/>
                </a:solidFill>
              </a:rPr>
              <a:t>Table 7.5 shows coefficients </a:t>
            </a:r>
            <a:r>
              <a:rPr lang="en-US" b="1" dirty="0" err="1">
                <a:solidFill>
                  <a:srgbClr val="0000FF"/>
                </a:solidFill>
              </a:rPr>
              <a:t>aj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i="1" dirty="0">
                <a:solidFill>
                  <a:srgbClr val="0000FF"/>
                </a:solidFill>
              </a:rPr>
              <a:t>a2, a3, </a:t>
            </a:r>
            <a:r>
              <a:rPr lang="en-US" b="1" dirty="0">
                <a:solidFill>
                  <a:srgbClr val="0000FF"/>
                </a:solidFill>
              </a:rPr>
              <a:t>and </a:t>
            </a:r>
            <a:r>
              <a:rPr lang="en-US" b="1" i="1" dirty="0">
                <a:solidFill>
                  <a:srgbClr val="0000FF"/>
                </a:solidFill>
              </a:rPr>
              <a:t>a4 </a:t>
            </a:r>
            <a:r>
              <a:rPr lang="en-US" b="1" dirty="0">
                <a:solidFill>
                  <a:srgbClr val="0000FF"/>
                </a:solidFill>
              </a:rPr>
              <a:t>as well as the values of X2 and</a:t>
            </a:r>
          </a:p>
          <a:p>
            <a:r>
              <a:rPr lang="en-US" b="1" dirty="0">
                <a:solidFill>
                  <a:srgbClr val="0000FF"/>
                </a:solidFill>
              </a:rPr>
              <a:t>the x2-probability obtained when we fit the data of Example 7.1, by the standard</a:t>
            </a:r>
          </a:p>
          <a:p>
            <a:r>
              <a:rPr lang="en-US" b="1" dirty="0">
                <a:solidFill>
                  <a:srgbClr val="0000FF"/>
                </a:solidFill>
              </a:rPr>
              <a:t>least-squares method and by the independent parameter method of Equation (7.39).</a:t>
            </a:r>
          </a:p>
          <a:p>
            <a:r>
              <a:rPr lang="en-US" b="1" dirty="0">
                <a:solidFill>
                  <a:srgbClr val="0000FF"/>
                </a:solidFill>
              </a:rPr>
              <a:t>We have made separate fits with first-, second-, and third-degree polynomials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(m </a:t>
            </a:r>
            <a:r>
              <a:rPr lang="en-US" b="1" dirty="0">
                <a:solidFill>
                  <a:srgbClr val="0000FF"/>
                </a:solidFill>
              </a:rPr>
              <a:t>= 2, 3, and 4). As expected, adding extra terms does not change the values of the</a:t>
            </a:r>
          </a:p>
          <a:p>
            <a:r>
              <a:rPr lang="en-US" b="1" dirty="0">
                <a:solidFill>
                  <a:srgbClr val="0000FF"/>
                </a:solidFill>
              </a:rPr>
              <a:t>lower-order coefficients obtained by the independent parameter method and therefore</a:t>
            </a:r>
          </a:p>
          <a:p>
            <a:r>
              <a:rPr lang="en-US" b="1" dirty="0">
                <a:solidFill>
                  <a:srgbClr val="0000FF"/>
                </a:solidFill>
              </a:rPr>
              <a:t>we display them only once in Table 7.5. There is a marked improvement in X2</a:t>
            </a:r>
          </a:p>
          <a:p>
            <a:r>
              <a:rPr lang="en-US" b="1" dirty="0">
                <a:solidFill>
                  <a:srgbClr val="0000FF"/>
                </a:solidFill>
              </a:rPr>
              <a:t>in going from the two-parameter (linear) fits to three-parameter (quadratic) fits.</a:t>
            </a:r>
          </a:p>
          <a:p>
            <a:r>
              <a:rPr lang="en-US" b="1" dirty="0">
                <a:solidFill>
                  <a:srgbClr val="0000FF"/>
                </a:solidFill>
              </a:rPr>
              <a:t>Unless a theoretical reason dictates that our data should follow a cubic distribution,</a:t>
            </a:r>
          </a:p>
          <a:p>
            <a:r>
              <a:rPr lang="en-US" b="1" dirty="0">
                <a:solidFill>
                  <a:srgbClr val="0000FF"/>
                </a:solidFill>
              </a:rPr>
              <a:t>there is no justification in making a four-parameter (cubic) fit to these data, because</a:t>
            </a:r>
          </a:p>
          <a:p>
            <a:r>
              <a:rPr lang="en-US" b="1" dirty="0">
                <a:solidFill>
                  <a:srgbClr val="0000FF"/>
                </a:solidFill>
              </a:rPr>
              <a:t>the value of X2 for </a:t>
            </a:r>
            <a:r>
              <a:rPr lang="en-US" b="1" i="1" dirty="0">
                <a:solidFill>
                  <a:srgbClr val="0000FF"/>
                </a:solidFill>
              </a:rPr>
              <a:t>m </a:t>
            </a:r>
            <a:r>
              <a:rPr lang="en-US" b="1" dirty="0">
                <a:solidFill>
                  <a:srgbClr val="0000FF"/>
                </a:solidFill>
              </a:rPr>
              <a:t>= 3 is satisfactory (26.6 for 18 degrees of freedom,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TABLE </a:t>
            </a:r>
            <a:r>
              <a:rPr lang="en-US" b="1" dirty="0">
                <a:solidFill>
                  <a:srgbClr val="FF0000"/>
                </a:solidFill>
              </a:rPr>
              <a:t>7.5</a:t>
            </a:r>
          </a:p>
          <a:p>
            <a:r>
              <a:rPr lang="en-US" b="1" dirty="0">
                <a:solidFill>
                  <a:srgbClr val="FF0000"/>
                </a:solidFill>
              </a:rPr>
              <a:t>Values of X2 and parameters obtained by fitting the data of Example 7.1 by</a:t>
            </a:r>
          </a:p>
          <a:p>
            <a:r>
              <a:rPr lang="en-US" b="1" dirty="0">
                <a:solidFill>
                  <a:srgbClr val="FF0000"/>
                </a:solidFill>
              </a:rPr>
              <a:t>the standard least-squares method and by the method of independent</a:t>
            </a:r>
          </a:p>
          <a:p>
            <a:r>
              <a:rPr lang="en-US" b="1" dirty="0">
                <a:solidFill>
                  <a:srgbClr val="0000FF"/>
                </a:solidFill>
              </a:rPr>
              <a:t>parameters, as a function of the number of parameters </a:t>
            </a:r>
            <a:r>
              <a:rPr lang="en-US" b="1" i="1" dirty="0">
                <a:solidFill>
                  <a:srgbClr val="0000FF"/>
                </a:solidFill>
              </a:rPr>
              <a:t>m </a:t>
            </a:r>
            <a:r>
              <a:rPr lang="en-US" b="1" dirty="0">
                <a:solidFill>
                  <a:srgbClr val="0000FF"/>
                </a:solidFill>
              </a:rPr>
              <a:t>of the fit</a:t>
            </a:r>
          </a:p>
          <a:p>
            <a:r>
              <a:rPr lang="en-US" b="1" dirty="0">
                <a:solidFill>
                  <a:srgbClr val="0000FF"/>
                </a:solidFill>
              </a:rPr>
              <a:t>Standard least squares</a:t>
            </a:r>
          </a:p>
          <a:p>
            <a:r>
              <a:rPr lang="en-US" b="1" dirty="0">
                <a:solidFill>
                  <a:srgbClr val="0000FF"/>
                </a:solidFill>
              </a:rPr>
              <a:t>Independent</a:t>
            </a:r>
          </a:p>
          <a:p>
            <a:r>
              <a:rPr lang="da-DK" b="1" i="1" dirty="0">
                <a:solidFill>
                  <a:srgbClr val="0000FF"/>
                </a:solidFill>
              </a:rPr>
              <a:t>m </a:t>
            </a:r>
            <a:r>
              <a:rPr lang="da-DK" b="1" dirty="0">
                <a:solidFill>
                  <a:srgbClr val="0000FF"/>
                </a:solidFill>
              </a:rPr>
              <a:t>2 3 4 parameters</a:t>
            </a:r>
          </a:p>
          <a:p>
            <a:r>
              <a:rPr lang="en-US" b="1" dirty="0">
                <a:solidFill>
                  <a:srgbClr val="0000FF"/>
                </a:solidFill>
              </a:rPr>
              <a:t>X2 43.5 (0.12%) 26.6(8.8%) 24.9(9.4%)</a:t>
            </a:r>
          </a:p>
          <a:p>
            <a:r>
              <a:rPr lang="pt-BR" b="1" i="1" dirty="0">
                <a:solidFill>
                  <a:srgbClr val="0000FF"/>
                </a:solidFill>
              </a:rPr>
              <a:t>a l </a:t>
            </a:r>
            <a:r>
              <a:rPr lang="pt-BR" b="1" dirty="0">
                <a:solidFill>
                  <a:srgbClr val="0000FF"/>
                </a:solidFill>
              </a:rPr>
              <a:t>-1.01 ± 0.02 (-0.92 ± 0.03) (-0.89 ± 0.03) 1.15</a:t>
            </a:r>
          </a:p>
          <a:p>
            <a:r>
              <a:rPr lang="pt-BR" b="1" i="1" dirty="0">
                <a:solidFill>
                  <a:srgbClr val="0000FF"/>
                </a:solidFill>
              </a:rPr>
              <a:t>a2 </a:t>
            </a:r>
            <a:r>
              <a:rPr lang="pt-BR" b="1" dirty="0">
                <a:solidFill>
                  <a:srgbClr val="0000FF"/>
                </a:solidFill>
              </a:rPr>
              <a:t>(4.31 ± 0.04)10-2 (3.8 ± 0.1)10-2 (3.4 ± 0.3)10-2 4.31 X 10-2</a:t>
            </a:r>
          </a:p>
          <a:p>
            <a:r>
              <a:rPr lang="pt-BR" b="1" i="1" dirty="0">
                <a:solidFill>
                  <a:srgbClr val="0000FF"/>
                </a:solidFill>
              </a:rPr>
              <a:t>a3 </a:t>
            </a:r>
            <a:r>
              <a:rPr lang="pt-BR" b="1" dirty="0">
                <a:solidFill>
                  <a:srgbClr val="0000FF"/>
                </a:solidFill>
              </a:rPr>
              <a:t>(5.5 ± 1.3)10-5 (1.5 ± 0.8)10-4 5.49 X 10-5</a:t>
            </a:r>
          </a:p>
          <a:p>
            <a:r>
              <a:rPr lang="pt-BR" b="1" i="1" dirty="0">
                <a:solidFill>
                  <a:srgbClr val="0000FF"/>
                </a:solidFill>
              </a:rPr>
              <a:t>a4 </a:t>
            </a:r>
            <a:r>
              <a:rPr lang="pt-BR" b="1" dirty="0">
                <a:solidFill>
                  <a:srgbClr val="0000FF"/>
                </a:solidFill>
              </a:rPr>
              <a:t>(-6.5 ± 5.1)10-7 6.51 X 10-7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Note: </a:t>
            </a:r>
            <a:r>
              <a:rPr lang="en-US" b="1" dirty="0">
                <a:solidFill>
                  <a:srgbClr val="0000FF"/>
                </a:solidFill>
              </a:rPr>
              <a:t>The values of X' are the same for both methods. The numbers in parentheses correspond to the X' probability</a:t>
            </a:r>
          </a:p>
          <a:p>
            <a:r>
              <a:rPr lang="en-US" b="1" dirty="0">
                <a:solidFill>
                  <a:srgbClr val="0000FF"/>
                </a:solidFill>
              </a:rPr>
              <a:t>for the fit with 21-m degrees of freedom.</a:t>
            </a:r>
          </a:p>
        </p:txBody>
      </p:sp>
    </p:spTree>
    <p:extLst>
      <p:ext uri="{BB962C8B-B14F-4D97-AF65-F5344CB8AC3E}">
        <p14:creationId xmlns:p14="http://schemas.microsoft.com/office/powerpoint/2010/main" val="2016715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715536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652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686800" cy="1200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corresponding to </a:t>
            </a:r>
            <a:r>
              <a:rPr lang="en-US" i="1" dirty="0"/>
              <a:t>P </a:t>
            </a:r>
            <a:r>
              <a:rPr lang="en-US" dirty="0"/>
              <a:t>= 8.8%), and adding more terms does not improve the fit. If a</a:t>
            </a:r>
          </a:p>
          <a:p>
            <a:r>
              <a:rPr lang="en-US" dirty="0"/>
              <a:t>cubic function had been predicted by theoretical considerations, we should be obligated</a:t>
            </a:r>
          </a:p>
          <a:p>
            <a:r>
              <a:rPr lang="en-US" dirty="0"/>
              <a:t>to say that our data are not sensitive to the presence of a cubic term.</a:t>
            </a:r>
          </a:p>
          <a:p>
            <a:r>
              <a:rPr lang="en-US" b="1" dirty="0">
                <a:solidFill>
                  <a:srgbClr val="FF5050"/>
                </a:solidFill>
              </a:rPr>
              <a:t>Legendre Polynomials</a:t>
            </a:r>
          </a:p>
          <a:p>
            <a:r>
              <a:rPr lang="en-US" dirty="0"/>
              <a:t>Although the method of fitting to orthogonal polynomials outlined in the previous</a:t>
            </a:r>
          </a:p>
          <a:p>
            <a:r>
              <a:rPr lang="en-US" dirty="0"/>
              <a:t>section can be tedious, there are predefined sets of orthogonal polynomials that are</a:t>
            </a:r>
          </a:p>
          <a:p>
            <a:r>
              <a:rPr lang="en-US" dirty="0"/>
              <a:t>often useful in fitting data. One important set is the </a:t>
            </a:r>
            <a:r>
              <a:rPr lang="en-US" i="1" dirty="0"/>
              <a:t>Legendre polynomials</a:t>
            </a:r>
          </a:p>
          <a:p>
            <a:r>
              <a:rPr lang="en-US" dirty="0"/>
              <a:t>where </a:t>
            </a:r>
            <a:r>
              <a:rPr lang="en-US" i="1" dirty="0"/>
              <a:t>x </a:t>
            </a:r>
            <a:r>
              <a:rPr lang="en-US" dirty="0"/>
              <a:t>= cos e and the terms </a:t>
            </a:r>
            <a:r>
              <a:rPr lang="en-US" i="1" dirty="0"/>
              <a:t>PL(X) </a:t>
            </a:r>
            <a:r>
              <a:rPr lang="en-US" dirty="0"/>
              <a:t>in the function are given by</a:t>
            </a:r>
          </a:p>
          <a:p>
            <a:r>
              <a:rPr lang="en-US" i="1" dirty="0"/>
              <a:t>Po(x) </a:t>
            </a:r>
            <a:r>
              <a:rPr lang="en-US" dirty="0"/>
              <a:t>= 1</a:t>
            </a:r>
          </a:p>
          <a:p>
            <a:r>
              <a:rPr lang="en-US" i="1" dirty="0"/>
              <a:t>Pl(X) </a:t>
            </a:r>
            <a:r>
              <a:rPr lang="en-US" dirty="0"/>
              <a:t>= </a:t>
            </a:r>
            <a:r>
              <a:rPr lang="en-US" i="1" dirty="0"/>
              <a:t>x</a:t>
            </a:r>
          </a:p>
          <a:p>
            <a:r>
              <a:rPr lang="en-US" i="1" dirty="0"/>
              <a:t>P2(x) </a:t>
            </a:r>
            <a:r>
              <a:rPr lang="en-US" dirty="0"/>
              <a:t>= </a:t>
            </a:r>
            <a:r>
              <a:rPr lang="en-US" i="1" dirty="0" err="1"/>
              <a:t>Vz</a:t>
            </a:r>
            <a:r>
              <a:rPr lang="en-US" i="1" dirty="0"/>
              <a:t>(3x2 </a:t>
            </a:r>
            <a:r>
              <a:rPr lang="en-US" dirty="0"/>
              <a:t>- 1)</a:t>
            </a:r>
          </a:p>
          <a:p>
            <a:r>
              <a:rPr lang="en-US" i="1" dirty="0"/>
              <a:t>P3(x) </a:t>
            </a:r>
            <a:r>
              <a:rPr lang="en-US" dirty="0"/>
              <a:t>= </a:t>
            </a:r>
            <a:r>
              <a:rPr lang="en-US" i="1" dirty="0"/>
              <a:t>Y2 (5x3 </a:t>
            </a:r>
            <a:r>
              <a:rPr lang="en-US" dirty="0"/>
              <a:t>- </a:t>
            </a:r>
            <a:r>
              <a:rPr lang="en-US" i="1" dirty="0"/>
              <a:t>3x)</a:t>
            </a:r>
          </a:p>
          <a:p>
            <a:r>
              <a:rPr lang="en-US" dirty="0"/>
              <a:t>and higher-order terms can be determined from the recursion relation</a:t>
            </a:r>
          </a:p>
          <a:p>
            <a:r>
              <a:rPr lang="en-US" dirty="0"/>
              <a:t>1</a:t>
            </a:r>
          </a:p>
          <a:p>
            <a:r>
              <a:rPr lang="en-US" i="1" dirty="0"/>
              <a:t>PL(x) </a:t>
            </a:r>
            <a:r>
              <a:rPr lang="en-US" dirty="0"/>
              <a:t>= </a:t>
            </a:r>
            <a:r>
              <a:rPr lang="en-US" i="1" dirty="0"/>
              <a:t>L [(2L </a:t>
            </a:r>
            <a:r>
              <a:rPr lang="en-US" dirty="0"/>
              <a:t>- </a:t>
            </a:r>
            <a:r>
              <a:rPr lang="en-US" i="1" dirty="0"/>
              <a:t>1)XPL- 1(X) </a:t>
            </a:r>
            <a:r>
              <a:rPr lang="en-US" dirty="0"/>
              <a:t>- </a:t>
            </a:r>
            <a:r>
              <a:rPr lang="en-US" i="1" dirty="0"/>
              <a:t>(L </a:t>
            </a:r>
            <a:r>
              <a:rPr lang="en-US" dirty="0"/>
              <a:t>- </a:t>
            </a:r>
            <a:r>
              <a:rPr lang="en-US" i="1" dirty="0"/>
              <a:t>l)PL-ix)]</a:t>
            </a:r>
          </a:p>
          <a:p>
            <a:r>
              <a:rPr lang="en-US" dirty="0"/>
              <a:t>(7.40)</a:t>
            </a:r>
          </a:p>
          <a:p>
            <a:r>
              <a:rPr lang="en-US" dirty="0"/>
              <a:t>(7.41)</a:t>
            </a:r>
          </a:p>
          <a:p>
            <a:r>
              <a:rPr lang="en-US" dirty="0"/>
              <a:t>(7.42)</a:t>
            </a:r>
          </a:p>
          <a:p>
            <a:r>
              <a:rPr lang="en-US" dirty="0"/>
              <a:t>Legendre polynomials are orthogonal when averaged over all values of </a:t>
            </a:r>
            <a:r>
              <a:rPr lang="en-US" i="1" dirty="0"/>
              <a:t>x </a:t>
            </a:r>
            <a:r>
              <a:rPr lang="en-US" dirty="0"/>
              <a:t>= cos e:</a:t>
            </a:r>
          </a:p>
          <a:p>
            <a:r>
              <a:rPr lang="en-US" i="1" dirty="0" err="1"/>
              <a:t>i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i="1" dirty="0"/>
              <a:t>[P </a:t>
            </a:r>
            <a:r>
              <a:rPr lang="en-US" dirty="0"/>
              <a:t>( </a:t>
            </a:r>
            <a:r>
              <a:rPr lang="en-US" i="1" dirty="0"/>
              <a:t>)P </a:t>
            </a:r>
            <a:r>
              <a:rPr lang="en-US" dirty="0"/>
              <a:t>( ) </a:t>
            </a:r>
            <a:r>
              <a:rPr lang="en-US" i="1" dirty="0"/>
              <a:t>d </a:t>
            </a:r>
            <a:r>
              <a:rPr lang="en-US" dirty="0"/>
              <a:t>= </a:t>
            </a:r>
            <a:r>
              <a:rPr lang="en-US" i="1" dirty="0"/>
              <a:t>{2/(2L </a:t>
            </a:r>
            <a:r>
              <a:rPr lang="en-US" dirty="0"/>
              <a:t>+ 1) for </a:t>
            </a:r>
            <a:r>
              <a:rPr lang="en-US" i="1" dirty="0"/>
              <a:t>L </a:t>
            </a:r>
            <a:r>
              <a:rPr lang="en-US" dirty="0"/>
              <a:t>= </a:t>
            </a:r>
            <a:r>
              <a:rPr lang="en-US" i="1" dirty="0"/>
              <a:t>M (7.43)</a:t>
            </a:r>
          </a:p>
          <a:p>
            <a:r>
              <a:rPr lang="en-US" dirty="0"/>
              <a:t>-I </a:t>
            </a:r>
            <a:r>
              <a:rPr lang="en-US" i="1" dirty="0"/>
              <a:t>L x M X </a:t>
            </a:r>
            <a:r>
              <a:rPr lang="en-US" i="1" dirty="0" err="1"/>
              <a:t>X</a:t>
            </a:r>
            <a:r>
              <a:rPr lang="en-US" i="1" dirty="0"/>
              <a:t> </a:t>
            </a:r>
            <a:r>
              <a:rPr lang="en-US" dirty="0"/>
              <a:t>0 for </a:t>
            </a:r>
            <a:r>
              <a:rPr lang="en-US" i="1" dirty="0"/>
              <a:t>L </a:t>
            </a:r>
            <a:r>
              <a:rPr lang="en-US" dirty="0"/>
              <a:t>*" </a:t>
            </a:r>
            <a:r>
              <a:rPr lang="en-US" i="1" dirty="0"/>
              <a:t>M</a:t>
            </a:r>
          </a:p>
          <a:p>
            <a:r>
              <a:rPr lang="en-US" dirty="0"/>
              <a:t>Example 7.3. Let us consider an experiment in which l3C is bombarded by 4.5-Me V</a:t>
            </a:r>
          </a:p>
          <a:p>
            <a:r>
              <a:rPr lang="en-US" dirty="0"/>
              <a:t>protons. In the subsequent reaction, some of the protons are captured by the l3C nucleus,</a:t>
            </a:r>
          </a:p>
          <a:p>
            <a:r>
              <a:rPr lang="en-US" dirty="0"/>
              <a:t>which then decays by gamma emission, producing gamma rays with energies up</a:t>
            </a:r>
          </a:p>
          <a:p>
            <a:r>
              <a:rPr lang="en-US" dirty="0"/>
              <a:t>to 11 MeV. A measurement of the angular distribution of the emitted gamma rays gives</a:t>
            </a:r>
          </a:p>
          <a:p>
            <a:r>
              <a:rPr lang="en-US" dirty="0"/>
              <a:t>information about the angular momentum states of the energy levels in the residual nucleus</a:t>
            </a:r>
          </a:p>
          <a:p>
            <a:r>
              <a:rPr lang="en-US" dirty="0"/>
              <a:t>14N.</a:t>
            </a:r>
          </a:p>
          <a:p>
            <a:r>
              <a:rPr lang="en-US" dirty="0"/>
              <a:t>Table 7.6 lists simulated data for this experiment. Gamma ray counts were</a:t>
            </a:r>
          </a:p>
          <a:p>
            <a:r>
              <a:rPr lang="en-US" dirty="0"/>
              <a:t>recorded at 17 angles from 0 to 160°. Columns 1 through 4 list the angles at which the</a:t>
            </a:r>
          </a:p>
          <a:p>
            <a:r>
              <a:rPr lang="en-US" dirty="0"/>
              <a:t>measurements were made, the cosine of the angle </a:t>
            </a:r>
            <a:r>
              <a:rPr lang="en-US" i="1" dirty="0"/>
              <a:t>(x </a:t>
            </a:r>
            <a:r>
              <a:rPr lang="en-US" dirty="0"/>
              <a:t>= cos e), the measured number</a:t>
            </a:r>
          </a:p>
          <a:p>
            <a:r>
              <a:rPr lang="en-US" dirty="0"/>
              <a:t>of counts </a:t>
            </a:r>
            <a:r>
              <a:rPr lang="en-US" i="1" dirty="0"/>
              <a:t>(Ci), </a:t>
            </a:r>
            <a:r>
              <a:rPr lang="en-US" dirty="0"/>
              <a:t>and the uncertainties (J c, in the counts. The uncertainties are assumed to</a:t>
            </a:r>
          </a:p>
          <a:p>
            <a:r>
              <a:rPr lang="en-US" dirty="0"/>
              <a:t>be purely statistical. These data are plotted in Figure 7.2 as a function of the angle e.</a:t>
            </a:r>
          </a:p>
          <a:p>
            <a:r>
              <a:rPr lang="en-US" dirty="0"/>
              <a:t>There appears to be symmetry around e = 90°, and consideration of the reaction</a:t>
            </a:r>
          </a:p>
          <a:p>
            <a:r>
              <a:rPr lang="en-US" dirty="0"/>
              <a:t>process predicts that the data should be described by a fourth-order Legendre polynomial</a:t>
            </a:r>
          </a:p>
          <a:p>
            <a:r>
              <a:rPr lang="en-US" dirty="0"/>
              <a:t>with only even terms:</a:t>
            </a:r>
          </a:p>
          <a:p>
            <a:r>
              <a:rPr lang="en-US" dirty="0"/>
              <a:t>(7.44)</a:t>
            </a:r>
          </a:p>
          <a:p>
            <a:r>
              <a:rPr lang="en-US" dirty="0"/>
              <a:t>Let us apply the matrix method of least squares of Section 7.2 to this problem to</a:t>
            </a:r>
          </a:p>
          <a:p>
            <a:r>
              <a:rPr lang="en-US" dirty="0"/>
              <a:t>fit the series of Legendre polynomials of Equation (7.41) to these data. We shall first</a:t>
            </a:r>
          </a:p>
          <a:p>
            <a:r>
              <a:rPr lang="en-US" dirty="0"/>
              <a:t>fit a fourth-order Legendre polynomial that includes both odd and even terms. The fitting</a:t>
            </a:r>
          </a:p>
          <a:p>
            <a:r>
              <a:rPr lang="en-US" dirty="0"/>
              <a:t>function is of the form</a:t>
            </a:r>
          </a:p>
          <a:p>
            <a:r>
              <a:rPr lang="en-US" dirty="0"/>
              <a:t>(7.45)</a:t>
            </a:r>
          </a:p>
          <a:p>
            <a:r>
              <a:rPr lang="en-US" dirty="0"/>
              <a:t>which is linear in the fitting parameters, the coefficients </a:t>
            </a:r>
            <a:r>
              <a:rPr lang="en-US" i="1" dirty="0" err="1"/>
              <a:t>ai</a:t>
            </a:r>
            <a:r>
              <a:rPr lang="en-US" i="1" dirty="0"/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99" y="9939"/>
            <a:ext cx="8915400" cy="9325630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FF00FF"/>
                </a:solidFill>
              </a:rPr>
              <a:t>With this definition, the probability function of Equation (6.8) can be written as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FF00FF"/>
              </a:solidFill>
            </a:endParaRPr>
          </a:p>
          <a:p>
            <a:r>
              <a:rPr lang="en-US" sz="2000" b="1" dirty="0" smtClean="0">
                <a:solidFill>
                  <a:srgbClr val="FF00FF"/>
                </a:solidFill>
              </a:rPr>
              <a:t>        and </a:t>
            </a:r>
            <a:r>
              <a:rPr lang="en-US" sz="2000" b="1" dirty="0">
                <a:solidFill>
                  <a:srgbClr val="FF00FF"/>
                </a:solidFill>
              </a:rPr>
              <a:t>Equation (6.9) for </a:t>
            </a:r>
            <a:r>
              <a:rPr lang="en-US" sz="2000" b="1" dirty="0" smtClean="0">
                <a:solidFill>
                  <a:srgbClr val="FF00FF"/>
                </a:solidFill>
                <a:sym typeface="Symbol"/>
              </a:rPr>
              <a:t></a:t>
            </a:r>
            <a:r>
              <a:rPr lang="en-US" sz="2000" b="1" baseline="30000" dirty="0" smtClean="0">
                <a:solidFill>
                  <a:srgbClr val="FF00FF"/>
                </a:solidFill>
              </a:rPr>
              <a:t>2</a:t>
            </a:r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>
                <a:solidFill>
                  <a:srgbClr val="FF00FF"/>
                </a:solidFill>
              </a:rPr>
              <a:t>becomes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The </a:t>
            </a:r>
            <a:r>
              <a:rPr lang="en-US" sz="2000" b="1" dirty="0">
                <a:solidFill>
                  <a:srgbClr val="0000FF"/>
                </a:solidFill>
              </a:rPr>
              <a:t>method of least squares requires that we minimize </a:t>
            </a:r>
            <a:r>
              <a:rPr lang="en-US" sz="2000" b="1" dirty="0">
                <a:solidFill>
                  <a:srgbClr val="0000FF"/>
                </a:solidFill>
                <a:sym typeface="Symbol"/>
              </a:rPr>
              <a:t></a:t>
            </a:r>
            <a:r>
              <a:rPr lang="en-US" sz="2000" b="1" baseline="30000" dirty="0">
                <a:solidFill>
                  <a:srgbClr val="0000FF"/>
                </a:solidFill>
              </a:rPr>
              <a:t>2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, </a:t>
            </a:r>
            <a:r>
              <a:rPr lang="en-US" sz="2000" b="1" dirty="0">
                <a:solidFill>
                  <a:srgbClr val="0000FF"/>
                </a:solidFill>
              </a:rPr>
              <a:t>our measure of the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      goodness </a:t>
            </a:r>
            <a:r>
              <a:rPr lang="en-US" sz="2000" b="1" dirty="0">
                <a:solidFill>
                  <a:srgbClr val="0000FF"/>
                </a:solidFill>
              </a:rPr>
              <a:t>of fit to the data, with respect to the parameters at&gt; </a:t>
            </a:r>
            <a:r>
              <a:rPr lang="en-US" sz="2000" b="1" i="1" dirty="0">
                <a:solidFill>
                  <a:srgbClr val="0000FF"/>
                </a:solidFill>
              </a:rPr>
              <a:t>a2' a3, </a:t>
            </a:r>
            <a:r>
              <a:rPr lang="en-US" sz="2000" b="1" dirty="0">
                <a:solidFill>
                  <a:srgbClr val="0000FF"/>
                </a:solidFill>
              </a:rPr>
              <a:t>and so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    forth</a:t>
            </a:r>
            <a:r>
              <a:rPr lang="en-US" sz="2000" b="1" dirty="0">
                <a:solidFill>
                  <a:srgbClr val="0000FF"/>
                </a:solidFill>
              </a:rPr>
              <a:t>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The minimum </a:t>
            </a:r>
            <a:r>
              <a:rPr lang="en-US" sz="2000" b="1" dirty="0">
                <a:solidFill>
                  <a:srgbClr val="FF0000"/>
                </a:solidFill>
              </a:rPr>
              <a:t>is determined by taking partial derivatives with respect to each </a:t>
            </a:r>
            <a:r>
              <a:rPr lang="en-US" sz="2000" b="1" dirty="0" smtClean="0">
                <a:solidFill>
                  <a:srgbClr val="FF0000"/>
                </a:solidFill>
              </a:rPr>
              <a:t>parameter in </a:t>
            </a:r>
            <a:r>
              <a:rPr lang="en-US" sz="2000" b="1" dirty="0">
                <a:solidFill>
                  <a:srgbClr val="FF0000"/>
                </a:solidFill>
              </a:rPr>
              <a:t>the expression for 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of Equation (7.5), and setting them to zero: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6666"/>
                </a:solidFill>
              </a:rPr>
              <a:t>Thus</a:t>
            </a:r>
            <a:r>
              <a:rPr lang="en-US" sz="2000" b="1" dirty="0">
                <a:solidFill>
                  <a:srgbClr val="006666"/>
                </a:solidFill>
              </a:rPr>
              <a:t>, we obtain a set of </a:t>
            </a:r>
            <a:r>
              <a:rPr lang="en-US" sz="2000" b="1" i="1" dirty="0">
                <a:solidFill>
                  <a:srgbClr val="006666"/>
                </a:solidFill>
              </a:rPr>
              <a:t>m </a:t>
            </a:r>
            <a:r>
              <a:rPr lang="en-US" sz="2000" b="1" dirty="0">
                <a:solidFill>
                  <a:srgbClr val="006666"/>
                </a:solidFill>
              </a:rPr>
              <a:t>coupled linear equations for the </a:t>
            </a:r>
            <a:r>
              <a:rPr lang="en-US" sz="2000" b="1" i="1" dirty="0">
                <a:solidFill>
                  <a:srgbClr val="006666"/>
                </a:solidFill>
              </a:rPr>
              <a:t>m </a:t>
            </a:r>
            <a:r>
              <a:rPr lang="en-US" sz="2000" b="1" dirty="0">
                <a:solidFill>
                  <a:srgbClr val="006666"/>
                </a:solidFill>
              </a:rPr>
              <a:t>parameters </a:t>
            </a:r>
            <a:r>
              <a:rPr lang="en-US" sz="2000" b="1" i="1" dirty="0" err="1">
                <a:solidFill>
                  <a:srgbClr val="006666"/>
                </a:solidFill>
              </a:rPr>
              <a:t>ai</a:t>
            </a:r>
            <a:r>
              <a:rPr lang="en-US" sz="2000" b="1" i="1" dirty="0">
                <a:solidFill>
                  <a:srgbClr val="006666"/>
                </a:solidFill>
              </a:rPr>
              <a:t>' </a:t>
            </a:r>
            <a:r>
              <a:rPr lang="en-US" sz="2000" b="1" dirty="0">
                <a:solidFill>
                  <a:srgbClr val="006666"/>
                </a:solidFill>
              </a:rPr>
              <a:t>with </a:t>
            </a:r>
            <a:r>
              <a:rPr lang="en-US" sz="2000" b="1" dirty="0" smtClean="0">
                <a:solidFill>
                  <a:srgbClr val="006666"/>
                </a:solidFill>
              </a:rPr>
              <a:t>the index </a:t>
            </a:r>
            <a:r>
              <a:rPr lang="en-US" sz="2000" b="1" i="1" dirty="0">
                <a:solidFill>
                  <a:srgbClr val="006666"/>
                </a:solidFill>
              </a:rPr>
              <a:t>I </a:t>
            </a:r>
            <a:r>
              <a:rPr lang="en-US" sz="2000" b="1" dirty="0">
                <a:solidFill>
                  <a:srgbClr val="006666"/>
                </a:solidFill>
              </a:rPr>
              <a:t>running from 1 to </a:t>
            </a:r>
            <a:r>
              <a:rPr lang="en-US" sz="2000" b="1" i="1" dirty="0">
                <a:solidFill>
                  <a:srgbClr val="006666"/>
                </a:solidFill>
              </a:rPr>
              <a:t>m: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6666"/>
                </a:solidFill>
              </a:rPr>
              <a:t>  and </a:t>
            </a:r>
            <a:r>
              <a:rPr lang="en-US" sz="2000" b="1" dirty="0">
                <a:solidFill>
                  <a:srgbClr val="006666"/>
                </a:solidFill>
              </a:rPr>
              <a:t>so forth</a:t>
            </a:r>
            <a:r>
              <a:rPr lang="en-US" sz="2000" b="1" dirty="0" smtClean="0">
                <a:solidFill>
                  <a:srgbClr val="006666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56" y="357809"/>
            <a:ext cx="688048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638300"/>
            <a:ext cx="56519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564" y="4267200"/>
            <a:ext cx="54967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66" y="6248400"/>
            <a:ext cx="64293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2464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6" y="457200"/>
            <a:ext cx="7346693" cy="55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93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0666"/>
            <a:ext cx="8077200" cy="614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792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305800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Computer fits Routines used for fitting a series of Legendre polynomials to these data</a:t>
            </a:r>
          </a:p>
          <a:p>
            <a:r>
              <a:rPr lang="en-US" b="1" dirty="0">
                <a:solidFill>
                  <a:srgbClr val="0000FF"/>
                </a:solidFill>
              </a:rPr>
              <a:t>are included in Program 7.1. The procedure LEGPOLY in the program unit</a:t>
            </a:r>
          </a:p>
          <a:p>
            <a:r>
              <a:rPr lang="en-US" b="1" dirty="0" err="1">
                <a:solidFill>
                  <a:srgbClr val="0000FF"/>
                </a:solidFill>
              </a:rPr>
              <a:t>FITFu</a:t>
            </a:r>
            <a:r>
              <a:rPr lang="en-US" b="1" dirty="0">
                <a:solidFill>
                  <a:srgbClr val="0000FF"/>
                </a:solidFill>
              </a:rPr>
              <a:t> Nc7 calculates the terms of the Legendre polynomials through tenth order.</a:t>
            </a:r>
          </a:p>
          <a:p>
            <a:r>
              <a:rPr lang="en-US" b="1" dirty="0">
                <a:solidFill>
                  <a:srgbClr val="0000FF"/>
                </a:solidFill>
              </a:rPr>
              <a:t>The procedure is selected through a branch on the variable PAE in the function </a:t>
            </a:r>
            <a:r>
              <a:rPr lang="en-US" b="1" dirty="0" err="1">
                <a:solidFill>
                  <a:srgbClr val="0000FF"/>
                </a:solidFill>
              </a:rPr>
              <a:t>Funct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with PAE = 'A' for all terms to order </a:t>
            </a:r>
            <a:r>
              <a:rPr lang="en-US" b="1" i="1" dirty="0">
                <a:solidFill>
                  <a:srgbClr val="0000FF"/>
                </a:solidFill>
              </a:rPr>
              <a:t>n </a:t>
            </a:r>
            <a:r>
              <a:rPr lang="en-US" b="1" dirty="0">
                <a:solidFill>
                  <a:srgbClr val="0000FF"/>
                </a:solidFill>
              </a:rPr>
              <a:t>= </a:t>
            </a:r>
            <a:r>
              <a:rPr lang="en-US" b="1" i="1" dirty="0">
                <a:solidFill>
                  <a:srgbClr val="0000FF"/>
                </a:solidFill>
              </a:rPr>
              <a:t>m </a:t>
            </a:r>
            <a:r>
              <a:rPr lang="en-US" b="1" dirty="0">
                <a:solidFill>
                  <a:srgbClr val="0000FF"/>
                </a:solidFill>
              </a:rPr>
              <a:t>- 1, or PAE = 'E' to fit with just the</a:t>
            </a:r>
          </a:p>
          <a:p>
            <a:r>
              <a:rPr lang="en-US" b="1" dirty="0">
                <a:solidFill>
                  <a:srgbClr val="0000FF"/>
                </a:solidFill>
              </a:rPr>
              <a:t>even terms. Note that the index </a:t>
            </a:r>
            <a:r>
              <a:rPr lang="en-US" b="1" i="1" dirty="0">
                <a:solidFill>
                  <a:srgbClr val="0000FF"/>
                </a:solidFill>
              </a:rPr>
              <a:t>k </a:t>
            </a:r>
            <a:r>
              <a:rPr lang="en-US" b="1" dirty="0">
                <a:solidFill>
                  <a:srgbClr val="0000FF"/>
                </a:solidFill>
              </a:rPr>
              <a:t>of the term in the fitting function, in general, does</a:t>
            </a:r>
          </a:p>
          <a:p>
            <a:r>
              <a:rPr lang="en-US" b="1" dirty="0">
                <a:solidFill>
                  <a:srgbClr val="0000FF"/>
                </a:solidFill>
              </a:rPr>
              <a:t>not correspond to the order </a:t>
            </a:r>
            <a:r>
              <a:rPr lang="en-US" b="1" i="1" dirty="0">
                <a:solidFill>
                  <a:srgbClr val="0000FF"/>
                </a:solidFill>
              </a:rPr>
              <a:t>L </a:t>
            </a:r>
            <a:r>
              <a:rPr lang="en-US" b="1" dirty="0">
                <a:solidFill>
                  <a:srgbClr val="0000FF"/>
                </a:solidFill>
              </a:rPr>
              <a:t>of the Legendre polynomial.</a:t>
            </a:r>
          </a:p>
          <a:p>
            <a:r>
              <a:rPr lang="en-US" b="1" dirty="0">
                <a:solidFill>
                  <a:srgbClr val="0000FF"/>
                </a:solidFill>
              </a:rPr>
              <a:t>The efficiency of the calculation (and therefore the speed of the linear regression</a:t>
            </a:r>
          </a:p>
          <a:p>
            <a:r>
              <a:rPr lang="en-US" b="1" dirty="0">
                <a:solidFill>
                  <a:srgbClr val="0000FF"/>
                </a:solidFill>
              </a:rPr>
              <a:t>calculation) could be improved in a number of ways. The simplest change would be</a:t>
            </a:r>
          </a:p>
          <a:p>
            <a:r>
              <a:rPr lang="en-US" b="1" dirty="0">
                <a:solidFill>
                  <a:srgbClr val="0000FF"/>
                </a:solidFill>
              </a:rPr>
              <a:t>to calculate the functions once at each value of the independent variable and store</a:t>
            </a:r>
          </a:p>
          <a:p>
            <a:r>
              <a:rPr lang="en-US" b="1" dirty="0">
                <a:solidFill>
                  <a:srgbClr val="0000FF"/>
                </a:solidFill>
              </a:rPr>
              <a:t>the calculated values in an array.</a:t>
            </a:r>
          </a:p>
          <a:p>
            <a:r>
              <a:rPr lang="en-US" b="1" dirty="0">
                <a:solidFill>
                  <a:srgbClr val="0000FF"/>
                </a:solidFill>
              </a:rPr>
              <a:t>Parameters obtained by fitting a series in Legendre polynomials for terms up</a:t>
            </a:r>
          </a:p>
          <a:p>
            <a:r>
              <a:rPr lang="en-US" b="1" dirty="0">
                <a:solidFill>
                  <a:srgbClr val="0000FF"/>
                </a:solidFill>
              </a:rPr>
              <a:t>to </a:t>
            </a:r>
            <a:r>
              <a:rPr lang="en-US" b="1" i="1" dirty="0">
                <a:solidFill>
                  <a:srgbClr val="0000FF"/>
                </a:solidFill>
              </a:rPr>
              <a:t>L </a:t>
            </a:r>
            <a:r>
              <a:rPr lang="en-US" b="1" dirty="0">
                <a:solidFill>
                  <a:srgbClr val="0000FF"/>
                </a:solidFill>
              </a:rPr>
              <a:t>= 4 are listed in Table 7.7. Separate fits were made with all terms and with only</a:t>
            </a:r>
          </a:p>
          <a:p>
            <a:r>
              <a:rPr lang="en-US" b="1" dirty="0">
                <a:solidFill>
                  <a:srgbClr val="0000FF"/>
                </a:solidFill>
              </a:rPr>
              <a:t>the even terms in the series. As expected, the coefficients </a:t>
            </a:r>
            <a:r>
              <a:rPr lang="en-US" b="1" dirty="0" err="1">
                <a:solidFill>
                  <a:srgbClr val="0000FF"/>
                </a:solidFill>
              </a:rPr>
              <a:t>ofterms</a:t>
            </a:r>
            <a:r>
              <a:rPr lang="en-US" b="1" dirty="0">
                <a:solidFill>
                  <a:srgbClr val="0000FF"/>
                </a:solidFill>
              </a:rPr>
              <a:t> involving odd orders</a:t>
            </a:r>
          </a:p>
          <a:p>
            <a:r>
              <a:rPr lang="en-US" b="1" dirty="0">
                <a:solidFill>
                  <a:srgbClr val="0000FF"/>
                </a:solidFill>
              </a:rPr>
              <a:t>are comparable to their uncertainties and negligible compared to those involving</a:t>
            </a:r>
          </a:p>
          <a:p>
            <a:r>
              <a:rPr lang="en-US" b="1" dirty="0">
                <a:solidFill>
                  <a:srgbClr val="0000FF"/>
                </a:solidFill>
              </a:rPr>
              <a:t>even </a:t>
            </a:r>
            <a:r>
              <a:rPr lang="en-US" b="1" dirty="0" err="1">
                <a:solidFill>
                  <a:srgbClr val="0000FF"/>
                </a:solidFill>
              </a:rPr>
              <a:t>poynomials</a:t>
            </a:r>
            <a:r>
              <a:rPr lang="en-US" b="1" dirty="0">
                <a:solidFill>
                  <a:srgbClr val="0000FF"/>
                </a:solidFill>
              </a:rPr>
              <a:t>. The full error matrix for the fit with even terms is listed in</a:t>
            </a:r>
          </a:p>
          <a:p>
            <a:r>
              <a:rPr lang="en-US" b="1" dirty="0">
                <a:solidFill>
                  <a:srgbClr val="0000FF"/>
                </a:solidFill>
              </a:rPr>
              <a:t>Table 7.8.</a:t>
            </a:r>
          </a:p>
          <a:p>
            <a:r>
              <a:rPr lang="en-US" b="1" dirty="0">
                <a:solidFill>
                  <a:srgbClr val="0000FF"/>
                </a:solidFill>
              </a:rPr>
              <a:t>In view of the strong theoretical argument that only even Legendre polynomials</a:t>
            </a:r>
          </a:p>
          <a:p>
            <a:r>
              <a:rPr lang="en-US" b="1" dirty="0">
                <a:solidFill>
                  <a:srgbClr val="0000FF"/>
                </a:solidFill>
              </a:rPr>
              <a:t>are required for this reaction, it would be appropriate to fit a series that includes</a:t>
            </a:r>
          </a:p>
          <a:p>
            <a:r>
              <a:rPr lang="en-US" b="1" dirty="0">
                <a:solidFill>
                  <a:srgbClr val="0000FF"/>
                </a:solidFill>
              </a:rPr>
              <a:t>only the even terms. The parameters obtained in this fit are also displayed in Table</a:t>
            </a:r>
          </a:p>
          <a:p>
            <a:r>
              <a:rPr lang="en-US" b="1" dirty="0">
                <a:solidFill>
                  <a:srgbClr val="0000FF"/>
                </a:solidFill>
              </a:rPr>
              <a:t>7.7, and the numbers of counts calculated from these parameters are listed. The function</a:t>
            </a:r>
          </a:p>
          <a:p>
            <a:r>
              <a:rPr lang="en-US" b="1" dirty="0">
                <a:solidFill>
                  <a:srgbClr val="0000FF"/>
                </a:solidFill>
              </a:rPr>
              <a:t>calculated with even terms is illustrated as a curve on the data of Figure 7.2.</a:t>
            </a:r>
          </a:p>
          <a:p>
            <a:r>
              <a:rPr lang="en-US" b="1" dirty="0">
                <a:solidFill>
                  <a:srgbClr val="0000FF"/>
                </a:solidFill>
              </a:rPr>
              <a:t>Because we are fitting with orthogonal functions, we might have expected to</a:t>
            </a:r>
          </a:p>
          <a:p>
            <a:r>
              <a:rPr lang="en-US" b="1" dirty="0">
                <a:solidFill>
                  <a:srgbClr val="0000FF"/>
                </a:solidFill>
              </a:rPr>
              <a:t>obtain identical values for the coefficient </a:t>
            </a:r>
            <a:r>
              <a:rPr lang="en-US" b="1" i="1" dirty="0" err="1">
                <a:solidFill>
                  <a:srgbClr val="0000FF"/>
                </a:solidFill>
              </a:rPr>
              <a:t>ao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from both fits. (We expect the </a:t>
            </a:r>
            <a:r>
              <a:rPr lang="en-US" b="1" dirty="0" err="1">
                <a:solidFill>
                  <a:srgbClr val="0000FF"/>
                </a:solidFill>
              </a:rPr>
              <a:t>higherorder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even coefficients to change because the presence or absence of lower-order</a:t>
            </a:r>
          </a:p>
          <a:p>
            <a:r>
              <a:rPr lang="en-US" b="1" dirty="0">
                <a:solidFill>
                  <a:srgbClr val="0000FF"/>
                </a:solidFill>
              </a:rPr>
              <a:t>coefficients must affect the higher coefficients.) The fact that there is some dependence</a:t>
            </a:r>
          </a:p>
          <a:p>
            <a:r>
              <a:rPr lang="en-US" b="1" dirty="0">
                <a:solidFill>
                  <a:srgbClr val="0000FF"/>
                </a:solidFill>
              </a:rPr>
              <a:t>of </a:t>
            </a:r>
            <a:r>
              <a:rPr lang="en-US" b="1" i="1" dirty="0" err="1">
                <a:solidFill>
                  <a:srgbClr val="0000FF"/>
                </a:solidFill>
              </a:rPr>
              <a:t>ao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on higher-order terms is a result of the fact that a given experiment does</a:t>
            </a:r>
          </a:p>
          <a:p>
            <a:r>
              <a:rPr lang="en-US" b="1" dirty="0">
                <a:solidFill>
                  <a:srgbClr val="0000FF"/>
                </a:solidFill>
              </a:rPr>
              <a:t>not sample uniformly the entire range of the Legendre polynomial, so the orthogonality</a:t>
            </a:r>
          </a:p>
          <a:p>
            <a:r>
              <a:rPr lang="en-US" b="1" dirty="0">
                <a:solidFill>
                  <a:srgbClr val="0000FF"/>
                </a:solidFill>
              </a:rPr>
              <a:t>relation Equation (7.43) is not satisfied by a finite data set. This is in contrast</a:t>
            </a:r>
          </a:p>
          <a:p>
            <a:r>
              <a:rPr lang="en-US" b="1" dirty="0">
                <a:solidFill>
                  <a:srgbClr val="0000FF"/>
                </a:solidFill>
              </a:rPr>
              <a:t>to the situation in the previous section, where we set up orthogonal functions based</a:t>
            </a:r>
          </a:p>
          <a:p>
            <a:r>
              <a:rPr lang="en-US" b="1" dirty="0">
                <a:solidFill>
                  <a:srgbClr val="0000FF"/>
                </a:solidFill>
              </a:rPr>
              <a:t>on the data themselves. Nevertheless, it is generally good practice to use orthogonal</a:t>
            </a:r>
          </a:p>
        </p:txBody>
      </p:sp>
    </p:spTree>
    <p:extLst>
      <p:ext uri="{BB962C8B-B14F-4D97-AF65-F5344CB8AC3E}">
        <p14:creationId xmlns:p14="http://schemas.microsoft.com/office/powerpoint/2010/main" val="6168112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52" y="1905000"/>
            <a:ext cx="575362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963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686800" cy="1615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fitting functions whenever possible to minimize both the correlations between coefficients</a:t>
            </a:r>
          </a:p>
          <a:p>
            <a:r>
              <a:rPr lang="en-US" b="1" dirty="0">
                <a:solidFill>
                  <a:srgbClr val="0000FF"/>
                </a:solidFill>
              </a:rPr>
              <a:t>and the dependence of higher coefficients on the presence of lower ones.</a:t>
            </a:r>
          </a:p>
          <a:p>
            <a:r>
              <a:rPr lang="en-US" b="1" dirty="0">
                <a:solidFill>
                  <a:srgbClr val="0000FF"/>
                </a:solidFill>
              </a:rPr>
              <a:t>The values of X2 and the x2-probability for the two fits are also given in Table</a:t>
            </a:r>
          </a:p>
          <a:p>
            <a:r>
              <a:rPr lang="en-US" b="1" dirty="0">
                <a:solidFill>
                  <a:srgbClr val="0000FF"/>
                </a:solidFill>
              </a:rPr>
              <a:t>7.7. We note that X2 for the three-parameter fit is necessarily higher than that for the</a:t>
            </a:r>
          </a:p>
          <a:p>
            <a:r>
              <a:rPr lang="en-US" b="1" dirty="0">
                <a:solidFill>
                  <a:srgbClr val="0000FF"/>
                </a:solidFill>
              </a:rPr>
              <a:t>five-parameter fit, but X2 per degree of freedom is smaller and the x2-probability is</a:t>
            </a:r>
          </a:p>
          <a:p>
            <a:r>
              <a:rPr lang="en-US" b="1" dirty="0">
                <a:solidFill>
                  <a:srgbClr val="0000FF"/>
                </a:solidFill>
              </a:rPr>
              <a:t>higher.</a:t>
            </a:r>
          </a:p>
          <a:p>
            <a:r>
              <a:rPr lang="en-US" b="1" dirty="0">
                <a:solidFill>
                  <a:srgbClr val="FF0000"/>
                </a:solidFill>
              </a:rPr>
              <a:t>7.4 NONLINEAR FUNCTIONS</a:t>
            </a:r>
          </a:p>
          <a:p>
            <a:r>
              <a:rPr lang="en-US" b="1" dirty="0">
                <a:solidFill>
                  <a:srgbClr val="0000FF"/>
                </a:solidFill>
              </a:rPr>
              <a:t>In all the procedures developed so far we have assumed that the fitting function was</a:t>
            </a:r>
          </a:p>
          <a:p>
            <a:r>
              <a:rPr lang="en-US" b="1" dirty="0">
                <a:solidFill>
                  <a:srgbClr val="0000FF"/>
                </a:solidFill>
              </a:rPr>
              <a:t>linear in the coefficients. By that we mean that the function can be expressed as a</a:t>
            </a:r>
          </a:p>
          <a:p>
            <a:r>
              <a:rPr lang="en-US" b="1" dirty="0">
                <a:solidFill>
                  <a:srgbClr val="0000FF"/>
                </a:solidFill>
              </a:rPr>
              <a:t>sum of separate terms each multiplied by a single coefficient. How can we fit data</a:t>
            </a:r>
          </a:p>
          <a:p>
            <a:r>
              <a:rPr lang="en-US" b="1" dirty="0">
                <a:solidFill>
                  <a:srgbClr val="0000FF"/>
                </a:solidFill>
              </a:rPr>
              <a:t>with a function that is not linear in the coefficients? For example, suppose we have</a:t>
            </a:r>
          </a:p>
          <a:p>
            <a:r>
              <a:rPr lang="en-US" b="1" dirty="0">
                <a:solidFill>
                  <a:srgbClr val="0000FF"/>
                </a:solidFill>
              </a:rPr>
              <a:t>measured the distribution of decay times of an unstable state and that the distribution</a:t>
            </a:r>
          </a:p>
          <a:p>
            <a:r>
              <a:rPr lang="en-US" b="1" dirty="0">
                <a:solidFill>
                  <a:srgbClr val="0000FF"/>
                </a:solidFill>
              </a:rPr>
              <a:t>can be represented by the normalized function </a:t>
            </a:r>
            <a:r>
              <a:rPr lang="en-US" b="1" i="1" dirty="0">
                <a:solidFill>
                  <a:srgbClr val="0000FF"/>
                </a:solidFill>
              </a:rPr>
              <a:t>pet) </a:t>
            </a:r>
            <a:r>
              <a:rPr lang="en-US" b="1" dirty="0">
                <a:solidFill>
                  <a:srgbClr val="0000FF"/>
                </a:solidFill>
              </a:rPr>
              <a:t>= </a:t>
            </a:r>
            <a:r>
              <a:rPr lang="en-US" b="1" i="1" dirty="0">
                <a:solidFill>
                  <a:srgbClr val="0000FF"/>
                </a:solidFill>
              </a:rPr>
              <a:t>(1/T)e- </a:t>
            </a:r>
            <a:r>
              <a:rPr lang="en-US" b="1" i="1" dirty="0" err="1">
                <a:solidFill>
                  <a:srgbClr val="0000FF"/>
                </a:solidFill>
              </a:rPr>
              <a:t>tlT</a:t>
            </a:r>
            <a:r>
              <a:rPr lang="en-US" b="1" i="1" dirty="0">
                <a:solidFill>
                  <a:srgbClr val="0000FF"/>
                </a:solidFill>
              </a:rPr>
              <a:t>, </a:t>
            </a:r>
            <a:r>
              <a:rPr lang="en-US" b="1" dirty="0">
                <a:solidFill>
                  <a:srgbClr val="0000FF"/>
                </a:solidFill>
              </a:rPr>
              <a:t>where T is the</a:t>
            </a:r>
          </a:p>
          <a:p>
            <a:r>
              <a:rPr lang="en-US" b="1" dirty="0">
                <a:solidFill>
                  <a:srgbClr val="0000FF"/>
                </a:solidFill>
              </a:rPr>
              <a:t>mean lifetime of the state. Can we find the parameter T by the least-squares method?</a:t>
            </a:r>
          </a:p>
          <a:p>
            <a:r>
              <a:rPr lang="en-US" b="1" dirty="0">
                <a:solidFill>
                  <a:srgbClr val="0000FF"/>
                </a:solidFill>
              </a:rPr>
              <a:t>The method of least squares does not yield a straightforward analytical solution for</a:t>
            </a:r>
          </a:p>
          <a:p>
            <a:r>
              <a:rPr lang="en-US" b="1" dirty="0">
                <a:solidFill>
                  <a:srgbClr val="0000FF"/>
                </a:solidFill>
              </a:rPr>
              <a:t>such functions. In Chapter 8 we investigate methods of searching parameter space</a:t>
            </a:r>
          </a:p>
          <a:p>
            <a:r>
              <a:rPr lang="en-US" b="1" dirty="0">
                <a:solidFill>
                  <a:srgbClr val="0000FF"/>
                </a:solidFill>
              </a:rPr>
              <a:t>for values of the coefficients that will minimize the goodness-of-fit criterion </a:t>
            </a:r>
            <a:r>
              <a:rPr lang="en-US" b="1" i="1" dirty="0">
                <a:solidFill>
                  <a:srgbClr val="0000FF"/>
                </a:solidFill>
              </a:rPr>
              <a:t>X2.</a:t>
            </a:r>
          </a:p>
          <a:p>
            <a:r>
              <a:rPr lang="en-US" b="1" dirty="0">
                <a:solidFill>
                  <a:srgbClr val="0000FF"/>
                </a:solidFill>
              </a:rPr>
              <a:t>Here we consider approximate solutions to such problems using linear-regression</a:t>
            </a:r>
          </a:p>
          <a:p>
            <a:r>
              <a:rPr lang="en-US" b="1" dirty="0">
                <a:solidFill>
                  <a:srgbClr val="0000FF"/>
                </a:solidFill>
              </a:rPr>
              <a:t>techniques.</a:t>
            </a:r>
          </a:p>
          <a:p>
            <a:r>
              <a:rPr lang="en-US" b="1" dirty="0">
                <a:solidFill>
                  <a:srgbClr val="0000FF"/>
                </a:solidFill>
              </a:rPr>
              <a:t>Linearization</a:t>
            </a:r>
          </a:p>
          <a:p>
            <a:r>
              <a:rPr lang="en-US" b="1" dirty="0">
                <a:solidFill>
                  <a:srgbClr val="0000FF"/>
                </a:solidFill>
              </a:rPr>
              <a:t>It is possible to transform some functions into linear functions. For example, if we</a:t>
            </a:r>
          </a:p>
          <a:p>
            <a:r>
              <a:rPr lang="en-US" b="1" dirty="0">
                <a:solidFill>
                  <a:srgbClr val="0000FF"/>
                </a:solidFill>
              </a:rPr>
              <a:t>were to fit an exponential decay problem of the form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Y </a:t>
            </a:r>
            <a:r>
              <a:rPr lang="en-US" b="1" dirty="0">
                <a:solidFill>
                  <a:srgbClr val="0000FF"/>
                </a:solidFill>
              </a:rPr>
              <a:t>= </a:t>
            </a:r>
            <a:r>
              <a:rPr lang="en-US" b="1" i="1" dirty="0">
                <a:solidFill>
                  <a:srgbClr val="0000FF"/>
                </a:solidFill>
              </a:rPr>
              <a:t>ae-</a:t>
            </a:r>
            <a:r>
              <a:rPr lang="en-US" b="1" i="1" dirty="0" err="1">
                <a:solidFill>
                  <a:srgbClr val="0000FF"/>
                </a:solidFill>
              </a:rPr>
              <a:t>bx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(7.46)</a:t>
            </a:r>
          </a:p>
          <a:p>
            <a:r>
              <a:rPr lang="en-US" b="1" dirty="0">
                <a:solidFill>
                  <a:srgbClr val="0000FF"/>
                </a:solidFill>
              </a:rPr>
              <a:t>where </a:t>
            </a:r>
            <a:r>
              <a:rPr lang="en-US" b="1" i="1" dirty="0">
                <a:solidFill>
                  <a:srgbClr val="0000FF"/>
                </a:solidFill>
              </a:rPr>
              <a:t>a </a:t>
            </a:r>
            <a:r>
              <a:rPr lang="en-US" b="1" dirty="0">
                <a:solidFill>
                  <a:srgbClr val="0000FF"/>
                </a:solidFill>
              </a:rPr>
              <a:t>and </a:t>
            </a:r>
            <a:r>
              <a:rPr lang="en-US" b="1" i="1" dirty="0">
                <a:solidFill>
                  <a:srgbClr val="0000FF"/>
                </a:solidFill>
              </a:rPr>
              <a:t>b </a:t>
            </a:r>
            <a:r>
              <a:rPr lang="en-US" b="1" dirty="0">
                <a:solidFill>
                  <a:srgbClr val="0000FF"/>
                </a:solidFill>
              </a:rPr>
              <a:t>are the unknown parameters, it would seem reasonable to take logarithms</a:t>
            </a:r>
          </a:p>
          <a:p>
            <a:r>
              <a:rPr lang="en-US" b="1" dirty="0">
                <a:solidFill>
                  <a:srgbClr val="0000FF"/>
                </a:solidFill>
              </a:rPr>
              <a:t>of both sides and to fit the resulting straight line equation</a:t>
            </a:r>
          </a:p>
          <a:p>
            <a:r>
              <a:rPr lang="en-US" b="1" dirty="0">
                <a:solidFill>
                  <a:srgbClr val="0000FF"/>
                </a:solidFill>
              </a:rPr>
              <a:t>In </a:t>
            </a:r>
            <a:r>
              <a:rPr lang="en-US" b="1" i="1" dirty="0">
                <a:solidFill>
                  <a:srgbClr val="0000FF"/>
                </a:solidFill>
              </a:rPr>
              <a:t>Y </a:t>
            </a:r>
            <a:r>
              <a:rPr lang="en-US" b="1" dirty="0">
                <a:solidFill>
                  <a:srgbClr val="0000FF"/>
                </a:solidFill>
              </a:rPr>
              <a:t>= In </a:t>
            </a:r>
            <a:r>
              <a:rPr lang="en-US" b="1" i="1" dirty="0">
                <a:solidFill>
                  <a:srgbClr val="0000FF"/>
                </a:solidFill>
              </a:rPr>
              <a:t>a </a:t>
            </a:r>
            <a:r>
              <a:rPr lang="en-US" b="1" dirty="0">
                <a:solidFill>
                  <a:srgbClr val="0000FF"/>
                </a:solidFill>
              </a:rPr>
              <a:t>- </a:t>
            </a:r>
            <a:r>
              <a:rPr lang="en-US" b="1" i="1" dirty="0" err="1">
                <a:solidFill>
                  <a:srgbClr val="0000FF"/>
                </a:solidFill>
              </a:rPr>
              <a:t>bx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(7.47)</a:t>
            </a:r>
          </a:p>
          <a:p>
            <a:r>
              <a:rPr lang="en-US" b="1" dirty="0">
                <a:solidFill>
                  <a:srgbClr val="0000FF"/>
                </a:solidFill>
              </a:rPr>
              <a:t>The method of least squares minimizes the value of X 2 with respect to each of</a:t>
            </a:r>
          </a:p>
          <a:p>
            <a:r>
              <a:rPr lang="en-US" b="1" dirty="0">
                <a:solidFill>
                  <a:srgbClr val="0000FF"/>
                </a:solidFill>
              </a:rPr>
              <a:t>the coefficients In </a:t>
            </a:r>
            <a:r>
              <a:rPr lang="en-US" b="1" i="1" dirty="0">
                <a:solidFill>
                  <a:srgbClr val="0000FF"/>
                </a:solidFill>
              </a:rPr>
              <a:t>a </a:t>
            </a:r>
            <a:r>
              <a:rPr lang="en-US" b="1" dirty="0">
                <a:solidFill>
                  <a:srgbClr val="0000FF"/>
                </a:solidFill>
              </a:rPr>
              <a:t>and In </a:t>
            </a:r>
            <a:r>
              <a:rPr lang="en-US" b="1" i="1" dirty="0">
                <a:solidFill>
                  <a:srgbClr val="0000FF"/>
                </a:solidFill>
              </a:rPr>
              <a:t>b </a:t>
            </a:r>
            <a:r>
              <a:rPr lang="en-US" b="1" dirty="0">
                <a:solidFill>
                  <a:srgbClr val="0000FF"/>
                </a:solidFill>
              </a:rPr>
              <a:t>where X2 is given by</a:t>
            </a:r>
          </a:p>
          <a:p>
            <a:r>
              <a:rPr lang="it-IT" b="1" dirty="0">
                <a:solidFill>
                  <a:srgbClr val="0000FF"/>
                </a:solidFill>
              </a:rPr>
              <a:t>X2 = L {a~t [In </a:t>
            </a:r>
            <a:r>
              <a:rPr lang="it-IT" b="1" i="1" dirty="0">
                <a:solidFill>
                  <a:srgbClr val="0000FF"/>
                </a:solidFill>
              </a:rPr>
              <a:t>Yi </a:t>
            </a:r>
            <a:r>
              <a:rPr lang="it-IT" b="1" dirty="0">
                <a:solidFill>
                  <a:srgbClr val="0000FF"/>
                </a:solidFill>
              </a:rPr>
              <a:t>+ In </a:t>
            </a:r>
            <a:r>
              <a:rPr lang="it-IT" b="1" i="1" dirty="0">
                <a:solidFill>
                  <a:srgbClr val="0000FF"/>
                </a:solidFill>
              </a:rPr>
              <a:t>a </a:t>
            </a:r>
            <a:r>
              <a:rPr lang="it-IT" b="1" dirty="0">
                <a:solidFill>
                  <a:srgbClr val="0000FF"/>
                </a:solidFill>
              </a:rPr>
              <a:t>- </a:t>
            </a:r>
            <a:r>
              <a:rPr lang="it-IT" b="1" i="1" dirty="0">
                <a:solidFill>
                  <a:srgbClr val="0000FF"/>
                </a:solidFill>
              </a:rPr>
              <a:t>bxJ2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} (7.48)</a:t>
            </a:r>
          </a:p>
          <a:p>
            <a:r>
              <a:rPr lang="en-US" b="1" dirty="0">
                <a:solidFill>
                  <a:srgbClr val="0000FF"/>
                </a:solidFill>
              </a:rPr>
              <a:t>where we must use weighted uncertainties </a:t>
            </a:r>
            <a:r>
              <a:rPr lang="en-US" b="1" i="1" dirty="0">
                <a:solidFill>
                  <a:srgbClr val="0000FF"/>
                </a:solidFill>
              </a:rPr>
              <a:t>a; </a:t>
            </a:r>
            <a:r>
              <a:rPr lang="en-US" b="1" dirty="0">
                <a:solidFill>
                  <a:srgbClr val="0000FF"/>
                </a:solidFill>
              </a:rPr>
              <a:t>instead of </a:t>
            </a:r>
            <a:r>
              <a:rPr lang="en-US" b="1" i="1" dirty="0" err="1">
                <a:solidFill>
                  <a:srgbClr val="0000FF"/>
                </a:solidFill>
              </a:rPr>
              <a:t>ai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to account for the transformation</a:t>
            </a:r>
          </a:p>
          <a:p>
            <a:r>
              <a:rPr lang="en-US" b="1" dirty="0">
                <a:solidFill>
                  <a:srgbClr val="0000FF"/>
                </a:solidFill>
              </a:rPr>
              <a:t>of the dependent variable: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,_ d(1nYi) </a:t>
            </a:r>
            <a:r>
              <a:rPr lang="en-US" b="1" dirty="0">
                <a:solidFill>
                  <a:srgbClr val="0000FF"/>
                </a:solidFill>
              </a:rPr>
              <a:t>_ I</a:t>
            </a:r>
          </a:p>
          <a:p>
            <a:r>
              <a:rPr lang="en-US" b="1" dirty="0" err="1">
                <a:solidFill>
                  <a:srgbClr val="0000FF"/>
                </a:solidFill>
              </a:rPr>
              <a:t>ai</a:t>
            </a:r>
            <a:r>
              <a:rPr lang="en-US" b="1" dirty="0">
                <a:solidFill>
                  <a:srgbClr val="0000FF"/>
                </a:solidFill>
              </a:rPr>
              <a:t>-~</a:t>
            </a:r>
            <a:r>
              <a:rPr lang="en-US" b="1" dirty="0" err="1">
                <a:solidFill>
                  <a:srgbClr val="0000FF"/>
                </a:solidFill>
              </a:rPr>
              <a:t>ai</a:t>
            </a:r>
            <a:r>
              <a:rPr lang="en-US" b="1" dirty="0">
                <a:solidFill>
                  <a:srgbClr val="0000FF"/>
                </a:solidFill>
              </a:rPr>
              <a:t>-~</a:t>
            </a:r>
            <a:r>
              <a:rPr lang="en-US" b="1" dirty="0" err="1">
                <a:solidFill>
                  <a:srgbClr val="0000FF"/>
                </a:solidFill>
              </a:rPr>
              <a:t>ai</a:t>
            </a:r>
            <a:r>
              <a:rPr lang="en-US" b="1" dirty="0">
                <a:solidFill>
                  <a:srgbClr val="0000FF"/>
                </a:solidFill>
              </a:rPr>
              <a:t> (7.49)</a:t>
            </a:r>
          </a:p>
          <a:p>
            <a:r>
              <a:rPr lang="en-US" b="1" dirty="0">
                <a:solidFill>
                  <a:srgbClr val="0000FF"/>
                </a:solidFill>
              </a:rPr>
              <a:t>The importance of weighting the uncertainties is illustrated in Figure 7.3, which</a:t>
            </a:r>
          </a:p>
          <a:p>
            <a:r>
              <a:rPr lang="en-US" b="1" dirty="0">
                <a:solidFill>
                  <a:srgbClr val="0000FF"/>
                </a:solidFill>
              </a:rPr>
              <a:t>shows the function of Equation (7.46) graphed both on a linear and on a </a:t>
            </a:r>
            <a:r>
              <a:rPr lang="en-US" b="1" dirty="0" smtClean="0">
                <a:solidFill>
                  <a:srgbClr val="0000FF"/>
                </a:solidFill>
              </a:rPr>
              <a:t>logarithmic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However, on the logarithmic scale, they appear to decrease with increasing </a:t>
            </a:r>
            <a:r>
              <a:rPr lang="en-US" b="1" i="1" dirty="0">
                <a:solidFill>
                  <a:srgbClr val="0000FF"/>
                </a:solidFill>
              </a:rPr>
              <a:t>Yi </a:t>
            </a:r>
            <a:r>
              <a:rPr lang="en-US" b="1" dirty="0">
                <a:solidFill>
                  <a:srgbClr val="0000FF"/>
                </a:solidFill>
              </a:rPr>
              <a:t>and</a:t>
            </a:r>
          </a:p>
          <a:p>
            <a:r>
              <a:rPr lang="en-US" b="1" dirty="0">
                <a:solidFill>
                  <a:srgbClr val="0000FF"/>
                </a:solidFill>
              </a:rPr>
              <a:t>are very large for very small In </a:t>
            </a:r>
            <a:r>
              <a:rPr lang="en-US" b="1" i="1" dirty="0">
                <a:solidFill>
                  <a:srgbClr val="0000FF"/>
                </a:solidFill>
              </a:rPr>
              <a:t>Yi' </a:t>
            </a:r>
            <a:r>
              <a:rPr lang="en-US" b="1" dirty="0">
                <a:solidFill>
                  <a:srgbClr val="0000FF"/>
                </a:solidFill>
              </a:rPr>
              <a:t>If we were to ignore this effect in fitting Equation</a:t>
            </a:r>
          </a:p>
          <a:p>
            <a:r>
              <a:rPr lang="en-US" b="1" dirty="0">
                <a:solidFill>
                  <a:srgbClr val="0000FF"/>
                </a:solidFill>
              </a:rPr>
              <a:t>(7.47), we would overemphasize the uncertainties for small values of </a:t>
            </a:r>
            <a:r>
              <a:rPr lang="en-US" b="1" i="1" dirty="0">
                <a:solidFill>
                  <a:srgbClr val="0000FF"/>
                </a:solidFill>
              </a:rPr>
              <a:t>Yi'</a:t>
            </a:r>
          </a:p>
          <a:p>
            <a:r>
              <a:rPr lang="en-US" b="1" dirty="0">
                <a:solidFill>
                  <a:srgbClr val="0000FF"/>
                </a:solidFill>
              </a:rPr>
              <a:t>In general, if we fit the </a:t>
            </a:r>
            <a:r>
              <a:rPr lang="en-US" b="1" dirty="0" err="1">
                <a:solidFill>
                  <a:srgbClr val="0000FF"/>
                </a:solidFill>
              </a:rPr>
              <a:t>functionf</a:t>
            </a:r>
            <a:r>
              <a:rPr lang="en-US" b="1" dirty="0">
                <a:solidFill>
                  <a:srgbClr val="0000FF"/>
                </a:solidFill>
              </a:rPr>
              <a:t>(y) rather than </a:t>
            </a:r>
            <a:r>
              <a:rPr lang="en-US" b="1" i="1" dirty="0">
                <a:solidFill>
                  <a:srgbClr val="0000FF"/>
                </a:solidFill>
              </a:rPr>
              <a:t>y, </a:t>
            </a:r>
            <a:r>
              <a:rPr lang="en-US" b="1" dirty="0">
                <a:solidFill>
                  <a:srgbClr val="0000FF"/>
                </a:solidFill>
              </a:rPr>
              <a:t>the uncertainties </a:t>
            </a:r>
            <a:r>
              <a:rPr lang="en-US" b="1" i="1" dirty="0" err="1">
                <a:solidFill>
                  <a:srgbClr val="0000FF"/>
                </a:solidFill>
              </a:rPr>
              <a:t>ai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in the</a:t>
            </a:r>
          </a:p>
          <a:p>
            <a:r>
              <a:rPr lang="en-US" b="1" dirty="0">
                <a:solidFill>
                  <a:srgbClr val="0000FF"/>
                </a:solidFill>
              </a:rPr>
              <a:t>measured quantities must be modified by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a' </a:t>
            </a:r>
            <a:r>
              <a:rPr lang="en-US" b="1" dirty="0">
                <a:solidFill>
                  <a:srgbClr val="0000FF"/>
                </a:solidFill>
              </a:rPr>
              <a:t>= </a:t>
            </a:r>
            <a:r>
              <a:rPr lang="en-US" b="1" i="1" dirty="0" err="1">
                <a:solidFill>
                  <a:srgbClr val="0000FF"/>
                </a:solidFill>
              </a:rPr>
              <a:t>df</a:t>
            </a:r>
            <a:r>
              <a:rPr lang="en-US" b="1" i="1" dirty="0">
                <a:solidFill>
                  <a:srgbClr val="0000FF"/>
                </a:solidFill>
              </a:rPr>
              <a:t>(y) a· (7.50)</a:t>
            </a:r>
          </a:p>
          <a:p>
            <a:r>
              <a:rPr lang="en-US" b="1" dirty="0">
                <a:solidFill>
                  <a:srgbClr val="0000FF"/>
                </a:solidFill>
              </a:rPr>
              <a:t>I </a:t>
            </a:r>
            <a:r>
              <a:rPr lang="en-US" b="1" i="1" dirty="0" err="1">
                <a:solidFill>
                  <a:srgbClr val="0000FF"/>
                </a:solidFill>
              </a:rPr>
              <a:t>dYi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I</a:t>
            </a:r>
          </a:p>
          <a:p>
            <a:r>
              <a:rPr lang="en-US" b="1" dirty="0">
                <a:solidFill>
                  <a:srgbClr val="FF5050"/>
                </a:solidFill>
              </a:rPr>
              <a:t>Errors in the Parameters</a:t>
            </a:r>
          </a:p>
          <a:p>
            <a:r>
              <a:rPr lang="en-US" b="1" dirty="0">
                <a:solidFill>
                  <a:srgbClr val="0000FF"/>
                </a:solidFill>
              </a:rPr>
              <a:t>If we modify the fitting function so that instead of fitting the data points </a:t>
            </a:r>
            <a:r>
              <a:rPr lang="en-US" b="1" i="1" dirty="0">
                <a:solidFill>
                  <a:srgbClr val="0000FF"/>
                </a:solidFill>
              </a:rPr>
              <a:t>Yi </a:t>
            </a:r>
            <a:r>
              <a:rPr lang="en-US" b="1" dirty="0">
                <a:solidFill>
                  <a:srgbClr val="0000FF"/>
                </a:solidFill>
              </a:rPr>
              <a:t>with</a:t>
            </a:r>
          </a:p>
          <a:p>
            <a:r>
              <a:rPr lang="en-US" b="1" dirty="0">
                <a:solidFill>
                  <a:srgbClr val="0000FF"/>
                </a:solidFill>
              </a:rPr>
              <a:t>the coefficient </a:t>
            </a:r>
            <a:r>
              <a:rPr lang="en-US" b="1" i="1" dirty="0">
                <a:solidFill>
                  <a:srgbClr val="0000FF"/>
                </a:solidFill>
              </a:rPr>
              <a:t>a, b, </a:t>
            </a:r>
            <a:r>
              <a:rPr lang="en-US" b="1" dirty="0">
                <a:solidFill>
                  <a:srgbClr val="0000FF"/>
                </a:solidFill>
              </a:rPr>
              <a:t>... , we fit modified data points </a:t>
            </a:r>
            <a:r>
              <a:rPr lang="en-US" b="1" i="1" dirty="0">
                <a:solidFill>
                  <a:srgbClr val="0000FF"/>
                </a:solidFill>
              </a:rPr>
              <a:t>Y; </a:t>
            </a:r>
            <a:r>
              <a:rPr lang="en-US" b="1" dirty="0">
                <a:solidFill>
                  <a:srgbClr val="0000FF"/>
                </a:solidFill>
              </a:rPr>
              <a:t>= </a:t>
            </a:r>
            <a:r>
              <a:rPr lang="en-US" b="1" i="1" dirty="0">
                <a:solidFill>
                  <a:srgbClr val="0000FF"/>
                </a:solidFill>
              </a:rPr>
              <a:t>fey;) </a:t>
            </a:r>
            <a:r>
              <a:rPr lang="en-US" b="1" dirty="0">
                <a:solidFill>
                  <a:srgbClr val="0000FF"/>
                </a:solidFill>
              </a:rPr>
              <a:t>with coefficients </a:t>
            </a:r>
            <a:r>
              <a:rPr lang="en-US" b="1" i="1" dirty="0">
                <a:solidFill>
                  <a:srgbClr val="0000FF"/>
                </a:solidFill>
              </a:rPr>
              <a:t>a',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b', </a:t>
            </a:r>
            <a:r>
              <a:rPr lang="en-US" b="1" dirty="0">
                <a:solidFill>
                  <a:srgbClr val="0000FF"/>
                </a:solidFill>
              </a:rPr>
              <a:t>... , then our estimates of the errors in the coefficients will pertain to the uncertainties</a:t>
            </a:r>
          </a:p>
          <a:p>
            <a:r>
              <a:rPr lang="en-US" b="1" dirty="0">
                <a:solidFill>
                  <a:srgbClr val="0000FF"/>
                </a:solidFill>
              </a:rPr>
              <a:t>in the modified coefficients </a:t>
            </a:r>
            <a:r>
              <a:rPr lang="en-US" b="1" i="1" dirty="0">
                <a:solidFill>
                  <a:srgbClr val="0000FF"/>
                </a:solidFill>
              </a:rPr>
              <a:t>a', b', </a:t>
            </a:r>
            <a:r>
              <a:rPr lang="en-US" b="1" dirty="0">
                <a:solidFill>
                  <a:srgbClr val="0000FF"/>
                </a:solidFill>
              </a:rPr>
              <a:t>... , rather than to the desired coefficients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a, b, </a:t>
            </a:r>
            <a:r>
              <a:rPr lang="en-US" b="1" dirty="0">
                <a:solidFill>
                  <a:srgbClr val="0000FF"/>
                </a:solidFill>
              </a:rPr>
              <a:t>.... If the relationship between the two sets of coefficients is defined to be</a:t>
            </a:r>
          </a:p>
          <a:p>
            <a:r>
              <a:rPr lang="en-US" b="1" dirty="0">
                <a:solidFill>
                  <a:srgbClr val="0000FF"/>
                </a:solidFill>
              </a:rPr>
              <a:t>(7.51)</a:t>
            </a:r>
          </a:p>
          <a:p>
            <a:r>
              <a:rPr lang="en-US" b="1" dirty="0">
                <a:solidFill>
                  <a:srgbClr val="0000FF"/>
                </a:solidFill>
              </a:rPr>
              <a:t>then the correspondence between the uncertainties a~, a~, ... in the modified coefficients</a:t>
            </a:r>
          </a:p>
          <a:p>
            <a:r>
              <a:rPr lang="en-US" b="1" dirty="0">
                <a:solidFill>
                  <a:srgbClr val="0000FF"/>
                </a:solidFill>
              </a:rPr>
              <a:t>and the uncertainties </a:t>
            </a:r>
            <a:r>
              <a:rPr lang="en-US" b="1" i="1" dirty="0">
                <a:solidFill>
                  <a:srgbClr val="0000FF"/>
                </a:solidFill>
              </a:rPr>
              <a:t>am ab, </a:t>
            </a:r>
            <a:r>
              <a:rPr lang="en-US" b="1" dirty="0">
                <a:solidFill>
                  <a:srgbClr val="0000FF"/>
                </a:solidFill>
              </a:rPr>
              <a:t>... in the desired coefficients is obtained in a</a:t>
            </a:r>
          </a:p>
          <a:p>
            <a:r>
              <a:rPr lang="en-US" b="1" dirty="0">
                <a:solidFill>
                  <a:srgbClr val="0000FF"/>
                </a:solidFill>
              </a:rPr>
              <a:t>manner similar to that for </a:t>
            </a:r>
            <a:r>
              <a:rPr lang="en-US" b="1" i="1" dirty="0">
                <a:solidFill>
                  <a:srgbClr val="0000FF"/>
                </a:solidFill>
              </a:rPr>
              <a:t>a; </a:t>
            </a:r>
            <a:r>
              <a:rPr lang="en-US" b="1" dirty="0">
                <a:solidFill>
                  <a:srgbClr val="0000FF"/>
                </a:solidFill>
              </a:rPr>
              <a:t>and </a:t>
            </a:r>
            <a:r>
              <a:rPr lang="en-US" b="1" i="1" dirty="0" err="1">
                <a:solidFill>
                  <a:srgbClr val="0000FF"/>
                </a:solidFill>
              </a:rPr>
              <a:t>ai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in Equation (7.50):</a:t>
            </a:r>
          </a:p>
          <a:p>
            <a:r>
              <a:rPr lang="en-US" b="1" dirty="0">
                <a:solidFill>
                  <a:srgbClr val="0000FF"/>
                </a:solidFill>
              </a:rPr>
              <a:t>, _ </a:t>
            </a:r>
            <a:r>
              <a:rPr lang="en-US" b="1" i="1" dirty="0" err="1">
                <a:solidFill>
                  <a:srgbClr val="0000FF"/>
                </a:solidFill>
              </a:rPr>
              <a:t>dfa</a:t>
            </a:r>
            <a:r>
              <a:rPr lang="en-US" b="1" i="1" dirty="0">
                <a:solidFill>
                  <a:srgbClr val="0000FF"/>
                </a:solidFill>
              </a:rPr>
              <a:t> (a) </a:t>
            </a:r>
            <a:r>
              <a:rPr lang="en-US" b="1" dirty="0">
                <a:solidFill>
                  <a:srgbClr val="0000FF"/>
                </a:solidFill>
              </a:rPr>
              <a:t>, _ </a:t>
            </a:r>
            <a:r>
              <a:rPr lang="en-US" b="1" i="1" dirty="0" err="1">
                <a:solidFill>
                  <a:srgbClr val="0000FF"/>
                </a:solidFill>
              </a:rPr>
              <a:t>dfb</a:t>
            </a:r>
            <a:r>
              <a:rPr lang="en-US" b="1" i="1" dirty="0">
                <a:solidFill>
                  <a:srgbClr val="0000FF"/>
                </a:solidFill>
              </a:rPr>
              <a:t>(b)</a:t>
            </a:r>
          </a:p>
          <a:p>
            <a:r>
              <a:rPr lang="de-DE" b="1" i="1" dirty="0">
                <a:solidFill>
                  <a:srgbClr val="0000FF"/>
                </a:solidFill>
              </a:rPr>
              <a:t>aa </a:t>
            </a:r>
            <a:r>
              <a:rPr lang="de-DE" b="1" dirty="0">
                <a:solidFill>
                  <a:srgbClr val="0000FF"/>
                </a:solidFill>
              </a:rPr>
              <a:t>- ~ </a:t>
            </a:r>
            <a:r>
              <a:rPr lang="de-DE" b="1" i="1" dirty="0">
                <a:solidFill>
                  <a:srgbClr val="0000FF"/>
                </a:solidFill>
              </a:rPr>
              <a:t>aa ab </a:t>
            </a:r>
            <a:r>
              <a:rPr lang="de-DE" b="1" dirty="0">
                <a:solidFill>
                  <a:srgbClr val="0000FF"/>
                </a:solidFill>
              </a:rPr>
              <a:t>- ---;</a:t>
            </a:r>
            <a:r>
              <a:rPr lang="de-DE" dirty="0">
                <a:solidFill>
                  <a:srgbClr val="0000FF"/>
                </a:solidFill>
              </a:rPr>
              <a:t>n;- </a:t>
            </a:r>
            <a:r>
              <a:rPr lang="de-DE" i="1" dirty="0">
                <a:solidFill>
                  <a:srgbClr val="0000FF"/>
                </a:solidFill>
              </a:rPr>
              <a:t>ab </a:t>
            </a:r>
            <a:r>
              <a:rPr lang="de-DE" dirty="0">
                <a:solidFill>
                  <a:srgbClr val="0000FF"/>
                </a:solidFill>
              </a:rPr>
              <a:t>(7.52)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730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69" y="990601"/>
            <a:ext cx="5914181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0995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382000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Thus, if the modified coefficient is </a:t>
            </a:r>
            <a:r>
              <a:rPr lang="en-US" b="1" i="1" dirty="0">
                <a:solidFill>
                  <a:srgbClr val="0000FF"/>
                </a:solidFill>
              </a:rPr>
              <a:t>a' </a:t>
            </a:r>
            <a:r>
              <a:rPr lang="en-US" b="1" dirty="0">
                <a:solidFill>
                  <a:srgbClr val="0000FF"/>
                </a:solidFill>
              </a:rPr>
              <a:t>= In </a:t>
            </a:r>
            <a:r>
              <a:rPr lang="en-US" b="1" i="1" dirty="0">
                <a:solidFill>
                  <a:srgbClr val="0000FF"/>
                </a:solidFill>
              </a:rPr>
              <a:t>a, </a:t>
            </a:r>
            <a:r>
              <a:rPr lang="en-US" b="1" dirty="0">
                <a:solidFill>
                  <a:srgbClr val="0000FF"/>
                </a:solidFill>
              </a:rPr>
              <a:t>the estimated error in </a:t>
            </a:r>
            <a:r>
              <a:rPr lang="en-US" b="1" i="1" dirty="0">
                <a:solidFill>
                  <a:srgbClr val="0000FF"/>
                </a:solidFill>
              </a:rPr>
              <a:t>a </a:t>
            </a:r>
            <a:r>
              <a:rPr lang="en-US" b="1" dirty="0">
                <a:solidFill>
                  <a:srgbClr val="0000FF"/>
                </a:solidFill>
              </a:rPr>
              <a:t>is determined</a:t>
            </a:r>
          </a:p>
          <a:p>
            <a:r>
              <a:rPr lang="en-US" b="1" dirty="0">
                <a:solidFill>
                  <a:srgbClr val="0000FF"/>
                </a:solidFill>
              </a:rPr>
              <a:t>from the estimated error in </a:t>
            </a:r>
            <a:r>
              <a:rPr lang="en-US" b="1" i="1" dirty="0">
                <a:solidFill>
                  <a:srgbClr val="0000FF"/>
                </a:solidFill>
              </a:rPr>
              <a:t>a', </a:t>
            </a:r>
            <a:r>
              <a:rPr lang="en-US" b="1" dirty="0">
                <a:solidFill>
                  <a:srgbClr val="0000FF"/>
                </a:solidFill>
              </a:rPr>
              <a:t>according to Equation (7.52) </a:t>
            </a:r>
            <a:r>
              <a:rPr lang="en-US" b="1" i="1" dirty="0" err="1">
                <a:solidFill>
                  <a:srgbClr val="0000FF"/>
                </a:solidFill>
              </a:rPr>
              <a:t>withfa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= In </a:t>
            </a:r>
            <a:r>
              <a:rPr lang="en-US" b="1" i="1" dirty="0">
                <a:solidFill>
                  <a:srgbClr val="0000FF"/>
                </a:solidFill>
              </a:rPr>
              <a:t>a:</a:t>
            </a:r>
          </a:p>
          <a:p>
            <a:r>
              <a:rPr lang="en-US" b="1" dirty="0">
                <a:solidFill>
                  <a:srgbClr val="0000FF"/>
                </a:solidFill>
              </a:rPr>
              <a:t>, _ </a:t>
            </a:r>
            <a:r>
              <a:rPr lang="en-US" b="1" i="1" dirty="0">
                <a:solidFill>
                  <a:srgbClr val="0000FF"/>
                </a:solidFill>
              </a:rPr>
              <a:t>d(1na) </a:t>
            </a:r>
            <a:r>
              <a:rPr lang="en-US" b="1" dirty="0">
                <a:solidFill>
                  <a:srgbClr val="0000FF"/>
                </a:solidFill>
              </a:rPr>
              <a:t>_ </a:t>
            </a:r>
            <a:r>
              <a:rPr lang="en-US" b="1" i="1" dirty="0">
                <a:solidFill>
                  <a:srgbClr val="0000FF"/>
                </a:solidFill>
              </a:rPr>
              <a:t>aa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aa </a:t>
            </a:r>
            <a:r>
              <a:rPr lang="en-US" b="1" dirty="0">
                <a:solidFill>
                  <a:srgbClr val="0000FF"/>
                </a:solidFill>
              </a:rPr>
              <a:t>- ~ </a:t>
            </a:r>
            <a:r>
              <a:rPr lang="en-US" b="1" i="1" dirty="0">
                <a:solidFill>
                  <a:srgbClr val="0000FF"/>
                </a:solidFill>
              </a:rPr>
              <a:t>aa </a:t>
            </a:r>
            <a:r>
              <a:rPr lang="en-US" b="1" dirty="0">
                <a:solidFill>
                  <a:srgbClr val="0000FF"/>
                </a:solidFill>
              </a:rPr>
              <a:t>---;; (7.53)</a:t>
            </a:r>
          </a:p>
          <a:p>
            <a:r>
              <a:rPr lang="en-US" b="1" dirty="0">
                <a:solidFill>
                  <a:srgbClr val="0000FF"/>
                </a:solidFill>
              </a:rPr>
              <a:t>Values of X2 for testing the goodness of fit should be determined from the</a:t>
            </a:r>
          </a:p>
          <a:p>
            <a:r>
              <a:rPr lang="en-US" b="1" dirty="0">
                <a:solidFill>
                  <a:srgbClr val="0000FF"/>
                </a:solidFill>
              </a:rPr>
              <a:t>original uncertainties of the data </a:t>
            </a:r>
            <a:r>
              <a:rPr lang="en-US" b="1" i="1" dirty="0" err="1">
                <a:solidFill>
                  <a:srgbClr val="0000FF"/>
                </a:solidFill>
              </a:rPr>
              <a:t>ai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and from the unmodified equation, although</a:t>
            </a:r>
          </a:p>
          <a:p>
            <a:r>
              <a:rPr lang="en-US" b="1" dirty="0">
                <a:solidFill>
                  <a:srgbClr val="0000FF"/>
                </a:solidFill>
              </a:rPr>
              <a:t>Equation (7.48) should give approximately equivalent results when weighted with</a:t>
            </a:r>
          </a:p>
          <a:p>
            <a:r>
              <a:rPr lang="en-US" b="1" dirty="0">
                <a:solidFill>
                  <a:srgbClr val="0000FF"/>
                </a:solidFill>
              </a:rPr>
              <a:t>the modified uncertainties </a:t>
            </a:r>
            <a:r>
              <a:rPr lang="en-US" b="1" i="1" dirty="0">
                <a:solidFill>
                  <a:srgbClr val="0000FF"/>
                </a:solidFill>
              </a:rPr>
              <a:t>a;.</a:t>
            </a:r>
          </a:p>
          <a:p>
            <a:r>
              <a:rPr lang="en-US" b="1" dirty="0">
                <a:solidFill>
                  <a:srgbClr val="0000FF"/>
                </a:solidFill>
              </a:rPr>
              <a:t>In Example 6.2, we considered an experiment to check the decrease in the</a:t>
            </a:r>
          </a:p>
          <a:p>
            <a:r>
              <a:rPr lang="en-US" b="1" dirty="0">
                <a:solidFill>
                  <a:srgbClr val="0000FF"/>
                </a:solidFill>
              </a:rPr>
              <a:t>number of counts C as a function of distance </a:t>
            </a:r>
            <a:r>
              <a:rPr lang="en-US" b="1" i="1" dirty="0">
                <a:solidFill>
                  <a:srgbClr val="0000FF"/>
                </a:solidFill>
              </a:rPr>
              <a:t>r </a:t>
            </a:r>
            <a:r>
              <a:rPr lang="en-US" b="1" dirty="0">
                <a:solidFill>
                  <a:srgbClr val="0000FF"/>
                </a:solidFill>
              </a:rPr>
              <a:t>from a radiative source. We expected</a:t>
            </a:r>
          </a:p>
          <a:p>
            <a:r>
              <a:rPr lang="en-US" b="1" dirty="0">
                <a:solidFill>
                  <a:srgbClr val="0000FF"/>
                </a:solidFill>
              </a:rPr>
              <a:t>a relation of the form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C(r) </a:t>
            </a:r>
            <a:r>
              <a:rPr lang="en-US" b="1" dirty="0">
                <a:solidFill>
                  <a:srgbClr val="0000FF"/>
                </a:solidFill>
              </a:rPr>
              <a:t>= </a:t>
            </a:r>
            <a:r>
              <a:rPr lang="en-US" b="1" i="1" dirty="0">
                <a:solidFill>
                  <a:srgbClr val="0000FF"/>
                </a:solidFill>
              </a:rPr>
              <a:t>b/r2 </a:t>
            </a:r>
            <a:r>
              <a:rPr lang="en-US" b="1" dirty="0">
                <a:solidFill>
                  <a:srgbClr val="0000FF"/>
                </a:solidFill>
              </a:rPr>
              <a:t>(7.54) .</a:t>
            </a:r>
          </a:p>
          <a:p>
            <a:r>
              <a:rPr lang="en-US" b="1" dirty="0">
                <a:solidFill>
                  <a:srgbClr val="0000FF"/>
                </a:solidFill>
              </a:rPr>
              <a:t>and therefore changed the independent variable to </a:t>
            </a:r>
            <a:r>
              <a:rPr lang="en-US" b="1" i="1" dirty="0">
                <a:solidFill>
                  <a:srgbClr val="0000FF"/>
                </a:solidFill>
              </a:rPr>
              <a:t>x </a:t>
            </a:r>
            <a:r>
              <a:rPr lang="en-US" b="1" dirty="0">
                <a:solidFill>
                  <a:srgbClr val="0000FF"/>
                </a:solidFill>
              </a:rPr>
              <a:t>= </a:t>
            </a:r>
            <a:r>
              <a:rPr lang="en-US" b="1" dirty="0" err="1">
                <a:solidFill>
                  <a:srgbClr val="0000FF"/>
                </a:solidFill>
              </a:rPr>
              <a:t>lIr</a:t>
            </a:r>
            <a:r>
              <a:rPr lang="en-US" b="1" dirty="0">
                <a:solidFill>
                  <a:srgbClr val="0000FF"/>
                </a:solidFill>
              </a:rPr>
              <a:t> and fitted a straight line</a:t>
            </a:r>
          </a:p>
          <a:p>
            <a:r>
              <a:rPr lang="en-US" b="1" dirty="0">
                <a:solidFill>
                  <a:srgbClr val="0000FF"/>
                </a:solidFill>
              </a:rPr>
              <a:t>to the C versus </a:t>
            </a:r>
            <a:r>
              <a:rPr lang="en-US" b="1" i="1" dirty="0">
                <a:solidFill>
                  <a:srgbClr val="0000FF"/>
                </a:solidFill>
              </a:rPr>
              <a:t>x </a:t>
            </a:r>
            <a:r>
              <a:rPr lang="en-US" b="1" dirty="0">
                <a:solidFill>
                  <a:srgbClr val="0000FF"/>
                </a:solidFill>
              </a:rPr>
              <a:t>data. Because uncertainties were assigned only to the dependent</a:t>
            </a:r>
          </a:p>
          <a:p>
            <a:r>
              <a:rPr lang="en-US" b="1" dirty="0">
                <a:solidFill>
                  <a:srgbClr val="0000FF"/>
                </a:solidFill>
              </a:rPr>
              <a:t>variable C, the fit was not distorted by that transformation.</a:t>
            </a:r>
          </a:p>
          <a:p>
            <a:r>
              <a:rPr lang="en-US" b="1" dirty="0">
                <a:solidFill>
                  <a:srgbClr val="0000FF"/>
                </a:solidFill>
              </a:rPr>
              <a:t>Suppose, instead, that our objective had been to determine the exponent </a:t>
            </a:r>
            <a:r>
              <a:rPr lang="en-US" b="1" i="1" dirty="0">
                <a:solidFill>
                  <a:srgbClr val="0000FF"/>
                </a:solidFill>
              </a:rPr>
              <a:t>a </a:t>
            </a:r>
            <a:r>
              <a:rPr lang="en-US" b="1" dirty="0">
                <a:solidFill>
                  <a:srgbClr val="0000FF"/>
                </a:solidFill>
              </a:rPr>
              <a:t>in</a:t>
            </a:r>
          </a:p>
          <a:p>
            <a:r>
              <a:rPr lang="en-US" b="1" dirty="0">
                <a:solidFill>
                  <a:srgbClr val="0000FF"/>
                </a:solidFill>
              </a:rPr>
              <a:t>the expression for C: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C(r) </a:t>
            </a:r>
            <a:r>
              <a:rPr lang="en-US" b="1" dirty="0">
                <a:solidFill>
                  <a:srgbClr val="0000FF"/>
                </a:solidFill>
              </a:rPr>
              <a:t>= </a:t>
            </a:r>
            <a:r>
              <a:rPr lang="en-US" b="1" i="1" dirty="0" err="1">
                <a:solidFill>
                  <a:srgbClr val="0000FF"/>
                </a:solidFill>
              </a:rPr>
              <a:t>br</a:t>
            </a:r>
            <a:r>
              <a:rPr lang="en-US" b="1" i="1" dirty="0">
                <a:solidFill>
                  <a:srgbClr val="0000FF"/>
                </a:solidFill>
              </a:rPr>
              <a:t>-a</a:t>
            </a:r>
          </a:p>
          <a:p>
            <a:r>
              <a:rPr lang="en-US" b="1" dirty="0">
                <a:solidFill>
                  <a:srgbClr val="0000FF"/>
                </a:solidFill>
              </a:rPr>
              <a:t>Taking logarithms of both sides, we obtain the linear equation</a:t>
            </a:r>
          </a:p>
          <a:p>
            <a:r>
              <a:rPr lang="en-US" b="1" dirty="0">
                <a:solidFill>
                  <a:srgbClr val="0000FF"/>
                </a:solidFill>
              </a:rPr>
              <a:t>In(C) = In(b) - </a:t>
            </a:r>
            <a:r>
              <a:rPr lang="en-US" b="1" i="1" dirty="0">
                <a:solidFill>
                  <a:srgbClr val="0000FF"/>
                </a:solidFill>
              </a:rPr>
              <a:t>a </a:t>
            </a:r>
            <a:r>
              <a:rPr lang="en-US" b="1" dirty="0">
                <a:solidFill>
                  <a:srgbClr val="0000FF"/>
                </a:solidFill>
              </a:rPr>
              <a:t>In </a:t>
            </a:r>
            <a:r>
              <a:rPr lang="en-US" b="1" i="1" dirty="0">
                <a:solidFill>
                  <a:srgbClr val="0000FF"/>
                </a:solidFill>
              </a:rPr>
              <a:t>r</a:t>
            </a:r>
          </a:p>
          <a:p>
            <a:r>
              <a:rPr lang="en-US" b="1" dirty="0">
                <a:solidFill>
                  <a:srgbClr val="0000FF"/>
                </a:solidFill>
              </a:rPr>
              <a:t>or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Ci=b'-</a:t>
            </a:r>
            <a:r>
              <a:rPr lang="en-US" b="1" i="1" dirty="0" err="1">
                <a:solidFill>
                  <a:srgbClr val="0000FF"/>
                </a:solidFill>
              </a:rPr>
              <a:t>ar</a:t>
            </a:r>
            <a:r>
              <a:rPr lang="en-US" b="1" i="1" dirty="0">
                <a:solidFill>
                  <a:srgbClr val="0000FF"/>
                </a:solidFill>
              </a:rPr>
              <a:t>'</a:t>
            </a:r>
          </a:p>
          <a:p>
            <a:r>
              <a:rPr lang="en-US" b="1" dirty="0">
                <a:solidFill>
                  <a:srgbClr val="0000FF"/>
                </a:solidFill>
              </a:rPr>
              <a:t>(7.55)</a:t>
            </a:r>
          </a:p>
          <a:p>
            <a:r>
              <a:rPr lang="en-US" b="1" dirty="0">
                <a:solidFill>
                  <a:srgbClr val="0000FF"/>
                </a:solidFill>
              </a:rPr>
              <a:t>(7.56)</a:t>
            </a:r>
          </a:p>
          <a:p>
            <a:r>
              <a:rPr lang="en-US" b="1" dirty="0">
                <a:solidFill>
                  <a:srgbClr val="0000FF"/>
                </a:solidFill>
              </a:rPr>
              <a:t>with C' = In C, </a:t>
            </a:r>
            <a:r>
              <a:rPr lang="en-US" b="1" i="1" dirty="0">
                <a:solidFill>
                  <a:srgbClr val="0000FF"/>
                </a:solidFill>
              </a:rPr>
              <a:t>r' </a:t>
            </a:r>
            <a:r>
              <a:rPr lang="en-US" b="1" dirty="0">
                <a:solidFill>
                  <a:srgbClr val="0000FF"/>
                </a:solidFill>
              </a:rPr>
              <a:t>= In </a:t>
            </a:r>
            <a:r>
              <a:rPr lang="en-US" b="1" i="1" dirty="0">
                <a:solidFill>
                  <a:srgbClr val="0000FF"/>
                </a:solidFill>
              </a:rPr>
              <a:t>T, </a:t>
            </a:r>
            <a:r>
              <a:rPr lang="en-US" b="1" dirty="0">
                <a:solidFill>
                  <a:srgbClr val="0000FF"/>
                </a:solidFill>
              </a:rPr>
              <a:t>and </a:t>
            </a:r>
            <a:r>
              <a:rPr lang="en-US" b="1" i="1" dirty="0">
                <a:solidFill>
                  <a:srgbClr val="0000FF"/>
                </a:solidFill>
              </a:rPr>
              <a:t>b' </a:t>
            </a:r>
            <a:r>
              <a:rPr lang="en-US" b="1" dirty="0">
                <a:solidFill>
                  <a:srgbClr val="0000FF"/>
                </a:solidFill>
              </a:rPr>
              <a:t>= In </a:t>
            </a:r>
            <a:r>
              <a:rPr lang="en-US" b="1" i="1" dirty="0">
                <a:solidFill>
                  <a:srgbClr val="0000FF"/>
                </a:solidFill>
              </a:rPr>
              <a:t>b. </a:t>
            </a:r>
            <a:r>
              <a:rPr lang="en-US" b="1" dirty="0">
                <a:solidFill>
                  <a:srgbClr val="0000FF"/>
                </a:solidFill>
              </a:rPr>
              <a:t>The uncertainties </a:t>
            </a:r>
            <a:r>
              <a:rPr lang="en-US" b="1" i="1" dirty="0">
                <a:solidFill>
                  <a:srgbClr val="0000FF"/>
                </a:solidFill>
              </a:rPr>
              <a:t>a' </a:t>
            </a:r>
            <a:r>
              <a:rPr lang="en-US" b="1" dirty="0">
                <a:solidFill>
                  <a:srgbClr val="0000FF"/>
                </a:solidFill>
              </a:rPr>
              <a:t>in C' would be given</a:t>
            </a:r>
          </a:p>
          <a:p>
            <a:r>
              <a:rPr lang="en-US" b="1" dirty="0">
                <a:solidFill>
                  <a:srgbClr val="0000FF"/>
                </a:solidFill>
              </a:rPr>
              <a:t>by Equation (7.49) as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a' </a:t>
            </a:r>
            <a:r>
              <a:rPr lang="en-US" b="1" dirty="0">
                <a:solidFill>
                  <a:srgbClr val="0000FF"/>
                </a:solidFill>
              </a:rPr>
              <a:t>= </a:t>
            </a:r>
            <a:r>
              <a:rPr lang="en-US" b="1" i="1" dirty="0" err="1">
                <a:solidFill>
                  <a:srgbClr val="0000FF"/>
                </a:solidFill>
              </a:rPr>
              <a:t>a/C</a:t>
            </a:r>
            <a:endParaRPr lang="en-US" b="1" i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and we could find the exponent </a:t>
            </a:r>
            <a:r>
              <a:rPr lang="en-US" b="1" i="1" dirty="0">
                <a:solidFill>
                  <a:srgbClr val="0000FF"/>
                </a:solidFill>
              </a:rPr>
              <a:t>a </a:t>
            </a:r>
            <a:r>
              <a:rPr lang="en-US" b="1" dirty="0">
                <a:solidFill>
                  <a:srgbClr val="0000FF"/>
                </a:solidFill>
              </a:rPr>
              <a:t>by fitting a straight line to Equation (7.56) using</a:t>
            </a:r>
          </a:p>
          <a:p>
            <a:r>
              <a:rPr lang="en-US" b="1" dirty="0">
                <a:solidFill>
                  <a:srgbClr val="0000FF"/>
                </a:solidFill>
              </a:rPr>
              <a:t>these weighted uncertainties.</a:t>
            </a:r>
          </a:p>
          <a:p>
            <a:r>
              <a:rPr lang="en-US" b="1" dirty="0">
                <a:solidFill>
                  <a:srgbClr val="0000FF"/>
                </a:solidFill>
              </a:rPr>
              <a:t>Although the method of taking logarithms of an exponential or a power function</a:t>
            </a:r>
          </a:p>
          <a:p>
            <a:r>
              <a:rPr lang="en-US" b="1" dirty="0">
                <a:solidFill>
                  <a:srgbClr val="0000FF"/>
                </a:solidFill>
              </a:rPr>
              <a:t>to produce a function that is linear in the parameters may be convenient for</a:t>
            </a:r>
          </a:p>
          <a:p>
            <a:r>
              <a:rPr lang="en-US" b="1" dirty="0">
                <a:solidFill>
                  <a:srgbClr val="0000FF"/>
                </a:solidFill>
              </a:rPr>
              <a:t>quick estimates, with fast computers it is generally better to solve such problems by</a:t>
            </a:r>
          </a:p>
          <a:p>
            <a:r>
              <a:rPr lang="en-US" b="1" dirty="0">
                <a:solidFill>
                  <a:srgbClr val="0000FF"/>
                </a:solidFill>
              </a:rPr>
              <a:t>one of the approximation methods developed for fitting nonlinear functions. These</a:t>
            </a:r>
          </a:p>
          <a:p>
            <a:r>
              <a:rPr lang="en-US" b="1" dirty="0">
                <a:solidFill>
                  <a:srgbClr val="0000FF"/>
                </a:solidFill>
              </a:rPr>
              <a:t>methods will be explored in Chapter 8.</a:t>
            </a:r>
          </a:p>
        </p:txBody>
      </p:sp>
    </p:spTree>
    <p:extLst>
      <p:ext uri="{BB962C8B-B14F-4D97-AF65-F5344CB8AC3E}">
        <p14:creationId xmlns:p14="http://schemas.microsoft.com/office/powerpoint/2010/main" val="34034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0"/>
            <a:ext cx="9039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867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90" y="152400"/>
            <a:ext cx="8968409" cy="8279190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00FF"/>
                </a:solidFill>
              </a:rPr>
              <a:t>The solutions can be found by the method of determinants, as in Chapter 6.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</a:rPr>
              <a:t>We shall display the full solution for the particular case of </a:t>
            </a:r>
            <a:r>
              <a:rPr lang="en-US" sz="2000" b="1" i="1" dirty="0">
                <a:solidFill>
                  <a:srgbClr val="FF0000"/>
                </a:solidFill>
              </a:rPr>
              <a:t>m </a:t>
            </a:r>
            <a:r>
              <a:rPr lang="en-US" sz="2000" b="1" dirty="0">
                <a:solidFill>
                  <a:srgbClr val="FF0000"/>
                </a:solidFill>
              </a:rPr>
              <a:t>= 3: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6666"/>
                </a:solidFill>
              </a:rPr>
              <a:t>We </a:t>
            </a:r>
            <a:r>
              <a:rPr lang="en-US" sz="2000" b="1" dirty="0">
                <a:solidFill>
                  <a:srgbClr val="006666"/>
                </a:solidFill>
              </a:rPr>
              <a:t>note that, as in the straight-line fits in Chapter 6, the </a:t>
            </a:r>
            <a:r>
              <a:rPr lang="en-US" sz="2000" b="1" dirty="0" smtClean="0">
                <a:solidFill>
                  <a:srgbClr val="006666"/>
                </a:solidFill>
              </a:rPr>
              <a:t>denominator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 </a:t>
            </a:r>
            <a:r>
              <a:rPr lang="en-US" sz="2000" b="1" dirty="0" smtClean="0">
                <a:solidFill>
                  <a:srgbClr val="006666"/>
                </a:solidFill>
              </a:rPr>
              <a:t>is </a:t>
            </a:r>
            <a:r>
              <a:rPr lang="en-US" sz="2000" b="1" dirty="0">
                <a:solidFill>
                  <a:srgbClr val="006666"/>
                </a:solidFill>
              </a:rPr>
              <a:t>a </a:t>
            </a:r>
            <a:r>
              <a:rPr lang="en-US" sz="2000" b="1" dirty="0" smtClean="0">
                <a:solidFill>
                  <a:srgbClr val="006666"/>
                </a:solidFill>
              </a:rPr>
              <a:t>function only </a:t>
            </a:r>
            <a:r>
              <a:rPr lang="en-US" sz="2000" b="1" dirty="0">
                <a:solidFill>
                  <a:srgbClr val="006666"/>
                </a:solidFill>
              </a:rPr>
              <a:t>of the independent variable </a:t>
            </a:r>
            <a:r>
              <a:rPr lang="en-US" sz="2000" b="1" i="1" dirty="0" smtClean="0">
                <a:solidFill>
                  <a:srgbClr val="006666"/>
                </a:solidFill>
              </a:rPr>
              <a:t>x </a:t>
            </a:r>
            <a:r>
              <a:rPr lang="en-US" sz="2000" b="1" dirty="0">
                <a:solidFill>
                  <a:srgbClr val="006666"/>
                </a:solidFill>
              </a:rPr>
              <a:t>and the </a:t>
            </a:r>
            <a:r>
              <a:rPr lang="en-US" sz="2000" b="1" dirty="0" smtClean="0">
                <a:solidFill>
                  <a:srgbClr val="006666"/>
                </a:solidFill>
              </a:rPr>
              <a:t>uncertainties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</a:t>
            </a:r>
            <a:r>
              <a:rPr lang="en-US" sz="2000" b="1" baseline="-25000" dirty="0" smtClean="0">
                <a:solidFill>
                  <a:srgbClr val="006666"/>
                </a:solidFill>
                <a:sym typeface="Symbol"/>
              </a:rPr>
              <a:t> </a:t>
            </a:r>
            <a:r>
              <a:rPr lang="en-US" sz="2000" b="1" baseline="-25000" dirty="0" err="1" smtClean="0">
                <a:solidFill>
                  <a:srgbClr val="006666"/>
                </a:solidFill>
              </a:rPr>
              <a:t>i</a:t>
            </a:r>
            <a:r>
              <a:rPr lang="en-US" sz="2000" b="1" baseline="-25000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in the </a:t>
            </a:r>
            <a:r>
              <a:rPr lang="en-US" sz="2000" b="1" dirty="0" smtClean="0">
                <a:solidFill>
                  <a:srgbClr val="006666"/>
                </a:solidFill>
              </a:rPr>
              <a:t>dependent variable</a:t>
            </a:r>
            <a:r>
              <a:rPr lang="en-US" sz="2000" b="1" dirty="0">
                <a:solidFill>
                  <a:srgbClr val="006666"/>
                </a:solidFill>
              </a:rPr>
              <a:t>, and is not a function of the dependent variable </a:t>
            </a:r>
            <a:r>
              <a:rPr lang="en-US" sz="2000" b="1" i="1" dirty="0" err="1" smtClean="0">
                <a:solidFill>
                  <a:srgbClr val="006666"/>
                </a:solidFill>
              </a:rPr>
              <a:t>y</a:t>
            </a:r>
            <a:r>
              <a:rPr lang="en-US" sz="2000" b="1" i="1" baseline="-25000" dirty="0" err="1" smtClean="0">
                <a:solidFill>
                  <a:srgbClr val="006666"/>
                </a:solidFill>
              </a:rPr>
              <a:t>i</a:t>
            </a:r>
            <a:r>
              <a:rPr lang="en-US" sz="2000" b="1" i="1" baseline="-25000" dirty="0" smtClean="0">
                <a:solidFill>
                  <a:srgbClr val="006666"/>
                </a:solidFill>
              </a:rPr>
              <a:t>  </a:t>
            </a:r>
            <a:r>
              <a:rPr lang="en-US" sz="2000" b="1" dirty="0" smtClean="0">
                <a:solidFill>
                  <a:srgbClr val="006666"/>
                </a:solidFill>
              </a:rPr>
              <a:t>Itself</a:t>
            </a:r>
            <a:r>
              <a:rPr lang="en-US" sz="2000" b="1" dirty="0">
                <a:solidFill>
                  <a:srgbClr val="006666"/>
                </a:solidFill>
              </a:rPr>
              <a:t>. </a:t>
            </a:r>
            <a:endParaRPr lang="en-US" sz="2000" dirty="0">
              <a:solidFill>
                <a:srgbClr val="006666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5105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6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" y="76200"/>
            <a:ext cx="90963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8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10600" cy="6801862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00FF"/>
                </a:solidFill>
              </a:rPr>
              <a:t>For the </a:t>
            </a:r>
            <a:r>
              <a:rPr lang="en-US" sz="2000" b="1" dirty="0" smtClean="0">
                <a:solidFill>
                  <a:srgbClr val="0000FF"/>
                </a:solidFill>
              </a:rPr>
              <a:t>special case </a:t>
            </a:r>
            <a:r>
              <a:rPr lang="en-US" sz="2000" b="1" dirty="0">
                <a:solidFill>
                  <a:srgbClr val="0000FF"/>
                </a:solidFill>
              </a:rPr>
              <a:t>of a quadratic power series in </a:t>
            </a:r>
            <a:r>
              <a:rPr lang="en-US" sz="2000" b="1" i="1" dirty="0">
                <a:solidFill>
                  <a:srgbClr val="0000FF"/>
                </a:solidFill>
              </a:rPr>
              <a:t>x, </a:t>
            </a:r>
            <a:r>
              <a:rPr lang="en-US" sz="2000" b="1" i="1" dirty="0" smtClean="0">
                <a:solidFill>
                  <a:srgbClr val="0000FF"/>
                </a:solidFill>
              </a:rPr>
              <a:t>y(xi</a:t>
            </a:r>
            <a:r>
              <a:rPr lang="en-US" sz="2000" b="1" i="1" dirty="0">
                <a:solidFill>
                  <a:srgbClr val="0000FF"/>
                </a:solidFill>
              </a:rPr>
              <a:t>) </a:t>
            </a:r>
            <a:r>
              <a:rPr lang="en-US" sz="2000" b="1" dirty="0">
                <a:solidFill>
                  <a:srgbClr val="0000FF"/>
                </a:solidFill>
              </a:rPr>
              <a:t>= </a:t>
            </a:r>
            <a:r>
              <a:rPr lang="en-US" sz="2000" b="1" dirty="0" smtClean="0">
                <a:solidFill>
                  <a:srgbClr val="0000FF"/>
                </a:solidFill>
              </a:rPr>
              <a:t>a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1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+ </a:t>
            </a:r>
            <a:r>
              <a:rPr lang="en-US" sz="2000" b="1" i="1" dirty="0">
                <a:solidFill>
                  <a:srgbClr val="0000FF"/>
                </a:solidFill>
              </a:rPr>
              <a:t>a</a:t>
            </a:r>
            <a:r>
              <a:rPr lang="en-US" sz="2000" b="1" i="1" baseline="-25000" dirty="0">
                <a:solidFill>
                  <a:srgbClr val="0000FF"/>
                </a:solidFill>
              </a:rPr>
              <a:t>2</a:t>
            </a:r>
            <a:r>
              <a:rPr lang="en-US" sz="2000" b="1" i="1" dirty="0">
                <a:solidFill>
                  <a:srgbClr val="0000FF"/>
                </a:solidFill>
              </a:rPr>
              <a:t>x</a:t>
            </a:r>
            <a:r>
              <a:rPr lang="en-US" sz="2000" b="1" i="1" baseline="-25000" dirty="0">
                <a:solidFill>
                  <a:srgbClr val="0000FF"/>
                </a:solidFill>
              </a:rPr>
              <a:t>i </a:t>
            </a:r>
            <a:r>
              <a:rPr lang="en-US" sz="2000" b="1" dirty="0">
                <a:solidFill>
                  <a:srgbClr val="0000FF"/>
                </a:solidFill>
              </a:rPr>
              <a:t>+ </a:t>
            </a:r>
            <a:r>
              <a:rPr lang="en-US" sz="2000" b="1" i="1" dirty="0" smtClean="0">
                <a:solidFill>
                  <a:srgbClr val="0000FF"/>
                </a:solidFill>
              </a:rPr>
              <a:t>a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3</a:t>
            </a:r>
            <a:r>
              <a:rPr lang="en-US" sz="2000" b="1" i="1" dirty="0" smtClean="0">
                <a:solidFill>
                  <a:srgbClr val="0000FF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i</a:t>
            </a:r>
            <a:r>
              <a:rPr lang="en-US" sz="2000" b="1" i="1" baseline="30000" dirty="0" smtClean="0">
                <a:solidFill>
                  <a:srgbClr val="0000FF"/>
                </a:solidFill>
              </a:rPr>
              <a:t>2 </a:t>
            </a:r>
            <a:r>
              <a:rPr lang="en-US" sz="2000" b="1" i="1" dirty="0" smtClean="0">
                <a:solidFill>
                  <a:srgbClr val="0000FF"/>
                </a:solidFill>
              </a:rPr>
              <a:t> , </a:t>
            </a:r>
            <a:r>
              <a:rPr lang="en-US" sz="2000" b="1" dirty="0">
                <a:solidFill>
                  <a:srgbClr val="0000FF"/>
                </a:solidFill>
              </a:rPr>
              <a:t>we </a:t>
            </a:r>
            <a:r>
              <a:rPr lang="en-US" sz="2000" b="1" dirty="0" smtClean="0">
                <a:solidFill>
                  <a:srgbClr val="0000FF"/>
                </a:solidFill>
              </a:rPr>
              <a:t>have f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1</a:t>
            </a:r>
            <a:r>
              <a:rPr lang="en-US" sz="2000" b="1" dirty="0" smtClean="0">
                <a:solidFill>
                  <a:srgbClr val="0000FF"/>
                </a:solidFill>
              </a:rPr>
              <a:t>(x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i</a:t>
            </a:r>
            <a:r>
              <a:rPr lang="en-US" sz="2000" b="1" dirty="0" smtClean="0">
                <a:solidFill>
                  <a:srgbClr val="0000FF"/>
                </a:solidFill>
              </a:rPr>
              <a:t>) </a:t>
            </a:r>
            <a:r>
              <a:rPr lang="en-US" sz="2000" b="1" dirty="0">
                <a:solidFill>
                  <a:srgbClr val="0000FF"/>
                </a:solidFill>
              </a:rPr>
              <a:t>= 1</a:t>
            </a:r>
            <a:r>
              <a:rPr lang="en-US" sz="2000" b="1" dirty="0" smtClean="0">
                <a:solidFill>
                  <a:srgbClr val="0000FF"/>
                </a:solidFill>
              </a:rPr>
              <a:t>,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f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</a:rPr>
              <a:t>(x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i</a:t>
            </a:r>
            <a:r>
              <a:rPr lang="en-US" sz="2000" b="1" dirty="0" smtClean="0">
                <a:solidFill>
                  <a:srgbClr val="0000FF"/>
                </a:solidFill>
              </a:rPr>
              <a:t>) = </a:t>
            </a:r>
            <a:r>
              <a:rPr lang="en-US" sz="2000" b="1" i="1" dirty="0" smtClean="0">
                <a:solidFill>
                  <a:srgbClr val="0000FF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i</a:t>
            </a:r>
            <a:r>
              <a:rPr lang="en-US" sz="2000" b="1" i="1" dirty="0" smtClean="0">
                <a:solidFill>
                  <a:srgbClr val="0000FF"/>
                </a:solidFill>
              </a:rPr>
              <a:t> , and </a:t>
            </a:r>
            <a:r>
              <a:rPr lang="en-US" sz="2000" b="1" dirty="0" smtClean="0">
                <a:solidFill>
                  <a:srgbClr val="0000FF"/>
                </a:solidFill>
              </a:rPr>
              <a:t>f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3</a:t>
            </a:r>
            <a:r>
              <a:rPr lang="en-US" sz="2000" b="1" dirty="0" smtClean="0">
                <a:solidFill>
                  <a:srgbClr val="0000FF"/>
                </a:solidFill>
              </a:rPr>
              <a:t>(x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i</a:t>
            </a:r>
            <a:r>
              <a:rPr lang="en-US" sz="2000" b="1" dirty="0">
                <a:solidFill>
                  <a:srgbClr val="0000FF"/>
                </a:solidFill>
              </a:rPr>
              <a:t>) = </a:t>
            </a:r>
            <a:r>
              <a:rPr lang="en-US" sz="2000" b="1" i="1" dirty="0" smtClean="0">
                <a:solidFill>
                  <a:srgbClr val="0000FF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i</a:t>
            </a:r>
            <a:r>
              <a:rPr lang="en-US" sz="2000" b="1" i="1" baseline="30000" dirty="0" smtClean="0">
                <a:solidFill>
                  <a:srgbClr val="0000FF"/>
                </a:solidFill>
              </a:rPr>
              <a:t>2</a:t>
            </a:r>
            <a:r>
              <a:rPr lang="en-US" sz="2000" b="1" i="1" dirty="0" smtClean="0">
                <a:solidFill>
                  <a:srgbClr val="0000FF"/>
                </a:solidFill>
              </a:rPr>
              <a:t>, </a:t>
            </a:r>
            <a:r>
              <a:rPr lang="en-US" sz="2000" b="1" dirty="0">
                <a:solidFill>
                  <a:srgbClr val="0000FF"/>
                </a:solidFill>
              </a:rPr>
              <a:t>so that Equations (7.8) </a:t>
            </a:r>
            <a:r>
              <a:rPr lang="en-US" sz="2000" b="1" dirty="0" smtClean="0">
                <a:solidFill>
                  <a:srgbClr val="0000FF"/>
                </a:solidFill>
              </a:rPr>
              <a:t>become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772400" cy="584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9" y="1"/>
            <a:ext cx="8405812" cy="66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063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6915</Words>
  <Application>Microsoft Office PowerPoint</Application>
  <PresentationFormat>On-screen Show (4:3)</PresentationFormat>
  <Paragraphs>615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Naqvi</dc:creator>
  <cp:lastModifiedBy>Naqvi</cp:lastModifiedBy>
  <cp:revision>101</cp:revision>
  <dcterms:created xsi:type="dcterms:W3CDTF">2015-12-19T08:52:46Z</dcterms:created>
  <dcterms:modified xsi:type="dcterms:W3CDTF">2016-03-26T16:08:38Z</dcterms:modified>
</cp:coreProperties>
</file>