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8080"/>
    <a:srgbClr val="0033CC"/>
    <a:srgbClr val="CC00FF"/>
    <a:srgbClr val="0099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1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AB4D-F829-4266-9598-83C3C76421BE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9295-CD4A-4B49-860B-2F5F97B76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98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AB4D-F829-4266-9598-83C3C76421BE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9295-CD4A-4B49-860B-2F5F97B76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4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AB4D-F829-4266-9598-83C3C76421BE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9295-CD4A-4B49-860B-2F5F97B76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AB4D-F829-4266-9598-83C3C76421BE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9295-CD4A-4B49-860B-2F5F97B76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9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AB4D-F829-4266-9598-83C3C76421BE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9295-CD4A-4B49-860B-2F5F97B76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7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AB4D-F829-4266-9598-83C3C76421BE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9295-CD4A-4B49-860B-2F5F97B76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5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AB4D-F829-4266-9598-83C3C76421BE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9295-CD4A-4B49-860B-2F5F97B76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6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AB4D-F829-4266-9598-83C3C76421BE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9295-CD4A-4B49-860B-2F5F97B76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9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AB4D-F829-4266-9598-83C3C76421BE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9295-CD4A-4B49-860B-2F5F97B76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5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AB4D-F829-4266-9598-83C3C76421BE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9295-CD4A-4B49-860B-2F5F97B76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0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AB4D-F829-4266-9598-83C3C76421BE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9295-CD4A-4B49-860B-2F5F97B76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4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2AB4D-F829-4266-9598-83C3C76421BE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69295-CD4A-4B49-860B-2F5F97B76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7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077200" cy="255454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99"/>
                </a:solidFill>
              </a:rPr>
              <a:t>CHAPTER 4</a:t>
            </a:r>
            <a:endParaRPr lang="en-US" sz="4000" b="1" dirty="0">
              <a:solidFill>
                <a:srgbClr val="000099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ESTIMATES OF </a:t>
            </a:r>
            <a:r>
              <a:rPr lang="en-US" sz="4000" b="1" dirty="0">
                <a:solidFill>
                  <a:srgbClr val="FF0000"/>
                </a:solidFill>
              </a:rPr>
              <a:t>MEAN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AND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ERRORS</a:t>
            </a:r>
          </a:p>
        </p:txBody>
      </p:sp>
    </p:spTree>
    <p:extLst>
      <p:ext uri="{BB962C8B-B14F-4D97-AF65-F5344CB8AC3E}">
        <p14:creationId xmlns:p14="http://schemas.microsoft.com/office/powerpoint/2010/main" val="279427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534400" cy="11449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 the result depends only on the relative weights and not on the absolute magnitudes</a:t>
            </a:r>
          </a:p>
          <a:p>
            <a:r>
              <a:rPr lang="en-US" dirty="0"/>
              <a:t>of the (</a:t>
            </a:r>
            <a:r>
              <a:rPr lang="en-US" dirty="0" err="1"/>
              <a:t>J'i</a:t>
            </a:r>
            <a:r>
              <a:rPr lang="en-US" dirty="0"/>
              <a:t>.</a:t>
            </a:r>
          </a:p>
          <a:p>
            <a:r>
              <a:rPr lang="en-US" dirty="0"/>
              <a:t>To find the error in the estimate </a:t>
            </a:r>
            <a:r>
              <a:rPr lang="en-US" dirty="0" err="1"/>
              <a:t>f.L</a:t>
            </a:r>
            <a:r>
              <a:rPr lang="en-US" dirty="0"/>
              <a:t>' of the mean we must calculate a weighted</a:t>
            </a:r>
          </a:p>
          <a:p>
            <a:r>
              <a:rPr lang="en-US" i="1" dirty="0"/>
              <a:t>average variance </a:t>
            </a:r>
            <a:r>
              <a:rPr lang="en-US" dirty="0"/>
              <a:t>of the data:</a:t>
            </a:r>
          </a:p>
          <a:p>
            <a:r>
              <a:rPr lang="en-US" dirty="0"/>
              <a:t>(J'2 = </a:t>
            </a:r>
            <a:r>
              <a:rPr lang="en-US" i="1" dirty="0" err="1"/>
              <a:t>LWJXi</a:t>
            </a:r>
            <a:r>
              <a:rPr lang="en-US" i="1" dirty="0"/>
              <a:t> </a:t>
            </a:r>
            <a:r>
              <a:rPr lang="en-US" dirty="0"/>
              <a:t>- </a:t>
            </a:r>
            <a:r>
              <a:rPr lang="en-US" i="1" dirty="0" err="1"/>
              <a:t>f.L</a:t>
            </a:r>
            <a:r>
              <a:rPr lang="en-US" i="1" dirty="0"/>
              <a:t>')2 </a:t>
            </a:r>
            <a:r>
              <a:rPr lang="en-US" dirty="0"/>
              <a:t>X ~ = </a:t>
            </a:r>
            <a:r>
              <a:rPr lang="en-US" i="1" dirty="0"/>
              <a:t>(</a:t>
            </a:r>
            <a:r>
              <a:rPr lang="en-US" i="1" dirty="0" err="1"/>
              <a:t>LWiXT</a:t>
            </a:r>
            <a:r>
              <a:rPr lang="en-US" i="1" dirty="0"/>
              <a:t> </a:t>
            </a:r>
            <a:r>
              <a:rPr lang="en-US" dirty="0"/>
              <a:t>_ 12) X ~</a:t>
            </a:r>
          </a:p>
          <a:p>
            <a:r>
              <a:rPr lang="pt-BR" i="1" dirty="0"/>
              <a:t>LWi (N </a:t>
            </a:r>
            <a:r>
              <a:rPr lang="pt-BR" dirty="0"/>
              <a:t>- 1) </a:t>
            </a:r>
            <a:r>
              <a:rPr lang="pt-BR" i="1" dirty="0"/>
              <a:t>LWi </a:t>
            </a:r>
            <a:r>
              <a:rPr lang="pt-BR" dirty="0"/>
              <a:t>f.L </a:t>
            </a:r>
            <a:r>
              <a:rPr lang="pt-BR" i="1" dirty="0"/>
              <a:t>(N </a:t>
            </a:r>
            <a:r>
              <a:rPr lang="pt-BR" dirty="0"/>
              <a:t>- 1) (4.22)</a:t>
            </a:r>
          </a:p>
          <a:p>
            <a:r>
              <a:rPr lang="en-US" dirty="0"/>
              <a:t>where the last factor corrects for the fact that the mean </a:t>
            </a:r>
            <a:r>
              <a:rPr lang="en-US" dirty="0" err="1"/>
              <a:t>f.L</a:t>
            </a:r>
            <a:r>
              <a:rPr lang="en-US" dirty="0"/>
              <a:t> 1 was itself determined</a:t>
            </a:r>
          </a:p>
          <a:p>
            <a:r>
              <a:rPr lang="en-US" dirty="0"/>
              <a:t>from the data. We may recognize the expression in brackets as-the difference between</a:t>
            </a:r>
          </a:p>
          <a:p>
            <a:r>
              <a:rPr lang="en-US" dirty="0"/>
              <a:t>the weighted average of the squares of our measurements </a:t>
            </a:r>
            <a:r>
              <a:rPr lang="en-US" i="1" dirty="0"/>
              <a:t>Xi </a:t>
            </a:r>
            <a:r>
              <a:rPr lang="en-US" dirty="0"/>
              <a:t>and the square of</a:t>
            </a:r>
          </a:p>
          <a:p>
            <a:r>
              <a:rPr lang="en-US" dirty="0"/>
              <a:t>the weighted average. The variance of the mean can then be determined by substituting</a:t>
            </a:r>
          </a:p>
          <a:p>
            <a:r>
              <a:rPr lang="en-US" dirty="0"/>
              <a:t>the expression for (J'2 from Equation (4.22) into Equation (4.14):</a:t>
            </a:r>
          </a:p>
          <a:p>
            <a:r>
              <a:rPr lang="en-US" dirty="0"/>
              <a:t>(J'2</a:t>
            </a:r>
          </a:p>
          <a:p>
            <a:r>
              <a:rPr lang="en-US" dirty="0"/>
              <a:t>(J'2=-</a:t>
            </a:r>
          </a:p>
          <a:p>
            <a:r>
              <a:rPr lang="en-US" i="1" dirty="0"/>
              <a:t>JL N </a:t>
            </a:r>
            <a:r>
              <a:rPr lang="en-US" dirty="0"/>
              <a:t>(4.23)</a:t>
            </a:r>
          </a:p>
          <a:p>
            <a:r>
              <a:rPr lang="en-US" dirty="0"/>
              <a:t>If they are required, the value of the scaling constant </a:t>
            </a:r>
            <a:r>
              <a:rPr lang="en-US" i="1" dirty="0"/>
              <a:t>k </a:t>
            </a:r>
            <a:r>
              <a:rPr lang="en-US" dirty="0"/>
              <a:t>and of the values of the separate</a:t>
            </a:r>
          </a:p>
          <a:p>
            <a:r>
              <a:rPr lang="en-US" dirty="0"/>
              <a:t>variances (</a:t>
            </a:r>
            <a:r>
              <a:rPr lang="en-US" dirty="0" err="1"/>
              <a:t>J'i</a:t>
            </a:r>
            <a:r>
              <a:rPr lang="en-US" dirty="0"/>
              <a:t> can be estimated by equating the two expressions for (J' of Equations</a:t>
            </a:r>
          </a:p>
          <a:p>
            <a:r>
              <a:rPr lang="en-US" dirty="0"/>
              <a:t>(4.14) and (4.19) and replacing </a:t>
            </a:r>
            <a:r>
              <a:rPr lang="en-US" i="1" dirty="0"/>
              <a:t>1/(J'T </a:t>
            </a:r>
            <a:r>
              <a:rPr lang="en-US" dirty="0"/>
              <a:t>by </a:t>
            </a:r>
            <a:r>
              <a:rPr lang="en-US" i="1" dirty="0" err="1"/>
              <a:t>kwi</a:t>
            </a:r>
            <a:r>
              <a:rPr lang="en-US" i="1" dirty="0"/>
              <a:t> </a:t>
            </a:r>
            <a:r>
              <a:rPr lang="en-US" dirty="0"/>
              <a:t>to give </a:t>
            </a:r>
            <a:r>
              <a:rPr lang="en-US" i="1" dirty="0"/>
              <a:t>JL</a:t>
            </a:r>
          </a:p>
          <a:p>
            <a:r>
              <a:rPr lang="en-US" dirty="0"/>
              <a:t>so</a:t>
            </a:r>
          </a:p>
          <a:p>
            <a:r>
              <a:rPr lang="en-US" dirty="0"/>
              <a:t>(J'2 1 1</a:t>
            </a:r>
          </a:p>
          <a:p>
            <a:r>
              <a:rPr lang="en-US" i="1" dirty="0"/>
              <a:t>N </a:t>
            </a:r>
            <a:r>
              <a:rPr lang="en-US" dirty="0"/>
              <a:t>L(l/(J'T) = </a:t>
            </a:r>
            <a:r>
              <a:rPr lang="en-US" i="1" dirty="0" err="1"/>
              <a:t>kLWi</a:t>
            </a:r>
            <a:endParaRPr lang="en-US" i="1" dirty="0"/>
          </a:p>
          <a:p>
            <a:r>
              <a:rPr lang="en-US" i="1" dirty="0"/>
              <a:t>k= </a:t>
            </a:r>
            <a:r>
              <a:rPr lang="en-US" i="1" dirty="0" err="1"/>
              <a:t>N_l</a:t>
            </a:r>
            <a:r>
              <a:rPr lang="en-US" i="1" dirty="0"/>
              <a:t>_</a:t>
            </a:r>
          </a:p>
          <a:p>
            <a:r>
              <a:rPr lang="en-US" dirty="0"/>
              <a:t>(J'2 </a:t>
            </a:r>
            <a:r>
              <a:rPr lang="en-US" i="1" dirty="0" err="1"/>
              <a:t>LWi</a:t>
            </a:r>
            <a:endParaRPr lang="en-US" i="1" dirty="0"/>
          </a:p>
          <a:p>
            <a:r>
              <a:rPr lang="en-US" dirty="0"/>
              <a:t>(4.24)</a:t>
            </a:r>
          </a:p>
          <a:p>
            <a:r>
              <a:rPr lang="en-US" dirty="0"/>
              <a:t>(4.25)</a:t>
            </a:r>
          </a:p>
          <a:p>
            <a:r>
              <a:rPr lang="en-US" dirty="0"/>
              <a:t>and therefore</a:t>
            </a:r>
          </a:p>
          <a:p>
            <a:r>
              <a:rPr lang="en-US" dirty="0"/>
              <a:t>(4.26)</a:t>
            </a:r>
          </a:p>
          <a:p>
            <a:r>
              <a:rPr lang="en-US" dirty="0"/>
              <a:t>Example 4.2. A student performs an experiment to determine the voltage of a standard</a:t>
            </a:r>
          </a:p>
          <a:p>
            <a:r>
              <a:rPr lang="en-US" dirty="0"/>
              <a:t>cell. The student makes 40 measurements with the apparatus and finds a result</a:t>
            </a:r>
          </a:p>
          <a:p>
            <a:r>
              <a:rPr lang="en-US" dirty="0"/>
              <a:t>XI = 1.022 V with a spread SI = 0.01 V in the observations. After looking over her</a:t>
            </a:r>
          </a:p>
          <a:p>
            <a:r>
              <a:rPr lang="en-US" dirty="0"/>
              <a:t>data she realizes that she could improve the equipment to decrease the uncertainty by</a:t>
            </a:r>
          </a:p>
          <a:p>
            <a:r>
              <a:rPr lang="en-US" dirty="0"/>
              <a:t>a factor of 2.5 </a:t>
            </a:r>
            <a:r>
              <a:rPr lang="en-US" i="1" dirty="0"/>
              <a:t>(S2 </a:t>
            </a:r>
            <a:r>
              <a:rPr lang="en-US" dirty="0"/>
              <a:t>= 0.004 V) so she makes 10 more measurements that yield a result</a:t>
            </a:r>
          </a:p>
          <a:p>
            <a:r>
              <a:rPr lang="en-US" i="1" dirty="0"/>
              <a:t>X2 </a:t>
            </a:r>
            <a:r>
              <a:rPr lang="en-US" dirty="0"/>
              <a:t>= 1.018 V.</a:t>
            </a:r>
          </a:p>
          <a:p>
            <a:r>
              <a:rPr lang="en-US" dirty="0"/>
              <a:t>The mean of all these observations is given by Equation (4.17):</a:t>
            </a:r>
          </a:p>
          <a:p>
            <a:r>
              <a:rPr lang="en-US" dirty="0"/>
              <a:t>_ 40~~O~;2) + 1~:~~:28)</a:t>
            </a:r>
          </a:p>
          <a:p>
            <a:r>
              <a:rPr lang="en-US" i="1" dirty="0" err="1"/>
              <a:t>fL</a:t>
            </a:r>
            <a:r>
              <a:rPr lang="en-US" i="1" dirty="0"/>
              <a:t>=X= </a:t>
            </a:r>
            <a:r>
              <a:rPr lang="en-US" dirty="0"/>
              <a:t>40 10 V</a:t>
            </a:r>
          </a:p>
          <a:p>
            <a:r>
              <a:rPr lang="en-US" dirty="0"/>
              <a:t>--+--</a:t>
            </a:r>
          </a:p>
          <a:p>
            <a:r>
              <a:rPr lang="en-US" dirty="0"/>
              <a:t>0.012 0.0042</a:t>
            </a:r>
          </a:p>
          <a:p>
            <a:r>
              <a:rPr lang="en-US" dirty="0"/>
              <a:t>4.00(1.022) + 6.25(1.018)</a:t>
            </a:r>
          </a:p>
          <a:p>
            <a:r>
              <a:rPr lang="en-US" dirty="0"/>
              <a:t>= V</a:t>
            </a:r>
          </a:p>
          <a:p>
            <a:r>
              <a:rPr lang="en-US" dirty="0"/>
              <a:t>4.00 + 6.25</a:t>
            </a:r>
          </a:p>
          <a:p>
            <a:r>
              <a:rPr lang="en-US" dirty="0"/>
              <a:t>= 1.0196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690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686800" cy="1172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uncertainty (TIL in the mean is given by Equation (4.19):</a:t>
            </a:r>
          </a:p>
          <a:p>
            <a:r>
              <a:rPr lang="en-US" dirty="0"/>
              <a:t>(</a:t>
            </a:r>
          </a:p>
          <a:p>
            <a:r>
              <a:rPr lang="en-US" dirty="0"/>
              <a:t>40 10 </a:t>
            </a:r>
            <a:r>
              <a:rPr lang="en-US" i="1" dirty="0"/>
              <a:t>)-1/2</a:t>
            </a:r>
          </a:p>
          <a:p>
            <a:r>
              <a:rPr lang="en-US" dirty="0"/>
              <a:t>(TIL = S = 0.012 + 0.0042 = 0.00099 V</a:t>
            </a:r>
          </a:p>
          <a:p>
            <a:r>
              <a:rPr lang="en-US" dirty="0"/>
              <a:t>The result should be quoted as </a:t>
            </a:r>
            <a:r>
              <a:rPr lang="en-US" dirty="0" err="1"/>
              <a:t>fL</a:t>
            </a:r>
            <a:r>
              <a:rPr lang="en-US" dirty="0"/>
              <a:t> = (1.0196 ± 0.0010)V although </a:t>
            </a:r>
            <a:r>
              <a:rPr lang="en-US" dirty="0" err="1"/>
              <a:t>fL</a:t>
            </a:r>
            <a:r>
              <a:rPr lang="en-US" dirty="0"/>
              <a:t> = (1.020 ±</a:t>
            </a:r>
          </a:p>
          <a:p>
            <a:r>
              <a:rPr lang="en-US" dirty="0"/>
              <a:t>O.OOI)</a:t>
            </a:r>
            <a:r>
              <a:rPr lang="en-US" dirty="0" err="1"/>
              <a:t>Vwould</a:t>
            </a:r>
            <a:r>
              <a:rPr lang="en-US" dirty="0"/>
              <a:t> also be acceptable. Carrying the fourth place (which is completely undefined)</a:t>
            </a:r>
          </a:p>
          <a:p>
            <a:r>
              <a:rPr lang="en-US" dirty="0"/>
              <a:t>after the decimal point just eliminates any possible rounding errors if these</a:t>
            </a:r>
          </a:p>
          <a:p>
            <a:r>
              <a:rPr lang="en-US" dirty="0"/>
              <a:t>data should later be merged with data from other experiments.</a:t>
            </a:r>
          </a:p>
          <a:p>
            <a:r>
              <a:rPr lang="en-US" dirty="0"/>
              <a:t>The precision of the final result in Example 4.2 is better than that for either</a:t>
            </a:r>
          </a:p>
          <a:p>
            <a:r>
              <a:rPr lang="en-US" dirty="0"/>
              <a:t>part of the experiment. The uncertainties in the estimates of the means </a:t>
            </a:r>
            <a:r>
              <a:rPr lang="en-US" dirty="0" err="1"/>
              <a:t>f.Ll</a:t>
            </a:r>
            <a:r>
              <a:rPr lang="en-US" dirty="0"/>
              <a:t> and f.L2 determined</a:t>
            </a:r>
          </a:p>
          <a:p>
            <a:r>
              <a:rPr lang="en-US" dirty="0"/>
              <a:t>from the two sets of data independently are given by Equation (4.14):</a:t>
            </a:r>
          </a:p>
          <a:p>
            <a:r>
              <a:rPr lang="en-US" dirty="0"/>
              <a:t>S2 = 0.01 V ~ 0.0016 V</a:t>
            </a:r>
          </a:p>
          <a:p>
            <a:r>
              <a:rPr lang="en-US" dirty="0"/>
              <a:t>V40 S2 = 0.004 V = 0.0013 V VW</a:t>
            </a:r>
          </a:p>
          <a:p>
            <a:r>
              <a:rPr lang="en-US" dirty="0"/>
              <a:t>A comparison of these values illustrates the fact that taking more measurements</a:t>
            </a:r>
          </a:p>
          <a:p>
            <a:r>
              <a:rPr lang="en-US" dirty="0"/>
              <a:t>decreases the resulting uncertainty only as the square root of the number of observations,</a:t>
            </a:r>
          </a:p>
          <a:p>
            <a:r>
              <a:rPr lang="en-US" dirty="0"/>
              <a:t>which for this case is not so important as decreasing (</a:t>
            </a:r>
            <a:r>
              <a:rPr lang="en-US" dirty="0" err="1"/>
              <a:t>J'i</a:t>
            </a:r>
            <a:r>
              <a:rPr lang="en-US" dirty="0"/>
              <a:t>.</a:t>
            </a:r>
          </a:p>
          <a:p>
            <a:r>
              <a:rPr lang="en-US" dirty="0"/>
              <a:t>What if the student did not know the absolute uncertainties in her measurements,</a:t>
            </a:r>
          </a:p>
          <a:p>
            <a:r>
              <a:rPr lang="en-US" dirty="0"/>
              <a:t>but only that the uncertainties had been improved by a factor of 2.5? She</a:t>
            </a:r>
          </a:p>
          <a:p>
            <a:r>
              <a:rPr lang="en-US" dirty="0"/>
              <a:t>could obtain the estimate of the mean directly from Equation (4.21) by replacing</a:t>
            </a:r>
          </a:p>
          <a:p>
            <a:r>
              <a:rPr lang="en-US" dirty="0"/>
              <a:t>1/(J'T by the weight </a:t>
            </a:r>
            <a:r>
              <a:rPr lang="en-US" i="1" dirty="0"/>
              <a:t>Wi </a:t>
            </a:r>
            <a:r>
              <a:rPr lang="en-US" dirty="0"/>
              <a:t>= 1, and 1/(J'~ by the weight </a:t>
            </a:r>
            <a:r>
              <a:rPr lang="en-US" i="1" dirty="0"/>
              <a:t>Wi </a:t>
            </a:r>
            <a:r>
              <a:rPr lang="en-US" dirty="0"/>
              <a:t>= 2.52, to give</a:t>
            </a:r>
          </a:p>
          <a:p>
            <a:r>
              <a:rPr lang="en-US" dirty="0"/>
              <a:t>= 40(1)(1.022) V + 10(2.52)(1.018) V = 10196 V</a:t>
            </a:r>
          </a:p>
          <a:p>
            <a:r>
              <a:rPr lang="en-US" dirty="0" err="1"/>
              <a:t>f.L</a:t>
            </a:r>
            <a:r>
              <a:rPr lang="en-US" dirty="0"/>
              <a:t> 40(1) + 10(2.5)2 .</a:t>
            </a:r>
          </a:p>
          <a:p>
            <a:r>
              <a:rPr lang="en-US" dirty="0"/>
              <a:t>To find the error in the mean the student could calculate (J' from her data by Equation</a:t>
            </a:r>
          </a:p>
          <a:p>
            <a:r>
              <a:rPr lang="en-US" dirty="0"/>
              <a:t>(4.22) and use Equation (4.23) to estimate (J'IL"</a:t>
            </a:r>
          </a:p>
          <a:p>
            <a:r>
              <a:rPr lang="en-US" b="1" dirty="0"/>
              <a:t>Discarding Data</a:t>
            </a:r>
          </a:p>
          <a:p>
            <a:r>
              <a:rPr lang="en-US" dirty="0"/>
              <a:t>Even though the student in Example 4.2 made four times as many observations at</a:t>
            </a:r>
          </a:p>
          <a:p>
            <a:r>
              <a:rPr lang="en-US" dirty="0"/>
              <a:t>the lower precision (higher uncertainty), the high-precision contribution is over 1.5</a:t>
            </a:r>
          </a:p>
          <a:p>
            <a:r>
              <a:rPr lang="en-US" dirty="0"/>
              <a:t>times as effective as the low-precision data in determining the mean. The student</a:t>
            </a:r>
          </a:p>
          <a:p>
            <a:r>
              <a:rPr lang="en-US" dirty="0"/>
              <a:t>should probably consider ignoring the low-precision data entirely and using only</a:t>
            </a:r>
          </a:p>
          <a:p>
            <a:r>
              <a:rPr lang="en-US" dirty="0"/>
              <a:t>the high-precision data. Why should we ever throwaway data that are not known to</a:t>
            </a:r>
          </a:p>
          <a:p>
            <a:r>
              <a:rPr lang="en-US" dirty="0"/>
              <a:t>be bad? Additionally, because in this case the earlier data are weighted so as to be</a:t>
            </a:r>
          </a:p>
          <a:p>
            <a:r>
              <a:rPr lang="en-US" dirty="0"/>
              <a:t>rather unimportant to the result, what is the point in neglecting them and thereby</a:t>
            </a:r>
          </a:p>
          <a:p>
            <a:r>
              <a:rPr lang="en-US" dirty="0"/>
              <a:t>wasting all the effort that went into collecting those first 40 data points?</a:t>
            </a:r>
          </a:p>
          <a:p>
            <a:r>
              <a:rPr lang="en-US" dirty="0"/>
              <a:t>These are questions that arise again and again in experimental science as one</a:t>
            </a:r>
          </a:p>
          <a:p>
            <a:r>
              <a:rPr lang="en-US" dirty="0"/>
              <a:t>works to find the elusive parameters of the parent distribution. The answer lies in</a:t>
            </a:r>
          </a:p>
          <a:p>
            <a:r>
              <a:rPr lang="en-US" dirty="0"/>
              <a:t>the fact that experiments tend to be improved over time and often the earliest </a:t>
            </a:r>
            <a:r>
              <a:rPr lang="en-US" dirty="0" err="1"/>
              <a:t>datataking</a:t>
            </a:r>
            <a:endParaRPr lang="en-US" dirty="0"/>
          </a:p>
          <a:p>
            <a:r>
              <a:rPr lang="en-US" dirty="0"/>
              <a:t>period is best considered a training period for the experimenters and a</a:t>
            </a:r>
          </a:p>
          <a:p>
            <a:r>
              <a:rPr lang="en-US" dirty="0"/>
              <a:t>"shakedown" period for the equipment. Why risk contaminating the sample with</a:t>
            </a:r>
          </a:p>
          <a:p>
            <a:r>
              <a:rPr lang="en-US" dirty="0"/>
              <a:t>data of uncertain results when they contribute so little to the final result? The relative</a:t>
            </a:r>
          </a:p>
          <a:p>
            <a:r>
              <a:rPr lang="en-US" dirty="0"/>
              <a:t>standard deviations of the two data sets can serve as a guide. If the spread of the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929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8763000" cy="10895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later distribution shows marked improvement over that of the earlier data, then we</a:t>
            </a:r>
          </a:p>
          <a:p>
            <a:r>
              <a:rPr lang="en-US" dirty="0"/>
              <a:t>should seriously consider throwing away the earlier data unless we are certain of</a:t>
            </a:r>
          </a:p>
          <a:p>
            <a:r>
              <a:rPr lang="en-US" dirty="0"/>
              <a:t>their reliability. There is no hard and fast rule that defines when a group of data</a:t>
            </a:r>
          </a:p>
          <a:p>
            <a:r>
              <a:rPr lang="en-US" dirty="0"/>
              <a:t>should be ignored--common sense must be applied. However, we should make an</a:t>
            </a:r>
          </a:p>
          <a:p>
            <a:r>
              <a:rPr lang="en-US" dirty="0"/>
              <a:t>effort to overcome the natural bias toward using all data simply to recover our investment</a:t>
            </a:r>
          </a:p>
          <a:p>
            <a:r>
              <a:rPr lang="en-US" dirty="0"/>
              <a:t>of time and effort. Greater reliability may be gained by using the cleaner</a:t>
            </a:r>
          </a:p>
          <a:p>
            <a:r>
              <a:rPr lang="en-US" dirty="0"/>
              <a:t>sample alone.</a:t>
            </a:r>
          </a:p>
          <a:p>
            <a:r>
              <a:rPr lang="en-US" dirty="0"/>
              <a:t>4.2 STATISTICAL FLUCTUATIONS</a:t>
            </a:r>
          </a:p>
          <a:p>
            <a:r>
              <a:rPr lang="en-US" dirty="0"/>
              <a:t>For some experiments the standard deviations </a:t>
            </a:r>
            <a:r>
              <a:rPr lang="en-US" i="1" dirty="0"/>
              <a:t>a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can be determined more accurately</a:t>
            </a:r>
          </a:p>
          <a:p>
            <a:r>
              <a:rPr lang="en-US" dirty="0"/>
              <a:t>from a knowledge of the estimated parent distribution than from the data or</a:t>
            </a:r>
          </a:p>
          <a:p>
            <a:r>
              <a:rPr lang="en-US" dirty="0"/>
              <a:t>from other experiments. If the observations are known to follow the Gaussian distribution,</a:t>
            </a:r>
          </a:p>
          <a:p>
            <a:r>
              <a:rPr lang="en-US" dirty="0"/>
              <a:t>the standard deviation </a:t>
            </a:r>
            <a:r>
              <a:rPr lang="en-US" i="1" dirty="0"/>
              <a:t>a </a:t>
            </a:r>
            <a:r>
              <a:rPr lang="en-US" dirty="0"/>
              <a:t>is a free parameter and must be determined experimentally.</a:t>
            </a:r>
          </a:p>
          <a:p>
            <a:r>
              <a:rPr lang="en-US" dirty="0"/>
              <a:t>If, however, the observations are known to be distributed according</a:t>
            </a:r>
          </a:p>
          <a:p>
            <a:r>
              <a:rPr lang="en-US" dirty="0"/>
              <a:t>to the Poisson distribution, the standard deviation is equal to the square root of the</a:t>
            </a:r>
          </a:p>
          <a:p>
            <a:r>
              <a:rPr lang="en-US" dirty="0"/>
              <a:t>mean.</a:t>
            </a:r>
          </a:p>
          <a:p>
            <a:r>
              <a:rPr lang="en-US" dirty="0"/>
              <a:t>As discussed in Chapter 2, Poisson probability is appropriate for describing</a:t>
            </a:r>
          </a:p>
          <a:p>
            <a:r>
              <a:rPr lang="en-US" dirty="0"/>
              <a:t>the distribution of the data points in counting experiments where the observations</a:t>
            </a:r>
          </a:p>
          <a:p>
            <a:r>
              <a:rPr lang="en-US" dirty="0"/>
              <a:t>are the numbers of events detected per unit time interval. In such experiments, there</a:t>
            </a:r>
          </a:p>
          <a:p>
            <a:r>
              <a:rPr lang="en-US" dirty="0"/>
              <a:t>are fluctuations in the counting rate from observation to observation that result</a:t>
            </a:r>
          </a:p>
          <a:p>
            <a:r>
              <a:rPr lang="en-US" dirty="0"/>
              <a:t>solely from the intrinsically random nature of the process and are independent of</a:t>
            </a:r>
          </a:p>
          <a:p>
            <a:r>
              <a:rPr lang="en-US" dirty="0"/>
              <a:t>any imprecision in measuring the time interval or of any inexactness in counting the</a:t>
            </a:r>
          </a:p>
          <a:p>
            <a:r>
              <a:rPr lang="en-US" dirty="0"/>
              <a:t>number of events occurring in the interval. Because the fluctuations in the observations</a:t>
            </a:r>
          </a:p>
          <a:p>
            <a:r>
              <a:rPr lang="en-US" dirty="0"/>
              <a:t>result from the statistical nature of the process, they are classified as </a:t>
            </a:r>
            <a:r>
              <a:rPr lang="en-US" i="1" dirty="0"/>
              <a:t>statistical</a:t>
            </a:r>
          </a:p>
          <a:p>
            <a:r>
              <a:rPr lang="en-US" i="1" dirty="0"/>
              <a:t>fluctuations, </a:t>
            </a:r>
            <a:r>
              <a:rPr lang="en-US" dirty="0"/>
              <a:t>and the resulting errors in the final determinations are classified as</a:t>
            </a:r>
          </a:p>
          <a:p>
            <a:r>
              <a:rPr lang="en-US" i="1" dirty="0"/>
              <a:t>statistical errors.</a:t>
            </a:r>
          </a:p>
          <a:p>
            <a:r>
              <a:rPr lang="en-US" dirty="0"/>
              <a:t>In any given time interval there is a finite chance of observing </a:t>
            </a:r>
            <a:r>
              <a:rPr lang="en-US" i="1" dirty="0"/>
              <a:t>any </a:t>
            </a:r>
            <a:r>
              <a:rPr lang="en-US" dirty="0"/>
              <a:t>positive (or</a:t>
            </a:r>
          </a:p>
          <a:p>
            <a:r>
              <a:rPr lang="en-US" dirty="0"/>
              <a:t>zero) integral number of events. The probability for observing any specific number</a:t>
            </a:r>
          </a:p>
          <a:p>
            <a:r>
              <a:rPr lang="en-US" dirty="0"/>
              <a:t>of counts is given by the Poisson probability function, with mean </a:t>
            </a:r>
            <a:r>
              <a:rPr lang="en-US" i="1" dirty="0" err="1"/>
              <a:t>J.Lt</a:t>
            </a:r>
            <a:r>
              <a:rPr lang="en-US" i="1" dirty="0"/>
              <a:t>, </a:t>
            </a:r>
            <a:r>
              <a:rPr lang="en-US" dirty="0"/>
              <a:t>where the subscript</a:t>
            </a:r>
          </a:p>
          <a:p>
            <a:r>
              <a:rPr lang="en-US" i="1" dirty="0"/>
              <a:t>t </a:t>
            </a:r>
            <a:r>
              <a:rPr lang="en-US" dirty="0"/>
              <a:t>indicates that these are average values for the time interval of length </a:t>
            </a:r>
            <a:r>
              <a:rPr lang="en-US" i="1" dirty="0" err="1"/>
              <a:t>Ilt</a:t>
            </a:r>
            <a:r>
              <a:rPr lang="en-US" i="1" dirty="0"/>
              <a:t>.</a:t>
            </a:r>
          </a:p>
          <a:p>
            <a:r>
              <a:rPr lang="en-US" dirty="0"/>
              <a:t>Thus, if we make </a:t>
            </a:r>
            <a:r>
              <a:rPr lang="en-US" i="1" dirty="0"/>
              <a:t>N </a:t>
            </a:r>
            <a:r>
              <a:rPr lang="en-US" dirty="0"/>
              <a:t>measurements of the number of counts in time intervals of fixed</a:t>
            </a:r>
          </a:p>
          <a:p>
            <a:r>
              <a:rPr lang="en-US" dirty="0"/>
              <a:t>length </a:t>
            </a:r>
            <a:r>
              <a:rPr lang="en-US" i="1" dirty="0" err="1"/>
              <a:t>flt</a:t>
            </a:r>
            <a:r>
              <a:rPr lang="en-US" i="1" dirty="0"/>
              <a:t>, </a:t>
            </a:r>
            <a:r>
              <a:rPr lang="en-US" dirty="0"/>
              <a:t>we expect that a histogram of the number of counts </a:t>
            </a:r>
            <a:r>
              <a:rPr lang="en-US" i="1" dirty="0"/>
              <a:t>Xi </a:t>
            </a:r>
            <a:r>
              <a:rPr lang="en-US" dirty="0"/>
              <a:t>recorded in each</a:t>
            </a:r>
          </a:p>
          <a:p>
            <a:r>
              <a:rPr lang="en-US" dirty="0"/>
              <a:t>time interval would follow the Poisson distribution for mean </a:t>
            </a:r>
            <a:r>
              <a:rPr lang="en-US" i="1" dirty="0" err="1"/>
              <a:t>J.Lt</a:t>
            </a:r>
            <a:r>
              <a:rPr lang="en-US" i="1" dirty="0"/>
              <a:t>"</a:t>
            </a:r>
          </a:p>
          <a:p>
            <a:r>
              <a:rPr lang="en-US" dirty="0"/>
              <a:t>Mean and Standard Deviation</a:t>
            </a:r>
          </a:p>
          <a:p>
            <a:r>
              <a:rPr lang="en-US" dirty="0"/>
              <a:t>For values of the mean </a:t>
            </a:r>
            <a:r>
              <a:rPr lang="en-US" i="1" dirty="0" err="1"/>
              <a:t>J.Lt</a:t>
            </a:r>
            <a:r>
              <a:rPr lang="en-US" i="1" dirty="0"/>
              <a:t> </a:t>
            </a:r>
            <a:r>
              <a:rPr lang="en-US" dirty="0"/>
              <a:t>greater than about ten, the Gaussian distribution closely</a:t>
            </a:r>
          </a:p>
          <a:p>
            <a:r>
              <a:rPr lang="en-US" dirty="0"/>
              <a:t>approximates the shape of the Poisson distribution. Therefore, we can use the formula</a:t>
            </a:r>
          </a:p>
          <a:p>
            <a:r>
              <a:rPr lang="en-US" dirty="0"/>
              <a:t>of Equation (4.9) for estimating the mean with the assumption that all data</a:t>
            </a:r>
          </a:p>
          <a:p>
            <a:r>
              <a:rPr lang="en-US" dirty="0"/>
              <a:t>points were extracted from the same parent population and thus have the same</a:t>
            </a:r>
          </a:p>
          <a:p>
            <a:r>
              <a:rPr lang="en-US" dirty="0"/>
              <a:t>uncertainties:</a:t>
            </a:r>
          </a:p>
          <a:p>
            <a:r>
              <a:rPr lang="en-US" dirty="0"/>
              <a:t>(4.27)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644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33400"/>
            <a:ext cx="8686800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 the </a:t>
            </a:r>
            <a:r>
              <a:rPr lang="en-US" i="1" dirty="0"/>
              <a:t>Xi </a:t>
            </a:r>
            <a:r>
              <a:rPr lang="en-US" dirty="0"/>
              <a:t>are the numbers of events detected in the </a:t>
            </a:r>
            <a:r>
              <a:rPr lang="en-US" i="1" dirty="0"/>
              <a:t>N </a:t>
            </a:r>
            <a:r>
              <a:rPr lang="en-US" dirty="0"/>
              <a:t>time intervals </a:t>
            </a:r>
            <a:r>
              <a:rPr lang="en-US" i="1" dirty="0" err="1"/>
              <a:t>flt</a:t>
            </a:r>
            <a:r>
              <a:rPr lang="en-US" i="1" dirty="0"/>
              <a:t>, </a:t>
            </a:r>
            <a:r>
              <a:rPr lang="en-US" dirty="0"/>
              <a:t>and the assumption</a:t>
            </a:r>
          </a:p>
          <a:p>
            <a:r>
              <a:rPr lang="en-US" dirty="0"/>
              <a:t>that the data were all drawn from the same parent population is equivalent</a:t>
            </a:r>
          </a:p>
          <a:p>
            <a:r>
              <a:rPr lang="en-US" dirty="0"/>
              <a:t>to assuming that the lengths of the time intervals were the same for all measurements.</a:t>
            </a:r>
          </a:p>
          <a:p>
            <a:r>
              <a:rPr lang="en-US" dirty="0"/>
              <a:t>According to Equation (2.19), the variance </a:t>
            </a:r>
            <a:r>
              <a:rPr lang="en-US" i="1" dirty="0"/>
              <a:t>a 2 </a:t>
            </a:r>
            <a:r>
              <a:rPr lang="en-US" dirty="0"/>
              <a:t>for a Poisson distribution is</a:t>
            </a:r>
          </a:p>
          <a:p>
            <a:r>
              <a:rPr lang="en-US" dirty="0"/>
              <a:t>equal to the mean J.L:</a:t>
            </a:r>
          </a:p>
          <a:p>
            <a:r>
              <a:rPr lang="en-US" dirty="0"/>
              <a:t>(4.28)</a:t>
            </a:r>
          </a:p>
          <a:p>
            <a:r>
              <a:rPr lang="en-US" dirty="0"/>
              <a:t>The uncertainty in the mean </a:t>
            </a:r>
            <a:r>
              <a:rPr lang="en-US" i="1" dirty="0" err="1"/>
              <a:t>atl</a:t>
            </a:r>
            <a:r>
              <a:rPr lang="en-US" i="1" dirty="0"/>
              <a:t>'- </a:t>
            </a:r>
            <a:r>
              <a:rPr lang="en-US" dirty="0"/>
              <a:t>is obtained by combining Equations (4.12) and</a:t>
            </a:r>
          </a:p>
          <a:p>
            <a:r>
              <a:rPr lang="en-US" dirty="0"/>
              <a:t>(4.28):</a:t>
            </a:r>
          </a:p>
          <a:p>
            <a:r>
              <a:rPr lang="en-US" dirty="0"/>
              <a:t>(4.29)</a:t>
            </a:r>
          </a:p>
          <a:p>
            <a:r>
              <a:rPr lang="en-US" dirty="0"/>
              <a:t>We usually wish to find the mean number of counts per unit time, which is just</a:t>
            </a:r>
          </a:p>
          <a:p>
            <a:r>
              <a:rPr lang="en-US" i="1" dirty="0" err="1"/>
              <a:t>J.Lt</a:t>
            </a:r>
            <a:r>
              <a:rPr lang="en-US" i="1" dirty="0"/>
              <a:t> </a:t>
            </a:r>
            <a:r>
              <a:rPr lang="en-US" dirty="0"/>
              <a:t>. h </a:t>
            </a:r>
            <a:r>
              <a:rPr lang="en-US" i="1" dirty="0"/>
              <a:t>at. </a:t>
            </a:r>
            <a:r>
              <a:rPr lang="en-US" dirty="0" err="1"/>
              <a:t>fI</a:t>
            </a:r>
            <a:r>
              <a:rPr lang="en-US" dirty="0"/>
              <a:t>.</a:t>
            </a:r>
          </a:p>
          <a:p>
            <a:r>
              <a:rPr lang="en-US" dirty="0"/>
              <a:t>J.L = </a:t>
            </a:r>
            <a:r>
              <a:rPr lang="en-US" i="1" dirty="0" err="1"/>
              <a:t>flt</a:t>
            </a:r>
            <a:r>
              <a:rPr lang="en-US" i="1" dirty="0"/>
              <a:t> </a:t>
            </a:r>
            <a:r>
              <a:rPr lang="en-US" dirty="0" err="1"/>
              <a:t>WIt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/>
              <a:t>I'- = </a:t>
            </a:r>
            <a:r>
              <a:rPr lang="en-US" i="1" dirty="0" err="1"/>
              <a:t>flt</a:t>
            </a:r>
            <a:r>
              <a:rPr lang="en-US" i="1" dirty="0"/>
              <a:t> </a:t>
            </a:r>
            <a:r>
              <a:rPr lang="en-US" dirty="0"/>
              <a:t>= -V </a:t>
            </a:r>
            <a:r>
              <a:rPr lang="en-US" i="1" dirty="0"/>
              <a:t>N </a:t>
            </a:r>
            <a:r>
              <a:rPr lang="en-US" i="1" dirty="0" err="1"/>
              <a:t>flt</a:t>
            </a:r>
            <a:r>
              <a:rPr lang="en-US" i="1" dirty="0"/>
              <a:t> </a:t>
            </a:r>
            <a:r>
              <a:rPr lang="en-US" dirty="0"/>
              <a:t>(4.30)</a:t>
            </a:r>
          </a:p>
          <a:p>
            <a:r>
              <a:rPr lang="en-US" dirty="0"/>
              <a:t>As we might expect, the uncertainty in the mean number of counts per unit time </a:t>
            </a:r>
            <a:r>
              <a:rPr lang="en-US" i="1" dirty="0"/>
              <a:t>a </a:t>
            </a:r>
            <a:r>
              <a:rPr lang="en-US" dirty="0" err="1"/>
              <a:t>I'is</a:t>
            </a:r>
            <a:endParaRPr lang="en-US" dirty="0"/>
          </a:p>
          <a:p>
            <a:r>
              <a:rPr lang="en-US" dirty="0"/>
              <a:t>inversely proportional to the square roots of both the time interval </a:t>
            </a:r>
            <a:r>
              <a:rPr lang="en-US" i="1" dirty="0" err="1"/>
              <a:t>flt</a:t>
            </a:r>
            <a:r>
              <a:rPr lang="en-US" i="1" dirty="0"/>
              <a:t> </a:t>
            </a:r>
            <a:r>
              <a:rPr lang="en-US" dirty="0"/>
              <a:t>and the</a:t>
            </a:r>
          </a:p>
          <a:p>
            <a:r>
              <a:rPr lang="en-US" dirty="0"/>
              <a:t>number of measurements </a:t>
            </a:r>
            <a:r>
              <a:rPr lang="en-US" i="1" dirty="0"/>
              <a:t>N.</a:t>
            </a:r>
          </a:p>
          <a:p>
            <a:r>
              <a:rPr lang="en-US" dirty="0"/>
              <a:t>In some experiments, as in Example 4.2, data may be obtained with varying</a:t>
            </a:r>
          </a:p>
          <a:p>
            <a:r>
              <a:rPr lang="en-US" dirty="0"/>
              <a:t>uncertainties. For purely statistical fluctuations, this implies that counts were</a:t>
            </a:r>
          </a:p>
          <a:p>
            <a:r>
              <a:rPr lang="en-US" dirty="0"/>
              <a:t>recorded in varying time intervals </a:t>
            </a:r>
            <a:r>
              <a:rPr lang="en-US" i="1" dirty="0" err="1"/>
              <a:t>flti</a:t>
            </a:r>
            <a:r>
              <a:rPr lang="en-US" i="1" dirty="0"/>
              <a:t>• </a:t>
            </a:r>
            <a:r>
              <a:rPr lang="en-US" dirty="0"/>
              <a:t>If we wish to find the mean number of counts</a:t>
            </a:r>
          </a:p>
          <a:p>
            <a:r>
              <a:rPr lang="en-US" dirty="0"/>
              <a:t>J.L per unit time from such data, there are two possible ways to proceed. If we have</a:t>
            </a:r>
          </a:p>
          <a:p>
            <a:r>
              <a:rPr lang="en-US" dirty="0"/>
              <a:t>the raw data counts (the </a:t>
            </a:r>
            <a:r>
              <a:rPr lang="en-US" dirty="0" err="1"/>
              <a:t>xJ</a:t>
            </a:r>
            <a:r>
              <a:rPr lang="en-US" dirty="0"/>
              <a:t> and we know they are all independent, then we can simply</a:t>
            </a:r>
          </a:p>
          <a:p>
            <a:r>
              <a:rPr lang="en-US" dirty="0"/>
              <a:t>add all the </a:t>
            </a:r>
            <a:r>
              <a:rPr lang="en-US" i="1" dirty="0"/>
              <a:t>Xi </a:t>
            </a:r>
            <a:r>
              <a:rPr lang="en-US" dirty="0"/>
              <a:t>and divide the sum by the sum of the time intervals:</a:t>
            </a:r>
          </a:p>
          <a:p>
            <a:r>
              <a:rPr lang="en-US" i="1" dirty="0"/>
              <a:t>LX·</a:t>
            </a:r>
          </a:p>
          <a:p>
            <a:r>
              <a:rPr lang="en-US" dirty="0"/>
              <a:t>J.L = </a:t>
            </a:r>
            <a:r>
              <a:rPr lang="en-US" dirty="0" err="1"/>
              <a:t>Lfl</a:t>
            </a:r>
            <a:r>
              <a:rPr lang="en-US" dirty="0"/>
              <a:t>~. and </a:t>
            </a:r>
            <a:r>
              <a:rPr lang="en-US" i="1" dirty="0"/>
              <a:t>a 2 </a:t>
            </a:r>
            <a:r>
              <a:rPr lang="en-US" dirty="0"/>
              <a:t>= J.L</a:t>
            </a:r>
          </a:p>
          <a:p>
            <a:r>
              <a:rPr lang="en-US" i="1" dirty="0"/>
              <a:t>I</a:t>
            </a:r>
          </a:p>
          <a:p>
            <a:r>
              <a:rPr lang="en-US" dirty="0"/>
              <a:t>The more likely situation is that we know only the means </a:t>
            </a:r>
            <a:r>
              <a:rPr lang="en-US" i="1" dirty="0" err="1"/>
              <a:t>J.Lj</a:t>
            </a:r>
            <a:r>
              <a:rPr lang="en-US" i="1" dirty="0"/>
              <a:t> </a:t>
            </a:r>
            <a:r>
              <a:rPr lang="en-US" dirty="0"/>
              <a:t>and corresponding</a:t>
            </a:r>
          </a:p>
          <a:p>
            <a:r>
              <a:rPr lang="en-US" dirty="0"/>
              <a:t>standard deviations </a:t>
            </a:r>
            <a:r>
              <a:rPr lang="en-US" i="1" dirty="0" err="1"/>
              <a:t>aj</a:t>
            </a:r>
            <a:r>
              <a:rPr lang="en-US" i="1" dirty="0"/>
              <a:t> </a:t>
            </a:r>
            <a:r>
              <a:rPr lang="en-US" dirty="0"/>
              <a:t>of the means, obtained from the experiments. For example,</a:t>
            </a:r>
          </a:p>
          <a:p>
            <a:r>
              <a:rPr lang="en-US" dirty="0"/>
              <a:t>when dealing with published experimental data, we should assume that the errors</a:t>
            </a:r>
          </a:p>
          <a:p>
            <a:r>
              <a:rPr lang="en-US" dirty="0"/>
              <a:t>incorporate instrumental as well as statistical uncertainties. With such data, the</a:t>
            </a:r>
          </a:p>
          <a:p>
            <a:r>
              <a:rPr lang="en-US" dirty="0"/>
              <a:t>safest procedure is to apply Equations (4.17) and (4.19) to evaluate the weighted</a:t>
            </a:r>
          </a:p>
          <a:p>
            <a:r>
              <a:rPr lang="en-US" dirty="0"/>
              <a:t>mean J.L of the individual means </a:t>
            </a:r>
            <a:r>
              <a:rPr lang="en-US" dirty="0" err="1"/>
              <a:t>J.Li</a:t>
            </a:r>
            <a:r>
              <a:rPr lang="en-US" dirty="0"/>
              <a:t> and the standard deviation </a:t>
            </a:r>
            <a:r>
              <a:rPr lang="en-US" i="1" dirty="0"/>
              <a:t>a </a:t>
            </a:r>
            <a:r>
              <a:rPr lang="en-US" dirty="0"/>
              <a:t>I'- of the mean:</a:t>
            </a:r>
          </a:p>
          <a:p>
            <a:r>
              <a:rPr lang="en-US" i="1" dirty="0"/>
              <a:t>L(J.L/a?)</a:t>
            </a:r>
          </a:p>
          <a:p>
            <a:r>
              <a:rPr lang="en-US" dirty="0"/>
              <a:t>~ </a:t>
            </a:r>
            <a:r>
              <a:rPr lang="en-US" i="1" dirty="0"/>
              <a:t>J ] </a:t>
            </a:r>
            <a:r>
              <a:rPr lang="en-US" dirty="0"/>
              <a:t>and</a:t>
            </a:r>
          </a:p>
          <a:p>
            <a:r>
              <a:rPr lang="en-US" dirty="0"/>
              <a:t>J.L - L(l/a]) (4.31)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919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8839200" cy="1532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4.3. The activity of a radioactive source is measured </a:t>
            </a:r>
            <a:r>
              <a:rPr lang="en-US" i="1" dirty="0"/>
              <a:t>N </a:t>
            </a:r>
            <a:r>
              <a:rPr lang="en-US" dirty="0"/>
              <a:t>= 10 times with a</a:t>
            </a:r>
          </a:p>
          <a:p>
            <a:r>
              <a:rPr lang="en-US" dirty="0"/>
              <a:t>time intervall1t = 1 min. The data are given in Table 4.1. The average of these data</a:t>
            </a:r>
          </a:p>
          <a:p>
            <a:r>
              <a:rPr lang="en-US" dirty="0"/>
              <a:t>points is </a:t>
            </a:r>
            <a:r>
              <a:rPr lang="en-US" i="1" dirty="0"/>
              <a:t>.x </a:t>
            </a:r>
            <a:r>
              <a:rPr lang="en-US" dirty="0"/>
              <a:t>= 15.1 counts per minute. The spread </a:t>
            </a:r>
            <a:r>
              <a:rPr lang="en-US" dirty="0" err="1"/>
              <a:t>ofthe</a:t>
            </a:r>
            <a:r>
              <a:rPr lang="en-US" dirty="0"/>
              <a:t> data points is characterized by</a:t>
            </a:r>
          </a:p>
          <a:p>
            <a:r>
              <a:rPr lang="en-US" i="1" dirty="0"/>
              <a:t>a </a:t>
            </a:r>
            <a:r>
              <a:rPr lang="en-US" dirty="0"/>
              <a:t>= 3.9 counts per minute calculated from the mean according to Equation (4.27). The</a:t>
            </a:r>
          </a:p>
          <a:p>
            <a:r>
              <a:rPr lang="en-US" dirty="0"/>
              <a:t>uncertainty in the mean is calculated according to Equation (4.29) to be </a:t>
            </a:r>
            <a:r>
              <a:rPr lang="en-US" i="1" dirty="0"/>
              <a:t>ax </a:t>
            </a:r>
            <a:r>
              <a:rPr lang="en-US" dirty="0"/>
              <a:t>= 1.2</a:t>
            </a:r>
          </a:p>
          <a:p>
            <a:r>
              <a:rPr lang="en-US" dirty="0"/>
              <a:t>counts per minute</a:t>
            </a:r>
            <a:r>
              <a:rPr lang="en-US" dirty="0" smtClean="0"/>
              <a:t>.</a:t>
            </a:r>
          </a:p>
          <a:p>
            <a:r>
              <a:rPr lang="en-US" dirty="0"/>
              <a:t>TABLE 4.1</a:t>
            </a:r>
          </a:p>
          <a:p>
            <a:r>
              <a:rPr lang="en-US" dirty="0"/>
              <a:t>Experimental data for the activity of a radioactive source from the</a:t>
            </a:r>
          </a:p>
          <a:p>
            <a:r>
              <a:rPr lang="en-US" dirty="0"/>
              <a:t>experiment of Example 4.3</a:t>
            </a:r>
          </a:p>
          <a:p>
            <a:r>
              <a:rPr lang="en-US" dirty="0"/>
              <a:t>Interval</a:t>
            </a:r>
          </a:p>
          <a:p>
            <a:r>
              <a:rPr lang="en-US" i="1" dirty="0"/>
              <a:t>t:.ti </a:t>
            </a:r>
            <a:r>
              <a:rPr lang="en-US" dirty="0"/>
              <a:t>(min)</a:t>
            </a:r>
          </a:p>
          <a:p>
            <a:r>
              <a:rPr lang="en-US" dirty="0"/>
              <a:t>10</a:t>
            </a:r>
          </a:p>
          <a:p>
            <a:r>
              <a:rPr lang="en-US" dirty="0"/>
              <a:t>Tota120</a:t>
            </a:r>
          </a:p>
          <a:p>
            <a:r>
              <a:rPr lang="en-US" dirty="0"/>
              <a:t>Counts</a:t>
            </a:r>
          </a:p>
          <a:p>
            <a:r>
              <a:rPr lang="en-US" i="1" dirty="0"/>
              <a:t>Xi</a:t>
            </a:r>
          </a:p>
          <a:p>
            <a:r>
              <a:rPr lang="en-US" dirty="0"/>
              <a:t>19</a:t>
            </a:r>
          </a:p>
          <a:p>
            <a:r>
              <a:rPr lang="en-US" dirty="0"/>
              <a:t>11</a:t>
            </a:r>
          </a:p>
          <a:p>
            <a:r>
              <a:rPr lang="en-US" dirty="0"/>
              <a:t>24</a:t>
            </a:r>
          </a:p>
          <a:p>
            <a:r>
              <a:rPr lang="en-US" dirty="0"/>
              <a:t>16</a:t>
            </a:r>
          </a:p>
          <a:p>
            <a:r>
              <a:rPr lang="en-US" dirty="0"/>
              <a:t>11</a:t>
            </a:r>
          </a:p>
          <a:p>
            <a:r>
              <a:rPr lang="en-US" dirty="0"/>
              <a:t>15</a:t>
            </a:r>
          </a:p>
          <a:p>
            <a:r>
              <a:rPr lang="en-US" dirty="0"/>
              <a:t>22</a:t>
            </a:r>
          </a:p>
          <a:p>
            <a:r>
              <a:rPr lang="en-US" dirty="0"/>
              <a:t>9</a:t>
            </a:r>
          </a:p>
          <a:p>
            <a:r>
              <a:rPr lang="en-US" dirty="0"/>
              <a:t>9</a:t>
            </a:r>
          </a:p>
          <a:p>
            <a:r>
              <a:rPr lang="en-US" dirty="0"/>
              <a:t>15</a:t>
            </a:r>
          </a:p>
          <a:p>
            <a:r>
              <a:rPr lang="en-US" dirty="0"/>
              <a:t>Sum = 151</a:t>
            </a:r>
          </a:p>
          <a:p>
            <a:r>
              <a:rPr lang="en-US" dirty="0"/>
              <a:t>147</a:t>
            </a:r>
          </a:p>
          <a:p>
            <a:r>
              <a:rPr lang="en-US" dirty="0"/>
              <a:t>298</a:t>
            </a:r>
          </a:p>
          <a:p>
            <a:r>
              <a:rPr lang="en-US" dirty="0"/>
              <a:t>1 </a:t>
            </a:r>
            <a:r>
              <a:rPr lang="en-US" i="1" dirty="0"/>
              <a:t>x </a:t>
            </a:r>
            <a:r>
              <a:rPr lang="en-US" dirty="0"/>
              <a:t>= </a:t>
            </a:r>
            <a:r>
              <a:rPr lang="en-US" i="1" dirty="0"/>
              <a:t>N </a:t>
            </a:r>
            <a:r>
              <a:rPr lang="en-US" i="1" dirty="0" err="1"/>
              <a:t>LXi</a:t>
            </a:r>
            <a:r>
              <a:rPr lang="en-US" i="1" dirty="0"/>
              <a:t> </a:t>
            </a:r>
            <a:r>
              <a:rPr lang="en-US" dirty="0"/>
              <a:t>= 151 counts per 10 minutes</a:t>
            </a:r>
          </a:p>
          <a:p>
            <a:r>
              <a:rPr lang="en-US" dirty="0"/>
              <a:t>= 15.1 counts per minute</a:t>
            </a:r>
          </a:p>
          <a:p>
            <a:r>
              <a:rPr lang="en-US" dirty="0"/>
              <a:t>(T = vi = 3.9 counts per minute</a:t>
            </a:r>
          </a:p>
          <a:p>
            <a:r>
              <a:rPr lang="en-US" dirty="0"/>
              <a:t>(T</a:t>
            </a:r>
          </a:p>
          <a:p>
            <a:r>
              <a:rPr lang="en-US" dirty="0"/>
              <a:t>(T </a:t>
            </a:r>
            <a:r>
              <a:rPr lang="en-US" i="1" dirty="0"/>
              <a:t>x </a:t>
            </a:r>
            <a:r>
              <a:rPr lang="en-US" dirty="0"/>
              <a:t>= </a:t>
            </a:r>
            <a:r>
              <a:rPr lang="en-US" i="1" dirty="0" err="1"/>
              <a:t>yIN</a:t>
            </a:r>
            <a:r>
              <a:rPr lang="en-US" i="1" dirty="0"/>
              <a:t> </a:t>
            </a:r>
            <a:r>
              <a:rPr lang="en-US" dirty="0"/>
              <a:t>= 1.2 counts per minute</a:t>
            </a:r>
          </a:p>
          <a:p>
            <a:r>
              <a:rPr lang="en-US" dirty="0"/>
              <a:t>(T 10 = V147 counts per 10 minutes</a:t>
            </a:r>
          </a:p>
          <a:p>
            <a:r>
              <a:rPr lang="en-US" dirty="0"/>
              <a:t>= 1.2 counts per minute</a:t>
            </a:r>
          </a:p>
          <a:p>
            <a:r>
              <a:rPr lang="en-US" i="1" dirty="0"/>
              <a:t>X20 </a:t>
            </a:r>
            <a:r>
              <a:rPr lang="en-US" dirty="0"/>
              <a:t>= (151 + 147)1(10 + 10)</a:t>
            </a:r>
          </a:p>
          <a:p>
            <a:r>
              <a:rPr lang="en-US" dirty="0"/>
              <a:t>= 298/20 = 14.9 counts per minute</a:t>
            </a:r>
          </a:p>
          <a:p>
            <a:r>
              <a:rPr lang="en-US" dirty="0"/>
              <a:t>(T20 = 098 counts per 20 minutes</a:t>
            </a:r>
          </a:p>
          <a:p>
            <a:r>
              <a:rPr lang="en-US" dirty="0"/>
              <a:t>= 0.9 counts per minute</a:t>
            </a:r>
          </a:p>
          <a:p>
            <a:r>
              <a:rPr lang="en-US" i="1" dirty="0"/>
              <a:t>Note: </a:t>
            </a:r>
            <a:r>
              <a:rPr lang="en-US" dirty="0"/>
              <a:t>The data tabulated are the number of counts </a:t>
            </a:r>
            <a:r>
              <a:rPr lang="en-US" i="1" dirty="0"/>
              <a:t>Xi </a:t>
            </a:r>
            <a:r>
              <a:rPr lang="en-US" dirty="0"/>
              <a:t>detected in each time interval </a:t>
            </a:r>
            <a:r>
              <a:rPr lang="en-US" i="1" dirty="0"/>
              <a:t>I::!.ti</a:t>
            </a:r>
          </a:p>
          <a:p>
            <a:r>
              <a:rPr lang="en-US" i="1" dirty="0"/>
              <a:t>.</a:t>
            </a:r>
          </a:p>
          <a:p>
            <a:r>
              <a:rPr lang="en-US" dirty="0"/>
              <a:t>If we were to combine the data into one observation </a:t>
            </a:r>
            <a:r>
              <a:rPr lang="en-US" i="1" dirty="0"/>
              <a:t>x' </a:t>
            </a:r>
            <a:r>
              <a:rPr lang="en-US" dirty="0"/>
              <a:t>= ~Xi from one </a:t>
            </a:r>
            <a:r>
              <a:rPr lang="en-US" dirty="0" err="1"/>
              <a:t>lO</a:t>
            </a:r>
            <a:r>
              <a:rPr lang="en-US" dirty="0"/>
              <a:t>-min</a:t>
            </a:r>
          </a:p>
          <a:p>
            <a:r>
              <a:rPr lang="en-US" dirty="0"/>
              <a:t>interval, we would obtain the same result. The activity is </a:t>
            </a:r>
            <a:r>
              <a:rPr lang="en-US" i="1" dirty="0"/>
              <a:t>x' </a:t>
            </a:r>
            <a:r>
              <a:rPr lang="en-US" dirty="0"/>
              <a:t>= 151 counts per 10 minutes</a:t>
            </a:r>
          </a:p>
          <a:p>
            <a:r>
              <a:rPr lang="en-US" dirty="0"/>
              <a:t>= 15.1 counts per minute as before. The uncertainty in the result is given by the</a:t>
            </a:r>
          </a:p>
          <a:p>
            <a:r>
              <a:rPr lang="en-US" dirty="0"/>
              <a:t>standard deviation </a:t>
            </a:r>
            <a:r>
              <a:rPr lang="en-US" dirty="0" err="1"/>
              <a:t>ofthe</a:t>
            </a:r>
            <a:r>
              <a:rPr lang="en-US" dirty="0"/>
              <a:t> single data point </a:t>
            </a:r>
            <a:r>
              <a:rPr lang="en-US" i="1" dirty="0"/>
              <a:t>(</a:t>
            </a:r>
            <a:r>
              <a:rPr lang="en-US" i="1" dirty="0" err="1"/>
              <a:t>Tx</a:t>
            </a:r>
            <a:r>
              <a:rPr lang="en-US" i="1" dirty="0"/>
              <a:t>, </a:t>
            </a:r>
            <a:r>
              <a:rPr lang="en-US" dirty="0"/>
              <a:t>= Vi5l = 12.3 counts per 10 minutes</a:t>
            </a:r>
          </a:p>
          <a:p>
            <a:r>
              <a:rPr lang="en-US" dirty="0"/>
              <a:t>= 1.2 counts per minute.</a:t>
            </a:r>
          </a:p>
          <a:p>
            <a:r>
              <a:rPr lang="en-US" dirty="0"/>
              <a:t>Suppose that we made an additional measurement for a </a:t>
            </a:r>
            <a:r>
              <a:rPr lang="en-US" dirty="0" err="1"/>
              <a:t>lO</a:t>
            </a:r>
            <a:r>
              <a:rPr lang="en-US" dirty="0"/>
              <a:t>-min period and obtained</a:t>
            </a:r>
          </a:p>
          <a:p>
            <a:r>
              <a:rPr lang="en-US" i="1" dirty="0"/>
              <a:t>x" </a:t>
            </a:r>
            <a:r>
              <a:rPr lang="en-US" dirty="0"/>
              <a:t>2: 147 counts. We could combine </a:t>
            </a:r>
            <a:r>
              <a:rPr lang="en-US" i="1" dirty="0"/>
              <a:t>x' </a:t>
            </a:r>
            <a:r>
              <a:rPr lang="en-US" dirty="0"/>
              <a:t>and </a:t>
            </a:r>
            <a:r>
              <a:rPr lang="en-US" i="1" dirty="0"/>
              <a:t>x" </a:t>
            </a:r>
            <a:r>
              <a:rPr lang="en-US" dirty="0"/>
              <a:t>exactly as before to obtain a total</a:t>
            </a:r>
          </a:p>
          <a:p>
            <a:r>
              <a:rPr lang="en-US" i="1" dirty="0" err="1"/>
              <a:t>xT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x' </a:t>
            </a:r>
            <a:r>
              <a:rPr lang="en-US" dirty="0"/>
              <a:t>+ </a:t>
            </a:r>
            <a:r>
              <a:rPr lang="en-US" i="1" dirty="0"/>
              <a:t>x" </a:t>
            </a:r>
            <a:r>
              <a:rPr lang="en-US" dirty="0"/>
              <a:t>= (151 + 147)/(10 + 10) = 14.9 counts per minute</a:t>
            </a:r>
          </a:p>
          <a:p>
            <a:r>
              <a:rPr lang="en-US" dirty="0"/>
              <a:t>with an uncertainty</a:t>
            </a:r>
          </a:p>
          <a:p>
            <a:r>
              <a:rPr lang="en-US" i="1" dirty="0"/>
              <a:t>(TXT </a:t>
            </a:r>
            <a:r>
              <a:rPr lang="en-US" dirty="0"/>
              <a:t>= 098/20 = 0.87 counts per minute</a:t>
            </a:r>
          </a:p>
          <a:p>
            <a:r>
              <a:rPr lang="en-US" dirty="0"/>
              <a:t>which is smaller than </a:t>
            </a:r>
            <a:r>
              <a:rPr lang="en-US" i="1" dirty="0"/>
              <a:t>(</a:t>
            </a:r>
            <a:r>
              <a:rPr lang="en-US" i="1" dirty="0" err="1"/>
              <a:t>Tx</a:t>
            </a:r>
            <a:r>
              <a:rPr lang="en-US" i="1" dirty="0"/>
              <a:t> </a:t>
            </a:r>
            <a:r>
              <a:rPr lang="en-US" dirty="0"/>
              <a:t>by a factor of 0. Alternatively, we could combine the original</a:t>
            </a:r>
          </a:p>
          <a:p>
            <a:r>
              <a:rPr lang="en-US" dirty="0"/>
              <a:t>data points according to Equation (4.17) and calculate the uncertainty in the final</a:t>
            </a:r>
          </a:p>
          <a:p>
            <a:r>
              <a:rPr lang="en-US" dirty="0"/>
              <a:t>result </a:t>
            </a:r>
            <a:r>
              <a:rPr lang="en-US" i="1" dirty="0" err="1"/>
              <a:t>aT</a:t>
            </a:r>
            <a:r>
              <a:rPr lang="en-US" i="1" dirty="0"/>
              <a:t> </a:t>
            </a:r>
            <a:r>
              <a:rPr lang="en-US" dirty="0"/>
              <a:t>by combining the uncertainties of the individual data points according to</a:t>
            </a:r>
          </a:p>
          <a:p>
            <a:r>
              <a:rPr lang="en-US" dirty="0"/>
              <a:t>Equation (4.19).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252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457200"/>
            <a:ext cx="8991600" cy="1228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that, although we could have simplified matters by recording all the data</a:t>
            </a:r>
          </a:p>
          <a:p>
            <a:r>
              <a:rPr lang="en-US" dirty="0"/>
              <a:t>as one experimental point, </a:t>
            </a:r>
            <a:r>
              <a:rPr lang="en-US" i="1" dirty="0"/>
              <a:t>x </a:t>
            </a:r>
            <a:r>
              <a:rPr lang="en-US" dirty="0"/>
              <a:t>= 298 counts per 20 minutes, by so doing, we </a:t>
            </a:r>
            <a:r>
              <a:rPr lang="en-US" dirty="0" err="1" smtClean="0"/>
              <a:t>would</a:t>
            </a:r>
            <a:r>
              <a:rPr lang="en-US" dirty="0" err="1"/>
              <a:t>lose</a:t>
            </a:r>
            <a:r>
              <a:rPr lang="en-US" dirty="0"/>
              <a:t> all independent information about the shape of the distribution that could be</a:t>
            </a:r>
          </a:p>
          <a:p>
            <a:r>
              <a:rPr lang="en-US" dirty="0"/>
              <a:t>used as a partial check on the validity of the experiment</a:t>
            </a:r>
            <a:r>
              <a:rPr lang="en-US" dirty="0" smtClean="0"/>
              <a:t>.</a:t>
            </a:r>
          </a:p>
          <a:p>
            <a:r>
              <a:rPr lang="en-US" dirty="0"/>
              <a:t>4.3 PROBABILITY TESTS</a:t>
            </a:r>
          </a:p>
          <a:p>
            <a:r>
              <a:rPr lang="en-US" dirty="0"/>
              <a:t>The object of our analysis is to obtain the best estimates, </a:t>
            </a:r>
            <a:r>
              <a:rPr lang="en-US" i="1" dirty="0"/>
              <a:t>x </a:t>
            </a:r>
            <a:r>
              <a:rPr lang="en-US" dirty="0"/>
              <a:t>and </a:t>
            </a:r>
            <a:r>
              <a:rPr lang="en-US" i="1" dirty="0"/>
              <a:t>s"" </a:t>
            </a:r>
            <a:r>
              <a:rPr lang="en-US" dirty="0"/>
              <a:t>of the mean J..L</a:t>
            </a:r>
          </a:p>
          <a:p>
            <a:r>
              <a:rPr lang="en-US" dirty="0"/>
              <a:t>and its uncertainty </a:t>
            </a:r>
            <a:r>
              <a:rPr lang="en-US" i="1" dirty="0"/>
              <a:t>0'"" </a:t>
            </a:r>
            <a:r>
              <a:rPr lang="en-US" dirty="0"/>
              <a:t>and to interpret the probability associated with the uncertainty</a:t>
            </a:r>
          </a:p>
          <a:p>
            <a:r>
              <a:rPr lang="en-US" dirty="0"/>
              <a:t>as a measure of our success in determining the parent parameters. Regardless</a:t>
            </a:r>
          </a:p>
          <a:p>
            <a:r>
              <a:rPr lang="en-US" dirty="0"/>
              <a:t>of the method used to make the measurements and analyze the data, we must</a:t>
            </a:r>
          </a:p>
          <a:p>
            <a:r>
              <a:rPr lang="en-US" dirty="0"/>
              <a:t>always estimate the uncertainty in our results to indicate numerically our confidence</a:t>
            </a:r>
          </a:p>
          <a:p>
            <a:r>
              <a:rPr lang="en-US" dirty="0"/>
              <a:t>in them.</a:t>
            </a:r>
          </a:p>
          <a:p>
            <a:r>
              <a:rPr lang="en-US" dirty="0"/>
              <a:t>Generally, we relate the uncertainty to a Gaussian probability. We have noted</a:t>
            </a:r>
          </a:p>
          <a:p>
            <a:r>
              <a:rPr lang="en-US" dirty="0"/>
              <a:t>that approximately 68% of the measurements in a Gaussian distribution fall within±</a:t>
            </a:r>
          </a:p>
          <a:p>
            <a:r>
              <a:rPr lang="en-US" dirty="0"/>
              <a:t>1 standard deviation of the mean J..L. Thus, when we find the average of a large</a:t>
            </a:r>
          </a:p>
          <a:p>
            <a:r>
              <a:rPr lang="en-US" dirty="0"/>
              <a:t>number of individual measurements, we expect the distribution of means to be</a:t>
            </a:r>
          </a:p>
          <a:p>
            <a:r>
              <a:rPr lang="en-US" dirty="0"/>
              <a:t>Gaussian, centered on </a:t>
            </a:r>
            <a:r>
              <a:rPr lang="en-US" i="1" dirty="0"/>
              <a:t>x </a:t>
            </a:r>
            <a:r>
              <a:rPr lang="en-US" dirty="0"/>
              <a:t>= J..L with width s = 0', so that approximately 68% of our</a:t>
            </a:r>
          </a:p>
          <a:p>
            <a:r>
              <a:rPr lang="en-US" dirty="0"/>
              <a:t>measurements of </a:t>
            </a:r>
            <a:r>
              <a:rPr lang="en-US" i="1" dirty="0"/>
              <a:t>x </a:t>
            </a:r>
            <a:r>
              <a:rPr lang="en-US" dirty="0"/>
              <a:t>would fall within the range </a:t>
            </a:r>
            <a:r>
              <a:rPr lang="en-US" i="1" dirty="0"/>
              <a:t>(x </a:t>
            </a:r>
            <a:r>
              <a:rPr lang="en-US" dirty="0"/>
              <a:t>- s) &lt; </a:t>
            </a:r>
            <a:r>
              <a:rPr lang="en-US" i="1" dirty="0"/>
              <a:t>x </a:t>
            </a:r>
            <a:r>
              <a:rPr lang="en-US" dirty="0"/>
              <a:t>&lt; </a:t>
            </a:r>
            <a:r>
              <a:rPr lang="en-US" i="1" dirty="0"/>
              <a:t>(x </a:t>
            </a:r>
            <a:r>
              <a:rPr lang="en-US" dirty="0"/>
              <a:t>+ </a:t>
            </a:r>
            <a:r>
              <a:rPr lang="en-US" i="1" dirty="0"/>
              <a:t>s). </a:t>
            </a:r>
            <a:r>
              <a:rPr lang="en-US" dirty="0"/>
              <a:t>Similarly, if</a:t>
            </a:r>
          </a:p>
          <a:p>
            <a:r>
              <a:rPr lang="en-US" dirty="0"/>
              <a:t>we were to repeat the entire experiment many times, we should expect our individual</a:t>
            </a:r>
          </a:p>
          <a:p>
            <a:r>
              <a:rPr lang="en-US" dirty="0"/>
              <a:t>determinations of </a:t>
            </a:r>
            <a:r>
              <a:rPr lang="en-US" i="1" dirty="0"/>
              <a:t>x </a:t>
            </a:r>
            <a:r>
              <a:rPr lang="en-US" dirty="0"/>
              <a:t>to form a Gaussian distribution about the mean J..L, with</a:t>
            </a:r>
          </a:p>
          <a:p>
            <a:r>
              <a:rPr lang="en-US" dirty="0"/>
              <a:t>width s'" = </a:t>
            </a:r>
            <a:r>
              <a:rPr lang="en-US" i="1" dirty="0" err="1"/>
              <a:t>stYN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 err="1"/>
              <a:t>O'tYN</a:t>
            </a:r>
            <a:r>
              <a:rPr lang="en-US" i="1" dirty="0"/>
              <a:t>. </a:t>
            </a:r>
            <a:r>
              <a:rPr lang="en-US" dirty="0"/>
              <a:t>Again, we should expect that approximately 68% of</a:t>
            </a:r>
          </a:p>
          <a:p>
            <a:r>
              <a:rPr lang="en-US" dirty="0"/>
              <a:t>our determinations of </a:t>
            </a:r>
            <a:r>
              <a:rPr lang="en-US" i="1" dirty="0"/>
              <a:t>x </a:t>
            </a:r>
            <a:r>
              <a:rPr lang="en-US" dirty="0"/>
              <a:t>should fall within the range (J..L - </a:t>
            </a:r>
            <a:r>
              <a:rPr lang="en-US" i="1" dirty="0"/>
              <a:t>s",) </a:t>
            </a:r>
            <a:r>
              <a:rPr lang="en-US" dirty="0"/>
              <a:t>&lt; </a:t>
            </a:r>
            <a:r>
              <a:rPr lang="en-US" i="1" dirty="0"/>
              <a:t>x </a:t>
            </a:r>
            <a:r>
              <a:rPr lang="en-US" dirty="0"/>
              <a:t>&lt; (J..L + </a:t>
            </a:r>
            <a:r>
              <a:rPr lang="en-US" i="1" dirty="0"/>
              <a:t>s",). </a:t>
            </a:r>
            <a:r>
              <a:rPr lang="en-US" dirty="0"/>
              <a:t>If we</a:t>
            </a:r>
          </a:p>
          <a:p>
            <a:r>
              <a:rPr lang="en-US" dirty="0"/>
              <a:t>are convinced that we have made careful and unbiased measurements, we make a</a:t>
            </a:r>
          </a:p>
          <a:p>
            <a:r>
              <a:rPr lang="en-US" dirty="0"/>
              <a:t>slight logical leap to state that there is approximately 68% probability that the true</a:t>
            </a:r>
          </a:p>
          <a:p>
            <a:r>
              <a:rPr lang="en-US" dirty="0"/>
              <a:t>value of the mean J..L lies in the range </a:t>
            </a:r>
            <a:r>
              <a:rPr lang="en-US" i="1" dirty="0"/>
              <a:t>(x </a:t>
            </a:r>
            <a:r>
              <a:rPr lang="en-US" dirty="0"/>
              <a:t>- </a:t>
            </a:r>
            <a:r>
              <a:rPr lang="en-US" i="1" dirty="0"/>
              <a:t>s",) </a:t>
            </a:r>
            <a:r>
              <a:rPr lang="en-US" dirty="0"/>
              <a:t>&lt; J..L &lt; </a:t>
            </a:r>
            <a:r>
              <a:rPr lang="en-US" i="1" dirty="0"/>
              <a:t>(x </a:t>
            </a:r>
            <a:r>
              <a:rPr lang="en-US" dirty="0"/>
              <a:t>+ </a:t>
            </a:r>
            <a:r>
              <a:rPr lang="en-US" i="1" dirty="0"/>
              <a:t>s",) </a:t>
            </a:r>
            <a:r>
              <a:rPr lang="en-US" dirty="0"/>
              <a:t>or that the specified</a:t>
            </a:r>
          </a:p>
          <a:p>
            <a:r>
              <a:rPr lang="en-US" dirty="0"/>
              <a:t>range is the 68% </a:t>
            </a:r>
            <a:r>
              <a:rPr lang="en-US" i="1" dirty="0"/>
              <a:t>confidence interval.</a:t>
            </a:r>
          </a:p>
          <a:p>
            <a:r>
              <a:rPr lang="en-US" dirty="0"/>
              <a:t>Rather than state confidence intervals in terms of 1 standard deviation, we</a:t>
            </a:r>
          </a:p>
          <a:p>
            <a:r>
              <a:rPr lang="en-US" dirty="0"/>
              <a:t>may prefer to state a range that refers to a specific probability level. For example,</a:t>
            </a:r>
          </a:p>
          <a:p>
            <a:r>
              <a:rPr lang="en-US" dirty="0"/>
              <a:t>we may wish to state that our result lies between two values, </a:t>
            </a:r>
            <a:r>
              <a:rPr lang="en-US" i="1" dirty="0"/>
              <a:t>Xl </a:t>
            </a:r>
            <a:r>
              <a:rPr lang="en-US" dirty="0"/>
              <a:t>and </a:t>
            </a:r>
            <a:r>
              <a:rPr lang="en-US" i="1" dirty="0"/>
              <a:t>X2 </a:t>
            </a:r>
            <a:r>
              <a:rPr lang="en-US" dirty="0"/>
              <a:t>with a 90%</a:t>
            </a:r>
          </a:p>
          <a:p>
            <a:r>
              <a:rPr lang="en-US" dirty="0"/>
              <a:t>level of confidence, which would correspond to </a:t>
            </a:r>
            <a:r>
              <a:rPr lang="en-US" i="1" dirty="0"/>
              <a:t>Xl </a:t>
            </a:r>
            <a:r>
              <a:rPr lang="en-US" dirty="0"/>
              <a:t>= </a:t>
            </a:r>
            <a:r>
              <a:rPr lang="en-US" i="1" dirty="0"/>
              <a:t>X </a:t>
            </a:r>
            <a:r>
              <a:rPr lang="en-US" dirty="0"/>
              <a:t>- 1.64 s'" and </a:t>
            </a:r>
            <a:r>
              <a:rPr lang="en-US" i="1" dirty="0"/>
              <a:t>X2 </a:t>
            </a:r>
            <a:r>
              <a:rPr lang="en-US" dirty="0"/>
              <a:t>= </a:t>
            </a:r>
            <a:r>
              <a:rPr lang="en-US" i="1" dirty="0"/>
              <a:t>X </a:t>
            </a:r>
            <a:r>
              <a:rPr lang="en-US" dirty="0"/>
              <a:t>+ 1.64</a:t>
            </a:r>
          </a:p>
          <a:p>
            <a:r>
              <a:rPr lang="en-US" dirty="0" err="1"/>
              <a:t>Sw</a:t>
            </a:r>
            <a:r>
              <a:rPr lang="en-US" dirty="0"/>
              <a:t> Thus, in Example 4.1, the student may report 90o/~probability that the mean time</a:t>
            </a:r>
          </a:p>
          <a:p>
            <a:r>
              <a:rPr lang="en-US" dirty="0"/>
              <a:t>is within the interval 0.635 ± 0.64 X 0.0028) s, or </a:t>
            </a:r>
            <a:r>
              <a:rPr lang="en-US" i="1" dirty="0"/>
              <a:t>T </a:t>
            </a:r>
            <a:r>
              <a:rPr lang="en-US" dirty="0"/>
              <a:t>= (0.635 ± 0.005) s at a 90%</a:t>
            </a:r>
          </a:p>
          <a:p>
            <a:r>
              <a:rPr lang="en-US" dirty="0"/>
              <a:t>confidence level. In science, it is customary to report 1 standard deviation uncertainties</a:t>
            </a:r>
          </a:p>
          <a:p>
            <a:r>
              <a:rPr lang="en-US" dirty="0"/>
              <a:t>unless we state otherwise. In other fields, for example political polling, it is</a:t>
            </a:r>
          </a:p>
          <a:p>
            <a:r>
              <a:rPr lang="en-US" dirty="0"/>
              <a:t>customary to report a 95% confidence level, corresponding to approximately 2 standard</a:t>
            </a:r>
          </a:p>
          <a:p>
            <a:r>
              <a:rPr lang="en-US" dirty="0"/>
              <a:t>deviations. American polls are generally accompanied by a statement like "Poll</a:t>
            </a:r>
          </a:p>
          <a:p>
            <a:r>
              <a:rPr lang="en-US" dirty="0"/>
              <a:t>of 1000 adults; margin of error plus or minus 3 percentage points." Canadian media</a:t>
            </a:r>
          </a:p>
          <a:p>
            <a:r>
              <a:rPr lang="en-US" dirty="0"/>
              <a:t>would report "Poll results are likely to be accurate within 3 percentage points 19</a:t>
            </a:r>
          </a:p>
          <a:p>
            <a:r>
              <a:rPr lang="en-US" dirty="0"/>
              <a:t>times out of 20." If you assume a binomial distribution, you should realize that both</a:t>
            </a:r>
          </a:p>
          <a:p>
            <a:r>
              <a:rPr lang="en-US" dirty="0"/>
              <a:t>statements have almost the same content.</a:t>
            </a:r>
          </a:p>
          <a:p>
            <a:r>
              <a:rPr lang="en-US" dirty="0"/>
              <a:t>Student's </a:t>
            </a:r>
            <a:r>
              <a:rPr lang="en-US" i="1" dirty="0"/>
              <a:t>t </a:t>
            </a:r>
            <a:r>
              <a:rPr lang="en-US" dirty="0"/>
              <a:t>Distribution</a:t>
            </a:r>
          </a:p>
          <a:p>
            <a:r>
              <a:rPr lang="en-US" dirty="0"/>
              <a:t>We should be aware that Gaussian probability may not apply to our particular data</a:t>
            </a:r>
          </a:p>
          <a:p>
            <a:r>
              <a:rPr lang="en-US" dirty="0"/>
              <a:t>set, and even an experimental distribution that nominally follows Gaussian statistics</a:t>
            </a:r>
          </a:p>
          <a:p>
            <a:r>
              <a:rPr lang="en-US" dirty="0"/>
              <a:t>is apt to deviate in the tails. When the data set is small, there is another consideration.</a:t>
            </a:r>
          </a:p>
          <a:p>
            <a:r>
              <a:rPr lang="en-US" dirty="0"/>
              <a:t>Not only the mean, but also our estimate s'" of the standard error 0' JL may 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25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8991600" cy="1255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poorly determined. The probabilities that we calculate from the Gaussian distribution</a:t>
            </a:r>
          </a:p>
          <a:p>
            <a:r>
              <a:rPr lang="en-US" dirty="0"/>
              <a:t>take no account of the latter problem.</a:t>
            </a:r>
          </a:p>
          <a:p>
            <a:r>
              <a:rPr lang="en-US" dirty="0"/>
              <a:t>In such cases, a better estimate of the probability can be obtained from </a:t>
            </a:r>
            <a:r>
              <a:rPr lang="en-US" i="1" dirty="0"/>
              <a:t>Student's</a:t>
            </a:r>
          </a:p>
          <a:p>
            <a:r>
              <a:rPr lang="en-US" i="1" dirty="0"/>
              <a:t>t </a:t>
            </a:r>
            <a:r>
              <a:rPr lang="en-US" dirty="0"/>
              <a:t>~</a:t>
            </a:r>
            <a:r>
              <a:rPr lang="en-US" dirty="0" err="1"/>
              <a:t>istribution</a:t>
            </a:r>
            <a:r>
              <a:rPr lang="en-US" dirty="0"/>
              <a:t>, 1 which describes </a:t>
            </a:r>
            <a:r>
              <a:rPr lang="en-US" dirty="0" err="1"/>
              <a:t>t?e</a:t>
            </a:r>
            <a:r>
              <a:rPr lang="en-US" dirty="0"/>
              <a:t> distribution of the parameter </a:t>
            </a:r>
            <a:r>
              <a:rPr lang="en-US" i="1" dirty="0"/>
              <a:t>t </a:t>
            </a:r>
            <a:r>
              <a:rPr lang="en-US" dirty="0"/>
              <a:t>= Ix - </a:t>
            </a:r>
            <a:r>
              <a:rPr lang="en-US" i="1" dirty="0"/>
              <a:t>xl/s</a:t>
            </a:r>
          </a:p>
          <a:p>
            <a:r>
              <a:rPr lang="en-US" i="1" dirty="0" err="1"/>
              <a:t>fL</a:t>
            </a:r>
            <a:endParaRPr lang="en-US" i="1" dirty="0"/>
          </a:p>
          <a:p>
            <a:r>
              <a:rPr lang="en-US" i="1" dirty="0"/>
              <a:t>,</a:t>
            </a:r>
          </a:p>
          <a:p>
            <a:r>
              <a:rPr lang="en-US" dirty="0"/>
              <a:t>where </a:t>
            </a:r>
            <a:r>
              <a:rPr lang="en-US" i="1" dirty="0"/>
              <a:t>t </a:t>
            </a:r>
            <a:r>
              <a:rPr lang="en-US" dirty="0"/>
              <a:t>IS the number of standard deviations of the sample distribution S by which</a:t>
            </a:r>
          </a:p>
          <a:p>
            <a:r>
              <a:rPr lang="en-US" i="1" dirty="0"/>
              <a:t>x </a:t>
            </a:r>
            <a:r>
              <a:rPr lang="en-US" dirty="0"/>
              <a:t>differs from </a:t>
            </a:r>
            <a:r>
              <a:rPr lang="en-US" i="1" dirty="0"/>
              <a:t>x. </a:t>
            </a:r>
            <a:r>
              <a:rPr lang="en-US" dirty="0" err="1"/>
              <a:t>fL</a:t>
            </a:r>
            <a:endParaRPr lang="en-US" dirty="0"/>
          </a:p>
          <a:p>
            <a:r>
              <a:rPr lang="fr-FR" i="1" dirty="0"/>
              <a:t>(t v) </a:t>
            </a:r>
            <a:r>
              <a:rPr lang="fr-FR" dirty="0"/>
              <a:t>= _1_ </a:t>
            </a:r>
            <a:r>
              <a:rPr lang="fr-FR" i="1" dirty="0"/>
              <a:t>r[(v </a:t>
            </a:r>
            <a:r>
              <a:rPr lang="fr-FR" dirty="0"/>
              <a:t>+ 1)/2] ( ~)-(V+J)/2</a:t>
            </a:r>
          </a:p>
          <a:p>
            <a:r>
              <a:rPr lang="da-DK" i="1" dirty="0"/>
              <a:t>PI </a:t>
            </a:r>
            <a:r>
              <a:rPr lang="da-DK" dirty="0"/>
              <a:t>, vfv;) </a:t>
            </a:r>
            <a:r>
              <a:rPr lang="da-DK" i="1" dirty="0"/>
              <a:t>f(v/2) </a:t>
            </a:r>
            <a:r>
              <a:rPr lang="da-DK" dirty="0"/>
              <a:t>1 + </a:t>
            </a:r>
            <a:r>
              <a:rPr lang="da-DK" i="1" dirty="0"/>
              <a:t>v</a:t>
            </a:r>
          </a:p>
          <a:p>
            <a:r>
              <a:rPr lang="en-US" dirty="0"/>
              <a:t>where the gamma function </a:t>
            </a:r>
            <a:r>
              <a:rPr lang="en-US" i="1" dirty="0"/>
              <a:t>fen) </a:t>
            </a:r>
            <a:r>
              <a:rPr lang="en-US" dirty="0"/>
              <a:t>is equivalent to the factorial function n! extended</a:t>
            </a:r>
          </a:p>
          <a:p>
            <a:r>
              <a:rPr lang="en-US" dirty="0"/>
              <a:t>to </a:t>
            </a:r>
            <a:r>
              <a:rPr lang="en-US" dirty="0" err="1"/>
              <a:t>nonintegral</a:t>
            </a:r>
            <a:r>
              <a:rPr lang="en-US" dirty="0"/>
              <a:t> arguments. (See Equation 11.7).</a:t>
            </a:r>
          </a:p>
          <a:p>
            <a:r>
              <a:rPr lang="en-US" dirty="0"/>
              <a:t>Unlike the Gaussian distribution, Student's </a:t>
            </a:r>
            <a:r>
              <a:rPr lang="en-US" i="1" dirty="0"/>
              <a:t>t </a:t>
            </a:r>
            <a:r>
              <a:rPr lang="en-US" dirty="0"/>
              <a:t>distribution depends upon the</a:t>
            </a:r>
          </a:p>
          <a:p>
            <a:r>
              <a:rPr lang="en-US" dirty="0"/>
              <a:t>number of degrees of freedom </a:t>
            </a:r>
            <a:r>
              <a:rPr lang="en-US" i="1" dirty="0"/>
              <a:t>v. </a:t>
            </a:r>
            <a:r>
              <a:rPr lang="en-US" dirty="0"/>
              <a:t>If </a:t>
            </a:r>
            <a:r>
              <a:rPr lang="en-US" i="1" dirty="0"/>
              <a:t>x </a:t>
            </a:r>
            <a:r>
              <a:rPr lang="en-US" dirty="0"/>
              <a:t>represents the mean of </a:t>
            </a:r>
            <a:r>
              <a:rPr lang="en-US" i="1" dirty="0"/>
              <a:t>N </a:t>
            </a:r>
            <a:r>
              <a:rPr lang="en-US" dirty="0"/>
              <a:t>numbers and </a:t>
            </a:r>
            <a:r>
              <a:rPr lang="en-US" i="1" dirty="0"/>
              <a:t>x </a:t>
            </a:r>
            <a:r>
              <a:rPr lang="en-US" dirty="0"/>
              <a:t>is not</a:t>
            </a:r>
          </a:p>
          <a:p>
            <a:r>
              <a:rPr lang="en-US" dirty="0"/>
              <a:t>derived from the data, then </a:t>
            </a:r>
            <a:r>
              <a:rPr lang="en-US" i="1" dirty="0"/>
              <a:t>v </a:t>
            </a:r>
            <a:r>
              <a:rPr lang="en-US" dirty="0"/>
              <a:t>= </a:t>
            </a:r>
            <a:r>
              <a:rPr lang="en-US" i="1" dirty="0"/>
              <a:t>N </a:t>
            </a:r>
            <a:r>
              <a:rPr lang="en-US" dirty="0"/>
              <a:t>- 1. If both </a:t>
            </a:r>
            <a:r>
              <a:rPr lang="en-US" i="1" dirty="0"/>
              <a:t>x </a:t>
            </a:r>
            <a:r>
              <a:rPr lang="en-US" dirty="0"/>
              <a:t>and </a:t>
            </a:r>
            <a:r>
              <a:rPr lang="en-US" i="1" dirty="0"/>
              <a:t>x </a:t>
            </a:r>
            <a:r>
              <a:rPr lang="en-US" dirty="0"/>
              <a:t>are means, S must be the joint</a:t>
            </a:r>
          </a:p>
          <a:p>
            <a:r>
              <a:rPr lang="en-US" dirty="0"/>
              <a:t>standard deviation of </a:t>
            </a:r>
            <a:r>
              <a:rPr lang="en-US" i="1" dirty="0"/>
              <a:t>x </a:t>
            </a:r>
            <a:r>
              <a:rPr lang="en-US" dirty="0"/>
              <a:t>and </a:t>
            </a:r>
            <a:r>
              <a:rPr lang="en-US" i="1" dirty="0"/>
              <a:t>x, </a:t>
            </a:r>
            <a:r>
              <a:rPr lang="en-US" dirty="0"/>
              <a:t>and </a:t>
            </a:r>
            <a:r>
              <a:rPr lang="en-US" i="1" dirty="0"/>
              <a:t>v </a:t>
            </a:r>
            <a:r>
              <a:rPr lang="en-US" dirty="0"/>
              <a:t>must be the total number of d:grees of freedom.</a:t>
            </a:r>
          </a:p>
          <a:p>
            <a:r>
              <a:rPr lang="en-US" dirty="0"/>
              <a:t>In the limit of large </a:t>
            </a:r>
            <a:r>
              <a:rPr lang="en-US" i="1" dirty="0"/>
              <a:t>v, </a:t>
            </a:r>
            <a:r>
              <a:rPr lang="en-US" dirty="0"/>
              <a:t>Student's </a:t>
            </a:r>
            <a:r>
              <a:rPr lang="en-US" i="1" dirty="0"/>
              <a:t>t </a:t>
            </a:r>
            <a:r>
              <a:rPr lang="en-US" dirty="0"/>
              <a:t>and Gaussian probability distributions agree. As</a:t>
            </a:r>
          </a:p>
          <a:p>
            <a:r>
              <a:rPr lang="en-US" dirty="0"/>
              <a:t>with the Gaussian distribution, we are usually interested in integrated values that relate</a:t>
            </a:r>
          </a:p>
          <a:p>
            <a:r>
              <a:rPr lang="en-US" dirty="0"/>
              <a:t>to the probability of obtaining a result within a specific range </a:t>
            </a:r>
            <a:r>
              <a:rPr lang="en-US" i="1" dirty="0"/>
              <a:t>±t </a:t>
            </a:r>
            <a:r>
              <a:rPr lang="en-US" dirty="0"/>
              <a:t>standard deviations.</a:t>
            </a:r>
          </a:p>
          <a:p>
            <a:r>
              <a:rPr lang="en-US" dirty="0"/>
              <a:t>For example, we might wish to report our estimate of the probability that the</a:t>
            </a:r>
          </a:p>
          <a:p>
            <a:r>
              <a:rPr lang="en-US" dirty="0"/>
              <a:t>true value of </a:t>
            </a:r>
            <a:r>
              <a:rPr lang="en-US" dirty="0" err="1"/>
              <a:t>fL</a:t>
            </a:r>
            <a:r>
              <a:rPr lang="en-US" dirty="0"/>
              <a:t> lies within the range </a:t>
            </a:r>
            <a:r>
              <a:rPr lang="en-US" i="1" dirty="0"/>
              <a:t>(x </a:t>
            </a:r>
            <a:r>
              <a:rPr lang="en-US" dirty="0"/>
              <a:t>- </a:t>
            </a:r>
            <a:r>
              <a:rPr lang="en-US" i="1" dirty="0" err="1"/>
              <a:t>tSfL</a:t>
            </a:r>
            <a:r>
              <a:rPr lang="en-US" i="1" dirty="0"/>
              <a:t>) </a:t>
            </a:r>
            <a:r>
              <a:rPr lang="en-US" dirty="0"/>
              <a:t>&lt; </a:t>
            </a:r>
            <a:r>
              <a:rPr lang="en-US" dirty="0" err="1"/>
              <a:t>fL</a:t>
            </a:r>
            <a:r>
              <a:rPr lang="en-US" dirty="0"/>
              <a:t> &lt; </a:t>
            </a:r>
            <a:r>
              <a:rPr lang="en-US" i="1" dirty="0"/>
              <a:t>(x </a:t>
            </a:r>
            <a:r>
              <a:rPr lang="en-US" dirty="0"/>
              <a:t>+ </a:t>
            </a:r>
            <a:r>
              <a:rPr lang="en-US" i="1" dirty="0" err="1"/>
              <a:t>ts</a:t>
            </a:r>
            <a:r>
              <a:rPr lang="en-US" i="1" dirty="0"/>
              <a:t> </a:t>
            </a:r>
            <a:r>
              <a:rPr lang="en-US" dirty="0"/>
              <a:t>) with </a:t>
            </a:r>
            <a:r>
              <a:rPr lang="en-US" i="1" dirty="0"/>
              <a:t>t </a:t>
            </a:r>
            <a:r>
              <a:rPr lang="en-US" dirty="0"/>
              <a:t>= Ix - </a:t>
            </a:r>
            <a:r>
              <a:rPr lang="en-US" dirty="0" err="1"/>
              <a:t>fLlls</a:t>
            </a:r>
            <a:r>
              <a:rPr lang="en-US" dirty="0"/>
              <a:t> .</a:t>
            </a:r>
          </a:p>
          <a:p>
            <a:r>
              <a:rPr lang="en-US" dirty="0"/>
              <a:t>Table C.8 lists probabilities obtained by integrating the Student's </a:t>
            </a:r>
            <a:r>
              <a:rPr lang="en-US" i="1" dirty="0"/>
              <a:t>t </a:t>
            </a:r>
            <a:r>
              <a:rPr lang="en-US" dirty="0" err="1"/>
              <a:t>distributi~n</a:t>
            </a:r>
            <a:endParaRPr lang="en-US" dirty="0"/>
          </a:p>
          <a:p>
            <a:r>
              <a:rPr lang="en-US" dirty="0"/>
              <a:t>from </a:t>
            </a:r>
            <a:r>
              <a:rPr lang="en-US" i="1" dirty="0"/>
              <a:t>x </a:t>
            </a:r>
            <a:r>
              <a:rPr lang="en-US" dirty="0"/>
              <a:t>= </a:t>
            </a:r>
            <a:r>
              <a:rPr lang="en-US" i="1" dirty="0"/>
              <a:t>x </a:t>
            </a:r>
            <a:r>
              <a:rPr lang="en-US" dirty="0"/>
              <a:t>- </a:t>
            </a:r>
            <a:r>
              <a:rPr lang="en-US" i="1" dirty="0" err="1"/>
              <a:t>tSfL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i="1" dirty="0"/>
              <a:t>x </a:t>
            </a:r>
            <a:r>
              <a:rPr lang="en-US" dirty="0"/>
              <a:t>= 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 err="1"/>
              <a:t>tSfL</a:t>
            </a:r>
            <a:r>
              <a:rPr lang="en-US" i="1" dirty="0"/>
              <a:t> </a:t>
            </a:r>
            <a:r>
              <a:rPr lang="en-US" dirty="0"/>
              <a:t>for specified values of </a:t>
            </a:r>
            <a:r>
              <a:rPr lang="en-US" i="1" dirty="0"/>
              <a:t>t </a:t>
            </a:r>
            <a:r>
              <a:rPr lang="en-US" dirty="0"/>
              <a:t>and the number of degrees</a:t>
            </a:r>
          </a:p>
          <a:p>
            <a:r>
              <a:rPr lang="en-US" dirty="0"/>
              <a:t>of freedom </a:t>
            </a:r>
            <a:r>
              <a:rPr lang="en-US" i="1" dirty="0"/>
              <a:t>v. </a:t>
            </a:r>
            <a:r>
              <a:rPr lang="en-US" dirty="0"/>
              <a:t>The corresponding values for Gaussian probability (which are independent</a:t>
            </a:r>
          </a:p>
          <a:p>
            <a:r>
              <a:rPr lang="en-US" dirty="0"/>
              <a:t>of </a:t>
            </a:r>
            <a:r>
              <a:rPr lang="en-US" i="1" dirty="0"/>
              <a:t>v) </a:t>
            </a:r>
            <a:r>
              <a:rPr lang="en-US" dirty="0"/>
              <a:t>are listed in the last column.</a:t>
            </a:r>
          </a:p>
          <a:p>
            <a:r>
              <a:rPr lang="en-US" dirty="0"/>
              <a:t>Consider again Example 4.1 in which the student made 50 time measurements</a:t>
            </a:r>
          </a:p>
          <a:p>
            <a:r>
              <a:rPr lang="en-US" dirty="0"/>
              <a:t>and found that the mean of his measurements deviated by 1.4sfL from the established</a:t>
            </a:r>
          </a:p>
          <a:p>
            <a:r>
              <a:rPr lang="en-US" dirty="0"/>
              <a:t>value. From Gaussian probability we observed that approximately 84% of experiments</a:t>
            </a:r>
          </a:p>
          <a:p>
            <a:r>
              <a:rPr lang="en-US" dirty="0"/>
              <a:t>should yield a result that is within 1.4 standard deviations of the expected result.</a:t>
            </a:r>
          </a:p>
          <a:p>
            <a:r>
              <a:rPr lang="en-US" dirty="0"/>
              <a:t>From Student's </a:t>
            </a:r>
            <a:r>
              <a:rPr lang="en-US" i="1" dirty="0"/>
              <a:t>t </a:t>
            </a:r>
            <a:r>
              <a:rPr lang="en-US" dirty="0"/>
              <a:t>distribution (Table C.8.), we observe that the probability is</a:t>
            </a:r>
          </a:p>
          <a:p>
            <a:r>
              <a:rPr lang="en-US" dirty="0"/>
              <a:t>lower by about 0.6%. However, suppose the student made only six measurements</a:t>
            </a:r>
          </a:p>
          <a:p>
            <a:r>
              <a:rPr lang="en-US" dirty="0"/>
              <a:t>using a more precise measuring system and again obtained a result that differed</a:t>
            </a:r>
          </a:p>
          <a:p>
            <a:r>
              <a:rPr lang="en-US" dirty="0"/>
              <a:t>from the mean by </a:t>
            </a:r>
            <a:r>
              <a:rPr lang="en-US" i="1" dirty="0"/>
              <a:t>t </a:t>
            </a:r>
            <a:r>
              <a:rPr lang="en-US" dirty="0"/>
              <a:t>= 1.4sfL (see Exercise 4.12). Small numbers of measurements</a:t>
            </a:r>
          </a:p>
          <a:p>
            <a:r>
              <a:rPr lang="en-US" dirty="0"/>
              <a:t>are common in undergraduate laboratory experiments, where time may be short and</a:t>
            </a:r>
          </a:p>
          <a:p>
            <a:r>
              <a:rPr lang="en-US" dirty="0"/>
              <a:t>the measurements may be tedious. What probability is implied for 5 degrees of freedom</a:t>
            </a:r>
          </a:p>
          <a:p>
            <a:r>
              <a:rPr lang="en-US" dirty="0"/>
              <a:t>by a difference of </a:t>
            </a:r>
            <a:r>
              <a:rPr lang="en-US" i="1" dirty="0"/>
              <a:t>t </a:t>
            </a:r>
            <a:r>
              <a:rPr lang="en-US" dirty="0"/>
              <a:t>= l.4sfL? The Gaussian probability is unchanged at ~84%;</a:t>
            </a:r>
          </a:p>
          <a:p>
            <a:r>
              <a:rPr lang="en-US" dirty="0"/>
              <a:t>Student's </a:t>
            </a:r>
            <a:r>
              <a:rPr lang="en-US" i="1" dirty="0"/>
              <a:t>t </a:t>
            </a:r>
            <a:r>
              <a:rPr lang="en-US" dirty="0"/>
              <a:t>predicts -78%. Thus, for experiments with only a few degrees of freedom,</a:t>
            </a:r>
          </a:p>
          <a:p>
            <a:r>
              <a:rPr lang="en-US" dirty="0"/>
              <a:t>Gaussian probability overestimates the confidence level associated with a</a:t>
            </a:r>
          </a:p>
          <a:p>
            <a:r>
              <a:rPr lang="en-US" dirty="0"/>
              <a:t>given range </a:t>
            </a:r>
            <a:r>
              <a:rPr lang="en-US" i="1" dirty="0"/>
              <a:t>t. </a:t>
            </a:r>
            <a:r>
              <a:rPr lang="en-US" dirty="0"/>
              <a:t>Another way of looking at this is to note that, for the same confidence</a:t>
            </a:r>
          </a:p>
          <a:p>
            <a:r>
              <a:rPr lang="en-US" dirty="0"/>
              <a:t>level, Student's </a:t>
            </a:r>
            <a:r>
              <a:rPr lang="en-US" i="1" dirty="0"/>
              <a:t>t </a:t>
            </a:r>
            <a:r>
              <a:rPr lang="en-US" dirty="0"/>
              <a:t>probability requires a larger uncertainty estimate than does</a:t>
            </a:r>
          </a:p>
          <a:p>
            <a:r>
              <a:rPr lang="en-US" dirty="0"/>
              <a:t>Gaussian probability.</a:t>
            </a:r>
          </a:p>
          <a:p>
            <a:r>
              <a:rPr lang="en-US" dirty="0"/>
              <a:t>Generally, a result is considered to be significant only at confidence levels of</a:t>
            </a:r>
          </a:p>
          <a:p>
            <a:r>
              <a:rPr lang="en-US" dirty="0"/>
              <a:t>95% or better. In Gaussian probability, this corresponds to a range of approximately</a:t>
            </a:r>
          </a:p>
          <a:p>
            <a:r>
              <a:rPr lang="en-US" i="1" dirty="0"/>
              <a:t>±20'. </a:t>
            </a:r>
            <a:r>
              <a:rPr lang="en-US" dirty="0"/>
              <a:t>We can observe from Table C.8 that for a sample of only three data points</a:t>
            </a:r>
          </a:p>
          <a:p>
            <a:r>
              <a:rPr lang="en-US" dirty="0" err="1"/>
              <a:t>I"Review</a:t>
            </a:r>
            <a:r>
              <a:rPr lang="en-US" dirty="0"/>
              <a:t> of Particle Physics," </a:t>
            </a:r>
            <a:r>
              <a:rPr lang="en-US" i="1" dirty="0"/>
              <a:t>The European Physical Journal </a:t>
            </a:r>
            <a:r>
              <a:rPr lang="en-US" dirty="0"/>
              <a:t>C, vol. 15, p. 193 (2000)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747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763000" cy="1172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(v </a:t>
            </a:r>
            <a:r>
              <a:rPr lang="en-US" dirty="0"/>
              <a:t>= 2), the Student's </a:t>
            </a:r>
            <a:r>
              <a:rPr lang="en-US" i="1" dirty="0"/>
              <a:t>t </a:t>
            </a:r>
            <a:r>
              <a:rPr lang="en-US" dirty="0"/>
              <a:t>probability for 95% confidence corresponds to a range of</a:t>
            </a:r>
          </a:p>
          <a:p>
            <a:r>
              <a:rPr lang="en-US" dirty="0"/>
              <a:t>more than </a:t>
            </a:r>
            <a:r>
              <a:rPr lang="en-US" i="1" dirty="0"/>
              <a:t>±40'.</a:t>
            </a:r>
          </a:p>
          <a:p>
            <a:r>
              <a:rPr lang="en-US" b="1" dirty="0"/>
              <a:t>4.4 CHI-SQUARE TESTS OF </a:t>
            </a:r>
            <a:r>
              <a:rPr lang="en-US" dirty="0"/>
              <a:t>A</a:t>
            </a:r>
          </a:p>
          <a:p>
            <a:r>
              <a:rPr lang="en-US" b="1" dirty="0"/>
              <a:t>DISTRIBUTION</a:t>
            </a:r>
          </a:p>
          <a:p>
            <a:r>
              <a:rPr lang="en-US" dirty="0"/>
              <a:t>Once we have calculated the mean and standard deviation from our data, we may</a:t>
            </a:r>
          </a:p>
          <a:p>
            <a:r>
              <a:rPr lang="en-US" dirty="0"/>
              <a:t>be in a position to say even more about the parent population. If we can be fairly</a:t>
            </a:r>
          </a:p>
          <a:p>
            <a:r>
              <a:rPr lang="en-US" dirty="0"/>
              <a:t>confident of the type of parent distribution that describes the spread of the data</a:t>
            </a:r>
          </a:p>
          <a:p>
            <a:r>
              <a:rPr lang="en-US" dirty="0"/>
              <a:t>points (e.g., Gaussian or Poisson distribution), then we can describe the parent distribution</a:t>
            </a:r>
          </a:p>
          <a:p>
            <a:r>
              <a:rPr lang="en-US" dirty="0"/>
              <a:t>in detail and predict the outcome of future experiments from a statistical</a:t>
            </a:r>
          </a:p>
          <a:p>
            <a:r>
              <a:rPr lang="en-US" dirty="0"/>
              <a:t>point of view.</a:t>
            </a:r>
          </a:p>
          <a:p>
            <a:r>
              <a:rPr lang="en-US" dirty="0"/>
              <a:t>Because we are concerned with the behavior of the probability density function'</a:t>
            </a:r>
          </a:p>
          <a:p>
            <a:r>
              <a:rPr lang="en-US" i="1" dirty="0"/>
              <a:t>p(x;) </a:t>
            </a:r>
            <a:r>
              <a:rPr lang="en-US" dirty="0"/>
              <a:t>as a function of the observed values of </a:t>
            </a:r>
            <a:r>
              <a:rPr lang="en-US" i="1" dirty="0"/>
              <a:t>Xi' </a:t>
            </a:r>
            <a:r>
              <a:rPr lang="en-US" dirty="0"/>
              <a:t>a complete discussion will be postponed</a:t>
            </a:r>
          </a:p>
          <a:p>
            <a:r>
              <a:rPr lang="en-US" dirty="0"/>
              <a:t>until Chapter 11 following the development of procedures for comparing data</a:t>
            </a:r>
          </a:p>
          <a:p>
            <a:r>
              <a:rPr lang="en-US" dirty="0"/>
              <a:t>with complex functions. Let us for now use the results of Chapter 11 without derivation.</a:t>
            </a:r>
          </a:p>
          <a:p>
            <a:r>
              <a:rPr lang="en-US" dirty="0"/>
              <a:t>The test that we shall describe here is the X2 (chi-square) test for goodness of fit.</a:t>
            </a:r>
          </a:p>
          <a:p>
            <a:r>
              <a:rPr lang="en-US" b="1" dirty="0"/>
              <a:t>Probability Distribution</a:t>
            </a:r>
          </a:p>
          <a:p>
            <a:r>
              <a:rPr lang="en-US" dirty="0"/>
              <a:t>If </a:t>
            </a:r>
            <a:r>
              <a:rPr lang="en-US" i="1" dirty="0"/>
              <a:t>N </a:t>
            </a:r>
            <a:r>
              <a:rPr lang="en-US" dirty="0"/>
              <a:t>measurements </a:t>
            </a:r>
            <a:r>
              <a:rPr lang="en-US" i="1" dirty="0"/>
              <a:t>Xi </a:t>
            </a:r>
            <a:r>
              <a:rPr lang="en-US" dirty="0"/>
              <a:t>are made of the quantity </a:t>
            </a:r>
            <a:r>
              <a:rPr lang="en-US" i="1" dirty="0"/>
              <a:t>x, </a:t>
            </a:r>
            <a:r>
              <a:rPr lang="en-US" dirty="0"/>
              <a:t>we can truncate the data to a common</a:t>
            </a:r>
          </a:p>
          <a:p>
            <a:r>
              <a:rPr lang="en-US" dirty="0"/>
              <a:t>least count and group the observations into frequencies of identical observations</a:t>
            </a:r>
          </a:p>
          <a:p>
            <a:r>
              <a:rPr lang="en-US" dirty="0"/>
              <a:t>to make a histogram. Let us assume that} runs from 1 to </a:t>
            </a:r>
            <a:r>
              <a:rPr lang="en-US" i="1" dirty="0"/>
              <a:t>n </a:t>
            </a:r>
            <a:r>
              <a:rPr lang="en-US" dirty="0"/>
              <a:t>so there are </a:t>
            </a:r>
            <a:r>
              <a:rPr lang="en-US" i="1" dirty="0"/>
              <a:t>n </a:t>
            </a:r>
            <a:r>
              <a:rPr lang="en-US" dirty="0"/>
              <a:t>possible different</a:t>
            </a:r>
          </a:p>
          <a:p>
            <a:r>
              <a:rPr lang="en-US" dirty="0"/>
              <a:t>values of </a:t>
            </a:r>
            <a:r>
              <a:rPr lang="en-US" i="1" dirty="0" err="1"/>
              <a:t>Xj</a:t>
            </a:r>
            <a:r>
              <a:rPr lang="en-US" i="1" dirty="0"/>
              <a:t>' </a:t>
            </a:r>
            <a:r>
              <a:rPr lang="en-US" dirty="0"/>
              <a:t>and let us call the frequency of observations, or number of counts</a:t>
            </a:r>
          </a:p>
          <a:p>
            <a:r>
              <a:rPr lang="en-US" dirty="0"/>
              <a:t>in each histogram bin, </a:t>
            </a:r>
            <a:r>
              <a:rPr lang="en-US" i="1" dirty="0"/>
              <a:t>hex) </a:t>
            </a:r>
            <a:r>
              <a:rPr lang="en-US" dirty="0"/>
              <a:t>for each different measured value of </a:t>
            </a:r>
            <a:r>
              <a:rPr lang="en-US" i="1" dirty="0" err="1"/>
              <a:t>Xj</a:t>
            </a:r>
            <a:r>
              <a:rPr lang="en-US" i="1" dirty="0"/>
              <a:t>. </a:t>
            </a:r>
            <a:r>
              <a:rPr lang="en-US" dirty="0"/>
              <a:t>If the probability</a:t>
            </a:r>
          </a:p>
          <a:p>
            <a:r>
              <a:rPr lang="en-US" dirty="0"/>
              <a:t>for observing the value </a:t>
            </a:r>
            <a:r>
              <a:rPr lang="en-US" i="1" dirty="0" err="1"/>
              <a:t>Xj</a:t>
            </a:r>
            <a:r>
              <a:rPr lang="en-US" i="1" dirty="0"/>
              <a:t> </a:t>
            </a:r>
            <a:r>
              <a:rPr lang="en-US" dirty="0"/>
              <a:t>in any random measurement is denoted by </a:t>
            </a:r>
            <a:r>
              <a:rPr lang="en-US" i="1" dirty="0"/>
              <a:t>P(x), </a:t>
            </a:r>
            <a:r>
              <a:rPr lang="en-US" dirty="0"/>
              <a:t>then the</a:t>
            </a:r>
          </a:p>
          <a:p>
            <a:r>
              <a:rPr lang="en-US" dirty="0"/>
              <a:t>expected number of such observations is </a:t>
            </a:r>
            <a:r>
              <a:rPr lang="en-US" i="1" dirty="0"/>
              <a:t>Y(</a:t>
            </a:r>
            <a:r>
              <a:rPr lang="en-US" i="1" dirty="0" err="1"/>
              <a:t>Xj</a:t>
            </a:r>
            <a:r>
              <a:rPr lang="en-US" i="1" dirty="0"/>
              <a:t>) </a:t>
            </a:r>
            <a:r>
              <a:rPr lang="en-US" dirty="0"/>
              <a:t>= </a:t>
            </a:r>
            <a:r>
              <a:rPr lang="en-US" i="1" dirty="0"/>
              <a:t>NP(x), </a:t>
            </a:r>
            <a:r>
              <a:rPr lang="en-US" dirty="0"/>
              <a:t>where </a:t>
            </a:r>
            <a:r>
              <a:rPr lang="en-US" i="1" dirty="0"/>
              <a:t>N </a:t>
            </a:r>
            <a:r>
              <a:rPr lang="en-US" dirty="0"/>
              <a:t>is the total number</a:t>
            </a:r>
          </a:p>
          <a:p>
            <a:r>
              <a:rPr lang="en-US" dirty="0"/>
              <a:t>of measurements. Figures 4.1 and 4.2 show the same six-bin histogram, drawn from</a:t>
            </a:r>
          </a:p>
          <a:p>
            <a:r>
              <a:rPr lang="en-US" dirty="0"/>
              <a:t>a Gaussian parent distribution with mean </a:t>
            </a:r>
            <a:r>
              <a:rPr lang="en-US" dirty="0" err="1"/>
              <a:t>fL</a:t>
            </a:r>
            <a:r>
              <a:rPr lang="en-US" dirty="0"/>
              <a:t> = 5.0 and standard deviation 0' = 1, corresponding</a:t>
            </a:r>
          </a:p>
          <a:p>
            <a:r>
              <a:rPr lang="en-US" dirty="0"/>
              <a:t>to 100 total measurements. The parent distribution, </a:t>
            </a:r>
            <a:r>
              <a:rPr lang="en-US" i="1" dirty="0"/>
              <a:t>y(x) </a:t>
            </a:r>
            <a:r>
              <a:rPr lang="en-US" dirty="0"/>
              <a:t>= </a:t>
            </a:r>
            <a:r>
              <a:rPr lang="en-US" i="1" dirty="0"/>
              <a:t>NP(x), </a:t>
            </a:r>
            <a:r>
              <a:rPr lang="en-US" dirty="0"/>
              <a:t>is illustrated</a:t>
            </a:r>
          </a:p>
          <a:p>
            <a:r>
              <a:rPr lang="en-US" dirty="0"/>
              <a:t>by the solid Gaussian curve on each histogram.</a:t>
            </a:r>
          </a:p>
          <a:p>
            <a:r>
              <a:rPr lang="en-US" dirty="0"/>
              <a:t>For each measured value </a:t>
            </a:r>
            <a:r>
              <a:rPr lang="en-US" i="1" dirty="0" err="1"/>
              <a:t>Xj</a:t>
            </a:r>
            <a:r>
              <a:rPr lang="en-US" i="1" dirty="0"/>
              <a:t>' </a:t>
            </a:r>
            <a:r>
              <a:rPr lang="en-US" dirty="0"/>
              <a:t>there is a standard deviation O'/h) associated with</a:t>
            </a:r>
          </a:p>
          <a:p>
            <a:r>
              <a:rPr lang="en-US" dirty="0"/>
              <a:t>the uncertainty in the observed frequency </a:t>
            </a:r>
            <a:r>
              <a:rPr lang="en-US" i="1" dirty="0"/>
              <a:t>hex). </a:t>
            </a:r>
            <a:r>
              <a:rPr lang="en-US" dirty="0"/>
              <a:t>This is not the same as the uncertainty</a:t>
            </a:r>
          </a:p>
          <a:p>
            <a:r>
              <a:rPr lang="en-US" dirty="0" err="1"/>
              <a:t>O'i</a:t>
            </a:r>
            <a:r>
              <a:rPr lang="en-US" dirty="0"/>
              <a:t> associated with the spread of the individual measurements </a:t>
            </a:r>
            <a:r>
              <a:rPr lang="en-US" i="1" dirty="0"/>
              <a:t>Xi </a:t>
            </a:r>
            <a:r>
              <a:rPr lang="en-US" dirty="0"/>
              <a:t>about their</a:t>
            </a:r>
          </a:p>
          <a:p>
            <a:r>
              <a:rPr lang="en-US" dirty="0"/>
              <a:t>mean </a:t>
            </a:r>
            <a:r>
              <a:rPr lang="en-US" dirty="0" err="1"/>
              <a:t>fL</a:t>
            </a:r>
            <a:r>
              <a:rPr lang="en-US" dirty="0"/>
              <a:t>, but rather describes the spread of the measurements of each of the frequencies</a:t>
            </a:r>
          </a:p>
          <a:p>
            <a:r>
              <a:rPr lang="en-US" i="1" dirty="0"/>
              <a:t>hex) </a:t>
            </a:r>
            <a:r>
              <a:rPr lang="en-US" dirty="0"/>
              <a:t>about its mean </a:t>
            </a:r>
            <a:r>
              <a:rPr lang="en-US" i="1" dirty="0" err="1"/>
              <a:t>fLj</a:t>
            </a:r>
            <a:r>
              <a:rPr lang="en-US" i="1" dirty="0"/>
              <a:t>. </a:t>
            </a:r>
            <a:r>
              <a:rPr lang="en-US" dirty="0"/>
              <a:t>If we were to repeat the experiment many times to</a:t>
            </a:r>
          </a:p>
          <a:p>
            <a:r>
              <a:rPr lang="en-US" dirty="0"/>
              <a:t>determine the distribution of frequency measurements at each value of </a:t>
            </a:r>
            <a:r>
              <a:rPr lang="en-US" i="1" dirty="0" err="1"/>
              <a:t>xj</a:t>
            </a:r>
            <a:r>
              <a:rPr lang="en-US" i="1" dirty="0"/>
              <a:t> ' </a:t>
            </a:r>
            <a:r>
              <a:rPr lang="en-US" dirty="0"/>
              <a:t>we should</a:t>
            </a:r>
          </a:p>
          <a:p>
            <a:r>
              <a:rPr lang="en-US" dirty="0"/>
              <a:t>find each parent distribution to be Poisson with mean </a:t>
            </a:r>
            <a:r>
              <a:rPr lang="en-US" i="1" dirty="0" err="1"/>
              <a:t>fLj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y(x) </a:t>
            </a:r>
            <a:r>
              <a:rPr lang="en-US" dirty="0"/>
              <a:t>and variance </a:t>
            </a:r>
            <a:r>
              <a:rPr lang="en-US" i="1" dirty="0"/>
              <a:t>O'J(y)</a:t>
            </a:r>
          </a:p>
          <a:p>
            <a:r>
              <a:rPr lang="en-US" i="1" dirty="0"/>
              <a:t>= y(x). </a:t>
            </a:r>
            <a:r>
              <a:rPr lang="en-US" dirty="0"/>
              <a:t>Thus, for each value of </a:t>
            </a:r>
            <a:r>
              <a:rPr lang="en-US" i="1" dirty="0" err="1"/>
              <a:t>Xj</a:t>
            </a:r>
            <a:r>
              <a:rPr lang="en-US" i="1" dirty="0"/>
              <a:t>' </a:t>
            </a:r>
            <a:r>
              <a:rPr lang="en-US" dirty="0"/>
              <a:t>there is a distribution curve, </a:t>
            </a:r>
            <a:r>
              <a:rPr lang="en-US" i="1" dirty="0"/>
              <a:t>P/</a:t>
            </a:r>
            <a:r>
              <a:rPr lang="en-US" i="1" dirty="0" err="1"/>
              <a:t>Yk</a:t>
            </a:r>
            <a:r>
              <a:rPr lang="en-US" i="1" dirty="0"/>
              <a:t>), </a:t>
            </a:r>
            <a:r>
              <a:rPr lang="en-US" dirty="0"/>
              <a:t>that describes</a:t>
            </a:r>
          </a:p>
          <a:p>
            <a:r>
              <a:rPr lang="en-US" dirty="0"/>
              <a:t>the probability of obtaining the value of the frequency </a:t>
            </a:r>
            <a:r>
              <a:rPr lang="en-US" i="1" dirty="0" err="1"/>
              <a:t>hk</a:t>
            </a:r>
            <a:r>
              <a:rPr lang="en-US" i="1" dirty="0"/>
              <a:t>(x) </a:t>
            </a:r>
            <a:r>
              <a:rPr lang="en-US" dirty="0"/>
              <a:t>in the kth trial</a:t>
            </a:r>
          </a:p>
          <a:p>
            <a:r>
              <a:rPr lang="en-US" dirty="0"/>
              <a:t>experiment when the expected value is </a:t>
            </a:r>
            <a:r>
              <a:rPr lang="en-US" i="1" dirty="0"/>
              <a:t>y(</a:t>
            </a:r>
            <a:r>
              <a:rPr lang="en-US" i="1" dirty="0" err="1"/>
              <a:t>Xj</a:t>
            </a:r>
            <a:r>
              <a:rPr lang="en-US" i="1" dirty="0"/>
              <a:t>)' </a:t>
            </a:r>
            <a:r>
              <a:rPr lang="en-US" dirty="0"/>
              <a:t>It is the spread of these measurements</a:t>
            </a:r>
          </a:p>
          <a:p>
            <a:r>
              <a:rPr lang="en-US" dirty="0"/>
              <a:t>for each value of} that is characterized by </a:t>
            </a:r>
            <a:r>
              <a:rPr lang="en-US" i="1" dirty="0" err="1"/>
              <a:t>O'j</a:t>
            </a:r>
            <a:r>
              <a:rPr lang="en-US" i="1" dirty="0"/>
              <a:t>(h). </a:t>
            </a:r>
            <a:r>
              <a:rPr lang="en-US" dirty="0"/>
              <a:t>These distributions are illustrated</a:t>
            </a:r>
          </a:p>
          <a:p>
            <a:r>
              <a:rPr lang="en-US" dirty="0"/>
              <a:t>in Figures 4.1 and 4.2 as dotted Poisson curves at each value of </a:t>
            </a:r>
            <a:r>
              <a:rPr lang="en-US" i="1" dirty="0" err="1"/>
              <a:t>Xj</a:t>
            </a:r>
            <a:r>
              <a:rPr lang="en-US" i="1" dirty="0"/>
              <a:t>. </a:t>
            </a:r>
            <a:r>
              <a:rPr lang="en-US" dirty="0"/>
              <a:t>In Figure 4.1 the</a:t>
            </a:r>
          </a:p>
          <a:p>
            <a:r>
              <a:rPr lang="en-US" dirty="0"/>
              <a:t>Poisson curves are centered at the observed frequencies </a:t>
            </a:r>
            <a:r>
              <a:rPr lang="en-US" i="1" dirty="0"/>
              <a:t>hex) </a:t>
            </a:r>
            <a:r>
              <a:rPr lang="en-US" dirty="0"/>
              <a:t>with standard deviations</a:t>
            </a:r>
          </a:p>
          <a:p>
            <a:r>
              <a:rPr lang="en-US" i="1" dirty="0"/>
              <a:t>O'/h) </a:t>
            </a:r>
            <a:r>
              <a:rPr lang="en-US" dirty="0"/>
              <a:t>= </a:t>
            </a:r>
            <a:r>
              <a:rPr lang="en-US" i="1" dirty="0" err="1"/>
              <a:t>Yh</a:t>
            </a:r>
            <a:r>
              <a:rPr lang="en-US" i="1" dirty="0"/>
              <a:t>(x). </a:t>
            </a:r>
            <a:r>
              <a:rPr lang="en-US" dirty="0"/>
              <a:t>In principle, we should center the Poisson curves at the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603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866775"/>
            <a:ext cx="657225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737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63" y="1047750"/>
            <a:ext cx="646747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438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915400" cy="6678751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</a:rPr>
              <a:t>4.1 METHOD OF LEAST SQUARES</a:t>
            </a:r>
          </a:p>
          <a:p>
            <a:r>
              <a:rPr lang="en-US" sz="2000" b="1" dirty="0" smtClean="0">
                <a:solidFill>
                  <a:srgbClr val="0033CC"/>
                </a:solidFill>
              </a:rPr>
              <a:t>I </a:t>
            </a:r>
            <a:r>
              <a:rPr lang="en-US" sz="2000" b="1" dirty="0">
                <a:solidFill>
                  <a:srgbClr val="0033CC"/>
                </a:solidFill>
              </a:rPr>
              <a:t>n Chapter 2 we defined the mean </a:t>
            </a:r>
            <a:r>
              <a:rPr lang="en-US" sz="2000" b="1" dirty="0" smtClean="0">
                <a:solidFill>
                  <a:srgbClr val="0033CC"/>
                </a:solidFill>
                <a:sym typeface="Symbol"/>
              </a:rPr>
              <a:t></a:t>
            </a:r>
            <a:r>
              <a:rPr lang="en-US" sz="2000" b="1" dirty="0" smtClean="0">
                <a:solidFill>
                  <a:srgbClr val="0033CC"/>
                </a:solidFill>
              </a:rPr>
              <a:t> </a:t>
            </a:r>
            <a:r>
              <a:rPr lang="en-US" sz="2000" b="1" dirty="0">
                <a:solidFill>
                  <a:srgbClr val="0033CC"/>
                </a:solidFill>
              </a:rPr>
              <a:t>of the parent distribution and noted that </a:t>
            </a:r>
            <a:r>
              <a:rPr lang="en-US" sz="2000" b="1" dirty="0" smtClean="0">
                <a:solidFill>
                  <a:srgbClr val="0033CC"/>
                </a:solidFill>
              </a:rPr>
              <a:t>the most </a:t>
            </a:r>
            <a:r>
              <a:rPr lang="en-US" sz="2000" b="1" dirty="0">
                <a:solidFill>
                  <a:srgbClr val="0033CC"/>
                </a:solidFill>
              </a:rPr>
              <a:t>probable estimate of the </a:t>
            </a:r>
            <a:r>
              <a:rPr lang="en-US" sz="2000" b="1" dirty="0" smtClean="0">
                <a:solidFill>
                  <a:srgbClr val="0033CC"/>
                </a:solidFill>
              </a:rPr>
              <a:t>mean </a:t>
            </a:r>
            <a:r>
              <a:rPr lang="en-US" sz="2000" b="1" dirty="0" smtClean="0">
                <a:solidFill>
                  <a:srgbClr val="0033CC"/>
                </a:solidFill>
                <a:sym typeface="Symbol"/>
              </a:rPr>
              <a:t> </a:t>
            </a:r>
            <a:r>
              <a:rPr lang="en-US" sz="2000" b="1" dirty="0" smtClean="0">
                <a:solidFill>
                  <a:srgbClr val="0033CC"/>
                </a:solidFill>
              </a:rPr>
              <a:t>of </a:t>
            </a:r>
            <a:r>
              <a:rPr lang="en-US" sz="2000" b="1" dirty="0">
                <a:solidFill>
                  <a:srgbClr val="0033CC"/>
                </a:solidFill>
              </a:rPr>
              <a:t>a random set of observations is the </a:t>
            </a:r>
            <a:r>
              <a:rPr lang="en-US" sz="2000" b="1" dirty="0" smtClean="0">
                <a:solidFill>
                  <a:srgbClr val="0033CC"/>
                </a:solidFill>
              </a:rPr>
              <a:t>average </a:t>
            </a:r>
            <a:r>
              <a:rPr lang="en-US" sz="2000" b="1" i="1" dirty="0" smtClean="0">
                <a:solidFill>
                  <a:srgbClr val="0033CC"/>
                </a:solidFill>
              </a:rPr>
              <a:t>x </a:t>
            </a:r>
            <a:r>
              <a:rPr lang="en-US" sz="2000" b="1" dirty="0">
                <a:solidFill>
                  <a:srgbClr val="0033CC"/>
                </a:solidFill>
              </a:rPr>
              <a:t>of the observations</a:t>
            </a:r>
            <a:r>
              <a:rPr lang="en-US" sz="2000" b="1" dirty="0">
                <a:solidFill>
                  <a:srgbClr val="008080"/>
                </a:solidFill>
              </a:rPr>
              <a:t>. </a:t>
            </a:r>
            <a:endParaRPr lang="en-US" sz="2000" b="1" dirty="0" smtClean="0">
              <a:solidFill>
                <a:srgbClr val="008080"/>
              </a:solidFill>
            </a:endParaRPr>
          </a:p>
          <a:p>
            <a:r>
              <a:rPr lang="en-US" sz="2000" b="1" dirty="0" smtClean="0">
                <a:solidFill>
                  <a:srgbClr val="008080"/>
                </a:solidFill>
              </a:rPr>
              <a:t>The </a:t>
            </a:r>
            <a:r>
              <a:rPr lang="en-US" sz="2000" b="1" dirty="0">
                <a:solidFill>
                  <a:srgbClr val="008080"/>
                </a:solidFill>
              </a:rPr>
              <a:t>justification for that statement is based on the </a:t>
            </a:r>
            <a:r>
              <a:rPr lang="en-US" sz="2000" b="1" dirty="0" smtClean="0">
                <a:solidFill>
                  <a:srgbClr val="008080"/>
                </a:solidFill>
              </a:rPr>
              <a:t>assumption that </a:t>
            </a:r>
            <a:r>
              <a:rPr lang="en-US" sz="2000" b="1" dirty="0">
                <a:solidFill>
                  <a:srgbClr val="008080"/>
                </a:solidFill>
              </a:rPr>
              <a:t>the measurements are distributed according to the </a:t>
            </a:r>
            <a:r>
              <a:rPr lang="en-US" sz="2000" b="1" dirty="0" smtClean="0">
                <a:solidFill>
                  <a:srgbClr val="008080"/>
                </a:solidFill>
              </a:rPr>
              <a:t>Gaussian distribution.</a:t>
            </a:r>
          </a:p>
          <a:p>
            <a:r>
              <a:rPr lang="en-US" sz="2000" b="1" dirty="0" smtClean="0">
                <a:solidFill>
                  <a:srgbClr val="CC00CC"/>
                </a:solidFill>
              </a:rPr>
              <a:t> </a:t>
            </a:r>
            <a:r>
              <a:rPr lang="en-US" sz="2000" b="1" dirty="0">
                <a:solidFill>
                  <a:srgbClr val="CC00CC"/>
                </a:solidFill>
              </a:rPr>
              <a:t>In general, we expect the distribution of measurements to be </a:t>
            </a:r>
            <a:r>
              <a:rPr lang="en-US" sz="2000" b="1" dirty="0" smtClean="0">
                <a:solidFill>
                  <a:srgbClr val="CC00CC"/>
                </a:solidFill>
              </a:rPr>
              <a:t>either Gaussian </a:t>
            </a:r>
            <a:r>
              <a:rPr lang="en-US" sz="2000" b="1" dirty="0">
                <a:solidFill>
                  <a:srgbClr val="CC00CC"/>
                </a:solidFill>
              </a:rPr>
              <a:t>or Poisson, but because these distributions are indistinguishable for </a:t>
            </a:r>
            <a:r>
              <a:rPr lang="en-US" sz="2000" b="1" dirty="0" smtClean="0">
                <a:solidFill>
                  <a:srgbClr val="CC00CC"/>
                </a:solidFill>
              </a:rPr>
              <a:t>most physical </a:t>
            </a:r>
            <a:r>
              <a:rPr lang="en-US" sz="2000" b="1" dirty="0">
                <a:solidFill>
                  <a:srgbClr val="CC00CC"/>
                </a:solidFill>
              </a:rPr>
              <a:t>situations we can assume the Gaussian distribution is obeyed.</a:t>
            </a:r>
          </a:p>
          <a:p>
            <a:r>
              <a:rPr lang="en-US" sz="2400" b="1" u="sng" dirty="0">
                <a:solidFill>
                  <a:srgbClr val="FF0000"/>
                </a:solidFill>
              </a:rPr>
              <a:t>Method of Maximum Likelihood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Assume that, in an experiment, we have observed a set of </a:t>
            </a:r>
            <a:r>
              <a:rPr lang="en-US" sz="2000" b="1" i="1" dirty="0">
                <a:solidFill>
                  <a:srgbClr val="0033CC"/>
                </a:solidFill>
              </a:rPr>
              <a:t>N </a:t>
            </a:r>
            <a:r>
              <a:rPr lang="en-US" sz="2000" b="1" dirty="0">
                <a:solidFill>
                  <a:srgbClr val="0033CC"/>
                </a:solidFill>
              </a:rPr>
              <a:t>data points that are </a:t>
            </a:r>
            <a:r>
              <a:rPr lang="en-US" sz="2000" b="1" dirty="0" smtClean="0">
                <a:solidFill>
                  <a:srgbClr val="0033CC"/>
                </a:solidFill>
              </a:rPr>
              <a:t>randomly selected </a:t>
            </a:r>
            <a:r>
              <a:rPr lang="en-US" sz="2000" b="1" dirty="0">
                <a:solidFill>
                  <a:srgbClr val="0033CC"/>
                </a:solidFill>
              </a:rPr>
              <a:t>from the infinite set of the parent population, distributed </a:t>
            </a:r>
            <a:r>
              <a:rPr lang="en-US" sz="2000" b="1" dirty="0" smtClean="0">
                <a:solidFill>
                  <a:srgbClr val="0033CC"/>
                </a:solidFill>
              </a:rPr>
              <a:t>according to </a:t>
            </a:r>
            <a:r>
              <a:rPr lang="en-US" sz="2000" b="1" dirty="0">
                <a:solidFill>
                  <a:srgbClr val="0033CC"/>
                </a:solidFill>
              </a:rPr>
              <a:t>the parent distribution. 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r>
              <a:rPr lang="en-US" sz="2000" b="1" dirty="0" smtClean="0">
                <a:solidFill>
                  <a:srgbClr val="008080"/>
                </a:solidFill>
              </a:rPr>
              <a:t>If </a:t>
            </a:r>
            <a:r>
              <a:rPr lang="en-US" sz="2000" b="1" dirty="0">
                <a:solidFill>
                  <a:srgbClr val="008080"/>
                </a:solidFill>
              </a:rPr>
              <a:t>the parent distribution is Gaussian with mean </a:t>
            </a:r>
            <a:r>
              <a:rPr lang="en-US" sz="2000" b="1" dirty="0" smtClean="0">
                <a:solidFill>
                  <a:srgbClr val="008080"/>
                </a:solidFill>
                <a:sym typeface="Symbol"/>
              </a:rPr>
              <a:t></a:t>
            </a:r>
            <a:r>
              <a:rPr lang="en-US" sz="2000" b="1" dirty="0" smtClean="0">
                <a:solidFill>
                  <a:srgbClr val="008080"/>
                </a:solidFill>
              </a:rPr>
              <a:t> and standard deviation </a:t>
            </a:r>
            <a:r>
              <a:rPr lang="en-US" sz="2000" b="1" dirty="0" smtClean="0">
                <a:solidFill>
                  <a:srgbClr val="008080"/>
                </a:solidFill>
                <a:sym typeface="Symbol"/>
              </a:rPr>
              <a:t> </a:t>
            </a:r>
            <a:r>
              <a:rPr lang="en-US" sz="2000" b="1" dirty="0" smtClean="0">
                <a:solidFill>
                  <a:srgbClr val="008080"/>
                </a:solidFill>
              </a:rPr>
              <a:t>, </a:t>
            </a:r>
            <a:r>
              <a:rPr lang="en-US" sz="2000" b="1" dirty="0">
                <a:solidFill>
                  <a:srgbClr val="008080"/>
                </a:solidFill>
              </a:rPr>
              <a:t>the probability </a:t>
            </a:r>
            <a:r>
              <a:rPr lang="en-US" sz="2000" b="1" i="1" dirty="0" err="1" smtClean="0">
                <a:solidFill>
                  <a:srgbClr val="008080"/>
                </a:solidFill>
              </a:rPr>
              <a:t>dP</a:t>
            </a:r>
            <a:r>
              <a:rPr lang="en-US" sz="2000" b="1" i="1" baseline="-25000" dirty="0" err="1" smtClean="0">
                <a:solidFill>
                  <a:srgbClr val="008080"/>
                </a:solidFill>
              </a:rPr>
              <a:t>i</a:t>
            </a:r>
            <a:r>
              <a:rPr lang="en-US" sz="2000" b="1" i="1" baseline="-25000" dirty="0" smtClean="0">
                <a:solidFill>
                  <a:srgbClr val="008080"/>
                </a:solidFill>
              </a:rPr>
              <a:t> </a:t>
            </a:r>
            <a:r>
              <a:rPr lang="en-US" sz="2000" b="1" dirty="0">
                <a:solidFill>
                  <a:srgbClr val="008080"/>
                </a:solidFill>
              </a:rPr>
              <a:t>for making any single observation </a:t>
            </a:r>
            <a:r>
              <a:rPr lang="en-US" sz="2000" b="1" i="1" dirty="0" smtClean="0">
                <a:solidFill>
                  <a:srgbClr val="008080"/>
                </a:solidFill>
              </a:rPr>
              <a:t>x</a:t>
            </a:r>
            <a:r>
              <a:rPr lang="en-US" sz="2000" b="1" i="1" baseline="-25000" dirty="0" smtClean="0">
                <a:solidFill>
                  <a:srgbClr val="008080"/>
                </a:solidFill>
              </a:rPr>
              <a:t>i</a:t>
            </a:r>
            <a:r>
              <a:rPr lang="en-US" sz="2000" b="1" i="1" dirty="0" smtClean="0">
                <a:solidFill>
                  <a:srgbClr val="008080"/>
                </a:solidFill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</a:rPr>
              <a:t>within an </a:t>
            </a:r>
            <a:r>
              <a:rPr lang="en-US" sz="2000" b="1" dirty="0">
                <a:solidFill>
                  <a:srgbClr val="008080"/>
                </a:solidFill>
              </a:rPr>
              <a:t>interval </a:t>
            </a:r>
            <a:r>
              <a:rPr lang="en-US" sz="2000" b="1" i="1" dirty="0">
                <a:solidFill>
                  <a:srgbClr val="008080"/>
                </a:solidFill>
              </a:rPr>
              <a:t>dx </a:t>
            </a:r>
            <a:r>
              <a:rPr lang="en-US" sz="2000" b="1" dirty="0">
                <a:solidFill>
                  <a:srgbClr val="008080"/>
                </a:solidFill>
              </a:rPr>
              <a:t>is given by</a:t>
            </a:r>
          </a:p>
          <a:p>
            <a:r>
              <a:rPr lang="en-US" sz="2000" b="1" dirty="0" smtClean="0">
                <a:solidFill>
                  <a:srgbClr val="008080"/>
                </a:solidFill>
              </a:rPr>
              <a:t>                                           </a:t>
            </a:r>
            <a:r>
              <a:rPr lang="en-US" sz="2000" b="1" i="1" dirty="0" err="1" smtClean="0">
                <a:solidFill>
                  <a:srgbClr val="008080"/>
                </a:solidFill>
              </a:rPr>
              <a:t>dP</a:t>
            </a:r>
            <a:r>
              <a:rPr lang="en-US" sz="2000" b="1" i="1" baseline="-25000" dirty="0" err="1" smtClean="0">
                <a:solidFill>
                  <a:srgbClr val="008080"/>
                </a:solidFill>
              </a:rPr>
              <a:t>i</a:t>
            </a:r>
            <a:r>
              <a:rPr lang="en-US" sz="2000" b="1" i="1" baseline="-25000" dirty="0" smtClean="0">
                <a:solidFill>
                  <a:srgbClr val="008080"/>
                </a:solidFill>
              </a:rPr>
              <a:t>  </a:t>
            </a:r>
            <a:r>
              <a:rPr lang="en-US" sz="2000" b="1" i="1" dirty="0" smtClean="0">
                <a:solidFill>
                  <a:srgbClr val="008080"/>
                </a:solidFill>
              </a:rPr>
              <a:t>=</a:t>
            </a:r>
            <a:r>
              <a:rPr lang="en-US" sz="2000" b="1" i="1" baseline="-25000" dirty="0" smtClean="0">
                <a:solidFill>
                  <a:srgbClr val="008080"/>
                </a:solidFill>
              </a:rPr>
              <a:t> </a:t>
            </a:r>
            <a:r>
              <a:rPr lang="en-US" sz="2000" b="1" i="1" dirty="0">
                <a:solidFill>
                  <a:srgbClr val="008080"/>
                </a:solidFill>
              </a:rPr>
              <a:t>P</a:t>
            </a:r>
            <a:r>
              <a:rPr lang="en-US" sz="2000" b="1" i="1" baseline="-25000" dirty="0">
                <a:solidFill>
                  <a:srgbClr val="008080"/>
                </a:solidFill>
              </a:rPr>
              <a:t>i </a:t>
            </a:r>
            <a:r>
              <a:rPr lang="en-US" sz="2000" b="1" i="1" baseline="-25000" dirty="0" smtClean="0">
                <a:solidFill>
                  <a:srgbClr val="008080"/>
                </a:solidFill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</a:rPr>
              <a:t>dx                                                      (4.1)</a:t>
            </a:r>
          </a:p>
          <a:p>
            <a:r>
              <a:rPr lang="en-US" sz="2000" b="1" dirty="0" smtClean="0">
                <a:solidFill>
                  <a:srgbClr val="008080"/>
                </a:solidFill>
              </a:rPr>
              <a:t>with </a:t>
            </a:r>
            <a:r>
              <a:rPr lang="en-US" sz="2000" b="1" dirty="0">
                <a:solidFill>
                  <a:srgbClr val="008080"/>
                </a:solidFill>
              </a:rPr>
              <a:t>probability function </a:t>
            </a:r>
            <a:r>
              <a:rPr lang="en-US" sz="2000" b="1" i="1" dirty="0">
                <a:solidFill>
                  <a:srgbClr val="008080"/>
                </a:solidFill>
              </a:rPr>
              <a:t>Pi </a:t>
            </a:r>
            <a:r>
              <a:rPr lang="en-US" sz="2000" b="1" dirty="0">
                <a:solidFill>
                  <a:srgbClr val="008080"/>
                </a:solidFill>
              </a:rPr>
              <a:t>= </a:t>
            </a:r>
            <a:r>
              <a:rPr lang="en-US" sz="2000" b="1" i="1" dirty="0" smtClean="0">
                <a:solidFill>
                  <a:srgbClr val="008080"/>
                </a:solidFill>
              </a:rPr>
              <a:t>P</a:t>
            </a:r>
            <a:r>
              <a:rPr lang="en-US" sz="2000" b="1" i="1" baseline="-25000" dirty="0" smtClean="0">
                <a:solidFill>
                  <a:srgbClr val="008080"/>
                </a:solidFill>
              </a:rPr>
              <a:t>G</a:t>
            </a:r>
            <a:r>
              <a:rPr lang="en-US" sz="2000" b="1" i="1" dirty="0" smtClean="0">
                <a:solidFill>
                  <a:srgbClr val="008080"/>
                </a:solidFill>
              </a:rPr>
              <a:t>(x</a:t>
            </a:r>
            <a:r>
              <a:rPr lang="en-US" sz="2000" b="1" i="1" baseline="-25000" dirty="0" smtClean="0">
                <a:solidFill>
                  <a:srgbClr val="008080"/>
                </a:solidFill>
              </a:rPr>
              <a:t>i</a:t>
            </a:r>
            <a:r>
              <a:rPr lang="en-US" sz="2000" b="1" i="1" dirty="0">
                <a:solidFill>
                  <a:srgbClr val="008080"/>
                </a:solidFill>
              </a:rPr>
              <a:t> </a:t>
            </a:r>
            <a:r>
              <a:rPr lang="en-US" sz="2000" b="1" i="1" dirty="0" smtClean="0">
                <a:solidFill>
                  <a:srgbClr val="008080"/>
                </a:solidFill>
              </a:rPr>
              <a:t>, </a:t>
            </a:r>
            <a:r>
              <a:rPr lang="en-US" sz="2000" b="1" i="1" dirty="0" smtClean="0">
                <a:solidFill>
                  <a:srgbClr val="008080"/>
                </a:solidFill>
                <a:sym typeface="Symbol"/>
              </a:rPr>
              <a:t> </a:t>
            </a:r>
            <a:r>
              <a:rPr lang="en-US" sz="2000" b="1" dirty="0" smtClean="0">
                <a:solidFill>
                  <a:srgbClr val="008080"/>
                </a:solidFill>
              </a:rPr>
              <a:t>, </a:t>
            </a:r>
            <a:r>
              <a:rPr lang="en-US" sz="2000" b="1" dirty="0" smtClean="0">
                <a:solidFill>
                  <a:srgbClr val="008080"/>
                </a:solidFill>
                <a:sym typeface="Symbol"/>
              </a:rPr>
              <a:t></a:t>
            </a:r>
            <a:r>
              <a:rPr lang="en-US" sz="2000" b="1" dirty="0" smtClean="0">
                <a:solidFill>
                  <a:srgbClr val="008080"/>
                </a:solidFill>
              </a:rPr>
              <a:t>) </a:t>
            </a:r>
            <a:r>
              <a:rPr lang="en-US" sz="2000" b="1" dirty="0">
                <a:solidFill>
                  <a:srgbClr val="008080"/>
                </a:solidFill>
              </a:rPr>
              <a:t>[see Equation(2.23</a:t>
            </a:r>
            <a:r>
              <a:rPr lang="en-US" sz="2000" b="1" dirty="0" smtClean="0">
                <a:solidFill>
                  <a:srgbClr val="008080"/>
                </a:solidFill>
              </a:rPr>
              <a:t>)].</a:t>
            </a:r>
          </a:p>
          <a:p>
            <a:r>
              <a:rPr lang="en-US" sz="2000" b="1" dirty="0" smtClean="0">
                <a:solidFill>
                  <a:srgbClr val="CC00FF"/>
                </a:solidFill>
              </a:rPr>
              <a:t> </a:t>
            </a:r>
            <a:r>
              <a:rPr lang="en-US" sz="2000" b="1" dirty="0">
                <a:solidFill>
                  <a:srgbClr val="CC00CC"/>
                </a:solidFill>
              </a:rPr>
              <a:t>For simplicity, </a:t>
            </a:r>
            <a:r>
              <a:rPr lang="en-US" sz="2000" b="1" dirty="0" smtClean="0">
                <a:solidFill>
                  <a:srgbClr val="CC00CC"/>
                </a:solidFill>
              </a:rPr>
              <a:t>we shall </a:t>
            </a:r>
            <a:r>
              <a:rPr lang="en-US" sz="2000" b="1" dirty="0">
                <a:solidFill>
                  <a:srgbClr val="CC00CC"/>
                </a:solidFill>
              </a:rPr>
              <a:t>denote the probability </a:t>
            </a:r>
            <a:r>
              <a:rPr lang="en-US" sz="2000" b="1" i="1" dirty="0">
                <a:solidFill>
                  <a:srgbClr val="CC00CC"/>
                </a:solidFill>
              </a:rPr>
              <a:t>P</a:t>
            </a:r>
            <a:r>
              <a:rPr lang="en-US" sz="2000" b="1" i="1" baseline="-25000" dirty="0">
                <a:solidFill>
                  <a:srgbClr val="CC00CC"/>
                </a:solidFill>
              </a:rPr>
              <a:t>i</a:t>
            </a:r>
            <a:r>
              <a:rPr lang="en-US" sz="2000" b="1" i="1" dirty="0">
                <a:solidFill>
                  <a:srgbClr val="CC00CC"/>
                </a:solidFill>
              </a:rPr>
              <a:t> </a:t>
            </a:r>
            <a:r>
              <a:rPr lang="en-US" sz="2000" b="1" dirty="0">
                <a:solidFill>
                  <a:srgbClr val="CC00CC"/>
                </a:solidFill>
              </a:rPr>
              <a:t>for making an observation </a:t>
            </a:r>
            <a:r>
              <a:rPr lang="en-US" sz="2000" b="1" i="1" dirty="0" smtClean="0">
                <a:solidFill>
                  <a:srgbClr val="CC00CC"/>
                </a:solidFill>
              </a:rPr>
              <a:t>x</a:t>
            </a:r>
            <a:r>
              <a:rPr lang="en-US" sz="2000" b="1" i="1" baseline="-25000" dirty="0" smtClean="0">
                <a:solidFill>
                  <a:srgbClr val="CC00CC"/>
                </a:solidFill>
              </a:rPr>
              <a:t>i</a:t>
            </a:r>
            <a:r>
              <a:rPr lang="en-US" sz="2000" b="1" i="1" dirty="0" smtClean="0">
                <a:solidFill>
                  <a:srgbClr val="CC00CC"/>
                </a:solidFill>
              </a:rPr>
              <a:t> </a:t>
            </a:r>
            <a:r>
              <a:rPr lang="en-US" sz="2000" b="1" dirty="0">
                <a:solidFill>
                  <a:srgbClr val="CC00CC"/>
                </a:solidFill>
              </a:rPr>
              <a:t>by</a:t>
            </a:r>
          </a:p>
          <a:p>
            <a:endParaRPr lang="en-US" sz="2000" b="1" dirty="0">
              <a:solidFill>
                <a:srgbClr val="CC00CC"/>
              </a:solidFill>
            </a:endParaRPr>
          </a:p>
          <a:p>
            <a:endParaRPr lang="en-US" sz="2000" b="1" dirty="0"/>
          </a:p>
          <a:p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959" y="5981700"/>
            <a:ext cx="6165396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95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229600" cy="11449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frequencies </a:t>
            </a:r>
            <a:r>
              <a:rPr lang="en-US" i="1" dirty="0" err="1"/>
              <a:t>J.Lj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y(x) </a:t>
            </a:r>
            <a:r>
              <a:rPr lang="en-US" dirty="0"/>
              <a:t>with standard deviation </a:t>
            </a:r>
            <a:r>
              <a:rPr lang="en-US" i="1" dirty="0"/>
              <a:t>(j/h) </a:t>
            </a:r>
            <a:r>
              <a:rPr lang="en-US" dirty="0"/>
              <a:t>= ~ of the parent population</a:t>
            </a:r>
          </a:p>
          <a:p>
            <a:r>
              <a:rPr lang="en-US" dirty="0"/>
              <a:t>as illustrated in Figure 4.2. However, in an actual experiment, we generally</a:t>
            </a:r>
          </a:p>
          <a:p>
            <a:r>
              <a:rPr lang="en-US" dirty="0"/>
              <a:t>would not know these parameters.</a:t>
            </a:r>
          </a:p>
          <a:p>
            <a:r>
              <a:rPr lang="en-US" dirty="0"/>
              <a:t>Definition of X2</a:t>
            </a:r>
          </a:p>
          <a:p>
            <a:r>
              <a:rPr lang="en-US" dirty="0"/>
              <a:t>With the preceding definitions for </a:t>
            </a:r>
            <a:r>
              <a:rPr lang="en-US" i="1" dirty="0"/>
              <a:t>n, N, xi hex), P(x), </a:t>
            </a:r>
            <a:r>
              <a:rPr lang="en-US" dirty="0"/>
              <a:t>and </a:t>
            </a:r>
            <a:r>
              <a:rPr lang="en-US" i="1" dirty="0"/>
              <a:t>(j/h), </a:t>
            </a:r>
            <a:r>
              <a:rPr lang="en-US" dirty="0"/>
              <a:t>the definition of X2</a:t>
            </a:r>
          </a:p>
          <a:p>
            <a:r>
              <a:rPr lang="en-US" dirty="0"/>
              <a:t>from Chapter 11 is</a:t>
            </a:r>
          </a:p>
          <a:p>
            <a:r>
              <a:rPr lang="en-US" dirty="0"/>
              <a:t>(4.32)</a:t>
            </a:r>
          </a:p>
          <a:p>
            <a:r>
              <a:rPr lang="en-US" dirty="0"/>
              <a:t>In most experiments, however, we do not know the values of </a:t>
            </a:r>
            <a:r>
              <a:rPr lang="en-US" i="1" dirty="0"/>
              <a:t>(j/h) </a:t>
            </a:r>
            <a:r>
              <a:rPr lang="en-US" dirty="0"/>
              <a:t>because we make</a:t>
            </a:r>
          </a:p>
          <a:p>
            <a:r>
              <a:rPr lang="en-US" dirty="0"/>
              <a:t>only one set of measurements </a:t>
            </a:r>
            <a:r>
              <a:rPr lang="en-US" i="1" dirty="0"/>
              <a:t>f(x). </a:t>
            </a:r>
            <a:r>
              <a:rPr lang="en-US" dirty="0"/>
              <a:t>Fortunately, these uncertainties can be estimated</a:t>
            </a:r>
          </a:p>
          <a:p>
            <a:r>
              <a:rPr lang="en-US" dirty="0"/>
              <a:t>from the data directly without measuring them explicitly.</a:t>
            </a:r>
          </a:p>
          <a:p>
            <a:r>
              <a:rPr lang="en-US" dirty="0"/>
              <a:t>If we consider the data of Figure 4.2, we observe that for each value of </a:t>
            </a:r>
            <a:r>
              <a:rPr lang="en-US" i="1" dirty="0" err="1"/>
              <a:t>Xj</a:t>
            </a:r>
            <a:r>
              <a:rPr lang="en-US" i="1" dirty="0"/>
              <a:t>' </a:t>
            </a:r>
            <a:r>
              <a:rPr lang="en-US" dirty="0"/>
              <a:t>we</a:t>
            </a:r>
          </a:p>
          <a:p>
            <a:r>
              <a:rPr lang="en-US" dirty="0"/>
              <a:t>have extracted a proportionate random sample of the parent population for that</a:t>
            </a:r>
          </a:p>
          <a:p>
            <a:r>
              <a:rPr lang="en-US" dirty="0"/>
              <a:t>value. The fluctuations in the observed frequencies </a:t>
            </a:r>
            <a:r>
              <a:rPr lang="en-US" i="1" dirty="0"/>
              <a:t>hex) </a:t>
            </a:r>
            <a:r>
              <a:rPr lang="en-US" dirty="0"/>
              <a:t>come from the statistical</a:t>
            </a:r>
          </a:p>
          <a:p>
            <a:r>
              <a:rPr lang="en-US" dirty="0"/>
              <a:t>probabilities of making random selections of finite numbers of items and are distributed</a:t>
            </a:r>
          </a:p>
          <a:p>
            <a:r>
              <a:rPr lang="en-US" dirty="0"/>
              <a:t>according to the Poisson distribution with </a:t>
            </a:r>
            <a:r>
              <a:rPr lang="en-US" i="1" dirty="0"/>
              <a:t>y(x) </a:t>
            </a:r>
            <a:r>
              <a:rPr lang="en-US" dirty="0"/>
              <a:t>as mean. Although the distribution</a:t>
            </a:r>
          </a:p>
          <a:p>
            <a:r>
              <a:rPr lang="en-US" dirty="0"/>
              <a:t>of frequencies </a:t>
            </a:r>
            <a:r>
              <a:rPr lang="en-US" i="1" dirty="0"/>
              <a:t>y(</a:t>
            </a:r>
            <a:r>
              <a:rPr lang="en-US" i="1" dirty="0" err="1"/>
              <a:t>Xj</a:t>
            </a:r>
            <a:r>
              <a:rPr lang="en-US" i="1" dirty="0"/>
              <a:t>) </a:t>
            </a:r>
            <a:r>
              <a:rPr lang="en-US" dirty="0"/>
              <a:t>in Figure 4.2 is Gaussian, the probability functions for</a:t>
            </a:r>
          </a:p>
          <a:p>
            <a:r>
              <a:rPr lang="en-US" dirty="0"/>
              <a:t>the spreads of the measurements of each frequency are Poisson distributions.</a:t>
            </a:r>
          </a:p>
          <a:p>
            <a:r>
              <a:rPr lang="en-US" dirty="0"/>
              <a:t>For the Poisson distribution, the variance </a:t>
            </a:r>
            <a:r>
              <a:rPr lang="en-US" i="1" dirty="0"/>
              <a:t>(</a:t>
            </a:r>
            <a:r>
              <a:rPr lang="en-US" i="1" dirty="0" err="1"/>
              <a:t>jj</a:t>
            </a:r>
            <a:r>
              <a:rPr lang="en-US" i="1" dirty="0"/>
              <a:t>(h)2 </a:t>
            </a:r>
            <a:r>
              <a:rPr lang="en-US" dirty="0"/>
              <a:t>is equal to the mean </a:t>
            </a:r>
            <a:r>
              <a:rPr lang="en-US" i="1" dirty="0"/>
              <a:t>y(</a:t>
            </a:r>
            <a:r>
              <a:rPr lang="en-US" i="1" dirty="0" err="1"/>
              <a:t>Xj</a:t>
            </a:r>
            <a:r>
              <a:rPr lang="en-US" i="1" dirty="0"/>
              <a:t>)</a:t>
            </a:r>
          </a:p>
          <a:p>
            <a:r>
              <a:rPr lang="en-US" dirty="0"/>
              <a:t>of the distribution, and thus we can estimate </a:t>
            </a:r>
            <a:r>
              <a:rPr lang="en-US" i="1" dirty="0"/>
              <a:t>(j/h) </a:t>
            </a:r>
            <a:r>
              <a:rPr lang="en-US" dirty="0"/>
              <a:t>from the data to be </a:t>
            </a:r>
            <a:r>
              <a:rPr lang="en-US" i="1" dirty="0"/>
              <a:t>(</a:t>
            </a:r>
            <a:r>
              <a:rPr lang="en-US" i="1" dirty="0" err="1"/>
              <a:t>jj</a:t>
            </a:r>
            <a:r>
              <a:rPr lang="en-US" i="1" dirty="0"/>
              <a:t>(h) =</a:t>
            </a:r>
          </a:p>
          <a:p>
            <a:r>
              <a:rPr lang="en-US" dirty="0"/>
              <a:t>V </a:t>
            </a:r>
            <a:r>
              <a:rPr lang="en-US" i="1" dirty="0"/>
              <a:t>NP(x) </a:t>
            </a:r>
            <a:r>
              <a:rPr lang="en-US" dirty="0"/>
              <a:t>= </a:t>
            </a:r>
            <a:r>
              <a:rPr lang="en-US" i="1" dirty="0" err="1"/>
              <a:t>vfh</a:t>
            </a:r>
            <a:r>
              <a:rPr lang="en-US" i="1" dirty="0"/>
              <a:t>(;). </a:t>
            </a:r>
            <a:r>
              <a:rPr lang="en-US" dirty="0"/>
              <a:t>Equation (4.32) simplifies to</a:t>
            </a:r>
          </a:p>
          <a:p>
            <a:r>
              <a:rPr lang="pt-BR" i="1" dirty="0"/>
              <a:t>2 n [h(x) </a:t>
            </a:r>
            <a:r>
              <a:rPr lang="pt-BR" dirty="0"/>
              <a:t>- </a:t>
            </a:r>
            <a:r>
              <a:rPr lang="pt-BR" i="1" dirty="0"/>
              <a:t>NP(x)F n [h(x) </a:t>
            </a:r>
            <a:r>
              <a:rPr lang="pt-BR" dirty="0"/>
              <a:t>- </a:t>
            </a:r>
            <a:r>
              <a:rPr lang="pt-BR" i="1" dirty="0"/>
              <a:t>NP(x)F</a:t>
            </a:r>
          </a:p>
          <a:p>
            <a:r>
              <a:rPr lang="en-US" dirty="0"/>
              <a:t>X == 2: = 2: (4.33)</a:t>
            </a:r>
          </a:p>
          <a:p>
            <a:r>
              <a:rPr lang="en-US" i="1" dirty="0"/>
              <a:t>j=! NP(x) j=! h(x)</a:t>
            </a:r>
          </a:p>
          <a:p>
            <a:r>
              <a:rPr lang="en-US" dirty="0"/>
              <a:t>Test ofX2</a:t>
            </a:r>
          </a:p>
          <a:p>
            <a:r>
              <a:rPr lang="en-US" dirty="0"/>
              <a:t>As defined in Equations (4.32) and (4.33), X2 is a statistic that characterizes the dispersion</a:t>
            </a:r>
          </a:p>
          <a:p>
            <a:r>
              <a:rPr lang="en-US" dirty="0"/>
              <a:t>of the observed frequencies from the expected frequencies. If the observed</a:t>
            </a:r>
          </a:p>
          <a:p>
            <a:r>
              <a:rPr lang="en-US" dirty="0"/>
              <a:t>frequencies were to agree exactly with the predicted frequencies </a:t>
            </a:r>
            <a:r>
              <a:rPr lang="en-US" i="1" dirty="0"/>
              <a:t>h(</a:t>
            </a:r>
            <a:r>
              <a:rPr lang="en-US" i="1" dirty="0" err="1"/>
              <a:t>xj</a:t>
            </a:r>
            <a:r>
              <a:rPr lang="en-US" i="1" dirty="0"/>
              <a:t>) </a:t>
            </a:r>
            <a:r>
              <a:rPr lang="en-US" dirty="0"/>
              <a:t>= </a:t>
            </a:r>
            <a:r>
              <a:rPr lang="en-US" i="1" dirty="0"/>
              <a:t>NP(x),</a:t>
            </a:r>
          </a:p>
          <a:p>
            <a:r>
              <a:rPr lang="en-US" dirty="0"/>
              <a:t>then we should find X2 = O. From our understanding of probability, we realize that</a:t>
            </a:r>
          </a:p>
          <a:p>
            <a:r>
              <a:rPr lang="en-US" dirty="0"/>
              <a:t>this is not a very likely outcome of an experiment. The numerator of Equation</a:t>
            </a:r>
          </a:p>
          <a:p>
            <a:r>
              <a:rPr lang="en-US" dirty="0"/>
              <a:t>(4.32) is a measure of the spread of the observations; the denominator is a measure</a:t>
            </a:r>
          </a:p>
          <a:p>
            <a:r>
              <a:rPr lang="en-US" dirty="0"/>
              <a:t>of the expected spread. We might imagine that for good agreement, the average</a:t>
            </a:r>
          </a:p>
          <a:p>
            <a:r>
              <a:rPr lang="en-US" dirty="0"/>
              <a:t>spread of the data would correspond to the expected spread, and thus we should get</a:t>
            </a:r>
          </a:p>
          <a:p>
            <a:r>
              <a:rPr lang="en-US" dirty="0"/>
              <a:t>a contribution of about one from each frequency, or X2 = </a:t>
            </a:r>
            <a:r>
              <a:rPr lang="en-US" i="1" dirty="0"/>
              <a:t>n </a:t>
            </a:r>
            <a:r>
              <a:rPr lang="en-US" dirty="0"/>
              <a:t>for the entire distribution.</a:t>
            </a:r>
          </a:p>
          <a:p>
            <a:r>
              <a:rPr lang="en-US" dirty="0"/>
              <a:t>This is almost correct. In fact, the true expectation value for X2 is</a:t>
            </a:r>
          </a:p>
          <a:p>
            <a:r>
              <a:rPr lang="pt-BR" i="1" dirty="0"/>
              <a:t>(X2) </a:t>
            </a:r>
            <a:r>
              <a:rPr lang="pt-BR" dirty="0"/>
              <a:t>= </a:t>
            </a:r>
            <a:r>
              <a:rPr lang="pt-BR" i="1" dirty="0"/>
              <a:t>V </a:t>
            </a:r>
            <a:r>
              <a:rPr lang="pt-BR" dirty="0"/>
              <a:t>= </a:t>
            </a:r>
            <a:r>
              <a:rPr lang="pt-BR" i="1" dirty="0"/>
              <a:t>n </a:t>
            </a:r>
            <a:r>
              <a:rPr lang="pt-BR" dirty="0"/>
              <a:t>- </a:t>
            </a:r>
            <a:r>
              <a:rPr lang="pt-BR" i="1" dirty="0"/>
              <a:t>nc (4.34)</a:t>
            </a:r>
          </a:p>
          <a:p>
            <a:r>
              <a:rPr lang="en-US" dirty="0"/>
              <a:t>where </a:t>
            </a:r>
            <a:r>
              <a:rPr lang="en-US" i="1" dirty="0"/>
              <a:t>v </a:t>
            </a:r>
            <a:r>
              <a:rPr lang="en-US" dirty="0"/>
              <a:t>is the number of degrees of freedom and is equal to the number </a:t>
            </a:r>
            <a:r>
              <a:rPr lang="en-US" i="1" dirty="0"/>
              <a:t>n </a:t>
            </a:r>
            <a:r>
              <a:rPr lang="en-US" dirty="0"/>
              <a:t>of sample</a:t>
            </a:r>
          </a:p>
          <a:p>
            <a:r>
              <a:rPr lang="en-US" dirty="0"/>
              <a:t>frequencies minus the number </a:t>
            </a:r>
            <a:r>
              <a:rPr lang="en-US" i="1" dirty="0" err="1"/>
              <a:t>nc</a:t>
            </a:r>
            <a:r>
              <a:rPr lang="en-US" i="1" dirty="0"/>
              <a:t> </a:t>
            </a:r>
            <a:r>
              <a:rPr lang="en-US" dirty="0"/>
              <a:t>of constraints or parameters that have been calculated</a:t>
            </a:r>
          </a:p>
          <a:p>
            <a:r>
              <a:rPr lang="en-US" dirty="0"/>
              <a:t>from the data to describe the probability function </a:t>
            </a:r>
            <a:r>
              <a:rPr lang="en-US" i="1" dirty="0"/>
              <a:t>NP(x). </a:t>
            </a:r>
            <a:r>
              <a:rPr lang="en-US" dirty="0"/>
              <a:t>For our example,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260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610600" cy="1338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 if </a:t>
            </a:r>
            <a:r>
              <a:rPr lang="en-US" i="1" dirty="0"/>
              <a:t>NP(</a:t>
            </a:r>
            <a:r>
              <a:rPr lang="en-US" i="1" dirty="0" err="1"/>
              <a:t>xj</a:t>
            </a:r>
            <a:r>
              <a:rPr lang="en-US" i="1" dirty="0"/>
              <a:t>) </a:t>
            </a:r>
            <a:r>
              <a:rPr lang="en-US" dirty="0"/>
              <a:t>is chosen completely independently of the distribution </a:t>
            </a:r>
            <a:r>
              <a:rPr lang="en-US" i="1" dirty="0"/>
              <a:t>h (</a:t>
            </a:r>
            <a:r>
              <a:rPr lang="en-US" i="1" dirty="0" err="1"/>
              <a:t>Xj</a:t>
            </a:r>
            <a:r>
              <a:rPr lang="en-US" i="1" dirty="0"/>
              <a:t>) </a:t>
            </a:r>
            <a:r>
              <a:rPr lang="en-US" dirty="0"/>
              <a:t>, there is</a:t>
            </a:r>
          </a:p>
          <a:p>
            <a:r>
              <a:rPr lang="en-US" dirty="0"/>
              <a:t>still the normalizing factor </a:t>
            </a:r>
            <a:r>
              <a:rPr lang="en-US" i="1" dirty="0"/>
              <a:t>N </a:t>
            </a:r>
            <a:r>
              <a:rPr lang="en-US" dirty="0"/>
              <a:t>corresponding to the total number of events in the distribution,</a:t>
            </a:r>
          </a:p>
          <a:p>
            <a:r>
              <a:rPr lang="en-US" dirty="0"/>
              <a:t>so that the expectation value of </a:t>
            </a:r>
            <a:r>
              <a:rPr lang="en-US" i="1" dirty="0"/>
              <a:t>X2 </a:t>
            </a:r>
            <a:r>
              <a:rPr lang="en-US" dirty="0"/>
              <a:t>must at best be </a:t>
            </a:r>
            <a:r>
              <a:rPr lang="en-US" i="1" dirty="0"/>
              <a:t>(X2) </a:t>
            </a:r>
            <a:r>
              <a:rPr lang="en-US" dirty="0"/>
              <a:t>= </a:t>
            </a:r>
            <a:r>
              <a:rPr lang="en-US" i="1" dirty="0"/>
              <a:t>n </a:t>
            </a:r>
            <a:r>
              <a:rPr lang="en-US" dirty="0"/>
              <a:t>- 1.</a:t>
            </a:r>
          </a:p>
          <a:p>
            <a:r>
              <a:rPr lang="en-US" dirty="0"/>
              <a:t>In order to estimate the probability that our calculated values of </a:t>
            </a:r>
            <a:r>
              <a:rPr lang="en-US" i="1" dirty="0"/>
              <a:t>X2 </a:t>
            </a:r>
            <a:r>
              <a:rPr lang="en-US" dirty="0"/>
              <a:t>are consistent</a:t>
            </a:r>
          </a:p>
          <a:p>
            <a:r>
              <a:rPr lang="en-US" dirty="0"/>
              <a:t>with our expected distribution of the data, we must know how </a:t>
            </a:r>
            <a:r>
              <a:rPr lang="en-US" i="1" dirty="0"/>
              <a:t>X2 </a:t>
            </a:r>
            <a:r>
              <a:rPr lang="en-US" dirty="0"/>
              <a:t>is distributed.</a:t>
            </a:r>
          </a:p>
          <a:p>
            <a:r>
              <a:rPr lang="en-US" dirty="0"/>
              <a:t>If our value of </a:t>
            </a:r>
            <a:r>
              <a:rPr lang="en-US" i="1" dirty="0"/>
              <a:t>X2 </a:t>
            </a:r>
            <a:r>
              <a:rPr lang="en-US" dirty="0"/>
              <a:t>corresponds to a reasonable high probability, then we can have</a:t>
            </a:r>
          </a:p>
          <a:p>
            <a:r>
              <a:rPr lang="en-US" dirty="0"/>
              <a:t>confidence in our assumed distribution.</a:t>
            </a:r>
          </a:p>
          <a:p>
            <a:r>
              <a:rPr lang="en-US" dirty="0"/>
              <a:t>It is convenient to define the </a:t>
            </a:r>
            <a:r>
              <a:rPr lang="en-US" i="1" dirty="0"/>
              <a:t>reduced chi-square </a:t>
            </a:r>
            <a:r>
              <a:rPr lang="en-US" dirty="0"/>
              <a:t>as X~ == </a:t>
            </a:r>
            <a:r>
              <a:rPr lang="en-US" i="1" dirty="0"/>
              <a:t>X2/V, </a:t>
            </a:r>
            <a:r>
              <a:rPr lang="en-US" dirty="0"/>
              <a:t>with expectation</a:t>
            </a:r>
          </a:p>
          <a:p>
            <a:r>
              <a:rPr lang="en-US" dirty="0"/>
              <a:t>value (X~) = 1. Values of X~ much larger than 1 result from large deviations</a:t>
            </a:r>
          </a:p>
          <a:p>
            <a:r>
              <a:rPr lang="en-US" dirty="0"/>
              <a:t>from the assumed distribution and may indicate poor measurements, incorrect assignment</a:t>
            </a:r>
          </a:p>
          <a:p>
            <a:r>
              <a:rPr lang="en-US" dirty="0"/>
              <a:t>of uncertainties, or an incorrect choice of probability function. Very small</a:t>
            </a:r>
          </a:p>
          <a:p>
            <a:r>
              <a:rPr lang="en-US" dirty="0"/>
              <a:t>values of X~ are equally unacceptable and may imply some misunderstanding of the</a:t>
            </a:r>
          </a:p>
          <a:p>
            <a:r>
              <a:rPr lang="en-US" dirty="0"/>
              <a:t>experiment. Rather than consider the probability of obtaining any particular value</a:t>
            </a:r>
          </a:p>
          <a:p>
            <a:r>
              <a:rPr lang="en-US" dirty="0"/>
              <a:t>of </a:t>
            </a:r>
            <a:r>
              <a:rPr lang="en-US" i="1" dirty="0"/>
              <a:t>X2 </a:t>
            </a:r>
            <a:r>
              <a:rPr lang="en-US" dirty="0"/>
              <a:t>or X~ (which is infinitesimally small), we shall use an integral test to determine</a:t>
            </a:r>
          </a:p>
          <a:p>
            <a:r>
              <a:rPr lang="en-US" dirty="0"/>
              <a:t>the probability of observing a value of X~ equal to or greater than the one we calculated.</a:t>
            </a:r>
          </a:p>
          <a:p>
            <a:r>
              <a:rPr lang="en-US" dirty="0"/>
              <a:t>This is similar to our consideration of the probability that a measurement of a</a:t>
            </a:r>
          </a:p>
          <a:p>
            <a:r>
              <a:rPr lang="en-US" dirty="0"/>
              <a:t>variable deviates by more than a certain amount from the mean.</a:t>
            </a:r>
          </a:p>
          <a:p>
            <a:r>
              <a:rPr lang="en-US" dirty="0"/>
              <a:t>Table C.4 gives the probability that a random sample of data points drawn</a:t>
            </a:r>
          </a:p>
          <a:p>
            <a:r>
              <a:rPr lang="en-US" dirty="0"/>
              <a:t>from the assumed probability distribution would yield a value of </a:t>
            </a:r>
            <a:r>
              <a:rPr lang="en-US" i="1" dirty="0"/>
              <a:t>X2 </a:t>
            </a:r>
            <a:r>
              <a:rPr lang="en-US" dirty="0"/>
              <a:t>as large as or</a:t>
            </a:r>
          </a:p>
          <a:p>
            <a:r>
              <a:rPr lang="en-US" dirty="0"/>
              <a:t>larger than the observed value in a given experiment with </a:t>
            </a:r>
            <a:r>
              <a:rPr lang="en-US" i="1" dirty="0"/>
              <a:t>v </a:t>
            </a:r>
            <a:r>
              <a:rPr lang="en-US" dirty="0"/>
              <a:t>degrees of freedom.</a:t>
            </a:r>
          </a:p>
          <a:p>
            <a:r>
              <a:rPr lang="en-US" dirty="0"/>
              <a:t>If the probability is reasonably close to 1, then the assumed distribution describes</a:t>
            </a:r>
          </a:p>
          <a:p>
            <a:r>
              <a:rPr lang="en-US" dirty="0"/>
              <a:t>the spread of the data points well. If the probability is small, either the assumed</a:t>
            </a:r>
          </a:p>
          <a:p>
            <a:r>
              <a:rPr lang="en-US" dirty="0"/>
              <a:t>distribution is not a good estimate of the parent distribution or the data</a:t>
            </a:r>
          </a:p>
          <a:p>
            <a:r>
              <a:rPr lang="en-US" dirty="0"/>
              <a:t>sample is not representative of the parent distribution. There is no yes-or-no answer</a:t>
            </a:r>
          </a:p>
          <a:p>
            <a:r>
              <a:rPr lang="en-US" dirty="0"/>
              <a:t>to the test; in fact, we should expect to find a probability of about 0.5 with X~ = 1,</a:t>
            </a:r>
          </a:p>
          <a:p>
            <a:r>
              <a:rPr lang="en-US" dirty="0"/>
              <a:t>because statistically the observed values of </a:t>
            </a:r>
            <a:r>
              <a:rPr lang="en-US" i="1" dirty="0"/>
              <a:t>X2 </a:t>
            </a:r>
            <a:r>
              <a:rPr lang="en-US" dirty="0"/>
              <a:t>should exceed the norm half the time.</a:t>
            </a:r>
          </a:p>
          <a:p>
            <a:r>
              <a:rPr lang="en-US" dirty="0"/>
              <a:t>But in most cases, the probability is either reasonably large or unreasonably small,</a:t>
            </a:r>
          </a:p>
          <a:p>
            <a:r>
              <a:rPr lang="en-US" dirty="0"/>
              <a:t>and the test is fairly conclusive. A further discussion of the statistical significance of</a:t>
            </a:r>
          </a:p>
          <a:p>
            <a:r>
              <a:rPr lang="en-US" dirty="0"/>
              <a:t>the </a:t>
            </a:r>
            <a:r>
              <a:rPr lang="en-US" i="1" dirty="0"/>
              <a:t>X2 </a:t>
            </a:r>
            <a:r>
              <a:rPr lang="en-US" dirty="0"/>
              <a:t>probability function will be given in Chapter 11.</a:t>
            </a:r>
          </a:p>
          <a:p>
            <a:r>
              <a:rPr lang="en-US" dirty="0"/>
              <a:t>Let us consider again the data of Example 1.2 (and 4.1), which are summarized</a:t>
            </a:r>
          </a:p>
          <a:p>
            <a:r>
              <a:rPr lang="en-US" dirty="0"/>
              <a:t>as a histogram in Figure 1.2 with the frequencies listed in Table 4.2. To test the agreement</a:t>
            </a:r>
          </a:p>
          <a:p>
            <a:r>
              <a:rPr lang="en-US" dirty="0"/>
              <a:t>between the data and the predicted distribution, we have calculated the function</a:t>
            </a:r>
          </a:p>
          <a:p>
            <a:r>
              <a:rPr lang="en-US" i="1" dirty="0"/>
              <a:t>y(x) </a:t>
            </a:r>
            <a:r>
              <a:rPr lang="en-US" dirty="0"/>
              <a:t>= </a:t>
            </a:r>
            <a:r>
              <a:rPr lang="en-US" i="1" dirty="0"/>
              <a:t>NP(x) </a:t>
            </a:r>
            <a:r>
              <a:rPr lang="en-US" dirty="0"/>
              <a:t>at each value of </a:t>
            </a:r>
            <a:r>
              <a:rPr lang="en-US" i="1" dirty="0" err="1"/>
              <a:t>Xj</a:t>
            </a:r>
            <a:r>
              <a:rPr lang="en-US" i="1" dirty="0"/>
              <a:t> </a:t>
            </a:r>
            <a:r>
              <a:rPr lang="en-US" dirty="0"/>
              <a:t>from the mean and standard deviation of the parent</a:t>
            </a:r>
          </a:p>
          <a:p>
            <a:r>
              <a:rPr lang="en-US" dirty="0"/>
              <a:t>distribution (column 3 of Table 4.2), and from the mean and standard deviation of the</a:t>
            </a:r>
          </a:p>
          <a:p>
            <a:r>
              <a:rPr lang="en-US" dirty="0"/>
              <a:t>data, that is, from the sample distribution (column 6). The uncertainties </a:t>
            </a:r>
            <a:r>
              <a:rPr lang="en-US" i="1" dirty="0" err="1"/>
              <a:t>erj</a:t>
            </a:r>
            <a:r>
              <a:rPr lang="en-US" i="1" dirty="0"/>
              <a:t> </a:t>
            </a:r>
            <a:r>
              <a:rPr lang="en-US" dirty="0"/>
              <a:t>calculated</a:t>
            </a:r>
          </a:p>
          <a:p>
            <a:r>
              <a:rPr lang="en-US" dirty="0"/>
              <a:t>as the square roots of the values predicted by the parent distribution and by the sample</a:t>
            </a:r>
          </a:p>
          <a:p>
            <a:r>
              <a:rPr lang="en-US" dirty="0"/>
              <a:t>distribution are listed in columns 4 and 7 respectively. The individual contributions</a:t>
            </a:r>
          </a:p>
          <a:p>
            <a:r>
              <a:rPr lang="en-US" dirty="0"/>
              <a:t>(before squaring) to the values of </a:t>
            </a:r>
            <a:r>
              <a:rPr lang="en-US" i="1" dirty="0"/>
              <a:t>X2, [h(x) </a:t>
            </a:r>
            <a:r>
              <a:rPr lang="en-US" dirty="0"/>
              <a:t>- </a:t>
            </a:r>
            <a:r>
              <a:rPr lang="en-US" i="1" dirty="0"/>
              <a:t>NP(x)]/</a:t>
            </a:r>
            <a:r>
              <a:rPr lang="en-US" i="1" dirty="0" err="1"/>
              <a:t>erj</a:t>
            </a:r>
            <a:r>
              <a:rPr lang="en-US" i="1" dirty="0"/>
              <a:t>' </a:t>
            </a:r>
            <a:r>
              <a:rPr lang="en-US" dirty="0"/>
              <a:t>are listed in columns</a:t>
            </a:r>
          </a:p>
          <a:p>
            <a:r>
              <a:rPr lang="en-US" dirty="0"/>
              <a:t>5 and 8. The calculated values of </a:t>
            </a:r>
            <a:r>
              <a:rPr lang="en-US" i="1" dirty="0"/>
              <a:t>X2 </a:t>
            </a:r>
            <a:r>
              <a:rPr lang="en-US" dirty="0"/>
              <a:t>from the comparison between the data and each</a:t>
            </a:r>
          </a:p>
          <a:p>
            <a:r>
              <a:rPr lang="en-US" dirty="0"/>
              <a:t>distribution are the sums of the squares of these last quantities.</a:t>
            </a:r>
          </a:p>
          <a:p>
            <a:r>
              <a:rPr lang="en-US" dirty="0"/>
              <a:t>For the comparison of the 11 data points with the parent distribution we have</a:t>
            </a:r>
          </a:p>
          <a:p>
            <a:r>
              <a:rPr lang="en-US" dirty="0"/>
              <a:t>one constraint, the normalization constant </a:t>
            </a:r>
            <a:r>
              <a:rPr lang="en-US" i="1" dirty="0"/>
              <a:t>N </a:t>
            </a:r>
            <a:r>
              <a:rPr lang="en-US" dirty="0"/>
              <a:t>determined from the data, and therefore</a:t>
            </a:r>
          </a:p>
          <a:p>
            <a:r>
              <a:rPr lang="en-US" dirty="0"/>
              <a:t>the expectation value of </a:t>
            </a:r>
            <a:r>
              <a:rPr lang="en-US" i="1" dirty="0"/>
              <a:t>X2 </a:t>
            </a:r>
            <a:r>
              <a:rPr lang="en-US" dirty="0"/>
              <a:t>is </a:t>
            </a:r>
            <a:r>
              <a:rPr lang="en-US" i="1" dirty="0"/>
              <a:t>v </a:t>
            </a:r>
            <a:r>
              <a:rPr lang="en-US" dirty="0"/>
              <a:t>= 11 - 1 = 10. We obtained </a:t>
            </a:r>
            <a:r>
              <a:rPr lang="en-US" i="1" dirty="0"/>
              <a:t>X2 </a:t>
            </a:r>
            <a:r>
              <a:rPr lang="en-US" dirty="0"/>
              <a:t>= 13.03 and</a:t>
            </a:r>
          </a:p>
          <a:p>
            <a:r>
              <a:rPr lang="en-US" dirty="0"/>
              <a:t>thus, X~ = 1.30. Interpolating in Table C.4, we observe that the corresponding probability</a:t>
            </a:r>
          </a:p>
          <a:p>
            <a:r>
              <a:rPr lang="en-US" dirty="0"/>
              <a:t>of obtaining a value X~ ;:::: 1.30 with 10 degrees of freedom is ~23%. For a</a:t>
            </a:r>
          </a:p>
          <a:p>
            <a:r>
              <a:rPr lang="en-US" dirty="0"/>
              <a:t>similar comparison with an </a:t>
            </a:r>
            <a:r>
              <a:rPr lang="en-US" i="1" dirty="0"/>
              <a:t>estimate </a:t>
            </a:r>
            <a:r>
              <a:rPr lang="en-US" dirty="0"/>
              <a:t>of the parent distribution based on the mean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939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457200"/>
            <a:ext cx="8382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 standard deviation of the data, we have two additional constraints, the mean and</a:t>
            </a:r>
          </a:p>
          <a:p>
            <a:r>
              <a:rPr lang="en-US" dirty="0"/>
              <a:t>standard deviation. Thus, for this comparison, the expectation value of </a:t>
            </a:r>
            <a:r>
              <a:rPr lang="en-US" i="1" dirty="0"/>
              <a:t>X2 </a:t>
            </a:r>
            <a:r>
              <a:rPr lang="en-US" dirty="0"/>
              <a:t>is </a:t>
            </a:r>
            <a:r>
              <a:rPr lang="en-US" i="1" dirty="0"/>
              <a:t>v =</a:t>
            </a:r>
          </a:p>
          <a:p>
            <a:r>
              <a:rPr lang="en-US" dirty="0"/>
              <a:t>11 - 3 = 8. We obtained </a:t>
            </a:r>
            <a:r>
              <a:rPr lang="en-US" i="1" dirty="0"/>
              <a:t>X2 </a:t>
            </a:r>
            <a:r>
              <a:rPr lang="en-US" dirty="0"/>
              <a:t>= 7.85 and, thus, X~ = 0.98. The corresponding probability</a:t>
            </a:r>
          </a:p>
          <a:p>
            <a:r>
              <a:rPr lang="en-US" dirty="0"/>
              <a:t>for obtaining a value X~ ;:::: 0.98 with 8 degrees of freedom is ~45%.</a:t>
            </a:r>
          </a:p>
          <a:p>
            <a:r>
              <a:rPr lang="en-US" dirty="0"/>
              <a:t>Generalizations of the X2 Test</a:t>
            </a:r>
          </a:p>
          <a:p>
            <a:r>
              <a:rPr lang="en-US" dirty="0"/>
              <a:t>In the preceding example we knew the parent distributions and were therefore able</a:t>
            </a:r>
          </a:p>
          <a:p>
            <a:r>
              <a:rPr lang="en-US" dirty="0"/>
              <a:t>to determine the uncertainties </a:t>
            </a:r>
            <a:r>
              <a:rPr lang="en-US" i="1" dirty="0" err="1"/>
              <a:t>erih</a:t>
            </a:r>
            <a:r>
              <a:rPr lang="en-US" i="1" dirty="0"/>
              <a:t>) </a:t>
            </a:r>
            <a:r>
              <a:rPr lang="en-US" dirty="0"/>
              <a:t>from the predicted probability. In most cases,</a:t>
            </a:r>
          </a:p>
          <a:p>
            <a:r>
              <a:rPr lang="en-US" dirty="0"/>
              <a:t>where the actual parameters of the probability function are being determined in the</a:t>
            </a:r>
          </a:p>
          <a:p>
            <a:r>
              <a:rPr lang="en-US" dirty="0"/>
              <a:t>calculation, we must use an estimate of the parent population based on these parameters</a:t>
            </a:r>
          </a:p>
          <a:p>
            <a:r>
              <a:rPr lang="en-US" dirty="0"/>
              <a:t>and must estimate the uncertainties in the </a:t>
            </a:r>
            <a:r>
              <a:rPr lang="en-US" i="1" dirty="0"/>
              <a:t>Y(</a:t>
            </a:r>
            <a:r>
              <a:rPr lang="en-US" i="1" dirty="0" err="1"/>
              <a:t>Xj</a:t>
            </a:r>
            <a:r>
              <a:rPr lang="en-US" i="1" dirty="0"/>
              <a:t>) </a:t>
            </a:r>
            <a:r>
              <a:rPr lang="en-US" dirty="0"/>
              <a:t>from the data themselves. To</a:t>
            </a:r>
          </a:p>
          <a:p>
            <a:r>
              <a:rPr lang="en-US" dirty="0"/>
              <a:t>do this we must replace the uncertainties in columns 4 and 7 of Table 4.2 with the</a:t>
            </a:r>
          </a:p>
          <a:p>
            <a:r>
              <a:rPr lang="en-US" dirty="0"/>
              <a:t>square roots of the observed frequencies in column 2. '</a:t>
            </a:r>
          </a:p>
          <a:p>
            <a:r>
              <a:rPr lang="en-US" dirty="0"/>
              <a:t>Furthermore, although our example was clearly based on a simple probability</a:t>
            </a:r>
          </a:p>
          <a:p>
            <a:r>
              <a:rPr lang="en-US" dirty="0"/>
              <a:t>function, the </a:t>
            </a:r>
            <a:r>
              <a:rPr lang="en-US" i="1" dirty="0"/>
              <a:t>X2 </a:t>
            </a:r>
            <a:r>
              <a:rPr lang="en-US" dirty="0"/>
              <a:t>test is often generalized to compare data obtained in any type of experiment</a:t>
            </a:r>
          </a:p>
          <a:p>
            <a:r>
              <a:rPr lang="en-US" dirty="0"/>
              <a:t>to the prediction of a model. The uncertainties in the measurements may</a:t>
            </a:r>
          </a:p>
          <a:p>
            <a:r>
              <a:rPr lang="en-US" dirty="0"/>
              <a:t>be instrumental or statistical or a combination of both, and the uncertainty </a:t>
            </a:r>
            <a:r>
              <a:rPr lang="en-US" i="1" dirty="0" err="1"/>
              <a:t>erih</a:t>
            </a:r>
            <a:r>
              <a:rPr lang="en-US" i="1" dirty="0"/>
              <a:t>)2 </a:t>
            </a:r>
            <a:r>
              <a:rPr lang="en-US" dirty="0"/>
              <a:t>in</a:t>
            </a:r>
          </a:p>
          <a:p>
            <a:r>
              <a:rPr lang="en-US" dirty="0"/>
              <a:t>the denominator of Equation (4.32) may represent a Gaussian error distribution</a:t>
            </a:r>
          </a:p>
          <a:p>
            <a:r>
              <a:rPr lang="en-US" dirty="0"/>
              <a:t>rather than the Poisson distribution. In fact, several of the histogram bins in our example</a:t>
            </a:r>
          </a:p>
          <a:p>
            <a:r>
              <a:rPr lang="en-US" dirty="0"/>
              <a:t>contained small numbers of counts, and thus, the statistical application of the</a:t>
            </a:r>
          </a:p>
          <a:p>
            <a:r>
              <a:rPr lang="en-US" dirty="0"/>
              <a:t>test was not strictly correct, because we assume Gaussian statistics in the </a:t>
            </a:r>
            <a:r>
              <a:rPr lang="en-US" i="1" dirty="0"/>
              <a:t>X2 </a:t>
            </a:r>
            <a:r>
              <a:rPr lang="en-US" dirty="0"/>
              <a:t>calculation.</a:t>
            </a:r>
          </a:p>
          <a:p>
            <a:r>
              <a:rPr lang="en-US" dirty="0"/>
              <a:t>However, the test still provides us with a reproducible method of evaluating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914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8" y="971550"/>
            <a:ext cx="6791325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614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8458200" cy="13942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quality of our data, and if we are concerned with statistical accuracy, we can</a:t>
            </a:r>
          </a:p>
          <a:p>
            <a:r>
              <a:rPr lang="en-US" dirty="0"/>
              <a:t>merge the low-count bins to satisfy the Gaussian statistics requirement.</a:t>
            </a:r>
          </a:p>
          <a:p>
            <a:r>
              <a:rPr lang="en-US" dirty="0"/>
              <a:t>Another application of the chi-squared test is in comparing two sets of data to</a:t>
            </a:r>
          </a:p>
          <a:p>
            <a:r>
              <a:rPr lang="en-US" dirty="0"/>
              <a:t>attempt to decide whether or not they were drawn from the same parent population.</a:t>
            </a:r>
          </a:p>
          <a:p>
            <a:r>
              <a:rPr lang="en-US" dirty="0"/>
              <a:t>Suppose that we have measured two distributions, </a:t>
            </a:r>
            <a:r>
              <a:rPr lang="en-US" i="1" dirty="0"/>
              <a:t>g(x) </a:t>
            </a:r>
            <a:r>
              <a:rPr lang="en-US" dirty="0"/>
              <a:t>and </a:t>
            </a:r>
            <a:r>
              <a:rPr lang="en-US" i="1" dirty="0"/>
              <a:t>h(</a:t>
            </a:r>
            <a:r>
              <a:rPr lang="en-US" i="1" dirty="0" err="1"/>
              <a:t>xj</a:t>
            </a:r>
            <a:r>
              <a:rPr lang="en-US" i="1" dirty="0"/>
              <a:t>), </a:t>
            </a:r>
            <a:r>
              <a:rPr lang="en-US" dirty="0"/>
              <a:t>and wish to determine</a:t>
            </a:r>
          </a:p>
          <a:p>
            <a:r>
              <a:rPr lang="en-US" dirty="0"/>
              <a:t>the probability that the two sets were not drawn from the same parent probability</a:t>
            </a:r>
          </a:p>
          <a:p>
            <a:r>
              <a:rPr lang="en-US" dirty="0"/>
              <a:t>distribution </a:t>
            </a:r>
            <a:r>
              <a:rPr lang="en-US" i="1" dirty="0"/>
              <a:t>P(x). </a:t>
            </a:r>
            <a:r>
              <a:rPr lang="en-US" dirty="0"/>
              <a:t>Clearly, we could apply the X2 test separately to the two</a:t>
            </a:r>
          </a:p>
          <a:p>
            <a:r>
              <a:rPr lang="en-US" dirty="0"/>
              <a:t>sets of data and determine separately X2 probabilities that each set was not associated</a:t>
            </a:r>
          </a:p>
          <a:p>
            <a:r>
              <a:rPr lang="en-US" dirty="0"/>
              <a:t>with the supposed parent population </a:t>
            </a:r>
            <a:r>
              <a:rPr lang="en-US" i="1" dirty="0"/>
              <a:t>P(</a:t>
            </a:r>
            <a:r>
              <a:rPr lang="en-US" i="1" dirty="0" err="1"/>
              <a:t>Xj</a:t>
            </a:r>
            <a:r>
              <a:rPr lang="en-US" i="1" dirty="0"/>
              <a:t>). </a:t>
            </a:r>
            <a:r>
              <a:rPr lang="en-US" dirty="0"/>
              <a:t>However, we can also make a direct</a:t>
            </a:r>
          </a:p>
          <a:p>
            <a:r>
              <a:rPr lang="en-US" dirty="0"/>
              <a:t>test, independent of the parent population, by writing</a:t>
            </a:r>
          </a:p>
          <a:p>
            <a:r>
              <a:rPr lang="en-US" i="1" dirty="0"/>
              <a:t>n [g(x) </a:t>
            </a:r>
            <a:r>
              <a:rPr lang="en-US" dirty="0"/>
              <a:t>- </a:t>
            </a:r>
            <a:r>
              <a:rPr lang="en-US" i="1" dirty="0"/>
              <a:t>h(x)F</a:t>
            </a:r>
          </a:p>
          <a:p>
            <a:r>
              <a:rPr lang="pt-BR" dirty="0"/>
              <a:t>X2 = j~ </a:t>
            </a:r>
            <a:r>
              <a:rPr lang="pt-BR" i="1" dirty="0"/>
              <a:t>a2(g) </a:t>
            </a:r>
            <a:r>
              <a:rPr lang="pt-BR" dirty="0"/>
              <a:t>+ </a:t>
            </a:r>
            <a:r>
              <a:rPr lang="pt-BR" i="1" dirty="0"/>
              <a:t>a 2(h)</a:t>
            </a:r>
          </a:p>
          <a:p>
            <a:r>
              <a:rPr lang="en-US" dirty="0"/>
              <a:t>(4.35)</a:t>
            </a:r>
          </a:p>
          <a:p>
            <a:r>
              <a:rPr lang="en-US" dirty="0"/>
              <a:t>The denominator </a:t>
            </a:r>
            <a:r>
              <a:rPr lang="en-US" i="1" dirty="0"/>
              <a:t>a 2(g) </a:t>
            </a:r>
            <a:r>
              <a:rPr lang="en-US" dirty="0"/>
              <a:t>+ </a:t>
            </a:r>
            <a:r>
              <a:rPr lang="en-US" i="1" dirty="0"/>
              <a:t>a 2(h) </a:t>
            </a:r>
            <a:r>
              <a:rPr lang="en-US" dirty="0"/>
              <a:t>is just the variance of the difference </a:t>
            </a:r>
            <a:r>
              <a:rPr lang="en-US" i="1" dirty="0"/>
              <a:t>g(</a:t>
            </a:r>
            <a:r>
              <a:rPr lang="en-US" i="1" dirty="0" err="1"/>
              <a:t>Xj</a:t>
            </a:r>
            <a:r>
              <a:rPr lang="en-US" i="1" dirty="0"/>
              <a:t>) </a:t>
            </a:r>
            <a:r>
              <a:rPr lang="en-US" dirty="0"/>
              <a:t>- </a:t>
            </a:r>
            <a:r>
              <a:rPr lang="en-US" i="1" dirty="0"/>
              <a:t>h(x).</a:t>
            </a:r>
          </a:p>
          <a:p>
            <a:r>
              <a:rPr lang="en-US" dirty="0"/>
              <a:t>As in the previous examples, the expectation value of X2 depends on the relation between</a:t>
            </a:r>
          </a:p>
          <a:p>
            <a:r>
              <a:rPr lang="en-US" dirty="0"/>
              <a:t>the two parts of the numerator, </a:t>
            </a:r>
            <a:r>
              <a:rPr lang="en-US" i="1" dirty="0"/>
              <a:t>g(x) </a:t>
            </a:r>
            <a:r>
              <a:rPr lang="en-US" dirty="0"/>
              <a:t>and </a:t>
            </a:r>
            <a:r>
              <a:rPr lang="en-US" i="1" dirty="0"/>
              <a:t>h(x). </a:t>
            </a:r>
            <a:r>
              <a:rPr lang="en-US" dirty="0"/>
              <a:t>If the two parts, corresponding</a:t>
            </a:r>
          </a:p>
          <a:p>
            <a:r>
              <a:rPr lang="en-US" dirty="0"/>
              <a:t>to the distributions of the two data sets, were obtained completely independently of</a:t>
            </a:r>
          </a:p>
          <a:p>
            <a:r>
              <a:rPr lang="en-US" dirty="0"/>
              <a:t>one another, then the number of degrees of freedom equals </a:t>
            </a:r>
            <a:r>
              <a:rPr lang="en-US" i="1" dirty="0" err="1"/>
              <a:t>nand</a:t>
            </a:r>
            <a:r>
              <a:rPr lang="en-US" i="1" dirty="0"/>
              <a:t> (X2) </a:t>
            </a:r>
            <a:r>
              <a:rPr lang="en-US" dirty="0"/>
              <a:t>= </a:t>
            </a:r>
            <a:r>
              <a:rPr lang="en-US" i="1" dirty="0"/>
              <a:t>n. </a:t>
            </a:r>
            <a:r>
              <a:rPr lang="en-US" dirty="0"/>
              <a:t>If one of</a:t>
            </a:r>
          </a:p>
          <a:p>
            <a:r>
              <a:rPr lang="en-US" dirty="0"/>
              <a:t>the distributions </a:t>
            </a:r>
            <a:r>
              <a:rPr lang="en-US" i="1" dirty="0"/>
              <a:t>g(x) </a:t>
            </a:r>
            <a:r>
              <a:rPr lang="en-US" dirty="0"/>
              <a:t>or </a:t>
            </a:r>
            <a:r>
              <a:rPr lang="en-US" i="1" dirty="0"/>
              <a:t>h(x) </a:t>
            </a:r>
            <a:r>
              <a:rPr lang="en-US" dirty="0"/>
              <a:t>has been normalized to the other, then the number of</a:t>
            </a:r>
          </a:p>
          <a:p>
            <a:r>
              <a:rPr lang="en-US" dirty="0"/>
              <a:t>degrees of freedom is reduced by 1 and </a:t>
            </a:r>
            <a:r>
              <a:rPr lang="en-US" i="1" dirty="0"/>
              <a:t>(X2) </a:t>
            </a:r>
            <a:r>
              <a:rPr lang="en-US" dirty="0"/>
              <a:t>= </a:t>
            </a:r>
            <a:r>
              <a:rPr lang="en-US" i="1" dirty="0"/>
              <a:t>n </a:t>
            </a:r>
            <a:r>
              <a:rPr lang="en-US" dirty="0"/>
              <a:t>- 1. Again, we interpret the X2</a:t>
            </a:r>
          </a:p>
          <a:p>
            <a:r>
              <a:rPr lang="en-US" dirty="0"/>
              <a:t>probability in a negative sense. If the value of </a:t>
            </a:r>
            <a:r>
              <a:rPr lang="en-US" i="1" dirty="0"/>
              <a:t>X2/v </a:t>
            </a:r>
            <a:r>
              <a:rPr lang="en-US" dirty="0"/>
              <a:t>is large, and therefore the probability</a:t>
            </a:r>
          </a:p>
          <a:p>
            <a:r>
              <a:rPr lang="en-US" dirty="0"/>
              <a:t>given in Table C.4 is low, we may conclude that the two sets of data were</a:t>
            </a:r>
          </a:p>
          <a:p>
            <a:r>
              <a:rPr lang="en-US" dirty="0"/>
              <a:t>drawn from different distributions. However, for a low value of X2 and therefore</a:t>
            </a:r>
          </a:p>
          <a:p>
            <a:r>
              <a:rPr lang="en-US" dirty="0"/>
              <a:t>high probability, we cannot draw the opposite conclusion that the two data sets </a:t>
            </a:r>
            <a:r>
              <a:rPr lang="en-US" i="1" dirty="0"/>
              <a:t>g(</a:t>
            </a:r>
            <a:r>
              <a:rPr lang="en-US" i="1" dirty="0" err="1"/>
              <a:t>Xj</a:t>
            </a:r>
            <a:r>
              <a:rPr lang="en-US" i="1" dirty="0"/>
              <a:t>)</a:t>
            </a:r>
          </a:p>
          <a:p>
            <a:r>
              <a:rPr lang="en-US" dirty="0"/>
              <a:t>and </a:t>
            </a:r>
            <a:r>
              <a:rPr lang="en-US" i="1" dirty="0"/>
              <a:t>h(x) </a:t>
            </a:r>
            <a:r>
              <a:rPr lang="en-US" dirty="0"/>
              <a:t>were drawn from the same distribution. There is always the possibility that</a:t>
            </a:r>
          </a:p>
          <a:p>
            <a:r>
              <a:rPr lang="en-US" dirty="0"/>
              <a:t>there are indeed two different but closely similar distributions and that our data are</a:t>
            </a:r>
          </a:p>
          <a:p>
            <a:r>
              <a:rPr lang="en-US" dirty="0"/>
              <a:t>not sufficiently sensitive to detect the difference between the two.</a:t>
            </a:r>
          </a:p>
          <a:p>
            <a:r>
              <a:rPr lang="en-US" b="1" dirty="0"/>
              <a:t>Constraints and Degrees of Freedom</a:t>
            </a:r>
          </a:p>
          <a:p>
            <a:r>
              <a:rPr lang="en-US" dirty="0"/>
              <a:t>Equation (4.34) defines the number of degrees of freedom, </a:t>
            </a:r>
            <a:r>
              <a:rPr lang="en-US" i="1" dirty="0"/>
              <a:t>v, </a:t>
            </a:r>
            <a:r>
              <a:rPr lang="en-US" dirty="0"/>
              <a:t>and </a:t>
            </a:r>
            <a:r>
              <a:rPr lang="en-US" i="1" dirty="0"/>
              <a:t>&lt;X2&gt;, </a:t>
            </a:r>
            <a:r>
              <a:rPr lang="en-US" dirty="0"/>
              <a:t>the expectation</a:t>
            </a:r>
          </a:p>
          <a:p>
            <a:r>
              <a:rPr lang="en-US" dirty="0"/>
              <a:t>value of </a:t>
            </a:r>
            <a:r>
              <a:rPr lang="en-US" i="1" dirty="0"/>
              <a:t>X2. </a:t>
            </a:r>
            <a:r>
              <a:rPr lang="en-US" dirty="0"/>
              <a:t>To clarify the relation between constraints and degrees of freedom</a:t>
            </a:r>
          </a:p>
          <a:p>
            <a:r>
              <a:rPr lang="en-US" dirty="0"/>
              <a:t>in a X2 test, consider a data set that is expected to show a linear relation</a:t>
            </a:r>
          </a:p>
          <a:p>
            <a:r>
              <a:rPr lang="en-US" dirty="0"/>
              <a:t>between the measured values </a:t>
            </a:r>
            <a:r>
              <a:rPr lang="en-US" i="1" dirty="0" err="1"/>
              <a:t>Xj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 err="1"/>
              <a:t>hj</a:t>
            </a:r>
            <a:r>
              <a:rPr lang="en-US" i="1" dirty="0"/>
              <a:t>' </a:t>
            </a:r>
            <a:r>
              <a:rPr lang="en-US" dirty="0"/>
              <a:t>that is,</a:t>
            </a:r>
          </a:p>
          <a:p>
            <a:r>
              <a:rPr lang="en-US" i="1" dirty="0" err="1"/>
              <a:t>Yj</a:t>
            </a:r>
            <a:r>
              <a:rPr lang="en-US" i="1" dirty="0"/>
              <a:t>=A </a:t>
            </a:r>
            <a:r>
              <a:rPr lang="en-US" dirty="0"/>
              <a:t>+ </a:t>
            </a:r>
            <a:r>
              <a:rPr lang="en-US" i="1" dirty="0" err="1"/>
              <a:t>BXj</a:t>
            </a:r>
            <a:endParaRPr lang="en-US" i="1" dirty="0"/>
          </a:p>
          <a:p>
            <a:r>
              <a:rPr lang="en-US" dirty="0"/>
              <a:t>Clearly, two measurements of </a:t>
            </a:r>
            <a:r>
              <a:rPr lang="en-US" i="1" dirty="0"/>
              <a:t>Y </a:t>
            </a:r>
            <a:r>
              <a:rPr lang="en-US" dirty="0"/>
              <a:t>at two different values of </a:t>
            </a:r>
            <a:r>
              <a:rPr lang="en-US" i="1" dirty="0"/>
              <a:t>x </a:t>
            </a:r>
            <a:r>
              <a:rPr lang="en-US" dirty="0"/>
              <a:t>are required just to</a:t>
            </a:r>
          </a:p>
          <a:p>
            <a:r>
              <a:rPr lang="en-US" dirty="0"/>
              <a:t>define the two parameters, </a:t>
            </a:r>
            <a:r>
              <a:rPr lang="en-US" i="1" dirty="0"/>
              <a:t>A </a:t>
            </a:r>
            <a:r>
              <a:rPr lang="en-US" dirty="0"/>
              <a:t>and </a:t>
            </a:r>
            <a:r>
              <a:rPr lang="en-US" i="1" dirty="0"/>
              <a:t>B, </a:t>
            </a:r>
            <a:r>
              <a:rPr lang="en-US" dirty="0"/>
              <a:t>of the straight line so there are two constraints</a:t>
            </a:r>
          </a:p>
          <a:p>
            <a:r>
              <a:rPr lang="en-US" i="1" dirty="0"/>
              <a:t>(</a:t>
            </a:r>
            <a:r>
              <a:rPr lang="en-US" i="1" dirty="0" err="1"/>
              <a:t>nc</a:t>
            </a:r>
            <a:r>
              <a:rPr lang="en-US" i="1" dirty="0"/>
              <a:t> </a:t>
            </a:r>
            <a:r>
              <a:rPr lang="en-US" dirty="0"/>
              <a:t>= 2) on the system and at least three measurements </a:t>
            </a:r>
            <a:r>
              <a:rPr lang="en-US" i="1" dirty="0"/>
              <a:t>(n </a:t>
            </a:r>
            <a:r>
              <a:rPr lang="en-US" dirty="0"/>
              <a:t>= 3) must be made before</a:t>
            </a:r>
          </a:p>
          <a:p>
            <a:r>
              <a:rPr lang="en-US" dirty="0"/>
              <a:t>a test can be applied. Under these circumstances, if we assume that points </a:t>
            </a:r>
            <a:r>
              <a:rPr lang="en-US" i="1" dirty="0"/>
              <a:t>j </a:t>
            </a:r>
            <a:r>
              <a:rPr lang="en-US" dirty="0"/>
              <a:t>= 1</a:t>
            </a:r>
          </a:p>
          <a:p>
            <a:r>
              <a:rPr lang="en-US" i="1" dirty="0" err="1"/>
              <a:t>andj</a:t>
            </a:r>
            <a:r>
              <a:rPr lang="en-US" i="1" dirty="0"/>
              <a:t> </a:t>
            </a:r>
            <a:r>
              <a:rPr lang="en-US" dirty="0"/>
              <a:t>= 2 are used to calculate </a:t>
            </a:r>
            <a:r>
              <a:rPr lang="en-US" i="1" dirty="0"/>
              <a:t>A </a:t>
            </a:r>
            <a:r>
              <a:rPr lang="en-US" dirty="0"/>
              <a:t>and </a:t>
            </a:r>
            <a:r>
              <a:rPr lang="en-US" i="1" dirty="0"/>
              <a:t>B, </a:t>
            </a:r>
            <a:r>
              <a:rPr lang="en-US" dirty="0"/>
              <a:t>Equation (4.32) becomes</a:t>
            </a:r>
          </a:p>
          <a:p>
            <a:r>
              <a:rPr lang="en-US" dirty="0"/>
              <a:t>X2 = </a:t>
            </a:r>
            <a:r>
              <a:rPr lang="en-US" i="1" dirty="0"/>
              <a:t>(h3 </a:t>
            </a:r>
            <a:r>
              <a:rPr lang="en-US" dirty="0"/>
              <a:t>- </a:t>
            </a:r>
            <a:r>
              <a:rPr lang="en-US" i="1" dirty="0"/>
              <a:t>Y3)2j </a:t>
            </a:r>
            <a:r>
              <a:rPr lang="en-US" i="1" dirty="0" err="1"/>
              <a:t>aHh</a:t>
            </a:r>
            <a:r>
              <a:rPr lang="en-US" i="1" dirty="0"/>
              <a:t>)</a:t>
            </a:r>
          </a:p>
          <a:p>
            <a:r>
              <a:rPr lang="en-US" dirty="0"/>
              <a:t>and we should expect to find</a:t>
            </a:r>
          </a:p>
          <a:p>
            <a:r>
              <a:rPr lang="pt-BR" i="1" dirty="0"/>
              <a:t>(X2) </a:t>
            </a:r>
            <a:r>
              <a:rPr lang="pt-BR" dirty="0"/>
              <a:t>= </a:t>
            </a:r>
            <a:r>
              <a:rPr lang="pt-BR" i="1" dirty="0"/>
              <a:t>n </a:t>
            </a:r>
            <a:r>
              <a:rPr lang="pt-BR" dirty="0"/>
              <a:t>- </a:t>
            </a:r>
            <a:r>
              <a:rPr lang="pt-BR" i="1" dirty="0"/>
              <a:t>nc </a:t>
            </a:r>
            <a:r>
              <a:rPr lang="pt-BR" dirty="0"/>
              <a:t>= 3 - 2 = 1</a:t>
            </a:r>
          </a:p>
          <a:p>
            <a:r>
              <a:rPr lang="en-US" dirty="0"/>
              <a:t>Estimates of Mean and Errors 71</a:t>
            </a:r>
          </a:p>
          <a:p>
            <a:r>
              <a:rPr lang="en-US" dirty="0"/>
              <a:t>Similarly, if we measure </a:t>
            </a:r>
            <a:r>
              <a:rPr lang="en-US" i="1" dirty="0"/>
              <a:t>n </a:t>
            </a:r>
            <a:r>
              <a:rPr lang="en-US" dirty="0"/>
              <a:t>= 4 points, there will be two points available for the</a:t>
            </a:r>
          </a:p>
          <a:p>
            <a:r>
              <a:rPr lang="en-US" dirty="0"/>
              <a:t>X2 test or 2 degrees of freedom. Of course, in general, we would not use just two</a:t>
            </a:r>
          </a:p>
          <a:p>
            <a:r>
              <a:rPr lang="en-US" dirty="0"/>
              <a:t>points to calculate the two parameters. Rather, we should perform a </a:t>
            </a:r>
            <a:r>
              <a:rPr lang="en-US" i="1" dirty="0"/>
              <a:t>least-squares</a:t>
            </a:r>
          </a:p>
          <a:p>
            <a:r>
              <a:rPr lang="en-US" i="1" dirty="0"/>
              <a:t>fit </a:t>
            </a:r>
            <a:r>
              <a:rPr lang="en-US" dirty="0"/>
              <a:t>in which all measurements are treated equally (or weighted according to their</a:t>
            </a:r>
          </a:p>
          <a:p>
            <a:r>
              <a:rPr lang="en-US" dirty="0"/>
              <a:t>uncertainties). However, the same principle holds: we impose two constraints on</a:t>
            </a:r>
          </a:p>
          <a:p>
            <a:r>
              <a:rPr lang="en-US" dirty="0"/>
              <a:t>our calculation to define the two parameters of a straight line, leaving 2 degrees of</a:t>
            </a:r>
          </a:p>
          <a:p>
            <a:r>
              <a:rPr lang="en-US" dirty="0"/>
              <a:t>freedom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688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52400"/>
            <a:ext cx="8991600" cy="594008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33CC"/>
                </a:solidFill>
              </a:rPr>
              <a:t>Because, in general, we do not know the </a:t>
            </a:r>
            <a:r>
              <a:rPr lang="en-US" sz="2000" b="1" dirty="0" smtClean="0">
                <a:solidFill>
                  <a:srgbClr val="0033CC"/>
                </a:solidFill>
              </a:rPr>
              <a:t>mean </a:t>
            </a:r>
            <a:r>
              <a:rPr lang="en-US" sz="2000" b="1" dirty="0" smtClean="0">
                <a:solidFill>
                  <a:srgbClr val="0033CC"/>
                </a:solidFill>
                <a:sym typeface="Symbol"/>
              </a:rPr>
              <a:t></a:t>
            </a:r>
            <a:r>
              <a:rPr lang="en-US" sz="2000" b="1" dirty="0" smtClean="0">
                <a:solidFill>
                  <a:srgbClr val="0033CC"/>
                </a:solidFill>
              </a:rPr>
              <a:t> </a:t>
            </a:r>
            <a:r>
              <a:rPr lang="en-US" sz="2000" b="1" dirty="0">
                <a:solidFill>
                  <a:srgbClr val="0033CC"/>
                </a:solidFill>
              </a:rPr>
              <a:t>of the distribution for a physical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experiment, we must estimate it from some experimentally derived parameter.</a:t>
            </a:r>
          </a:p>
          <a:p>
            <a:r>
              <a:rPr lang="en-US" sz="2000" b="1" dirty="0">
                <a:solidFill>
                  <a:srgbClr val="CC00CC"/>
                </a:solidFill>
              </a:rPr>
              <a:t>Let us call the estimate </a:t>
            </a:r>
            <a:r>
              <a:rPr lang="en-US" sz="2000" b="1" dirty="0" smtClean="0">
                <a:solidFill>
                  <a:srgbClr val="CC00CC"/>
                </a:solidFill>
                <a:sym typeface="Symbol"/>
              </a:rPr>
              <a:t></a:t>
            </a:r>
            <a:r>
              <a:rPr lang="en-US" sz="2000" b="1" dirty="0" smtClean="0">
                <a:solidFill>
                  <a:srgbClr val="CC00CC"/>
                </a:solidFill>
              </a:rPr>
              <a:t>' , What </a:t>
            </a:r>
            <a:r>
              <a:rPr lang="en-US" sz="2000" b="1" dirty="0">
                <a:solidFill>
                  <a:srgbClr val="CC00CC"/>
                </a:solidFill>
              </a:rPr>
              <a:t>formula for deriving </a:t>
            </a:r>
            <a:r>
              <a:rPr lang="en-US" sz="2000" b="1" dirty="0">
                <a:solidFill>
                  <a:srgbClr val="CC00CC"/>
                </a:solidFill>
                <a:sym typeface="Symbol"/>
              </a:rPr>
              <a:t></a:t>
            </a:r>
            <a:r>
              <a:rPr lang="en-US" sz="2000" b="1" dirty="0">
                <a:solidFill>
                  <a:srgbClr val="CC00CC"/>
                </a:solidFill>
              </a:rPr>
              <a:t>'</a:t>
            </a:r>
            <a:r>
              <a:rPr lang="en-US" sz="2000" b="1" dirty="0" smtClean="0">
                <a:solidFill>
                  <a:srgbClr val="CC00CC"/>
                </a:solidFill>
              </a:rPr>
              <a:t> </a:t>
            </a:r>
            <a:r>
              <a:rPr lang="en-US" sz="2000" b="1" dirty="0">
                <a:solidFill>
                  <a:srgbClr val="CC00CC"/>
                </a:solidFill>
              </a:rPr>
              <a:t>from the data will yield the</a:t>
            </a:r>
          </a:p>
          <a:p>
            <a:r>
              <a:rPr lang="en-US" sz="2000" b="1" dirty="0">
                <a:solidFill>
                  <a:srgbClr val="CC00CC"/>
                </a:solidFill>
              </a:rPr>
              <a:t>maximum likelihood that the parent distribution had a mean equal to </a:t>
            </a:r>
            <a:r>
              <a:rPr lang="en-US" sz="2000" b="1" dirty="0" smtClean="0">
                <a:solidFill>
                  <a:srgbClr val="CC00CC"/>
                </a:solidFill>
                <a:sym typeface="Symbol"/>
              </a:rPr>
              <a:t></a:t>
            </a:r>
            <a:r>
              <a:rPr lang="en-US" sz="2000" b="1" dirty="0" smtClean="0">
                <a:solidFill>
                  <a:srgbClr val="CC00CC"/>
                </a:solidFill>
              </a:rPr>
              <a:t>?</a:t>
            </a:r>
            <a:endParaRPr lang="en-US" sz="2000" b="1" dirty="0">
              <a:solidFill>
                <a:srgbClr val="CC00CC"/>
              </a:solidFill>
            </a:endParaRPr>
          </a:p>
          <a:p>
            <a:r>
              <a:rPr lang="en-US" sz="2000" b="1" dirty="0">
                <a:solidFill>
                  <a:srgbClr val="008080"/>
                </a:solidFill>
              </a:rPr>
              <a:t>If we hypothesize a trial distribution with a mean </a:t>
            </a:r>
            <a:r>
              <a:rPr lang="en-US" sz="2000" b="1" dirty="0">
                <a:solidFill>
                  <a:srgbClr val="008080"/>
                </a:solidFill>
                <a:sym typeface="Symbol"/>
              </a:rPr>
              <a:t></a:t>
            </a:r>
            <a:r>
              <a:rPr lang="en-US" sz="2000" b="1" dirty="0">
                <a:solidFill>
                  <a:srgbClr val="008080"/>
                </a:solidFill>
              </a:rPr>
              <a:t>' </a:t>
            </a:r>
            <a:r>
              <a:rPr lang="en-US" sz="2000" b="1" dirty="0" smtClean="0">
                <a:solidFill>
                  <a:srgbClr val="008080"/>
                </a:solidFill>
              </a:rPr>
              <a:t> </a:t>
            </a:r>
            <a:r>
              <a:rPr lang="en-US" sz="2000" b="1" dirty="0">
                <a:solidFill>
                  <a:srgbClr val="008080"/>
                </a:solidFill>
              </a:rPr>
              <a:t>and standard deviation </a:t>
            </a:r>
            <a:r>
              <a:rPr lang="en-US" sz="2000" b="1" dirty="0" smtClean="0">
                <a:solidFill>
                  <a:srgbClr val="008080"/>
                </a:solidFill>
                <a:sym typeface="Symbol"/>
              </a:rPr>
              <a:t></a:t>
            </a:r>
            <a:r>
              <a:rPr lang="en-US" sz="2000" b="1" dirty="0" smtClean="0">
                <a:solidFill>
                  <a:srgbClr val="008080"/>
                </a:solidFill>
              </a:rPr>
              <a:t>' = </a:t>
            </a:r>
            <a:r>
              <a:rPr lang="en-US" sz="2000" b="1" dirty="0" smtClean="0">
                <a:solidFill>
                  <a:srgbClr val="008080"/>
                </a:solidFill>
                <a:sym typeface="Symbol"/>
              </a:rPr>
              <a:t>, </a:t>
            </a:r>
            <a:r>
              <a:rPr lang="en-US" sz="2000" b="1" dirty="0" smtClean="0">
                <a:solidFill>
                  <a:srgbClr val="008080"/>
                </a:solidFill>
              </a:rPr>
              <a:t>the </a:t>
            </a:r>
            <a:r>
              <a:rPr lang="en-US" sz="2000" b="1" dirty="0">
                <a:solidFill>
                  <a:srgbClr val="008080"/>
                </a:solidFill>
              </a:rPr>
              <a:t>probability of observing the value </a:t>
            </a:r>
            <a:r>
              <a:rPr lang="en-US" sz="2000" b="1" i="1" dirty="0" smtClean="0">
                <a:solidFill>
                  <a:srgbClr val="008080"/>
                </a:solidFill>
              </a:rPr>
              <a:t>xi </a:t>
            </a:r>
            <a:r>
              <a:rPr lang="en-US" sz="2000" b="1" dirty="0">
                <a:solidFill>
                  <a:srgbClr val="008080"/>
                </a:solidFill>
              </a:rPr>
              <a:t>is given by the probability function</a:t>
            </a:r>
          </a:p>
          <a:p>
            <a:endParaRPr lang="en-US" sz="2000" b="1" i="1" dirty="0" smtClean="0">
              <a:solidFill>
                <a:srgbClr val="0033CC"/>
              </a:solidFill>
            </a:endParaRPr>
          </a:p>
          <a:p>
            <a:endParaRPr lang="en-US" sz="2000" b="1" i="1" dirty="0">
              <a:solidFill>
                <a:srgbClr val="0033CC"/>
              </a:solidFill>
            </a:endParaRPr>
          </a:p>
          <a:p>
            <a:r>
              <a:rPr lang="en-US" sz="2000" b="1" dirty="0" smtClean="0">
                <a:solidFill>
                  <a:srgbClr val="CC00CC"/>
                </a:solidFill>
              </a:rPr>
              <a:t>Considering </a:t>
            </a:r>
            <a:r>
              <a:rPr lang="en-US" sz="2000" b="1" dirty="0">
                <a:solidFill>
                  <a:srgbClr val="CC00CC"/>
                </a:solidFill>
              </a:rPr>
              <a:t>the entire set of </a:t>
            </a:r>
            <a:r>
              <a:rPr lang="en-US" sz="2000" b="1" i="1" dirty="0">
                <a:solidFill>
                  <a:srgbClr val="CC00CC"/>
                </a:solidFill>
              </a:rPr>
              <a:t>N </a:t>
            </a:r>
            <a:r>
              <a:rPr lang="en-US" sz="2000" b="1" dirty="0">
                <a:solidFill>
                  <a:srgbClr val="CC00CC"/>
                </a:solidFill>
              </a:rPr>
              <a:t>observations, the probability for observing that </a:t>
            </a:r>
            <a:r>
              <a:rPr lang="en-US" sz="2000" b="1" dirty="0" smtClean="0">
                <a:solidFill>
                  <a:srgbClr val="CC00CC"/>
                </a:solidFill>
              </a:rPr>
              <a:t>particular set </a:t>
            </a:r>
            <a:r>
              <a:rPr lang="en-US" sz="2000" b="1" dirty="0">
                <a:solidFill>
                  <a:srgbClr val="CC00CC"/>
                </a:solidFill>
              </a:rPr>
              <a:t>is given by the product of the individual probability functions, </a:t>
            </a:r>
            <a:r>
              <a:rPr lang="en-US" sz="2000" b="1" i="1" dirty="0">
                <a:solidFill>
                  <a:srgbClr val="CC00CC"/>
                </a:solidFill>
              </a:rPr>
              <a:t>P</a:t>
            </a:r>
            <a:r>
              <a:rPr lang="en-US" sz="2000" b="1" i="1" baseline="-25000" dirty="0">
                <a:solidFill>
                  <a:srgbClr val="CC00CC"/>
                </a:solidFill>
              </a:rPr>
              <a:t>i</a:t>
            </a:r>
            <a:r>
              <a:rPr lang="en-US" sz="2000" b="1" i="1" dirty="0" smtClean="0">
                <a:solidFill>
                  <a:srgbClr val="CC00CC"/>
                </a:solidFill>
              </a:rPr>
              <a:t>(</a:t>
            </a:r>
            <a:r>
              <a:rPr lang="en-US" sz="2000" b="1" dirty="0">
                <a:solidFill>
                  <a:srgbClr val="CC00CC"/>
                </a:solidFill>
                <a:sym typeface="Symbol"/>
              </a:rPr>
              <a:t></a:t>
            </a:r>
            <a:r>
              <a:rPr lang="en-US" sz="2000" b="1" dirty="0">
                <a:solidFill>
                  <a:srgbClr val="CC00CC"/>
                </a:solidFill>
              </a:rPr>
              <a:t>'</a:t>
            </a:r>
            <a:r>
              <a:rPr lang="en-US" sz="2000" b="1" i="1" dirty="0" smtClean="0">
                <a:solidFill>
                  <a:srgbClr val="CC00CC"/>
                </a:solidFill>
              </a:rPr>
              <a:t>),</a:t>
            </a:r>
            <a:endParaRPr lang="en-US" sz="2000" b="1" i="1" dirty="0">
              <a:solidFill>
                <a:srgbClr val="CC00CC"/>
              </a:solidFill>
            </a:endParaRPr>
          </a:p>
          <a:p>
            <a:endParaRPr lang="en-US" sz="2000" b="1" dirty="0" smtClean="0">
              <a:solidFill>
                <a:srgbClr val="0033CC"/>
              </a:solidFill>
            </a:endParaRPr>
          </a:p>
          <a:p>
            <a:endParaRPr lang="en-US" sz="2000" b="1" dirty="0">
              <a:solidFill>
                <a:srgbClr val="0033CC"/>
              </a:solidFill>
            </a:endParaRPr>
          </a:p>
          <a:p>
            <a:r>
              <a:rPr lang="en-US" sz="2000" b="1" dirty="0" smtClean="0">
                <a:solidFill>
                  <a:srgbClr val="CC00CC"/>
                </a:solidFill>
              </a:rPr>
              <a:t>where </a:t>
            </a:r>
            <a:r>
              <a:rPr lang="en-US" sz="2000" b="1" dirty="0">
                <a:solidFill>
                  <a:srgbClr val="CC00CC"/>
                </a:solidFill>
              </a:rPr>
              <a:t>the symbol </a:t>
            </a:r>
            <a:r>
              <a:rPr lang="en-US" sz="2000" b="1" dirty="0" smtClean="0">
                <a:solidFill>
                  <a:srgbClr val="CC00CC"/>
                </a:solidFill>
              </a:rPr>
              <a:t>        </a:t>
            </a:r>
            <a:r>
              <a:rPr lang="en-US" sz="2000" b="1" dirty="0">
                <a:solidFill>
                  <a:srgbClr val="CC00CC"/>
                </a:solidFill>
              </a:rPr>
              <a:t>denotes the product of the </a:t>
            </a:r>
            <a:r>
              <a:rPr lang="en-US" sz="2000" b="1" i="1" dirty="0">
                <a:solidFill>
                  <a:srgbClr val="CC00CC"/>
                </a:solidFill>
              </a:rPr>
              <a:t>N </a:t>
            </a:r>
            <a:r>
              <a:rPr lang="en-US" sz="2000" b="1" dirty="0">
                <a:solidFill>
                  <a:srgbClr val="CC00CC"/>
                </a:solidFill>
              </a:rPr>
              <a:t>probabilities </a:t>
            </a:r>
            <a:r>
              <a:rPr lang="en-US" sz="2000" b="1" i="1" dirty="0">
                <a:solidFill>
                  <a:srgbClr val="CC00CC"/>
                </a:solidFill>
              </a:rPr>
              <a:t>P</a:t>
            </a:r>
            <a:r>
              <a:rPr lang="en-US" sz="2000" b="1" i="1" baseline="-25000" dirty="0">
                <a:solidFill>
                  <a:srgbClr val="CC00CC"/>
                </a:solidFill>
              </a:rPr>
              <a:t>i</a:t>
            </a:r>
            <a:r>
              <a:rPr lang="en-US" sz="2000" b="1" i="1" dirty="0">
                <a:solidFill>
                  <a:srgbClr val="CC00CC"/>
                </a:solidFill>
              </a:rPr>
              <a:t>(</a:t>
            </a:r>
            <a:r>
              <a:rPr lang="en-US" sz="2000" b="1" dirty="0">
                <a:solidFill>
                  <a:srgbClr val="CC00CC"/>
                </a:solidFill>
                <a:sym typeface="Symbol"/>
              </a:rPr>
              <a:t></a:t>
            </a:r>
            <a:r>
              <a:rPr lang="en-US" sz="2000" b="1" dirty="0" smtClean="0">
                <a:solidFill>
                  <a:srgbClr val="CC00CC"/>
                </a:solidFill>
              </a:rPr>
              <a:t>'</a:t>
            </a:r>
            <a:r>
              <a:rPr lang="en-US" sz="2000" b="1" i="1" dirty="0" smtClean="0">
                <a:solidFill>
                  <a:srgbClr val="CC00CC"/>
                </a:solidFill>
              </a:rPr>
              <a:t>).</a:t>
            </a:r>
            <a:endParaRPr lang="en-US" sz="2000" b="1" i="1" dirty="0">
              <a:solidFill>
                <a:srgbClr val="CC00CC"/>
              </a:solidFill>
            </a:endParaRPr>
          </a:p>
          <a:p>
            <a:r>
              <a:rPr lang="en-US" sz="2000" b="1" dirty="0">
                <a:solidFill>
                  <a:srgbClr val="0033CC"/>
                </a:solidFill>
              </a:rPr>
              <a:t>The product of the constants multiplying the exponential in Equation (4.3) is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the same as the product to the </a:t>
            </a:r>
            <a:r>
              <a:rPr lang="en-US" sz="2000" b="1" i="1" dirty="0">
                <a:solidFill>
                  <a:srgbClr val="0033CC"/>
                </a:solidFill>
              </a:rPr>
              <a:t>N</a:t>
            </a:r>
            <a:r>
              <a:rPr lang="en-US" sz="2000" b="1" i="1" baseline="-25000" dirty="0">
                <a:solidFill>
                  <a:srgbClr val="0033CC"/>
                </a:solidFill>
              </a:rPr>
              <a:t>th </a:t>
            </a:r>
            <a:r>
              <a:rPr lang="en-US" sz="2000" b="1" dirty="0">
                <a:solidFill>
                  <a:srgbClr val="0033CC"/>
                </a:solidFill>
              </a:rPr>
              <a:t>power, and the product of the exponentials is </a:t>
            </a:r>
            <a:r>
              <a:rPr lang="en-US" sz="2000" b="1" dirty="0" smtClean="0">
                <a:solidFill>
                  <a:srgbClr val="0033CC"/>
                </a:solidFill>
              </a:rPr>
              <a:t>the same </a:t>
            </a:r>
            <a:r>
              <a:rPr lang="en-US" sz="2000" b="1" dirty="0">
                <a:solidFill>
                  <a:srgbClr val="0033CC"/>
                </a:solidFill>
              </a:rPr>
              <a:t>as the exponential </a:t>
            </a:r>
            <a:r>
              <a:rPr lang="en-US" sz="2000" b="1" dirty="0" smtClean="0">
                <a:solidFill>
                  <a:srgbClr val="0033CC"/>
                </a:solidFill>
              </a:rPr>
              <a:t>of the </a:t>
            </a:r>
            <a:r>
              <a:rPr lang="en-US" sz="2000" b="1" dirty="0">
                <a:solidFill>
                  <a:srgbClr val="0033CC"/>
                </a:solidFill>
              </a:rPr>
              <a:t>sum of the arguments. 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r>
              <a:rPr lang="en-US" sz="2000" b="1" dirty="0" smtClean="0">
                <a:solidFill>
                  <a:srgbClr val="0033CC"/>
                </a:solidFill>
              </a:rPr>
              <a:t>Therefore</a:t>
            </a:r>
            <a:r>
              <a:rPr lang="en-US" sz="2000" b="1" dirty="0">
                <a:solidFill>
                  <a:srgbClr val="0033CC"/>
                </a:solidFill>
              </a:rPr>
              <a:t>, Equation (4.4) reduces</a:t>
            </a:r>
          </a:p>
          <a:p>
            <a:endParaRPr lang="en-US" sz="2000" b="1" dirty="0" smtClean="0">
              <a:solidFill>
                <a:srgbClr val="0033CC"/>
              </a:solidFill>
            </a:endParaRPr>
          </a:p>
          <a:p>
            <a:endParaRPr lang="en-US" sz="2000" b="1" dirty="0">
              <a:solidFill>
                <a:srgbClr val="0033CC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4660964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8" y="3224213"/>
            <a:ext cx="4536444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310" y="3865480"/>
            <a:ext cx="188119" cy="263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9" y="5383619"/>
            <a:ext cx="4536443" cy="563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456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763000" cy="21328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33CC"/>
                </a:solidFill>
              </a:rPr>
              <a:t>According to the </a:t>
            </a:r>
            <a:r>
              <a:rPr lang="en-US" sz="2000" b="1" i="1" dirty="0">
                <a:solidFill>
                  <a:srgbClr val="0033CC"/>
                </a:solidFill>
              </a:rPr>
              <a:t>method of maximum likelihood, </a:t>
            </a:r>
            <a:r>
              <a:rPr lang="en-US" sz="2000" b="1" dirty="0">
                <a:solidFill>
                  <a:srgbClr val="0033CC"/>
                </a:solidFill>
              </a:rPr>
              <a:t>if we compare the probabilities</a:t>
            </a:r>
          </a:p>
          <a:p>
            <a:r>
              <a:rPr lang="en-US" sz="2000" b="1" i="1" dirty="0">
                <a:solidFill>
                  <a:srgbClr val="0033CC"/>
                </a:solidFill>
              </a:rPr>
              <a:t>P("",') </a:t>
            </a:r>
            <a:r>
              <a:rPr lang="en-US" sz="2000" b="1" dirty="0">
                <a:solidFill>
                  <a:srgbClr val="0033CC"/>
                </a:solidFill>
              </a:rPr>
              <a:t>of obtaining our set of observations from various parent populations with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different means "",' but with the same standard deviation (J"' = (J", the probability is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greatest that the data were derived from a population with "",' = ""'; that is, the most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likely population from which such a set of data might have come is assumed to be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the correct one.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Calculation of the Mean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The method of maximum likelihood states that the most probable value for "",' is the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one that gives the maximum value for the probability </a:t>
            </a:r>
            <a:r>
              <a:rPr lang="en-US" sz="2000" b="1" i="1" dirty="0">
                <a:solidFill>
                  <a:srgbClr val="0033CC"/>
                </a:solidFill>
              </a:rPr>
              <a:t>P("",') </a:t>
            </a:r>
            <a:r>
              <a:rPr lang="en-US" sz="2000" b="1" dirty="0">
                <a:solidFill>
                  <a:srgbClr val="0033CC"/>
                </a:solidFill>
              </a:rPr>
              <a:t>of Equation (4.5). Because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this probability is the product of a constant times an exponential to a negative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argument, maximizing the probability </a:t>
            </a:r>
            <a:r>
              <a:rPr lang="en-US" sz="2000" b="1" i="1" dirty="0">
                <a:solidFill>
                  <a:srgbClr val="0033CC"/>
                </a:solidFill>
              </a:rPr>
              <a:t>P("",') </a:t>
            </a:r>
            <a:r>
              <a:rPr lang="en-US" sz="2000" b="1" dirty="0">
                <a:solidFill>
                  <a:srgbClr val="0033CC"/>
                </a:solidFill>
              </a:rPr>
              <a:t>is equivalent to minimizing the argument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X of the exponential,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(4.6)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To find the minimum value of a function X we set the derivative of the function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to 0,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(4.7)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Estimates of Mean and Errors 53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and obtain</a:t>
            </a:r>
          </a:p>
          <a:p>
            <a:r>
              <a:rPr lang="en-US" sz="2000" b="1" i="1" dirty="0" err="1">
                <a:solidFill>
                  <a:srgbClr val="0033CC"/>
                </a:solidFill>
              </a:rPr>
              <a:t>dX</a:t>
            </a:r>
            <a:r>
              <a:rPr lang="en-US" sz="2000" b="1" i="1" dirty="0">
                <a:solidFill>
                  <a:srgbClr val="0033CC"/>
                </a:solidFill>
              </a:rPr>
              <a:t> </a:t>
            </a:r>
            <a:r>
              <a:rPr lang="en-US" sz="2000" b="1" dirty="0">
                <a:solidFill>
                  <a:srgbClr val="0033CC"/>
                </a:solidFill>
              </a:rPr>
              <a:t>= _1. ~ ~(Xi - "",')2 = ~ </a:t>
            </a:r>
            <a:r>
              <a:rPr lang="en-US" sz="2000" b="1" i="1" dirty="0">
                <a:solidFill>
                  <a:srgbClr val="0033CC"/>
                </a:solidFill>
              </a:rPr>
              <a:t>(Xi </a:t>
            </a:r>
            <a:r>
              <a:rPr lang="en-US" sz="2000" b="1" dirty="0">
                <a:solidFill>
                  <a:srgbClr val="0033CC"/>
                </a:solidFill>
              </a:rPr>
              <a:t>- """) = ° </a:t>
            </a:r>
            <a:r>
              <a:rPr lang="en-US" sz="2000" b="1" i="1" dirty="0">
                <a:solidFill>
                  <a:srgbClr val="0033CC"/>
                </a:solidFill>
              </a:rPr>
              <a:t>d"",' </a:t>
            </a:r>
            <a:r>
              <a:rPr lang="en-US" sz="2000" b="1" dirty="0">
                <a:solidFill>
                  <a:srgbClr val="0033CC"/>
                </a:solidFill>
              </a:rPr>
              <a:t>2 </a:t>
            </a:r>
            <a:r>
              <a:rPr lang="en-US" sz="2000" b="1" i="1" dirty="0">
                <a:solidFill>
                  <a:srgbClr val="0033CC"/>
                </a:solidFill>
              </a:rPr>
              <a:t>d"",' </a:t>
            </a:r>
            <a:r>
              <a:rPr lang="en-US" sz="2000" b="1" dirty="0">
                <a:solidFill>
                  <a:srgbClr val="0033CC"/>
                </a:solidFill>
              </a:rPr>
              <a:t>(J" (J"2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(4.8)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which, because (J" is a constant, gives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(4.9)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Thus, the maximum likelihood method for estimating the mean by maximizing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the probability </a:t>
            </a:r>
            <a:r>
              <a:rPr lang="en-US" sz="2000" b="1" i="1" dirty="0">
                <a:solidFill>
                  <a:srgbClr val="0033CC"/>
                </a:solidFill>
              </a:rPr>
              <a:t>P("",') </a:t>
            </a:r>
            <a:r>
              <a:rPr lang="en-US" sz="2000" b="1" dirty="0">
                <a:solidFill>
                  <a:srgbClr val="0033CC"/>
                </a:solidFill>
              </a:rPr>
              <a:t>of Equation (4.5) shows that the most probable value of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the mean is just the average </a:t>
            </a:r>
            <a:r>
              <a:rPr lang="en-US" sz="2000" b="1" i="1" dirty="0">
                <a:solidFill>
                  <a:srgbClr val="0033CC"/>
                </a:solidFill>
              </a:rPr>
              <a:t>x </a:t>
            </a:r>
            <a:r>
              <a:rPr lang="en-US" sz="2000" b="1" dirty="0">
                <a:solidFill>
                  <a:srgbClr val="0033CC"/>
                </a:solidFill>
              </a:rPr>
              <a:t>as defined in Equation (1.1).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Estimated Error in the Mean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What uncertainty (J" is associated with our determination of the mean "",' in Equation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(4.9)? We have assumed that all data points </a:t>
            </a:r>
            <a:r>
              <a:rPr lang="en-US" sz="2000" b="1" i="1" dirty="0">
                <a:solidFill>
                  <a:srgbClr val="0033CC"/>
                </a:solidFill>
              </a:rPr>
              <a:t>Xi </a:t>
            </a:r>
            <a:r>
              <a:rPr lang="en-US" sz="2000" b="1" dirty="0">
                <a:solidFill>
                  <a:srgbClr val="0033CC"/>
                </a:solidFill>
              </a:rPr>
              <a:t>were drawn from the same parent distribution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and were thus obtained with an uncertainty characterized by the same standard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deviation (J". Each of these data points contributes to the determination of the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mean "",' and therefore each data point contributes some uncertainty to the determination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of the final results. A histogram of our data points would follow the Gaussian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shape, peaking at the value "",' and exhibiting a width corresponding to the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standard deviation (J". Clearly we are able to determine the mean to much better than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± (J", and our determination will improve as we increase the number of measured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points </a:t>
            </a:r>
            <a:r>
              <a:rPr lang="en-US" sz="2000" b="1" i="1" dirty="0">
                <a:solidFill>
                  <a:srgbClr val="0033CC"/>
                </a:solidFill>
              </a:rPr>
              <a:t>N </a:t>
            </a:r>
            <a:r>
              <a:rPr lang="en-US" sz="2000" b="1" dirty="0">
                <a:solidFill>
                  <a:srgbClr val="0033CC"/>
                </a:solidFill>
              </a:rPr>
              <a:t>and are thus able to improve the agreement between our experimental histogram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and the smooth Gaussian curve.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In Chapter 3 we developed the error propagation equation [see Equation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(3.13)] for finding the contribution of the uncertainties in several terms contributing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to a single result. Applying this relation to Equation (4.9) to find the variance (J"~ of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the mean "",', we obtain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(4.10)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where the variance (</a:t>
            </a:r>
            <a:r>
              <a:rPr lang="en-US" sz="2000" b="1" dirty="0" err="1">
                <a:solidFill>
                  <a:srgbClr val="0033CC"/>
                </a:solidFill>
              </a:rPr>
              <a:t>J"r</a:t>
            </a:r>
            <a:r>
              <a:rPr lang="en-US" sz="2000" b="1" dirty="0">
                <a:solidFill>
                  <a:srgbClr val="0033CC"/>
                </a:solidFill>
              </a:rPr>
              <a:t> in each measured data point </a:t>
            </a:r>
            <a:r>
              <a:rPr lang="en-US" sz="2000" b="1" i="1" dirty="0">
                <a:solidFill>
                  <a:srgbClr val="0033CC"/>
                </a:solidFill>
              </a:rPr>
              <a:t>Xi </a:t>
            </a:r>
            <a:r>
              <a:rPr lang="en-US" sz="2000" b="1" dirty="0">
                <a:solidFill>
                  <a:srgbClr val="0033CC"/>
                </a:solidFill>
              </a:rPr>
              <a:t>is weighted by the square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of the effect </a:t>
            </a:r>
            <a:r>
              <a:rPr lang="en-US" sz="2000" b="1" i="1" dirty="0">
                <a:solidFill>
                  <a:srgbClr val="0033CC"/>
                </a:solidFill>
              </a:rPr>
              <a:t>a"",' </a:t>
            </a:r>
            <a:r>
              <a:rPr lang="en-US" sz="2000" b="1" dirty="0">
                <a:solidFill>
                  <a:srgbClr val="0033CC"/>
                </a:solidFill>
              </a:rPr>
              <a:t>/ </a:t>
            </a:r>
            <a:r>
              <a:rPr lang="en-US" sz="2000" b="1" i="1" dirty="0" err="1">
                <a:solidFill>
                  <a:srgbClr val="0033CC"/>
                </a:solidFill>
              </a:rPr>
              <a:t>aXi</a:t>
            </a:r>
            <a:r>
              <a:rPr lang="en-US" sz="2000" b="1" i="1" dirty="0">
                <a:solidFill>
                  <a:srgbClr val="0033CC"/>
                </a:solidFill>
              </a:rPr>
              <a:t>' </a:t>
            </a:r>
            <a:r>
              <a:rPr lang="en-US" sz="2000" b="1" dirty="0">
                <a:solidFill>
                  <a:srgbClr val="0033CC"/>
                </a:solidFill>
              </a:rPr>
              <a:t>that that data point has on the result. This approximation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neglects correlations between the measurements </a:t>
            </a:r>
            <a:r>
              <a:rPr lang="en-US" sz="2000" b="1" i="1" dirty="0">
                <a:solidFill>
                  <a:srgbClr val="0033CC"/>
                </a:solidFill>
              </a:rPr>
              <a:t>Xi </a:t>
            </a:r>
            <a:r>
              <a:rPr lang="en-US" sz="2000" b="1" dirty="0">
                <a:solidFill>
                  <a:srgbClr val="0033CC"/>
                </a:solidFill>
              </a:rPr>
              <a:t>as well as second- and </a:t>
            </a:r>
            <a:r>
              <a:rPr lang="en-US" sz="2000" b="1" dirty="0" err="1">
                <a:solidFill>
                  <a:srgbClr val="0033CC"/>
                </a:solidFill>
              </a:rPr>
              <a:t>higherorder</a:t>
            </a:r>
            <a:endParaRPr lang="en-US" sz="2000" b="1" dirty="0">
              <a:solidFill>
                <a:srgbClr val="0033CC"/>
              </a:solidFill>
            </a:endParaRPr>
          </a:p>
          <a:p>
            <a:r>
              <a:rPr lang="en-US" sz="2000" b="1" dirty="0">
                <a:solidFill>
                  <a:srgbClr val="0033CC"/>
                </a:solidFill>
              </a:rPr>
              <a:t>terms in the expansion of the variance (J"~, but it should be a reasonable approximation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as long as none of the data points contributes a major portion of the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final result.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If the uncertainties of the data points are all equal </a:t>
            </a:r>
            <a:r>
              <a:rPr lang="en-US" sz="2000" b="1" i="1" dirty="0">
                <a:solidFill>
                  <a:srgbClr val="0033CC"/>
                </a:solidFill>
              </a:rPr>
              <a:t>(</a:t>
            </a:r>
            <a:r>
              <a:rPr lang="en-US" sz="2000" b="1" i="1" dirty="0" err="1">
                <a:solidFill>
                  <a:srgbClr val="0033CC"/>
                </a:solidFill>
              </a:rPr>
              <a:t>J"i</a:t>
            </a:r>
            <a:r>
              <a:rPr lang="en-US" sz="2000" b="1" i="1" dirty="0">
                <a:solidFill>
                  <a:srgbClr val="0033CC"/>
                </a:solidFill>
              </a:rPr>
              <a:t> </a:t>
            </a:r>
            <a:r>
              <a:rPr lang="en-US" sz="2000" b="1" dirty="0">
                <a:solidFill>
                  <a:srgbClr val="0033CC"/>
                </a:solidFill>
              </a:rPr>
              <a:t>= (J", the partial derivatives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in Equation (4.10) are simply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~~; = </a:t>
            </a:r>
            <a:r>
              <a:rPr lang="en-US" sz="2000" b="1" dirty="0" err="1">
                <a:solidFill>
                  <a:srgbClr val="0033CC"/>
                </a:solidFill>
              </a:rPr>
              <a:t>a~i</a:t>
            </a:r>
            <a:r>
              <a:rPr lang="en-US" sz="2000" b="1" dirty="0">
                <a:solidFill>
                  <a:srgbClr val="0033CC"/>
                </a:solidFill>
              </a:rPr>
              <a:t> (~~Xi) = ~ (4.11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4349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304800"/>
            <a:ext cx="8077200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 combining Equations (4.10) and (4.11), we obtain</a:t>
            </a:r>
          </a:p>
          <a:p>
            <a:r>
              <a:rPr lang="en-US" dirty="0"/>
              <a:t>(4.12)</a:t>
            </a:r>
          </a:p>
          <a:p>
            <a:r>
              <a:rPr lang="en-US" dirty="0"/>
              <a:t>for the estimated error in the mean (J' </a:t>
            </a:r>
            <a:r>
              <a:rPr lang="en-US" dirty="0" err="1"/>
              <a:t>fL</a:t>
            </a:r>
            <a:r>
              <a:rPr lang="en-US" dirty="0"/>
              <a:t>" Thus, the standard deviation of our determination</a:t>
            </a:r>
          </a:p>
          <a:p>
            <a:r>
              <a:rPr lang="en-US" dirty="0"/>
              <a:t>of the mean </a:t>
            </a:r>
            <a:r>
              <a:rPr lang="en-US" dirty="0" err="1"/>
              <a:t>fL</a:t>
            </a:r>
            <a:r>
              <a:rPr lang="en-US" dirty="0"/>
              <a:t> I and, therefore, the precision of our estimate of the quantity </a:t>
            </a:r>
            <a:r>
              <a:rPr lang="en-US" dirty="0" err="1"/>
              <a:t>fL</a:t>
            </a:r>
            <a:r>
              <a:rPr lang="en-US" dirty="0"/>
              <a:t>,</a:t>
            </a:r>
          </a:p>
          <a:p>
            <a:r>
              <a:rPr lang="en-US" dirty="0"/>
              <a:t>improves as the square root of the number of measurements.</a:t>
            </a:r>
          </a:p>
          <a:p>
            <a:r>
              <a:rPr lang="en-US" dirty="0"/>
              <a:t>The standard deviation (J' of the parent population can be estimated from a</a:t>
            </a:r>
          </a:p>
          <a:p>
            <a:r>
              <a:rPr lang="en-US" dirty="0"/>
              <a:t>consideration of the measuring equipment and conditions, or internally from the</a:t>
            </a:r>
          </a:p>
          <a:p>
            <a:r>
              <a:rPr lang="en-US" dirty="0"/>
              <a:t>data, according to Equation (1.8):</a:t>
            </a:r>
          </a:p>
          <a:p>
            <a:r>
              <a:rPr lang="pt-BR" dirty="0"/>
              <a:t>(J' = s = ) </a:t>
            </a:r>
            <a:r>
              <a:rPr lang="pt-BR" i="1" dirty="0"/>
              <a:t>N </a:t>
            </a:r>
            <a:r>
              <a:rPr lang="pt-BR" dirty="0"/>
              <a:t>~ 1 ~ </a:t>
            </a:r>
            <a:r>
              <a:rPr lang="pt-BR" i="1" dirty="0"/>
              <a:t>(Xi </a:t>
            </a:r>
            <a:r>
              <a:rPr lang="pt-BR" dirty="0"/>
              <a:t>- </a:t>
            </a:r>
            <a:r>
              <a:rPr lang="pt-BR" i="1" dirty="0"/>
              <a:t>X)2 </a:t>
            </a:r>
            <a:r>
              <a:rPr lang="pt-BR" dirty="0"/>
              <a:t>(4.13)</a:t>
            </a:r>
          </a:p>
          <a:p>
            <a:r>
              <a:rPr lang="en-US" dirty="0"/>
              <a:t>which gives for the uncertainty (J' </a:t>
            </a:r>
            <a:r>
              <a:rPr lang="en-US" i="1" dirty="0"/>
              <a:t>/L </a:t>
            </a:r>
            <a:r>
              <a:rPr lang="en-US" dirty="0"/>
              <a:t>in the determination of the mean</a:t>
            </a:r>
          </a:p>
          <a:p>
            <a:r>
              <a:rPr lang="en-US" dirty="0"/>
              <a:t>(J' S</a:t>
            </a:r>
          </a:p>
          <a:p>
            <a:r>
              <a:rPr lang="en-US" dirty="0"/>
              <a:t>(J' =--=--</a:t>
            </a:r>
          </a:p>
          <a:p>
            <a:r>
              <a:rPr lang="en-US" i="1" dirty="0"/>
              <a:t>/L </a:t>
            </a:r>
            <a:r>
              <a:rPr lang="en-US" dirty="0" err="1"/>
              <a:t>vN</a:t>
            </a:r>
            <a:r>
              <a:rPr lang="en-US" dirty="0"/>
              <a:t> </a:t>
            </a:r>
            <a:r>
              <a:rPr lang="en-US" dirty="0" err="1"/>
              <a:t>vN</a:t>
            </a:r>
            <a:r>
              <a:rPr lang="en-US" dirty="0"/>
              <a:t> (4.14)</a:t>
            </a:r>
          </a:p>
          <a:p>
            <a:r>
              <a:rPr lang="en-US" dirty="0"/>
              <a:t>where (J' </a:t>
            </a:r>
            <a:r>
              <a:rPr lang="en-US" i="1" dirty="0"/>
              <a:t>/L </a:t>
            </a:r>
            <a:r>
              <a:rPr lang="en-US" dirty="0"/>
              <a:t>is referred to as the standard deviation of the mean, or the </a:t>
            </a:r>
            <a:r>
              <a:rPr lang="en-US" i="1" dirty="0"/>
              <a:t>standard error.</a:t>
            </a:r>
          </a:p>
          <a:p>
            <a:r>
              <a:rPr lang="en-US" dirty="0"/>
              <a:t>In principle, the value of (J' obtained from Equation (4.13) should be consistent with</a:t>
            </a:r>
          </a:p>
          <a:p>
            <a:r>
              <a:rPr lang="en-US" dirty="0"/>
              <a:t>the estimate made from the experimental equipment</a:t>
            </a:r>
            <a:r>
              <a:rPr lang="en-US" dirty="0" smtClean="0"/>
              <a:t>.</a:t>
            </a:r>
          </a:p>
          <a:p>
            <a:r>
              <a:rPr lang="en-US" dirty="0"/>
              <a:t>It is important to realize that the standard deviation of the </a:t>
            </a:r>
            <a:r>
              <a:rPr lang="en-US" i="1" dirty="0"/>
              <a:t>data </a:t>
            </a:r>
            <a:r>
              <a:rPr lang="en-US" dirty="0"/>
              <a:t>does not decrease</a:t>
            </a:r>
          </a:p>
          <a:p>
            <a:r>
              <a:rPr lang="en-US" dirty="0"/>
              <a:t>with repeated measurement; it just becomes better determined. On the other</a:t>
            </a:r>
          </a:p>
          <a:p>
            <a:r>
              <a:rPr lang="en-US" dirty="0"/>
              <a:t>hand, the standard deviation of the </a:t>
            </a:r>
            <a:r>
              <a:rPr lang="en-US" i="1" dirty="0"/>
              <a:t>mean </a:t>
            </a:r>
            <a:r>
              <a:rPr lang="en-US" dirty="0"/>
              <a:t>decreases as the square root of the number</a:t>
            </a:r>
          </a:p>
          <a:p>
            <a:r>
              <a:rPr lang="en-US" dirty="0"/>
              <a:t>of measurements, indicating the improvement in our ability to estimate the mean of</a:t>
            </a:r>
          </a:p>
          <a:p>
            <a:r>
              <a:rPr lang="en-US" dirty="0"/>
              <a:t>the distribution. Graphically we could illustrate this improvement by plotting </a:t>
            </a:r>
            <a:r>
              <a:rPr lang="en-US" dirty="0" smtClean="0"/>
              <a:t>a histogram </a:t>
            </a:r>
            <a:r>
              <a:rPr lang="en-US" dirty="0"/>
              <a:t>of the data and noting that our ability to determine the peak of the distribution</a:t>
            </a:r>
          </a:p>
          <a:p>
            <a:r>
              <a:rPr lang="en-US" dirty="0"/>
              <a:t>improves as the number of measurements increases and the distribution becomes</a:t>
            </a:r>
          </a:p>
          <a:p>
            <a:r>
              <a:rPr lang="en-US" dirty="0"/>
              <a:t>smoother.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805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106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Example 4.1 </a:t>
            </a:r>
            <a:r>
              <a:rPr lang="en-US" dirty="0"/>
              <a:t>We return to the student's measurement of the dropped ball (Example</a:t>
            </a:r>
          </a:p>
          <a:p>
            <a:r>
              <a:rPr lang="en-US" dirty="0"/>
              <a:t>1.2). Let us assume that the time for the ball to fall 2.00 m had been established previously</a:t>
            </a:r>
          </a:p>
          <a:p>
            <a:r>
              <a:rPr lang="en-US" dirty="0"/>
              <a:t>by careful measurements to be </a:t>
            </a:r>
            <a:r>
              <a:rPr lang="en-US" i="1" dirty="0"/>
              <a:t>Test </a:t>
            </a:r>
            <a:r>
              <a:rPr lang="en-US" dirty="0"/>
              <a:t>= 0.639 s. The student drops the ball</a:t>
            </a:r>
          </a:p>
          <a:p>
            <a:r>
              <a:rPr lang="en-US" dirty="0"/>
              <a:t>50 times and concludes, from a consideration of the electronic timer and the experimental</a:t>
            </a:r>
          </a:p>
          <a:p>
            <a:r>
              <a:rPr lang="en-US" dirty="0"/>
              <a:t>arrangement that the uncertainty in each of his individual measurements is</a:t>
            </a:r>
          </a:p>
          <a:p>
            <a:r>
              <a:rPr lang="en-US" dirty="0"/>
              <a:t>±0.020 s, consistent with the standard deviation determined from the data. This finite</a:t>
            </a:r>
          </a:p>
          <a:p>
            <a:r>
              <a:rPr lang="en-US" dirty="0"/>
              <a:t>precision of the apparatus results in a spread of observations grouped around the established</a:t>
            </a:r>
          </a:p>
          <a:p>
            <a:r>
              <a:rPr lang="en-US" dirty="0"/>
              <a:t>time as illustrated by the histogram of the data in Figure 1.2.</a:t>
            </a:r>
          </a:p>
          <a:p>
            <a:r>
              <a:rPr lang="en-US" dirty="0"/>
              <a:t>Because the uncertainties in all the data points are equal </a:t>
            </a:r>
            <a:r>
              <a:rPr lang="en-US" i="1" dirty="0"/>
              <a:t>(s; </a:t>
            </a:r>
            <a:r>
              <a:rPr lang="en-US" dirty="0"/>
              <a:t>= </a:t>
            </a:r>
            <a:r>
              <a:rPr lang="en-US" i="1" dirty="0"/>
              <a:t>s), </a:t>
            </a:r>
            <a:r>
              <a:rPr lang="en-US" dirty="0"/>
              <a:t>the student</a:t>
            </a:r>
          </a:p>
          <a:p>
            <a:r>
              <a:rPr lang="en-US" dirty="0"/>
              <a:t>calculates from his measurements and Equation (4.9) that his estimate of the</a:t>
            </a:r>
          </a:p>
          <a:p>
            <a:r>
              <a:rPr lang="en-US" dirty="0"/>
              <a:t>mean time is f.1 = </a:t>
            </a:r>
            <a:r>
              <a:rPr lang="en-US" i="1" dirty="0"/>
              <a:t>T </a:t>
            </a:r>
            <a:r>
              <a:rPr lang="en-US" dirty="0"/>
              <a:t>= 0.635s, with a standard deviation from Equation (4.13) of</a:t>
            </a:r>
          </a:p>
          <a:p>
            <a:r>
              <a:rPr lang="en-US" i="1" dirty="0"/>
              <a:t>a </a:t>
            </a:r>
            <a:r>
              <a:rPr lang="en-US" dirty="0"/>
              <a:t>= s = 0.020 s. From Equation (4.14), he estimates the uncertainty in his determination</a:t>
            </a:r>
          </a:p>
          <a:p>
            <a:r>
              <a:rPr lang="en-US" dirty="0"/>
              <a:t>of the mean to be </a:t>
            </a:r>
            <a:r>
              <a:rPr lang="en-US" i="1" dirty="0"/>
              <a:t>a /L </a:t>
            </a:r>
            <a:r>
              <a:rPr lang="en-US" dirty="0"/>
              <a:t>= </a:t>
            </a:r>
            <a:r>
              <a:rPr lang="en-US" i="1" dirty="0" err="1"/>
              <a:t>sfYN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0.020fVsO </a:t>
            </a:r>
            <a:r>
              <a:rPr lang="en-US" dirty="0"/>
              <a:t>or </a:t>
            </a:r>
            <a:r>
              <a:rPr lang="en-US" i="1" dirty="0"/>
              <a:t>a /L </a:t>
            </a:r>
            <a:r>
              <a:rPr lang="en-US" dirty="0"/>
              <a:t>= 0.0028. He quotes his</a:t>
            </a:r>
          </a:p>
          <a:p>
            <a:r>
              <a:rPr lang="en-US" dirty="0"/>
              <a:t>experimental result as </a:t>
            </a:r>
            <a:r>
              <a:rPr lang="en-US" i="1" dirty="0" err="1"/>
              <a:t>Texp</a:t>
            </a:r>
            <a:r>
              <a:rPr lang="en-US" i="1" dirty="0"/>
              <a:t> </a:t>
            </a:r>
            <a:r>
              <a:rPr lang="en-US" dirty="0"/>
              <a:t>= (0.635 ± 0.003) s.</a:t>
            </a:r>
          </a:p>
          <a:p>
            <a:r>
              <a:rPr lang="en-US" dirty="0"/>
              <a:t>To compare his experimental value </a:t>
            </a:r>
            <a:r>
              <a:rPr lang="en-US" i="1" dirty="0" err="1"/>
              <a:t>Texp</a:t>
            </a:r>
            <a:r>
              <a:rPr lang="en-US" i="1" dirty="0"/>
              <a:t> </a:t>
            </a:r>
            <a:r>
              <a:rPr lang="en-US" dirty="0"/>
              <a:t>to the established value </a:t>
            </a:r>
            <a:r>
              <a:rPr lang="en-US" i="1" dirty="0"/>
              <a:t>Test' </a:t>
            </a:r>
            <a:r>
              <a:rPr lang="en-US" dirty="0"/>
              <a:t>the student</a:t>
            </a:r>
          </a:p>
          <a:p>
            <a:r>
              <a:rPr lang="en-US" dirty="0"/>
              <a:t>calculates the number of standard deviations by which the two differ </a:t>
            </a:r>
            <a:r>
              <a:rPr lang="en-US" i="1" dirty="0"/>
              <a:t>n </a:t>
            </a:r>
            <a:r>
              <a:rPr lang="en-US" dirty="0"/>
              <a:t>= </a:t>
            </a:r>
            <a:r>
              <a:rPr lang="en-US" i="1" dirty="0"/>
              <a:t>IT </a:t>
            </a:r>
            <a:r>
              <a:rPr lang="en-US" dirty="0"/>
              <a:t>- </a:t>
            </a:r>
            <a:r>
              <a:rPr lang="en-US" i="1" dirty="0"/>
              <a:t>T </a:t>
            </a:r>
            <a:r>
              <a:rPr lang="en-US" dirty="0"/>
              <a:t>If </a:t>
            </a:r>
            <a:r>
              <a:rPr lang="en-US" i="1" dirty="0"/>
              <a:t>a , </a:t>
            </a:r>
            <a:r>
              <a:rPr lang="en-US" i="1" dirty="0" err="1"/>
              <a:t>exp</a:t>
            </a:r>
            <a:r>
              <a:rPr lang="en-US" i="1" dirty="0"/>
              <a:t> </a:t>
            </a:r>
            <a:r>
              <a:rPr lang="en-US" i="1" dirty="0" err="1"/>
              <a:t>est</a:t>
            </a:r>
            <a:r>
              <a:rPr lang="en-US" i="1" dirty="0"/>
              <a:t> </a:t>
            </a:r>
            <a:r>
              <a:rPr lang="en-US" dirty="0"/>
              <a:t>/l.</a:t>
            </a:r>
          </a:p>
          <a:p>
            <a:r>
              <a:rPr lang="en-US" i="1" dirty="0"/>
              <a:t>= 1A. </a:t>
            </a:r>
            <a:r>
              <a:rPr lang="en-US" dirty="0"/>
              <a:t>From the integral of the Gaussian probability equation in Table </a:t>
            </a:r>
            <a:r>
              <a:rPr lang="en-US" i="1" dirty="0"/>
              <a:t>C.2, </a:t>
            </a:r>
            <a:r>
              <a:rPr lang="en-US" dirty="0"/>
              <a:t>we observe</a:t>
            </a:r>
          </a:p>
          <a:p>
            <a:r>
              <a:rPr lang="en-US" dirty="0"/>
              <a:t>that we might expect a measurement to be within </a:t>
            </a:r>
            <a:r>
              <a:rPr lang="en-US" dirty="0" err="1"/>
              <a:t>lA</a:t>
            </a:r>
            <a:r>
              <a:rPr lang="en-US" dirty="0"/>
              <a:t> standard deviations in about</a:t>
            </a:r>
          </a:p>
          <a:p>
            <a:r>
              <a:rPr lang="en-US" dirty="0"/>
              <a:t>83.8% of repeated experiments, or to exceed </a:t>
            </a:r>
            <a:r>
              <a:rPr lang="en-US" i="1" dirty="0"/>
              <a:t>1A </a:t>
            </a:r>
            <a:r>
              <a:rPr lang="en-US" dirty="0"/>
              <a:t>standard deviations in about 16.2% of</a:t>
            </a:r>
          </a:p>
          <a:p>
            <a:r>
              <a:rPr lang="en-US" dirty="0"/>
              <a:t>the cases.</a:t>
            </a:r>
          </a:p>
          <a:p>
            <a:r>
              <a:rPr lang="en-US" dirty="0"/>
              <a:t>It is </a:t>
            </a:r>
            <a:r>
              <a:rPr lang="en-US" dirty="0" err="1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785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763000" cy="1338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</a:t>
            </a:r>
            <a:r>
              <a:rPr lang="en-US" b="1" dirty="0"/>
              <a:t>Warning About Statistics</a:t>
            </a:r>
          </a:p>
          <a:p>
            <a:r>
              <a:rPr lang="en-US" dirty="0"/>
              <a:t>Equation (4.12) might suggest that the error in the mean of a set of measurements</a:t>
            </a:r>
          </a:p>
          <a:p>
            <a:r>
              <a:rPr lang="en-US" i="1" dirty="0"/>
              <a:t>Xi </a:t>
            </a:r>
            <a:r>
              <a:rPr lang="en-US" dirty="0"/>
              <a:t>can be reduced indefinitely by repeated measurements of </a:t>
            </a:r>
            <a:r>
              <a:rPr lang="en-US" i="1" dirty="0"/>
              <a:t>Xi. </a:t>
            </a:r>
            <a:r>
              <a:rPr lang="en-US" dirty="0"/>
              <a:t>We should be aware</a:t>
            </a:r>
          </a:p>
          <a:p>
            <a:r>
              <a:rPr lang="en-US" dirty="0"/>
              <a:t>of the limitations of this equation before assuming that an experimental result can</a:t>
            </a:r>
          </a:p>
          <a:p>
            <a:r>
              <a:rPr lang="en-US" dirty="0"/>
              <a:t>be improved to any desired degree of accuracy if we are willing to do enough</a:t>
            </a:r>
          </a:p>
          <a:p>
            <a:r>
              <a:rPr lang="en-US" dirty="0"/>
              <a:t>work. There are three main limitations to consider: those of available time and resources,</a:t>
            </a:r>
          </a:p>
          <a:p>
            <a:r>
              <a:rPr lang="en-US" dirty="0"/>
              <a:t>those imposed by systematic errors, and those imposed by nonstatistical</a:t>
            </a:r>
          </a:p>
          <a:p>
            <a:r>
              <a:rPr lang="en-US" dirty="0"/>
              <a:t>fluctuations.</a:t>
            </a:r>
          </a:p>
          <a:p>
            <a:r>
              <a:rPr lang="en-US" dirty="0"/>
              <a:t>The first of these limitations is a very practical one. It may not be possible to</a:t>
            </a:r>
          </a:p>
          <a:p>
            <a:r>
              <a:rPr lang="en-US" dirty="0"/>
              <a:t>take enough repeated measurements to make a significant improvement in the standard</a:t>
            </a:r>
          </a:p>
          <a:p>
            <a:r>
              <a:rPr lang="en-US" dirty="0"/>
              <a:t>deviation of the result. The student of Example 1.2 may be able to make 50</a:t>
            </a:r>
          </a:p>
          <a:p>
            <a:r>
              <a:rPr lang="en-US" dirty="0"/>
              <a:t>measurements of the time, but might not have the patience to make four times as</a:t>
            </a:r>
          </a:p>
          <a:p>
            <a:r>
              <a:rPr lang="en-US" dirty="0"/>
              <a:t>many measurements to cut the uncertainty by a factor of 2. Similarly, an experiment</a:t>
            </a:r>
          </a:p>
          <a:p>
            <a:r>
              <a:rPr lang="en-US" dirty="0"/>
              <a:t>at a particle accelerator may be assigned 1000 hours of beam time. It may not be</a:t>
            </a:r>
          </a:p>
          <a:p>
            <a:r>
              <a:rPr lang="en-US" dirty="0"/>
              <a:t>possible to increase the allocation to 16,000 hours to improve the precision of the</a:t>
            </a:r>
          </a:p>
          <a:p>
            <a:r>
              <a:rPr lang="en-US" dirty="0"/>
              <a:t>result by a factor of 4.</a:t>
            </a:r>
          </a:p>
          <a:p>
            <a:r>
              <a:rPr lang="en-US" dirty="0"/>
              <a:t>All experiments are subject to systematic errors at some level. Even after</a:t>
            </a:r>
          </a:p>
          <a:p>
            <a:r>
              <a:rPr lang="en-US" dirty="0"/>
              <a:t>every possible effort has been made to understand the experimental equipment and</a:t>
            </a:r>
          </a:p>
          <a:p>
            <a:r>
              <a:rPr lang="en-US" dirty="0"/>
              <a:t>correct for all known defects and errors of calibration, there comes a point at which</a:t>
            </a:r>
          </a:p>
          <a:p>
            <a:r>
              <a:rPr lang="en-US" dirty="0"/>
              <a:t>further knowledge is unobtainable. For instance, any error in the placement of the</a:t>
            </a:r>
          </a:p>
          <a:p>
            <a:r>
              <a:rPr lang="en-US" dirty="0"/>
              <a:t>detectors that measure times at the beginning and ending of the ball's fall in Example</a:t>
            </a:r>
          </a:p>
          <a:p>
            <a:r>
              <a:rPr lang="en-US" dirty="0"/>
              <a:t>1.2 will lead to a systematic uncertainty in the time (or in the distance through</a:t>
            </a:r>
          </a:p>
          <a:p>
            <a:r>
              <a:rPr lang="en-US" dirty="0"/>
              <a:t>which the ball fell) and thus in the final result of the experiment.</a:t>
            </a:r>
          </a:p>
          <a:p>
            <a:r>
              <a:rPr lang="en-US" dirty="0"/>
              <a:t>The phrase "nonstatistical fluctuations" can hide a multitude of sins, or at least</a:t>
            </a:r>
          </a:p>
          <a:p>
            <a:r>
              <a:rPr lang="en-US" dirty="0"/>
              <a:t>problems, in our experiments. It is a rare experiment that follows the Gaussian distribution</a:t>
            </a:r>
          </a:p>
          <a:p>
            <a:r>
              <a:rPr lang="en-US" dirty="0"/>
              <a:t>beyond 3 or 4 standard deviations. More likely, some unexplained data</a:t>
            </a:r>
          </a:p>
          <a:p>
            <a:r>
              <a:rPr lang="en-US" dirty="0"/>
              <a:t>points, or </a:t>
            </a:r>
            <a:r>
              <a:rPr lang="en-US" i="1" dirty="0"/>
              <a:t>outliers, </a:t>
            </a:r>
            <a:r>
              <a:rPr lang="en-US" dirty="0"/>
              <a:t>may appear in our data sample, far from the mean. Such points</a:t>
            </a:r>
          </a:p>
          <a:p>
            <a:r>
              <a:rPr lang="en-US" dirty="0"/>
              <a:t>may imply the existence of other contaminating points within the central probability</a:t>
            </a:r>
          </a:p>
          <a:p>
            <a:r>
              <a:rPr lang="en-US" dirty="0"/>
              <a:t>region, masked by the large body of good points. A thorough study of background</a:t>
            </a:r>
          </a:p>
          <a:p>
            <a:r>
              <a:rPr lang="en-US" dirty="0"/>
              <a:t>effects and sources of possible contaminating is obviously required, but at</a:t>
            </a:r>
          </a:p>
          <a:p>
            <a:r>
              <a:rPr lang="en-US" dirty="0"/>
              <a:t>some level, these effects are bound to limit the accuracy of the experiment.</a:t>
            </a:r>
          </a:p>
          <a:p>
            <a:r>
              <a:rPr lang="en-US" dirty="0"/>
              <a:t>What are we to make of those unexpected points that appear in our data plots</a:t>
            </a:r>
          </a:p>
          <a:p>
            <a:r>
              <a:rPr lang="en-US" dirty="0"/>
              <a:t>well beyond their level of probability? Some may arise from a chance careless measurement.</a:t>
            </a:r>
          </a:p>
          <a:p>
            <a:r>
              <a:rPr lang="en-US" dirty="0"/>
              <a:t>Did our attention wander at the instant when we should have recorded the</a:t>
            </a:r>
          </a:p>
          <a:p>
            <a:r>
              <a:rPr lang="en-US" dirty="0"/>
              <a:t>data point? Did we accidentally interchange two digits in writing down our measurement?</a:t>
            </a:r>
          </a:p>
          <a:p>
            <a:r>
              <a:rPr lang="en-US" dirty="0"/>
              <a:t>Perhaps we can understand and make corrections for some of these effects.</a:t>
            </a:r>
          </a:p>
          <a:p>
            <a:r>
              <a:rPr lang="en-US" dirty="0"/>
              <a:t>Other anomalies in the data may be caused by equipment malfunction. Did</a:t>
            </a:r>
          </a:p>
          <a:p>
            <a:r>
              <a:rPr lang="en-US" dirty="0"/>
              <a:t>our electronic detector respond to a particularly striking clash of metal from the local</a:t>
            </a:r>
          </a:p>
          <a:p>
            <a:r>
              <a:rPr lang="en-US" dirty="0"/>
              <a:t>all-powerful rock radio station? Did our trusty computer decide to check e-mail</a:t>
            </a:r>
          </a:p>
          <a:p>
            <a:r>
              <a:rPr lang="en-US" dirty="0"/>
              <a:t>rather than respond to an urgent data interrupt? And was the distribution that we</a:t>
            </a:r>
          </a:p>
          <a:p>
            <a:r>
              <a:rPr lang="en-US" dirty="0"/>
              <a:t>chose to represent our data the correct one for this experiment</a:t>
            </a:r>
            <a:r>
              <a:rPr lang="en-US" dirty="0" smtClean="0"/>
              <a:t>?</a:t>
            </a:r>
          </a:p>
          <a:p>
            <a:r>
              <a:rPr lang="en-US" dirty="0"/>
              <a:t>We may be able to make corrections for these problems, once we are aware of</a:t>
            </a:r>
          </a:p>
          <a:p>
            <a:r>
              <a:rPr lang="en-US" dirty="0"/>
              <a:t>their existence, but there are always others. At some level, things will happen that</a:t>
            </a:r>
          </a:p>
          <a:p>
            <a:r>
              <a:rPr lang="en-US" dirty="0"/>
              <a:t>we cannot understand, and for which we cannot make corrections, and these</a:t>
            </a:r>
          </a:p>
          <a:p>
            <a:r>
              <a:rPr lang="en-US" dirty="0"/>
              <a:t>"things" will cause data to appear where statistically no data should exist, and data</a:t>
            </a:r>
          </a:p>
          <a:p>
            <a:r>
              <a:rPr lang="en-US" dirty="0"/>
              <a:t>points to vanish that should have been there. The moral is, be aware and do not trust</a:t>
            </a:r>
          </a:p>
          <a:p>
            <a:r>
              <a:rPr lang="en-US" dirty="0"/>
              <a:t>statistics in the tails of the distributions.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364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458200" cy="11449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Elimination of Data Points</a:t>
            </a:r>
          </a:p>
          <a:p>
            <a:r>
              <a:rPr lang="en-US" dirty="0"/>
              <a:t>There will be occasions when we feel justified in eliminating or correcting outlying</a:t>
            </a:r>
          </a:p>
          <a:p>
            <a:r>
              <a:rPr lang="en-US" dirty="0"/>
              <a:t>data points. For example, suppose that among the time measurements in Example</a:t>
            </a:r>
          </a:p>
          <a:p>
            <a:r>
              <a:rPr lang="en-US" dirty="0"/>
              <a:t>1.2, the student had recorded one as 0.86s. The student would likely conclude that he</a:t>
            </a:r>
          </a:p>
          <a:p>
            <a:r>
              <a:rPr lang="en-US" dirty="0"/>
              <a:t>had meant to write 0.68s and either ignore or correct the point. What if one measurement</a:t>
            </a:r>
          </a:p>
          <a:p>
            <a:r>
              <a:rPr lang="en-US" dirty="0"/>
              <a:t>had been recorded as O.72s? Should any action be taken? The point is about 4</a:t>
            </a:r>
          </a:p>
          <a:p>
            <a:r>
              <a:rPr lang="en-US" dirty="0"/>
              <a:t>standard deviations away from the mean of all the data points, and referring to Table</a:t>
            </a:r>
          </a:p>
          <a:p>
            <a:r>
              <a:rPr lang="en-US" dirty="0"/>
              <a:t>C.2 we see that there is about a 0.06% probability of obtaining in a single measurement</a:t>
            </a:r>
          </a:p>
          <a:p>
            <a:r>
              <a:rPr lang="en-US" dirty="0"/>
              <a:t>a value that is that far from the mean. Thus, in a sample of 50 such measurements</a:t>
            </a:r>
          </a:p>
          <a:p>
            <a:r>
              <a:rPr lang="en-US" dirty="0"/>
              <a:t>we should expect to collect about 50 X 0.00006 = 0.003 such events.</a:t>
            </a:r>
          </a:p>
          <a:p>
            <a:r>
              <a:rPr lang="en-US" dirty="0"/>
              <a:t>The established condition for discarding data in such circumstances is known</a:t>
            </a:r>
          </a:p>
          <a:p>
            <a:r>
              <a:rPr lang="en-US" dirty="0"/>
              <a:t>as </a:t>
            </a:r>
            <a:r>
              <a:rPr lang="en-US" dirty="0" err="1"/>
              <a:t>Chauvenefs</a:t>
            </a:r>
            <a:r>
              <a:rPr lang="en-US" dirty="0"/>
              <a:t> criterion, which states that we should discard a data point if we expect</a:t>
            </a:r>
          </a:p>
          <a:p>
            <a:r>
              <a:rPr lang="en-US" dirty="0"/>
              <a:t>less than half an event to be farther from the mean than the suspect point. If our</a:t>
            </a:r>
          </a:p>
          <a:p>
            <a:r>
              <a:rPr lang="en-US" dirty="0"/>
              <a:t>sample point satisfies this requirement and, as long as we are convinced that our</a:t>
            </a:r>
          </a:p>
          <a:p>
            <a:r>
              <a:rPr lang="en-US" dirty="0"/>
              <a:t>data do indeed follow the Gaussian distribution, we may discard the point with reasonable</a:t>
            </a:r>
          </a:p>
          <a:p>
            <a:r>
              <a:rPr lang="en-US" dirty="0"/>
              <a:t>confidence and recalculate the mean and standard deviation. Thus, for the</a:t>
            </a:r>
          </a:p>
          <a:p>
            <a:r>
              <a:rPr lang="en-US" dirty="0"/>
              <a:t>two examples cited in the preceding paragraph, it would be permissible under </a:t>
            </a:r>
            <a:r>
              <a:rPr lang="en-US" dirty="0" err="1"/>
              <a:t>Chauvener's</a:t>
            </a:r>
            <a:endParaRPr lang="en-US" dirty="0"/>
          </a:p>
          <a:p>
            <a:r>
              <a:rPr lang="en-US" dirty="0"/>
              <a:t>criterion to discard both the 0.86s and the O.72s data points.</a:t>
            </a:r>
          </a:p>
          <a:p>
            <a:r>
              <a:rPr lang="en-US" dirty="0"/>
              <a:t>Removing an outlying point has a greater effect on the standard deviation than</a:t>
            </a:r>
          </a:p>
          <a:p>
            <a:r>
              <a:rPr lang="en-US" dirty="0"/>
              <a:t>on the mean of a data sample, because the standard deviation depends on the</a:t>
            </a:r>
          </a:p>
          <a:p>
            <a:r>
              <a:rPr lang="en-US" dirty="0"/>
              <a:t>squares of the deviations from the mean. Deleting one such point will lead to a</a:t>
            </a:r>
          </a:p>
          <a:p>
            <a:r>
              <a:rPr lang="en-US" dirty="0"/>
              <a:t>smaller standard deviation and perhaps another point or two will now become candidates</a:t>
            </a:r>
          </a:p>
          <a:p>
            <a:r>
              <a:rPr lang="en-US" dirty="0"/>
              <a:t>for rejection. We should be very cautious about changing data unless we are</a:t>
            </a:r>
          </a:p>
          <a:p>
            <a:r>
              <a:rPr lang="en-US" dirty="0"/>
              <a:t>confident that we understand the source of the problem we are seeking to correct,</a:t>
            </a:r>
          </a:p>
          <a:p>
            <a:r>
              <a:rPr lang="en-US" dirty="0"/>
              <a:t>and repeated point deletion is generally not recommended. The importance of keeping</a:t>
            </a:r>
          </a:p>
          <a:p>
            <a:r>
              <a:rPr lang="en-US" dirty="0"/>
              <a:t>good records of any changes to the data sample must also be emphasized.</a:t>
            </a:r>
          </a:p>
          <a:p>
            <a:r>
              <a:rPr lang="en-US" b="1" dirty="0"/>
              <a:t>Weighting the Data-</a:t>
            </a:r>
            <a:r>
              <a:rPr lang="en-US" b="1" dirty="0" err="1"/>
              <a:t>Nonuniform</a:t>
            </a:r>
            <a:r>
              <a:rPr lang="en-US" b="1" dirty="0"/>
              <a:t> Uncertainties</a:t>
            </a:r>
          </a:p>
          <a:p>
            <a:r>
              <a:rPr lang="en-US" dirty="0"/>
              <a:t>In developing the probability P(~') of Equation (4.5) from the individual probabilities</a:t>
            </a:r>
          </a:p>
          <a:p>
            <a:r>
              <a:rPr lang="en-US" dirty="0"/>
              <a:t>Pi(~') of Equation (4.3), we assumed that the data points were all extracted</a:t>
            </a:r>
          </a:p>
          <a:p>
            <a:r>
              <a:rPr lang="en-US" dirty="0"/>
              <a:t>from the same parent population. In some circumstances, however, there will be</a:t>
            </a:r>
          </a:p>
          <a:p>
            <a:r>
              <a:rPr lang="en-US" dirty="0"/>
              <a:t>data points that have been measured with better or worse precision than others. We</a:t>
            </a:r>
          </a:p>
          <a:p>
            <a:r>
              <a:rPr lang="en-US" dirty="0"/>
              <a:t>can express this quantitatively by assuming parent distributions with the same mean</a:t>
            </a:r>
          </a:p>
          <a:p>
            <a:r>
              <a:rPr lang="en-US" dirty="0"/>
              <a:t>~ but with different standard deviations (J';.</a:t>
            </a:r>
          </a:p>
          <a:p>
            <a:r>
              <a:rPr lang="en-US" dirty="0"/>
              <a:t>If we assign to each data point </a:t>
            </a:r>
            <a:r>
              <a:rPr lang="en-US" i="1" dirty="0"/>
              <a:t>Xi </a:t>
            </a:r>
            <a:r>
              <a:rPr lang="en-US" dirty="0"/>
              <a:t>its own standard deviation (J'; representing the</a:t>
            </a:r>
          </a:p>
          <a:p>
            <a:r>
              <a:rPr lang="en-US" dirty="0"/>
              <a:t>precision with which that particular data point was measured, Equation (4.5) for the</a:t>
            </a:r>
          </a:p>
          <a:p>
            <a:r>
              <a:rPr lang="en-US" dirty="0"/>
              <a:t>probability P(~') that the observed set of </a:t>
            </a:r>
            <a:r>
              <a:rPr lang="en-US" i="1" dirty="0"/>
              <a:t>N </a:t>
            </a:r>
            <a:r>
              <a:rPr lang="en-US" dirty="0"/>
              <a:t>data points come from parent distributions</a:t>
            </a:r>
          </a:p>
          <a:p>
            <a:r>
              <a:rPr lang="en-US" dirty="0"/>
              <a:t>with means ~; = ~' and standard deviations (J'; becomes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79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763000" cy="10895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p(~,) = IT ( 1 )</a:t>
            </a:r>
            <a:r>
              <a:rPr lang="en-US" dirty="0" err="1"/>
              <a:t>exp</a:t>
            </a:r>
            <a:r>
              <a:rPr lang="en-US" dirty="0"/>
              <a:t>[-! L </a:t>
            </a:r>
            <a:r>
              <a:rPr lang="en-US" i="1" dirty="0"/>
              <a:t>(x; </a:t>
            </a:r>
            <a:r>
              <a:rPr lang="en-US" dirty="0"/>
              <a:t>- ~')2]</a:t>
            </a:r>
          </a:p>
          <a:p>
            <a:r>
              <a:rPr lang="en-US" dirty="0"/>
              <a:t>;= 1 (J'; yI2; 2 (J';</a:t>
            </a:r>
          </a:p>
          <a:p>
            <a:r>
              <a:rPr lang="en-US" dirty="0"/>
              <a:t>(4.15)</a:t>
            </a:r>
          </a:p>
          <a:p>
            <a:r>
              <a:rPr lang="en-US" dirty="0"/>
              <a:t>Using the method of maximum likelihood, we must maximize this probability,</a:t>
            </a:r>
          </a:p>
          <a:p>
            <a:r>
              <a:rPr lang="en-US" dirty="0"/>
              <a:t>which is equivalent to minimizing the argument in the exponential. Setting the</a:t>
            </a:r>
          </a:p>
          <a:p>
            <a:r>
              <a:rPr lang="en-US" dirty="0"/>
              <a:t>first </a:t>
            </a:r>
            <a:r>
              <a:rPr lang="en-US" dirty="0" err="1"/>
              <a:t>derivativ.e</a:t>
            </a:r>
            <a:r>
              <a:rPr lang="en-US" dirty="0"/>
              <a:t> of the argument to 0, we obtain</a:t>
            </a:r>
          </a:p>
          <a:p>
            <a:r>
              <a:rPr lang="en-US" dirty="0"/>
              <a:t>-!~ L </a:t>
            </a:r>
            <a:r>
              <a:rPr lang="en-US" i="1" dirty="0"/>
              <a:t>(x; </a:t>
            </a:r>
            <a:r>
              <a:rPr lang="en-US" dirty="0"/>
              <a:t>- ~')2 = L </a:t>
            </a:r>
            <a:r>
              <a:rPr lang="en-US" i="1" dirty="0"/>
              <a:t>(x; </a:t>
            </a:r>
            <a:r>
              <a:rPr lang="en-US" dirty="0"/>
              <a:t>-2~') = 0</a:t>
            </a:r>
          </a:p>
          <a:p>
            <a:r>
              <a:rPr lang="en-US" i="1" dirty="0"/>
              <a:t>2 </a:t>
            </a:r>
            <a:r>
              <a:rPr lang="en-US" dirty="0"/>
              <a:t>d~ (J'; (J';</a:t>
            </a:r>
          </a:p>
          <a:p>
            <a:r>
              <a:rPr lang="en-US" dirty="0"/>
              <a:t>The most probable value is therefore the weighted average of the data points</a:t>
            </a:r>
          </a:p>
          <a:p>
            <a:r>
              <a:rPr lang="en-US" dirty="0"/>
              <a:t>, _ </a:t>
            </a:r>
            <a:r>
              <a:rPr lang="en-US" i="1" dirty="0"/>
              <a:t>L(X/(</a:t>
            </a:r>
            <a:r>
              <a:rPr lang="en-US" i="1" dirty="0" err="1"/>
              <a:t>J'n</a:t>
            </a:r>
            <a:endParaRPr lang="en-US" i="1" dirty="0"/>
          </a:p>
          <a:p>
            <a:r>
              <a:rPr lang="en-US" dirty="0"/>
              <a:t>~ - </a:t>
            </a:r>
            <a:r>
              <a:rPr lang="en-US" i="1" dirty="0"/>
              <a:t>L(1/(J'T)</a:t>
            </a:r>
          </a:p>
          <a:p>
            <a:r>
              <a:rPr lang="en-US" dirty="0"/>
              <a:t>(4.16)</a:t>
            </a:r>
          </a:p>
          <a:p>
            <a:r>
              <a:rPr lang="en-US" dirty="0"/>
              <a:t>(4.17)</a:t>
            </a:r>
          </a:p>
          <a:p>
            <a:r>
              <a:rPr lang="en-US" dirty="0"/>
              <a:t>where each data point </a:t>
            </a:r>
            <a:r>
              <a:rPr lang="en-US" i="1" dirty="0"/>
              <a:t>x; </a:t>
            </a:r>
            <a:r>
              <a:rPr lang="en-US" dirty="0"/>
              <a:t>in the sum is weighted inversely by its own variance </a:t>
            </a:r>
            <a:r>
              <a:rPr lang="en-US" i="1" dirty="0"/>
              <a:t>(J'T.</a:t>
            </a:r>
          </a:p>
          <a:p>
            <a:r>
              <a:rPr lang="en-US" b="1" dirty="0"/>
              <a:t>Error in the Weighted Mean</a:t>
            </a:r>
          </a:p>
          <a:p>
            <a:r>
              <a:rPr lang="en-US" dirty="0"/>
              <a:t>If the uncertainties of the data points are not equal, we evaluate a ~' / </a:t>
            </a:r>
            <a:r>
              <a:rPr lang="en-US" i="1" dirty="0"/>
              <a:t>ax; </a:t>
            </a:r>
            <a:r>
              <a:rPr lang="en-US" dirty="0"/>
              <a:t>from the expression</a:t>
            </a:r>
          </a:p>
          <a:p>
            <a:r>
              <a:rPr lang="en-US" dirty="0"/>
              <a:t>of Equation (4.17) for the mean ~':</a:t>
            </a:r>
          </a:p>
          <a:p>
            <a:r>
              <a:rPr lang="en-US" dirty="0"/>
              <a:t>a~' _ a </a:t>
            </a:r>
            <a:r>
              <a:rPr lang="en-US" i="1" dirty="0"/>
              <a:t>L(X/(J'T) </a:t>
            </a:r>
            <a:r>
              <a:rPr lang="en-US" dirty="0"/>
              <a:t>_ </a:t>
            </a:r>
            <a:r>
              <a:rPr lang="en-US" i="1" dirty="0"/>
              <a:t>1/(J'T</a:t>
            </a:r>
          </a:p>
          <a:p>
            <a:r>
              <a:rPr lang="fr-FR" i="1" dirty="0" err="1"/>
              <a:t>ax</a:t>
            </a:r>
            <a:r>
              <a:rPr lang="fr-FR" i="1" dirty="0"/>
              <a:t>; </a:t>
            </a:r>
            <a:r>
              <a:rPr lang="fr-FR" dirty="0"/>
              <a:t>- </a:t>
            </a:r>
            <a:r>
              <a:rPr lang="fr-FR" i="1" dirty="0" err="1"/>
              <a:t>ax</a:t>
            </a:r>
            <a:r>
              <a:rPr lang="fr-FR" i="1" dirty="0"/>
              <a:t>; </a:t>
            </a:r>
            <a:r>
              <a:rPr lang="fr-FR" dirty="0"/>
              <a:t>L(l/(J'T) - L(1/(J'l) (4.18)</a:t>
            </a:r>
          </a:p>
          <a:p>
            <a:r>
              <a:rPr lang="en-US" dirty="0"/>
              <a:t>Substituting this result into Equation (4.10) yields a general formula for the uncertainty</a:t>
            </a:r>
          </a:p>
          <a:p>
            <a:r>
              <a:rPr lang="en-US" dirty="0"/>
              <a:t>of the mean (J':</a:t>
            </a:r>
          </a:p>
          <a:p>
            <a:r>
              <a:rPr lang="en-US" dirty="0"/>
              <a:t>1/ </a:t>
            </a:r>
            <a:r>
              <a:rPr lang="en-US" i="1" dirty="0"/>
              <a:t>(J'T </a:t>
            </a:r>
            <a:r>
              <a:rPr lang="en-US" dirty="0"/>
              <a:t>1</a:t>
            </a:r>
          </a:p>
          <a:p>
            <a:r>
              <a:rPr lang="en-US" dirty="0"/>
              <a:t>L [L(1/(</a:t>
            </a:r>
            <a:r>
              <a:rPr lang="en-US" dirty="0" err="1"/>
              <a:t>J'nF</a:t>
            </a:r>
            <a:r>
              <a:rPr lang="en-US" dirty="0"/>
              <a:t> = L(l/(J'T) (4.19)</a:t>
            </a:r>
          </a:p>
          <a:p>
            <a:r>
              <a:rPr lang="en-US" b="1" dirty="0"/>
              <a:t>Relative Uncertainties</a:t>
            </a:r>
          </a:p>
          <a:p>
            <a:r>
              <a:rPr lang="en-US" dirty="0"/>
              <a:t>It may be that the relative values of (J'; are known, but the absolute magnitudes are not.</a:t>
            </a:r>
          </a:p>
          <a:p>
            <a:r>
              <a:rPr lang="en-US" dirty="0"/>
              <a:t>For example, if one set of data is acquired with one scale range and another set with a</a:t>
            </a:r>
          </a:p>
          <a:p>
            <a:r>
              <a:rPr lang="en-US" dirty="0"/>
              <a:t>different scale range, the (J'; may be equal within each set but differ by a known factor</a:t>
            </a:r>
          </a:p>
          <a:p>
            <a:r>
              <a:rPr lang="en-US" dirty="0"/>
              <a:t>between the two sets, as would be the case if (J'; were proportional to the scale range.</a:t>
            </a:r>
          </a:p>
          <a:p>
            <a:r>
              <a:rPr lang="en-US" dirty="0"/>
              <a:t>In such a case, the </a:t>
            </a:r>
            <a:r>
              <a:rPr lang="en-US" i="1" dirty="0"/>
              <a:t>relative </a:t>
            </a:r>
            <a:r>
              <a:rPr lang="en-US" dirty="0"/>
              <a:t>values of the (J'; should be included as weighting factors in</a:t>
            </a:r>
          </a:p>
          <a:p>
            <a:r>
              <a:rPr lang="en-US" dirty="0"/>
              <a:t>the determination of the mean ~ and its uncertainty, and the </a:t>
            </a:r>
            <a:r>
              <a:rPr lang="en-US" i="1" dirty="0"/>
              <a:t>absolute </a:t>
            </a:r>
            <a:r>
              <a:rPr lang="en-US" dirty="0"/>
              <a:t>magnitudes of</a:t>
            </a:r>
          </a:p>
          <a:p>
            <a:r>
              <a:rPr lang="en-US" dirty="0"/>
              <a:t>the (J'; can be estimated from the dispersion of the data points around the mean.</a:t>
            </a:r>
          </a:p>
          <a:p>
            <a:r>
              <a:rPr lang="en-US" dirty="0"/>
              <a:t>Let us define weighting factors </a:t>
            </a:r>
            <a:r>
              <a:rPr lang="en-US" i="1" dirty="0"/>
              <a:t>Wi </a:t>
            </a:r>
            <a:r>
              <a:rPr lang="en-US" dirty="0"/>
              <a:t>such that</a:t>
            </a:r>
          </a:p>
          <a:p>
            <a:r>
              <a:rPr lang="en-US" i="1" dirty="0"/>
              <a:t>kw; </a:t>
            </a:r>
            <a:r>
              <a:rPr lang="en-US" dirty="0"/>
              <a:t>= </a:t>
            </a:r>
            <a:r>
              <a:rPr lang="en-US" i="1" dirty="0"/>
              <a:t>1/(J'T </a:t>
            </a:r>
            <a:r>
              <a:rPr lang="en-US" dirty="0"/>
              <a:t>(4.20)</a:t>
            </a:r>
          </a:p>
          <a:p>
            <a:r>
              <a:rPr lang="en-US" dirty="0"/>
              <a:t>where </a:t>
            </a:r>
            <a:r>
              <a:rPr lang="en-US" i="1" dirty="0"/>
              <a:t>k </a:t>
            </a:r>
            <a:r>
              <a:rPr lang="en-US" dirty="0"/>
              <a:t>is an unknown scaling constant and the (</a:t>
            </a:r>
            <a:r>
              <a:rPr lang="en-US" dirty="0" err="1"/>
              <a:t>J'i</a:t>
            </a:r>
            <a:r>
              <a:rPr lang="en-US" dirty="0"/>
              <a:t> are the standard deviations associated</a:t>
            </a:r>
          </a:p>
          <a:p>
            <a:r>
              <a:rPr lang="en-US" dirty="0"/>
              <a:t>with each measurement. We assume that the weights </a:t>
            </a:r>
            <a:r>
              <a:rPr lang="en-US" i="1" dirty="0"/>
              <a:t>Wi </a:t>
            </a:r>
            <a:r>
              <a:rPr lang="en-US" dirty="0"/>
              <a:t>are known but that</a:t>
            </a:r>
          </a:p>
          <a:p>
            <a:r>
              <a:rPr lang="en-US" dirty="0"/>
              <a:t>the absolute values of the standard deviations (</a:t>
            </a:r>
            <a:r>
              <a:rPr lang="en-US" dirty="0" err="1"/>
              <a:t>J'i</a:t>
            </a:r>
            <a:r>
              <a:rPr lang="en-US" dirty="0"/>
              <a:t> are not. Then, Equation (4.17) can</a:t>
            </a:r>
          </a:p>
          <a:p>
            <a:r>
              <a:rPr lang="en-US" dirty="0"/>
              <a:t>be written</a:t>
            </a:r>
          </a:p>
          <a:p>
            <a:r>
              <a:rPr lang="en-US" dirty="0"/>
              <a:t>(4.21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327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9583</Words>
  <Application>Microsoft Office PowerPoint</Application>
  <PresentationFormat>On-screen Show (4:3)</PresentationFormat>
  <Paragraphs>737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Naqvi</dc:creator>
  <cp:lastModifiedBy>NP2</cp:lastModifiedBy>
  <cp:revision>16</cp:revision>
  <dcterms:created xsi:type="dcterms:W3CDTF">2015-12-19T14:04:07Z</dcterms:created>
  <dcterms:modified xsi:type="dcterms:W3CDTF">2016-02-24T06:00:26Z</dcterms:modified>
</cp:coreProperties>
</file>