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76" r:id="rId3"/>
    <p:sldId id="325" r:id="rId4"/>
    <p:sldId id="286" r:id="rId5"/>
    <p:sldId id="289" r:id="rId6"/>
    <p:sldId id="277" r:id="rId7"/>
    <p:sldId id="287" r:id="rId8"/>
    <p:sldId id="290" r:id="rId9"/>
    <p:sldId id="285" r:id="rId10"/>
    <p:sldId id="280" r:id="rId11"/>
    <p:sldId id="288" r:id="rId12"/>
    <p:sldId id="291" r:id="rId13"/>
    <p:sldId id="278" r:id="rId14"/>
    <p:sldId id="292" r:id="rId15"/>
    <p:sldId id="293" r:id="rId16"/>
    <p:sldId id="257" r:id="rId17"/>
    <p:sldId id="294" r:id="rId18"/>
    <p:sldId id="295" r:id="rId19"/>
    <p:sldId id="258" r:id="rId20"/>
    <p:sldId id="296" r:id="rId21"/>
    <p:sldId id="297" r:id="rId22"/>
    <p:sldId id="282" r:id="rId23"/>
    <p:sldId id="298" r:id="rId24"/>
    <p:sldId id="300" r:id="rId25"/>
    <p:sldId id="259" r:id="rId26"/>
    <p:sldId id="299" r:id="rId27"/>
    <p:sldId id="302" r:id="rId28"/>
    <p:sldId id="261" r:id="rId29"/>
    <p:sldId id="301" r:id="rId30"/>
    <p:sldId id="303" r:id="rId31"/>
    <p:sldId id="262" r:id="rId32"/>
    <p:sldId id="304" r:id="rId33"/>
    <p:sldId id="305" r:id="rId34"/>
    <p:sldId id="263" r:id="rId35"/>
    <p:sldId id="306" r:id="rId36"/>
    <p:sldId id="307" r:id="rId37"/>
    <p:sldId id="283" r:id="rId38"/>
    <p:sldId id="264" r:id="rId39"/>
    <p:sldId id="308" r:id="rId40"/>
    <p:sldId id="309" r:id="rId41"/>
    <p:sldId id="265" r:id="rId42"/>
    <p:sldId id="310" r:id="rId43"/>
    <p:sldId id="311" r:id="rId44"/>
    <p:sldId id="266" r:id="rId45"/>
    <p:sldId id="284" r:id="rId46"/>
    <p:sldId id="268" r:id="rId47"/>
    <p:sldId id="312" r:id="rId48"/>
    <p:sldId id="313" r:id="rId49"/>
    <p:sldId id="267" r:id="rId50"/>
    <p:sldId id="314" r:id="rId51"/>
    <p:sldId id="315" r:id="rId52"/>
    <p:sldId id="269" r:id="rId53"/>
    <p:sldId id="316" r:id="rId54"/>
    <p:sldId id="317" r:id="rId55"/>
    <p:sldId id="270" r:id="rId56"/>
    <p:sldId id="318" r:id="rId57"/>
    <p:sldId id="319" r:id="rId58"/>
    <p:sldId id="271" r:id="rId59"/>
    <p:sldId id="320" r:id="rId60"/>
    <p:sldId id="321" r:id="rId61"/>
    <p:sldId id="272" r:id="rId62"/>
    <p:sldId id="322" r:id="rId63"/>
    <p:sldId id="32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6600"/>
    <a:srgbClr val="0000FF"/>
    <a:srgbClr val="800000"/>
    <a:srgbClr val="CC0099"/>
    <a:srgbClr val="FF00FF"/>
    <a:srgbClr val="FF0000"/>
    <a:srgbClr val="006666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131E-5A41-4DC3-9961-24A0BFE1B0F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3170099"/>
          </a:xfrm>
          <a:prstGeom prst="rect">
            <a:avLst/>
          </a:prstGeom>
          <a:noFill/>
          <a:ln w="76200" cmpd="tri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800000"/>
                </a:solidFill>
                <a:latin typeface="Comic Sans MS" pitchFamily="66" charset="0"/>
              </a:rPr>
              <a:t>CHAPTER – 1</a:t>
            </a:r>
          </a:p>
          <a:p>
            <a:pPr algn="ctr"/>
            <a:endParaRPr lang="en-US" sz="4000" i="1" dirty="0">
              <a:solidFill>
                <a:srgbClr val="FF5050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Comic Sans MS" pitchFamily="66" charset="0"/>
              </a:rPr>
              <a:t>UNCERTAINTIES</a:t>
            </a:r>
          </a:p>
          <a:p>
            <a:pPr algn="ctr"/>
            <a:r>
              <a:rPr lang="en-US" sz="4000" b="1" i="1" dirty="0">
                <a:solidFill>
                  <a:srgbClr val="FF00FF"/>
                </a:solidFill>
                <a:latin typeface="Comic Sans MS" pitchFamily="66" charset="0"/>
              </a:rPr>
              <a:t>IN </a:t>
            </a:r>
            <a:endParaRPr lang="en-US" sz="4000" b="1" i="1" dirty="0" smtClean="0">
              <a:solidFill>
                <a:srgbClr val="FF00FF"/>
              </a:solidFill>
              <a:latin typeface="Comic Sans MS" pitchFamily="66" charset="0"/>
            </a:endParaRPr>
          </a:p>
          <a:p>
            <a:pPr algn="ctr"/>
            <a:r>
              <a:rPr lang="en-US" sz="4000" b="1" i="1" dirty="0" smtClean="0">
                <a:solidFill>
                  <a:srgbClr val="0000FF"/>
                </a:solidFill>
                <a:latin typeface="Comic Sans MS" pitchFamily="66" charset="0"/>
              </a:rPr>
              <a:t>MEASUREMENTS</a:t>
            </a:r>
            <a:endParaRPr lang="en-US" sz="40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78" y="0"/>
            <a:ext cx="8991600" cy="9756517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Systematic Errors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They may </a:t>
            </a:r>
            <a:r>
              <a:rPr lang="en-US" sz="2000" b="1" dirty="0">
                <a:solidFill>
                  <a:srgbClr val="0000FF"/>
                </a:solidFill>
              </a:rPr>
              <a:t>result from faulty calibration of equipment or from bias on the part of the </a:t>
            </a:r>
            <a:r>
              <a:rPr lang="en-US" sz="2000" b="1" dirty="0" smtClean="0">
                <a:solidFill>
                  <a:srgbClr val="0000FF"/>
                </a:solidFill>
              </a:rPr>
              <a:t>observer. They </a:t>
            </a:r>
            <a:r>
              <a:rPr lang="en-US" sz="2000" b="1" dirty="0">
                <a:solidFill>
                  <a:srgbClr val="0000FF"/>
                </a:solidFill>
              </a:rPr>
              <a:t>must be estimated from an analysis of the experimental conditions </a:t>
            </a:r>
            <a:r>
              <a:rPr lang="en-US" sz="2000" b="1" dirty="0" smtClean="0">
                <a:solidFill>
                  <a:srgbClr val="0000FF"/>
                </a:solidFill>
              </a:rPr>
              <a:t>and Techniques.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Errors of </a:t>
            </a:r>
            <a:r>
              <a:rPr lang="en-US" sz="2000" b="1" dirty="0">
                <a:solidFill>
                  <a:srgbClr val="FF0000"/>
                </a:solidFill>
              </a:rPr>
              <a:t>this type are not easy to detect and not easily studied by statistical analysis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2000" b="1" dirty="0" smtClean="0">
                <a:solidFill>
                  <a:srgbClr val="008080"/>
                </a:solidFill>
              </a:rPr>
              <a:t>A </a:t>
            </a:r>
            <a:r>
              <a:rPr lang="en-US" sz="2000" b="1" dirty="0">
                <a:solidFill>
                  <a:srgbClr val="008080"/>
                </a:solidFill>
              </a:rPr>
              <a:t>major part of the planning of an experiment should be devoted to understanding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and reducing sources of systematic errors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EXAMPLE </a:t>
            </a:r>
            <a:r>
              <a:rPr lang="en-US" sz="2400" b="1" u="sng" dirty="0" smtClean="0">
                <a:solidFill>
                  <a:srgbClr val="FF0000"/>
                </a:solidFill>
              </a:rPr>
              <a:t>1.1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 student measures a table top with a steel meter stick and </a:t>
            </a:r>
            <a:r>
              <a:rPr lang="en-US" sz="2000" b="1" dirty="0" smtClean="0">
                <a:solidFill>
                  <a:srgbClr val="0000FF"/>
                </a:solidFill>
              </a:rPr>
              <a:t>finds that </a:t>
            </a:r>
            <a:r>
              <a:rPr lang="en-US" sz="2000" b="1" dirty="0">
                <a:solidFill>
                  <a:srgbClr val="0000FF"/>
                </a:solidFill>
              </a:rPr>
              <a:t>the average of his measurements yields a result of (1.982 ± </a:t>
            </a:r>
            <a:r>
              <a:rPr lang="en-US" sz="2000" b="1" dirty="0" err="1">
                <a:solidFill>
                  <a:srgbClr val="0000FF"/>
                </a:solidFill>
              </a:rPr>
              <a:t>O.OOl</a:t>
            </a:r>
            <a:r>
              <a:rPr lang="en-US" sz="2000" b="1" dirty="0" smtClean="0">
                <a:solidFill>
                  <a:srgbClr val="0000FF"/>
                </a:solidFill>
              </a:rPr>
              <a:t>) m </a:t>
            </a:r>
            <a:r>
              <a:rPr lang="en-US" sz="2000" b="1" dirty="0">
                <a:solidFill>
                  <a:srgbClr val="0000FF"/>
                </a:solidFill>
              </a:rPr>
              <a:t>for </a:t>
            </a:r>
            <a:r>
              <a:rPr lang="en-US" sz="2000" b="1" dirty="0" smtClean="0">
                <a:solidFill>
                  <a:srgbClr val="0000FF"/>
                </a:solidFill>
              </a:rPr>
              <a:t>the length </a:t>
            </a:r>
            <a:r>
              <a:rPr lang="en-US" sz="2000" b="1" dirty="0">
                <a:solidFill>
                  <a:srgbClr val="0000FF"/>
                </a:solidFill>
              </a:rPr>
              <a:t>of the table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He subsequently learns that the meter stick was calibrated at </a:t>
            </a:r>
            <a:r>
              <a:rPr lang="en-US" sz="2000" b="1" dirty="0" smtClean="0">
                <a:solidFill>
                  <a:srgbClr val="008080"/>
                </a:solidFill>
              </a:rPr>
              <a:t>25°C and </a:t>
            </a:r>
            <a:r>
              <a:rPr lang="en-US" sz="2000" b="1" dirty="0">
                <a:solidFill>
                  <a:srgbClr val="008080"/>
                </a:solidFill>
              </a:rPr>
              <a:t>has an expansion coefficient of 0.0005 °e-l.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Because </a:t>
            </a:r>
            <a:r>
              <a:rPr lang="en-US" sz="2000" b="1" dirty="0">
                <a:solidFill>
                  <a:srgbClr val="0000FF"/>
                </a:solidFill>
              </a:rPr>
              <a:t>his measurements </a:t>
            </a:r>
            <a:r>
              <a:rPr lang="en-US" sz="2000" b="1" dirty="0" smtClean="0">
                <a:solidFill>
                  <a:srgbClr val="0000FF"/>
                </a:solidFill>
              </a:rPr>
              <a:t>were made </a:t>
            </a:r>
            <a:r>
              <a:rPr lang="en-US" sz="2000" b="1" dirty="0">
                <a:solidFill>
                  <a:srgbClr val="0000FF"/>
                </a:solidFill>
              </a:rPr>
              <a:t>at a room temperature of 20°C, they </a:t>
            </a:r>
            <a:r>
              <a:rPr lang="en-US" sz="2000" b="1" dirty="0" smtClean="0">
                <a:solidFill>
                  <a:srgbClr val="0000FF"/>
                </a:solidFill>
              </a:rPr>
              <a:t>are systematically </a:t>
            </a:r>
            <a:r>
              <a:rPr lang="en-US" sz="2000" b="1" dirty="0">
                <a:solidFill>
                  <a:srgbClr val="0000FF"/>
                </a:solidFill>
              </a:rPr>
              <a:t>too small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To correct </a:t>
            </a:r>
            <a:r>
              <a:rPr lang="en-US" sz="2000" b="1" dirty="0" smtClean="0">
                <a:solidFill>
                  <a:srgbClr val="FF00FF"/>
                </a:solidFill>
              </a:rPr>
              <a:t>for this </a:t>
            </a:r>
            <a:r>
              <a:rPr lang="en-US" sz="2000" b="1" dirty="0">
                <a:solidFill>
                  <a:srgbClr val="FF00FF"/>
                </a:solidFill>
              </a:rPr>
              <a:t>effect, he multiplies his results by 1 + 0.0005 X (20 - 25) = 0.9975 so that </a:t>
            </a:r>
            <a:r>
              <a:rPr lang="en-US" sz="2000" b="1" dirty="0" smtClean="0">
                <a:solidFill>
                  <a:srgbClr val="FF00FF"/>
                </a:solidFill>
              </a:rPr>
              <a:t>his new </a:t>
            </a:r>
            <a:r>
              <a:rPr lang="en-US" sz="2000" b="1" dirty="0">
                <a:solidFill>
                  <a:srgbClr val="FF00FF"/>
                </a:solidFill>
              </a:rPr>
              <a:t>determination of the length is l.977 m.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When the student repeats the experiment, he discovers a second systematic </a:t>
            </a:r>
            <a:r>
              <a:rPr lang="en-US" sz="2000" b="1" dirty="0" smtClean="0">
                <a:solidFill>
                  <a:srgbClr val="008080"/>
                </a:solidFill>
              </a:rPr>
              <a:t>error, his </a:t>
            </a:r>
            <a:r>
              <a:rPr lang="en-US" sz="2000" b="1" dirty="0">
                <a:solidFill>
                  <a:srgbClr val="008080"/>
                </a:solidFill>
              </a:rPr>
              <a:t>technique for reading the meter stick was faulty in that he did not always </a:t>
            </a:r>
            <a:r>
              <a:rPr lang="en-US" sz="2000" b="1" dirty="0" smtClean="0">
                <a:solidFill>
                  <a:srgbClr val="008080"/>
                </a:solidFill>
              </a:rPr>
              <a:t>read the </a:t>
            </a:r>
            <a:r>
              <a:rPr lang="en-US" sz="2000" b="1" dirty="0">
                <a:solidFill>
                  <a:srgbClr val="008080"/>
                </a:solidFill>
              </a:rPr>
              <a:t>divisions from directly above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By experimentation he determines that this </a:t>
            </a:r>
            <a:r>
              <a:rPr lang="en-US" sz="2000" b="1" dirty="0" smtClean="0">
                <a:solidFill>
                  <a:srgbClr val="FF00FF"/>
                </a:solidFill>
              </a:rPr>
              <a:t>consistently resulted </a:t>
            </a:r>
            <a:r>
              <a:rPr lang="en-US" sz="2000" b="1" dirty="0">
                <a:solidFill>
                  <a:srgbClr val="FF00FF"/>
                </a:solidFill>
              </a:rPr>
              <a:t>in a reading that was 2 mm short. The corrected result is l.979 m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In this example, the first result was given with a fairly high precision, approximately</a:t>
            </a:r>
          </a:p>
          <a:p>
            <a:r>
              <a:rPr lang="en-US" sz="2000" b="1" dirty="0">
                <a:solidFill>
                  <a:srgbClr val="008080"/>
                </a:solidFill>
              </a:rPr>
              <a:t>1 part in 2000.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CC0099"/>
                </a:solidFill>
              </a:rPr>
              <a:t>The </a:t>
            </a:r>
            <a:r>
              <a:rPr lang="en-US" sz="2000" b="1" dirty="0">
                <a:solidFill>
                  <a:srgbClr val="CC0099"/>
                </a:solidFill>
              </a:rPr>
              <a:t>corrections to this result were meant to improve the </a:t>
            </a:r>
            <a:r>
              <a:rPr lang="en-US" sz="2000" b="1" dirty="0" smtClean="0">
                <a:solidFill>
                  <a:srgbClr val="CC0099"/>
                </a:solidFill>
              </a:rPr>
              <a:t>accuracy by </a:t>
            </a:r>
            <a:r>
              <a:rPr lang="en-US" sz="2000" b="1" dirty="0">
                <a:solidFill>
                  <a:srgbClr val="CC0099"/>
                </a:solidFill>
              </a:rPr>
              <a:t>compensating for known sources of deviation of the first result from </a:t>
            </a:r>
            <a:r>
              <a:rPr lang="en-US" sz="2000" b="1" dirty="0" smtClean="0">
                <a:solidFill>
                  <a:srgbClr val="CC0099"/>
                </a:solidFill>
              </a:rPr>
              <a:t>the best </a:t>
            </a:r>
            <a:r>
              <a:rPr lang="en-US" sz="2000" b="1" dirty="0">
                <a:solidFill>
                  <a:srgbClr val="CC0099"/>
                </a:solidFill>
              </a:rPr>
              <a:t>estimate possible.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These </a:t>
            </a:r>
            <a:r>
              <a:rPr lang="en-US" sz="2000" b="1" dirty="0">
                <a:solidFill>
                  <a:srgbClr val="0000FF"/>
                </a:solidFill>
              </a:rPr>
              <a:t>corrections did not improve the precision at all, but </a:t>
            </a:r>
            <a:r>
              <a:rPr lang="en-US" sz="2000" b="1" dirty="0" smtClean="0">
                <a:solidFill>
                  <a:srgbClr val="0000FF"/>
                </a:solidFill>
              </a:rPr>
              <a:t>did in </a:t>
            </a:r>
            <a:r>
              <a:rPr lang="en-US" sz="2000" b="1" dirty="0">
                <a:solidFill>
                  <a:srgbClr val="0000FF"/>
                </a:solidFill>
              </a:rPr>
              <a:t>fact worsen it, because the corrections were themselves only estimates of the </a:t>
            </a:r>
            <a:r>
              <a:rPr lang="en-US" sz="2000" b="1" dirty="0" smtClean="0">
                <a:solidFill>
                  <a:srgbClr val="0000FF"/>
                </a:solidFill>
              </a:rPr>
              <a:t>exact corrections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Before </a:t>
            </a:r>
            <a:r>
              <a:rPr lang="en-US" sz="2000" b="1" dirty="0">
                <a:solidFill>
                  <a:srgbClr val="0000FF"/>
                </a:solidFill>
              </a:rPr>
              <a:t>quoting his final result, the student must reexamine his </a:t>
            </a:r>
            <a:r>
              <a:rPr lang="en-US" sz="2000" b="1" dirty="0" smtClean="0">
                <a:solidFill>
                  <a:srgbClr val="0000FF"/>
                </a:solidFill>
              </a:rPr>
              <a:t>error analysis </a:t>
            </a:r>
            <a:r>
              <a:rPr lang="en-US" sz="2000" b="1" dirty="0">
                <a:solidFill>
                  <a:srgbClr val="0000FF"/>
                </a:solidFill>
              </a:rPr>
              <a:t>and take account of any additional uncertainties that may have been </a:t>
            </a:r>
            <a:r>
              <a:rPr lang="en-US" sz="2000" b="1" dirty="0" smtClean="0">
                <a:solidFill>
                  <a:srgbClr val="0000FF"/>
                </a:solidFill>
              </a:rPr>
              <a:t>introduced by </a:t>
            </a:r>
            <a:r>
              <a:rPr lang="en-US" sz="2000" b="1" dirty="0">
                <a:solidFill>
                  <a:srgbClr val="0000FF"/>
                </a:solidFill>
              </a:rPr>
              <a:t>these corrections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7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EXAMPLE 1.1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 student measures a table top with a steel meter stick and finds that the average of his measurements yields a result of (1.982 ± 0.001) m for the length of the table.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Meter stick was calibrated at 25°C and has an expansion coefficient of 0.0005 °e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-1</a:t>
            </a:r>
            <a:r>
              <a:rPr lang="en-US" sz="2000" b="1" dirty="0" smtClean="0">
                <a:solidFill>
                  <a:srgbClr val="00808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measurements were made at a room temperature of 20°C, they are systematically too small.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To correct, he multiplies his results by 1 + 0.0005 X (20 - 25) = 0.9975 so that his new determination of the length is 1.977 m</a:t>
            </a:r>
            <a:r>
              <a:rPr lang="en-US" sz="2000" b="1" i="1" u="sng" dirty="0" smtClean="0">
                <a:solidFill>
                  <a:srgbClr val="CC0099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6600"/>
                </a:solidFill>
              </a:rPr>
              <a:t>When the student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repeats </a:t>
            </a:r>
            <a:r>
              <a:rPr lang="en-US" sz="2000" b="1" dirty="0" smtClean="0">
                <a:solidFill>
                  <a:srgbClr val="006600"/>
                </a:solidFill>
              </a:rPr>
              <a:t>the experiment, 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discovers a second systematic error, </a:t>
            </a:r>
            <a:r>
              <a:rPr lang="en-US" sz="2000" b="1" dirty="0" smtClean="0">
                <a:solidFill>
                  <a:srgbClr val="006600"/>
                </a:solidFill>
              </a:rPr>
              <a:t>his technique for reading the meter stick was faulty in that he did not always read the divisions from directly above.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 By experimentation he determines that this consistently resulted in a reading that was 2 mm short. The corrected result is l.979 m.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In this example, the first result was given with a fairly high precision, approx.  1 part in 2000.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corrections to this result were meant to improve the accuracy </a:t>
            </a:r>
            <a:r>
              <a:rPr lang="en-US" sz="2000" b="1" dirty="0" smtClean="0">
                <a:solidFill>
                  <a:srgbClr val="800000"/>
                </a:solidFill>
              </a:rPr>
              <a:t>by compensating for known sources of deviation of the first result from the best estimate possible.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These corrections did not improve the precision </a:t>
            </a:r>
            <a:r>
              <a:rPr lang="en-US" sz="2000" b="1" dirty="0" smtClean="0">
                <a:solidFill>
                  <a:srgbClr val="006600"/>
                </a:solidFill>
              </a:rPr>
              <a:t>at all, but did in fact worsen it,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because the corrections were themselves only estimates of the exact corrections</a:t>
            </a:r>
            <a:r>
              <a:rPr lang="en-US" sz="2000" b="1" dirty="0" smtClean="0">
                <a:solidFill>
                  <a:srgbClr val="00660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Before quoting his final result,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student must reexamine his error analysis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take account of any additional uncertainties </a:t>
            </a:r>
            <a:r>
              <a:rPr lang="en-US" sz="2000" b="1" dirty="0" smtClean="0">
                <a:solidFill>
                  <a:srgbClr val="FF0000"/>
                </a:solidFill>
              </a:rPr>
              <a:t>that may have been introduced by these corrections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839200" cy="8156079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Random Errors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precision of an experiment depends upon </a:t>
            </a:r>
            <a:r>
              <a:rPr lang="en-US" sz="2000" b="1" dirty="0" smtClean="0">
                <a:solidFill>
                  <a:srgbClr val="0000FF"/>
                </a:solidFill>
              </a:rPr>
              <a:t>random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errors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caused by fluctuations </a:t>
            </a:r>
            <a:r>
              <a:rPr lang="en-US" sz="2000" b="1" dirty="0">
                <a:solidFill>
                  <a:srgbClr val="0000FF"/>
                </a:solidFill>
              </a:rPr>
              <a:t>in observations that yield different results each time the </a:t>
            </a:r>
            <a:r>
              <a:rPr lang="en-US" sz="2000" b="1" dirty="0" smtClean="0">
                <a:solidFill>
                  <a:srgbClr val="0000FF"/>
                </a:solidFill>
              </a:rPr>
              <a:t>experiment is </a:t>
            </a:r>
            <a:r>
              <a:rPr lang="en-US" sz="2000" b="1" dirty="0">
                <a:solidFill>
                  <a:srgbClr val="0000FF"/>
                </a:solidFill>
              </a:rPr>
              <a:t>repeated, and thus require repeated experimentation to yield precise results.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A given accuracy implies an equivalent precision and, therefore, also depends </a:t>
            </a:r>
            <a:r>
              <a:rPr lang="en-US" sz="2000" b="1" dirty="0" smtClean="0">
                <a:solidFill>
                  <a:srgbClr val="FF0000"/>
                </a:solidFill>
              </a:rPr>
              <a:t>to some </a:t>
            </a:r>
            <a:r>
              <a:rPr lang="en-US" sz="2000" b="1" dirty="0">
                <a:solidFill>
                  <a:srgbClr val="FF0000"/>
                </a:solidFill>
              </a:rPr>
              <a:t>extent on random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problem of reducing random errors is essentially one of improving the </a:t>
            </a:r>
            <a:r>
              <a:rPr lang="en-US" sz="2000" b="1" dirty="0" smtClean="0">
                <a:solidFill>
                  <a:srgbClr val="0000FF"/>
                </a:solidFill>
              </a:rPr>
              <a:t>experimental method </a:t>
            </a:r>
            <a:r>
              <a:rPr lang="en-US" sz="2000" b="1" dirty="0">
                <a:solidFill>
                  <a:srgbClr val="0000FF"/>
                </a:solidFill>
              </a:rPr>
              <a:t>and refining the techniques, as well as simply repeating </a:t>
            </a:r>
            <a:r>
              <a:rPr lang="en-US" sz="2000" b="1" dirty="0" smtClean="0">
                <a:solidFill>
                  <a:srgbClr val="0000FF"/>
                </a:solidFill>
              </a:rPr>
              <a:t>the experiment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If the random errors result from instrumental uncertainties, they </a:t>
            </a:r>
            <a:r>
              <a:rPr lang="en-US" sz="2000" b="1" dirty="0" smtClean="0">
                <a:solidFill>
                  <a:srgbClr val="FF00FF"/>
                </a:solidFill>
              </a:rPr>
              <a:t>may be </a:t>
            </a:r>
            <a:r>
              <a:rPr lang="en-US" sz="2000" b="1" dirty="0">
                <a:solidFill>
                  <a:srgbClr val="FF00FF"/>
                </a:solidFill>
              </a:rPr>
              <a:t>reduced by using more reliable and more precise measuring instruments.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the random </a:t>
            </a:r>
            <a:r>
              <a:rPr lang="en-US" sz="2000" b="1" dirty="0">
                <a:solidFill>
                  <a:srgbClr val="0000FF"/>
                </a:solidFill>
              </a:rPr>
              <a:t>errors result from statistical fluctuations in a limited number of </a:t>
            </a:r>
            <a:r>
              <a:rPr lang="en-US" sz="2000" b="1" dirty="0" smtClean="0">
                <a:solidFill>
                  <a:srgbClr val="0000FF"/>
                </a:solidFill>
              </a:rPr>
              <a:t>measurements, they </a:t>
            </a:r>
            <a:r>
              <a:rPr lang="en-US" sz="2000" b="1" dirty="0">
                <a:solidFill>
                  <a:srgbClr val="0000FF"/>
                </a:solidFill>
              </a:rPr>
              <a:t>may be reduced by making more measurements.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There </a:t>
            </a:r>
            <a:r>
              <a:rPr lang="en-US" sz="2000" b="1" dirty="0">
                <a:solidFill>
                  <a:srgbClr val="008080"/>
                </a:solidFill>
              </a:rPr>
              <a:t>are </a:t>
            </a:r>
            <a:r>
              <a:rPr lang="en-US" sz="2000" b="1" dirty="0" smtClean="0">
                <a:solidFill>
                  <a:srgbClr val="008080"/>
                </a:solidFill>
              </a:rPr>
              <a:t>practical limits </a:t>
            </a:r>
            <a:r>
              <a:rPr lang="en-US" sz="2000" b="1" dirty="0">
                <a:solidFill>
                  <a:srgbClr val="008080"/>
                </a:solidFill>
              </a:rPr>
              <a:t>to these improvements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In the measurement of the length of the table of </a:t>
            </a:r>
            <a:r>
              <a:rPr lang="en-US" sz="2000" b="1" dirty="0" smtClean="0">
                <a:solidFill>
                  <a:srgbClr val="FF0000"/>
                </a:solidFill>
              </a:rPr>
              <a:t>Example 1.1</a:t>
            </a:r>
            <a:r>
              <a:rPr lang="en-US" sz="2000" b="1" dirty="0">
                <a:solidFill>
                  <a:srgbClr val="FF0000"/>
                </a:solidFill>
              </a:rPr>
              <a:t>, the student might attempt to improve the precision of his </a:t>
            </a:r>
            <a:r>
              <a:rPr lang="en-US" sz="2000" b="1" dirty="0" smtClean="0">
                <a:solidFill>
                  <a:srgbClr val="FF0000"/>
                </a:solidFill>
              </a:rPr>
              <a:t>measurements by </a:t>
            </a:r>
            <a:r>
              <a:rPr lang="en-US" sz="2000" b="1" dirty="0">
                <a:solidFill>
                  <a:srgbClr val="FF0000"/>
                </a:solidFill>
              </a:rPr>
              <a:t>using a magnifying glass to read the scale, or he might attempt to reduce </a:t>
            </a:r>
            <a:r>
              <a:rPr lang="en-US" sz="2000" b="1" dirty="0" smtClean="0">
                <a:solidFill>
                  <a:srgbClr val="FF0000"/>
                </a:solidFill>
              </a:rPr>
              <a:t>statistical fluctuations </a:t>
            </a:r>
            <a:r>
              <a:rPr lang="en-US" sz="2000" b="1" dirty="0">
                <a:solidFill>
                  <a:srgbClr val="FF0000"/>
                </a:solidFill>
              </a:rPr>
              <a:t>in his measurements by repeating the measurement several times.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In neither case would it be useful to reduce the random errors much below the </a:t>
            </a:r>
            <a:r>
              <a:rPr lang="en-US" sz="2000" b="1" dirty="0" smtClean="0">
                <a:solidFill>
                  <a:srgbClr val="0000FF"/>
                </a:solidFill>
              </a:rPr>
              <a:t>systematic errors</a:t>
            </a:r>
            <a:r>
              <a:rPr lang="en-US" sz="2000" b="1" dirty="0">
                <a:solidFill>
                  <a:srgbClr val="0000FF"/>
                </a:solidFill>
              </a:rPr>
              <a:t>, such as those introduced by the calibration of the meter stick or </a:t>
            </a:r>
            <a:r>
              <a:rPr lang="en-US" sz="2000" b="1" dirty="0" smtClean="0">
                <a:solidFill>
                  <a:srgbClr val="0000FF"/>
                </a:solidFill>
              </a:rPr>
              <a:t>the correction </a:t>
            </a:r>
            <a:r>
              <a:rPr lang="en-US" sz="2000" b="1" dirty="0">
                <a:solidFill>
                  <a:srgbClr val="0000FF"/>
                </a:solidFill>
              </a:rPr>
              <a:t>for his initial faulty reading of the scale.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limits imposed by </a:t>
            </a:r>
            <a:r>
              <a:rPr lang="en-US" sz="2000" b="1" dirty="0" smtClean="0">
                <a:solidFill>
                  <a:srgbClr val="FF00FF"/>
                </a:solidFill>
              </a:rPr>
              <a:t>systematic errors </a:t>
            </a:r>
            <a:r>
              <a:rPr lang="en-US" sz="2000" b="1" dirty="0">
                <a:solidFill>
                  <a:srgbClr val="FF00FF"/>
                </a:solidFill>
              </a:rPr>
              <a:t>are important considerations in planning and performing experiments.</a:t>
            </a:r>
          </a:p>
        </p:txBody>
      </p:sp>
    </p:spTree>
    <p:extLst>
      <p:ext uri="{BB962C8B-B14F-4D97-AF65-F5344CB8AC3E}">
        <p14:creationId xmlns:p14="http://schemas.microsoft.com/office/powerpoint/2010/main" val="569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7509748"/>
          </a:xfrm>
          <a:prstGeom prst="rect">
            <a:avLst/>
          </a:prstGeom>
          <a:noFill/>
          <a:ln w="762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u="sng" dirty="0">
                <a:solidFill>
                  <a:srgbClr val="FF0000"/>
                </a:solidFill>
              </a:rPr>
              <a:t>Random Errors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precision</a:t>
            </a:r>
            <a:r>
              <a:rPr lang="en-US" sz="2000" b="1" dirty="0" smtClean="0">
                <a:solidFill>
                  <a:srgbClr val="0000FF"/>
                </a:solidFill>
              </a:rPr>
              <a:t> of an experiment depends upon </a:t>
            </a:r>
            <a:r>
              <a:rPr lang="en-US" sz="2000" b="1" u="sng" dirty="0" smtClean="0">
                <a:solidFill>
                  <a:srgbClr val="0000FF"/>
                </a:solidFill>
              </a:rPr>
              <a:t>random errors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Random errors : </a:t>
            </a:r>
            <a:r>
              <a:rPr lang="en-US" sz="2000" b="1" dirty="0" smtClean="0">
                <a:solidFill>
                  <a:srgbClr val="006600"/>
                </a:solidFill>
              </a:rPr>
              <a:t>caused by fluctuations </a:t>
            </a:r>
            <a:r>
              <a:rPr lang="en-US" sz="2000" b="1" dirty="0">
                <a:solidFill>
                  <a:srgbClr val="006600"/>
                </a:solidFill>
              </a:rPr>
              <a:t>in observations that yield different results each time the </a:t>
            </a:r>
            <a:r>
              <a:rPr lang="en-US" sz="2000" b="1" dirty="0" smtClean="0">
                <a:solidFill>
                  <a:srgbClr val="006600"/>
                </a:solidFill>
              </a:rPr>
              <a:t>experiment is repeated.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Random error minimization </a:t>
            </a:r>
            <a:r>
              <a:rPr lang="en-US" sz="2000" b="1" dirty="0" smtClean="0">
                <a:solidFill>
                  <a:srgbClr val="FF0000"/>
                </a:solidFill>
              </a:rPr>
              <a:t>requires </a:t>
            </a:r>
            <a:r>
              <a:rPr lang="en-US" sz="2000" b="1" dirty="0">
                <a:solidFill>
                  <a:srgbClr val="FF0000"/>
                </a:solidFill>
              </a:rPr>
              <a:t>repeated experimentation to yield precise results.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A given accuracy implies an equivalent precision and, therefore, also depends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to some </a:t>
            </a:r>
            <a:r>
              <a:rPr lang="en-US" sz="2000" b="1" i="1" u="sng" dirty="0">
                <a:solidFill>
                  <a:srgbClr val="0000FF"/>
                </a:solidFill>
              </a:rPr>
              <a:t>extent on random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Reducing </a:t>
            </a:r>
            <a:r>
              <a:rPr lang="en-US" sz="2000" b="1" i="1" u="sng" dirty="0">
                <a:solidFill>
                  <a:srgbClr val="800000"/>
                </a:solidFill>
              </a:rPr>
              <a:t>random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errors:  </a:t>
            </a:r>
            <a:r>
              <a:rPr lang="en-US" sz="2000" b="1" i="1" dirty="0" smtClean="0">
                <a:solidFill>
                  <a:srgbClr val="800000"/>
                </a:solidFill>
              </a:rPr>
              <a:t>requires improving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dirty="0" smtClean="0">
                <a:solidFill>
                  <a:srgbClr val="800000"/>
                </a:solidFill>
              </a:rPr>
              <a:t>experimental method </a:t>
            </a:r>
            <a:r>
              <a:rPr lang="en-US" sz="2000" b="1" i="1" dirty="0">
                <a:solidFill>
                  <a:srgbClr val="800000"/>
                </a:solidFill>
              </a:rPr>
              <a:t>and </a:t>
            </a:r>
            <a:r>
              <a:rPr lang="en-US" sz="2000" b="1" i="1" dirty="0" smtClean="0">
                <a:solidFill>
                  <a:srgbClr val="800000"/>
                </a:solidFill>
              </a:rPr>
              <a:t>techniques</a:t>
            </a:r>
            <a:r>
              <a:rPr lang="en-US" sz="2000" b="1" i="1" dirty="0">
                <a:solidFill>
                  <a:srgbClr val="800000"/>
                </a:solidFill>
              </a:rPr>
              <a:t>, as well as </a:t>
            </a:r>
            <a:r>
              <a:rPr lang="en-US" sz="2000" b="1" i="1" dirty="0" smtClean="0">
                <a:solidFill>
                  <a:srgbClr val="800000"/>
                </a:solidFill>
              </a:rPr>
              <a:t>repeating the experiment</a:t>
            </a:r>
            <a:r>
              <a:rPr lang="en-US" sz="20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Random </a:t>
            </a:r>
            <a:r>
              <a:rPr lang="en-US" sz="2000" b="1" i="1" u="sng" dirty="0">
                <a:solidFill>
                  <a:srgbClr val="006600"/>
                </a:solidFill>
              </a:rPr>
              <a:t>errors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resulting  </a:t>
            </a:r>
            <a:r>
              <a:rPr lang="en-US" sz="2000" b="1" i="1" u="sng" dirty="0">
                <a:solidFill>
                  <a:srgbClr val="006600"/>
                </a:solidFill>
              </a:rPr>
              <a:t>from instrumental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uncertainties</a:t>
            </a:r>
            <a:r>
              <a:rPr lang="en-US" sz="2000" b="1" dirty="0" smtClean="0">
                <a:solidFill>
                  <a:srgbClr val="006600"/>
                </a:solidFill>
              </a:rPr>
              <a:t>: may be </a:t>
            </a:r>
            <a:r>
              <a:rPr lang="en-US" sz="2000" b="1" dirty="0">
                <a:solidFill>
                  <a:srgbClr val="006600"/>
                </a:solidFill>
              </a:rPr>
              <a:t>reduced by using more reliable and more precise measuring instruments.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Random </a:t>
            </a:r>
            <a:r>
              <a:rPr lang="en-US" sz="2000" b="1" i="1" u="sng" dirty="0">
                <a:solidFill>
                  <a:srgbClr val="FF0000"/>
                </a:solidFill>
              </a:rPr>
              <a:t>errors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resulting  </a:t>
            </a:r>
            <a:r>
              <a:rPr lang="en-US" sz="2000" b="1" i="1" u="sng" dirty="0">
                <a:solidFill>
                  <a:srgbClr val="FF0000"/>
                </a:solidFill>
              </a:rPr>
              <a:t>from statistical fluctuations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in </a:t>
            </a:r>
            <a:r>
              <a:rPr lang="en-US" sz="2000" b="1" i="1" u="sng" dirty="0">
                <a:solidFill>
                  <a:srgbClr val="FF0000"/>
                </a:solidFill>
              </a:rPr>
              <a:t>a limited number of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measurements</a:t>
            </a:r>
            <a:r>
              <a:rPr lang="en-US" sz="2000" b="1" i="1" u="sng" dirty="0" smtClean="0">
                <a:solidFill>
                  <a:srgbClr val="0000FF"/>
                </a:solidFill>
              </a:rPr>
              <a:t>:  </a:t>
            </a:r>
            <a:r>
              <a:rPr lang="en-US" sz="2000" b="1" dirty="0" smtClean="0">
                <a:solidFill>
                  <a:srgbClr val="FF0000"/>
                </a:solidFill>
              </a:rPr>
              <a:t>they </a:t>
            </a:r>
            <a:r>
              <a:rPr lang="en-US" sz="2000" b="1" dirty="0">
                <a:solidFill>
                  <a:srgbClr val="FF0000"/>
                </a:solidFill>
              </a:rPr>
              <a:t>may be reduced by making more measurements.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There </a:t>
            </a:r>
            <a:r>
              <a:rPr lang="en-US" sz="2000" b="1" i="1" dirty="0">
                <a:solidFill>
                  <a:srgbClr val="800000"/>
                </a:solidFill>
              </a:rPr>
              <a:t>are </a:t>
            </a:r>
            <a:r>
              <a:rPr lang="en-US" sz="2000" b="1" i="1" dirty="0" smtClean="0">
                <a:solidFill>
                  <a:srgbClr val="800000"/>
                </a:solidFill>
              </a:rPr>
              <a:t>practical limits </a:t>
            </a:r>
            <a:r>
              <a:rPr lang="en-US" sz="2000" b="1" i="1" dirty="0">
                <a:solidFill>
                  <a:srgbClr val="800000"/>
                </a:solidFill>
              </a:rPr>
              <a:t>to these improvements</a:t>
            </a:r>
            <a:r>
              <a:rPr lang="en-US" sz="2000" b="1" i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In the measurement of the length of the table of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Example 1.1</a:t>
            </a:r>
            <a:r>
              <a:rPr lang="en-US" sz="2000" b="1" i="1" u="sng" dirty="0">
                <a:solidFill>
                  <a:srgbClr val="FF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the student might attempt to improve the precision of his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measurements by </a:t>
            </a:r>
            <a:r>
              <a:rPr lang="en-US" sz="2000" b="1" i="1" u="sng" dirty="0">
                <a:solidFill>
                  <a:srgbClr val="800000"/>
                </a:solidFill>
              </a:rPr>
              <a:t>using a magnifying glass to read the scale,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or he might attempt to reduce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statistical fluctuations </a:t>
            </a:r>
            <a:r>
              <a:rPr lang="en-US" sz="2000" b="1" i="1" u="sng" dirty="0">
                <a:solidFill>
                  <a:srgbClr val="006600"/>
                </a:solidFill>
              </a:rPr>
              <a:t>in his measurements by repeating the measurement several times.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FF"/>
                </a:solidFill>
              </a:rPr>
              <a:t>It would not be </a:t>
            </a:r>
            <a:r>
              <a:rPr lang="en-US" sz="2000" b="1" i="1" u="sng" dirty="0">
                <a:solidFill>
                  <a:srgbClr val="FF00FF"/>
                </a:solidFill>
              </a:rPr>
              <a:t>useful to reduce the random errors much below the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systematic errors</a:t>
            </a:r>
            <a:r>
              <a:rPr lang="en-US" sz="2000" b="1" i="1" u="sng" dirty="0">
                <a:solidFill>
                  <a:srgbClr val="FF00FF"/>
                </a:solidFill>
              </a:rPr>
              <a:t>, such as those introduced by the calibration of the meter stick or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the correction </a:t>
            </a:r>
            <a:r>
              <a:rPr lang="en-US" sz="2000" b="1" i="1" u="sng" dirty="0">
                <a:solidFill>
                  <a:srgbClr val="FF00FF"/>
                </a:solidFill>
              </a:rPr>
              <a:t>for his initial faulty reading of the scale</a:t>
            </a:r>
            <a:r>
              <a:rPr lang="en-US" sz="2000" b="1" u="sng" dirty="0">
                <a:solidFill>
                  <a:srgbClr val="0000FF"/>
                </a:solidFill>
              </a:rPr>
              <a:t>. </a:t>
            </a:r>
            <a:endParaRPr lang="en-US" sz="2000" b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limits imposed by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systematic errors </a:t>
            </a:r>
            <a:r>
              <a:rPr lang="en-US" sz="2000" b="1" i="1" u="sng" dirty="0">
                <a:solidFill>
                  <a:srgbClr val="0000FF"/>
                </a:solidFill>
              </a:rPr>
              <a:t>are important considerations in planning and performing experiments.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93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864513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Significant Figures and </a:t>
            </a:r>
            <a:r>
              <a:rPr lang="en-US" sz="2000" b="1" u="sng" dirty="0" err="1">
                <a:solidFill>
                  <a:srgbClr val="FF0000"/>
                </a:solidFill>
              </a:rPr>
              <a:t>Roundoff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precision of an experimental result is implied by the number of digits </a:t>
            </a:r>
            <a:r>
              <a:rPr lang="en-US" sz="2000" b="1" dirty="0" smtClean="0">
                <a:solidFill>
                  <a:srgbClr val="0000FF"/>
                </a:solidFill>
              </a:rPr>
              <a:t>recorded in </a:t>
            </a:r>
            <a:r>
              <a:rPr lang="en-US" sz="2000" b="1" dirty="0">
                <a:solidFill>
                  <a:srgbClr val="0000FF"/>
                </a:solidFill>
              </a:rPr>
              <a:t>the result, although generally the uncertainty should be quoted specifically </a:t>
            </a:r>
            <a:r>
              <a:rPr lang="en-US" sz="2000" b="1" dirty="0" smtClean="0">
                <a:solidFill>
                  <a:srgbClr val="0000FF"/>
                </a:solidFill>
              </a:rPr>
              <a:t>as well</a:t>
            </a:r>
            <a:r>
              <a:rPr lang="en-US" sz="2000" b="1" dirty="0">
                <a:solidFill>
                  <a:srgbClr val="0000FF"/>
                </a:solidFill>
              </a:rPr>
              <a:t>. The number of </a:t>
            </a:r>
            <a:r>
              <a:rPr lang="en-US" sz="2000" b="1" i="1" dirty="0">
                <a:solidFill>
                  <a:srgbClr val="0000FF"/>
                </a:solidFill>
              </a:rPr>
              <a:t>significant figures </a:t>
            </a:r>
            <a:r>
              <a:rPr lang="en-US" sz="2000" b="1" dirty="0">
                <a:solidFill>
                  <a:srgbClr val="0000FF"/>
                </a:solidFill>
              </a:rPr>
              <a:t>in a result is defined as follows:</a:t>
            </a:r>
          </a:p>
          <a:p>
            <a:pPr marL="396875" indent="-52388"/>
            <a:r>
              <a:rPr lang="en-US" sz="2000" b="1" dirty="0">
                <a:solidFill>
                  <a:srgbClr val="FF0000"/>
                </a:solidFill>
              </a:rPr>
              <a:t>1. The leftmost nonzero digit is the most significant digit.</a:t>
            </a:r>
          </a:p>
          <a:p>
            <a:pPr marL="396875" indent="-52388"/>
            <a:r>
              <a:rPr lang="en-US" sz="2000" b="1" dirty="0">
                <a:solidFill>
                  <a:srgbClr val="008080"/>
                </a:solidFill>
              </a:rPr>
              <a:t>2. If there is no decimal point, the rightmost nonzero digit is the least </a:t>
            </a:r>
            <a:r>
              <a:rPr lang="en-US" sz="2000" b="1" dirty="0" smtClean="0">
                <a:solidFill>
                  <a:srgbClr val="008080"/>
                </a:solidFill>
              </a:rPr>
              <a:t>significant digit</a:t>
            </a:r>
            <a:r>
              <a:rPr lang="en-US" sz="2000" b="1" dirty="0">
                <a:solidFill>
                  <a:srgbClr val="008080"/>
                </a:solidFill>
              </a:rPr>
              <a:t>.</a:t>
            </a:r>
          </a:p>
          <a:p>
            <a:pPr marL="396875" indent="-52388"/>
            <a:r>
              <a:rPr lang="en-US" sz="2000" b="1" dirty="0">
                <a:solidFill>
                  <a:srgbClr val="FF00FF"/>
                </a:solidFill>
              </a:rPr>
              <a:t>3. If there is a decimal point, the rightmost digit is the least significant digit, </a:t>
            </a:r>
            <a:r>
              <a:rPr lang="en-US" sz="2000" b="1" dirty="0" smtClean="0">
                <a:solidFill>
                  <a:srgbClr val="FF00FF"/>
                </a:solidFill>
              </a:rPr>
              <a:t>even if </a:t>
            </a:r>
            <a:r>
              <a:rPr lang="en-US" sz="2000" b="1" dirty="0">
                <a:solidFill>
                  <a:srgbClr val="FF00FF"/>
                </a:solidFill>
              </a:rPr>
              <a:t>it is a O.</a:t>
            </a:r>
          </a:p>
          <a:p>
            <a:pPr marL="396875" indent="-52388"/>
            <a:r>
              <a:rPr lang="en-US" sz="2000" b="1" dirty="0">
                <a:solidFill>
                  <a:srgbClr val="0000FF"/>
                </a:solidFill>
              </a:rPr>
              <a:t>4. All digits between the least and most significant digits are counted as </a:t>
            </a:r>
            <a:r>
              <a:rPr lang="en-US" sz="2000" b="1" dirty="0" smtClean="0">
                <a:solidFill>
                  <a:srgbClr val="0000FF"/>
                </a:solidFill>
              </a:rPr>
              <a:t>significant digits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For example, the following numbers each have four significant digits: </a:t>
            </a:r>
            <a:r>
              <a:rPr lang="en-US" sz="2000" b="1" dirty="0" smtClean="0">
                <a:solidFill>
                  <a:srgbClr val="FF00FF"/>
                </a:solidFill>
              </a:rPr>
              <a:t>1234, 123,400</a:t>
            </a:r>
            <a:r>
              <a:rPr lang="en-US" sz="2000" b="1" dirty="0">
                <a:solidFill>
                  <a:srgbClr val="FF00FF"/>
                </a:solidFill>
              </a:rPr>
              <a:t>, 123.4, 1001, 1000., 10.10,0.0001010, 100.0.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</a:t>
            </a:r>
            <a:r>
              <a:rPr lang="en-US" sz="2000" b="1" dirty="0">
                <a:solidFill>
                  <a:srgbClr val="0000FF"/>
                </a:solidFill>
              </a:rPr>
              <a:t>there is no decimal </a:t>
            </a:r>
            <a:r>
              <a:rPr lang="en-US" sz="2000" b="1" dirty="0" smtClean="0">
                <a:solidFill>
                  <a:srgbClr val="0000FF"/>
                </a:solidFill>
              </a:rPr>
              <a:t>point, there </a:t>
            </a:r>
            <a:r>
              <a:rPr lang="en-US" sz="2000" b="1" dirty="0">
                <a:solidFill>
                  <a:srgbClr val="0000FF"/>
                </a:solidFill>
              </a:rPr>
              <a:t>are ambiguities when the rightmost digit is O.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Thus</a:t>
            </a:r>
            <a:r>
              <a:rPr lang="en-US" sz="2000" b="1" dirty="0">
                <a:solidFill>
                  <a:srgbClr val="008080"/>
                </a:solidFill>
              </a:rPr>
              <a:t>, the number 1010 is </a:t>
            </a:r>
            <a:r>
              <a:rPr lang="en-US" sz="2000" b="1" dirty="0" smtClean="0">
                <a:solidFill>
                  <a:srgbClr val="008080"/>
                </a:solidFill>
              </a:rPr>
              <a:t>considered to </a:t>
            </a:r>
            <a:r>
              <a:rPr lang="en-US" sz="2000" b="1" dirty="0">
                <a:solidFill>
                  <a:srgbClr val="008080"/>
                </a:solidFill>
              </a:rPr>
              <a:t>have only three significant digits even though the last digit might </a:t>
            </a:r>
            <a:r>
              <a:rPr lang="en-US" sz="2000" b="1" dirty="0" smtClean="0">
                <a:solidFill>
                  <a:srgbClr val="008080"/>
                </a:solidFill>
              </a:rPr>
              <a:t>be physically </a:t>
            </a:r>
            <a:r>
              <a:rPr lang="en-US" sz="2000" b="1" dirty="0">
                <a:solidFill>
                  <a:srgbClr val="008080"/>
                </a:solidFill>
              </a:rPr>
              <a:t>significant.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b="1" dirty="0">
                <a:solidFill>
                  <a:srgbClr val="FF0000"/>
                </a:solidFill>
              </a:rPr>
              <a:t>avoid ambiguity, it is better to supply decimal points or </a:t>
            </a:r>
            <a:r>
              <a:rPr lang="en-US" sz="2000" b="1" dirty="0" smtClean="0">
                <a:solidFill>
                  <a:srgbClr val="FF0000"/>
                </a:solidFill>
              </a:rPr>
              <a:t>to write </a:t>
            </a:r>
            <a:r>
              <a:rPr lang="en-US" sz="2000" b="1" dirty="0">
                <a:solidFill>
                  <a:srgbClr val="FF0000"/>
                </a:solidFill>
              </a:rPr>
              <a:t>such numbers in </a:t>
            </a:r>
            <a:r>
              <a:rPr lang="en-US" sz="2000" b="1" i="1" dirty="0">
                <a:solidFill>
                  <a:srgbClr val="FF0000"/>
                </a:solidFill>
              </a:rPr>
              <a:t>scientific notation, </a:t>
            </a:r>
            <a:r>
              <a:rPr lang="en-US" sz="2000" b="1" dirty="0">
                <a:solidFill>
                  <a:srgbClr val="FF0000"/>
                </a:solidFill>
              </a:rPr>
              <a:t>that is, as an argument in decimal </a:t>
            </a:r>
            <a:r>
              <a:rPr lang="en-US" sz="2000" b="1" dirty="0" smtClean="0">
                <a:solidFill>
                  <a:srgbClr val="FF0000"/>
                </a:solidFill>
              </a:rPr>
              <a:t>notation multiplied </a:t>
            </a:r>
            <a:r>
              <a:rPr lang="en-US" sz="2000" b="1" dirty="0">
                <a:solidFill>
                  <a:srgbClr val="FF0000"/>
                </a:solidFill>
              </a:rPr>
              <a:t>by the appropriate power of 10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Thus, our example of 1010 would </a:t>
            </a:r>
            <a:r>
              <a:rPr lang="en-US" sz="2000" b="1" dirty="0" smtClean="0">
                <a:solidFill>
                  <a:srgbClr val="0000FF"/>
                </a:solidFill>
              </a:rPr>
              <a:t>be written </a:t>
            </a:r>
            <a:r>
              <a:rPr lang="en-US" sz="2000" b="1" dirty="0">
                <a:solidFill>
                  <a:srgbClr val="0000FF"/>
                </a:solidFill>
              </a:rPr>
              <a:t>as 1010. or 1.010 X 10</a:t>
            </a:r>
            <a:r>
              <a:rPr lang="en-US" sz="2000" b="1" baseline="30000" dirty="0">
                <a:solidFill>
                  <a:srgbClr val="0000FF"/>
                </a:solidFill>
              </a:rPr>
              <a:t>3</a:t>
            </a:r>
            <a:r>
              <a:rPr lang="en-US" sz="2000" b="1" dirty="0">
                <a:solidFill>
                  <a:srgbClr val="0000FF"/>
                </a:solidFill>
              </a:rPr>
              <a:t> if all four digits are significant.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When quoting an experimental result, the number of significant figures </a:t>
            </a:r>
            <a:r>
              <a:rPr lang="en-US" sz="2000" b="1" dirty="0" smtClean="0">
                <a:solidFill>
                  <a:srgbClr val="FF0000"/>
                </a:solidFill>
              </a:rPr>
              <a:t>should be </a:t>
            </a:r>
            <a:r>
              <a:rPr lang="en-US" sz="2000" b="1" dirty="0">
                <a:solidFill>
                  <a:srgbClr val="FF0000"/>
                </a:solidFill>
              </a:rPr>
              <a:t>approximately one more than that dictated by the experimental precision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 The reason </a:t>
            </a:r>
            <a:r>
              <a:rPr lang="en-US" sz="2000" b="1" dirty="0">
                <a:solidFill>
                  <a:srgbClr val="008080"/>
                </a:solidFill>
              </a:rPr>
              <a:t>for including the extra digit is to avoid errors that might be caused by </a:t>
            </a:r>
            <a:r>
              <a:rPr lang="en-US" sz="2000" b="1" dirty="0" smtClean="0">
                <a:solidFill>
                  <a:srgbClr val="008080"/>
                </a:solidFill>
              </a:rPr>
              <a:t>rounding errors </a:t>
            </a:r>
            <a:r>
              <a:rPr lang="en-US" sz="2000" b="1" dirty="0">
                <a:solidFill>
                  <a:srgbClr val="008080"/>
                </a:solidFill>
              </a:rPr>
              <a:t>in later calculations.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99"/>
                </a:solidFill>
              </a:rPr>
              <a:t>If </a:t>
            </a:r>
            <a:r>
              <a:rPr lang="en-US" sz="2000" b="1" dirty="0">
                <a:solidFill>
                  <a:srgbClr val="CC0099"/>
                </a:solidFill>
              </a:rPr>
              <a:t>the result of the measurement of Example 1.1 is </a:t>
            </a:r>
            <a:r>
              <a:rPr lang="en-US" sz="2000" b="1" i="1" dirty="0" smtClean="0">
                <a:solidFill>
                  <a:srgbClr val="CC0099"/>
                </a:solidFill>
              </a:rPr>
              <a:t>L </a:t>
            </a:r>
            <a:r>
              <a:rPr lang="en-US" sz="2000" b="1" dirty="0" smtClean="0">
                <a:solidFill>
                  <a:srgbClr val="CC0099"/>
                </a:solidFill>
              </a:rPr>
              <a:t>= </a:t>
            </a:r>
            <a:r>
              <a:rPr lang="en-US" sz="2000" b="1" dirty="0">
                <a:solidFill>
                  <a:srgbClr val="CC0099"/>
                </a:solidFill>
              </a:rPr>
              <a:t>1.979 m with an uncertainty of 0.012 m, this result could be quoted as </a:t>
            </a:r>
            <a:r>
              <a:rPr lang="en-US" sz="2000" b="1" i="1" dirty="0">
                <a:solidFill>
                  <a:srgbClr val="CC0099"/>
                </a:solidFill>
              </a:rPr>
              <a:t>L </a:t>
            </a:r>
            <a:r>
              <a:rPr lang="en-US" sz="2000" b="1" dirty="0">
                <a:solidFill>
                  <a:srgbClr val="CC0099"/>
                </a:solidFill>
              </a:rPr>
              <a:t>= (</a:t>
            </a:r>
            <a:r>
              <a:rPr lang="en-US" sz="2000" b="1" dirty="0" smtClean="0">
                <a:solidFill>
                  <a:srgbClr val="CC0099"/>
                </a:solidFill>
              </a:rPr>
              <a:t>1.979 ± </a:t>
            </a:r>
            <a:r>
              <a:rPr lang="en-US" sz="2000" b="1" dirty="0">
                <a:solidFill>
                  <a:srgbClr val="CC0099"/>
                </a:solidFill>
              </a:rPr>
              <a:t>0.012) m. </a:t>
            </a:r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However</a:t>
            </a:r>
            <a:r>
              <a:rPr lang="en-US" sz="2000" b="1" dirty="0">
                <a:solidFill>
                  <a:srgbClr val="0000FF"/>
                </a:solidFill>
              </a:rPr>
              <a:t>, if the first digit of the uncertainty is large, such as 0.082 </a:t>
            </a:r>
            <a:r>
              <a:rPr lang="en-US" sz="2000" b="1" dirty="0" smtClean="0">
                <a:solidFill>
                  <a:srgbClr val="0000FF"/>
                </a:solidFill>
              </a:rPr>
              <a:t>m, then </a:t>
            </a:r>
            <a:r>
              <a:rPr lang="en-US" sz="2000" b="1" dirty="0">
                <a:solidFill>
                  <a:srgbClr val="0000FF"/>
                </a:solidFill>
              </a:rPr>
              <a:t>we should probably quote </a:t>
            </a:r>
            <a:r>
              <a:rPr lang="en-US" sz="2000" b="1" i="1" dirty="0">
                <a:solidFill>
                  <a:srgbClr val="0000FF"/>
                </a:solidFill>
              </a:rPr>
              <a:t>L </a:t>
            </a:r>
            <a:r>
              <a:rPr lang="en-US" sz="2000" b="1" dirty="0">
                <a:solidFill>
                  <a:srgbClr val="0000FF"/>
                </a:solidFill>
              </a:rPr>
              <a:t>= (1.98 ± 0.08) m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In other words, we let the </a:t>
            </a:r>
            <a:r>
              <a:rPr lang="en-US" sz="2000" b="1" dirty="0" smtClean="0">
                <a:solidFill>
                  <a:srgbClr val="FF0000"/>
                </a:solidFill>
              </a:rPr>
              <a:t>uncertainty define </a:t>
            </a:r>
            <a:r>
              <a:rPr lang="en-US" sz="2000" b="1" dirty="0">
                <a:solidFill>
                  <a:srgbClr val="FF0000"/>
                </a:solidFill>
              </a:rPr>
              <a:t>the precision to which we quote our result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When insignificant digits are dropped from a number, the last digit </a:t>
            </a:r>
            <a:r>
              <a:rPr lang="en-US" sz="2000" b="1" dirty="0" smtClean="0">
                <a:solidFill>
                  <a:srgbClr val="008080"/>
                </a:solidFill>
              </a:rPr>
              <a:t>retained should </a:t>
            </a:r>
            <a:r>
              <a:rPr lang="en-US" sz="2000" b="1" dirty="0">
                <a:solidFill>
                  <a:srgbClr val="008080"/>
                </a:solidFill>
              </a:rPr>
              <a:t>be rounded off for the best accuracy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9941183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u="sng" dirty="0">
                <a:solidFill>
                  <a:srgbClr val="FF0000"/>
                </a:solidFill>
              </a:rPr>
              <a:t>Significant Figures and </a:t>
            </a:r>
            <a:r>
              <a:rPr lang="en-US" sz="2200" b="1" i="1" u="sng" dirty="0" err="1">
                <a:solidFill>
                  <a:srgbClr val="FF0000"/>
                </a:solidFill>
              </a:rPr>
              <a:t>Roundoff</a:t>
            </a:r>
            <a:endParaRPr lang="en-US" sz="22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precision of an experimental result </a:t>
            </a:r>
            <a:r>
              <a:rPr lang="en-US" sz="2000" b="1" i="1" dirty="0">
                <a:solidFill>
                  <a:srgbClr val="0000FF"/>
                </a:solidFill>
              </a:rPr>
              <a:t>is </a:t>
            </a:r>
            <a:r>
              <a:rPr lang="en-US" sz="2000" b="1" i="1" dirty="0" smtClean="0">
                <a:solidFill>
                  <a:srgbClr val="0000FF"/>
                </a:solidFill>
              </a:rPr>
              <a:t>given by </a:t>
            </a:r>
            <a:r>
              <a:rPr lang="en-US" sz="2000" b="1" i="1" dirty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number of digits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recorded in </a:t>
            </a:r>
            <a:r>
              <a:rPr lang="en-US" sz="2000" b="1" i="1" u="sng" dirty="0">
                <a:solidFill>
                  <a:srgbClr val="0000FF"/>
                </a:solidFill>
              </a:rPr>
              <a:t>the result</a:t>
            </a:r>
            <a:r>
              <a:rPr lang="en-US" sz="2000" b="1" i="1" dirty="0">
                <a:solidFill>
                  <a:srgbClr val="0000FF"/>
                </a:solidFill>
              </a:rPr>
              <a:t>, although generally the uncertainty should be quoted specifically </a:t>
            </a:r>
            <a:r>
              <a:rPr lang="en-US" sz="2000" b="1" i="1" dirty="0" smtClean="0">
                <a:solidFill>
                  <a:srgbClr val="0000FF"/>
                </a:solidFill>
              </a:rPr>
              <a:t>as well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600"/>
                </a:solidFill>
              </a:rPr>
              <a:t>The </a:t>
            </a:r>
            <a:r>
              <a:rPr lang="en-US" sz="2000" b="1" i="1" dirty="0">
                <a:solidFill>
                  <a:srgbClr val="006600"/>
                </a:solidFill>
              </a:rPr>
              <a:t>number of significant figures in a result is defined as follows:</a:t>
            </a:r>
          </a:p>
          <a:p>
            <a:pPr marL="396875" indent="-52388"/>
            <a:r>
              <a:rPr lang="en-US" sz="2000" b="1" dirty="0">
                <a:solidFill>
                  <a:srgbClr val="FF0000"/>
                </a:solidFill>
              </a:rPr>
              <a:t>1. </a:t>
            </a:r>
            <a:r>
              <a:rPr lang="en-US" sz="2000" b="1" i="1" u="sng" dirty="0">
                <a:solidFill>
                  <a:srgbClr val="FF0000"/>
                </a:solidFill>
              </a:rPr>
              <a:t>The leftmost nonzero digit is the most significant digit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396875" indent="-52388"/>
            <a:r>
              <a:rPr lang="en-US" sz="2000" b="1" dirty="0">
                <a:solidFill>
                  <a:srgbClr val="008080"/>
                </a:solidFill>
              </a:rPr>
              <a:t>2. </a:t>
            </a:r>
            <a:r>
              <a:rPr lang="en-US" sz="2000" b="1" i="1" u="sng" dirty="0">
                <a:solidFill>
                  <a:srgbClr val="006600"/>
                </a:solidFill>
              </a:rPr>
              <a:t>If there is no decimal point, the rightmost nonzero digit is the least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significant digit</a:t>
            </a:r>
            <a:r>
              <a:rPr lang="en-US" sz="2000" b="1" i="1" u="sng" dirty="0">
                <a:solidFill>
                  <a:srgbClr val="006600"/>
                </a:solidFill>
              </a:rPr>
              <a:t>.</a:t>
            </a:r>
          </a:p>
          <a:p>
            <a:pPr marL="396875" indent="-52388"/>
            <a:r>
              <a:rPr lang="en-US" sz="2000" b="1" i="1" u="sng" dirty="0">
                <a:solidFill>
                  <a:srgbClr val="800000"/>
                </a:solidFill>
              </a:rPr>
              <a:t>3. If there is a decimal point, the rightmost digit is the least significant digit,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even if </a:t>
            </a:r>
            <a:r>
              <a:rPr lang="en-US" sz="2000" b="1" i="1" u="sng" dirty="0">
                <a:solidFill>
                  <a:srgbClr val="800000"/>
                </a:solidFill>
              </a:rPr>
              <a:t>it is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0.</a:t>
            </a:r>
            <a:endParaRPr lang="en-US" sz="2000" b="1" i="1" u="sng" dirty="0">
              <a:solidFill>
                <a:srgbClr val="800000"/>
              </a:solidFill>
            </a:endParaRPr>
          </a:p>
          <a:p>
            <a:pPr marL="396875" indent="-52388"/>
            <a:r>
              <a:rPr lang="en-US" sz="2000" b="1" dirty="0">
                <a:solidFill>
                  <a:srgbClr val="0000FF"/>
                </a:solidFill>
              </a:rPr>
              <a:t>4</a:t>
            </a:r>
            <a:r>
              <a:rPr lang="en-US" sz="2000" b="1" i="1" u="sng" dirty="0">
                <a:solidFill>
                  <a:srgbClr val="0000FF"/>
                </a:solidFill>
              </a:rPr>
              <a:t>. All digits between the least and most significant digits are counted as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significant digits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800000"/>
                </a:solidFill>
              </a:rPr>
              <a:t>For example, the following numbers each have four significant digits: </a:t>
            </a:r>
            <a:r>
              <a:rPr lang="en-US" sz="2000" b="1" u="sng" dirty="0" smtClean="0">
                <a:solidFill>
                  <a:srgbClr val="800000"/>
                </a:solidFill>
              </a:rPr>
              <a:t>1234, 123,400</a:t>
            </a:r>
            <a:r>
              <a:rPr lang="en-US" sz="2000" b="1" u="sng" dirty="0">
                <a:solidFill>
                  <a:srgbClr val="800000"/>
                </a:solidFill>
              </a:rPr>
              <a:t>, 123.4, 1001, 1000., 10.10,0.0001010, 100.0. </a:t>
            </a:r>
            <a:endParaRPr lang="en-US" sz="2000" b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If </a:t>
            </a:r>
            <a:r>
              <a:rPr lang="en-US" sz="2000" b="1" i="1" u="sng" dirty="0">
                <a:solidFill>
                  <a:srgbClr val="0000FF"/>
                </a:solidFill>
              </a:rPr>
              <a:t>there is no decimal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point, there </a:t>
            </a:r>
            <a:r>
              <a:rPr lang="en-US" sz="2000" b="1" i="1" u="sng" dirty="0">
                <a:solidFill>
                  <a:srgbClr val="0000FF"/>
                </a:solidFill>
              </a:rPr>
              <a:t>are ambiguities when the rightmost digit is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0.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Thus</a:t>
            </a:r>
            <a:r>
              <a:rPr lang="en-US" sz="2000" b="1" i="1" u="sng" dirty="0">
                <a:solidFill>
                  <a:srgbClr val="006600"/>
                </a:solidFill>
              </a:rPr>
              <a:t>, the number 1010 is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considered to </a:t>
            </a:r>
            <a:r>
              <a:rPr lang="en-US" sz="2000" b="1" i="1" u="sng" dirty="0">
                <a:solidFill>
                  <a:srgbClr val="006600"/>
                </a:solidFill>
              </a:rPr>
              <a:t>have only three significant digits even though the last digit might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be physically </a:t>
            </a:r>
            <a:r>
              <a:rPr lang="en-US" sz="2000" b="1" i="1" u="sng" dirty="0">
                <a:solidFill>
                  <a:srgbClr val="006600"/>
                </a:solidFill>
              </a:rPr>
              <a:t>significant.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To </a:t>
            </a:r>
            <a:r>
              <a:rPr lang="en-US" sz="2000" b="1" i="1" u="sng" dirty="0">
                <a:solidFill>
                  <a:srgbClr val="FF0000"/>
                </a:solidFill>
              </a:rPr>
              <a:t>avoid ambiguity, it is better to supply decimal points or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to write </a:t>
            </a:r>
            <a:r>
              <a:rPr lang="en-US" sz="2000" b="1" i="1" u="sng" dirty="0">
                <a:solidFill>
                  <a:srgbClr val="FF0000"/>
                </a:solidFill>
              </a:rPr>
              <a:t>such numbers in scientific notation, that is, as an argument in decimal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notation multiplied </a:t>
            </a:r>
            <a:r>
              <a:rPr lang="en-US" sz="2000" b="1" i="1" u="sng" dirty="0">
                <a:solidFill>
                  <a:srgbClr val="FF0000"/>
                </a:solidFill>
              </a:rPr>
              <a:t>by the appropriate power of 10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Thus, our example of 1010 would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be written </a:t>
            </a:r>
            <a:r>
              <a:rPr lang="en-US" sz="2000" b="1" i="1" u="sng" dirty="0">
                <a:solidFill>
                  <a:srgbClr val="0000FF"/>
                </a:solidFill>
              </a:rPr>
              <a:t>as 1010. or 1.010 X 10</a:t>
            </a:r>
            <a:r>
              <a:rPr lang="en-US" sz="2000" b="1" i="1" u="sng" baseline="30000" dirty="0">
                <a:solidFill>
                  <a:srgbClr val="0000FF"/>
                </a:solidFill>
              </a:rPr>
              <a:t>3</a:t>
            </a:r>
            <a:r>
              <a:rPr lang="en-US" sz="2000" b="1" i="1" u="sng" dirty="0">
                <a:solidFill>
                  <a:srgbClr val="0000FF"/>
                </a:solidFill>
              </a:rPr>
              <a:t> if all four digits are significant.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When quoting an experimental result, the number of significant figures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should be </a:t>
            </a:r>
            <a:r>
              <a:rPr lang="en-US" sz="2000" b="1" i="1" u="sng" dirty="0">
                <a:solidFill>
                  <a:srgbClr val="FF0000"/>
                </a:solidFill>
              </a:rPr>
              <a:t>approximately one more than that dictated by the experimental precision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 The reason </a:t>
            </a:r>
            <a:r>
              <a:rPr lang="en-US" sz="2000" b="1" i="1" u="sng" dirty="0">
                <a:solidFill>
                  <a:srgbClr val="006600"/>
                </a:solidFill>
              </a:rPr>
              <a:t>for including the extra digit is to avoid errors that might be caused by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rounding errors </a:t>
            </a:r>
            <a:r>
              <a:rPr lang="en-US" sz="2000" b="1" i="1" u="sng" dirty="0">
                <a:solidFill>
                  <a:srgbClr val="006600"/>
                </a:solidFill>
              </a:rPr>
              <a:t>in later calculations.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If </a:t>
            </a:r>
            <a:r>
              <a:rPr lang="en-US" sz="2000" b="1" i="1" u="sng" dirty="0">
                <a:solidFill>
                  <a:srgbClr val="CC0099"/>
                </a:solidFill>
              </a:rPr>
              <a:t>the result of the measurement of Example 1.1 is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L = </a:t>
            </a:r>
            <a:r>
              <a:rPr lang="en-US" sz="2000" b="1" i="1" u="sng" dirty="0">
                <a:solidFill>
                  <a:srgbClr val="CC0099"/>
                </a:solidFill>
              </a:rPr>
              <a:t>1.979 m with an uncertainty of 0.012 m, this result could be quoted as L = (</a:t>
            </a:r>
            <a:r>
              <a:rPr lang="en-US" sz="2000" b="1" i="1" u="sng" dirty="0" smtClean="0">
                <a:solidFill>
                  <a:srgbClr val="CC0099"/>
                </a:solidFill>
              </a:rPr>
              <a:t>1.979 ± </a:t>
            </a:r>
            <a:r>
              <a:rPr lang="en-US" sz="2000" b="1" i="1" u="sng" dirty="0">
                <a:solidFill>
                  <a:srgbClr val="CC0099"/>
                </a:solidFill>
              </a:rPr>
              <a:t>0.012) m. </a:t>
            </a:r>
            <a:endParaRPr lang="en-US" sz="2000" b="1" i="1" u="sng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However</a:t>
            </a:r>
            <a:r>
              <a:rPr lang="en-US" sz="2000" b="1" i="1" u="sng" dirty="0">
                <a:solidFill>
                  <a:srgbClr val="0000FF"/>
                </a:solidFill>
              </a:rPr>
              <a:t>, if the first digit of the uncertainty is large, such as 0.082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m, then </a:t>
            </a:r>
            <a:r>
              <a:rPr lang="en-US" sz="2000" b="1" i="1" u="sng" dirty="0">
                <a:solidFill>
                  <a:srgbClr val="0000FF"/>
                </a:solidFill>
              </a:rPr>
              <a:t>we should probably quote L = (1.98 ± 0.08) m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In other words, we let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uncertainty define </a:t>
            </a:r>
            <a:r>
              <a:rPr lang="en-US" sz="2000" b="1" i="1" u="sng" dirty="0">
                <a:solidFill>
                  <a:srgbClr val="FF0000"/>
                </a:solidFill>
              </a:rPr>
              <a:t>the precision to which we quote our result</a:t>
            </a:r>
            <a:r>
              <a:rPr lang="en-US" sz="2000" i="1" u="sng" dirty="0" smtClean="0"/>
              <a:t>.</a:t>
            </a:r>
            <a:endParaRPr lang="en-US" sz="2000" i="1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7858147" cy="67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840230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5050"/>
                </a:solidFill>
              </a:rPr>
              <a:t>To round off a number to fewer </a:t>
            </a:r>
            <a:r>
              <a:rPr lang="en-US" sz="2000" b="1" dirty="0" smtClean="0">
                <a:solidFill>
                  <a:srgbClr val="FF5050"/>
                </a:solidFill>
              </a:rPr>
              <a:t>significant digits </a:t>
            </a:r>
            <a:r>
              <a:rPr lang="en-US" sz="2000" b="1" dirty="0">
                <a:solidFill>
                  <a:srgbClr val="FF5050"/>
                </a:solidFill>
              </a:rPr>
              <a:t>than were specified originally, we truncate the number as desired and treat the </a:t>
            </a:r>
            <a:r>
              <a:rPr lang="en-US" sz="2000" b="1" dirty="0" smtClean="0">
                <a:solidFill>
                  <a:srgbClr val="FF5050"/>
                </a:solidFill>
              </a:rPr>
              <a:t>excess digits </a:t>
            </a:r>
            <a:r>
              <a:rPr lang="en-US" sz="2000" b="1" dirty="0">
                <a:solidFill>
                  <a:srgbClr val="FF5050"/>
                </a:solidFill>
              </a:rPr>
              <a:t>as a decimal fraction. Then:</a:t>
            </a:r>
          </a:p>
          <a:p>
            <a:pPr marL="463550" indent="-411163"/>
            <a:r>
              <a:rPr lang="en-US" sz="2000" b="1" dirty="0">
                <a:solidFill>
                  <a:srgbClr val="0000FF"/>
                </a:solidFill>
              </a:rPr>
              <a:t>1. If the fraction is greater than </a:t>
            </a:r>
            <a:r>
              <a:rPr lang="en-US" sz="2000" b="1" i="1" dirty="0" smtClean="0">
                <a:solidFill>
                  <a:srgbClr val="0000FF"/>
                </a:solidFill>
              </a:rPr>
              <a:t>1/2</a:t>
            </a:r>
            <a:r>
              <a:rPr lang="en-US" sz="2000" b="1" i="1" dirty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increment the new least significant digit.</a:t>
            </a:r>
          </a:p>
          <a:p>
            <a:pPr marL="463550" indent="-411163"/>
            <a:r>
              <a:rPr lang="en-US" sz="2000" b="1" dirty="0">
                <a:solidFill>
                  <a:srgbClr val="006666"/>
                </a:solidFill>
              </a:rPr>
              <a:t>2. If the fraction is less than </a:t>
            </a:r>
            <a:r>
              <a:rPr lang="en-US" sz="2000" b="1" i="1" dirty="0">
                <a:solidFill>
                  <a:srgbClr val="006666"/>
                </a:solidFill>
              </a:rPr>
              <a:t>1/2</a:t>
            </a:r>
            <a:r>
              <a:rPr lang="en-US" sz="2000" b="1" i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>
                <a:solidFill>
                  <a:srgbClr val="006666"/>
                </a:solidFill>
              </a:rPr>
              <a:t>do not increment.</a:t>
            </a:r>
          </a:p>
          <a:p>
            <a:pPr marL="463550" indent="-411163"/>
            <a:r>
              <a:rPr lang="en-US" sz="2000" b="1" dirty="0">
                <a:solidFill>
                  <a:srgbClr val="FF00FF"/>
                </a:solidFill>
              </a:rPr>
              <a:t>3. If the fraction equals </a:t>
            </a:r>
            <a:r>
              <a:rPr lang="en-US" sz="2000" b="1" i="1" dirty="0">
                <a:solidFill>
                  <a:srgbClr val="FF00FF"/>
                </a:solidFill>
              </a:rPr>
              <a:t>1/2</a:t>
            </a:r>
            <a:r>
              <a:rPr lang="en-US" sz="2000" b="1" i="1" dirty="0" smtClean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increment the least significant digit only if it is odd.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reason for rule 3 is that a fractional value of </a:t>
            </a:r>
            <a:r>
              <a:rPr lang="en-US" sz="2000" b="1" i="1" dirty="0">
                <a:solidFill>
                  <a:srgbClr val="0000FF"/>
                </a:solidFill>
              </a:rPr>
              <a:t>1/2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may result from a </a:t>
            </a:r>
            <a:r>
              <a:rPr lang="en-US" sz="2000" b="1" dirty="0" smtClean="0">
                <a:solidFill>
                  <a:srgbClr val="0000FF"/>
                </a:solidFill>
              </a:rPr>
              <a:t>previous rounding </a:t>
            </a:r>
            <a:r>
              <a:rPr lang="en-US" sz="2000" b="1" dirty="0">
                <a:solidFill>
                  <a:srgbClr val="0000FF"/>
                </a:solidFill>
              </a:rPr>
              <a:t>up of a fraction that was slightly less than </a:t>
            </a:r>
            <a:r>
              <a:rPr lang="en-US" sz="2000" b="1" i="1" dirty="0">
                <a:solidFill>
                  <a:srgbClr val="0000FF"/>
                </a:solidFill>
              </a:rPr>
              <a:t>1/2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or a rounding down of a </a:t>
            </a:r>
            <a:r>
              <a:rPr lang="en-US" sz="2000" b="1" dirty="0" smtClean="0">
                <a:solidFill>
                  <a:srgbClr val="0000FF"/>
                </a:solidFill>
              </a:rPr>
              <a:t>fraction that </a:t>
            </a:r>
            <a:r>
              <a:rPr lang="en-US" sz="2000" b="1" dirty="0">
                <a:solidFill>
                  <a:srgbClr val="0000FF"/>
                </a:solidFill>
              </a:rPr>
              <a:t>was slightly greater than </a:t>
            </a:r>
            <a:r>
              <a:rPr lang="en-US" sz="2000" b="1" i="1" dirty="0">
                <a:solidFill>
                  <a:srgbClr val="0000FF"/>
                </a:solidFill>
              </a:rPr>
              <a:t>1/2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For </a:t>
            </a:r>
            <a:r>
              <a:rPr lang="en-US" sz="2000" b="1" dirty="0">
                <a:solidFill>
                  <a:srgbClr val="FF00FF"/>
                </a:solidFill>
              </a:rPr>
              <a:t>example, 1.249 and 1.251 both round </a:t>
            </a:r>
            <a:r>
              <a:rPr lang="en-US" sz="2000" b="1" dirty="0" smtClean="0">
                <a:solidFill>
                  <a:srgbClr val="FF00FF"/>
                </a:solidFill>
              </a:rPr>
              <a:t>to three </a:t>
            </a:r>
            <a:r>
              <a:rPr lang="en-US" sz="2000" b="1" dirty="0">
                <a:solidFill>
                  <a:srgbClr val="FF00FF"/>
                </a:solidFill>
              </a:rPr>
              <a:t>significant figures as 1.25.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If </a:t>
            </a:r>
            <a:r>
              <a:rPr lang="en-US" sz="2000" b="1" dirty="0">
                <a:solidFill>
                  <a:srgbClr val="006666"/>
                </a:solidFill>
              </a:rPr>
              <a:t>we were to round again to two significant </a:t>
            </a:r>
            <a:r>
              <a:rPr lang="en-US" sz="2000" b="1" dirty="0" smtClean="0">
                <a:solidFill>
                  <a:srgbClr val="006666"/>
                </a:solidFill>
              </a:rPr>
              <a:t>figures, both </a:t>
            </a:r>
            <a:r>
              <a:rPr lang="en-US" sz="2000" b="1" dirty="0">
                <a:solidFill>
                  <a:srgbClr val="006666"/>
                </a:solidFill>
              </a:rPr>
              <a:t>would yield the </a:t>
            </a:r>
            <a:r>
              <a:rPr lang="en-US" sz="2000" b="1" dirty="0" smtClean="0">
                <a:solidFill>
                  <a:srgbClr val="006666"/>
                </a:solidFill>
              </a:rPr>
              <a:t>same value</a:t>
            </a:r>
            <a:r>
              <a:rPr lang="en-US" sz="2000" b="1" dirty="0">
                <a:solidFill>
                  <a:srgbClr val="006666"/>
                </a:solidFill>
              </a:rPr>
              <a:t>, either 1.2 or 1.3, depending on our convention.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5050"/>
                </a:solidFill>
              </a:rPr>
              <a:t>Choosing to </a:t>
            </a:r>
            <a:r>
              <a:rPr lang="en-US" sz="2000" b="1" u="sng" dirty="0">
                <a:solidFill>
                  <a:srgbClr val="FF5050"/>
                </a:solidFill>
              </a:rPr>
              <a:t>round up </a:t>
            </a:r>
            <a:r>
              <a:rPr lang="en-US" sz="2000" b="1" dirty="0">
                <a:solidFill>
                  <a:srgbClr val="FF5050"/>
                </a:solidFill>
              </a:rPr>
              <a:t>if the resulting last digit is odd and to </a:t>
            </a:r>
            <a:r>
              <a:rPr lang="en-US" sz="2000" b="1" u="sng" dirty="0">
                <a:solidFill>
                  <a:srgbClr val="FF5050"/>
                </a:solidFill>
              </a:rPr>
              <a:t>round down </a:t>
            </a:r>
            <a:r>
              <a:rPr lang="en-US" sz="2000" b="1" dirty="0">
                <a:solidFill>
                  <a:srgbClr val="FF5050"/>
                </a:solidFill>
              </a:rPr>
              <a:t>if the </a:t>
            </a:r>
            <a:r>
              <a:rPr lang="en-US" sz="2000" b="1" dirty="0" smtClean="0">
                <a:solidFill>
                  <a:srgbClr val="FF5050"/>
                </a:solidFill>
              </a:rPr>
              <a:t>resulting last </a:t>
            </a:r>
            <a:r>
              <a:rPr lang="en-US" sz="2000" b="1" dirty="0">
                <a:solidFill>
                  <a:srgbClr val="FF5050"/>
                </a:solidFill>
              </a:rPr>
              <a:t>digit is even, reduces systematic errors that would otherwise be </a:t>
            </a:r>
            <a:r>
              <a:rPr lang="en-US" sz="2000" b="1" dirty="0" smtClean="0">
                <a:solidFill>
                  <a:srgbClr val="FF5050"/>
                </a:solidFill>
              </a:rPr>
              <a:t>introduced into </a:t>
            </a:r>
            <a:r>
              <a:rPr lang="en-US" sz="2000" b="1" dirty="0">
                <a:solidFill>
                  <a:srgbClr val="FF5050"/>
                </a:solidFill>
              </a:rPr>
              <a:t>the average of a group of such numbers</a:t>
            </a:r>
            <a:r>
              <a:rPr lang="en-US" sz="2000" b="1" dirty="0" smtClean="0">
                <a:solidFill>
                  <a:srgbClr val="FF505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Note that it is generally advisable to </a:t>
            </a:r>
            <a:r>
              <a:rPr lang="en-US" sz="2000" b="1" dirty="0" smtClean="0">
                <a:solidFill>
                  <a:srgbClr val="006666"/>
                </a:solidFill>
              </a:rPr>
              <a:t>retain all </a:t>
            </a:r>
            <a:r>
              <a:rPr lang="en-US" sz="2000" b="1" dirty="0">
                <a:solidFill>
                  <a:srgbClr val="006666"/>
                </a:solidFill>
              </a:rPr>
              <a:t>available digits in intermediate calculations and round only the final results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1.2 UNCERTAINTIES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Uncertainties in experimental results can be separated into two categories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those that </a:t>
            </a:r>
            <a:r>
              <a:rPr lang="en-US" sz="2000" b="1" dirty="0">
                <a:solidFill>
                  <a:srgbClr val="006666"/>
                </a:solidFill>
              </a:rPr>
              <a:t>result from fluctuations in measurements,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those associated with the </a:t>
            </a:r>
            <a:r>
              <a:rPr lang="en-US" sz="2000" b="1" dirty="0" smtClean="0">
                <a:solidFill>
                  <a:srgbClr val="FF0000"/>
                </a:solidFill>
              </a:rPr>
              <a:t>theoretical description </a:t>
            </a:r>
            <a:r>
              <a:rPr lang="en-US" sz="2000" b="1" dirty="0">
                <a:solidFill>
                  <a:srgbClr val="FF0000"/>
                </a:solidFill>
              </a:rPr>
              <a:t>of our result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For example, if we measure the length of a </a:t>
            </a:r>
            <a:r>
              <a:rPr lang="en-US" sz="2000" b="1" dirty="0" smtClean="0">
                <a:solidFill>
                  <a:srgbClr val="FF00FF"/>
                </a:solidFill>
              </a:rPr>
              <a:t>rectangular table </a:t>
            </a:r>
            <a:r>
              <a:rPr lang="en-US" sz="2000" b="1" dirty="0">
                <a:solidFill>
                  <a:srgbClr val="FF00FF"/>
                </a:solidFill>
              </a:rPr>
              <a:t>along one edge, we know that any uncertainties, aside from </a:t>
            </a:r>
            <a:r>
              <a:rPr lang="en-US" sz="2000" b="1" dirty="0" smtClean="0">
                <a:solidFill>
                  <a:srgbClr val="FF00FF"/>
                </a:solidFill>
              </a:rPr>
              <a:t>systematic errors</a:t>
            </a:r>
            <a:r>
              <a:rPr lang="en-US" sz="2000" b="1" dirty="0">
                <a:solidFill>
                  <a:srgbClr val="FF00FF"/>
                </a:solidFill>
              </a:rPr>
              <a:t>, are associated with the fluctuations of our measurements from trial to trial.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With an infinite number of measurements we might be able to estimate the </a:t>
            </a:r>
            <a:r>
              <a:rPr lang="en-US" sz="2000" b="1" dirty="0" smtClean="0">
                <a:solidFill>
                  <a:srgbClr val="006666"/>
                </a:solidFill>
              </a:rPr>
              <a:t>length very </a:t>
            </a:r>
            <a:r>
              <a:rPr lang="en-US" sz="2000" b="1" dirty="0">
                <a:solidFill>
                  <a:srgbClr val="006666"/>
                </a:solidFill>
              </a:rPr>
              <a:t>precisely, but with a finite number of trials there will be a finite uncertainty. </a:t>
            </a:r>
            <a:endParaRPr lang="en-US" sz="2000" b="1" dirty="0" smtClean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72327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1.1 MEASURING </a:t>
            </a:r>
            <a:r>
              <a:rPr lang="en-US" sz="2400" b="1" u="sng" dirty="0" smtClean="0">
                <a:solidFill>
                  <a:srgbClr val="FF0000"/>
                </a:solidFill>
              </a:rPr>
              <a:t>ERRORS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For </a:t>
            </a:r>
            <a:r>
              <a:rPr lang="en-US" sz="2000" b="1" dirty="0">
                <a:solidFill>
                  <a:srgbClr val="0000FF"/>
                </a:solidFill>
              </a:rPr>
              <a:t>all physical experiments, errors </a:t>
            </a:r>
            <a:r>
              <a:rPr lang="en-US" sz="2000" b="1" dirty="0" smtClean="0">
                <a:solidFill>
                  <a:srgbClr val="0000FF"/>
                </a:solidFill>
              </a:rPr>
              <a:t>and uncertainties exist., that makes an experiment different from true value.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errors </a:t>
            </a:r>
            <a:r>
              <a:rPr lang="en-US" sz="2000" b="1" dirty="0">
                <a:solidFill>
                  <a:srgbClr val="FF00FF"/>
                </a:solidFill>
              </a:rPr>
              <a:t>and uncertainties </a:t>
            </a:r>
            <a:r>
              <a:rPr lang="en-US" sz="2000" b="1" dirty="0" smtClean="0">
                <a:solidFill>
                  <a:srgbClr val="FF00FF"/>
                </a:solidFill>
              </a:rPr>
              <a:t>must </a:t>
            </a:r>
            <a:r>
              <a:rPr lang="en-US" sz="2000" b="1" dirty="0">
                <a:solidFill>
                  <a:srgbClr val="FF00FF"/>
                </a:solidFill>
              </a:rPr>
              <a:t>be reduced by improved experimental techniques </a:t>
            </a:r>
            <a:r>
              <a:rPr lang="en-US" sz="2000" b="1" dirty="0" smtClean="0">
                <a:solidFill>
                  <a:srgbClr val="FF00FF"/>
                </a:solidFill>
              </a:rPr>
              <a:t>and repeated </a:t>
            </a:r>
            <a:r>
              <a:rPr lang="en-US" sz="2000" b="1" dirty="0">
                <a:solidFill>
                  <a:srgbClr val="FF00FF"/>
                </a:solidFill>
              </a:rPr>
              <a:t>measurements, and those errors remaining must always be estimated to </a:t>
            </a:r>
            <a:r>
              <a:rPr lang="en-US" sz="2000" b="1" dirty="0" smtClean="0">
                <a:solidFill>
                  <a:srgbClr val="FF00FF"/>
                </a:solidFill>
              </a:rPr>
              <a:t>establish the </a:t>
            </a:r>
            <a:r>
              <a:rPr lang="en-US" sz="2000" b="1" dirty="0">
                <a:solidFill>
                  <a:srgbClr val="FF00FF"/>
                </a:solidFill>
              </a:rPr>
              <a:t>validity of our results.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8080"/>
                </a:solidFill>
              </a:rPr>
              <a:t>Error: </a:t>
            </a:r>
            <a:r>
              <a:rPr lang="en-US" sz="2000" b="1" dirty="0" smtClean="0">
                <a:solidFill>
                  <a:srgbClr val="008080"/>
                </a:solidFill>
              </a:rPr>
              <a:t>defined as </a:t>
            </a:r>
            <a:r>
              <a:rPr lang="en-US" sz="2000" b="1" dirty="0">
                <a:solidFill>
                  <a:srgbClr val="008080"/>
                </a:solidFill>
              </a:rPr>
              <a:t>"the difference between an observed or </a:t>
            </a:r>
            <a:r>
              <a:rPr lang="en-US" sz="2000" b="1" dirty="0" smtClean="0">
                <a:solidFill>
                  <a:srgbClr val="008080"/>
                </a:solidFill>
              </a:rPr>
              <a:t>calculated value </a:t>
            </a:r>
            <a:r>
              <a:rPr lang="en-US" sz="2000" b="1" dirty="0">
                <a:solidFill>
                  <a:srgbClr val="008080"/>
                </a:solidFill>
              </a:rPr>
              <a:t>and the true value</a:t>
            </a:r>
            <a:r>
              <a:rPr lang="en-US" sz="2000" b="1" dirty="0" smtClean="0">
                <a:solidFill>
                  <a:srgbClr val="00808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" </a:t>
            </a:r>
            <a:r>
              <a:rPr lang="en-US" sz="2000" b="1" dirty="0">
                <a:solidFill>
                  <a:srgbClr val="0000FF"/>
                </a:solidFill>
              </a:rPr>
              <a:t>Usually we do not know the "true" value; </a:t>
            </a:r>
            <a:r>
              <a:rPr lang="en-US" sz="2000" b="1" dirty="0" smtClean="0">
                <a:solidFill>
                  <a:srgbClr val="0000FF"/>
                </a:solidFill>
              </a:rPr>
              <a:t>otherwise there </a:t>
            </a:r>
            <a:r>
              <a:rPr lang="en-US" sz="2000" b="1" dirty="0">
                <a:solidFill>
                  <a:srgbClr val="0000FF"/>
                </a:solidFill>
              </a:rPr>
              <a:t>would be no reason for performing the experiment.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8080"/>
                </a:solidFill>
              </a:rPr>
              <a:t>We </a:t>
            </a:r>
            <a:r>
              <a:rPr lang="en-US" sz="2000" b="1" dirty="0">
                <a:solidFill>
                  <a:srgbClr val="008080"/>
                </a:solidFill>
              </a:rPr>
              <a:t>may know </a:t>
            </a:r>
            <a:r>
              <a:rPr lang="en-US" sz="2000" b="1" dirty="0" smtClean="0">
                <a:solidFill>
                  <a:srgbClr val="008080"/>
                </a:solidFill>
              </a:rPr>
              <a:t>approximately what </a:t>
            </a:r>
            <a:r>
              <a:rPr lang="en-US" sz="2000" b="1" dirty="0">
                <a:solidFill>
                  <a:srgbClr val="008080"/>
                </a:solidFill>
              </a:rPr>
              <a:t>it should be, however, either from earlier experiments or from </a:t>
            </a:r>
            <a:r>
              <a:rPr lang="en-US" sz="2000" b="1" dirty="0" smtClean="0">
                <a:solidFill>
                  <a:srgbClr val="008080"/>
                </a:solidFill>
              </a:rPr>
              <a:t>theoretical predictions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illegitimate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errors </a:t>
            </a:r>
            <a:r>
              <a:rPr lang="en-US" sz="2000" b="1" i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errors that </a:t>
            </a:r>
            <a:r>
              <a:rPr lang="en-US" sz="2000" b="1" dirty="0" smtClean="0">
                <a:solidFill>
                  <a:srgbClr val="FF0000"/>
                </a:solidFill>
              </a:rPr>
              <a:t>originate from </a:t>
            </a:r>
            <a:r>
              <a:rPr lang="en-US" sz="2000" b="1" dirty="0">
                <a:solidFill>
                  <a:srgbClr val="FF0000"/>
                </a:solidFill>
              </a:rPr>
              <a:t>mistakes or blunders in measurement or computation.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Fortunately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these errors </a:t>
            </a:r>
            <a:r>
              <a:rPr lang="en-US" sz="2000" b="1" dirty="0">
                <a:solidFill>
                  <a:srgbClr val="0000FF"/>
                </a:solidFill>
              </a:rPr>
              <a:t>are usually apparent either as obviously incorrect data points or as results </a:t>
            </a:r>
            <a:r>
              <a:rPr lang="en-US" sz="2000" b="1" dirty="0" smtClean="0">
                <a:solidFill>
                  <a:srgbClr val="0000FF"/>
                </a:solidFill>
              </a:rPr>
              <a:t>that are </a:t>
            </a:r>
            <a:r>
              <a:rPr lang="en-US" sz="2000" b="1" dirty="0">
                <a:solidFill>
                  <a:srgbClr val="0000FF"/>
                </a:solidFill>
              </a:rPr>
              <a:t>not reasonably close to expected values.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They </a:t>
            </a:r>
            <a:r>
              <a:rPr lang="en-US" sz="2000" b="1" dirty="0">
                <a:solidFill>
                  <a:srgbClr val="FF0000"/>
                </a:solidFill>
              </a:rPr>
              <a:t>are classified as and generally can be corrected by carefully repeating the operations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We are interested in  </a:t>
            </a:r>
            <a:r>
              <a:rPr lang="en-US" sz="2000" b="1" dirty="0">
                <a:solidFill>
                  <a:srgbClr val="008080"/>
                </a:solidFill>
              </a:rPr>
              <a:t>uncertainties introduced by random fluctuations in our measurements, and </a:t>
            </a:r>
            <a:r>
              <a:rPr lang="en-US" sz="2000" b="1" dirty="0" smtClean="0">
                <a:solidFill>
                  <a:srgbClr val="008080"/>
                </a:solidFill>
              </a:rPr>
              <a:t>systematic errors </a:t>
            </a:r>
            <a:r>
              <a:rPr lang="en-US" sz="2000" b="1" dirty="0">
                <a:solidFill>
                  <a:srgbClr val="008080"/>
                </a:solidFill>
              </a:rPr>
              <a:t>that limit the precision and accuracy of our results in more or </a:t>
            </a:r>
            <a:r>
              <a:rPr lang="en-US" sz="2000" b="1" dirty="0" smtClean="0">
                <a:solidFill>
                  <a:srgbClr val="008080"/>
                </a:solidFill>
              </a:rPr>
              <a:t>less well-defined </a:t>
            </a:r>
            <a:r>
              <a:rPr lang="en-US" sz="2000" b="1" dirty="0">
                <a:solidFill>
                  <a:srgbClr val="008080"/>
                </a:solidFill>
              </a:rPr>
              <a:t>ways.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uncertainties are referred </a:t>
            </a:r>
            <a:r>
              <a:rPr lang="en-US" sz="2000" b="1" dirty="0">
                <a:solidFill>
                  <a:srgbClr val="FF00FF"/>
                </a:solidFill>
              </a:rPr>
              <a:t>as the errors in </a:t>
            </a:r>
            <a:r>
              <a:rPr lang="en-US" sz="2000" b="1" dirty="0" smtClean="0">
                <a:solidFill>
                  <a:srgbClr val="FF00FF"/>
                </a:solidFill>
              </a:rPr>
              <a:t>our results</a:t>
            </a:r>
            <a:r>
              <a:rPr lang="en-US" sz="2000" b="1" dirty="0">
                <a:solidFill>
                  <a:srgbClr val="FF00FF"/>
                </a:solidFill>
              </a:rPr>
              <a:t>, and the procedure for estimating them </a:t>
            </a:r>
            <a:r>
              <a:rPr lang="en-US" sz="2000" b="1" dirty="0" smtClean="0">
                <a:solidFill>
                  <a:srgbClr val="FF00FF"/>
                </a:solidFill>
              </a:rPr>
              <a:t>is called error </a:t>
            </a:r>
            <a:r>
              <a:rPr lang="en-US" sz="2000" b="1" dirty="0">
                <a:solidFill>
                  <a:srgbClr val="FF00FF"/>
                </a:solidFill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215536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309420"/>
          </a:xfrm>
          <a:prstGeom prst="rect">
            <a:avLst/>
          </a:prstGeom>
          <a:noFill/>
          <a:ln w="762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Round off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When insignificant digits are dropped from a number, the last digit retained should be rounded off for the best accuracy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5050"/>
                </a:solidFill>
              </a:rPr>
              <a:t>To </a:t>
            </a:r>
            <a:r>
              <a:rPr lang="en-US" sz="2000" b="1" i="1" u="sng" dirty="0">
                <a:solidFill>
                  <a:srgbClr val="FF5050"/>
                </a:solidFill>
              </a:rPr>
              <a:t>round off a number to fewer </a:t>
            </a:r>
            <a:r>
              <a:rPr lang="en-US" sz="2000" b="1" i="1" u="sng" dirty="0" smtClean="0">
                <a:solidFill>
                  <a:srgbClr val="FF5050"/>
                </a:solidFill>
              </a:rPr>
              <a:t>significant digits </a:t>
            </a:r>
            <a:r>
              <a:rPr lang="en-US" sz="2000" b="1" i="1" u="sng" dirty="0">
                <a:solidFill>
                  <a:srgbClr val="FF5050"/>
                </a:solidFill>
              </a:rPr>
              <a:t>than were specified originally, we truncate the number as desired and treat the </a:t>
            </a:r>
            <a:r>
              <a:rPr lang="en-US" sz="2000" b="1" i="1" u="sng" dirty="0" smtClean="0">
                <a:solidFill>
                  <a:srgbClr val="FF5050"/>
                </a:solidFill>
              </a:rPr>
              <a:t>excess digits </a:t>
            </a:r>
            <a:r>
              <a:rPr lang="en-US" sz="2000" b="1" i="1" u="sng" dirty="0">
                <a:solidFill>
                  <a:srgbClr val="FF5050"/>
                </a:solidFill>
              </a:rPr>
              <a:t>as a decimal fraction. Then</a:t>
            </a:r>
            <a:r>
              <a:rPr lang="en-US" sz="2000" b="1" dirty="0">
                <a:solidFill>
                  <a:srgbClr val="FF5050"/>
                </a:solidFill>
              </a:rPr>
              <a:t>:</a:t>
            </a:r>
          </a:p>
          <a:p>
            <a:pPr marL="463550" indent="-411163"/>
            <a:r>
              <a:rPr lang="en-US" sz="2000" b="1" u="sng" dirty="0">
                <a:solidFill>
                  <a:srgbClr val="0000FF"/>
                </a:solidFill>
              </a:rPr>
              <a:t>1. </a:t>
            </a:r>
            <a:r>
              <a:rPr lang="en-US" sz="2000" b="1" i="1" u="sng" dirty="0">
                <a:solidFill>
                  <a:srgbClr val="0000FF"/>
                </a:solidFill>
              </a:rPr>
              <a:t>If the fraction is greater than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1/2</a:t>
            </a:r>
            <a:r>
              <a:rPr lang="en-US" sz="2000" b="1" i="1" u="sng" dirty="0">
                <a:solidFill>
                  <a:srgbClr val="0000FF"/>
                </a:solidFill>
              </a:rPr>
              <a:t>, increment the new least significant digit.</a:t>
            </a:r>
          </a:p>
          <a:p>
            <a:pPr marL="463550" indent="-411163"/>
            <a:r>
              <a:rPr lang="en-US" sz="2000" b="1" i="1" u="sng" dirty="0">
                <a:solidFill>
                  <a:srgbClr val="006666"/>
                </a:solidFill>
              </a:rPr>
              <a:t>2.</a:t>
            </a:r>
            <a:r>
              <a:rPr lang="en-US" sz="2000" b="1" i="1" u="sng" dirty="0">
                <a:solidFill>
                  <a:srgbClr val="800000"/>
                </a:solidFill>
              </a:rPr>
              <a:t> If the fraction is less than 1/2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do not increment.</a:t>
            </a:r>
          </a:p>
          <a:p>
            <a:pPr marL="463550" indent="-411163"/>
            <a:r>
              <a:rPr lang="en-US" sz="2000" b="1" i="1" u="sng" dirty="0">
                <a:solidFill>
                  <a:srgbClr val="FF00FF"/>
                </a:solidFill>
              </a:rPr>
              <a:t>3. If the fraction equals 1/2</a:t>
            </a:r>
            <a:r>
              <a:rPr lang="en-US" sz="2000" b="1" i="1" u="sng" dirty="0" smtClean="0">
                <a:solidFill>
                  <a:srgbClr val="FF00FF"/>
                </a:solidFill>
              </a:rPr>
              <a:t>, </a:t>
            </a:r>
            <a:r>
              <a:rPr lang="en-US" sz="2000" b="1" i="1" u="sng" dirty="0">
                <a:solidFill>
                  <a:srgbClr val="FF00FF"/>
                </a:solidFill>
              </a:rPr>
              <a:t>increment the least significant digit only if it is odd</a:t>
            </a:r>
            <a:r>
              <a:rPr lang="en-US" sz="2000" b="1" u="sng" dirty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The reason for rule 3 is that a fractional value of 1/2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may result from 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previous rounding </a:t>
            </a:r>
            <a:r>
              <a:rPr lang="en-US" sz="2000" b="1" i="1" u="sng" dirty="0">
                <a:solidFill>
                  <a:srgbClr val="006600"/>
                </a:solidFill>
              </a:rPr>
              <a:t>up of a fraction that was slightly less than 1/2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or a rounding down of a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fraction that </a:t>
            </a:r>
            <a:r>
              <a:rPr lang="en-US" sz="2000" b="1" i="1" u="sng" dirty="0">
                <a:solidFill>
                  <a:srgbClr val="006600"/>
                </a:solidFill>
              </a:rPr>
              <a:t>was slightly greater than 1/2</a:t>
            </a:r>
            <a:r>
              <a:rPr lang="en-US" sz="2000" b="1" dirty="0" smtClean="0">
                <a:solidFill>
                  <a:srgbClr val="0066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For </a:t>
            </a:r>
            <a:r>
              <a:rPr lang="en-US" sz="2000" b="1" i="1" u="sng" dirty="0">
                <a:solidFill>
                  <a:srgbClr val="800000"/>
                </a:solidFill>
              </a:rPr>
              <a:t>example, 1.249 and 1.251 both round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to three </a:t>
            </a:r>
            <a:r>
              <a:rPr lang="en-US" sz="2000" b="1" i="1" u="sng" dirty="0">
                <a:solidFill>
                  <a:srgbClr val="800000"/>
                </a:solidFill>
              </a:rPr>
              <a:t>significant figures as 1.25.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If </a:t>
            </a:r>
            <a:r>
              <a:rPr lang="en-US" sz="2000" b="1" i="1" u="sng" dirty="0">
                <a:solidFill>
                  <a:srgbClr val="0000FF"/>
                </a:solidFill>
              </a:rPr>
              <a:t>we were to round again to two significant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figures, both </a:t>
            </a:r>
            <a:r>
              <a:rPr lang="en-US" sz="2000" b="1" i="1" u="sng" dirty="0">
                <a:solidFill>
                  <a:srgbClr val="0000FF"/>
                </a:solidFill>
              </a:rPr>
              <a:t>would yield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same value</a:t>
            </a:r>
            <a:r>
              <a:rPr lang="en-US" sz="2000" b="1" i="1" u="sng" dirty="0">
                <a:solidFill>
                  <a:srgbClr val="0000FF"/>
                </a:solidFill>
              </a:rPr>
              <a:t>, either 1.2 or 1.3, depending on our convention.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Choosing to round up </a:t>
            </a:r>
            <a:r>
              <a:rPr lang="en-US" sz="2000" b="1" dirty="0">
                <a:solidFill>
                  <a:srgbClr val="FF0000"/>
                </a:solidFill>
              </a:rPr>
              <a:t>if the resulting last digit is odd and </a:t>
            </a:r>
            <a:r>
              <a:rPr lang="en-US" sz="2000" b="1" i="1" u="sng" dirty="0">
                <a:solidFill>
                  <a:srgbClr val="FF0000"/>
                </a:solidFill>
              </a:rPr>
              <a:t>to round down </a:t>
            </a:r>
            <a:r>
              <a:rPr lang="en-US" sz="2000" b="1" dirty="0">
                <a:solidFill>
                  <a:srgbClr val="FF0000"/>
                </a:solidFill>
              </a:rPr>
              <a:t>if the </a:t>
            </a:r>
            <a:r>
              <a:rPr lang="en-US" sz="2000" b="1" dirty="0" smtClean="0">
                <a:solidFill>
                  <a:srgbClr val="FF0000"/>
                </a:solidFill>
              </a:rPr>
              <a:t>resulting last </a:t>
            </a:r>
            <a:r>
              <a:rPr lang="en-US" sz="2000" b="1" dirty="0">
                <a:solidFill>
                  <a:srgbClr val="FF0000"/>
                </a:solidFill>
              </a:rPr>
              <a:t>digit is even, </a:t>
            </a:r>
            <a:r>
              <a:rPr lang="en-US" sz="2000" b="1" i="1" u="sng" dirty="0">
                <a:solidFill>
                  <a:srgbClr val="FF0000"/>
                </a:solidFill>
              </a:rPr>
              <a:t>reduces systematic errors that would otherwise be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introduced into </a:t>
            </a:r>
            <a:r>
              <a:rPr lang="en-US" sz="2000" b="1" i="1" u="sng" dirty="0">
                <a:solidFill>
                  <a:srgbClr val="FF0000"/>
                </a:solidFill>
              </a:rPr>
              <a:t>the average of a group of such numbers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Note that it is generally advisable to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retain all </a:t>
            </a:r>
            <a:r>
              <a:rPr lang="en-US" sz="2000" b="1" i="1" u="sng" dirty="0">
                <a:solidFill>
                  <a:srgbClr val="800000"/>
                </a:solidFill>
              </a:rPr>
              <a:t>available digits in intermediate calculations and round only the final results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2773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5" y="152400"/>
            <a:ext cx="9067800" cy="8094524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we were to measure the length of the table at equally spaced positions across </a:t>
            </a:r>
            <a:r>
              <a:rPr lang="en-US" sz="2000" b="1" dirty="0" smtClean="0">
                <a:solidFill>
                  <a:srgbClr val="0000FF"/>
                </a:solidFill>
              </a:rPr>
              <a:t>the table</a:t>
            </a:r>
            <a:r>
              <a:rPr lang="en-US" sz="2000" b="1" dirty="0">
                <a:solidFill>
                  <a:srgbClr val="0000FF"/>
                </a:solidFill>
              </a:rPr>
              <a:t>, the measurements would show additional fluctuations corresponding to </a:t>
            </a:r>
            <a:r>
              <a:rPr lang="en-US" sz="2000" b="1" dirty="0" smtClean="0">
                <a:solidFill>
                  <a:srgbClr val="0000FF"/>
                </a:solidFill>
              </a:rPr>
              <a:t>irregularities in </a:t>
            </a:r>
            <a:r>
              <a:rPr lang="en-US" sz="2000" b="1" dirty="0">
                <a:solidFill>
                  <a:srgbClr val="0000FF"/>
                </a:solidFill>
              </a:rPr>
              <a:t>the table itself, and our result could be expressed as the mean length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If, however</a:t>
            </a:r>
            <a:r>
              <a:rPr lang="en-US" sz="2000" b="1" dirty="0">
                <a:solidFill>
                  <a:srgbClr val="FF0000"/>
                </a:solidFill>
              </a:rPr>
              <a:t>, we were to describe the shape of an oval table, we would be faced </a:t>
            </a:r>
            <a:r>
              <a:rPr lang="en-US" sz="2000" b="1" dirty="0" smtClean="0">
                <a:solidFill>
                  <a:srgbClr val="FF0000"/>
                </a:solidFill>
              </a:rPr>
              <a:t>with uncertainties </a:t>
            </a:r>
            <a:r>
              <a:rPr lang="en-US" sz="2000" b="1" dirty="0">
                <a:solidFill>
                  <a:srgbClr val="FF0000"/>
                </a:solidFill>
              </a:rPr>
              <a:t>both in the measurement of position of the edge of the table at </a:t>
            </a:r>
            <a:r>
              <a:rPr lang="en-US" sz="2000" b="1" dirty="0" smtClean="0">
                <a:solidFill>
                  <a:srgbClr val="FF0000"/>
                </a:solidFill>
              </a:rPr>
              <a:t>various points </a:t>
            </a:r>
            <a:r>
              <a:rPr lang="en-US" sz="2000" b="1" dirty="0">
                <a:solidFill>
                  <a:srgbClr val="FF0000"/>
                </a:solidFill>
              </a:rPr>
              <a:t>and in the form of the equation to be used to describe the shape, whether it </a:t>
            </a:r>
            <a:r>
              <a:rPr lang="en-US" sz="2000" b="1" dirty="0" smtClean="0">
                <a:solidFill>
                  <a:srgbClr val="FF0000"/>
                </a:solidFill>
              </a:rPr>
              <a:t>be circular</a:t>
            </a:r>
            <a:r>
              <a:rPr lang="en-US" sz="2000" b="1" dirty="0">
                <a:solidFill>
                  <a:srgbClr val="FF0000"/>
                </a:solidFill>
              </a:rPr>
              <a:t>, elliptical, or whatever.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Thus</a:t>
            </a:r>
            <a:r>
              <a:rPr lang="en-US" sz="2000" b="1" dirty="0">
                <a:solidFill>
                  <a:srgbClr val="008080"/>
                </a:solidFill>
              </a:rPr>
              <a:t>, we shall be concerned in the following </a:t>
            </a:r>
            <a:r>
              <a:rPr lang="en-US" sz="2000" b="1" dirty="0" smtClean="0">
                <a:solidFill>
                  <a:srgbClr val="008080"/>
                </a:solidFill>
              </a:rPr>
              <a:t>chapters with </a:t>
            </a:r>
            <a:r>
              <a:rPr lang="en-US" sz="2000" b="1" dirty="0">
                <a:solidFill>
                  <a:srgbClr val="008080"/>
                </a:solidFill>
              </a:rPr>
              <a:t>a comparison of the distribution of measured data points with the </a:t>
            </a:r>
            <a:r>
              <a:rPr lang="en-US" sz="2000" b="1" dirty="0" smtClean="0">
                <a:solidFill>
                  <a:srgbClr val="008080"/>
                </a:solidFill>
              </a:rPr>
              <a:t>distribution predicted </a:t>
            </a:r>
            <a:r>
              <a:rPr lang="en-US" sz="2000" b="1" dirty="0">
                <a:solidFill>
                  <a:srgbClr val="008080"/>
                </a:solidFill>
              </a:rPr>
              <a:t>on the basis of a theoretical model.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This </a:t>
            </a:r>
            <a:r>
              <a:rPr lang="en-US" sz="2000" b="1" dirty="0">
                <a:solidFill>
                  <a:srgbClr val="FF0000"/>
                </a:solidFill>
              </a:rPr>
              <a:t>comparison will help </a:t>
            </a:r>
            <a:r>
              <a:rPr lang="en-US" sz="2000" b="1" dirty="0" smtClean="0">
                <a:solidFill>
                  <a:srgbClr val="FF0000"/>
                </a:solidFill>
              </a:rPr>
              <a:t>to indicate </a:t>
            </a:r>
            <a:r>
              <a:rPr lang="en-US" sz="2000" b="1" dirty="0">
                <a:solidFill>
                  <a:srgbClr val="FF0000"/>
                </a:solidFill>
              </a:rPr>
              <a:t>whether our method of extracting the results is valid or needs </a:t>
            </a:r>
            <a:r>
              <a:rPr lang="en-US" sz="2000" b="1" dirty="0" smtClean="0">
                <a:solidFill>
                  <a:srgbClr val="FF0000"/>
                </a:solidFill>
              </a:rPr>
              <a:t>modification.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term </a:t>
            </a:r>
            <a:r>
              <a:rPr lang="en-US" sz="2000" b="1" i="1" dirty="0">
                <a:solidFill>
                  <a:srgbClr val="0000FF"/>
                </a:solidFill>
              </a:rPr>
              <a:t>error </a:t>
            </a:r>
            <a:r>
              <a:rPr lang="en-US" sz="2000" b="1" dirty="0">
                <a:solidFill>
                  <a:srgbClr val="0000FF"/>
                </a:solidFill>
              </a:rPr>
              <a:t>suggests a deviation of the result from some "true" value.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Usually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we </a:t>
            </a:r>
            <a:r>
              <a:rPr lang="en-US" sz="2000" b="1" dirty="0">
                <a:solidFill>
                  <a:srgbClr val="FF00FF"/>
                </a:solidFill>
              </a:rPr>
              <a:t>cannot know what the true value is, and can only estimate the errors </a:t>
            </a:r>
            <a:r>
              <a:rPr lang="en-US" sz="2000" b="1" dirty="0" smtClean="0">
                <a:solidFill>
                  <a:srgbClr val="FF00FF"/>
                </a:solidFill>
              </a:rPr>
              <a:t>inherent in </a:t>
            </a:r>
            <a:r>
              <a:rPr lang="en-US" sz="2000" b="1" dirty="0">
                <a:solidFill>
                  <a:srgbClr val="FF00FF"/>
                </a:solidFill>
              </a:rPr>
              <a:t>the experiment.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If </a:t>
            </a:r>
            <a:r>
              <a:rPr lang="en-US" sz="2000" b="1" dirty="0">
                <a:solidFill>
                  <a:srgbClr val="006666"/>
                </a:solidFill>
              </a:rPr>
              <a:t>we repeat an experiment, the results may well differ </a:t>
            </a:r>
            <a:r>
              <a:rPr lang="en-US" sz="2000" b="1" dirty="0" smtClean="0">
                <a:solidFill>
                  <a:srgbClr val="006666"/>
                </a:solidFill>
              </a:rPr>
              <a:t>from those </a:t>
            </a:r>
            <a:r>
              <a:rPr lang="en-US" sz="2000" b="1" dirty="0">
                <a:solidFill>
                  <a:srgbClr val="006666"/>
                </a:solidFill>
              </a:rPr>
              <a:t>of the first attempt. We express this difference as a </a:t>
            </a:r>
            <a:r>
              <a:rPr lang="en-US" sz="2000" b="1" i="1" dirty="0">
                <a:solidFill>
                  <a:srgbClr val="006666"/>
                </a:solidFill>
              </a:rPr>
              <a:t>discrepancy </a:t>
            </a:r>
            <a:r>
              <a:rPr lang="en-US" sz="2000" b="1" dirty="0">
                <a:solidFill>
                  <a:srgbClr val="006666"/>
                </a:solidFill>
              </a:rPr>
              <a:t>between </a:t>
            </a:r>
            <a:r>
              <a:rPr lang="en-US" sz="2000" b="1" dirty="0" smtClean="0">
                <a:solidFill>
                  <a:srgbClr val="006666"/>
                </a:solidFill>
              </a:rPr>
              <a:t>the two </a:t>
            </a:r>
            <a:r>
              <a:rPr lang="en-US" sz="2000" b="1" dirty="0">
                <a:solidFill>
                  <a:srgbClr val="006666"/>
                </a:solidFill>
              </a:rPr>
              <a:t>results.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Discrepancies </a:t>
            </a:r>
            <a:r>
              <a:rPr lang="en-US" sz="2000" b="1" dirty="0">
                <a:solidFill>
                  <a:srgbClr val="FF0000"/>
                </a:solidFill>
              </a:rPr>
              <a:t>arise because we can determine a result only with a </a:t>
            </a:r>
            <a:r>
              <a:rPr lang="en-US" sz="2000" b="1" dirty="0" smtClean="0">
                <a:solidFill>
                  <a:srgbClr val="FF0000"/>
                </a:solidFill>
              </a:rPr>
              <a:t>given </a:t>
            </a:r>
            <a:r>
              <a:rPr lang="en-US" sz="2000" b="1" i="1" dirty="0" smtClean="0">
                <a:solidFill>
                  <a:srgbClr val="FF0000"/>
                </a:solidFill>
              </a:rPr>
              <a:t>uncertainty.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For example, when we compare different measurements of a </a:t>
            </a:r>
            <a:r>
              <a:rPr lang="en-US" sz="2000" b="1" dirty="0" smtClean="0">
                <a:solidFill>
                  <a:srgbClr val="0000FF"/>
                </a:solidFill>
              </a:rPr>
              <a:t>standard physical </a:t>
            </a:r>
            <a:r>
              <a:rPr lang="en-US" sz="2000" b="1" dirty="0">
                <a:solidFill>
                  <a:srgbClr val="0000FF"/>
                </a:solidFill>
              </a:rPr>
              <a:t>constant, or compare our result with the accepted value, we should refer to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the </a:t>
            </a:r>
            <a:r>
              <a:rPr lang="en-US" sz="2000" b="1" dirty="0">
                <a:solidFill>
                  <a:srgbClr val="0000FF"/>
                </a:solidFill>
              </a:rPr>
              <a:t>differences as </a:t>
            </a:r>
            <a:r>
              <a:rPr lang="en-US" sz="2000" b="1" i="1" dirty="0">
                <a:solidFill>
                  <a:srgbClr val="0000FF"/>
                </a:solidFill>
              </a:rPr>
              <a:t>discrepancies, </a:t>
            </a:r>
            <a:r>
              <a:rPr lang="en-US" sz="2000" b="1" dirty="0">
                <a:solidFill>
                  <a:srgbClr val="0000FF"/>
                </a:solidFill>
              </a:rPr>
              <a:t>not errors or uncertainties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Because, in general, we shall not be able to quote the actual error in a result,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      we </a:t>
            </a:r>
            <a:r>
              <a:rPr lang="en-US" sz="2000" b="1" dirty="0">
                <a:solidFill>
                  <a:srgbClr val="006666"/>
                </a:solidFill>
              </a:rPr>
              <a:t>must develop a consistent method for determining and quoting the 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     estimated error.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4066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5" y="152400"/>
            <a:ext cx="9067800" cy="7540526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</a:rPr>
              <a:t>1.2 UNCERTAINTIES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Uncertainties in experimental results </a:t>
            </a:r>
            <a:r>
              <a:rPr lang="en-US" sz="2000" b="1" dirty="0" smtClean="0">
                <a:solidFill>
                  <a:srgbClr val="0000FF"/>
                </a:solidFill>
              </a:rPr>
              <a:t>can be separated into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two categories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pPr marL="342900" indent="-342900"/>
            <a:r>
              <a:rPr lang="en-US" sz="2000" b="1" i="1" dirty="0" smtClean="0">
                <a:solidFill>
                  <a:srgbClr val="0000FF"/>
                </a:solidFill>
              </a:rPr>
              <a:t>      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1) </a:t>
            </a:r>
            <a:r>
              <a:rPr lang="en-US" sz="2000" b="1" i="1" u="sng" dirty="0" smtClean="0">
                <a:solidFill>
                  <a:srgbClr val="006666"/>
                </a:solidFill>
              </a:rPr>
              <a:t>those that result from fluctuations in measurements, </a:t>
            </a:r>
          </a:p>
          <a:p>
            <a:pPr marL="342900" indent="-342900"/>
            <a:r>
              <a:rPr lang="en-US" sz="2000" b="1" i="1" dirty="0" smtClean="0">
                <a:solidFill>
                  <a:srgbClr val="006666"/>
                </a:solidFill>
              </a:rPr>
              <a:t>        </a:t>
            </a:r>
            <a:r>
              <a:rPr lang="en-US" sz="2000" b="1" i="1" u="sng" dirty="0" smtClean="0">
                <a:solidFill>
                  <a:srgbClr val="006666"/>
                </a:solidFill>
              </a:rPr>
              <a:t>2)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those associated with the theoretical description of our result.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if we measure the length of a rectangular table along one edge, we know that any uncertainties, aside from systematic errors, are associated with the fluctuations of our measurements from trial to trial.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With an infinite number of measurements we might be able to estimate the length very precisely,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but with a finite number of trials there will be a finite uncertainty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If </a:t>
            </a:r>
            <a:r>
              <a:rPr lang="en-US" sz="2000" b="1" i="1" u="sng" dirty="0">
                <a:solidFill>
                  <a:srgbClr val="0000FF"/>
                </a:solidFill>
              </a:rPr>
              <a:t>we were to measure the length of the table at equally spaced positions across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table</a:t>
            </a:r>
            <a:r>
              <a:rPr lang="en-US" sz="2000" b="1" i="1" u="sng" dirty="0">
                <a:solidFill>
                  <a:srgbClr val="0000FF"/>
                </a:solidFill>
              </a:rPr>
              <a:t>, the measurements would show additional fluctuations corresponding to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irregularities in </a:t>
            </a:r>
            <a:r>
              <a:rPr lang="en-US" sz="2000" b="1" i="1" u="sng" dirty="0">
                <a:solidFill>
                  <a:srgbClr val="0000FF"/>
                </a:solidFill>
              </a:rPr>
              <a:t>the table itself, and our result could be expressed as the mean length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If, however</a:t>
            </a:r>
            <a:r>
              <a:rPr lang="en-US" sz="2000" b="1" i="1" u="sng" dirty="0">
                <a:solidFill>
                  <a:srgbClr val="FF0000"/>
                </a:solidFill>
              </a:rPr>
              <a:t>, we were to describe the shape of an oval table, 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2000" b="1" i="1" dirty="0" smtClean="0">
                <a:solidFill>
                  <a:srgbClr val="FF0000"/>
                </a:solidFill>
              </a:rPr>
              <a:t>     </a:t>
            </a:r>
            <a:r>
              <a:rPr lang="en-US" sz="2000" b="1" i="1" dirty="0" smtClean="0">
                <a:solidFill>
                  <a:srgbClr val="0000FF"/>
                </a:solidFill>
              </a:rPr>
              <a:t> 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1) we </a:t>
            </a:r>
            <a:r>
              <a:rPr lang="en-US" sz="2000" b="1" i="1" u="sng" dirty="0">
                <a:solidFill>
                  <a:srgbClr val="0000FF"/>
                </a:solidFill>
              </a:rPr>
              <a:t>would be faced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with uncertainties </a:t>
            </a:r>
            <a:r>
              <a:rPr lang="en-US" sz="2000" b="1" i="1" u="sng" dirty="0">
                <a:solidFill>
                  <a:srgbClr val="0000FF"/>
                </a:solidFill>
              </a:rPr>
              <a:t>both in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measurement </a:t>
            </a:r>
            <a:r>
              <a:rPr lang="en-US" sz="2000" b="1" i="1" u="sng" dirty="0">
                <a:solidFill>
                  <a:srgbClr val="0000FF"/>
                </a:solidFill>
              </a:rPr>
              <a:t>of position of the edge of the table at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various points</a:t>
            </a:r>
          </a:p>
          <a:p>
            <a:pPr marL="342900" indent="-342900"/>
            <a:r>
              <a:rPr lang="en-US" sz="2000" b="1" i="1" dirty="0" smtClean="0">
                <a:solidFill>
                  <a:srgbClr val="006600"/>
                </a:solidFill>
              </a:rPr>
              <a:t>    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2) in the form of the equation to be used to describe the shape, whether it be circular, elliptical, or whatever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Thus</a:t>
            </a:r>
            <a:r>
              <a:rPr lang="en-US" sz="2000" b="1" i="1" dirty="0">
                <a:solidFill>
                  <a:srgbClr val="800000"/>
                </a:solidFill>
              </a:rPr>
              <a:t>, we shall be concerned in the following </a:t>
            </a:r>
            <a:r>
              <a:rPr lang="en-US" sz="2000" b="1" i="1" dirty="0" smtClean="0">
                <a:solidFill>
                  <a:srgbClr val="800000"/>
                </a:solidFill>
              </a:rPr>
              <a:t>chapters with </a:t>
            </a:r>
            <a:r>
              <a:rPr lang="en-US" sz="2000" b="1" i="1" dirty="0">
                <a:solidFill>
                  <a:srgbClr val="800000"/>
                </a:solidFill>
              </a:rPr>
              <a:t>a comparison of the distribution of measured data points with the </a:t>
            </a:r>
            <a:r>
              <a:rPr lang="en-US" sz="2000" b="1" i="1" dirty="0" smtClean="0">
                <a:solidFill>
                  <a:srgbClr val="800000"/>
                </a:solidFill>
              </a:rPr>
              <a:t>distribution predicted </a:t>
            </a:r>
            <a:r>
              <a:rPr lang="en-US" sz="2000" b="1" i="1" dirty="0">
                <a:solidFill>
                  <a:srgbClr val="800000"/>
                </a:solidFill>
              </a:rPr>
              <a:t>on the basis of a theoretical model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This </a:t>
            </a:r>
            <a:r>
              <a:rPr lang="en-US" sz="2000" b="1" i="1" u="sng" dirty="0">
                <a:solidFill>
                  <a:srgbClr val="006600"/>
                </a:solidFill>
              </a:rPr>
              <a:t>comparison will help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to indicate </a:t>
            </a:r>
            <a:r>
              <a:rPr lang="en-US" sz="2000" b="1" i="1" u="sng" dirty="0">
                <a:solidFill>
                  <a:srgbClr val="006600"/>
                </a:solidFill>
              </a:rPr>
              <a:t>whether our method of extracting the results is valid or needs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modification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4638"/>
            <a:ext cx="7929586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747897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A study of the distribution of the results of repeated measurements of the same</a:t>
            </a:r>
          </a:p>
          <a:p>
            <a:pPr marL="342900" indent="-342900"/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quantity </a:t>
            </a:r>
            <a:r>
              <a:rPr lang="en-US" sz="2000" b="1" dirty="0">
                <a:solidFill>
                  <a:srgbClr val="0000FF"/>
                </a:solidFill>
              </a:rPr>
              <a:t>can lead to an understanding of these errors so that the quoted error is </a:t>
            </a:r>
            <a:r>
              <a:rPr lang="en-US" sz="2000" b="1" dirty="0" smtClean="0">
                <a:solidFill>
                  <a:srgbClr val="0000FF"/>
                </a:solidFill>
              </a:rPr>
              <a:t>a measure </a:t>
            </a:r>
            <a:r>
              <a:rPr lang="en-US" sz="2000" b="1" dirty="0">
                <a:solidFill>
                  <a:srgbClr val="0000FF"/>
                </a:solidFill>
              </a:rPr>
              <a:t>of the spread of the distribution.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However</a:t>
            </a:r>
            <a:r>
              <a:rPr lang="en-US" sz="2000" b="1" dirty="0">
                <a:solidFill>
                  <a:srgbClr val="FF00FF"/>
                </a:solidFill>
              </a:rPr>
              <a:t>, for some experiments it may </a:t>
            </a:r>
            <a:r>
              <a:rPr lang="en-US" sz="2000" b="1" dirty="0" smtClean="0">
                <a:solidFill>
                  <a:srgbClr val="FF00FF"/>
                </a:solidFill>
              </a:rPr>
              <a:t>not be </a:t>
            </a:r>
            <a:r>
              <a:rPr lang="en-US" sz="2000" b="1" dirty="0">
                <a:solidFill>
                  <a:srgbClr val="FF00FF"/>
                </a:solidFill>
              </a:rPr>
              <a:t>feasible to repeat </a:t>
            </a:r>
            <a:r>
              <a:rPr lang="en-US" sz="2000" b="1" dirty="0" smtClean="0">
                <a:solidFill>
                  <a:srgbClr val="FF00FF"/>
                </a:solidFill>
              </a:rPr>
              <a:t>the measurements </a:t>
            </a:r>
            <a:r>
              <a:rPr lang="en-US" sz="2000" b="1" dirty="0">
                <a:solidFill>
                  <a:srgbClr val="FF00FF"/>
                </a:solidFill>
              </a:rPr>
              <a:t>and experimenters must therefore attempt </a:t>
            </a:r>
            <a:r>
              <a:rPr lang="en-US" sz="2000" b="1" dirty="0" smtClean="0">
                <a:solidFill>
                  <a:srgbClr val="FF00FF"/>
                </a:solidFill>
              </a:rPr>
              <a:t>to estimate </a:t>
            </a:r>
            <a:r>
              <a:rPr lang="en-US" sz="2000" b="1" dirty="0">
                <a:solidFill>
                  <a:srgbClr val="FF00FF"/>
                </a:solidFill>
              </a:rPr>
              <a:t>the errors based on an understanding of the apparatus and their own skill </a:t>
            </a:r>
            <a:r>
              <a:rPr lang="en-US" sz="2000" b="1" dirty="0" smtClean="0">
                <a:solidFill>
                  <a:srgbClr val="FF00FF"/>
                </a:solidFill>
              </a:rPr>
              <a:t>in using </a:t>
            </a:r>
            <a:r>
              <a:rPr lang="en-US" sz="2000" b="1" dirty="0">
                <a:solidFill>
                  <a:srgbClr val="FF00FF"/>
                </a:solidFill>
              </a:rPr>
              <a:t>it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For example, if the student of Example 1.1 could make only a single measurement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of the length of the table, he should examine his meter stick and the </a:t>
            </a:r>
            <a:r>
              <a:rPr lang="en-US" sz="2000" b="1" dirty="0" smtClean="0">
                <a:solidFill>
                  <a:srgbClr val="006666"/>
                </a:solidFill>
              </a:rPr>
              <a:t>table, and </a:t>
            </a:r>
            <a:r>
              <a:rPr lang="en-US" sz="2000" b="1" dirty="0">
                <a:solidFill>
                  <a:srgbClr val="006666"/>
                </a:solidFill>
              </a:rPr>
              <a:t>try to estimate how well he could determine the length.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His </a:t>
            </a:r>
            <a:r>
              <a:rPr lang="en-US" sz="2000" b="1" dirty="0">
                <a:solidFill>
                  <a:srgbClr val="FF0000"/>
                </a:solidFill>
              </a:rPr>
              <a:t>estimate should </a:t>
            </a:r>
            <a:r>
              <a:rPr lang="en-US" sz="2000" b="1" dirty="0" smtClean="0">
                <a:solidFill>
                  <a:srgbClr val="FF0000"/>
                </a:solidFill>
              </a:rPr>
              <a:t>be consistent </a:t>
            </a:r>
            <a:r>
              <a:rPr lang="en-US" sz="2000" b="1" dirty="0">
                <a:solidFill>
                  <a:srgbClr val="FF0000"/>
                </a:solidFill>
              </a:rPr>
              <a:t>with the result expected from a study of repeated measurements; that </a:t>
            </a:r>
            <a:r>
              <a:rPr lang="en-US" sz="2000" b="1" dirty="0" smtClean="0">
                <a:solidFill>
                  <a:srgbClr val="FF0000"/>
                </a:solidFill>
              </a:rPr>
              <a:t>is, to </a:t>
            </a:r>
            <a:r>
              <a:rPr lang="en-US" sz="2000" b="1" dirty="0">
                <a:solidFill>
                  <a:srgbClr val="FF0000"/>
                </a:solidFill>
              </a:rPr>
              <a:t>quote an estimate for the </a:t>
            </a:r>
            <a:r>
              <a:rPr lang="en-US" sz="2000" b="1" i="1" dirty="0">
                <a:solidFill>
                  <a:srgbClr val="006666"/>
                </a:solidFill>
              </a:rPr>
              <a:t>standard error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he should try to estimate a range </a:t>
            </a:r>
            <a:r>
              <a:rPr lang="en-US" sz="2000" b="1" dirty="0" smtClean="0">
                <a:solidFill>
                  <a:srgbClr val="FF0000"/>
                </a:solidFill>
              </a:rPr>
              <a:t>into which </a:t>
            </a:r>
            <a:r>
              <a:rPr lang="en-US" sz="2000" b="1" dirty="0">
                <a:solidFill>
                  <a:srgbClr val="FF0000"/>
                </a:solidFill>
              </a:rPr>
              <a:t>he would expect repeated measurements to fall about seven times out of ten.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Thus, he might conclude that with a fine steel meter stick and a well-defined </a:t>
            </a:r>
            <a:r>
              <a:rPr lang="en-US" sz="2000" b="1" dirty="0" smtClean="0">
                <a:solidFill>
                  <a:srgbClr val="008080"/>
                </a:solidFill>
              </a:rPr>
              <a:t>table edge</a:t>
            </a:r>
            <a:r>
              <a:rPr lang="en-US" sz="2000" b="1" dirty="0">
                <a:solidFill>
                  <a:srgbClr val="008080"/>
                </a:solidFill>
              </a:rPr>
              <a:t>, he could measure to about ± 1 mm or ±O.OOI m. He should resist the </a:t>
            </a:r>
            <a:r>
              <a:rPr lang="en-US" sz="2000" b="1" dirty="0" smtClean="0">
                <a:solidFill>
                  <a:srgbClr val="008080"/>
                </a:solidFill>
              </a:rPr>
              <a:t>temptation to </a:t>
            </a:r>
            <a:r>
              <a:rPr lang="en-US" sz="2000" b="1" dirty="0">
                <a:solidFill>
                  <a:srgbClr val="008080"/>
                </a:solidFill>
              </a:rPr>
              <a:t>increase this error estimate, "just to be sure."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We must also realize that the model from which we calculate theoretical </a:t>
            </a:r>
            <a:r>
              <a:rPr lang="en-US" sz="2000" b="1" dirty="0" smtClean="0">
                <a:solidFill>
                  <a:srgbClr val="FF00FF"/>
                </a:solidFill>
              </a:rPr>
              <a:t>parameters to </a:t>
            </a:r>
            <a:r>
              <a:rPr lang="en-US" sz="2000" b="1" dirty="0">
                <a:solidFill>
                  <a:srgbClr val="FF00FF"/>
                </a:solidFill>
              </a:rPr>
              <a:t>describe the results of our experiment may not be the correct model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we </a:t>
            </a:r>
            <a:r>
              <a:rPr lang="en-US" sz="2000" b="1" dirty="0">
                <a:solidFill>
                  <a:srgbClr val="0000FF"/>
                </a:solidFill>
              </a:rPr>
              <a:t>shall discuss hypothetical parameters and probable </a:t>
            </a:r>
            <a:r>
              <a:rPr lang="en-US" sz="2000" b="1" dirty="0" smtClean="0">
                <a:solidFill>
                  <a:srgbClr val="0000FF"/>
                </a:solidFill>
              </a:rPr>
              <a:t>distributions of </a:t>
            </a:r>
            <a:r>
              <a:rPr lang="en-US" sz="2000" b="1" dirty="0">
                <a:solidFill>
                  <a:srgbClr val="0000FF"/>
                </a:solidFill>
              </a:rPr>
              <a:t>errors pertaining to the "true" states of affairs, and we shall discuss </a:t>
            </a:r>
            <a:r>
              <a:rPr lang="en-US" sz="2000" b="1" dirty="0" smtClean="0">
                <a:solidFill>
                  <a:srgbClr val="0000FF"/>
                </a:solidFill>
              </a:rPr>
              <a:t>methods of </a:t>
            </a:r>
            <a:r>
              <a:rPr lang="en-US" sz="2000" b="1" dirty="0">
                <a:solidFill>
                  <a:srgbClr val="0000FF"/>
                </a:solidFill>
              </a:rPr>
              <a:t>making experimental estimates of these parameters and the </a:t>
            </a:r>
            <a:r>
              <a:rPr lang="en-US" sz="2000" b="1" dirty="0" smtClean="0">
                <a:solidFill>
                  <a:srgbClr val="0000FF"/>
                </a:solidFill>
              </a:rPr>
              <a:t>uncertainties associated </a:t>
            </a:r>
            <a:r>
              <a:rPr lang="en-US" sz="2000" b="1" dirty="0">
                <a:solidFill>
                  <a:srgbClr val="0000FF"/>
                </a:solidFill>
              </a:rPr>
              <a:t>with these determinations.</a:t>
            </a:r>
          </a:p>
        </p:txBody>
      </p:sp>
    </p:spTree>
    <p:extLst>
      <p:ext uri="{BB962C8B-B14F-4D97-AF65-F5344CB8AC3E}">
        <p14:creationId xmlns:p14="http://schemas.microsoft.com/office/powerpoint/2010/main" val="141730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864513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Error </a:t>
            </a:r>
            <a:r>
              <a:rPr lang="en-US" sz="2000" b="1" dirty="0" smtClean="0">
                <a:solidFill>
                  <a:srgbClr val="FF0000"/>
                </a:solidFill>
              </a:rPr>
              <a:t>suggests a deviation of the result from some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"true</a:t>
            </a:r>
            <a:r>
              <a:rPr lang="en-US" sz="2000" b="1" dirty="0" smtClean="0">
                <a:solidFill>
                  <a:srgbClr val="FF0000"/>
                </a:solidFill>
              </a:rPr>
              <a:t>" value.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Usually we cannot know what the true value is, and can only estimate the errors inherent in the experiment.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00FF"/>
                </a:solidFill>
              </a:rPr>
              <a:t>If we repeat an experiment, the results may well differ from those of the first attempt. This difference is called a discrepancy between the two results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Discrepancies arise because we can determine a result only with a given uncertainty.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800000"/>
                </a:solidFill>
              </a:rPr>
              <a:t>We compare different measurements of a standard physical constant, or compare our result with the accepted value, the differences is referred  as discrepancies, and not errors or uncertainties</a:t>
            </a:r>
            <a:r>
              <a:rPr lang="en-US" sz="2000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We shall not be able to quote the actual error in a result, we must develop a consistent method for determining and quoting the  estimated error.</a:t>
            </a:r>
            <a:endParaRPr lang="en-US" sz="2000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A </a:t>
            </a:r>
            <a:r>
              <a:rPr lang="en-US" sz="2000" b="1" i="1" u="sng" dirty="0">
                <a:solidFill>
                  <a:srgbClr val="800000"/>
                </a:solidFill>
              </a:rPr>
              <a:t>study of the distribution of the results of repeated measurements of the same</a:t>
            </a:r>
          </a:p>
          <a:p>
            <a:pPr marL="342900" indent="-342900"/>
            <a:r>
              <a:rPr lang="en-US" sz="2000" b="1" i="1" u="sng" dirty="0">
                <a:solidFill>
                  <a:srgbClr val="800000"/>
                </a:solidFill>
              </a:rPr>
              <a:t>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    quantity </a:t>
            </a:r>
            <a:r>
              <a:rPr lang="en-US" sz="2000" b="1" i="1" u="sng" dirty="0">
                <a:solidFill>
                  <a:srgbClr val="800000"/>
                </a:solidFill>
              </a:rPr>
              <a:t>can lead to an understanding of these errors so that the quoted error is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 measure </a:t>
            </a:r>
            <a:r>
              <a:rPr lang="en-US" sz="2000" b="1" i="1" u="sng" dirty="0">
                <a:solidFill>
                  <a:srgbClr val="800000"/>
                </a:solidFill>
              </a:rPr>
              <a:t>of the spread of the distribution.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However</a:t>
            </a:r>
            <a:r>
              <a:rPr lang="en-US" sz="2000" b="1" i="1" u="sng" dirty="0">
                <a:solidFill>
                  <a:srgbClr val="006600"/>
                </a:solidFill>
              </a:rPr>
              <a:t>, for some experiments it may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not be </a:t>
            </a:r>
            <a:r>
              <a:rPr lang="en-US" sz="2000" b="1" i="1" u="sng" dirty="0">
                <a:solidFill>
                  <a:srgbClr val="006600"/>
                </a:solidFill>
              </a:rPr>
              <a:t>feasible to repeat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 measurements </a:t>
            </a:r>
            <a:r>
              <a:rPr lang="en-US" sz="2000" b="1" i="1" u="sng" dirty="0">
                <a:solidFill>
                  <a:srgbClr val="006600"/>
                </a:solidFill>
              </a:rPr>
              <a:t>and experimenters must therefore attempt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to estimate </a:t>
            </a:r>
            <a:r>
              <a:rPr lang="en-US" sz="2000" b="1" i="1" u="sng" dirty="0">
                <a:solidFill>
                  <a:srgbClr val="006600"/>
                </a:solidFill>
              </a:rPr>
              <a:t>the errors based on an understanding of the apparatus and their own skill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 using </a:t>
            </a:r>
            <a:r>
              <a:rPr lang="en-US" sz="2000" b="1" i="1" u="sng" dirty="0">
                <a:solidFill>
                  <a:srgbClr val="006600"/>
                </a:solidFill>
              </a:rPr>
              <a:t>it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FF"/>
                </a:solidFill>
              </a:rPr>
              <a:t>if </a:t>
            </a:r>
            <a:r>
              <a:rPr lang="en-US" sz="2000" b="1" i="1" u="sng" dirty="0">
                <a:solidFill>
                  <a:srgbClr val="FF00FF"/>
                </a:solidFill>
              </a:rPr>
              <a:t>the student of Example 1.1 could make only a single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measurement of </a:t>
            </a:r>
            <a:r>
              <a:rPr lang="en-US" sz="2000" b="1" i="1" u="sng" dirty="0">
                <a:solidFill>
                  <a:srgbClr val="FF00FF"/>
                </a:solidFill>
              </a:rPr>
              <a:t>the length of the table, he should examine his meter stick and the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table, and </a:t>
            </a:r>
            <a:r>
              <a:rPr lang="en-US" sz="2000" b="1" i="1" u="sng" dirty="0">
                <a:solidFill>
                  <a:srgbClr val="FF00FF"/>
                </a:solidFill>
              </a:rPr>
              <a:t>try to estimate how well he could determine the length. </a:t>
            </a:r>
            <a:endParaRPr lang="en-US" sz="2000" b="1" i="1" u="sng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His </a:t>
            </a:r>
            <a:r>
              <a:rPr lang="en-US" sz="2000" b="1" i="1" u="sng" dirty="0">
                <a:solidFill>
                  <a:srgbClr val="0000FF"/>
                </a:solidFill>
              </a:rPr>
              <a:t>estimate should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be consistent </a:t>
            </a:r>
            <a:r>
              <a:rPr lang="en-US" sz="2000" b="1" i="1" u="sng" dirty="0">
                <a:solidFill>
                  <a:srgbClr val="0000FF"/>
                </a:solidFill>
              </a:rPr>
              <a:t>with the result expected from a study of repeated measurements; that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is, to </a:t>
            </a:r>
            <a:r>
              <a:rPr lang="en-US" sz="2000" b="1" i="1" u="sng" dirty="0">
                <a:solidFill>
                  <a:srgbClr val="0000FF"/>
                </a:solidFill>
              </a:rPr>
              <a:t>quote an estimate for the standard error, he should try to estimate a range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into which </a:t>
            </a:r>
            <a:r>
              <a:rPr lang="en-US" sz="2000" b="1" i="1" u="sng" dirty="0">
                <a:solidFill>
                  <a:srgbClr val="0000FF"/>
                </a:solidFill>
              </a:rPr>
              <a:t>he would expect repeated measurements to fall about seven times out of ten.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Thus, he might conclude that with a fine steel meter stick and a well-defined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table edge</a:t>
            </a:r>
            <a:r>
              <a:rPr lang="en-US" sz="2000" b="1" i="1" u="sng" dirty="0">
                <a:solidFill>
                  <a:srgbClr val="006600"/>
                </a:solidFill>
              </a:rPr>
              <a:t>, he could measure to about ± 1 mm or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±0.001 </a:t>
            </a:r>
            <a:r>
              <a:rPr lang="en-US" sz="2000" b="1" i="1" u="sng" dirty="0">
                <a:solidFill>
                  <a:srgbClr val="006600"/>
                </a:solidFill>
              </a:rPr>
              <a:t>m. He should resist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temptation to </a:t>
            </a:r>
            <a:r>
              <a:rPr lang="en-US" sz="2000" b="1" i="1" u="sng" dirty="0">
                <a:solidFill>
                  <a:srgbClr val="006600"/>
                </a:solidFill>
              </a:rPr>
              <a:t>increase this error estimate, "just to be sure</a:t>
            </a:r>
            <a:r>
              <a:rPr lang="en-US" sz="2000" b="1" i="1" u="sng" dirty="0">
                <a:solidFill>
                  <a:srgbClr val="008080"/>
                </a:solidFill>
              </a:rPr>
              <a:t>."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We must also realize that the model from which we calculate theoretical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parameters to </a:t>
            </a:r>
            <a:r>
              <a:rPr lang="en-US" sz="2000" b="1" i="1" u="sng" dirty="0">
                <a:solidFill>
                  <a:srgbClr val="800000"/>
                </a:solidFill>
              </a:rPr>
              <a:t>describe the results of our experiment may not be the correct model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We </a:t>
            </a:r>
            <a:r>
              <a:rPr lang="en-US" sz="2000" b="1" i="1" u="sng" dirty="0">
                <a:solidFill>
                  <a:srgbClr val="CC0099"/>
                </a:solidFill>
              </a:rPr>
              <a:t>shall discuss hypothetical parameters and probable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distributions of </a:t>
            </a:r>
            <a:r>
              <a:rPr lang="en-US" sz="2000" b="1" i="1" u="sng" dirty="0">
                <a:solidFill>
                  <a:srgbClr val="CC0099"/>
                </a:solidFill>
              </a:rPr>
              <a:t>errors pertaining to the "true" states of affairs, and we shall discuss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methods of </a:t>
            </a:r>
            <a:r>
              <a:rPr lang="en-US" sz="2000" b="1" i="1" u="sng" dirty="0">
                <a:solidFill>
                  <a:srgbClr val="CC0099"/>
                </a:solidFill>
              </a:rPr>
              <a:t>making experimental estimates of these parameters and 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uncertainties associated </a:t>
            </a:r>
            <a:r>
              <a:rPr lang="en-US" sz="2000" b="1" i="1" u="sng" dirty="0">
                <a:solidFill>
                  <a:srgbClr val="CC0099"/>
                </a:solidFill>
              </a:rPr>
              <a:t>with these determinations.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6429387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586740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Minimizing Uncertainties and Best Results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Our preoccupation with error analysis is not confined just to the determination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precision of our results.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In </a:t>
            </a:r>
            <a:r>
              <a:rPr lang="en-US" sz="2000" b="1" dirty="0">
                <a:solidFill>
                  <a:srgbClr val="FF00FF"/>
                </a:solidFill>
              </a:rPr>
              <a:t>general, we shall be interested in obtaining the </a:t>
            </a:r>
            <a:r>
              <a:rPr lang="en-US" sz="2000" b="1" dirty="0" smtClean="0">
                <a:solidFill>
                  <a:srgbClr val="FF00FF"/>
                </a:solidFill>
              </a:rPr>
              <a:t>maximum amount </a:t>
            </a:r>
            <a:r>
              <a:rPr lang="en-US" sz="2000" b="1" dirty="0">
                <a:solidFill>
                  <a:srgbClr val="FF00FF"/>
                </a:solidFill>
              </a:rPr>
              <a:t>of useful information from the data on hand without being able </a:t>
            </a:r>
            <a:r>
              <a:rPr lang="en-US" sz="2000" b="1" dirty="0" smtClean="0">
                <a:solidFill>
                  <a:srgbClr val="FF00FF"/>
                </a:solidFill>
              </a:rPr>
              <a:t>either to </a:t>
            </a:r>
            <a:r>
              <a:rPr lang="en-US" sz="2000" b="1" dirty="0">
                <a:solidFill>
                  <a:srgbClr val="FF00FF"/>
                </a:solidFill>
              </a:rPr>
              <a:t>repeat the experiment with better equipment or to reduce the statistical </a:t>
            </a:r>
            <a:r>
              <a:rPr lang="en-US" sz="2000" b="1" dirty="0" smtClean="0">
                <a:solidFill>
                  <a:srgbClr val="FF00FF"/>
                </a:solidFill>
              </a:rPr>
              <a:t>uncertainties by </a:t>
            </a:r>
            <a:r>
              <a:rPr lang="en-US" sz="2000" b="1" dirty="0">
                <a:solidFill>
                  <a:srgbClr val="FF00FF"/>
                </a:solidFill>
              </a:rPr>
              <a:t>making more measurements.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We </a:t>
            </a:r>
            <a:r>
              <a:rPr lang="en-US" sz="2000" b="1" dirty="0">
                <a:solidFill>
                  <a:srgbClr val="C00000"/>
                </a:solidFill>
              </a:rPr>
              <a:t>shall be concerned, therefore, with </a:t>
            </a:r>
            <a:r>
              <a:rPr lang="en-US" sz="2000" b="1" dirty="0" smtClean="0">
                <a:solidFill>
                  <a:srgbClr val="C00000"/>
                </a:solidFill>
              </a:rPr>
              <a:t>the problem </a:t>
            </a:r>
            <a:r>
              <a:rPr lang="en-US" sz="2000" b="1" dirty="0">
                <a:solidFill>
                  <a:srgbClr val="C00000"/>
                </a:solidFill>
              </a:rPr>
              <a:t>of extracting from the data the best estimates of theoretical parameters </a:t>
            </a:r>
            <a:r>
              <a:rPr lang="en-US" sz="2000" b="1" dirty="0" smtClean="0">
                <a:solidFill>
                  <a:srgbClr val="C00000"/>
                </a:solidFill>
              </a:rPr>
              <a:t>and of </a:t>
            </a:r>
            <a:r>
              <a:rPr lang="en-US" sz="2000" b="1" dirty="0">
                <a:solidFill>
                  <a:srgbClr val="C00000"/>
                </a:solidFill>
              </a:rPr>
              <a:t>the random errors, and we shall want to understand the effect of these errors </a:t>
            </a:r>
            <a:r>
              <a:rPr lang="en-US" sz="2000" b="1" dirty="0" smtClean="0">
                <a:solidFill>
                  <a:srgbClr val="C00000"/>
                </a:solidFill>
              </a:rPr>
              <a:t>on our </a:t>
            </a:r>
            <a:r>
              <a:rPr lang="en-US" sz="2000" b="1" dirty="0">
                <a:solidFill>
                  <a:srgbClr val="C00000"/>
                </a:solidFill>
              </a:rPr>
              <a:t>results, so that we can determine what confidence we can place in our final results.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It is reasonable to expect that the most reliable results we can calculate </a:t>
            </a:r>
            <a:r>
              <a:rPr lang="en-US" sz="2000" b="1" dirty="0" smtClean="0">
                <a:solidFill>
                  <a:srgbClr val="008080"/>
                </a:solidFill>
              </a:rPr>
              <a:t>from a </a:t>
            </a:r>
            <a:r>
              <a:rPr lang="en-US" sz="2000" b="1" dirty="0">
                <a:solidFill>
                  <a:srgbClr val="008080"/>
                </a:solidFill>
              </a:rPr>
              <a:t>given set of data will be those for which the estimated errors are the smallest.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Thus, our development of techniques of error analysis will help to determine the </a:t>
            </a:r>
            <a:r>
              <a:rPr lang="en-US" sz="2000" b="1" dirty="0" smtClean="0">
                <a:solidFill>
                  <a:srgbClr val="FF0000"/>
                </a:solidFill>
              </a:rPr>
              <a:t>optimum estimates </a:t>
            </a:r>
            <a:r>
              <a:rPr lang="en-US" sz="2000" b="1" dirty="0">
                <a:solidFill>
                  <a:srgbClr val="FF0000"/>
                </a:solidFill>
              </a:rPr>
              <a:t>of parameters to describe the data.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It must be noted, however, that even our best efforts will yield only </a:t>
            </a:r>
            <a:r>
              <a:rPr lang="en-US" sz="2000" b="1" i="1" dirty="0" smtClean="0">
                <a:solidFill>
                  <a:srgbClr val="0000FF"/>
                </a:solidFill>
              </a:rPr>
              <a:t>estimates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quantities investigated.</a:t>
            </a:r>
          </a:p>
        </p:txBody>
      </p:sp>
    </p:spTree>
    <p:extLst>
      <p:ext uri="{BB962C8B-B14F-4D97-AF65-F5344CB8AC3E}">
        <p14:creationId xmlns:p14="http://schemas.microsoft.com/office/powerpoint/2010/main" val="28130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5867400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</a:rPr>
              <a:t>Minimizing Uncertainties and Best Results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In error </a:t>
            </a:r>
            <a:r>
              <a:rPr lang="en-US" sz="2000" b="1" i="1" u="sng" dirty="0">
                <a:solidFill>
                  <a:srgbClr val="0000FF"/>
                </a:solidFill>
              </a:rPr>
              <a:t>analysis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we are  </a:t>
            </a:r>
            <a:r>
              <a:rPr lang="en-US" sz="2000" b="1" i="1" u="sng" dirty="0">
                <a:solidFill>
                  <a:srgbClr val="0000FF"/>
                </a:solidFill>
              </a:rPr>
              <a:t>not confined just to the determination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of the </a:t>
            </a:r>
            <a:r>
              <a:rPr lang="en-US" sz="2000" b="1" i="1" u="sng" dirty="0">
                <a:solidFill>
                  <a:srgbClr val="0000FF"/>
                </a:solidFill>
              </a:rPr>
              <a:t>precision of our results.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We </a:t>
            </a:r>
            <a:r>
              <a:rPr lang="en-US" sz="2000" b="1" i="1" u="sng" dirty="0">
                <a:solidFill>
                  <a:srgbClr val="006600"/>
                </a:solidFill>
              </a:rPr>
              <a:t>shall be interested in obtaining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maximum amount </a:t>
            </a:r>
            <a:r>
              <a:rPr lang="en-US" sz="2000" b="1" i="1" u="sng" dirty="0">
                <a:solidFill>
                  <a:srgbClr val="006600"/>
                </a:solidFill>
              </a:rPr>
              <a:t>of useful information from the data on hand without being able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either to </a:t>
            </a:r>
            <a:r>
              <a:rPr lang="en-US" sz="2000" b="1" i="1" u="sng" dirty="0">
                <a:solidFill>
                  <a:srgbClr val="006600"/>
                </a:solidFill>
              </a:rPr>
              <a:t>repeat the experiment with better equipment or to reduce the statistical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uncertainties by </a:t>
            </a:r>
            <a:r>
              <a:rPr lang="en-US" sz="2000" b="1" i="1" u="sng" dirty="0">
                <a:solidFill>
                  <a:srgbClr val="006600"/>
                </a:solidFill>
              </a:rPr>
              <a:t>making more measurements.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We </a:t>
            </a:r>
            <a:r>
              <a:rPr lang="en-US" sz="2000" b="1" i="1" u="sng" dirty="0">
                <a:solidFill>
                  <a:srgbClr val="800000"/>
                </a:solidFill>
              </a:rPr>
              <a:t>shall be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interested  in the problem </a:t>
            </a:r>
            <a:r>
              <a:rPr lang="en-US" sz="2000" b="1" i="1" u="sng" dirty="0">
                <a:solidFill>
                  <a:srgbClr val="800000"/>
                </a:solidFill>
              </a:rPr>
              <a:t>of extracting from the data the best estimates of theoretical parameters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and of </a:t>
            </a:r>
            <a:r>
              <a:rPr lang="en-US" sz="2000" b="1" i="1" u="sng" dirty="0">
                <a:solidFill>
                  <a:srgbClr val="800000"/>
                </a:solidFill>
              </a:rPr>
              <a:t>the random errors,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800000"/>
                </a:solidFill>
              </a:rPr>
              <a:t>the effect of these errors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on our </a:t>
            </a:r>
            <a:r>
              <a:rPr lang="en-US" sz="2000" b="1" i="1" u="sng" dirty="0">
                <a:solidFill>
                  <a:srgbClr val="800000"/>
                </a:solidFill>
              </a:rPr>
              <a:t>results, so that we can determine what confidence we can place in our final results.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It is reasonable to expect that the most reliable results we can calculate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from a </a:t>
            </a:r>
            <a:r>
              <a:rPr lang="en-US" sz="2000" b="1" i="1" u="sng" dirty="0">
                <a:solidFill>
                  <a:srgbClr val="FF0000"/>
                </a:solidFill>
              </a:rPr>
              <a:t>given set of data will be those for which the estimated errors are the smallest.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Thus,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techniques </a:t>
            </a:r>
            <a:r>
              <a:rPr lang="en-US" sz="2000" b="1" i="1" u="sng" dirty="0">
                <a:solidFill>
                  <a:srgbClr val="006600"/>
                </a:solidFill>
              </a:rPr>
              <a:t>of error analysis will help to determine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optimum estimates </a:t>
            </a:r>
            <a:r>
              <a:rPr lang="en-US" sz="2000" b="1" i="1" u="sng" dirty="0">
                <a:solidFill>
                  <a:srgbClr val="006600"/>
                </a:solidFill>
              </a:rPr>
              <a:t>of parameters to describe the data.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CC00FF"/>
                </a:solidFill>
              </a:rPr>
              <a:t>It must be noted, however, that even our best efforts will yield only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estimates of </a:t>
            </a:r>
            <a:r>
              <a:rPr lang="en-US" sz="2000" b="1" i="1" u="sng" dirty="0">
                <a:solidFill>
                  <a:srgbClr val="CC00FF"/>
                </a:solidFill>
              </a:rPr>
              <a:t>the quantities investigated.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569386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1.1 MEASURING </a:t>
            </a:r>
            <a:r>
              <a:rPr lang="en-US" sz="2400" b="1" u="sng" dirty="0" smtClean="0">
                <a:solidFill>
                  <a:srgbClr val="FF0000"/>
                </a:solidFill>
              </a:rPr>
              <a:t>ERRORS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8080"/>
                </a:solidFill>
              </a:rPr>
              <a:t>Error: </a:t>
            </a:r>
            <a:r>
              <a:rPr lang="en-US" sz="2000" b="1" dirty="0" smtClean="0">
                <a:solidFill>
                  <a:srgbClr val="008080"/>
                </a:solidFill>
              </a:rPr>
              <a:t>"</a:t>
            </a:r>
            <a:r>
              <a:rPr lang="en-US" sz="2000" b="1" dirty="0">
                <a:solidFill>
                  <a:srgbClr val="008080"/>
                </a:solidFill>
              </a:rPr>
              <a:t>the difference between an observed or calculated value and </a:t>
            </a:r>
            <a:r>
              <a:rPr lang="en-US" sz="2000" b="1" dirty="0">
                <a:solidFill>
                  <a:srgbClr val="FF0000"/>
                </a:solidFill>
              </a:rPr>
              <a:t>the true </a:t>
            </a:r>
            <a:r>
              <a:rPr lang="en-US" sz="2000" b="1" dirty="0">
                <a:solidFill>
                  <a:srgbClr val="008080"/>
                </a:solidFill>
              </a:rPr>
              <a:t>value.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</a:rPr>
              <a:t>errors </a:t>
            </a:r>
            <a:r>
              <a:rPr lang="en-US" sz="2000" b="1" dirty="0">
                <a:solidFill>
                  <a:srgbClr val="FF00FF"/>
                </a:solidFill>
              </a:rPr>
              <a:t>and uncertainties </a:t>
            </a:r>
            <a:r>
              <a:rPr lang="en-US" sz="2000" b="1" dirty="0" smtClean="0">
                <a:solidFill>
                  <a:srgbClr val="FF00FF"/>
                </a:solidFill>
              </a:rPr>
              <a:t>must </a:t>
            </a:r>
            <a:r>
              <a:rPr lang="en-US" sz="2000" b="1" dirty="0">
                <a:solidFill>
                  <a:srgbClr val="FF00FF"/>
                </a:solidFill>
              </a:rPr>
              <a:t>be reduced by improved experimental techniques </a:t>
            </a:r>
            <a:r>
              <a:rPr lang="en-US" sz="2000" b="1" dirty="0" smtClean="0">
                <a:solidFill>
                  <a:srgbClr val="FF00FF"/>
                </a:solidFill>
              </a:rPr>
              <a:t>and repeated </a:t>
            </a:r>
            <a:r>
              <a:rPr lang="en-US" sz="2000" b="1" dirty="0" smtClean="0">
                <a:solidFill>
                  <a:srgbClr val="FF00FF"/>
                </a:solidFill>
              </a:rPr>
              <a:t>measurements.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" </a:t>
            </a:r>
            <a:r>
              <a:rPr lang="en-US" sz="2000" b="1" dirty="0">
                <a:solidFill>
                  <a:srgbClr val="0000FF"/>
                </a:solidFill>
              </a:rPr>
              <a:t>Usually we do not know the "true" value; </a:t>
            </a:r>
            <a:r>
              <a:rPr lang="en-US" sz="2000" b="1" dirty="0" smtClean="0">
                <a:solidFill>
                  <a:srgbClr val="0000FF"/>
                </a:solidFill>
              </a:rPr>
              <a:t>otherwise there </a:t>
            </a:r>
            <a:r>
              <a:rPr lang="en-US" sz="2000" b="1" dirty="0">
                <a:solidFill>
                  <a:srgbClr val="0000FF"/>
                </a:solidFill>
              </a:rPr>
              <a:t>would be no reason for performing the experiment.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True value may be known </a:t>
            </a:r>
            <a:r>
              <a:rPr lang="en-US" sz="2000" b="1" dirty="0" smtClean="0">
                <a:solidFill>
                  <a:srgbClr val="008080"/>
                </a:solidFill>
              </a:rPr>
              <a:t>approximately either </a:t>
            </a:r>
            <a:r>
              <a:rPr lang="en-US" sz="2000" b="1" dirty="0">
                <a:solidFill>
                  <a:srgbClr val="008080"/>
                </a:solidFill>
              </a:rPr>
              <a:t>from earlier experiments or from </a:t>
            </a:r>
            <a:r>
              <a:rPr lang="en-US" sz="2000" b="1" dirty="0" smtClean="0">
                <a:solidFill>
                  <a:srgbClr val="008080"/>
                </a:solidFill>
              </a:rPr>
              <a:t>theoretical predictions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illegitimate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errors </a:t>
            </a:r>
            <a:r>
              <a:rPr lang="en-US" sz="2000" b="1" i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errors that </a:t>
            </a:r>
            <a:r>
              <a:rPr lang="en-US" sz="2000" b="1" dirty="0" smtClean="0">
                <a:solidFill>
                  <a:srgbClr val="FF0000"/>
                </a:solidFill>
              </a:rPr>
              <a:t>originate from </a:t>
            </a:r>
            <a:r>
              <a:rPr lang="en-US" sz="2000" b="1" dirty="0">
                <a:solidFill>
                  <a:srgbClr val="FF0000"/>
                </a:solidFill>
              </a:rPr>
              <a:t>mistakes or blunders in measurement or computation.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these </a:t>
            </a:r>
            <a:r>
              <a:rPr lang="en-US" sz="2000" b="1" dirty="0" smtClean="0">
                <a:solidFill>
                  <a:srgbClr val="0000FF"/>
                </a:solidFill>
              </a:rPr>
              <a:t>errors </a:t>
            </a:r>
            <a:r>
              <a:rPr lang="en-US" sz="2000" b="1" dirty="0">
                <a:solidFill>
                  <a:srgbClr val="0000FF"/>
                </a:solidFill>
              </a:rPr>
              <a:t>are usually apparent either as obviously incorrect data points or as results </a:t>
            </a:r>
            <a:r>
              <a:rPr lang="en-US" sz="2000" b="1" dirty="0" smtClean="0">
                <a:solidFill>
                  <a:srgbClr val="0000FF"/>
                </a:solidFill>
              </a:rPr>
              <a:t>that are </a:t>
            </a:r>
            <a:r>
              <a:rPr lang="en-US" sz="2000" b="1" dirty="0">
                <a:solidFill>
                  <a:srgbClr val="0000FF"/>
                </a:solidFill>
              </a:rPr>
              <a:t>not reasonably close to expected values.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can be corrected by carefully repeating the </a:t>
            </a:r>
            <a:r>
              <a:rPr lang="en-US" sz="2000" b="1" dirty="0" smtClean="0">
                <a:solidFill>
                  <a:srgbClr val="FF0000"/>
                </a:solidFill>
              </a:rPr>
              <a:t>erroneous operations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We are interested in  </a:t>
            </a:r>
            <a:r>
              <a:rPr lang="en-US" sz="2000" b="1" dirty="0">
                <a:solidFill>
                  <a:srgbClr val="008080"/>
                </a:solidFill>
              </a:rPr>
              <a:t>uncertainties introduced by random fluctuations in our measurements, and </a:t>
            </a:r>
            <a:r>
              <a:rPr lang="en-US" sz="2000" b="1" dirty="0" smtClean="0">
                <a:solidFill>
                  <a:srgbClr val="008080"/>
                </a:solidFill>
              </a:rPr>
              <a:t>systematic errors </a:t>
            </a:r>
            <a:r>
              <a:rPr lang="en-US" sz="2000" b="1" dirty="0">
                <a:solidFill>
                  <a:srgbClr val="008080"/>
                </a:solidFill>
              </a:rPr>
              <a:t>that limit the precision and accuracy of our results in more or </a:t>
            </a:r>
            <a:r>
              <a:rPr lang="en-US" sz="2000" b="1" dirty="0" smtClean="0">
                <a:solidFill>
                  <a:srgbClr val="008080"/>
                </a:solidFill>
              </a:rPr>
              <a:t>less well-defined </a:t>
            </a:r>
            <a:r>
              <a:rPr lang="en-US" sz="2000" b="1" dirty="0">
                <a:solidFill>
                  <a:srgbClr val="008080"/>
                </a:solidFill>
              </a:rPr>
              <a:t>ways.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uncertainties are referred </a:t>
            </a:r>
            <a:r>
              <a:rPr lang="en-US" sz="2000" b="1" dirty="0">
                <a:solidFill>
                  <a:srgbClr val="FF00FF"/>
                </a:solidFill>
              </a:rPr>
              <a:t>as the errors in </a:t>
            </a:r>
            <a:r>
              <a:rPr lang="en-US" sz="2000" b="1" dirty="0" smtClean="0">
                <a:solidFill>
                  <a:srgbClr val="FF00FF"/>
                </a:solidFill>
              </a:rPr>
              <a:t>our results</a:t>
            </a:r>
            <a:r>
              <a:rPr lang="en-US" sz="2000" b="1" dirty="0">
                <a:solidFill>
                  <a:srgbClr val="FF00FF"/>
                </a:solidFill>
              </a:rPr>
              <a:t>, and the procedure for estimating them </a:t>
            </a:r>
            <a:r>
              <a:rPr lang="en-US" sz="2000" b="1" dirty="0" smtClean="0">
                <a:solidFill>
                  <a:srgbClr val="FF00FF"/>
                </a:solidFill>
              </a:rPr>
              <a:t>is called error </a:t>
            </a:r>
            <a:r>
              <a:rPr lang="en-US" sz="2000" b="1" dirty="0">
                <a:solidFill>
                  <a:srgbClr val="FF00FF"/>
                </a:solidFill>
              </a:rPr>
              <a:t>analysis.</a:t>
            </a:r>
          </a:p>
        </p:txBody>
      </p:sp>
    </p:spTree>
    <p:extLst>
      <p:ext uri="{BB962C8B-B14F-4D97-AF65-F5344CB8AC3E}">
        <p14:creationId xmlns:p14="http://schemas.microsoft.com/office/powerpoint/2010/main" val="381664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0"/>
            <a:ext cx="888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617196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1.3 PARENT AND SAMPLE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If we make a measurement </a:t>
            </a:r>
            <a:r>
              <a:rPr lang="en-US" sz="2000" b="1" i="1" dirty="0">
                <a:solidFill>
                  <a:srgbClr val="00808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8080"/>
                </a:solidFill>
              </a:rPr>
              <a:t>i </a:t>
            </a:r>
            <a:r>
              <a:rPr lang="en-US" sz="2000" b="1" i="1" dirty="0" smtClean="0">
                <a:solidFill>
                  <a:srgbClr val="008080"/>
                </a:solidFill>
              </a:rPr>
              <a:t>in </a:t>
            </a:r>
            <a:r>
              <a:rPr lang="en-US" sz="2000" b="1" dirty="0">
                <a:solidFill>
                  <a:srgbClr val="008080"/>
                </a:solidFill>
              </a:rPr>
              <a:t>of a quantity </a:t>
            </a:r>
            <a:r>
              <a:rPr lang="en-US" sz="2000" b="1" i="1" dirty="0">
                <a:solidFill>
                  <a:srgbClr val="008080"/>
                </a:solidFill>
              </a:rPr>
              <a:t>x, </a:t>
            </a:r>
            <a:r>
              <a:rPr lang="en-US" sz="2000" b="1" dirty="0">
                <a:solidFill>
                  <a:srgbClr val="008080"/>
                </a:solidFill>
              </a:rPr>
              <a:t>we expect our observation to </a:t>
            </a:r>
            <a:r>
              <a:rPr lang="en-US" sz="2000" b="1" dirty="0" smtClean="0">
                <a:solidFill>
                  <a:srgbClr val="008080"/>
                </a:solidFill>
              </a:rPr>
              <a:t>approximate the </a:t>
            </a:r>
            <a:r>
              <a:rPr lang="en-US" sz="2000" b="1" dirty="0">
                <a:solidFill>
                  <a:srgbClr val="008080"/>
                </a:solidFill>
              </a:rPr>
              <a:t>quantity, but we do not expect the experimental data point to be </a:t>
            </a:r>
            <a:r>
              <a:rPr lang="en-US" sz="2000" b="1" dirty="0" smtClean="0">
                <a:solidFill>
                  <a:srgbClr val="008080"/>
                </a:solidFill>
              </a:rPr>
              <a:t>exactly equal </a:t>
            </a:r>
            <a:r>
              <a:rPr lang="en-US" sz="2000" b="1" dirty="0">
                <a:solidFill>
                  <a:srgbClr val="008080"/>
                </a:solidFill>
              </a:rPr>
              <a:t>to the quantity.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we make another measurement, we expect to observe a </a:t>
            </a:r>
            <a:r>
              <a:rPr lang="en-US" sz="2000" b="1" dirty="0" smtClean="0">
                <a:solidFill>
                  <a:srgbClr val="FF0000"/>
                </a:solidFill>
              </a:rPr>
              <a:t>discrepancy between </a:t>
            </a:r>
            <a:r>
              <a:rPr lang="en-US" sz="2000" b="1" dirty="0">
                <a:solidFill>
                  <a:srgbClr val="FF0000"/>
                </a:solidFill>
              </a:rPr>
              <a:t>the two measurements because of random errors, and we do </a:t>
            </a:r>
            <a:r>
              <a:rPr lang="en-US" sz="2000" b="1" dirty="0" smtClean="0">
                <a:solidFill>
                  <a:srgbClr val="FF0000"/>
                </a:solidFill>
              </a:rPr>
              <a:t>not expect </a:t>
            </a:r>
            <a:r>
              <a:rPr lang="en-US" sz="2000" b="1" dirty="0">
                <a:solidFill>
                  <a:srgbClr val="FF0000"/>
                </a:solidFill>
              </a:rPr>
              <a:t>either determination to be exactly correct, that is, equal to </a:t>
            </a:r>
            <a:r>
              <a:rPr lang="en-US" sz="2000" b="1" i="1" dirty="0">
                <a:solidFill>
                  <a:srgbClr val="FF0000"/>
                </a:solidFill>
              </a:rPr>
              <a:t>x. </a:t>
            </a:r>
            <a:r>
              <a:rPr lang="en-US" sz="2000" b="1" dirty="0">
                <a:solidFill>
                  <a:srgbClr val="FF0000"/>
                </a:solidFill>
              </a:rPr>
              <a:t>As we </a:t>
            </a:r>
            <a:r>
              <a:rPr lang="en-US" sz="2000" b="1" dirty="0" smtClean="0">
                <a:solidFill>
                  <a:srgbClr val="FF0000"/>
                </a:solidFill>
              </a:rPr>
              <a:t>make more </a:t>
            </a:r>
            <a:r>
              <a:rPr lang="en-US" sz="2000" b="1" dirty="0">
                <a:solidFill>
                  <a:srgbClr val="FF0000"/>
                </a:solidFill>
              </a:rPr>
              <a:t>and more measurements, a pattern will emerge from the data.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Some </a:t>
            </a:r>
            <a:r>
              <a:rPr lang="en-US" sz="2000" b="1" dirty="0">
                <a:solidFill>
                  <a:srgbClr val="0000FF"/>
                </a:solidFill>
              </a:rPr>
              <a:t>of </a:t>
            </a:r>
            <a:r>
              <a:rPr lang="en-US" sz="2000" b="1" dirty="0" smtClean="0">
                <a:solidFill>
                  <a:srgbClr val="0000FF"/>
                </a:solidFill>
              </a:rPr>
              <a:t>the measurements </a:t>
            </a:r>
            <a:r>
              <a:rPr lang="en-US" sz="2000" b="1" dirty="0">
                <a:solidFill>
                  <a:srgbClr val="0000FF"/>
                </a:solidFill>
              </a:rPr>
              <a:t>will be too large, some will be too small. On the </a:t>
            </a:r>
            <a:r>
              <a:rPr lang="en-US" sz="2000" b="1" dirty="0" smtClean="0">
                <a:solidFill>
                  <a:srgbClr val="0000FF"/>
                </a:solidFill>
              </a:rPr>
              <a:t>average, however,</a:t>
            </a:r>
            <a:r>
              <a:rPr lang="en-US" sz="2000" b="1" dirty="0">
                <a:solidFill>
                  <a:srgbClr val="0000FF"/>
                </a:solidFill>
              </a:rPr>
              <a:t> we expect them to be distributed around the correct value, assuming we can </a:t>
            </a:r>
            <a:r>
              <a:rPr lang="en-US" sz="2000" b="1" dirty="0" smtClean="0">
                <a:solidFill>
                  <a:srgbClr val="0000FF"/>
                </a:solidFill>
              </a:rPr>
              <a:t>neglect or </a:t>
            </a:r>
            <a:r>
              <a:rPr lang="en-US" sz="2000" b="1" dirty="0">
                <a:solidFill>
                  <a:srgbClr val="0000FF"/>
                </a:solidFill>
              </a:rPr>
              <a:t>correct for systematic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If we could make an infinite number of measurements, then we could </a:t>
            </a:r>
            <a:r>
              <a:rPr lang="en-US" sz="2000" b="1" dirty="0" smtClean="0">
                <a:solidFill>
                  <a:srgbClr val="FF00FF"/>
                </a:solidFill>
              </a:rPr>
              <a:t>describe exactly </a:t>
            </a:r>
            <a:r>
              <a:rPr lang="en-US" sz="2000" b="1" dirty="0">
                <a:solidFill>
                  <a:srgbClr val="FF00FF"/>
                </a:solidFill>
              </a:rPr>
              <a:t>the distribution of the data points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This </a:t>
            </a:r>
            <a:r>
              <a:rPr lang="en-US" sz="2000" b="1" dirty="0">
                <a:solidFill>
                  <a:srgbClr val="008080"/>
                </a:solidFill>
              </a:rPr>
              <a:t>is not possible in practice, but </a:t>
            </a:r>
            <a:r>
              <a:rPr lang="en-US" sz="2000" b="1" dirty="0" smtClean="0">
                <a:solidFill>
                  <a:srgbClr val="008080"/>
                </a:solidFill>
              </a:rPr>
              <a:t>we can </a:t>
            </a:r>
            <a:r>
              <a:rPr lang="en-US" sz="2000" b="1" dirty="0">
                <a:solidFill>
                  <a:srgbClr val="008080"/>
                </a:solidFill>
              </a:rPr>
              <a:t>hypothesize the existence of such a distribution that determines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of </a:t>
            </a:r>
            <a:r>
              <a:rPr lang="en-US" sz="2000" b="1" dirty="0">
                <a:solidFill>
                  <a:srgbClr val="008080"/>
                </a:solidFill>
              </a:rPr>
              <a:t>getting any particular observation in a single measurement.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This </a:t>
            </a:r>
            <a:r>
              <a:rPr lang="en-US" sz="2000" b="1" dirty="0">
                <a:solidFill>
                  <a:srgbClr val="0000FF"/>
                </a:solidFill>
              </a:rPr>
              <a:t>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called </a:t>
            </a: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parent distribution.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Similarly</a:t>
            </a:r>
            <a:r>
              <a:rPr lang="en-US" sz="2000" b="1" dirty="0">
                <a:solidFill>
                  <a:srgbClr val="FF00FF"/>
                </a:solidFill>
              </a:rPr>
              <a:t>, we can hypothesize that the </a:t>
            </a:r>
            <a:r>
              <a:rPr lang="en-US" sz="2000" b="1" dirty="0" smtClean="0">
                <a:solidFill>
                  <a:srgbClr val="FF00FF"/>
                </a:solidFill>
              </a:rPr>
              <a:t>measurements we </a:t>
            </a:r>
            <a:r>
              <a:rPr lang="en-US" sz="2000" b="1" dirty="0">
                <a:solidFill>
                  <a:srgbClr val="FF00FF"/>
                </a:solidFill>
              </a:rPr>
              <a:t>have made are samples from the parent distribution and they form the </a:t>
            </a:r>
            <a:r>
              <a:rPr lang="en-US" sz="2000" b="1" i="1" dirty="0" smtClean="0">
                <a:solidFill>
                  <a:srgbClr val="FF00FF"/>
                </a:solidFill>
              </a:rPr>
              <a:t>sample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In the limit of an infinite number of measurements, the sample </a:t>
            </a:r>
            <a:r>
              <a:rPr lang="en-US" sz="2000" b="1" dirty="0" smtClean="0">
                <a:solidFill>
                  <a:srgbClr val="0000FF"/>
                </a:solidFill>
              </a:rPr>
              <a:t>distribution becomes </a:t>
            </a:r>
            <a:r>
              <a:rPr lang="en-US" sz="2000" b="1" dirty="0">
                <a:solidFill>
                  <a:srgbClr val="0000FF"/>
                </a:solidFill>
              </a:rPr>
              <a:t>the parent distribution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0804"/>
            <a:ext cx="9144000" cy="9387185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1.3 </a:t>
            </a:r>
            <a:r>
              <a:rPr lang="en-US" sz="2200" b="1" i="1" u="sng" dirty="0">
                <a:solidFill>
                  <a:srgbClr val="FF0000"/>
                </a:solidFill>
              </a:rPr>
              <a:t>PARENT AND SAMPLE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CC0099"/>
                </a:solidFill>
              </a:rPr>
              <a:t>If we make a measurement x</a:t>
            </a:r>
            <a:r>
              <a:rPr lang="en-US" sz="2000" b="1" i="1" u="sng" baseline="-25000" dirty="0" smtClean="0">
                <a:solidFill>
                  <a:srgbClr val="CC0099"/>
                </a:solidFill>
              </a:rPr>
              <a:t>i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 in </a:t>
            </a:r>
            <a:r>
              <a:rPr lang="en-US" sz="2000" b="1" i="1" u="sng" dirty="0">
                <a:solidFill>
                  <a:srgbClr val="CC0099"/>
                </a:solidFill>
              </a:rPr>
              <a:t>of a quantity x, we expect our observation to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approximate the </a:t>
            </a:r>
            <a:r>
              <a:rPr lang="en-US" sz="2000" b="1" i="1" u="sng" dirty="0">
                <a:solidFill>
                  <a:srgbClr val="CC0099"/>
                </a:solidFill>
              </a:rPr>
              <a:t>quantity, but we do not expect the experimental data point to be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exactly equal </a:t>
            </a:r>
            <a:r>
              <a:rPr lang="en-US" sz="2000" b="1" i="1" u="sng" dirty="0">
                <a:solidFill>
                  <a:srgbClr val="CC0099"/>
                </a:solidFill>
              </a:rPr>
              <a:t>to the quantity. </a:t>
            </a:r>
            <a:endParaRPr lang="en-US" sz="2000" b="1" i="1" u="sng" dirty="0" smtClean="0">
              <a:solidFill>
                <a:srgbClr val="CC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If </a:t>
            </a:r>
            <a:r>
              <a:rPr lang="en-US" sz="2000" b="1" i="1" u="sng" dirty="0">
                <a:solidFill>
                  <a:srgbClr val="0000FF"/>
                </a:solidFill>
              </a:rPr>
              <a:t>we make another measurement, we expect to observe a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discrepancy between </a:t>
            </a:r>
            <a:r>
              <a:rPr lang="en-US" sz="2000" b="1" i="1" u="sng" dirty="0">
                <a:solidFill>
                  <a:srgbClr val="0000FF"/>
                </a:solidFill>
              </a:rPr>
              <a:t>the two measurements because of random errors, and we do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not expect </a:t>
            </a:r>
            <a:r>
              <a:rPr lang="en-US" sz="2000" b="1" i="1" u="sng" dirty="0">
                <a:solidFill>
                  <a:srgbClr val="0000FF"/>
                </a:solidFill>
              </a:rPr>
              <a:t>either determination to be exactly correct, that is, equal to x.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As </a:t>
            </a:r>
            <a:r>
              <a:rPr lang="en-US" sz="2000" b="1" i="1" u="sng" dirty="0">
                <a:solidFill>
                  <a:srgbClr val="006600"/>
                </a:solidFill>
              </a:rPr>
              <a:t>we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make more </a:t>
            </a:r>
            <a:r>
              <a:rPr lang="en-US" sz="2000" b="1" i="1" u="sng" dirty="0">
                <a:solidFill>
                  <a:srgbClr val="006600"/>
                </a:solidFill>
              </a:rPr>
              <a:t>and more measurements, a pattern will emerge from the data.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Some </a:t>
            </a:r>
            <a:r>
              <a:rPr lang="en-US" sz="2000" b="1" i="1" u="sng" dirty="0">
                <a:solidFill>
                  <a:srgbClr val="0000FF"/>
                </a:solidFill>
              </a:rPr>
              <a:t>of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measurements </a:t>
            </a:r>
            <a:r>
              <a:rPr lang="en-US" sz="2000" b="1" i="1" u="sng" dirty="0">
                <a:solidFill>
                  <a:srgbClr val="0000FF"/>
                </a:solidFill>
              </a:rPr>
              <a:t>will be too large, some will be too small.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On </a:t>
            </a:r>
            <a:r>
              <a:rPr lang="en-US" sz="2000" b="1" i="1" u="sng" dirty="0">
                <a:solidFill>
                  <a:srgbClr val="CC0099"/>
                </a:solidFill>
              </a:rPr>
              <a:t>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average, however,</a:t>
            </a:r>
            <a:r>
              <a:rPr lang="en-US" sz="2000" b="1" i="1" u="sng" dirty="0">
                <a:solidFill>
                  <a:srgbClr val="CC0099"/>
                </a:solidFill>
              </a:rPr>
              <a:t> we expect them to be distributed around the correct value, assuming we can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neglect or </a:t>
            </a:r>
            <a:r>
              <a:rPr lang="en-US" sz="2000" b="1" i="1" u="sng" dirty="0">
                <a:solidFill>
                  <a:srgbClr val="CC0099"/>
                </a:solidFill>
              </a:rPr>
              <a:t>correct for systematic errors.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If we could make an infinite number of measurements, then we could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describe exactly </a:t>
            </a:r>
            <a:r>
              <a:rPr lang="en-US" sz="2000" b="1" i="1" u="sng" dirty="0">
                <a:solidFill>
                  <a:srgbClr val="FF0000"/>
                </a:solidFill>
              </a:rPr>
              <a:t>the distribution of the data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points</a:t>
            </a:r>
            <a:r>
              <a:rPr lang="en-US" sz="2000" b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called the parent distribution</a:t>
            </a:r>
            <a:r>
              <a:rPr lang="en-US" sz="2000" i="1" u="sng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This </a:t>
            </a:r>
            <a:r>
              <a:rPr lang="en-US" sz="2000" b="1" i="1" u="sng" dirty="0">
                <a:solidFill>
                  <a:srgbClr val="0000FF"/>
                </a:solidFill>
              </a:rPr>
              <a:t>is not possible in practice, but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we can </a:t>
            </a:r>
            <a:r>
              <a:rPr lang="en-US" sz="2000" b="1" i="1" u="sng" dirty="0">
                <a:solidFill>
                  <a:srgbClr val="800000"/>
                </a:solidFill>
              </a:rPr>
              <a:t>hypothesize the existence of such a distribution </a:t>
            </a:r>
            <a:r>
              <a:rPr lang="en-US" sz="2000" b="1" i="1" u="sng" dirty="0">
                <a:solidFill>
                  <a:srgbClr val="0000FF"/>
                </a:solidFill>
              </a:rPr>
              <a:t>that determines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probability of </a:t>
            </a:r>
            <a:r>
              <a:rPr lang="en-US" sz="2000" b="1" i="1" u="sng" dirty="0">
                <a:solidFill>
                  <a:srgbClr val="0000FF"/>
                </a:solidFill>
              </a:rPr>
              <a:t>getting any particular observation in a single measurement</a:t>
            </a:r>
            <a:r>
              <a:rPr lang="en-US" sz="2000" b="1" i="1" u="sng" dirty="0">
                <a:solidFill>
                  <a:srgbClr val="800000"/>
                </a:solidFill>
              </a:rPr>
              <a:t>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This </a:t>
            </a:r>
            <a:r>
              <a:rPr lang="en-US" sz="2000" b="1" i="1" u="sng" dirty="0">
                <a:solidFill>
                  <a:srgbClr val="0066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is called </a:t>
            </a:r>
            <a:r>
              <a:rPr lang="en-US" sz="2000" b="1" u="sng" dirty="0">
                <a:solidFill>
                  <a:srgbClr val="FF0000"/>
                </a:solidFill>
              </a:rPr>
              <a:t>the </a:t>
            </a:r>
            <a:r>
              <a:rPr lang="en-US" sz="2000" b="1" i="1" u="sng" dirty="0">
                <a:solidFill>
                  <a:srgbClr val="FF0000"/>
                </a:solidFill>
              </a:rPr>
              <a:t>parent distribution</a:t>
            </a:r>
            <a:r>
              <a:rPr lang="en-US" sz="2000" b="1" i="1" u="sng" dirty="0">
                <a:solidFill>
                  <a:srgbClr val="0000FF"/>
                </a:solidFill>
              </a:rPr>
              <a:t>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Similarly</a:t>
            </a:r>
            <a:r>
              <a:rPr lang="en-US" sz="2000" b="1" i="1" u="sng" dirty="0">
                <a:solidFill>
                  <a:srgbClr val="CC0099"/>
                </a:solidFill>
              </a:rPr>
              <a:t>, we can hypothesize that 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measurements we </a:t>
            </a:r>
            <a:r>
              <a:rPr lang="en-US" sz="2000" b="1" i="1" u="sng" dirty="0">
                <a:solidFill>
                  <a:srgbClr val="CC0099"/>
                </a:solidFill>
              </a:rPr>
              <a:t>have made are samples from the parent distribution and they form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sample distribution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CC00FF"/>
                </a:solidFill>
              </a:rPr>
              <a:t> </a:t>
            </a:r>
            <a:r>
              <a:rPr lang="en-US" sz="2000" b="1" i="1" u="sng" dirty="0">
                <a:solidFill>
                  <a:srgbClr val="CC00FF"/>
                </a:solidFill>
              </a:rPr>
              <a:t>In the limit of </a:t>
            </a:r>
            <a:r>
              <a:rPr lang="en-US" sz="2000" b="1" i="1" u="sng" dirty="0">
                <a:solidFill>
                  <a:srgbClr val="800000"/>
                </a:solidFill>
              </a:rPr>
              <a:t>an infinite number of measurements</a:t>
            </a:r>
            <a:r>
              <a:rPr lang="en-US" sz="2000" b="1" i="1" u="sng" dirty="0">
                <a:solidFill>
                  <a:srgbClr val="006600"/>
                </a:solidFill>
              </a:rPr>
              <a:t>, the sample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becomes </a:t>
            </a:r>
            <a:r>
              <a:rPr lang="en-US" sz="2000" b="1" i="1" u="sng" dirty="0">
                <a:solidFill>
                  <a:srgbClr val="006600"/>
                </a:solidFill>
              </a:rPr>
              <a:t>the parent distribution</a:t>
            </a:r>
            <a:r>
              <a:rPr lang="en-US" sz="2000" b="1" i="1" u="sng" dirty="0" smtClean="0">
                <a:solidFill>
                  <a:srgbClr val="CC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It is convenient to think in terms of a probability density function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p(x),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normalized to unit area (i.e., so that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integral of the entire curve is equal to 1</a:t>
            </a:r>
            <a:r>
              <a:rPr lang="en-US" sz="2000" b="1" i="1" u="sng" dirty="0" smtClean="0">
                <a:solidFill>
                  <a:srgbClr val="006600"/>
                </a:solidFill>
              </a:rPr>
              <a:t>) and defined such that in the limit of a very large number N of observations, the number ,)..N of observations of the variable x between x and x +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</a:t>
            </a:r>
            <a:r>
              <a:rPr lang="en-US" sz="2000" b="1" i="1" u="sng" dirty="0" smtClean="0">
                <a:solidFill>
                  <a:srgbClr val="006600"/>
                </a:solidFill>
              </a:rPr>
              <a:t>x is given by </a:t>
            </a:r>
            <a:r>
              <a:rPr lang="en-US" sz="2000" b="1" i="1" dirty="0" smtClean="0">
                <a:solidFill>
                  <a:srgbClr val="FF0000"/>
                </a:solidFill>
              </a:rPr>
              <a:t>M =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Np</a:t>
            </a:r>
            <a:r>
              <a:rPr lang="en-US" sz="2000" b="1" i="1" dirty="0" smtClean="0">
                <a:solidFill>
                  <a:srgbClr val="FF0000"/>
                </a:solidFill>
              </a:rPr>
              <a:t>(x)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  </a:t>
            </a:r>
            <a:r>
              <a:rPr lang="en-US" sz="2000" b="1" i="1" dirty="0" smtClean="0">
                <a:solidFill>
                  <a:srgbClr val="FF000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solid and dashed curves in Figure 1.2 have been scaled in this way so that the ordinate values correspond directly to the numbers of observations expected in any range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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x from a 50-event sample and the area under each curve corresponds to the total area of the histogram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u="sng" dirty="0">
              <a:solidFill>
                <a:srgbClr val="CC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7716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 1.2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>
                <a:solidFill>
                  <a:srgbClr val="0000FF"/>
                </a:solidFill>
              </a:rPr>
              <a:t>a physics laboratory experiment, students drop a ball 50 </a:t>
            </a:r>
            <a:r>
              <a:rPr lang="en-US" sz="2000" b="1" dirty="0" smtClean="0">
                <a:solidFill>
                  <a:srgbClr val="0000FF"/>
                </a:solidFill>
              </a:rPr>
              <a:t>times and </a:t>
            </a:r>
            <a:r>
              <a:rPr lang="en-US" sz="2000" b="1" dirty="0">
                <a:solidFill>
                  <a:srgbClr val="0000FF"/>
                </a:solidFill>
              </a:rPr>
              <a:t>record the time it takes for the ball to fall 2.00 m.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One </a:t>
            </a:r>
            <a:r>
              <a:rPr lang="en-US" sz="2000" b="1" dirty="0">
                <a:solidFill>
                  <a:srgbClr val="008080"/>
                </a:solidFill>
              </a:rPr>
              <a:t>set of observations, </a:t>
            </a:r>
            <a:r>
              <a:rPr lang="en-US" sz="2000" b="1" dirty="0" smtClean="0">
                <a:solidFill>
                  <a:srgbClr val="008080"/>
                </a:solidFill>
              </a:rPr>
              <a:t>corrected for </a:t>
            </a:r>
            <a:r>
              <a:rPr lang="en-US" sz="2000" b="1" dirty="0">
                <a:solidFill>
                  <a:srgbClr val="008080"/>
                </a:solidFill>
              </a:rPr>
              <a:t>systematic errors, ranges from about 0.59 s to 0.70 s, and some of the </a:t>
            </a:r>
            <a:r>
              <a:rPr lang="en-US" sz="2000" b="1" dirty="0" smtClean="0">
                <a:solidFill>
                  <a:srgbClr val="008080"/>
                </a:solidFill>
              </a:rPr>
              <a:t>observations </a:t>
            </a:r>
            <a:r>
              <a:rPr lang="en-US" sz="2000" b="1" dirty="0">
                <a:solidFill>
                  <a:srgbClr val="008080"/>
                </a:solidFill>
              </a:rPr>
              <a:t>are identical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Figure </a:t>
            </a:r>
            <a:r>
              <a:rPr lang="en-US" sz="2000" b="1" dirty="0">
                <a:solidFill>
                  <a:srgbClr val="FF0000"/>
                </a:solidFill>
              </a:rPr>
              <a:t>1.2 shows a histogram or frequency plot of </a:t>
            </a:r>
            <a:r>
              <a:rPr lang="en-US" sz="2000" b="1" dirty="0" smtClean="0">
                <a:solidFill>
                  <a:srgbClr val="FF0000"/>
                </a:solidFill>
              </a:rPr>
              <a:t>these measurements</a:t>
            </a:r>
            <a:r>
              <a:rPr lang="en-US" sz="2000" b="1" dirty="0">
                <a:solidFill>
                  <a:srgbClr val="FF0000"/>
                </a:solidFill>
              </a:rPr>
              <a:t>. The height of a data bar represents the number of measurements </a:t>
            </a:r>
            <a:r>
              <a:rPr lang="en-US" sz="2000" b="1" dirty="0" smtClean="0">
                <a:solidFill>
                  <a:srgbClr val="FF0000"/>
                </a:solidFill>
              </a:rPr>
              <a:t>that fall </a:t>
            </a:r>
            <a:r>
              <a:rPr lang="en-US" sz="2000" b="1" dirty="0">
                <a:solidFill>
                  <a:srgbClr val="FF0000"/>
                </a:solidFill>
              </a:rPr>
              <a:t>between the two values indicated by the upper and lower limits of the bar on </a:t>
            </a:r>
            <a:r>
              <a:rPr lang="en-US" sz="2000" b="1" dirty="0" smtClean="0">
                <a:solidFill>
                  <a:srgbClr val="FF0000"/>
                </a:solidFill>
              </a:rPr>
              <a:t>the abscissa </a:t>
            </a:r>
            <a:r>
              <a:rPr lang="en-US" sz="2000" b="1" dirty="0">
                <a:solidFill>
                  <a:srgbClr val="FF0000"/>
                </a:solidFill>
              </a:rPr>
              <a:t>of the plot. (See Appendix D.)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If the distribution results from random errors in measurement, then it is </a:t>
            </a:r>
            <a:r>
              <a:rPr lang="en-US" sz="2000" b="1" dirty="0" smtClean="0">
                <a:solidFill>
                  <a:srgbClr val="FF00FF"/>
                </a:solidFill>
              </a:rPr>
              <a:t>very likely </a:t>
            </a:r>
            <a:r>
              <a:rPr lang="en-US" sz="2000" b="1" dirty="0">
                <a:solidFill>
                  <a:srgbClr val="FF00FF"/>
                </a:solidFill>
              </a:rPr>
              <a:t>that it can be described in terms of the </a:t>
            </a:r>
            <a:r>
              <a:rPr lang="en-US" sz="2000" b="1" i="1" dirty="0">
                <a:solidFill>
                  <a:srgbClr val="FF00FF"/>
                </a:solidFill>
              </a:rPr>
              <a:t>Gaussian </a:t>
            </a:r>
            <a:r>
              <a:rPr lang="en-US" sz="2000" b="1" dirty="0">
                <a:solidFill>
                  <a:srgbClr val="FF00FF"/>
                </a:solidFill>
              </a:rPr>
              <a:t>or </a:t>
            </a:r>
            <a:r>
              <a:rPr lang="en-US" sz="2000" b="1" i="1" dirty="0">
                <a:solidFill>
                  <a:srgbClr val="FF00FF"/>
                </a:solidFill>
              </a:rPr>
              <a:t>normal error </a:t>
            </a:r>
            <a:r>
              <a:rPr lang="en-US" sz="2000" b="1" i="1" dirty="0" smtClean="0">
                <a:solidFill>
                  <a:srgbClr val="FF00FF"/>
                </a:solidFill>
              </a:rPr>
              <a:t>distribution </a:t>
            </a: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familiar bell-shaped curve of statistical analysis, which we shall discuss in </a:t>
            </a:r>
            <a:r>
              <a:rPr lang="en-US" sz="2000" b="1" dirty="0" smtClean="0">
                <a:solidFill>
                  <a:srgbClr val="FF00FF"/>
                </a:solidFill>
              </a:rPr>
              <a:t>Chapter </a:t>
            </a:r>
            <a:r>
              <a:rPr lang="en-US" sz="2000" b="1" dirty="0">
                <a:solidFill>
                  <a:srgbClr val="FF00FF"/>
                </a:solidFill>
              </a:rPr>
              <a:t>2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 Gaussian curve, based on the mean and standard deviation of these </a:t>
            </a:r>
            <a:r>
              <a:rPr lang="en-US" sz="2000" b="1" dirty="0" smtClean="0">
                <a:solidFill>
                  <a:srgbClr val="0000FF"/>
                </a:solidFill>
              </a:rPr>
              <a:t>measurements, is </a:t>
            </a:r>
            <a:r>
              <a:rPr lang="en-US" sz="2000" b="1" dirty="0">
                <a:solidFill>
                  <a:srgbClr val="0000FF"/>
                </a:solidFill>
              </a:rPr>
              <a:t>plotted as the solid </a:t>
            </a:r>
            <a:r>
              <a:rPr lang="en-US" sz="2000" b="1" dirty="0" smtClean="0">
                <a:solidFill>
                  <a:srgbClr val="0000FF"/>
                </a:solidFill>
              </a:rPr>
              <a:t>line </a:t>
            </a:r>
            <a:r>
              <a:rPr lang="en-US" sz="2000" b="1" dirty="0">
                <a:solidFill>
                  <a:srgbClr val="0000FF"/>
                </a:solidFill>
              </a:rPr>
              <a:t>in Figure 1.2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8080"/>
                </a:solidFill>
              </a:rPr>
              <a:t>This curve summarizes the data of </a:t>
            </a:r>
            <a:r>
              <a:rPr lang="en-US" sz="2000" b="1" dirty="0" smtClean="0">
                <a:solidFill>
                  <a:srgbClr val="008080"/>
                </a:solidFill>
              </a:rPr>
              <a:t>the sample </a:t>
            </a:r>
            <a:r>
              <a:rPr lang="en-US" sz="2000" b="1" dirty="0">
                <a:solidFill>
                  <a:srgbClr val="008080"/>
                </a:solidFill>
              </a:rPr>
              <a:t>distribution in terms of the Gaussian model and provides an estimate of </a:t>
            </a:r>
            <a:r>
              <a:rPr lang="en-US" sz="2000" b="1" dirty="0" smtClean="0">
                <a:solidFill>
                  <a:srgbClr val="008080"/>
                </a:solidFill>
              </a:rPr>
              <a:t>the parent </a:t>
            </a:r>
            <a:r>
              <a:rPr lang="en-US" sz="2000" b="1" dirty="0">
                <a:solidFill>
                  <a:srgbClr val="008080"/>
                </a:solidFill>
              </a:rPr>
              <a:t>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measured data and the curve derived from them clearly do not agree exactly.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coarseness of the experimental histogram distinguishes it at once from </a:t>
            </a:r>
            <a:r>
              <a:rPr lang="en-US" sz="2000" b="1" dirty="0" smtClean="0">
                <a:solidFill>
                  <a:srgbClr val="0000FF"/>
                </a:solidFill>
              </a:rPr>
              <a:t>the smooth </a:t>
            </a:r>
            <a:r>
              <a:rPr lang="en-US" sz="2000" b="1" dirty="0">
                <a:solidFill>
                  <a:srgbClr val="0000FF"/>
                </a:solidFill>
              </a:rPr>
              <a:t>theoretical Gaussian curve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8080"/>
                </a:solidFill>
              </a:rPr>
              <a:t>We might imagine that, if the students were </a:t>
            </a:r>
            <a:r>
              <a:rPr lang="en-US" sz="2000" b="1" dirty="0" smtClean="0">
                <a:solidFill>
                  <a:srgbClr val="008080"/>
                </a:solidFill>
              </a:rPr>
              <a:t>to make </a:t>
            </a:r>
            <a:r>
              <a:rPr lang="en-US" sz="2000" b="1" dirty="0">
                <a:solidFill>
                  <a:srgbClr val="008080"/>
                </a:solidFill>
              </a:rPr>
              <a:t>a great many measurements or combine several sets of measurements so </a:t>
            </a:r>
            <a:r>
              <a:rPr lang="en-US" sz="2000" b="1" dirty="0" smtClean="0">
                <a:solidFill>
                  <a:srgbClr val="008080"/>
                </a:solidFill>
              </a:rPr>
              <a:t>that they </a:t>
            </a:r>
            <a:r>
              <a:rPr lang="en-US" sz="2000" b="1" dirty="0">
                <a:solidFill>
                  <a:srgbClr val="008080"/>
                </a:solidFill>
              </a:rPr>
              <a:t>could plot the histogram in finer and finer bins, under ideal circumstances the </a:t>
            </a:r>
            <a:r>
              <a:rPr lang="en-US" sz="2000" b="1" dirty="0" smtClean="0">
                <a:solidFill>
                  <a:srgbClr val="008080"/>
                </a:solidFill>
              </a:rPr>
              <a:t>histogram would </a:t>
            </a:r>
            <a:r>
              <a:rPr lang="en-US" sz="2000" b="1" dirty="0">
                <a:solidFill>
                  <a:srgbClr val="008080"/>
                </a:solidFill>
              </a:rPr>
              <a:t>eventually approach a smooth Gaussian curve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If they were to </a:t>
            </a:r>
            <a:r>
              <a:rPr lang="en-US" sz="2000" b="1" dirty="0" smtClean="0">
                <a:solidFill>
                  <a:srgbClr val="FF00FF"/>
                </a:solidFill>
              </a:rPr>
              <a:t>calculate the </a:t>
            </a:r>
            <a:r>
              <a:rPr lang="en-US" sz="2000" b="1" dirty="0">
                <a:solidFill>
                  <a:srgbClr val="FF00FF"/>
                </a:solidFill>
              </a:rPr>
              <a:t>parameters from such a large sample, they could determine the parent </a:t>
            </a:r>
            <a:r>
              <a:rPr lang="en-US" sz="2000" b="1" dirty="0" smtClean="0">
                <a:solidFill>
                  <a:srgbClr val="FF00FF"/>
                </a:solidFill>
              </a:rPr>
              <a:t>distribution represented </a:t>
            </a:r>
            <a:r>
              <a:rPr lang="en-US" sz="2000" b="1" dirty="0">
                <a:solidFill>
                  <a:srgbClr val="FF00FF"/>
                </a:solidFill>
              </a:rPr>
              <a:t>by the dotted curve in Figure 1.2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8156079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EXAMPLE 1.2 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A students </a:t>
            </a:r>
            <a:r>
              <a:rPr lang="en-US" sz="2000" b="1" i="1" u="sng" dirty="0">
                <a:solidFill>
                  <a:srgbClr val="0000FF"/>
                </a:solidFill>
              </a:rPr>
              <a:t>drop a ball 50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times and </a:t>
            </a:r>
            <a:r>
              <a:rPr lang="en-US" sz="2000" b="1" i="1" u="sng" dirty="0">
                <a:solidFill>
                  <a:srgbClr val="0000FF"/>
                </a:solidFill>
              </a:rPr>
              <a:t>record the time it takes for the ball to fall 2.00 m.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One </a:t>
            </a:r>
            <a:r>
              <a:rPr lang="en-US" sz="2000" b="1" i="1" u="sng" dirty="0">
                <a:solidFill>
                  <a:srgbClr val="800000"/>
                </a:solidFill>
              </a:rPr>
              <a:t>set of observations,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corrected for </a:t>
            </a:r>
            <a:r>
              <a:rPr lang="en-US" sz="2000" b="1" i="1" u="sng" dirty="0">
                <a:solidFill>
                  <a:srgbClr val="800000"/>
                </a:solidFill>
              </a:rPr>
              <a:t>systematic errors, ranges from about 0.59 s to 0.70 s, and some of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observations </a:t>
            </a:r>
            <a:r>
              <a:rPr lang="en-US" sz="2000" b="1" i="1" u="sng" dirty="0">
                <a:solidFill>
                  <a:srgbClr val="800000"/>
                </a:solidFill>
              </a:rPr>
              <a:t>are identical</a:t>
            </a:r>
            <a:r>
              <a:rPr lang="en-US" sz="2000" i="1" u="sng" dirty="0">
                <a:solidFill>
                  <a:srgbClr val="800000"/>
                </a:solidFill>
              </a:rPr>
              <a:t>. </a:t>
            </a:r>
            <a:endParaRPr lang="en-US" sz="2000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00"/>
                </a:solidFill>
              </a:rPr>
              <a:t>Figure </a:t>
            </a:r>
            <a:r>
              <a:rPr lang="en-US" sz="2000" b="1" dirty="0">
                <a:solidFill>
                  <a:srgbClr val="006600"/>
                </a:solidFill>
              </a:rPr>
              <a:t>1.2 shows a histogram or frequency plot of </a:t>
            </a:r>
            <a:r>
              <a:rPr lang="en-US" sz="2000" b="1" dirty="0" smtClean="0">
                <a:solidFill>
                  <a:srgbClr val="006600"/>
                </a:solidFill>
              </a:rPr>
              <a:t>these measurements</a:t>
            </a:r>
            <a:r>
              <a:rPr lang="en-US" sz="2000" b="1" dirty="0">
                <a:solidFill>
                  <a:srgbClr val="006600"/>
                </a:solidFill>
              </a:rPr>
              <a:t>.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FF"/>
                </a:solidFill>
              </a:rPr>
              <a:t>The </a:t>
            </a:r>
            <a:r>
              <a:rPr lang="en-US" sz="2000" b="1" i="1" u="sng" dirty="0">
                <a:solidFill>
                  <a:srgbClr val="CC00FF"/>
                </a:solidFill>
              </a:rPr>
              <a:t>height of a data bar represents the number of measurements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that fall </a:t>
            </a:r>
            <a:r>
              <a:rPr lang="en-US" sz="2000" b="1" i="1" u="sng" dirty="0">
                <a:solidFill>
                  <a:srgbClr val="CC00FF"/>
                </a:solidFill>
              </a:rPr>
              <a:t>between the two values indicated by the upper and lower limits of the bar on </a:t>
            </a:r>
            <a:r>
              <a:rPr lang="en-US" sz="2000" b="1" i="1" u="sng" dirty="0" smtClean="0">
                <a:solidFill>
                  <a:srgbClr val="CC00FF"/>
                </a:solidFill>
              </a:rPr>
              <a:t>the abscissa </a:t>
            </a:r>
            <a:r>
              <a:rPr lang="en-US" sz="2000" b="1" i="1" u="sng" dirty="0">
                <a:solidFill>
                  <a:srgbClr val="CC00FF"/>
                </a:solidFill>
              </a:rPr>
              <a:t>of the plot. (See Appendix D.)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If the distribution results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due to  </a:t>
            </a:r>
            <a:r>
              <a:rPr lang="en-US" sz="2000" b="1" i="1" u="sng" dirty="0">
                <a:solidFill>
                  <a:srgbClr val="FF0000"/>
                </a:solidFill>
              </a:rPr>
              <a:t>random errors </a:t>
            </a:r>
            <a:r>
              <a:rPr lang="en-US" sz="2000" b="1" i="1" u="sng" dirty="0">
                <a:solidFill>
                  <a:srgbClr val="006600"/>
                </a:solidFill>
              </a:rPr>
              <a:t>in measurement, then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it </a:t>
            </a:r>
            <a:r>
              <a:rPr lang="en-US" sz="2000" b="1" i="1" u="sng" dirty="0">
                <a:solidFill>
                  <a:srgbClr val="006600"/>
                </a:solidFill>
              </a:rPr>
              <a:t>can be described in terms of the </a:t>
            </a:r>
            <a:r>
              <a:rPr lang="en-US" sz="2000" b="1" i="1" u="sng" dirty="0">
                <a:solidFill>
                  <a:srgbClr val="FF0000"/>
                </a:solidFill>
              </a:rPr>
              <a:t>Gaussian or normal error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distribution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-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familiar bell-shaped curve of statistical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analysis</a:t>
            </a:r>
            <a:r>
              <a:rPr lang="en-US" sz="2000" b="1" i="1" u="sng" dirty="0" smtClean="0">
                <a:solidFill>
                  <a:srgbClr val="006600"/>
                </a:solidFill>
              </a:rPr>
              <a:t>( Chapter 2).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A </a:t>
            </a:r>
            <a:r>
              <a:rPr lang="en-US" sz="2000" b="1" i="1" u="sng" dirty="0">
                <a:solidFill>
                  <a:srgbClr val="FF0000"/>
                </a:solidFill>
              </a:rPr>
              <a:t>Gaussian curve,</a:t>
            </a:r>
            <a:r>
              <a:rPr lang="en-US" sz="2000" b="1" i="1" u="sng" dirty="0">
                <a:solidFill>
                  <a:srgbClr val="0000FF"/>
                </a:solidFill>
              </a:rPr>
              <a:t> based on the </a:t>
            </a:r>
            <a:r>
              <a:rPr lang="en-US" sz="2000" b="1" i="1" u="sng" dirty="0">
                <a:solidFill>
                  <a:srgbClr val="FF0000"/>
                </a:solidFill>
              </a:rPr>
              <a:t>mean</a:t>
            </a:r>
            <a:r>
              <a:rPr lang="en-US" sz="2000" b="1" i="1" u="sng" dirty="0">
                <a:solidFill>
                  <a:srgbClr val="0000FF"/>
                </a:solidFill>
              </a:rPr>
              <a:t> and </a:t>
            </a:r>
            <a:r>
              <a:rPr lang="en-US" sz="2000" b="1" i="1" u="sng" dirty="0">
                <a:solidFill>
                  <a:srgbClr val="FF0000"/>
                </a:solidFill>
              </a:rPr>
              <a:t>standard deviation</a:t>
            </a:r>
            <a:r>
              <a:rPr lang="en-US" sz="2000" b="1" i="1" u="sng" dirty="0">
                <a:solidFill>
                  <a:srgbClr val="0000FF"/>
                </a:solidFill>
              </a:rPr>
              <a:t> of these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measurements,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plotted as the solid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line </a:t>
            </a:r>
            <a:r>
              <a:rPr lang="en-US" sz="2000" b="1" i="1" u="sng" dirty="0">
                <a:solidFill>
                  <a:srgbClr val="FF0000"/>
                </a:solidFill>
              </a:rPr>
              <a:t>in Figure 1.2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This curve summarizes the data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sample </a:t>
            </a:r>
            <a:r>
              <a:rPr lang="en-US" sz="2000" b="1" i="1" u="sng" dirty="0">
                <a:solidFill>
                  <a:srgbClr val="800000"/>
                </a:solidFill>
              </a:rPr>
              <a:t>distribution in terms of the Gaussian model and provides an estimate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parent </a:t>
            </a:r>
            <a:r>
              <a:rPr lang="en-US" sz="2000" b="1" i="1" u="sng" dirty="0">
                <a:solidFill>
                  <a:srgbClr val="800000"/>
                </a:solidFill>
              </a:rPr>
              <a:t>distribution</a:t>
            </a:r>
            <a:r>
              <a:rPr lang="en-US" sz="2000" b="1" dirty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The measured data and the curve derived from them clearly do not agree exactly.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The coarseness of the experimental histogram distinguishes it at once from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smooth </a:t>
            </a:r>
            <a:r>
              <a:rPr lang="en-US" sz="2000" b="1" i="1" u="sng" dirty="0">
                <a:solidFill>
                  <a:srgbClr val="0000FF"/>
                </a:solidFill>
              </a:rPr>
              <a:t>theoretical Gaussian curve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If the </a:t>
            </a:r>
            <a:r>
              <a:rPr lang="en-US" sz="2000" b="1" i="1" u="sng" dirty="0">
                <a:solidFill>
                  <a:srgbClr val="800000"/>
                </a:solidFill>
              </a:rPr>
              <a:t>students were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to make </a:t>
            </a:r>
            <a:r>
              <a:rPr lang="en-US" sz="2000" b="1" i="1" u="sng" dirty="0">
                <a:solidFill>
                  <a:srgbClr val="800000"/>
                </a:solidFill>
              </a:rPr>
              <a:t>a great many measurements </a:t>
            </a:r>
            <a:r>
              <a:rPr lang="en-US" sz="2000" b="1" i="1" u="sng" dirty="0">
                <a:solidFill>
                  <a:srgbClr val="006600"/>
                </a:solidFill>
              </a:rPr>
              <a:t>or combine several sets of measurements so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that they </a:t>
            </a:r>
            <a:r>
              <a:rPr lang="en-US" sz="2000" b="1" i="1" u="sng" dirty="0">
                <a:solidFill>
                  <a:srgbClr val="006600"/>
                </a:solidFill>
              </a:rPr>
              <a:t>could </a:t>
            </a:r>
            <a:r>
              <a:rPr lang="en-US" sz="2000" b="1" i="1" u="sng" dirty="0">
                <a:solidFill>
                  <a:srgbClr val="800000"/>
                </a:solidFill>
              </a:rPr>
              <a:t>plot the histogram in finer and finer bins</a:t>
            </a:r>
            <a:r>
              <a:rPr lang="en-US" sz="2000" b="1" i="1" u="sng" dirty="0">
                <a:solidFill>
                  <a:srgbClr val="006600"/>
                </a:solidFill>
              </a:rPr>
              <a:t>, under ideal circumstances </a:t>
            </a:r>
            <a:r>
              <a:rPr lang="en-US" sz="2000" b="1" i="1" u="sng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histogram would </a:t>
            </a:r>
            <a:r>
              <a:rPr lang="en-US" sz="2000" b="1" i="1" u="sng" dirty="0">
                <a:solidFill>
                  <a:srgbClr val="800000"/>
                </a:solidFill>
              </a:rPr>
              <a:t>eventually approach a smooth Gaussian curve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If they were to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calculate the </a:t>
            </a:r>
            <a:r>
              <a:rPr lang="en-US" sz="2000" b="1" i="1" u="sng" dirty="0">
                <a:solidFill>
                  <a:srgbClr val="006600"/>
                </a:solidFill>
              </a:rPr>
              <a:t>parameters from such a large sample, they could determine the parent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represented </a:t>
            </a:r>
            <a:r>
              <a:rPr lang="en-US" sz="2000" b="1" i="1" u="sng" dirty="0">
                <a:solidFill>
                  <a:srgbClr val="006600"/>
                </a:solidFill>
              </a:rPr>
              <a:t>by the dotted curve in Figure 1.2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</a:t>
            </a:r>
            <a:endParaRPr lang="en-US" sz="2000" b="1" i="1" u="sng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319213"/>
            <a:ext cx="4667250" cy="4219575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15400" cy="815607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It is convenient to think in terms of a </a:t>
            </a:r>
            <a:r>
              <a:rPr lang="en-US" sz="2000" b="1" i="1" dirty="0">
                <a:solidFill>
                  <a:srgbClr val="0000FF"/>
                </a:solidFill>
              </a:rPr>
              <a:t>probability density function p(x), </a:t>
            </a:r>
            <a:r>
              <a:rPr lang="en-US" sz="2000" b="1" dirty="0">
                <a:solidFill>
                  <a:srgbClr val="0000FF"/>
                </a:solidFill>
              </a:rPr>
              <a:t>normalized to unit area </a:t>
            </a:r>
            <a:r>
              <a:rPr lang="en-US" sz="2000" b="1" i="1" dirty="0">
                <a:solidFill>
                  <a:srgbClr val="0000FF"/>
                </a:solidFill>
              </a:rPr>
              <a:t>(i.e., </a:t>
            </a:r>
            <a:r>
              <a:rPr lang="en-US" sz="2000" b="1" dirty="0">
                <a:solidFill>
                  <a:srgbClr val="0000FF"/>
                </a:solidFill>
              </a:rPr>
              <a:t>so that the integral of the entire curve is equal to 1) and defined such that in the limit of a very large number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of observations, the number </a:t>
            </a:r>
            <a:r>
              <a:rPr lang="en-US" sz="2000" b="1" i="1" dirty="0">
                <a:solidFill>
                  <a:srgbClr val="0000FF"/>
                </a:solidFill>
              </a:rPr>
              <a:t>,)..N </a:t>
            </a:r>
            <a:r>
              <a:rPr lang="en-US" sz="2000" b="1" dirty="0">
                <a:solidFill>
                  <a:srgbClr val="0000FF"/>
                </a:solidFill>
              </a:rPr>
              <a:t>of observations of the variable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between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+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sz="2000" b="1" dirty="0">
                <a:solidFill>
                  <a:srgbClr val="0000FF"/>
                </a:solidFill>
              </a:rPr>
              <a:t>x is given by </a:t>
            </a:r>
            <a:r>
              <a:rPr lang="en-US" sz="2000" b="1" i="1" dirty="0">
                <a:solidFill>
                  <a:srgbClr val="0000FF"/>
                </a:solidFill>
              </a:rPr>
              <a:t>M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i="1" dirty="0">
                <a:solidFill>
                  <a:srgbClr val="0000FF"/>
                </a:solidFill>
              </a:rPr>
              <a:t>Np(x)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  </a:t>
            </a:r>
            <a:r>
              <a:rPr lang="en-US" sz="2000" b="1" i="1" dirty="0">
                <a:solidFill>
                  <a:srgbClr val="0000FF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solid and dashed curves in Figure 1.2 have been scaled in this way so that </a:t>
            </a:r>
            <a:r>
              <a:rPr lang="en-US" sz="2000" b="1" dirty="0" smtClean="0">
                <a:solidFill>
                  <a:srgbClr val="FF0000"/>
                </a:solidFill>
              </a:rPr>
              <a:t>the ordinate </a:t>
            </a:r>
            <a:r>
              <a:rPr lang="en-US" sz="2000" b="1" dirty="0">
                <a:solidFill>
                  <a:srgbClr val="FF0000"/>
                </a:solidFill>
              </a:rPr>
              <a:t>values correspond directly to the numbers of observations expected in </a:t>
            </a:r>
            <a:r>
              <a:rPr lang="en-US" sz="2000" b="1" dirty="0" smtClean="0">
                <a:solidFill>
                  <a:srgbClr val="FF0000"/>
                </a:solidFill>
              </a:rPr>
              <a:t>any range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 </a:t>
            </a:r>
            <a:r>
              <a:rPr lang="en-US" sz="2000" b="1" dirty="0">
                <a:solidFill>
                  <a:srgbClr val="FF0000"/>
                </a:solidFill>
              </a:rPr>
              <a:t>x from a 50-event sample and the area under each curve corresponds to </a:t>
            </a:r>
            <a:r>
              <a:rPr lang="en-US" sz="2000" b="1" dirty="0" smtClean="0">
                <a:solidFill>
                  <a:srgbClr val="FF0000"/>
                </a:solidFill>
              </a:rPr>
              <a:t>the total </a:t>
            </a:r>
            <a:r>
              <a:rPr lang="en-US" sz="2000" b="1" dirty="0">
                <a:solidFill>
                  <a:srgbClr val="FF0000"/>
                </a:solidFill>
              </a:rPr>
              <a:t>area of the histogram.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FF"/>
                </a:solidFill>
              </a:rPr>
              <a:t>Notation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A number of parameters of the parent distribution have been defined by convention.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We use Greek letters to denote them, and Latin letters to denote experimental </a:t>
            </a:r>
            <a:r>
              <a:rPr lang="en-US" sz="2000" b="1" dirty="0" smtClean="0">
                <a:solidFill>
                  <a:srgbClr val="006666"/>
                </a:solidFill>
              </a:rPr>
              <a:t>estimates of </a:t>
            </a:r>
            <a:r>
              <a:rPr lang="en-US" sz="2000" b="1" dirty="0">
                <a:solidFill>
                  <a:srgbClr val="006666"/>
                </a:solidFill>
              </a:rPr>
              <a:t>them.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In order to determine the parameters of the parent distribution, we assume </a:t>
            </a:r>
            <a:r>
              <a:rPr lang="en-US" sz="2000" b="1" dirty="0" smtClean="0">
                <a:solidFill>
                  <a:srgbClr val="FF00FF"/>
                </a:solidFill>
              </a:rPr>
              <a:t>that the </a:t>
            </a:r>
            <a:r>
              <a:rPr lang="en-US" sz="2000" b="1" dirty="0">
                <a:solidFill>
                  <a:srgbClr val="FF00FF"/>
                </a:solidFill>
              </a:rPr>
              <a:t>results of experiments asymptotically approach the parent quantities as the </a:t>
            </a:r>
            <a:r>
              <a:rPr lang="en-US" sz="2000" b="1" dirty="0" smtClean="0">
                <a:solidFill>
                  <a:srgbClr val="FF00FF"/>
                </a:solidFill>
              </a:rPr>
              <a:t>number of </a:t>
            </a:r>
            <a:r>
              <a:rPr lang="en-US" sz="2000" b="1" dirty="0">
                <a:solidFill>
                  <a:srgbClr val="FF00FF"/>
                </a:solidFill>
              </a:rPr>
              <a:t>measurements approaches infinity; that is, the parameters of the </a:t>
            </a:r>
            <a:r>
              <a:rPr lang="en-US" sz="2000" b="1" dirty="0" smtClean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>
                <a:solidFill>
                  <a:srgbClr val="FF00FF"/>
                </a:solidFill>
              </a:rPr>
              <a:t>equal the parameters of the parent distribution </a:t>
            </a:r>
            <a:r>
              <a:rPr lang="en-US" sz="2000" b="1" i="1" dirty="0">
                <a:solidFill>
                  <a:srgbClr val="FF00FF"/>
                </a:solidFill>
              </a:rPr>
              <a:t>in the limit of </a:t>
            </a:r>
            <a:r>
              <a:rPr lang="en-US" sz="2000" b="1" i="1" dirty="0" smtClean="0">
                <a:solidFill>
                  <a:srgbClr val="FF00FF"/>
                </a:solidFill>
              </a:rPr>
              <a:t>an infinite </a:t>
            </a:r>
            <a:r>
              <a:rPr lang="en-US" sz="2000" b="1" i="1" dirty="0">
                <a:solidFill>
                  <a:srgbClr val="FF00FF"/>
                </a:solidFill>
              </a:rPr>
              <a:t>number of measurements. </a:t>
            </a:r>
            <a:endParaRPr lang="en-US" sz="2000" b="1" i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</a:t>
            </a:r>
            <a:r>
              <a:rPr lang="en-US" sz="2000" b="1" dirty="0">
                <a:solidFill>
                  <a:srgbClr val="0000FF"/>
                </a:solidFill>
              </a:rPr>
              <a:t>we specify that there are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observations in </a:t>
            </a:r>
            <a:r>
              <a:rPr lang="en-US" sz="2000" b="1" dirty="0" smtClean="0">
                <a:solidFill>
                  <a:srgbClr val="0000FF"/>
                </a:solidFill>
              </a:rPr>
              <a:t>a given </a:t>
            </a:r>
            <a:r>
              <a:rPr lang="en-US" sz="2000" b="1" dirty="0">
                <a:solidFill>
                  <a:srgbClr val="0000FF"/>
                </a:solidFill>
              </a:rPr>
              <a:t>experiment, then we can denote this </a:t>
            </a:r>
            <a:r>
              <a:rPr lang="en-US" sz="2000" b="1" dirty="0" smtClean="0">
                <a:solidFill>
                  <a:srgbClr val="0000FF"/>
                </a:solidFill>
              </a:rPr>
              <a:t>by  </a:t>
            </a:r>
            <a:r>
              <a:rPr lang="pt-BR" sz="2000" b="1" dirty="0" smtClean="0">
                <a:solidFill>
                  <a:srgbClr val="0000FF"/>
                </a:solidFill>
              </a:rPr>
              <a:t>(parent </a:t>
            </a:r>
            <a:r>
              <a:rPr lang="pt-BR" sz="2000" b="1" dirty="0">
                <a:solidFill>
                  <a:srgbClr val="0000FF"/>
                </a:solidFill>
              </a:rPr>
              <a:t>parameter) = lim (experimental </a:t>
            </a:r>
            <a:r>
              <a:rPr lang="pt-BR" sz="2000" b="1" dirty="0" smtClean="0">
                <a:solidFill>
                  <a:srgbClr val="0000FF"/>
                </a:solidFill>
              </a:rPr>
              <a:t>parameter) </a:t>
            </a:r>
            <a:r>
              <a:rPr lang="en-US" sz="2000" b="1" i="1" dirty="0" smtClean="0">
                <a:solidFill>
                  <a:srgbClr val="0000FF"/>
                </a:solidFill>
              </a:rPr>
              <a:t>N-&gt;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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 </a:t>
            </a:r>
            <a:r>
              <a:rPr lang="en-US" sz="2000" b="1" dirty="0">
                <a:solidFill>
                  <a:srgbClr val="FF0000"/>
                </a:solidFill>
              </a:rPr>
              <a:t>we make </a:t>
            </a:r>
            <a:r>
              <a:rPr lang="en-US" sz="2000" b="1" i="1" dirty="0">
                <a:solidFill>
                  <a:srgbClr val="FF0000"/>
                </a:solidFill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measurements and label them 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and so forth, up to a final </a:t>
            </a:r>
            <a:r>
              <a:rPr lang="en-US" sz="2000" b="1" dirty="0" smtClean="0">
                <a:solidFill>
                  <a:srgbClr val="FF0000"/>
                </a:solidFill>
              </a:rPr>
              <a:t>measurement </a:t>
            </a:r>
            <a:r>
              <a:rPr lang="en-US" sz="2000" b="1" dirty="0" err="1" smtClean="0">
                <a:solidFill>
                  <a:srgbClr val="FF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, 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then we can identify the sum of all these measurements as</a:t>
            </a:r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391400"/>
            <a:ext cx="2476500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647974"/>
          </a:xfrm>
          <a:prstGeom prst="rect">
            <a:avLst/>
          </a:prstGeom>
          <a:noFill/>
          <a:ln w="76200" cmpd="dbl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6600"/>
                </a:solidFill>
              </a:rPr>
              <a:t>Notation</a:t>
            </a:r>
            <a:endParaRPr lang="en-US" sz="2800" b="1" i="1" u="sng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Greek </a:t>
            </a:r>
            <a:r>
              <a:rPr lang="en-US" sz="2000" b="1" i="1" u="sng" dirty="0">
                <a:solidFill>
                  <a:srgbClr val="006600"/>
                </a:solidFill>
              </a:rPr>
              <a:t>letters </a:t>
            </a:r>
            <a:r>
              <a:rPr lang="en-US" sz="2000" b="1" i="1" u="sng" dirty="0">
                <a:solidFill>
                  <a:srgbClr val="800000"/>
                </a:solidFill>
              </a:rPr>
              <a:t>to denote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parameters of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parent distribution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and </a:t>
            </a:r>
            <a:r>
              <a:rPr lang="en-US" sz="2000" b="1" i="1" u="sng" dirty="0">
                <a:solidFill>
                  <a:srgbClr val="0000FF"/>
                </a:solidFill>
              </a:rPr>
              <a:t>Latin letters </a:t>
            </a:r>
            <a:r>
              <a:rPr lang="en-US" sz="2000" b="1" i="1" u="sng" dirty="0">
                <a:solidFill>
                  <a:srgbClr val="800000"/>
                </a:solidFill>
              </a:rPr>
              <a:t>to denote </a:t>
            </a:r>
            <a:r>
              <a:rPr lang="en-US" sz="2000" b="1" i="1" u="sng" dirty="0">
                <a:solidFill>
                  <a:srgbClr val="0000FF"/>
                </a:solidFill>
              </a:rPr>
              <a:t>experimental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estimates of </a:t>
            </a:r>
            <a:r>
              <a:rPr lang="en-US" sz="2000" b="1" i="1" u="sng" dirty="0">
                <a:solidFill>
                  <a:srgbClr val="0000FF"/>
                </a:solidFill>
              </a:rPr>
              <a:t>them</a:t>
            </a:r>
            <a:r>
              <a:rPr lang="en-US" sz="2000" b="1" i="1" u="sng" dirty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We assume that the </a:t>
            </a:r>
            <a:r>
              <a:rPr lang="en-US" sz="2000" b="1" i="1" u="sng" dirty="0">
                <a:solidFill>
                  <a:srgbClr val="006600"/>
                </a:solidFill>
              </a:rPr>
              <a:t>results of experiments asymptotically approach the parent quantities as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number of </a:t>
            </a:r>
            <a:r>
              <a:rPr lang="en-US" sz="2000" b="1" i="1" u="sng" dirty="0">
                <a:solidFill>
                  <a:srgbClr val="006600"/>
                </a:solidFill>
              </a:rPr>
              <a:t>measurements approaches infinity</a:t>
            </a:r>
            <a:r>
              <a:rPr lang="en-US" sz="2000" b="1" i="1" u="sng" dirty="0" smtClean="0">
                <a:solidFill>
                  <a:srgbClr val="00660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parameters of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experimental distribution </a:t>
            </a:r>
            <a:r>
              <a:rPr lang="en-US" sz="2000" b="1" i="1" u="sng" dirty="0">
                <a:solidFill>
                  <a:srgbClr val="800000"/>
                </a:solidFill>
              </a:rPr>
              <a:t>equal the parameters of the parent distribution in the limit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an infinite </a:t>
            </a:r>
            <a:r>
              <a:rPr lang="en-US" sz="2000" b="1" i="1" u="sng" dirty="0">
                <a:solidFill>
                  <a:srgbClr val="800000"/>
                </a:solidFill>
              </a:rPr>
              <a:t>number of measurements.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If </a:t>
            </a:r>
            <a:r>
              <a:rPr lang="en-US" sz="2000" b="1" dirty="0">
                <a:solidFill>
                  <a:srgbClr val="0000FF"/>
                </a:solidFill>
              </a:rPr>
              <a:t>we specify that there are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observations in </a:t>
            </a:r>
            <a:r>
              <a:rPr lang="en-US" sz="2000" b="1" dirty="0" smtClean="0">
                <a:solidFill>
                  <a:srgbClr val="0000FF"/>
                </a:solidFill>
              </a:rPr>
              <a:t>a given </a:t>
            </a:r>
            <a:r>
              <a:rPr lang="en-US" sz="2000" b="1" dirty="0">
                <a:solidFill>
                  <a:srgbClr val="0000FF"/>
                </a:solidFill>
              </a:rPr>
              <a:t>experiment, then we can denote this </a:t>
            </a:r>
            <a:r>
              <a:rPr lang="en-US" sz="2000" b="1" dirty="0" smtClean="0">
                <a:solidFill>
                  <a:srgbClr val="0000FF"/>
                </a:solidFill>
              </a:rPr>
              <a:t>by  </a:t>
            </a:r>
            <a:r>
              <a:rPr lang="pt-BR" sz="2000" b="1" dirty="0" smtClean="0">
                <a:solidFill>
                  <a:srgbClr val="FF0000"/>
                </a:solidFill>
              </a:rPr>
              <a:t>(parent </a:t>
            </a:r>
            <a:r>
              <a:rPr lang="pt-BR" sz="2000" b="1" dirty="0">
                <a:solidFill>
                  <a:srgbClr val="FF0000"/>
                </a:solidFill>
              </a:rPr>
              <a:t>parameter) = lim (experimental </a:t>
            </a:r>
            <a:r>
              <a:rPr lang="pt-BR" sz="2000" b="1" dirty="0" smtClean="0">
                <a:solidFill>
                  <a:srgbClr val="FF0000"/>
                </a:solidFill>
              </a:rPr>
              <a:t>parameter) </a:t>
            </a:r>
            <a:r>
              <a:rPr lang="en-US" sz="2000" b="1" i="1" dirty="0" smtClean="0">
                <a:solidFill>
                  <a:srgbClr val="FF0000"/>
                </a:solidFill>
              </a:rPr>
              <a:t>N-&gt;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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99"/>
                </a:solidFill>
              </a:rPr>
              <a:t>If </a:t>
            </a:r>
            <a:r>
              <a:rPr lang="en-US" sz="2000" b="1" dirty="0">
                <a:solidFill>
                  <a:srgbClr val="CC0099"/>
                </a:solidFill>
              </a:rPr>
              <a:t>we make </a:t>
            </a:r>
            <a:r>
              <a:rPr lang="en-US" sz="2000" b="1" i="1" dirty="0">
                <a:solidFill>
                  <a:srgbClr val="CC0099"/>
                </a:solidFill>
              </a:rPr>
              <a:t>N </a:t>
            </a:r>
            <a:r>
              <a:rPr lang="en-US" sz="2000" b="1" dirty="0">
                <a:solidFill>
                  <a:srgbClr val="CC0099"/>
                </a:solidFill>
              </a:rPr>
              <a:t>measurements and label them </a:t>
            </a:r>
            <a:r>
              <a:rPr lang="en-US" sz="2000" b="1" dirty="0" smtClean="0">
                <a:solidFill>
                  <a:srgbClr val="CC0099"/>
                </a:solidFill>
              </a:rPr>
              <a:t>x</a:t>
            </a:r>
            <a:r>
              <a:rPr lang="en-US" sz="2000" b="1" baseline="-25000" dirty="0" smtClean="0">
                <a:solidFill>
                  <a:srgbClr val="CC0099"/>
                </a:solidFill>
              </a:rPr>
              <a:t>1</a:t>
            </a:r>
            <a:r>
              <a:rPr lang="en-US" sz="2000" b="1" dirty="0" smtClean="0">
                <a:solidFill>
                  <a:srgbClr val="CC0099"/>
                </a:solidFill>
              </a:rPr>
              <a:t>,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2</a:t>
            </a:r>
            <a:r>
              <a:rPr lang="en-US" sz="2000" b="1" i="1" dirty="0">
                <a:solidFill>
                  <a:srgbClr val="CC0099"/>
                </a:solidFill>
              </a:rPr>
              <a:t>,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3</a:t>
            </a:r>
            <a:r>
              <a:rPr lang="en-US" sz="2000" b="1" i="1" dirty="0">
                <a:solidFill>
                  <a:srgbClr val="CC0099"/>
                </a:solidFill>
              </a:rPr>
              <a:t>, </a:t>
            </a:r>
            <a:r>
              <a:rPr lang="en-US" sz="2000" b="1" dirty="0">
                <a:solidFill>
                  <a:srgbClr val="CC0099"/>
                </a:solidFill>
              </a:rPr>
              <a:t>and so forth, up to a final </a:t>
            </a:r>
            <a:r>
              <a:rPr lang="en-US" sz="2000" b="1" dirty="0" smtClean="0">
                <a:solidFill>
                  <a:srgbClr val="CC0099"/>
                </a:solidFill>
              </a:rPr>
              <a:t>measurement </a:t>
            </a:r>
            <a:r>
              <a:rPr lang="en-US" sz="2000" b="1" dirty="0" err="1" smtClean="0">
                <a:solidFill>
                  <a:srgbClr val="CC0099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CC0099"/>
                </a:solidFill>
              </a:rPr>
              <a:t>N</a:t>
            </a:r>
            <a:r>
              <a:rPr lang="en-US" sz="2000" b="1" dirty="0" smtClean="0">
                <a:solidFill>
                  <a:srgbClr val="CC0099"/>
                </a:solidFill>
              </a:rPr>
              <a:t> , 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>
                <a:solidFill>
                  <a:srgbClr val="CC0099"/>
                </a:solidFill>
              </a:rPr>
              <a:t>then we can identify the sum of all these measurements </a:t>
            </a:r>
            <a:r>
              <a:rPr lang="en-US" sz="2000" b="1" dirty="0" smtClean="0">
                <a:solidFill>
                  <a:srgbClr val="CC0099"/>
                </a:solidFill>
              </a:rPr>
              <a:t>as</a:t>
            </a: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00FF"/>
                </a:solidFill>
              </a:rPr>
              <a:t>   </a:t>
            </a:r>
            <a:r>
              <a:rPr lang="en-US" sz="2000" b="1" dirty="0" smtClean="0">
                <a:solidFill>
                  <a:srgbClr val="CC0099"/>
                </a:solidFill>
              </a:rPr>
              <a:t>where the left-hand side is interpreted as the sum of the observations </a:t>
            </a:r>
            <a:r>
              <a:rPr lang="en-US" sz="2000" b="1" i="1" dirty="0" smtClean="0">
                <a:solidFill>
                  <a:srgbClr val="CC0099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99"/>
                </a:solidFill>
              </a:rPr>
              <a:t>i   </a:t>
            </a:r>
            <a:r>
              <a:rPr lang="en-US" sz="2000" b="1" dirty="0" smtClean="0">
                <a:solidFill>
                  <a:srgbClr val="CC0099"/>
                </a:solidFill>
              </a:rPr>
              <a:t>over the index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from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= 1 to </a:t>
            </a:r>
            <a:r>
              <a:rPr lang="en-US" sz="2000" b="1" i="1" dirty="0" err="1" smtClean="0">
                <a:solidFill>
                  <a:srgbClr val="CC0099"/>
                </a:solidFill>
              </a:rPr>
              <a:t>i</a:t>
            </a:r>
            <a:r>
              <a:rPr lang="en-US" sz="2000" b="1" i="1" dirty="0" smtClean="0">
                <a:solidFill>
                  <a:srgbClr val="CC0099"/>
                </a:solidFill>
              </a:rPr>
              <a:t> </a:t>
            </a:r>
            <a:r>
              <a:rPr lang="en-US" sz="2000" b="1" dirty="0" smtClean="0">
                <a:solidFill>
                  <a:srgbClr val="CC0099"/>
                </a:solidFill>
              </a:rPr>
              <a:t>= </a:t>
            </a:r>
            <a:r>
              <a:rPr lang="en-US" sz="2000" b="1" i="1" dirty="0" smtClean="0">
                <a:solidFill>
                  <a:srgbClr val="CC0099"/>
                </a:solidFill>
              </a:rPr>
              <a:t>N </a:t>
            </a:r>
            <a:r>
              <a:rPr lang="en-US" sz="2000" b="1" dirty="0" smtClean="0">
                <a:solidFill>
                  <a:srgbClr val="CC0099"/>
                </a:solidFill>
              </a:rPr>
              <a:t>inclusive.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Because we shall be making frequent use of the sum over </a:t>
            </a:r>
            <a:r>
              <a:rPr lang="en-US" sz="2000" b="1" i="1" dirty="0" smtClean="0">
                <a:solidFill>
                  <a:srgbClr val="0000FF"/>
                </a:solidFill>
              </a:rPr>
              <a:t>N </a:t>
            </a:r>
            <a:r>
              <a:rPr lang="en-US" sz="2000" b="1" dirty="0" smtClean="0">
                <a:solidFill>
                  <a:srgbClr val="0000FF"/>
                </a:solidFill>
              </a:rPr>
              <a:t>measurements of various quantities, we simplify the notation by omitting the index whenever we are considering a sum where the index </a:t>
            </a:r>
            <a:r>
              <a:rPr lang="en-US" sz="2000" b="1" dirty="0" err="1" smtClean="0">
                <a:solidFill>
                  <a:srgbClr val="0000FF"/>
                </a:solidFill>
              </a:rPr>
              <a:t>i</a:t>
            </a:r>
            <a:r>
              <a:rPr lang="en-US" sz="2000" b="1" dirty="0" smtClean="0">
                <a:solidFill>
                  <a:srgbClr val="0000FF"/>
                </a:solidFill>
              </a:rPr>
              <a:t> runs from 1 to </a:t>
            </a:r>
            <a:r>
              <a:rPr lang="en-US" sz="2000" b="1" i="1" dirty="0" smtClean="0">
                <a:solidFill>
                  <a:srgbClr val="0000FF"/>
                </a:solidFill>
              </a:rPr>
              <a:t>N;</a:t>
            </a:r>
          </a:p>
          <a:p>
            <a:pPr marL="342900" indent="-342900"/>
            <a:endParaRPr lang="en-US" sz="2000" b="1" dirty="0" smtClean="0">
              <a:solidFill>
                <a:srgbClr val="CC0099"/>
              </a:solidFill>
            </a:endParaRPr>
          </a:p>
          <a:p>
            <a:pPr marL="342900" indent="-342900"/>
            <a:endParaRPr lang="en-US" sz="2000" b="1" dirty="0">
              <a:solidFill>
                <a:srgbClr val="CC0099"/>
              </a:solidFill>
            </a:endParaRPr>
          </a:p>
          <a:p>
            <a:endParaRPr lang="en-US" i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876"/>
            <a:ext cx="2786082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857892"/>
            <a:ext cx="1579763" cy="75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ln w="76200" cmpd="dbl"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1.1 MEASURING ERRORS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00FF"/>
                </a:solidFill>
              </a:rPr>
              <a:t>Errors </a:t>
            </a:r>
            <a:r>
              <a:rPr lang="en-US" sz="2800" b="1" i="1" u="sng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difference between an observed or calculated value and </a:t>
            </a:r>
            <a:r>
              <a:rPr lang="en-US" sz="2000" b="1" i="1" u="sng" dirty="0">
                <a:solidFill>
                  <a:srgbClr val="0000FF"/>
                </a:solidFill>
              </a:rPr>
              <a:t>true values </a:t>
            </a:r>
            <a:r>
              <a:rPr lang="en-US" sz="2000" b="1" dirty="0">
                <a:solidFill>
                  <a:srgbClr val="0000FF"/>
                </a:solidFill>
              </a:rPr>
              <a:t>in physical </a:t>
            </a:r>
            <a:r>
              <a:rPr lang="en-US" sz="2000" b="1" dirty="0" smtClean="0">
                <a:solidFill>
                  <a:srgbClr val="0000FF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i="1" u="sng" dirty="0">
                <a:solidFill>
                  <a:srgbClr val="006600"/>
                </a:solidFill>
              </a:rPr>
              <a:t>Errors </a:t>
            </a:r>
            <a:r>
              <a:rPr lang="en-US" sz="2000" b="1" dirty="0">
                <a:solidFill>
                  <a:srgbClr val="006600"/>
                </a:solidFill>
              </a:rPr>
              <a:t>must be estimated to establish the validity of our results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99"/>
                </a:solidFill>
              </a:rPr>
              <a:t>The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errors and uncertainties </a:t>
            </a:r>
            <a:r>
              <a:rPr lang="en-US" sz="2000" b="1" dirty="0" smtClean="0">
                <a:solidFill>
                  <a:srgbClr val="CC0099"/>
                </a:solidFill>
              </a:rPr>
              <a:t>must be minimized by improving  experimental techniques and repeating measurements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True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value</a:t>
            </a:r>
            <a:r>
              <a:rPr lang="en-US" sz="2000" b="1" u="sng" dirty="0" smtClean="0">
                <a:solidFill>
                  <a:srgbClr val="006600"/>
                </a:solidFill>
              </a:rPr>
              <a:t>: </a:t>
            </a:r>
            <a:r>
              <a:rPr lang="en-US" sz="2000" b="1" dirty="0" smtClean="0">
                <a:solidFill>
                  <a:srgbClr val="006600"/>
                </a:solidFill>
              </a:rPr>
              <a:t>generally  unknown, may be known approximately from earlier experiments or from theoretical predictions</a:t>
            </a:r>
            <a:r>
              <a:rPr lang="en-US" sz="2000" b="1" dirty="0" smtClean="0">
                <a:solidFill>
                  <a:srgbClr val="00808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FF0000"/>
                </a:solidFill>
              </a:rPr>
              <a:t>Illegitimate errors </a:t>
            </a:r>
            <a:r>
              <a:rPr lang="en-US" sz="2800" b="1" i="1" dirty="0" smtClean="0">
                <a:solidFill>
                  <a:srgbClr val="FF0000"/>
                </a:solidFill>
              </a:rPr>
              <a:t>: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errors</a:t>
            </a:r>
            <a:r>
              <a:rPr lang="en-US" sz="2000" b="1" dirty="0" smtClean="0">
                <a:solidFill>
                  <a:srgbClr val="FF0000"/>
                </a:solidFill>
              </a:rPr>
              <a:t> that originate from mistakes or blunders in measurement or computation. </a:t>
            </a:r>
            <a:r>
              <a:rPr lang="en-US" sz="2000" b="1" dirty="0" smtClean="0">
                <a:solidFill>
                  <a:srgbClr val="0000FF"/>
                </a:solidFill>
              </a:rPr>
              <a:t>They are incorrect data points or as results not reasonably close to expected values</a:t>
            </a:r>
            <a:r>
              <a:rPr lang="en-US" sz="2000" b="1" dirty="0" smtClean="0">
                <a:solidFill>
                  <a:srgbClr val="FF0000"/>
                </a:solidFill>
              </a:rPr>
              <a:t>.  </a:t>
            </a:r>
            <a:r>
              <a:rPr lang="en-US" sz="2000" b="1" dirty="0" smtClean="0">
                <a:solidFill>
                  <a:srgbClr val="006600"/>
                </a:solidFill>
              </a:rPr>
              <a:t>They can be corrected by carefully repeating the </a:t>
            </a:r>
            <a:r>
              <a:rPr lang="en-US" sz="2000" b="1" dirty="0" smtClean="0">
                <a:solidFill>
                  <a:srgbClr val="006600"/>
                </a:solidFill>
              </a:rPr>
              <a:t>operations.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i="1" u="sng" dirty="0">
                <a:solidFill>
                  <a:srgbClr val="006600"/>
                </a:solidFill>
              </a:rPr>
              <a:t>Uncertainties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are referred as the </a:t>
            </a:r>
            <a:r>
              <a:rPr lang="en-US" sz="2000" b="1" i="1" u="sng" dirty="0">
                <a:solidFill>
                  <a:srgbClr val="006600"/>
                </a:solidFill>
              </a:rPr>
              <a:t>errors</a:t>
            </a:r>
            <a:r>
              <a:rPr lang="en-US" sz="2000" b="1" u="sng" dirty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 and the procedure for estimating them is called </a:t>
            </a:r>
            <a:r>
              <a:rPr lang="en-US" sz="2000" b="1" i="1" u="sng" dirty="0">
                <a:solidFill>
                  <a:srgbClr val="006600"/>
                </a:solidFill>
              </a:rPr>
              <a:t>error analysis</a:t>
            </a:r>
            <a:r>
              <a:rPr lang="en-US" sz="2000" b="1" dirty="0" smtClean="0">
                <a:solidFill>
                  <a:srgbClr val="006600"/>
                </a:solidFill>
              </a:rPr>
              <a:t>.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99"/>
                </a:solidFill>
              </a:rPr>
              <a:t>Uncertainties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:</a:t>
            </a:r>
            <a:r>
              <a:rPr lang="en-US" sz="2000" b="1" dirty="0" smtClean="0">
                <a:solidFill>
                  <a:srgbClr val="CC0099"/>
                </a:solidFill>
              </a:rPr>
              <a:t>introduced </a:t>
            </a:r>
            <a:r>
              <a:rPr lang="en-US" sz="2000" b="1" dirty="0" smtClean="0">
                <a:solidFill>
                  <a:srgbClr val="CC0099"/>
                </a:solidFill>
              </a:rPr>
              <a:t>by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random fluctuations </a:t>
            </a:r>
            <a:r>
              <a:rPr lang="en-US" sz="2000" b="1" dirty="0" smtClean="0">
                <a:solidFill>
                  <a:srgbClr val="CC0099"/>
                </a:solidFill>
              </a:rPr>
              <a:t>and </a:t>
            </a:r>
            <a:r>
              <a:rPr lang="en-US" sz="2000" b="1" i="1" u="sng" dirty="0" smtClean="0">
                <a:solidFill>
                  <a:srgbClr val="CC0099"/>
                </a:solidFill>
              </a:rPr>
              <a:t>systematic errors </a:t>
            </a:r>
            <a:r>
              <a:rPr lang="en-US" sz="2000" b="1" dirty="0" smtClean="0">
                <a:solidFill>
                  <a:srgbClr val="CC0099"/>
                </a:solidFill>
              </a:rPr>
              <a:t>may limit the precision and accuracy of our results .</a:t>
            </a:r>
          </a:p>
          <a:p>
            <a:pPr marL="342900" indent="-342900">
              <a:buClr>
                <a:srgbClr val="008080"/>
              </a:buClr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FF0000"/>
                </a:solidFill>
              </a:rPr>
              <a:t>Systematic Errors: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Errors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due to </a:t>
            </a:r>
            <a:r>
              <a:rPr lang="en-US" sz="2000" b="1" i="1" u="sng" dirty="0">
                <a:solidFill>
                  <a:srgbClr val="0000FF"/>
                </a:solidFill>
              </a:rPr>
              <a:t>faulty calibration </a:t>
            </a:r>
            <a:r>
              <a:rPr lang="en-US" sz="2000" b="1" dirty="0">
                <a:solidFill>
                  <a:srgbClr val="0000FF"/>
                </a:solidFill>
              </a:rPr>
              <a:t>of equipment or from </a:t>
            </a:r>
            <a:r>
              <a:rPr lang="en-US" sz="2000" b="1" i="1" u="sng" dirty="0">
                <a:solidFill>
                  <a:srgbClr val="0000FF"/>
                </a:solidFill>
              </a:rPr>
              <a:t>bias on the part of the observer. </a:t>
            </a:r>
            <a:r>
              <a:rPr lang="en-US" sz="2000" b="1" dirty="0" smtClean="0">
                <a:solidFill>
                  <a:srgbClr val="FF00FF"/>
                </a:solidFill>
              </a:rPr>
              <a:t>can </a:t>
            </a:r>
            <a:r>
              <a:rPr lang="en-US" sz="2000" b="1" dirty="0" smtClean="0">
                <a:solidFill>
                  <a:srgbClr val="FF00FF"/>
                </a:solidFill>
              </a:rPr>
              <a:t>be estimated from an analysis of the experimental conditions and </a:t>
            </a:r>
            <a:r>
              <a:rPr lang="en-US" sz="2000" b="1" dirty="0" smtClean="0">
                <a:solidFill>
                  <a:srgbClr val="FF00FF"/>
                </a:solidFill>
              </a:rPr>
              <a:t>techniques</a:t>
            </a:r>
            <a:r>
              <a:rPr lang="en-US" sz="2000" b="1" dirty="0" smtClean="0">
                <a:solidFill>
                  <a:srgbClr val="006600"/>
                </a:solidFill>
              </a:rPr>
              <a:t>.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Systematic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Errors </a:t>
            </a:r>
            <a:r>
              <a:rPr lang="en-US" sz="2000" b="1" dirty="0" smtClean="0">
                <a:solidFill>
                  <a:srgbClr val="800000"/>
                </a:solidFill>
              </a:rPr>
              <a:t>cannot be studied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by statistical analysis</a:t>
            </a:r>
            <a:r>
              <a:rPr lang="en-US" sz="2000" b="1" dirty="0" smtClean="0">
                <a:solidFill>
                  <a:srgbClr val="800000"/>
                </a:solidFill>
              </a:rPr>
              <a:t>. </a:t>
            </a:r>
          </a:p>
          <a:p>
            <a:pPr marL="357188" indent="-357188">
              <a:buFont typeface="Wingdings" pitchFamily="2" charset="2"/>
              <a:buChar char="q"/>
            </a:pPr>
            <a:r>
              <a:rPr lang="en-US" sz="2800" b="1" i="1" u="sng" dirty="0" smtClean="0">
                <a:solidFill>
                  <a:srgbClr val="006600"/>
                </a:solidFill>
              </a:rPr>
              <a:t>Reduction of systematic errors </a:t>
            </a:r>
            <a:r>
              <a:rPr lang="en-US" sz="2800" b="1" i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000" b="1" dirty="0" smtClean="0">
                <a:solidFill>
                  <a:srgbClr val="006600"/>
                </a:solidFill>
              </a:rPr>
              <a:t>major part of the planning of an experiment.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931545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7078861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where the left-hand side is interpreted as the sum of the observations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 </a:t>
            </a:r>
            <a:r>
              <a:rPr lang="en-US" sz="2000" b="1" i="1" baseline="-25000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over </a:t>
            </a: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</a:rPr>
              <a:t>index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1 to </a:t>
            </a:r>
            <a:r>
              <a:rPr lang="en-US" sz="2000" b="1" i="1" dirty="0" err="1">
                <a:solidFill>
                  <a:srgbClr val="0000FF"/>
                </a:solidFill>
              </a:rPr>
              <a:t>i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=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inclusive.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Because </a:t>
            </a:r>
            <a:r>
              <a:rPr lang="en-US" sz="2000" b="1" dirty="0">
                <a:solidFill>
                  <a:srgbClr val="FF00FF"/>
                </a:solidFill>
              </a:rPr>
              <a:t>we shall be making frequent use of </a:t>
            </a:r>
            <a:r>
              <a:rPr lang="en-US" sz="2000" b="1" dirty="0" smtClean="0">
                <a:solidFill>
                  <a:srgbClr val="FF00FF"/>
                </a:solidFill>
              </a:rPr>
              <a:t>the sum </a:t>
            </a:r>
            <a:r>
              <a:rPr lang="en-US" sz="2000" b="1" dirty="0">
                <a:solidFill>
                  <a:srgbClr val="FF00FF"/>
                </a:solidFill>
              </a:rPr>
              <a:t>over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measurements of various quantities, we simplify the notation by </a:t>
            </a:r>
            <a:r>
              <a:rPr lang="en-US" sz="2000" b="1" dirty="0" smtClean="0">
                <a:solidFill>
                  <a:srgbClr val="FF00FF"/>
                </a:solidFill>
              </a:rPr>
              <a:t>omitting the </a:t>
            </a:r>
            <a:r>
              <a:rPr lang="en-US" sz="2000" b="1" dirty="0">
                <a:solidFill>
                  <a:srgbClr val="FF00FF"/>
                </a:solidFill>
              </a:rPr>
              <a:t>index whenever we are considering a sum where the index </a:t>
            </a:r>
            <a:r>
              <a:rPr lang="en-US" sz="2000" b="1" dirty="0" err="1">
                <a:solidFill>
                  <a:srgbClr val="FF00FF"/>
                </a:solidFill>
              </a:rPr>
              <a:t>i</a:t>
            </a:r>
            <a:r>
              <a:rPr lang="en-US" sz="2000" b="1" dirty="0">
                <a:solidFill>
                  <a:srgbClr val="FF00FF"/>
                </a:solidFill>
              </a:rPr>
              <a:t> runs from 1 to </a:t>
            </a:r>
            <a:r>
              <a:rPr lang="en-US" sz="2000" b="1" i="1" dirty="0">
                <a:solidFill>
                  <a:srgbClr val="FF00FF"/>
                </a:solidFill>
              </a:rPr>
              <a:t>N</a:t>
            </a:r>
            <a:r>
              <a:rPr lang="en-US" sz="2000" b="1" i="1" dirty="0" smtClean="0">
                <a:solidFill>
                  <a:srgbClr val="FF00FF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Mean, Median, and Mode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given </a:t>
            </a:r>
            <a:r>
              <a:rPr lang="en-US" sz="2000" b="1" dirty="0">
                <a:solidFill>
                  <a:srgbClr val="0000FF"/>
                </a:solidFill>
              </a:rPr>
              <a:t>as the sum of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of the quantity </a:t>
            </a:r>
            <a:r>
              <a:rPr lang="en-US" sz="2000" b="1" i="1" dirty="0" smtClean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divided by the number </a:t>
            </a:r>
            <a:r>
              <a:rPr lang="en-US" sz="2000" b="1" dirty="0" smtClean="0">
                <a:solidFill>
                  <a:srgbClr val="0000FF"/>
                </a:solidFill>
              </a:rPr>
              <a:t>of determinations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8080"/>
                </a:solidFill>
              </a:rPr>
              <a:t>M</a:t>
            </a:r>
            <a:r>
              <a:rPr lang="en-US" sz="2400" b="1" i="1" u="sng" dirty="0" smtClean="0">
                <a:solidFill>
                  <a:srgbClr val="008080"/>
                </a:solidFill>
              </a:rPr>
              <a:t>ean </a:t>
            </a:r>
            <a:r>
              <a:rPr lang="en-US" sz="2400" b="1" i="1" u="sng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400" b="1" i="1" u="sng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of the parent population is defined as the limit</a:t>
            </a:r>
            <a:endParaRPr lang="en-US" sz="2000" b="1" i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808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008080"/>
                </a:solidFill>
              </a:rPr>
              <a:t> The </a:t>
            </a:r>
            <a:r>
              <a:rPr lang="en-US" sz="2000" b="1" dirty="0">
                <a:solidFill>
                  <a:srgbClr val="008080"/>
                </a:solidFill>
              </a:rPr>
              <a:t>mean is therefore equivalent to the centroid or </a:t>
            </a:r>
            <a:r>
              <a:rPr lang="en-US" sz="2000" b="1" i="1" dirty="0">
                <a:solidFill>
                  <a:srgbClr val="008080"/>
                </a:solidFill>
              </a:rPr>
              <a:t>average </a:t>
            </a:r>
            <a:r>
              <a:rPr lang="en-US" sz="2000" b="1" dirty="0">
                <a:solidFill>
                  <a:srgbClr val="008080"/>
                </a:solidFill>
              </a:rPr>
              <a:t>value of the quantity </a:t>
            </a:r>
            <a:r>
              <a:rPr lang="en-US" sz="2000" b="1" i="1" dirty="0">
                <a:solidFill>
                  <a:srgbClr val="00808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00FF"/>
                </a:solidFill>
              </a:rPr>
              <a:t>M</a:t>
            </a:r>
            <a:r>
              <a:rPr lang="en-US" sz="2400" b="1" i="1" u="sng" dirty="0" smtClean="0">
                <a:solidFill>
                  <a:srgbClr val="0000FF"/>
                </a:solidFill>
              </a:rPr>
              <a:t>edian </a:t>
            </a:r>
            <a:r>
              <a:rPr lang="en-US" sz="2400" b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400" b="1" u="sng" baseline="-25000" dirty="0" smtClean="0">
                <a:solidFill>
                  <a:srgbClr val="0000FF"/>
                </a:solidFill>
                <a:sym typeface="Symbol"/>
              </a:rPr>
              <a:t> 1/2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parent population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baseline="-25000" dirty="0">
                <a:solidFill>
                  <a:srgbClr val="0000FF"/>
                </a:solidFill>
                <a:sym typeface="Symbol"/>
              </a:rPr>
              <a:t> 1/2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defined as that value for which, </a:t>
            </a:r>
            <a:r>
              <a:rPr lang="en-US" sz="2000" b="1" dirty="0" smtClean="0">
                <a:solidFill>
                  <a:srgbClr val="0000FF"/>
                </a:solidFill>
              </a:rPr>
              <a:t>in the </a:t>
            </a:r>
            <a:r>
              <a:rPr lang="en-US" sz="2000" b="1" dirty="0">
                <a:solidFill>
                  <a:srgbClr val="0000FF"/>
                </a:solidFill>
              </a:rPr>
              <a:t>limit of an infinite number of 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half the observations will be </a:t>
            </a:r>
            <a:r>
              <a:rPr lang="en-US" sz="2000" b="1" dirty="0" smtClean="0">
                <a:solidFill>
                  <a:srgbClr val="0000FF"/>
                </a:solidFill>
              </a:rPr>
              <a:t>less than </a:t>
            </a:r>
            <a:r>
              <a:rPr lang="en-US" sz="2000" b="1" dirty="0">
                <a:solidFill>
                  <a:srgbClr val="0000FF"/>
                </a:solidFill>
              </a:rPr>
              <a:t>the median and half will be greater.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In </a:t>
            </a:r>
            <a:r>
              <a:rPr lang="en-US" sz="2000" b="1" dirty="0">
                <a:solidFill>
                  <a:srgbClr val="FF00FF"/>
                </a:solidFill>
              </a:rPr>
              <a:t>terms of the parent distribution, </a:t>
            </a:r>
            <a:r>
              <a:rPr lang="en-US" sz="2000" b="1" dirty="0" smtClean="0">
                <a:solidFill>
                  <a:srgbClr val="FF00FF"/>
                </a:solidFill>
              </a:rPr>
              <a:t>this means </a:t>
            </a:r>
            <a:r>
              <a:rPr lang="en-US" sz="2000" b="1" dirty="0">
                <a:solidFill>
                  <a:srgbClr val="FF00FF"/>
                </a:solidFill>
              </a:rPr>
              <a:t>that the probability is 50% that any measurement </a:t>
            </a:r>
            <a:r>
              <a:rPr lang="en-US" sz="2000" b="1" i="1" dirty="0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FF00FF"/>
                </a:solidFill>
              </a:rPr>
              <a:t>i </a:t>
            </a:r>
            <a:r>
              <a:rPr lang="en-US" sz="2000" b="1" dirty="0">
                <a:solidFill>
                  <a:srgbClr val="FF00FF"/>
                </a:solidFill>
              </a:rPr>
              <a:t>will be larger or </a:t>
            </a:r>
            <a:r>
              <a:rPr lang="en-US" sz="2000" b="1" dirty="0" smtClean="0">
                <a:solidFill>
                  <a:srgbClr val="FF00FF"/>
                </a:solidFill>
              </a:rPr>
              <a:t>smaller than </a:t>
            </a: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</a:rPr>
              <a:t>median</a:t>
            </a:r>
            <a:endParaRPr lang="en-US" sz="2000" b="1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21" y="1793846"/>
            <a:ext cx="1524000" cy="7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41583"/>
            <a:ext cx="2057400" cy="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6" y="4419600"/>
            <a:ext cx="2216081" cy="6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85108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71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9961701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</a:rPr>
              <a:t>Mean</a:t>
            </a:r>
            <a:r>
              <a:rPr lang="en-US" sz="2400" b="1" u="sng" dirty="0">
                <a:solidFill>
                  <a:srgbClr val="FF0000"/>
                </a:solidFill>
              </a:rPr>
              <a:t>, Median, and Mode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i="1" dirty="0" smtClean="0">
                <a:solidFill>
                  <a:srgbClr val="0000FF"/>
                </a:solidFill>
              </a:rPr>
              <a:t>                   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experimental distribution </a:t>
            </a:r>
            <a:r>
              <a:rPr lang="en-US" sz="2000" b="1" dirty="0" smtClean="0">
                <a:solidFill>
                  <a:srgbClr val="0000FF"/>
                </a:solidFill>
              </a:rPr>
              <a:t>is given </a:t>
            </a:r>
            <a:r>
              <a:rPr lang="en-US" sz="2000" b="1" dirty="0">
                <a:solidFill>
                  <a:srgbClr val="0000FF"/>
                </a:solidFill>
              </a:rPr>
              <a:t>as the sum of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determinations 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of the quantity </a:t>
            </a:r>
            <a:r>
              <a:rPr lang="en-US" sz="2000" b="1" i="1" dirty="0" smtClean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divided by the number </a:t>
            </a:r>
            <a:r>
              <a:rPr lang="en-US" sz="2000" b="1" dirty="0" smtClean="0">
                <a:solidFill>
                  <a:srgbClr val="0000FF"/>
                </a:solidFill>
              </a:rPr>
              <a:t>of determinations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800000"/>
                </a:solidFill>
              </a:rPr>
              <a:t>M</a:t>
            </a:r>
            <a:r>
              <a:rPr lang="en-US" sz="2400" b="1" i="1" u="sng" dirty="0" smtClean="0">
                <a:solidFill>
                  <a:srgbClr val="800000"/>
                </a:solidFill>
              </a:rPr>
              <a:t>ean </a:t>
            </a:r>
            <a:r>
              <a:rPr lang="en-US" sz="24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4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of the parent population is defined as the limit</a:t>
            </a:r>
            <a:endParaRPr lang="en-US" sz="2000" b="1" i="1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>
              <a:solidFill>
                <a:srgbClr val="008080"/>
              </a:solidFill>
            </a:endParaRPr>
          </a:p>
          <a:p>
            <a:pPr marL="285750" indent="-285750"/>
            <a:endParaRPr lang="en-US" b="1" dirty="0" smtClean="0">
              <a:solidFill>
                <a:srgbClr val="008080"/>
              </a:solidFill>
            </a:endParaRPr>
          </a:p>
          <a:p>
            <a:r>
              <a:rPr lang="en-US" sz="2000" b="1" dirty="0" smtClean="0">
                <a:solidFill>
                  <a:srgbClr val="800000"/>
                </a:solidFill>
              </a:rPr>
              <a:t>     ; mean </a:t>
            </a:r>
            <a:r>
              <a:rPr lang="en-US" sz="2000" b="1" dirty="0">
                <a:solidFill>
                  <a:srgbClr val="800000"/>
                </a:solidFill>
              </a:rPr>
              <a:t>is therefore equivalent to the centroid or </a:t>
            </a:r>
            <a:r>
              <a:rPr lang="en-US" sz="2000" b="1" i="1" dirty="0">
                <a:solidFill>
                  <a:srgbClr val="800000"/>
                </a:solidFill>
              </a:rPr>
              <a:t>average </a:t>
            </a:r>
            <a:r>
              <a:rPr lang="en-US" sz="2000" b="1" dirty="0">
                <a:solidFill>
                  <a:srgbClr val="800000"/>
                </a:solidFill>
              </a:rPr>
              <a:t>value of the quantity </a:t>
            </a:r>
            <a:r>
              <a:rPr lang="en-US" sz="2000" b="1" i="1" dirty="0">
                <a:solidFill>
                  <a:srgbClr val="800000"/>
                </a:solidFill>
              </a:rPr>
              <a:t>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006600"/>
                </a:solidFill>
              </a:rPr>
              <a:t>M</a:t>
            </a:r>
            <a:r>
              <a:rPr lang="en-US" sz="2400" b="1" i="1" u="sng" dirty="0" smtClean="0">
                <a:solidFill>
                  <a:srgbClr val="006600"/>
                </a:solidFill>
              </a:rPr>
              <a:t>edian </a:t>
            </a:r>
            <a:r>
              <a:rPr lang="en-US" sz="24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400" b="1" i="1" u="sng" baseline="-25000" dirty="0" smtClean="0">
                <a:solidFill>
                  <a:srgbClr val="006600"/>
                </a:solidFill>
                <a:sym typeface="Symbol"/>
              </a:rPr>
              <a:t> 1/2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</a:t>
            </a:r>
            <a:r>
              <a:rPr lang="en-US" sz="2000" b="1" i="1" u="sng" dirty="0">
                <a:solidFill>
                  <a:srgbClr val="006600"/>
                </a:solidFill>
              </a:rPr>
              <a:t>the parent population </a:t>
            </a:r>
            <a:r>
              <a:rPr lang="en-US" sz="2000" b="1" i="1" u="sng" dirty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baseline="-25000" dirty="0">
                <a:solidFill>
                  <a:srgbClr val="006600"/>
                </a:solidFill>
                <a:sym typeface="Symbol"/>
              </a:rPr>
              <a:t> 1/2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is defined as that value for which, </a:t>
            </a:r>
            <a:r>
              <a:rPr lang="en-US" sz="2000" b="1" dirty="0" smtClean="0">
                <a:solidFill>
                  <a:srgbClr val="006600"/>
                </a:solidFill>
              </a:rPr>
              <a:t>in the </a:t>
            </a:r>
            <a:r>
              <a:rPr lang="en-US" sz="2000" b="1" dirty="0">
                <a:solidFill>
                  <a:srgbClr val="006600"/>
                </a:solidFill>
              </a:rPr>
              <a:t>limit of an infinite number of determinations </a:t>
            </a:r>
            <a:r>
              <a:rPr lang="en-US" sz="2000" b="1" i="1" dirty="0" smtClean="0">
                <a:solidFill>
                  <a:srgbClr val="0066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6600"/>
                </a:solidFill>
              </a:rPr>
              <a:t>i </a:t>
            </a:r>
            <a:r>
              <a:rPr lang="en-US" sz="2000" b="1" dirty="0">
                <a:solidFill>
                  <a:srgbClr val="006600"/>
                </a:solidFill>
              </a:rPr>
              <a:t>half the observations will be </a:t>
            </a:r>
            <a:r>
              <a:rPr lang="en-US" sz="2000" b="1" dirty="0" smtClean="0">
                <a:solidFill>
                  <a:srgbClr val="006600"/>
                </a:solidFill>
              </a:rPr>
              <a:t>less than </a:t>
            </a:r>
            <a:r>
              <a:rPr lang="en-US" sz="2000" b="1" dirty="0">
                <a:solidFill>
                  <a:srgbClr val="006600"/>
                </a:solidFill>
              </a:rPr>
              <a:t>the median and half will be greater. </a:t>
            </a:r>
            <a:endParaRPr lang="en-US" sz="2000" b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The probability </a:t>
            </a:r>
            <a:r>
              <a:rPr lang="en-US" sz="2000" b="1" i="1" dirty="0">
                <a:solidFill>
                  <a:srgbClr val="800000"/>
                </a:solidFill>
              </a:rPr>
              <a:t>is 50% that any measurement </a:t>
            </a:r>
            <a:r>
              <a:rPr lang="en-US" sz="2000" b="1" i="1" dirty="0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800000"/>
                </a:solidFill>
              </a:rPr>
              <a:t>i </a:t>
            </a:r>
            <a:r>
              <a:rPr lang="en-US" sz="2000" b="1" i="1" dirty="0">
                <a:solidFill>
                  <a:srgbClr val="800000"/>
                </a:solidFill>
              </a:rPr>
              <a:t>will be larger or </a:t>
            </a:r>
            <a:r>
              <a:rPr lang="en-US" sz="2000" b="1" i="1" dirty="0" smtClean="0">
                <a:solidFill>
                  <a:srgbClr val="800000"/>
                </a:solidFill>
              </a:rPr>
              <a:t>smaller than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dirty="0" smtClean="0">
                <a:solidFill>
                  <a:srgbClr val="800000"/>
                </a:solidFill>
              </a:rPr>
              <a:t>median</a:t>
            </a:r>
            <a:r>
              <a:rPr lang="en-US" sz="2000" b="1" i="1" dirty="0" smtClean="0">
                <a:solidFill>
                  <a:srgbClr val="800000"/>
                </a:solidFill>
                <a:sym typeface="Symbol"/>
              </a:rPr>
              <a:t> </a:t>
            </a:r>
            <a:r>
              <a:rPr lang="en-US" sz="2000" b="1" i="1" baseline="-25000" dirty="0" smtClean="0">
                <a:solidFill>
                  <a:srgbClr val="800000"/>
                </a:solidFill>
                <a:sym typeface="Symbol"/>
              </a:rPr>
              <a:t> 1/2 </a:t>
            </a:r>
          </a:p>
          <a:p>
            <a:pPr marL="342900" indent="-342900"/>
            <a:endParaRPr lang="en-US" sz="2000" b="1" i="1" baseline="-25000" dirty="0" smtClean="0">
              <a:solidFill>
                <a:srgbClr val="800000"/>
              </a:solidFill>
              <a:sym typeface="Symbol"/>
            </a:endParaRPr>
          </a:p>
          <a:p>
            <a:pPr marL="342900" indent="-342900"/>
            <a:r>
              <a:rPr lang="en-US" sz="2000" b="1" dirty="0" smtClean="0">
                <a:solidFill>
                  <a:srgbClr val="800000"/>
                </a:solidFill>
              </a:rPr>
              <a:t> so that the median line cuts the area of the probability density distribution in half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Mode,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or most probable value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max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of the parent population is that value for which the parent distribution has the greatest value.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In any given experimental measurement, this value is the one that is most likely to be observed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In the limit of a large number of observations, this value will probably occur most often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i="1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relationship of the mean, median, and most probable value to one another is illustrated in Figure 1.3</a:t>
            </a:r>
            <a:r>
              <a:rPr lang="en-US" sz="2000" b="1" dirty="0" smtClean="0">
                <a:solidFill>
                  <a:srgbClr val="FF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For a symmetrical distribution these parameters would all be equal by the symmetry of their definitions</a:t>
            </a:r>
            <a:r>
              <a:rPr lang="en-US" sz="2000" b="1" dirty="0" smtClean="0">
                <a:solidFill>
                  <a:srgbClr val="00808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For an asymmetric distribution such as that of Figure 1.3, the median generally falls between the most probable value and the mean.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most probable value corresponds to the peak of the distribution, and the areas on either side of the median are equa</a:t>
            </a:r>
            <a:r>
              <a:rPr lang="en-US" sz="2000" i="1" u="sng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1809762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14356"/>
            <a:ext cx="85108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85860"/>
            <a:ext cx="1143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286256"/>
            <a:ext cx="3294807" cy="45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6858000"/>
            <a:ext cx="2771942" cy="4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53" y="285860"/>
            <a:ext cx="2920774" cy="39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86988"/>
            <a:ext cx="8229600" cy="5878532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so </a:t>
            </a:r>
            <a:r>
              <a:rPr lang="en-US" sz="2000" b="1" dirty="0">
                <a:solidFill>
                  <a:srgbClr val="FF00FF"/>
                </a:solidFill>
              </a:rPr>
              <a:t>that the median line cuts the area of the probability density distribution in half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mode, </a:t>
            </a:r>
            <a:r>
              <a:rPr lang="en-US" sz="2000" b="1" dirty="0">
                <a:solidFill>
                  <a:srgbClr val="0000FF"/>
                </a:solidFill>
              </a:rPr>
              <a:t>or </a:t>
            </a:r>
            <a:r>
              <a:rPr lang="en-US" sz="2000" b="1" i="1" dirty="0">
                <a:solidFill>
                  <a:srgbClr val="0000FF"/>
                </a:solidFill>
              </a:rPr>
              <a:t>most probable value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max</a:t>
            </a:r>
            <a:r>
              <a:rPr lang="en-US" sz="2000" b="1" dirty="0">
                <a:solidFill>
                  <a:srgbClr val="0000FF"/>
                </a:solidFill>
              </a:rPr>
              <a:t>, of the parent </a:t>
            </a:r>
            <a:r>
              <a:rPr lang="en-US" sz="2000" b="1" dirty="0" smtClean="0">
                <a:solidFill>
                  <a:srgbClr val="0000FF"/>
                </a:solidFill>
              </a:rPr>
              <a:t>population </a:t>
            </a:r>
            <a:r>
              <a:rPr lang="en-US" sz="2000" b="1" dirty="0">
                <a:solidFill>
                  <a:srgbClr val="0000FF"/>
                </a:solidFill>
              </a:rPr>
              <a:t>is that </a:t>
            </a:r>
            <a:r>
              <a:rPr lang="en-US" sz="2000" b="1" dirty="0" smtClean="0">
                <a:solidFill>
                  <a:srgbClr val="0000FF"/>
                </a:solidFill>
              </a:rPr>
              <a:t>value for </a:t>
            </a:r>
            <a:r>
              <a:rPr lang="en-US" sz="2000" b="1" dirty="0">
                <a:solidFill>
                  <a:srgbClr val="0000FF"/>
                </a:solidFill>
              </a:rPr>
              <a:t>which the parent distribution has the greatest value.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In </a:t>
            </a:r>
            <a:r>
              <a:rPr lang="en-US" sz="2000" b="1" dirty="0">
                <a:solidFill>
                  <a:srgbClr val="006666"/>
                </a:solidFill>
              </a:rPr>
              <a:t>any given </a:t>
            </a:r>
            <a:r>
              <a:rPr lang="en-US" sz="2000" b="1" dirty="0" smtClean="0">
                <a:solidFill>
                  <a:srgbClr val="006666"/>
                </a:solidFill>
              </a:rPr>
              <a:t>experimental measurement</a:t>
            </a:r>
            <a:r>
              <a:rPr lang="en-US" sz="2000" b="1" dirty="0">
                <a:solidFill>
                  <a:srgbClr val="006666"/>
                </a:solidFill>
              </a:rPr>
              <a:t>, this value is the one that is most likely to be observed.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the limit </a:t>
            </a:r>
            <a:r>
              <a:rPr lang="en-US" sz="2000" b="1" dirty="0" smtClean="0">
                <a:solidFill>
                  <a:srgbClr val="FF0000"/>
                </a:solidFill>
              </a:rPr>
              <a:t>of a </a:t>
            </a:r>
            <a:r>
              <a:rPr lang="en-US" sz="2000" b="1" dirty="0">
                <a:solidFill>
                  <a:srgbClr val="FF0000"/>
                </a:solidFill>
              </a:rPr>
              <a:t>large number of observations, this value will probably occur most often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relationship of the mean, median, and most probable value to one </a:t>
            </a:r>
            <a:r>
              <a:rPr lang="en-US" sz="2000" b="1" dirty="0" smtClean="0">
                <a:solidFill>
                  <a:srgbClr val="FF00FF"/>
                </a:solidFill>
              </a:rPr>
              <a:t>another is </a:t>
            </a:r>
            <a:r>
              <a:rPr lang="en-US" sz="2000" b="1" dirty="0">
                <a:solidFill>
                  <a:srgbClr val="FF00FF"/>
                </a:solidFill>
              </a:rPr>
              <a:t>illustrated in Figure 1.3.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For </a:t>
            </a:r>
            <a:r>
              <a:rPr lang="en-US" sz="2000" b="1" dirty="0">
                <a:solidFill>
                  <a:srgbClr val="008080"/>
                </a:solidFill>
              </a:rPr>
              <a:t>a symmetrical distribution these parameters </a:t>
            </a:r>
            <a:r>
              <a:rPr lang="en-US" sz="2000" b="1" dirty="0" smtClean="0">
                <a:solidFill>
                  <a:srgbClr val="008080"/>
                </a:solidFill>
              </a:rPr>
              <a:t>would all </a:t>
            </a:r>
            <a:r>
              <a:rPr lang="en-US" sz="2000" b="1" dirty="0">
                <a:solidFill>
                  <a:srgbClr val="008080"/>
                </a:solidFill>
              </a:rPr>
              <a:t>be equal by the symmetry of their definitions.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For </a:t>
            </a:r>
            <a:r>
              <a:rPr lang="en-US" sz="2000" b="1" dirty="0">
                <a:solidFill>
                  <a:srgbClr val="0000FF"/>
                </a:solidFill>
              </a:rPr>
              <a:t>an asymmetric </a:t>
            </a:r>
            <a:r>
              <a:rPr lang="en-US" sz="2000" b="1" dirty="0" smtClean="0">
                <a:solidFill>
                  <a:srgbClr val="0000FF"/>
                </a:solidFill>
              </a:rPr>
              <a:t>distribution such </a:t>
            </a:r>
            <a:r>
              <a:rPr lang="en-US" sz="2000" b="1" dirty="0">
                <a:solidFill>
                  <a:srgbClr val="0000FF"/>
                </a:solidFill>
              </a:rPr>
              <a:t>as that of Figure 1.3, the median generally falls between the most </a:t>
            </a:r>
            <a:r>
              <a:rPr lang="en-US" sz="2000" b="1" dirty="0" smtClean="0">
                <a:solidFill>
                  <a:srgbClr val="0000FF"/>
                </a:solidFill>
              </a:rPr>
              <a:t>probable value </a:t>
            </a:r>
            <a:r>
              <a:rPr lang="en-US" sz="2000" b="1" dirty="0">
                <a:solidFill>
                  <a:srgbClr val="0000FF"/>
                </a:solidFill>
              </a:rPr>
              <a:t>and the mean.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most probable value corresponds to the peak of the </a:t>
            </a:r>
            <a:r>
              <a:rPr lang="en-US" sz="2000" b="1" dirty="0" smtClean="0">
                <a:solidFill>
                  <a:srgbClr val="FF00FF"/>
                </a:solidFill>
              </a:rPr>
              <a:t>distribution, and </a:t>
            </a:r>
            <a:r>
              <a:rPr lang="en-US" sz="2000" b="1" dirty="0">
                <a:solidFill>
                  <a:srgbClr val="FF00FF"/>
                </a:solidFill>
              </a:rPr>
              <a:t>the areas on either side of the median are equa</a:t>
            </a:r>
            <a:r>
              <a:rPr lang="en-US" sz="2000" dirty="0">
                <a:solidFill>
                  <a:srgbClr val="FF00FF"/>
                </a:solidFill>
              </a:rPr>
              <a:t>l</a:t>
            </a:r>
            <a:r>
              <a:rPr lang="en-US" sz="2000" dirty="0" smtClean="0">
                <a:solidFill>
                  <a:srgbClr val="FF00FF"/>
                </a:solidFill>
              </a:rPr>
              <a:t>.</a:t>
            </a:r>
            <a:endParaRPr lang="en-US" sz="2000" dirty="0">
              <a:solidFill>
                <a:srgbClr val="FF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9" y="2941134"/>
            <a:ext cx="2771942" cy="4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513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848"/>
            <a:ext cx="8046404" cy="5566151"/>
          </a:xfrm>
          <a:prstGeom prst="rect">
            <a:avLst/>
          </a:prstGeom>
          <a:noFill/>
          <a:ln w="762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07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09"/>
            <a:ext cx="8839200" cy="76636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Deviations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deviation di </a:t>
            </a:r>
            <a:r>
              <a:rPr lang="en-US" sz="2000" b="1" dirty="0">
                <a:solidFill>
                  <a:srgbClr val="0000FF"/>
                </a:solidFill>
              </a:rPr>
              <a:t>of any measurement </a:t>
            </a:r>
            <a:r>
              <a:rPr lang="en-US" sz="2000" b="1" i="1" dirty="0" smtClean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from the </a:t>
            </a:r>
            <a:r>
              <a:rPr lang="en-US" sz="2000" b="1" dirty="0" smtClean="0">
                <a:solidFill>
                  <a:srgbClr val="0000FF"/>
                </a:solidFill>
              </a:rPr>
              <a:t>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dirty="0">
                <a:solidFill>
                  <a:srgbClr val="0000FF"/>
                </a:solidFill>
              </a:rPr>
              <a:t>the parent </a:t>
            </a:r>
            <a:r>
              <a:rPr lang="en-US" sz="2000" b="1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dirty="0">
                <a:solidFill>
                  <a:srgbClr val="0000FF"/>
                </a:solidFill>
              </a:rPr>
              <a:t>defined as the difference between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i="1" baseline="-25000" dirty="0">
                <a:solidFill>
                  <a:srgbClr val="0000FF"/>
                </a:solidFill>
              </a:rPr>
              <a:t>i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If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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FF0000"/>
                </a:solidFill>
              </a:rPr>
              <a:t>the true value of </a:t>
            </a:r>
            <a:r>
              <a:rPr lang="en-US" sz="2000" b="1" dirty="0" smtClean="0">
                <a:solidFill>
                  <a:srgbClr val="FF0000"/>
                </a:solidFill>
              </a:rPr>
              <a:t>the quantity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then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b="1" dirty="0">
                <a:solidFill>
                  <a:srgbClr val="FF0000"/>
                </a:solidFill>
              </a:rPr>
              <a:t>is also the true error </a:t>
            </a:r>
            <a:r>
              <a:rPr lang="en-US" sz="2000" b="1" dirty="0" smtClean="0">
                <a:solidFill>
                  <a:srgbClr val="FF0000"/>
                </a:solidFill>
              </a:rPr>
              <a:t>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average of the deviations </a:t>
            </a:r>
            <a:r>
              <a:rPr lang="en-US" sz="2000" b="1" i="1" dirty="0">
                <a:solidFill>
                  <a:srgbClr val="0000FF"/>
                </a:solidFill>
              </a:rPr>
              <a:t>d </a:t>
            </a:r>
            <a:r>
              <a:rPr lang="en-US" sz="2000" b="1" dirty="0">
                <a:solidFill>
                  <a:srgbClr val="0000FF"/>
                </a:solidFill>
              </a:rPr>
              <a:t>must vanish by virtue of the definition of the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mean </a:t>
            </a:r>
            <a:r>
              <a:rPr lang="en-US" sz="2000" b="1" dirty="0">
                <a:solidFill>
                  <a:srgbClr val="0000FF"/>
                </a:solidFill>
              </a:rPr>
              <a:t>in Equation (1.2):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The </a:t>
            </a:r>
            <a:r>
              <a:rPr lang="en-US" sz="2000" b="1" i="1" dirty="0">
                <a:solidFill>
                  <a:srgbClr val="FF00FF"/>
                </a:solidFill>
              </a:rPr>
              <a:t>average deviation </a:t>
            </a:r>
            <a:r>
              <a:rPr lang="el-GR" sz="2000" b="1" i="1" dirty="0" smtClean="0">
                <a:solidFill>
                  <a:srgbClr val="FF00FF"/>
                </a:solidFill>
              </a:rPr>
              <a:t>α</a:t>
            </a:r>
            <a:r>
              <a:rPr lang="en-US" sz="2000" b="1" i="1" dirty="0" smtClean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therefore, is defined as the average of the absolute </a:t>
            </a:r>
            <a:r>
              <a:rPr lang="en-US" sz="2000" b="1" dirty="0" smtClean="0">
                <a:solidFill>
                  <a:srgbClr val="FF00FF"/>
                </a:solidFill>
              </a:rPr>
              <a:t>values of </a:t>
            </a:r>
            <a:r>
              <a:rPr lang="en-US" sz="2000" b="1" dirty="0">
                <a:solidFill>
                  <a:srgbClr val="FF00FF"/>
                </a:solidFill>
              </a:rPr>
              <a:t>the deviations</a:t>
            </a:r>
            <a:r>
              <a:rPr lang="en-US" sz="2000" b="1" dirty="0" smtClean="0">
                <a:solidFill>
                  <a:srgbClr val="FF00FF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</a:t>
            </a:r>
            <a:r>
              <a:rPr lang="en-US" sz="2000" b="1" dirty="0">
                <a:solidFill>
                  <a:srgbClr val="008080"/>
                </a:solidFill>
              </a:rPr>
              <a:t>average deviation is a measure of the </a:t>
            </a:r>
            <a:r>
              <a:rPr lang="en-US" sz="2000" b="1" i="1" dirty="0">
                <a:solidFill>
                  <a:srgbClr val="008080"/>
                </a:solidFill>
              </a:rPr>
              <a:t>dispersion </a:t>
            </a:r>
            <a:r>
              <a:rPr lang="en-US" sz="2000" b="1" dirty="0">
                <a:solidFill>
                  <a:srgbClr val="008080"/>
                </a:solidFill>
              </a:rPr>
              <a:t>of the expected </a:t>
            </a:r>
            <a:r>
              <a:rPr lang="en-US" sz="2000" b="1" dirty="0" smtClean="0">
                <a:solidFill>
                  <a:srgbClr val="008080"/>
                </a:solidFill>
              </a:rPr>
              <a:t>observations about </a:t>
            </a:r>
            <a:r>
              <a:rPr lang="en-US" sz="2000" b="1" dirty="0">
                <a:solidFill>
                  <a:srgbClr val="008080"/>
                </a:solidFill>
              </a:rPr>
              <a:t>the mean.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parameter that is </a:t>
            </a: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more appropriate measure of the dispersion </a:t>
            </a:r>
            <a:r>
              <a:rPr lang="en-US" sz="2000" b="1" dirty="0" smtClean="0">
                <a:solidFill>
                  <a:srgbClr val="FF0000"/>
                </a:solidFill>
              </a:rPr>
              <a:t>of the </a:t>
            </a:r>
            <a:r>
              <a:rPr lang="en-US" sz="2000" b="1" dirty="0">
                <a:solidFill>
                  <a:srgbClr val="FF0000"/>
                </a:solidFill>
              </a:rPr>
              <a:t>observations is the </a:t>
            </a:r>
            <a:r>
              <a:rPr lang="en-US" sz="2000" b="1" i="1" dirty="0">
                <a:solidFill>
                  <a:srgbClr val="FF0000"/>
                </a:solidFill>
              </a:rPr>
              <a:t>standard deviation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i="1" dirty="0">
                <a:solidFill>
                  <a:srgbClr val="0000FF"/>
                </a:solidFill>
              </a:rPr>
              <a:t>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defined as the </a:t>
            </a:r>
            <a:r>
              <a:rPr lang="en-US" sz="2000" b="1" dirty="0" smtClean="0">
                <a:solidFill>
                  <a:srgbClr val="0000FF"/>
                </a:solidFill>
              </a:rPr>
              <a:t>limit of </a:t>
            </a:r>
            <a:r>
              <a:rPr lang="en-US" sz="2000" b="1" dirty="0">
                <a:solidFill>
                  <a:srgbClr val="0000FF"/>
                </a:solidFill>
              </a:rPr>
              <a:t>the average of the squares of the deviations from the </a:t>
            </a:r>
            <a:r>
              <a:rPr lang="en-US" sz="2000" b="1" dirty="0" smtClean="0">
                <a:solidFill>
                  <a:srgbClr val="0000FF"/>
                </a:solidFill>
              </a:rPr>
              <a:t>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  <a:endParaRPr lang="en-US" sz="2000" b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and </a:t>
            </a:r>
            <a:r>
              <a:rPr lang="en-US" sz="2000" b="1" dirty="0">
                <a:solidFill>
                  <a:srgbClr val="0000FF"/>
                </a:solidFill>
              </a:rPr>
              <a:t>the standard deviation </a:t>
            </a:r>
            <a:r>
              <a:rPr lang="en-US" sz="2000" b="1" dirty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is </a:t>
            </a:r>
            <a:r>
              <a:rPr lang="en-US" sz="2000" b="1" dirty="0">
                <a:solidFill>
                  <a:srgbClr val="0000FF"/>
                </a:solidFill>
              </a:rPr>
              <a:t>the square root of the variance.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Note </a:t>
            </a:r>
            <a:r>
              <a:rPr lang="en-US" sz="2000" b="1" dirty="0">
                <a:solidFill>
                  <a:srgbClr val="FF00FF"/>
                </a:solidFill>
              </a:rPr>
              <a:t>that the </a:t>
            </a:r>
            <a:r>
              <a:rPr lang="en-US" sz="2000" b="1" dirty="0" smtClean="0">
                <a:solidFill>
                  <a:srgbClr val="FF00FF"/>
                </a:solidFill>
              </a:rPr>
              <a:t>second form </a:t>
            </a:r>
            <a:r>
              <a:rPr lang="en-US" sz="2000" b="1" dirty="0">
                <a:solidFill>
                  <a:srgbClr val="FF00FF"/>
                </a:solidFill>
              </a:rPr>
              <a:t>of Equation (1.8) is often described as "the average of the squares minus </a:t>
            </a:r>
            <a:r>
              <a:rPr lang="en-US" sz="2000" b="1" dirty="0" smtClean="0">
                <a:solidFill>
                  <a:srgbClr val="FF00FF"/>
                </a:solidFill>
              </a:rPr>
              <a:t>the square </a:t>
            </a:r>
            <a:r>
              <a:rPr lang="en-US" sz="2000" b="1" dirty="0">
                <a:solidFill>
                  <a:srgbClr val="FF00FF"/>
                </a:solidFill>
              </a:rPr>
              <a:t>of the average</a:t>
            </a:r>
            <a:r>
              <a:rPr lang="en-US" sz="2000" b="1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The standard deviation is the root mean square of the </a:t>
            </a:r>
            <a:r>
              <a:rPr lang="en-US" sz="2000" b="1" dirty="0" smtClean="0">
                <a:solidFill>
                  <a:srgbClr val="0000FF"/>
                </a:solidFill>
              </a:rPr>
              <a:t>deviations, and </a:t>
            </a:r>
            <a:r>
              <a:rPr lang="en-US" sz="2000" b="1" dirty="0">
                <a:solidFill>
                  <a:srgbClr val="0000FF"/>
                </a:solidFill>
              </a:rPr>
              <a:t>is associated with the </a:t>
            </a:r>
            <a:r>
              <a:rPr lang="en-US" sz="2000" b="1" i="1" dirty="0">
                <a:solidFill>
                  <a:srgbClr val="0000FF"/>
                </a:solidFill>
              </a:rPr>
              <a:t>second moment </a:t>
            </a:r>
            <a:r>
              <a:rPr lang="en-US" sz="2000" b="1" dirty="0">
                <a:solidFill>
                  <a:srgbClr val="0000FF"/>
                </a:solidFill>
              </a:rPr>
              <a:t>of the data about the mean. 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7" y="1077432"/>
            <a:ext cx="183565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9" y="2054087"/>
            <a:ext cx="5427010" cy="55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189773"/>
            <a:ext cx="1862047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3810000" cy="6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60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09"/>
            <a:ext cx="8839200" cy="7663636"/>
          </a:xfrm>
          <a:prstGeom prst="rect">
            <a:avLst/>
          </a:prstGeom>
          <a:noFill/>
          <a:ln w="76200" cmpd="dbl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Deviations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The deviation d</a:t>
            </a:r>
            <a:r>
              <a:rPr lang="en-US" sz="2000" b="1" i="1" u="sng" baseline="-25000" dirty="0">
                <a:solidFill>
                  <a:srgbClr val="0000FF"/>
                </a:solidFill>
              </a:rPr>
              <a:t>i</a:t>
            </a:r>
            <a:r>
              <a:rPr lang="en-US" sz="2000" b="1" i="1" u="sng" dirty="0">
                <a:solidFill>
                  <a:srgbClr val="0000FF"/>
                </a:solidFill>
              </a:rPr>
              <a:t> of any measurement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x</a:t>
            </a:r>
            <a:r>
              <a:rPr lang="en-US" sz="2000" b="1" i="1" u="sng" baseline="-25000" dirty="0" smtClean="0">
                <a:solidFill>
                  <a:srgbClr val="0000FF"/>
                </a:solidFill>
              </a:rPr>
              <a:t>i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from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mean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of </a:t>
            </a:r>
            <a:r>
              <a:rPr lang="en-US" sz="2000" b="1" i="1" u="sng" dirty="0">
                <a:solidFill>
                  <a:srgbClr val="0000FF"/>
                </a:solidFill>
              </a:rPr>
              <a:t>the parent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i="1" u="sng" dirty="0">
                <a:solidFill>
                  <a:srgbClr val="0000FF"/>
                </a:solidFill>
              </a:rPr>
              <a:t>defined as the difference between x</a:t>
            </a:r>
            <a:r>
              <a:rPr lang="en-US" sz="2000" b="1" i="1" u="sng" baseline="-25000" dirty="0">
                <a:solidFill>
                  <a:srgbClr val="0000FF"/>
                </a:solidFill>
              </a:rPr>
              <a:t>i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C00000"/>
                </a:solidFill>
              </a:rPr>
              <a:t>If</a:t>
            </a:r>
            <a:r>
              <a:rPr lang="en-US" sz="2000" b="1" i="1" dirty="0">
                <a:solidFill>
                  <a:srgbClr val="C00000"/>
                </a:solidFill>
                <a:sym typeface="Symbol"/>
              </a:rPr>
              <a:t>  </a:t>
            </a:r>
            <a:r>
              <a:rPr lang="en-US" sz="2000" b="1" i="1" dirty="0" smtClean="0">
                <a:solidFill>
                  <a:srgbClr val="C00000"/>
                </a:solidFill>
              </a:rPr>
              <a:t>is </a:t>
            </a:r>
            <a:r>
              <a:rPr lang="en-US" sz="2000" b="1" i="1" dirty="0">
                <a:solidFill>
                  <a:srgbClr val="C00000"/>
                </a:solidFill>
              </a:rPr>
              <a:t>the true value of </a:t>
            </a:r>
            <a:r>
              <a:rPr lang="en-US" sz="2000" b="1" i="1" dirty="0" smtClean="0">
                <a:solidFill>
                  <a:srgbClr val="C00000"/>
                </a:solidFill>
              </a:rPr>
              <a:t>the quantity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smtClean="0">
                <a:solidFill>
                  <a:srgbClr val="C00000"/>
                </a:solidFill>
              </a:rPr>
              <a:t>then d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i </a:t>
            </a:r>
            <a:r>
              <a:rPr lang="en-US" sz="2000" b="1" i="1" dirty="0">
                <a:solidFill>
                  <a:srgbClr val="C00000"/>
                </a:solidFill>
              </a:rPr>
              <a:t>is also the true error </a:t>
            </a:r>
            <a:r>
              <a:rPr lang="en-US" sz="2000" b="1" i="1" dirty="0" smtClean="0">
                <a:solidFill>
                  <a:srgbClr val="C00000"/>
                </a:solidFill>
              </a:rPr>
              <a:t>in</a:t>
            </a:r>
            <a:r>
              <a:rPr lang="en-US" sz="2000" b="1" i="1" dirty="0">
                <a:solidFill>
                  <a:srgbClr val="C00000"/>
                </a:solidFill>
              </a:rPr>
              <a:t> x</a:t>
            </a:r>
            <a:r>
              <a:rPr lang="en-US" sz="2000" b="1" i="1" baseline="-25000" dirty="0">
                <a:solidFill>
                  <a:srgbClr val="C00000"/>
                </a:solidFill>
              </a:rPr>
              <a:t>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FF0000"/>
                </a:solidFill>
              </a:rPr>
              <a:t>average of the deviations d </a:t>
            </a:r>
            <a:r>
              <a:rPr lang="en-US" sz="2000" b="1" i="1" u="sng" dirty="0">
                <a:solidFill>
                  <a:srgbClr val="006600"/>
                </a:solidFill>
              </a:rPr>
              <a:t>must vanish by virtue of the definition of the</a:t>
            </a:r>
          </a:p>
          <a:p>
            <a:r>
              <a:rPr lang="en-US" sz="2000" b="1" i="1" u="sng" dirty="0" smtClean="0">
                <a:solidFill>
                  <a:srgbClr val="006600"/>
                </a:solidFill>
              </a:rPr>
              <a:t>    mean </a:t>
            </a:r>
            <a:r>
              <a:rPr lang="en-US" sz="2000" b="1" i="1" u="sng" dirty="0">
                <a:solidFill>
                  <a:srgbClr val="006600"/>
                </a:solidFill>
              </a:rPr>
              <a:t>in Equation (1.2):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average deviation </a:t>
            </a:r>
            <a:r>
              <a:rPr lang="el-GR" sz="2000" b="1" i="1" u="sng" dirty="0" smtClean="0">
                <a:solidFill>
                  <a:srgbClr val="800000"/>
                </a:solidFill>
              </a:rPr>
              <a:t>α</a:t>
            </a:r>
            <a:r>
              <a:rPr lang="en-US" sz="2000" b="1" i="1" dirty="0" smtClean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therefore, is defined as the average of the absolute </a:t>
            </a:r>
            <a:r>
              <a:rPr lang="en-US" sz="2000" b="1" i="1" dirty="0" smtClean="0">
                <a:solidFill>
                  <a:srgbClr val="800000"/>
                </a:solidFill>
              </a:rPr>
              <a:t>values of </a:t>
            </a:r>
            <a:r>
              <a:rPr lang="en-US" sz="2000" b="1" i="1" dirty="0">
                <a:solidFill>
                  <a:srgbClr val="800000"/>
                </a:solidFill>
              </a:rPr>
              <a:t>the deviations</a:t>
            </a:r>
            <a:r>
              <a:rPr lang="en-US" sz="2000" b="1" i="1" dirty="0" smtClean="0">
                <a:solidFill>
                  <a:srgbClr val="8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average deviation </a:t>
            </a:r>
            <a:r>
              <a:rPr lang="el-GR" sz="2000" b="1" i="1" u="sng" dirty="0" smtClean="0">
                <a:solidFill>
                  <a:srgbClr val="006600"/>
                </a:solidFill>
              </a:rPr>
              <a:t>α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is </a:t>
            </a:r>
            <a:r>
              <a:rPr lang="en-US" sz="2000" b="1" i="1" u="sng" dirty="0">
                <a:solidFill>
                  <a:srgbClr val="006600"/>
                </a:solidFill>
              </a:rPr>
              <a:t>a measure of the dispersion of the expected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observations about </a:t>
            </a:r>
            <a:r>
              <a:rPr lang="en-US" sz="2000" b="1" i="1" u="sng" dirty="0">
                <a:solidFill>
                  <a:srgbClr val="006600"/>
                </a:solidFill>
              </a:rPr>
              <a:t>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mean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Standard deviation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800000"/>
                </a:solidFill>
              </a:rPr>
              <a:t>is a measure </a:t>
            </a:r>
            <a:r>
              <a:rPr lang="en-US" sz="2000" b="1" i="1" dirty="0">
                <a:solidFill>
                  <a:srgbClr val="800000"/>
                </a:solidFill>
              </a:rPr>
              <a:t>of the dispersion </a:t>
            </a:r>
            <a:r>
              <a:rPr lang="en-US" sz="2000" b="1" i="1" dirty="0" smtClean="0">
                <a:solidFill>
                  <a:srgbClr val="800000"/>
                </a:solidFill>
              </a:rPr>
              <a:t>of the </a:t>
            </a:r>
            <a:r>
              <a:rPr lang="en-US" sz="2000" b="1" i="1" dirty="0">
                <a:solidFill>
                  <a:srgbClr val="800000"/>
                </a:solidFill>
              </a:rPr>
              <a:t>observations </a:t>
            </a:r>
            <a:r>
              <a:rPr lang="en-US" sz="2000" b="1" i="1" dirty="0" smtClean="0">
                <a:solidFill>
                  <a:srgbClr val="800000"/>
                </a:solidFill>
              </a:rPr>
              <a:t>about 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err="1" smtClean="0">
                <a:solidFill>
                  <a:srgbClr val="800000"/>
                </a:solidFill>
              </a:rPr>
              <a:t>the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800000"/>
                </a:solidFill>
                <a:sym typeface="Symbol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is defined as the </a:t>
            </a:r>
            <a:r>
              <a:rPr lang="en-US" sz="2000" b="1" i="1" dirty="0" smtClean="0">
                <a:solidFill>
                  <a:srgbClr val="0000FF"/>
                </a:solidFill>
              </a:rPr>
              <a:t>limit of </a:t>
            </a:r>
            <a:r>
              <a:rPr lang="en-US" sz="2000" b="1" i="1" dirty="0">
                <a:solidFill>
                  <a:srgbClr val="0000FF"/>
                </a:solidFill>
              </a:rPr>
              <a:t>the average of the squares of the deviations from the </a:t>
            </a:r>
            <a:r>
              <a:rPr lang="en-US" sz="2000" b="1" i="1" dirty="0" smtClean="0">
                <a:solidFill>
                  <a:srgbClr val="0000FF"/>
                </a:solidFill>
              </a:rPr>
              <a:t>mean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FF"/>
                </a:solidFill>
              </a:rPr>
              <a:t>:</a:t>
            </a:r>
            <a:endParaRPr lang="en-US" sz="2000" b="1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</a:t>
            </a:r>
            <a:r>
              <a:rPr lang="en-US" sz="2000" b="1" i="1" dirty="0" smtClean="0">
                <a:solidFill>
                  <a:srgbClr val="0000FF"/>
                </a:solidFill>
              </a:rPr>
              <a:t>and </a:t>
            </a:r>
            <a:r>
              <a:rPr lang="en-US" sz="2000" b="1" i="1" dirty="0">
                <a:solidFill>
                  <a:srgbClr val="0000FF"/>
                </a:solidFill>
              </a:rPr>
              <a:t>the standard deviation 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0000FF"/>
                </a:solidFill>
              </a:rPr>
              <a:t>is </a:t>
            </a:r>
            <a:r>
              <a:rPr lang="en-US" sz="2000" b="1" i="1" dirty="0">
                <a:solidFill>
                  <a:srgbClr val="0000FF"/>
                </a:solidFill>
              </a:rPr>
              <a:t>the square root of the variance.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800000"/>
                </a:solidFill>
              </a:rPr>
              <a:t>Note </a:t>
            </a:r>
            <a:r>
              <a:rPr lang="en-US" sz="2000" b="1" i="1" dirty="0">
                <a:solidFill>
                  <a:srgbClr val="800000"/>
                </a:solidFill>
              </a:rPr>
              <a:t>that the </a:t>
            </a:r>
            <a:r>
              <a:rPr lang="en-US" sz="2000" b="1" i="1" dirty="0" smtClean="0">
                <a:solidFill>
                  <a:srgbClr val="800000"/>
                </a:solidFill>
              </a:rPr>
              <a:t>second form </a:t>
            </a:r>
            <a:r>
              <a:rPr lang="en-US" sz="2000" b="1" i="1" dirty="0">
                <a:solidFill>
                  <a:srgbClr val="800000"/>
                </a:solidFill>
              </a:rPr>
              <a:t>of Equation (1.8) is often described as "the average of the squares minus </a:t>
            </a:r>
            <a:r>
              <a:rPr lang="en-US" sz="2000" b="1" i="1" dirty="0" smtClean="0">
                <a:solidFill>
                  <a:srgbClr val="800000"/>
                </a:solidFill>
              </a:rPr>
              <a:t>the square </a:t>
            </a:r>
            <a:r>
              <a:rPr lang="en-US" sz="2000" b="1" i="1" dirty="0">
                <a:solidFill>
                  <a:srgbClr val="800000"/>
                </a:solidFill>
              </a:rPr>
              <a:t>of the average</a:t>
            </a:r>
            <a:r>
              <a:rPr lang="en-US" sz="2000" b="1" i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>
                <a:solidFill>
                  <a:srgbClr val="006600"/>
                </a:solidFill>
              </a:rPr>
              <a:t>The standard deviation is the root mean square of the </a:t>
            </a:r>
            <a:r>
              <a:rPr lang="en-US" sz="2000" b="1" i="1" dirty="0" smtClean="0">
                <a:solidFill>
                  <a:srgbClr val="006600"/>
                </a:solidFill>
              </a:rPr>
              <a:t>deviations, and </a:t>
            </a:r>
            <a:r>
              <a:rPr lang="en-US" sz="2000" b="1" i="1" dirty="0">
                <a:solidFill>
                  <a:srgbClr val="006600"/>
                </a:solidFill>
              </a:rPr>
              <a:t>is associated with the second moment of the data about the mean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77" y="1077432"/>
            <a:ext cx="1835655" cy="347662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99" y="2054087"/>
            <a:ext cx="5427010" cy="557492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384058"/>
            <a:ext cx="5516792" cy="6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214686"/>
            <a:ext cx="3668302" cy="50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848623" cy="67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11541621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corresponding </a:t>
            </a:r>
            <a:r>
              <a:rPr lang="en-US" sz="2000" b="1" dirty="0">
                <a:solidFill>
                  <a:srgbClr val="0000FF"/>
                </a:solidFill>
              </a:rPr>
              <a:t>expression for the variance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the sample population is given </a:t>
            </a:r>
            <a:r>
              <a:rPr lang="en-US" sz="2000" b="1" dirty="0" smtClean="0">
                <a:solidFill>
                  <a:srgbClr val="0000FF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where </a:t>
            </a:r>
            <a:r>
              <a:rPr lang="en-US" sz="2000" b="1" dirty="0">
                <a:solidFill>
                  <a:srgbClr val="0000FF"/>
                </a:solidFill>
              </a:rPr>
              <a:t>the factor </a:t>
            </a:r>
            <a:r>
              <a:rPr lang="en-US" sz="2000" b="1" i="1" dirty="0">
                <a:solidFill>
                  <a:srgbClr val="0000FF"/>
                </a:solidFill>
              </a:rPr>
              <a:t>N </a:t>
            </a:r>
            <a:r>
              <a:rPr lang="en-US" sz="2000" b="1" dirty="0">
                <a:solidFill>
                  <a:srgbClr val="0000FF"/>
                </a:solidFill>
              </a:rPr>
              <a:t>- 1, rather than </a:t>
            </a:r>
            <a:r>
              <a:rPr lang="en-US" sz="2000" b="1" i="1" dirty="0">
                <a:solidFill>
                  <a:srgbClr val="0000FF"/>
                </a:solidFill>
              </a:rPr>
              <a:t>N, </a:t>
            </a:r>
            <a:r>
              <a:rPr lang="en-US" sz="2000" b="1" dirty="0">
                <a:solidFill>
                  <a:srgbClr val="0000FF"/>
                </a:solidFill>
              </a:rPr>
              <a:t>is required in the denominator to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account for the </a:t>
            </a:r>
            <a:r>
              <a:rPr lang="en-US" sz="2000" b="1" dirty="0">
                <a:solidFill>
                  <a:srgbClr val="0000FF"/>
                </a:solidFill>
              </a:rPr>
              <a:t>fact that the parameter </a:t>
            </a:r>
            <a:r>
              <a:rPr lang="en-US" sz="2000" b="1" i="1" dirty="0">
                <a:solidFill>
                  <a:srgbClr val="0000FF"/>
                </a:solidFill>
              </a:rPr>
              <a:t>'x </a:t>
            </a:r>
            <a:r>
              <a:rPr lang="en-US" sz="2000" b="1" dirty="0">
                <a:solidFill>
                  <a:srgbClr val="0000FF"/>
                </a:solidFill>
              </a:rPr>
              <a:t>has been determined from the data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and </a:t>
            </a:r>
            <a:r>
              <a:rPr lang="en-US" sz="2000" b="1" dirty="0">
                <a:solidFill>
                  <a:srgbClr val="0000FF"/>
                </a:solidFill>
              </a:rPr>
              <a:t>not </a:t>
            </a:r>
            <a:r>
              <a:rPr lang="en-US" sz="2000" b="1" dirty="0" smtClean="0">
                <a:solidFill>
                  <a:srgbClr val="0000FF"/>
                </a:solidFill>
              </a:rPr>
              <a:t>independently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note that the symbol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(</a:t>
            </a:r>
            <a:r>
              <a:rPr lang="en-US" sz="2000" b="1" dirty="0">
                <a:solidFill>
                  <a:srgbClr val="006666"/>
                </a:solidFill>
              </a:rPr>
              <a:t>instead of s) is often used to represent the </a:t>
            </a:r>
            <a:r>
              <a:rPr lang="en-US" sz="2000" b="1" dirty="0" smtClean="0">
                <a:solidFill>
                  <a:srgbClr val="006666"/>
                </a:solidFill>
              </a:rPr>
              <a:t>best estimate </a:t>
            </a:r>
            <a:r>
              <a:rPr lang="en-US" sz="2000" b="1" dirty="0">
                <a:solidFill>
                  <a:srgbClr val="006666"/>
                </a:solidFill>
              </a:rPr>
              <a:t>of the standard deviation of the parent distribution determined from a </a:t>
            </a:r>
            <a:r>
              <a:rPr lang="en-US" sz="2000" b="1" dirty="0" smtClean="0">
                <a:solidFill>
                  <a:srgbClr val="006666"/>
                </a:solidFill>
              </a:rPr>
              <a:t>sample distribution</a:t>
            </a:r>
            <a:r>
              <a:rPr lang="en-US" sz="2000" b="1" dirty="0">
                <a:solidFill>
                  <a:srgbClr val="006666"/>
                </a:solidFill>
              </a:rPr>
              <a:t>.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r>
              <a:rPr lang="en-US" sz="2400" b="1" u="sng" dirty="0">
                <a:solidFill>
                  <a:srgbClr val="FF0000"/>
                </a:solidFill>
              </a:rPr>
              <a:t>Significance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We </a:t>
            </a:r>
            <a:r>
              <a:rPr lang="en-US" sz="2000" b="1" dirty="0">
                <a:solidFill>
                  <a:srgbClr val="006666"/>
                </a:solidFill>
              </a:rPr>
              <a:t>wish to describe </a:t>
            </a:r>
            <a:r>
              <a:rPr lang="en-US" sz="2000" b="1" dirty="0" smtClean="0">
                <a:solidFill>
                  <a:srgbClr val="006666"/>
                </a:solidFill>
              </a:rPr>
              <a:t>our distribution </a:t>
            </a:r>
            <a:r>
              <a:rPr lang="en-US" sz="2000" b="1" dirty="0">
                <a:solidFill>
                  <a:srgbClr val="006666"/>
                </a:solidFill>
              </a:rPr>
              <a:t>in terms of just the mean and standard deviation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mean may not </a:t>
            </a:r>
            <a:r>
              <a:rPr lang="en-US" sz="2000" b="1" dirty="0" smtClean="0">
                <a:solidFill>
                  <a:srgbClr val="FF00FF"/>
                </a:solidFill>
              </a:rPr>
              <a:t>be exactly </a:t>
            </a:r>
            <a:r>
              <a:rPr lang="en-US" sz="2000" b="1" dirty="0">
                <a:solidFill>
                  <a:srgbClr val="FF00FF"/>
                </a:solidFill>
              </a:rPr>
              <a:t>equal to the datum in question if the parent distribution is not </a:t>
            </a:r>
            <a:r>
              <a:rPr lang="en-US" sz="2000" b="1" dirty="0" smtClean="0">
                <a:solidFill>
                  <a:srgbClr val="FF00FF"/>
                </a:solidFill>
              </a:rPr>
              <a:t>symmetrical about </a:t>
            </a:r>
            <a:r>
              <a:rPr lang="en-US" sz="2000" b="1" dirty="0">
                <a:solidFill>
                  <a:srgbClr val="FF00FF"/>
                </a:solidFill>
              </a:rPr>
              <a:t>the mean, but it should have the same </a:t>
            </a:r>
            <a:r>
              <a:rPr lang="en-US" sz="2000" b="1" dirty="0" smtClean="0">
                <a:solidFill>
                  <a:srgbClr val="FF00FF"/>
                </a:solidFill>
              </a:rPr>
              <a:t>characteristics.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mean </a:t>
            </a:r>
            <a:r>
              <a:rPr lang="en-US" sz="2000" b="1" dirty="0">
                <a:solidFill>
                  <a:srgbClr val="0000FF"/>
                </a:solidFill>
              </a:rPr>
              <a:t>is </a:t>
            </a:r>
            <a:r>
              <a:rPr lang="en-US" sz="2000" b="1" dirty="0" smtClean="0">
                <a:solidFill>
                  <a:srgbClr val="0000FF"/>
                </a:solidFill>
              </a:rPr>
              <a:t>one </a:t>
            </a:r>
            <a:r>
              <a:rPr lang="en-US" sz="2000" b="1" dirty="0">
                <a:solidFill>
                  <a:srgbClr val="0000FF"/>
                </a:solidFill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</a:rPr>
              <a:t>parameters that </a:t>
            </a:r>
            <a:r>
              <a:rPr lang="en-US" sz="2000" b="1" dirty="0">
                <a:solidFill>
                  <a:srgbClr val="0000FF"/>
                </a:solidFill>
              </a:rPr>
              <a:t>specifies the probability distribution: It has the same units as the "</a:t>
            </a:r>
            <a:r>
              <a:rPr lang="en-US" sz="2000" b="1" dirty="0" smtClean="0">
                <a:solidFill>
                  <a:srgbClr val="0000FF"/>
                </a:solidFill>
              </a:rPr>
              <a:t>true“ value </a:t>
            </a:r>
            <a:r>
              <a:rPr lang="en-US" sz="2000" b="1" dirty="0">
                <a:solidFill>
                  <a:srgbClr val="0000FF"/>
                </a:solidFill>
              </a:rPr>
              <a:t>and, </a:t>
            </a:r>
            <a:r>
              <a:rPr lang="en-US" sz="2000" b="1" dirty="0" smtClean="0">
                <a:solidFill>
                  <a:srgbClr val="0000FF"/>
                </a:solidFill>
              </a:rPr>
              <a:t>we </a:t>
            </a:r>
            <a:r>
              <a:rPr lang="en-US" sz="2000" b="1" dirty="0">
                <a:solidFill>
                  <a:srgbClr val="0000FF"/>
                </a:solidFill>
              </a:rPr>
              <a:t>shall consider it to be the best </a:t>
            </a:r>
            <a:r>
              <a:rPr lang="en-US" sz="2000" b="1" dirty="0" smtClean="0">
                <a:solidFill>
                  <a:srgbClr val="0000FF"/>
                </a:solidFill>
              </a:rPr>
              <a:t>estimate of </a:t>
            </a:r>
            <a:r>
              <a:rPr lang="en-US" sz="2000" b="1" dirty="0">
                <a:solidFill>
                  <a:srgbClr val="0000FF"/>
                </a:solidFill>
              </a:rPr>
              <a:t>the "true" value under the prevailing experimental conditions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80"/>
                </a:solidFill>
              </a:rPr>
              <a:t>The variance </a:t>
            </a:r>
            <a:r>
              <a:rPr lang="en-US" sz="2000" b="1" dirty="0" smtClean="0">
                <a:solidFill>
                  <a:srgbClr val="00808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and the standard deviation s characterize the uncertainties </a:t>
            </a:r>
            <a:r>
              <a:rPr lang="en-US" sz="2000" b="1" dirty="0" smtClean="0">
                <a:solidFill>
                  <a:srgbClr val="008080"/>
                </a:solidFill>
              </a:rPr>
              <a:t>associated with </a:t>
            </a:r>
            <a:r>
              <a:rPr lang="en-US" sz="2000" b="1" dirty="0">
                <a:solidFill>
                  <a:srgbClr val="008080"/>
                </a:solidFill>
              </a:rPr>
              <a:t>our experimental attempts to determine the "true" values.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>
                <a:solidFill>
                  <a:srgbClr val="FF0000"/>
                </a:solidFill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</a:rPr>
              <a:t>given number </a:t>
            </a:r>
            <a:r>
              <a:rPr lang="en-US" sz="2000" b="1" dirty="0">
                <a:solidFill>
                  <a:srgbClr val="FF0000"/>
                </a:solidFill>
              </a:rPr>
              <a:t>of observations, the uncertainty in determining the mean of the parent </a:t>
            </a:r>
            <a:r>
              <a:rPr lang="en-US" sz="2000" b="1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dirty="0">
                <a:solidFill>
                  <a:srgbClr val="FF0000"/>
                </a:solidFill>
              </a:rPr>
              <a:t>proportional to the standard deviation of that distribution.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standard deviation </a:t>
            </a:r>
            <a:r>
              <a:rPr lang="en-US" sz="2000" b="1" dirty="0">
                <a:solidFill>
                  <a:srgbClr val="008080"/>
                </a:solidFill>
              </a:rPr>
              <a:t>s is, therefore, an appropriate measure of the uncertainty due to </a:t>
            </a:r>
            <a:r>
              <a:rPr lang="en-US" sz="2000" b="1" dirty="0" smtClean="0">
                <a:solidFill>
                  <a:srgbClr val="008080"/>
                </a:solidFill>
              </a:rPr>
              <a:t>fluctuations in </a:t>
            </a:r>
            <a:r>
              <a:rPr lang="en-US" sz="2000" b="1" dirty="0">
                <a:solidFill>
                  <a:srgbClr val="008080"/>
                </a:solidFill>
              </a:rPr>
              <a:t>the observations in our attempt to determine the "true"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</a:rPr>
              <a:t>he </a:t>
            </a:r>
            <a:r>
              <a:rPr lang="en-US" sz="2000" b="1" dirty="0">
                <a:solidFill>
                  <a:srgbClr val="0000FF"/>
                </a:solidFill>
              </a:rPr>
              <a:t>distribution resulting from purely statistical </a:t>
            </a:r>
            <a:r>
              <a:rPr lang="en-US" sz="2000" b="1" dirty="0" smtClean="0">
                <a:solidFill>
                  <a:srgbClr val="0000FF"/>
                </a:solidFill>
              </a:rPr>
              <a:t>errors can </a:t>
            </a:r>
            <a:r>
              <a:rPr lang="en-US" sz="2000" b="1" dirty="0">
                <a:solidFill>
                  <a:srgbClr val="0000FF"/>
                </a:solidFill>
              </a:rPr>
              <a:t>be described well by the two parameters, the mean and the standard deviation,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At distances </a:t>
            </a:r>
            <a:r>
              <a:rPr lang="en-US" sz="2000" b="1" dirty="0">
                <a:solidFill>
                  <a:srgbClr val="006666"/>
                </a:solidFill>
              </a:rPr>
              <a:t>of a few standard deviations from the mean </a:t>
            </a:r>
            <a:r>
              <a:rPr lang="en-US" sz="2000" b="1" dirty="0" smtClean="0">
                <a:solidFill>
                  <a:srgbClr val="006666"/>
                </a:solidFill>
              </a:rPr>
              <a:t>of an </a:t>
            </a:r>
            <a:r>
              <a:rPr lang="en-US" sz="2000" b="1" dirty="0">
                <a:solidFill>
                  <a:srgbClr val="006666"/>
                </a:solidFill>
              </a:rPr>
              <a:t>experimental distribution, nonstatistical errors may dominate.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Then it </a:t>
            </a:r>
            <a:r>
              <a:rPr lang="en-US" sz="2000" b="1" dirty="0">
                <a:solidFill>
                  <a:srgbClr val="FF00FF"/>
                </a:solidFill>
              </a:rPr>
              <a:t>may be preferable to describe the spread of the distribution in terms </a:t>
            </a:r>
            <a:r>
              <a:rPr lang="en-US" sz="2000" b="1" dirty="0" smtClean="0">
                <a:solidFill>
                  <a:srgbClr val="FF00FF"/>
                </a:solidFill>
              </a:rPr>
              <a:t>of the </a:t>
            </a:r>
            <a:r>
              <a:rPr lang="en-US" sz="2000" b="1" dirty="0">
                <a:solidFill>
                  <a:srgbClr val="FF00FF"/>
                </a:solidFill>
              </a:rPr>
              <a:t>average deviation, rather than the standard deviation, because the latter tends </a:t>
            </a:r>
            <a:r>
              <a:rPr lang="en-US" sz="2000" b="1" dirty="0" smtClean="0">
                <a:solidFill>
                  <a:srgbClr val="FF00FF"/>
                </a:solidFill>
              </a:rPr>
              <a:t>to deemphasize </a:t>
            </a:r>
            <a:r>
              <a:rPr lang="en-US" sz="2000" b="1" dirty="0">
                <a:solidFill>
                  <a:srgbClr val="FF00FF"/>
                </a:solidFill>
              </a:rPr>
              <a:t>measurements that are far from the mean.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There </a:t>
            </a:r>
            <a:r>
              <a:rPr lang="en-US" sz="2000" b="1" dirty="0">
                <a:solidFill>
                  <a:srgbClr val="0000FF"/>
                </a:solidFill>
              </a:rPr>
              <a:t>are also </a:t>
            </a:r>
            <a:r>
              <a:rPr lang="en-US" sz="2000" b="1" dirty="0" smtClean="0">
                <a:solidFill>
                  <a:srgbClr val="0000FF"/>
                </a:solidFill>
              </a:rPr>
              <a:t>distributions for </a:t>
            </a:r>
            <a:r>
              <a:rPr lang="en-US" sz="2000" b="1" dirty="0">
                <a:solidFill>
                  <a:srgbClr val="0000FF"/>
                </a:solidFill>
              </a:rPr>
              <a:t>which the variance does not exist. The average deviation or some other </a:t>
            </a:r>
            <a:r>
              <a:rPr lang="en-US" sz="2000" b="1" dirty="0" smtClean="0">
                <a:solidFill>
                  <a:srgbClr val="0000FF"/>
                </a:solidFill>
              </a:rPr>
              <a:t>quantity must </a:t>
            </a:r>
            <a:r>
              <a:rPr lang="en-US" sz="2000" b="1" dirty="0">
                <a:solidFill>
                  <a:srgbClr val="0000FF"/>
                </a:solidFill>
              </a:rPr>
              <a:t>be used as a parameter to indicate the spread of the distribution in such cases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"/>
            <a:ext cx="21037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9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45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0929990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6600"/>
                </a:solidFill>
              </a:rPr>
              <a:t>The corresponding </a:t>
            </a:r>
            <a:r>
              <a:rPr lang="en-US" sz="2000" b="1" i="1" dirty="0">
                <a:solidFill>
                  <a:srgbClr val="006600"/>
                </a:solidFill>
              </a:rPr>
              <a:t>expression for the </a:t>
            </a:r>
            <a:r>
              <a:rPr lang="en-US" sz="2000" b="1" i="1" u="sng" dirty="0">
                <a:solidFill>
                  <a:srgbClr val="FF0000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of the sample population </a:t>
            </a:r>
            <a:r>
              <a:rPr lang="en-US" sz="2000" b="1" i="1" dirty="0">
                <a:solidFill>
                  <a:srgbClr val="006600"/>
                </a:solidFill>
              </a:rPr>
              <a:t>is given </a:t>
            </a:r>
            <a:r>
              <a:rPr lang="en-US" sz="2000" b="1" i="1" dirty="0" smtClean="0">
                <a:solidFill>
                  <a:srgbClr val="006600"/>
                </a:solidFill>
              </a:rPr>
              <a:t>by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i="1" dirty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where </a:t>
            </a:r>
            <a:r>
              <a:rPr lang="en-US" sz="2000" b="1" i="1" dirty="0">
                <a:solidFill>
                  <a:srgbClr val="006600"/>
                </a:solidFill>
              </a:rPr>
              <a:t>the factor N - 1, rather than N, is required in the denominator to </a:t>
            </a:r>
            <a:r>
              <a:rPr lang="en-US" sz="2000" b="1" i="1" dirty="0" smtClean="0">
                <a:solidFill>
                  <a:srgbClr val="006600"/>
                </a:solidFill>
              </a:rPr>
              <a:t> account </a:t>
            </a: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 for the </a:t>
            </a:r>
            <a:r>
              <a:rPr lang="en-US" sz="2000" b="1" i="1" dirty="0">
                <a:solidFill>
                  <a:srgbClr val="006600"/>
                </a:solidFill>
              </a:rPr>
              <a:t>fact that the </a:t>
            </a:r>
            <a:r>
              <a:rPr lang="en-US" sz="2000" b="1" i="1" dirty="0" smtClean="0">
                <a:solidFill>
                  <a:srgbClr val="006600"/>
                </a:solidFill>
              </a:rPr>
              <a:t>parameter x </a:t>
            </a:r>
            <a:r>
              <a:rPr lang="en-US" sz="2000" b="1" i="1" dirty="0">
                <a:solidFill>
                  <a:srgbClr val="006600"/>
                </a:solidFill>
              </a:rPr>
              <a:t>has been determined from the data </a:t>
            </a:r>
            <a:r>
              <a:rPr lang="en-US" sz="2000" b="1" i="1" dirty="0" smtClean="0">
                <a:solidFill>
                  <a:srgbClr val="006600"/>
                </a:solidFill>
              </a:rPr>
              <a:t>and </a:t>
            </a:r>
            <a:r>
              <a:rPr lang="en-US" sz="2000" b="1" i="1" dirty="0">
                <a:solidFill>
                  <a:srgbClr val="006600"/>
                </a:solidFill>
              </a:rPr>
              <a:t>not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r>
              <a:rPr lang="en-US" sz="2000" b="1" i="1" dirty="0" smtClean="0">
                <a:solidFill>
                  <a:srgbClr val="006600"/>
                </a:solidFill>
              </a:rPr>
              <a:t>       independently</a:t>
            </a:r>
            <a:r>
              <a:rPr lang="en-US" sz="2000" b="1" i="1" dirty="0">
                <a:solidFill>
                  <a:srgbClr val="006600"/>
                </a:solidFill>
              </a:rPr>
              <a:t>.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Symbol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(</a:t>
            </a:r>
            <a:r>
              <a:rPr lang="en-US" sz="2000" b="1" i="1" u="sng" dirty="0">
                <a:solidFill>
                  <a:srgbClr val="800000"/>
                </a:solidFill>
              </a:rPr>
              <a:t>instead of s) is often used to represent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best estimate </a:t>
            </a:r>
            <a:r>
              <a:rPr lang="en-US" sz="2000" b="1" i="1" u="sng" dirty="0">
                <a:solidFill>
                  <a:srgbClr val="800000"/>
                </a:solidFill>
              </a:rPr>
              <a:t>of the standard deviation of the parent distribution determined from a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sample distribution</a:t>
            </a:r>
            <a:r>
              <a:rPr lang="en-US" sz="2000" b="1" i="1" u="sng" dirty="0">
                <a:solidFill>
                  <a:srgbClr val="800000"/>
                </a:solidFill>
              </a:rPr>
              <a:t>.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r>
              <a:rPr lang="en-US" sz="2400" b="1" i="1" u="sng" dirty="0">
                <a:solidFill>
                  <a:srgbClr val="FF0000"/>
                </a:solidFill>
              </a:rPr>
              <a:t>Significance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We need to describe our distribution </a:t>
            </a:r>
            <a:r>
              <a:rPr lang="en-US" sz="2000" b="1" i="1" u="sng" dirty="0">
                <a:solidFill>
                  <a:srgbClr val="0000FF"/>
                </a:solidFill>
              </a:rPr>
              <a:t>in terms of just the mean and standard deviation.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mean may not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 equal to exact reference point of </a:t>
            </a:r>
            <a:r>
              <a:rPr lang="en-US" sz="2000" b="1" i="1" u="sng" dirty="0">
                <a:solidFill>
                  <a:srgbClr val="800000"/>
                </a:solidFill>
              </a:rPr>
              <a:t>the parent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distribution, if it  </a:t>
            </a:r>
            <a:r>
              <a:rPr lang="en-US" sz="2000" b="1" i="1" u="sng" dirty="0">
                <a:solidFill>
                  <a:srgbClr val="800000"/>
                </a:solidFill>
              </a:rPr>
              <a:t>is not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symmetrical about </a:t>
            </a:r>
            <a:r>
              <a:rPr lang="en-US" sz="2000" b="1" i="1" u="sng" dirty="0">
                <a:solidFill>
                  <a:srgbClr val="800000"/>
                </a:solidFill>
              </a:rPr>
              <a:t>the mean, but it should have the same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characteristics.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mean </a:t>
            </a:r>
            <a:r>
              <a:rPr lang="en-US" sz="2000" b="1" i="1" u="sng" dirty="0">
                <a:solidFill>
                  <a:srgbClr val="FF0000"/>
                </a:solidFill>
              </a:rPr>
              <a:t>is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one </a:t>
            </a:r>
            <a:r>
              <a:rPr lang="en-US" sz="2000" b="1" i="1" u="sng" dirty="0">
                <a:solidFill>
                  <a:srgbClr val="FF0000"/>
                </a:solidFill>
              </a:rPr>
              <a:t>of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parameters that </a:t>
            </a:r>
            <a:r>
              <a:rPr lang="en-US" sz="2000" b="1" i="1" u="sng" dirty="0">
                <a:solidFill>
                  <a:srgbClr val="FF0000"/>
                </a:solidFill>
              </a:rPr>
              <a:t>specifies the probability distribution: 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It </a:t>
            </a:r>
            <a:r>
              <a:rPr lang="en-US" sz="2000" b="1" i="1" u="sng" dirty="0">
                <a:solidFill>
                  <a:srgbClr val="006600"/>
                </a:solidFill>
              </a:rPr>
              <a:t>has the same units as the "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true“ value </a:t>
            </a:r>
            <a:r>
              <a:rPr lang="en-US" sz="2000" b="1" i="1" u="sng" dirty="0">
                <a:solidFill>
                  <a:srgbClr val="006600"/>
                </a:solidFill>
              </a:rPr>
              <a:t>and,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we </a:t>
            </a:r>
            <a:r>
              <a:rPr lang="en-US" sz="2000" b="1" i="1" u="sng" dirty="0">
                <a:solidFill>
                  <a:srgbClr val="006600"/>
                </a:solidFill>
              </a:rPr>
              <a:t>shall consider it to be the best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estimate of </a:t>
            </a:r>
            <a:r>
              <a:rPr lang="en-US" sz="2000" b="1" i="1" u="sng" dirty="0">
                <a:solidFill>
                  <a:srgbClr val="006600"/>
                </a:solidFill>
              </a:rPr>
              <a:t>the "true" value under the prevailing experimental conditions</a:t>
            </a:r>
            <a:r>
              <a:rPr lang="en-US" sz="2000" b="1" i="1" u="sng" dirty="0" smtClean="0">
                <a:solidFill>
                  <a:srgbClr val="006600"/>
                </a:solidFill>
              </a:rPr>
              <a:t>.</a:t>
            </a:r>
            <a:endParaRPr lang="en-US" sz="2000" b="1" i="1" u="sng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variance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and the standard deviation s characterize the uncertainties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associated with </a:t>
            </a:r>
            <a:r>
              <a:rPr lang="en-US" sz="2000" b="1" i="1" u="sng" dirty="0">
                <a:solidFill>
                  <a:srgbClr val="800000"/>
                </a:solidFill>
              </a:rPr>
              <a:t>our experimental attempts to determine the "true" values. </a:t>
            </a:r>
            <a:endParaRPr lang="en-US" sz="2000" b="1" i="1" u="sng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For </a:t>
            </a:r>
            <a:r>
              <a:rPr lang="en-US" sz="2000" b="1" i="1" u="sng" dirty="0">
                <a:solidFill>
                  <a:srgbClr val="0000FF"/>
                </a:solidFill>
              </a:rPr>
              <a:t>a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given number </a:t>
            </a:r>
            <a:r>
              <a:rPr lang="en-US" sz="2000" b="1" i="1" u="sng" dirty="0">
                <a:solidFill>
                  <a:srgbClr val="0000FF"/>
                </a:solidFill>
              </a:rPr>
              <a:t>of observations, the uncertainty in determining the mean of the parent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i="1" u="sng" dirty="0">
                <a:solidFill>
                  <a:srgbClr val="0000FF"/>
                </a:solidFill>
              </a:rPr>
              <a:t>proportional to the standard deviation of that distribution.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The standard deviation </a:t>
            </a:r>
            <a:r>
              <a:rPr lang="en-US" sz="2000" b="1" i="1" u="sng" dirty="0">
                <a:solidFill>
                  <a:srgbClr val="FF0000"/>
                </a:solidFill>
              </a:rPr>
              <a:t>s is, therefore, an appropriate measure of the uncertainty due to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fluctuations in </a:t>
            </a:r>
            <a:r>
              <a:rPr lang="en-US" sz="2000" b="1" i="1" u="sng" dirty="0">
                <a:solidFill>
                  <a:srgbClr val="FF0000"/>
                </a:solidFill>
              </a:rPr>
              <a:t>the observations in our attempt to determine the "true"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T</a:t>
            </a:r>
            <a:r>
              <a:rPr lang="en-US" sz="2000" b="1" i="1" u="sng" dirty="0" smtClean="0">
                <a:solidFill>
                  <a:srgbClr val="0000FF"/>
                </a:solidFill>
              </a:rPr>
              <a:t>he </a:t>
            </a:r>
            <a:r>
              <a:rPr lang="en-US" sz="2000" b="1" i="1" u="sng" dirty="0">
                <a:solidFill>
                  <a:srgbClr val="0000FF"/>
                </a:solidFill>
              </a:rPr>
              <a:t>distribution resulting from purely statistical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errors can </a:t>
            </a:r>
            <a:r>
              <a:rPr lang="en-US" sz="2000" b="1" i="1" u="sng" dirty="0">
                <a:solidFill>
                  <a:srgbClr val="0000FF"/>
                </a:solidFill>
              </a:rPr>
              <a:t>be described well by the two parameters, the mean and the standard deviation,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At distances </a:t>
            </a:r>
            <a:r>
              <a:rPr lang="en-US" sz="2000" b="1" i="1" u="sng" dirty="0">
                <a:solidFill>
                  <a:srgbClr val="800000"/>
                </a:solidFill>
              </a:rPr>
              <a:t>of a few standard deviations from the mean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of an </a:t>
            </a:r>
            <a:r>
              <a:rPr lang="en-US" sz="2000" b="1" i="1" u="sng" dirty="0">
                <a:solidFill>
                  <a:srgbClr val="800000"/>
                </a:solidFill>
              </a:rPr>
              <a:t>experimental distribution, nonstatistical errors may dominate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Then it </a:t>
            </a:r>
            <a:r>
              <a:rPr lang="en-US" sz="2000" b="1" i="1" u="sng" dirty="0">
                <a:solidFill>
                  <a:srgbClr val="006600"/>
                </a:solidFill>
              </a:rPr>
              <a:t>may be preferable to describe the spread of the distribution in terms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the </a:t>
            </a:r>
            <a:r>
              <a:rPr lang="en-US" sz="2000" b="1" i="1" u="sng" dirty="0">
                <a:solidFill>
                  <a:srgbClr val="006600"/>
                </a:solidFill>
              </a:rPr>
              <a:t>average deviation, rather than the standard deviation, because the latter tends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to deemphasize </a:t>
            </a:r>
            <a:r>
              <a:rPr lang="en-US" sz="2000" b="1" i="1" u="sng" dirty="0">
                <a:solidFill>
                  <a:srgbClr val="006600"/>
                </a:solidFill>
              </a:rPr>
              <a:t>measurements that are far from the mean.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There </a:t>
            </a:r>
            <a:r>
              <a:rPr lang="en-US" sz="2000" b="1" i="1" u="sng" dirty="0">
                <a:solidFill>
                  <a:srgbClr val="800000"/>
                </a:solidFill>
              </a:rPr>
              <a:t>are also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distributions for </a:t>
            </a:r>
            <a:r>
              <a:rPr lang="en-US" sz="2000" b="1" i="1" u="sng" dirty="0">
                <a:solidFill>
                  <a:srgbClr val="800000"/>
                </a:solidFill>
              </a:rPr>
              <a:t>which the variance does not exist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The average deviation or some other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quantity must </a:t>
            </a:r>
            <a:r>
              <a:rPr lang="en-US" sz="2000" b="1" i="1" u="sng" dirty="0">
                <a:solidFill>
                  <a:srgbClr val="0000FF"/>
                </a:solidFill>
              </a:rPr>
              <a:t>be used as a parameter to indicate the spread of the distribution in such cases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  <a:endParaRPr lang="en-US" sz="2000" i="1" u="sng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66"/>
            <a:ext cx="210371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8824"/>
            <a:ext cx="8429652" cy="687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747897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In the following sections, however, we shall be concerned mainly with </a:t>
            </a:r>
            <a:r>
              <a:rPr lang="en-US" sz="2000" b="1" dirty="0" smtClean="0">
                <a:solidFill>
                  <a:srgbClr val="0000FF"/>
                </a:solidFill>
              </a:rPr>
              <a:t>distributions that </a:t>
            </a:r>
            <a:r>
              <a:rPr lang="en-US" sz="2000" b="1" dirty="0">
                <a:solidFill>
                  <a:srgbClr val="0000FF"/>
                </a:solidFill>
              </a:rPr>
              <a:t>result from statistical errors and for which the variance exists.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FF0000"/>
                </a:solidFill>
              </a:rPr>
              <a:t>1.4 MEAN AND STANDARD </a:t>
            </a:r>
            <a:r>
              <a:rPr lang="en-US" sz="2000" b="1" u="sng" dirty="0" smtClean="0">
                <a:solidFill>
                  <a:srgbClr val="FF0000"/>
                </a:solidFill>
              </a:rPr>
              <a:t>DEVIATION OF </a:t>
            </a:r>
            <a:r>
              <a:rPr lang="en-US" sz="2000" b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We can define 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and the standard deviation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in </a:t>
            </a:r>
            <a:r>
              <a:rPr lang="en-US" sz="2000" b="1" dirty="0">
                <a:solidFill>
                  <a:srgbClr val="0000FF"/>
                </a:solidFill>
              </a:rPr>
              <a:t>terms of the </a:t>
            </a:r>
            <a:r>
              <a:rPr lang="en-US" sz="2000" b="1" dirty="0" smtClean="0">
                <a:solidFill>
                  <a:srgbClr val="0000FF"/>
                </a:solidFill>
              </a:rPr>
              <a:t>distribution </a:t>
            </a:r>
            <a:r>
              <a:rPr lang="en-US" sz="2000" b="1" i="1" dirty="0" smtClean="0">
                <a:solidFill>
                  <a:srgbClr val="0000FF"/>
                </a:solidFill>
              </a:rPr>
              <a:t>p </a:t>
            </a:r>
            <a:r>
              <a:rPr lang="en-US" sz="2000" b="1" i="1" dirty="0">
                <a:solidFill>
                  <a:srgbClr val="0000FF"/>
                </a:solidFill>
              </a:rPr>
              <a:t>(x) </a:t>
            </a:r>
            <a:r>
              <a:rPr lang="en-US" sz="2000" b="1" dirty="0">
                <a:solidFill>
                  <a:srgbClr val="0000FF"/>
                </a:solidFill>
              </a:rPr>
              <a:t>of the parent population.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probability density </a:t>
            </a:r>
            <a:r>
              <a:rPr lang="en-US" sz="2000" b="1" i="1" dirty="0">
                <a:solidFill>
                  <a:srgbClr val="FF00FF"/>
                </a:solidFill>
              </a:rPr>
              <a:t>p(x) </a:t>
            </a:r>
            <a:r>
              <a:rPr lang="en-US" sz="2000" b="1" dirty="0">
                <a:solidFill>
                  <a:srgbClr val="FF00FF"/>
                </a:solidFill>
              </a:rPr>
              <a:t>is defined such that in </a:t>
            </a:r>
            <a:r>
              <a:rPr lang="en-US" sz="2000" b="1" dirty="0" smtClean="0">
                <a:solidFill>
                  <a:srgbClr val="FF00FF"/>
                </a:solidFill>
              </a:rPr>
              <a:t>the limit </a:t>
            </a:r>
            <a:r>
              <a:rPr lang="en-US" sz="2000" b="1" dirty="0">
                <a:solidFill>
                  <a:srgbClr val="FF00FF"/>
                </a:solidFill>
              </a:rPr>
              <a:t>of a very large number of observations, the fraction </a:t>
            </a:r>
            <a:r>
              <a:rPr lang="en-US" sz="2000" b="1" i="1" dirty="0" err="1">
                <a:solidFill>
                  <a:srgbClr val="FF00FF"/>
                </a:solidFill>
              </a:rPr>
              <a:t>dN</a:t>
            </a:r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of observations of </a:t>
            </a:r>
            <a:r>
              <a:rPr lang="en-US" sz="2000" b="1" dirty="0" smtClean="0">
                <a:solidFill>
                  <a:srgbClr val="FF00FF"/>
                </a:solidFill>
              </a:rPr>
              <a:t>the variable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that yield values between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and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+ </a:t>
            </a:r>
            <a:r>
              <a:rPr lang="en-US" sz="2000" b="1" i="1" dirty="0">
                <a:solidFill>
                  <a:srgbClr val="FF00FF"/>
                </a:solidFill>
              </a:rPr>
              <a:t>dx </a:t>
            </a:r>
            <a:r>
              <a:rPr lang="en-US" sz="2000" b="1" dirty="0">
                <a:solidFill>
                  <a:srgbClr val="FF00FF"/>
                </a:solidFill>
              </a:rPr>
              <a:t>is given by </a:t>
            </a:r>
            <a:r>
              <a:rPr lang="en-US" sz="2000" b="1" i="1" dirty="0" err="1">
                <a:solidFill>
                  <a:srgbClr val="FF00FF"/>
                </a:solidFill>
              </a:rPr>
              <a:t>dN</a:t>
            </a:r>
            <a:r>
              <a:rPr lang="en-US" sz="2000" b="1" i="1" dirty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= </a:t>
            </a:r>
            <a:r>
              <a:rPr lang="en-US" sz="2000" b="1" i="1" dirty="0">
                <a:solidFill>
                  <a:srgbClr val="FF00FF"/>
                </a:solidFill>
              </a:rPr>
              <a:t>Np (x) dx.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is the </a:t>
            </a:r>
            <a:r>
              <a:rPr lang="en-US" sz="2000" b="1" i="1" dirty="0">
                <a:solidFill>
                  <a:srgbClr val="0000FF"/>
                </a:solidFill>
              </a:rPr>
              <a:t>expectation value 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&lt;</a:t>
            </a:r>
            <a:r>
              <a:rPr lang="en-US" sz="2000" b="1" i="1" dirty="0" smtClean="0">
                <a:solidFill>
                  <a:srgbClr val="0000FF"/>
                </a:solidFill>
              </a:rPr>
              <a:t> x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&gt; </a:t>
            </a:r>
            <a:r>
              <a:rPr lang="en-US" sz="2000" b="1" dirty="0" smtClean="0">
                <a:solidFill>
                  <a:srgbClr val="0000FF"/>
                </a:solidFill>
              </a:rPr>
              <a:t>of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and the variance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FF"/>
                </a:solidFill>
              </a:rPr>
              <a:t>is </a:t>
            </a:r>
            <a:r>
              <a:rPr lang="en-US" sz="2000" b="1" dirty="0">
                <a:solidFill>
                  <a:srgbClr val="0000FF"/>
                </a:solidFill>
              </a:rPr>
              <a:t>the expectation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value 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&lt;</a:t>
            </a:r>
            <a:r>
              <a:rPr lang="en-US" sz="2000" b="1" dirty="0" smtClean="0">
                <a:solidFill>
                  <a:srgbClr val="0000FF"/>
                </a:solidFill>
              </a:rPr>
              <a:t>(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-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i="1" dirty="0" smtClean="0">
                <a:solidFill>
                  <a:srgbClr val="0000FF"/>
                </a:solidFill>
                <a:latin typeface="Vrinda"/>
                <a:cs typeface="Vrinda"/>
              </a:rPr>
              <a:t>&gt;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the square of deviations of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The expectation value </a:t>
            </a:r>
            <a:r>
              <a:rPr lang="en-US" sz="2000" b="1" i="1" dirty="0" smtClean="0">
                <a:solidFill>
                  <a:srgbClr val="008080"/>
                </a:solidFill>
                <a:latin typeface="Vrinda"/>
                <a:cs typeface="Vrinda"/>
              </a:rPr>
              <a:t>&lt;</a:t>
            </a:r>
            <a:r>
              <a:rPr lang="en-US" sz="2000" b="1" i="1" dirty="0" smtClean="0">
                <a:solidFill>
                  <a:srgbClr val="008080"/>
                </a:solidFill>
              </a:rPr>
              <a:t>f(x)</a:t>
            </a:r>
            <a:r>
              <a:rPr lang="en-US" sz="2000" b="1" i="1" dirty="0" smtClean="0">
                <a:solidFill>
                  <a:srgbClr val="008080"/>
                </a:solidFill>
                <a:latin typeface="Vrinda"/>
                <a:cs typeface="Vrinda"/>
              </a:rPr>
              <a:t>&gt;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>
                <a:solidFill>
                  <a:srgbClr val="008080"/>
                </a:solidFill>
              </a:rPr>
              <a:t>of any function of </a:t>
            </a:r>
            <a:r>
              <a:rPr lang="en-US" sz="2000" b="1" i="1" dirty="0">
                <a:solidFill>
                  <a:srgbClr val="008080"/>
                </a:solidFill>
              </a:rPr>
              <a:t>x </a:t>
            </a:r>
            <a:r>
              <a:rPr lang="en-US" sz="2000" b="1" dirty="0">
                <a:solidFill>
                  <a:srgbClr val="008080"/>
                </a:solidFill>
              </a:rPr>
              <a:t>is defined as the weighted average </a:t>
            </a:r>
            <a:r>
              <a:rPr lang="en-US" sz="2000" b="1" i="1" dirty="0" smtClean="0">
                <a:solidFill>
                  <a:srgbClr val="008080"/>
                </a:solidFill>
              </a:rPr>
              <a:t>of f(x</a:t>
            </a:r>
            <a:r>
              <a:rPr lang="en-US" sz="2000" b="1" i="1" dirty="0">
                <a:solidFill>
                  <a:srgbClr val="008080"/>
                </a:solidFill>
              </a:rPr>
              <a:t>), </a:t>
            </a:r>
            <a:r>
              <a:rPr lang="en-US" sz="2000" b="1" dirty="0">
                <a:solidFill>
                  <a:srgbClr val="008080"/>
                </a:solidFill>
              </a:rPr>
              <a:t>over </a:t>
            </a:r>
            <a:r>
              <a:rPr lang="en-US" sz="2000" b="1" dirty="0" smtClean="0">
                <a:solidFill>
                  <a:srgbClr val="008080"/>
                </a:solidFill>
              </a:rPr>
              <a:t>all possible </a:t>
            </a:r>
            <a:r>
              <a:rPr lang="en-US" sz="2000" b="1" dirty="0">
                <a:solidFill>
                  <a:srgbClr val="008080"/>
                </a:solidFill>
              </a:rPr>
              <a:t>values of the variable </a:t>
            </a:r>
            <a:r>
              <a:rPr lang="en-US" sz="2000" b="1" i="1" dirty="0">
                <a:solidFill>
                  <a:srgbClr val="008080"/>
                </a:solidFill>
              </a:rPr>
              <a:t>x, </a:t>
            </a:r>
            <a:r>
              <a:rPr lang="en-US" sz="2000" b="1" dirty="0">
                <a:solidFill>
                  <a:srgbClr val="008080"/>
                </a:solidFill>
              </a:rPr>
              <a:t>with each value </a:t>
            </a:r>
            <a:r>
              <a:rPr lang="en-US" sz="2000" b="1" i="1" dirty="0" smtClean="0">
                <a:solidFill>
                  <a:srgbClr val="008080"/>
                </a:solidFill>
              </a:rPr>
              <a:t>of f(x</a:t>
            </a:r>
            <a:r>
              <a:rPr lang="en-US" sz="2000" b="1" i="1" dirty="0">
                <a:solidFill>
                  <a:srgbClr val="008080"/>
                </a:solidFill>
              </a:rPr>
              <a:t>) </a:t>
            </a:r>
            <a:r>
              <a:rPr lang="en-US" sz="2000" b="1" dirty="0">
                <a:solidFill>
                  <a:srgbClr val="008080"/>
                </a:solidFill>
              </a:rPr>
              <a:t>weighted by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density </a:t>
            </a:r>
            <a:r>
              <a:rPr lang="en-US" sz="2000" b="1" dirty="0">
                <a:solidFill>
                  <a:srgbClr val="008080"/>
                </a:solidFill>
              </a:rPr>
              <a:t>distribution </a:t>
            </a:r>
            <a:r>
              <a:rPr lang="en-US" sz="2000" b="1" i="1" dirty="0">
                <a:solidFill>
                  <a:srgbClr val="008080"/>
                </a:solidFill>
              </a:rPr>
              <a:t>p (x).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>
                <a:solidFill>
                  <a:srgbClr val="FF0000"/>
                </a:solidFill>
              </a:rPr>
              <a:t>Discrete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the probability function is a discrete function </a:t>
            </a:r>
            <a:r>
              <a:rPr lang="en-US" sz="2000" b="1" i="1" dirty="0">
                <a:solidFill>
                  <a:srgbClr val="0000FF"/>
                </a:solidFill>
              </a:rPr>
              <a:t>P(x) </a:t>
            </a:r>
            <a:r>
              <a:rPr lang="en-US" sz="2000" b="1" dirty="0">
                <a:solidFill>
                  <a:srgbClr val="0000FF"/>
                </a:solidFill>
              </a:rPr>
              <a:t>of the observed value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we replace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sum over the individual observations </a:t>
            </a:r>
            <a:r>
              <a:rPr lang="en-US" sz="2000" b="1" i="1" dirty="0" smtClean="0">
                <a:solidFill>
                  <a:srgbClr val="0000FF"/>
                </a:solidFill>
                <a:sym typeface="Symbol"/>
              </a:rPr>
              <a:t></a:t>
            </a:r>
            <a:r>
              <a:rPr lang="en-US" sz="2000" b="1" i="1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dirty="0">
                <a:solidFill>
                  <a:srgbClr val="0000FF"/>
                </a:solidFill>
              </a:rPr>
              <a:t>in Equation (1.2) by a sum over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values of the possible observations multiplied by the number of times these </a:t>
            </a:r>
            <a:r>
              <a:rPr lang="en-US" sz="2000" b="1" dirty="0" smtClean="0">
                <a:solidFill>
                  <a:srgbClr val="0000FF"/>
                </a:solidFill>
              </a:rPr>
              <a:t>observations are </a:t>
            </a:r>
            <a:r>
              <a:rPr lang="en-US" sz="2000" b="1" dirty="0">
                <a:solidFill>
                  <a:srgbClr val="0000FF"/>
                </a:solidFill>
              </a:rPr>
              <a:t>expected to occur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If </a:t>
            </a:r>
            <a:r>
              <a:rPr lang="en-US" sz="2000" b="1" dirty="0">
                <a:solidFill>
                  <a:srgbClr val="FF00FF"/>
                </a:solidFill>
              </a:rPr>
              <a:t>there are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possible different observable </a:t>
            </a:r>
            <a:r>
              <a:rPr lang="en-US" sz="2000" b="1" dirty="0" smtClean="0">
                <a:solidFill>
                  <a:srgbClr val="FF00FF"/>
                </a:solidFill>
              </a:rPr>
              <a:t>values of </a:t>
            </a:r>
            <a:r>
              <a:rPr lang="en-US" sz="2000" b="1" dirty="0">
                <a:solidFill>
                  <a:srgbClr val="FF00FF"/>
                </a:solidFill>
              </a:rPr>
              <a:t>the quantity </a:t>
            </a:r>
            <a:r>
              <a:rPr lang="en-US" sz="2000" b="1" i="1" dirty="0">
                <a:solidFill>
                  <a:srgbClr val="FF00FF"/>
                </a:solidFill>
              </a:rPr>
              <a:t>x, </a:t>
            </a:r>
            <a:r>
              <a:rPr lang="en-US" sz="2000" b="1" dirty="0">
                <a:solidFill>
                  <a:srgbClr val="FF00FF"/>
                </a:solidFill>
              </a:rPr>
              <a:t>which we denote by </a:t>
            </a: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i="1" dirty="0" err="1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(where the </a:t>
            </a:r>
            <a:r>
              <a:rPr lang="en-US" sz="2000" b="1" dirty="0" smtClean="0">
                <a:solidFill>
                  <a:srgbClr val="FF00FF"/>
                </a:solidFill>
              </a:rPr>
              <a:t>index j  runs </a:t>
            </a:r>
            <a:r>
              <a:rPr lang="en-US" sz="2000" b="1" dirty="0">
                <a:solidFill>
                  <a:srgbClr val="FF00FF"/>
                </a:solidFill>
              </a:rPr>
              <a:t>from 1 to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with </a:t>
            </a:r>
            <a:r>
              <a:rPr lang="en-US" sz="2000" b="1" dirty="0" smtClean="0">
                <a:solidFill>
                  <a:srgbClr val="FF00FF"/>
                </a:solidFill>
              </a:rPr>
              <a:t>no two </a:t>
            </a:r>
            <a:r>
              <a:rPr lang="en-US" sz="2000" b="1" dirty="0">
                <a:solidFill>
                  <a:srgbClr val="FF00FF"/>
                </a:solidFill>
              </a:rPr>
              <a:t>values of </a:t>
            </a:r>
            <a:r>
              <a:rPr lang="en-US" sz="2000" b="1" i="1" dirty="0" err="1" smtClean="0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FF00FF"/>
                </a:solidFill>
              </a:rPr>
              <a:t>equal), we should expect from a total of </a:t>
            </a:r>
            <a:r>
              <a:rPr lang="en-US" sz="2000" b="1" i="1" dirty="0">
                <a:solidFill>
                  <a:srgbClr val="FF00FF"/>
                </a:solidFill>
              </a:rPr>
              <a:t>N </a:t>
            </a:r>
            <a:r>
              <a:rPr lang="en-US" sz="2000" b="1" dirty="0">
                <a:solidFill>
                  <a:srgbClr val="FF00FF"/>
                </a:solidFill>
              </a:rPr>
              <a:t>observations to </a:t>
            </a:r>
            <a:r>
              <a:rPr lang="en-US" sz="2000" b="1" dirty="0" smtClean="0">
                <a:solidFill>
                  <a:srgbClr val="FF00FF"/>
                </a:solidFill>
              </a:rPr>
              <a:t>obtain each </a:t>
            </a:r>
            <a:r>
              <a:rPr lang="en-US" sz="2000" b="1" dirty="0">
                <a:solidFill>
                  <a:srgbClr val="FF00FF"/>
                </a:solidFill>
              </a:rPr>
              <a:t>observable </a:t>
            </a:r>
            <a:r>
              <a:rPr lang="en-US" sz="2000" b="1" i="1" dirty="0" smtClean="0">
                <a:solidFill>
                  <a:srgbClr val="FF00FF"/>
                </a:solidFill>
              </a:rPr>
              <a:t>NP(</a:t>
            </a:r>
            <a:r>
              <a:rPr lang="en-US" sz="2000" b="1" i="1" dirty="0" err="1">
                <a:solidFill>
                  <a:srgbClr val="FF00FF"/>
                </a:solidFill>
              </a:rPr>
              <a:t>x</a:t>
            </a:r>
            <a:r>
              <a:rPr lang="en-US" sz="2000" b="1" i="1" baseline="-25000" dirty="0" err="1">
                <a:solidFill>
                  <a:srgbClr val="FF00FF"/>
                </a:solidFill>
              </a:rPr>
              <a:t>j</a:t>
            </a:r>
            <a:r>
              <a:rPr lang="en-US" sz="2000" b="1" i="1" dirty="0" smtClean="0">
                <a:solidFill>
                  <a:srgbClr val="FF00FF"/>
                </a:solidFill>
              </a:rPr>
              <a:t>) </a:t>
            </a:r>
            <a:r>
              <a:rPr lang="en-US" sz="2000" b="1" dirty="0">
                <a:solidFill>
                  <a:srgbClr val="FF00FF"/>
                </a:solidFill>
              </a:rPr>
              <a:t>times. </a:t>
            </a:r>
            <a:endParaRPr lang="en-US" sz="2000" b="1" dirty="0" smtClean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41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986528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FF0000"/>
                </a:solidFill>
              </a:rPr>
              <a:t>1.4 </a:t>
            </a:r>
            <a:r>
              <a:rPr lang="en-US" sz="2400" b="1" i="1" u="sng" dirty="0">
                <a:solidFill>
                  <a:srgbClr val="FF0000"/>
                </a:solidFill>
              </a:rPr>
              <a:t>MEAN AND STANDARD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DEVIATION OF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In the following , we shall be concerned mainly with distributions that result from statistical errors and for which the variance exists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and the standard deviation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  can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be defined in </a:t>
            </a:r>
            <a:r>
              <a:rPr lang="en-US" sz="2000" b="1" i="1" u="sng" dirty="0">
                <a:solidFill>
                  <a:srgbClr val="006600"/>
                </a:solidFill>
              </a:rPr>
              <a:t>terms of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distribution p </a:t>
            </a:r>
            <a:r>
              <a:rPr lang="en-US" sz="2000" b="1" i="1" u="sng" dirty="0">
                <a:solidFill>
                  <a:srgbClr val="006600"/>
                </a:solidFill>
              </a:rPr>
              <a:t>(x) of the parent population.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probability density p(x) is defined such that in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limit </a:t>
            </a:r>
            <a:r>
              <a:rPr lang="en-US" sz="2000" b="1" i="1" u="sng" dirty="0">
                <a:solidFill>
                  <a:srgbClr val="800000"/>
                </a:solidFill>
              </a:rPr>
              <a:t>of a very large number of observations, the fraction </a:t>
            </a:r>
            <a:r>
              <a:rPr lang="en-US" sz="2000" b="1" i="1" u="sng" dirty="0" err="1">
                <a:solidFill>
                  <a:srgbClr val="800000"/>
                </a:solidFill>
              </a:rPr>
              <a:t>dN</a:t>
            </a:r>
            <a:r>
              <a:rPr lang="en-US" sz="2000" b="1" i="1" u="sng" dirty="0">
                <a:solidFill>
                  <a:srgbClr val="800000"/>
                </a:solidFill>
              </a:rPr>
              <a:t> of observations of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the variable </a:t>
            </a:r>
            <a:r>
              <a:rPr lang="en-US" sz="2000" b="1" i="1" u="sng" dirty="0">
                <a:solidFill>
                  <a:srgbClr val="800000"/>
                </a:solidFill>
              </a:rPr>
              <a:t>x that yield values between x and x + dx is given by </a:t>
            </a:r>
            <a:r>
              <a:rPr lang="en-US" sz="2000" b="1" i="1" u="sng" dirty="0" err="1">
                <a:solidFill>
                  <a:srgbClr val="800000"/>
                </a:solidFill>
              </a:rPr>
              <a:t>dN</a:t>
            </a:r>
            <a:r>
              <a:rPr lang="en-US" sz="2000" b="1" i="1" u="sng" dirty="0">
                <a:solidFill>
                  <a:srgbClr val="800000"/>
                </a:solidFill>
              </a:rPr>
              <a:t> = Np (x) dx.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The 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is the expectation value 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x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&gt;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of </a:t>
            </a:r>
            <a:r>
              <a:rPr lang="en-US" sz="2000" b="1" i="1" u="sng" dirty="0">
                <a:solidFill>
                  <a:srgbClr val="FF0000"/>
                </a:solidFill>
              </a:rPr>
              <a:t>x, and the variance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expectation value 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( </a:t>
            </a:r>
            <a:r>
              <a:rPr lang="en-US" sz="2000" b="1" i="1" u="sng" dirty="0">
                <a:solidFill>
                  <a:srgbClr val="FF0000"/>
                </a:solidFill>
              </a:rPr>
              <a:t>x -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)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 smtClean="0">
                <a:solidFill>
                  <a:srgbClr val="FF0000"/>
                </a:solidFill>
                <a:latin typeface="Vrinda"/>
                <a:cs typeface="Vrinda"/>
              </a:rPr>
              <a:t>&gt;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</a:rPr>
              <a:t>of the square of deviations of x from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expectation value </a:t>
            </a:r>
            <a:r>
              <a:rPr lang="en-US" sz="2000" b="1" i="1" u="sng" dirty="0" smtClean="0">
                <a:solidFill>
                  <a:srgbClr val="006600"/>
                </a:solidFill>
                <a:latin typeface="Vrinda"/>
                <a:cs typeface="Vrinda"/>
              </a:rPr>
              <a:t>&lt;</a:t>
            </a:r>
            <a:r>
              <a:rPr lang="en-US" sz="2000" b="1" i="1" u="sng" dirty="0" smtClean="0">
                <a:solidFill>
                  <a:srgbClr val="006600"/>
                </a:solidFill>
              </a:rPr>
              <a:t>f(x)</a:t>
            </a:r>
            <a:r>
              <a:rPr lang="en-US" sz="2000" b="1" i="1" u="sng" dirty="0" smtClean="0">
                <a:solidFill>
                  <a:srgbClr val="006600"/>
                </a:solidFill>
                <a:latin typeface="Vrinda"/>
                <a:cs typeface="Vrinda"/>
              </a:rPr>
              <a:t>&gt;</a:t>
            </a: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of any function of x is defined as the weighted average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f(x</a:t>
            </a:r>
            <a:r>
              <a:rPr lang="en-US" sz="2000" b="1" i="1" u="sng" dirty="0">
                <a:solidFill>
                  <a:srgbClr val="006600"/>
                </a:solidFill>
              </a:rPr>
              <a:t>), over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all possible </a:t>
            </a:r>
            <a:r>
              <a:rPr lang="en-US" sz="2000" b="1" i="1" u="sng" dirty="0">
                <a:solidFill>
                  <a:srgbClr val="006600"/>
                </a:solidFill>
              </a:rPr>
              <a:t>values of the variable x, with each value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of f(x</a:t>
            </a:r>
            <a:r>
              <a:rPr lang="en-US" sz="2000" b="1" i="1" u="sng" dirty="0">
                <a:solidFill>
                  <a:srgbClr val="006600"/>
                </a:solidFill>
              </a:rPr>
              <a:t>) weighted by the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probability density </a:t>
            </a:r>
            <a:r>
              <a:rPr lang="en-US" sz="2000" b="1" i="1" u="sng" dirty="0">
                <a:solidFill>
                  <a:srgbClr val="006600"/>
                </a:solidFill>
              </a:rPr>
              <a:t>distribution p (x).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>
                <a:solidFill>
                  <a:srgbClr val="FF0000"/>
                </a:solidFill>
              </a:rPr>
              <a:t>Discrete 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If the probability function is a discrete function P(x) of the observed value x, we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replace the </a:t>
            </a:r>
            <a:r>
              <a:rPr lang="en-US" sz="2000" b="1" i="1" u="sng" dirty="0">
                <a:solidFill>
                  <a:srgbClr val="0000FF"/>
                </a:solidFill>
              </a:rPr>
              <a:t>sum over the individual observations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</a:t>
            </a:r>
            <a:r>
              <a:rPr lang="en-US" sz="2000" b="1" i="1" u="sng" dirty="0">
                <a:solidFill>
                  <a:srgbClr val="0000FF"/>
                </a:solidFill>
                <a:sym typeface="Symbol"/>
              </a:rPr>
              <a:t>x</a:t>
            </a:r>
            <a:r>
              <a:rPr lang="en-US" sz="2000" b="1" i="1" u="sng" baseline="-25000" dirty="0" smtClean="0">
                <a:solidFill>
                  <a:srgbClr val="0000FF"/>
                </a:solidFill>
              </a:rPr>
              <a:t>i </a:t>
            </a:r>
            <a:r>
              <a:rPr lang="en-US" sz="2000" b="1" i="1" u="sng" dirty="0">
                <a:solidFill>
                  <a:srgbClr val="0000FF"/>
                </a:solidFill>
              </a:rPr>
              <a:t>in Equation (1.2) by a sum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over the </a:t>
            </a:r>
            <a:r>
              <a:rPr lang="en-US" sz="2000" b="1" i="1" u="sng" dirty="0">
                <a:solidFill>
                  <a:srgbClr val="0000FF"/>
                </a:solidFill>
              </a:rPr>
              <a:t>values of the possible observations multiplied by the number of times these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observations are </a:t>
            </a:r>
            <a:r>
              <a:rPr lang="en-US" sz="2000" b="1" i="1" u="sng" dirty="0">
                <a:solidFill>
                  <a:srgbClr val="0000FF"/>
                </a:solidFill>
              </a:rPr>
              <a:t>expected to occur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If </a:t>
            </a:r>
            <a:r>
              <a:rPr lang="en-US" sz="2000" b="1" dirty="0">
                <a:solidFill>
                  <a:srgbClr val="800000"/>
                </a:solidFill>
              </a:rPr>
              <a:t>there are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possible different observable </a:t>
            </a:r>
            <a:r>
              <a:rPr lang="en-US" sz="2000" b="1" dirty="0" smtClean="0">
                <a:solidFill>
                  <a:srgbClr val="800000"/>
                </a:solidFill>
              </a:rPr>
              <a:t>values of </a:t>
            </a:r>
            <a:r>
              <a:rPr lang="en-US" sz="2000" b="1" dirty="0">
                <a:solidFill>
                  <a:srgbClr val="800000"/>
                </a:solidFill>
              </a:rPr>
              <a:t>the quantity </a:t>
            </a:r>
            <a:r>
              <a:rPr lang="en-US" sz="2000" b="1" i="1" dirty="0">
                <a:solidFill>
                  <a:srgbClr val="800000"/>
                </a:solidFill>
              </a:rPr>
              <a:t>x, </a:t>
            </a:r>
            <a:r>
              <a:rPr lang="en-US" sz="2000" b="1" dirty="0">
                <a:solidFill>
                  <a:srgbClr val="800000"/>
                </a:solidFill>
              </a:rPr>
              <a:t>which we denote by 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(where the </a:t>
            </a:r>
            <a:r>
              <a:rPr lang="en-US" sz="2000" b="1" dirty="0" smtClean="0">
                <a:solidFill>
                  <a:srgbClr val="800000"/>
                </a:solidFill>
              </a:rPr>
              <a:t>index j  runs </a:t>
            </a:r>
            <a:r>
              <a:rPr lang="en-US" sz="2000" b="1" dirty="0">
                <a:solidFill>
                  <a:srgbClr val="800000"/>
                </a:solidFill>
              </a:rPr>
              <a:t>from 1 to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with </a:t>
            </a:r>
            <a:r>
              <a:rPr lang="en-US" sz="2000" b="1" dirty="0" smtClean="0">
                <a:solidFill>
                  <a:srgbClr val="800000"/>
                </a:solidFill>
              </a:rPr>
              <a:t>no two </a:t>
            </a:r>
            <a:r>
              <a:rPr lang="en-US" sz="2000" b="1" dirty="0">
                <a:solidFill>
                  <a:srgbClr val="800000"/>
                </a:solidFill>
              </a:rPr>
              <a:t>values of </a:t>
            </a:r>
            <a:r>
              <a:rPr lang="en-US" sz="2000" b="1" i="1" dirty="0" err="1" smtClean="0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 smtClean="0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>
                <a:solidFill>
                  <a:srgbClr val="800000"/>
                </a:solidFill>
              </a:rPr>
              <a:t>equal), we should expect from a total of </a:t>
            </a:r>
            <a:r>
              <a:rPr lang="en-US" sz="2000" b="1" i="1" dirty="0">
                <a:solidFill>
                  <a:srgbClr val="800000"/>
                </a:solidFill>
              </a:rPr>
              <a:t>N </a:t>
            </a:r>
            <a:r>
              <a:rPr lang="en-US" sz="2000" b="1" dirty="0">
                <a:solidFill>
                  <a:srgbClr val="800000"/>
                </a:solidFill>
              </a:rPr>
              <a:t>observations to </a:t>
            </a:r>
            <a:r>
              <a:rPr lang="en-US" sz="2000" b="1" dirty="0" smtClean="0">
                <a:solidFill>
                  <a:srgbClr val="800000"/>
                </a:solidFill>
              </a:rPr>
              <a:t>obtain each </a:t>
            </a:r>
            <a:r>
              <a:rPr lang="en-US" sz="2000" b="1" dirty="0">
                <a:solidFill>
                  <a:srgbClr val="800000"/>
                </a:solidFill>
              </a:rPr>
              <a:t>observable </a:t>
            </a:r>
            <a:r>
              <a:rPr lang="en-US" sz="2000" b="1" i="1" dirty="0" smtClean="0">
                <a:solidFill>
                  <a:srgbClr val="800000"/>
                </a:solidFill>
              </a:rPr>
              <a:t>NP(</a:t>
            </a:r>
            <a:r>
              <a:rPr lang="en-US" sz="2000" b="1" i="1" dirty="0" err="1">
                <a:solidFill>
                  <a:srgbClr val="800000"/>
                </a:solidFill>
              </a:rPr>
              <a:t>x</a:t>
            </a:r>
            <a:r>
              <a:rPr lang="en-US" sz="2000" b="1" i="1" baseline="-25000" dirty="0" err="1">
                <a:solidFill>
                  <a:srgbClr val="800000"/>
                </a:solidFill>
              </a:rPr>
              <a:t>j</a:t>
            </a:r>
            <a:r>
              <a:rPr lang="en-US" sz="2000" b="1" i="1" dirty="0" smtClean="0">
                <a:solidFill>
                  <a:srgbClr val="800000"/>
                </a:solidFill>
              </a:rPr>
              <a:t>) </a:t>
            </a:r>
            <a:r>
              <a:rPr lang="en-US" sz="2000" b="1" dirty="0">
                <a:solidFill>
                  <a:srgbClr val="800000"/>
                </a:solidFill>
              </a:rPr>
              <a:t>times. 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2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45312"/>
            <a:ext cx="8839200" cy="806374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mean can then be expressed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Similarly</a:t>
            </a:r>
            <a:r>
              <a:rPr lang="en-US" sz="2000" b="1" dirty="0">
                <a:solidFill>
                  <a:srgbClr val="FF00FF"/>
                </a:solidFill>
              </a:rPr>
              <a:t>, the variance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FF00FF"/>
                </a:solidFill>
              </a:rPr>
              <a:t>in </a:t>
            </a:r>
            <a:r>
              <a:rPr lang="en-US" sz="2000" b="1" dirty="0">
                <a:solidFill>
                  <a:srgbClr val="FF00FF"/>
                </a:solidFill>
              </a:rPr>
              <a:t>Equation (1.8) can be expressed in terms of </a:t>
            </a:r>
            <a:r>
              <a:rPr lang="en-US" sz="2000" b="1" dirty="0" smtClean="0">
                <a:solidFill>
                  <a:srgbClr val="FF00FF"/>
                </a:solidFill>
              </a:rPr>
              <a:t>the probability </a:t>
            </a:r>
            <a:r>
              <a:rPr lang="en-US" sz="2000" b="1" dirty="0">
                <a:solidFill>
                  <a:srgbClr val="FF00FF"/>
                </a:solidFill>
              </a:rPr>
              <a:t>function </a:t>
            </a:r>
            <a:r>
              <a:rPr lang="en-US" sz="2000" b="1" i="1" dirty="0">
                <a:solidFill>
                  <a:srgbClr val="FF00FF"/>
                </a:solidFill>
              </a:rPr>
              <a:t>P(x):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In </a:t>
            </a:r>
            <a:r>
              <a:rPr lang="en-US" sz="2000" b="1" dirty="0">
                <a:solidFill>
                  <a:srgbClr val="008080"/>
                </a:solidFill>
              </a:rPr>
              <a:t>general, the expectation value of any function </a:t>
            </a:r>
            <a:r>
              <a:rPr lang="en-US" sz="2000" b="1" i="1" dirty="0" smtClean="0">
                <a:solidFill>
                  <a:srgbClr val="008080"/>
                </a:solidFill>
              </a:rPr>
              <a:t>of  f(x</a:t>
            </a:r>
            <a:r>
              <a:rPr lang="en-US" sz="2000" b="1" i="1" dirty="0">
                <a:solidFill>
                  <a:srgbClr val="008080"/>
                </a:solidFill>
              </a:rPr>
              <a:t>) </a:t>
            </a:r>
            <a:r>
              <a:rPr lang="en-US" sz="2000" b="1" dirty="0">
                <a:solidFill>
                  <a:srgbClr val="008080"/>
                </a:solidFill>
              </a:rPr>
              <a:t>is given 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/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Continuous </a:t>
            </a:r>
            <a:r>
              <a:rPr lang="en-US" sz="2800" b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If the probability density function is a continuous smoothly varying function </a:t>
            </a:r>
            <a:r>
              <a:rPr lang="en-US" sz="2000" b="1" i="1" dirty="0">
                <a:solidFill>
                  <a:srgbClr val="0000FF"/>
                </a:solidFill>
              </a:rPr>
              <a:t>p(x)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observed value </a:t>
            </a:r>
            <a:r>
              <a:rPr lang="en-US" sz="2000" b="1" i="1" dirty="0">
                <a:solidFill>
                  <a:srgbClr val="0000FF"/>
                </a:solidFill>
              </a:rPr>
              <a:t>x, </a:t>
            </a:r>
            <a:r>
              <a:rPr lang="en-US" sz="2000" b="1" dirty="0">
                <a:solidFill>
                  <a:srgbClr val="0000FF"/>
                </a:solidFill>
              </a:rPr>
              <a:t>we replace the sum over the individual observations by </a:t>
            </a:r>
            <a:r>
              <a:rPr lang="en-US" sz="2000" b="1" dirty="0" smtClean="0">
                <a:solidFill>
                  <a:srgbClr val="0000FF"/>
                </a:solidFill>
              </a:rPr>
              <a:t>an integral </a:t>
            </a:r>
            <a:r>
              <a:rPr lang="en-US" sz="2000" b="1" dirty="0">
                <a:solidFill>
                  <a:srgbClr val="0000FF"/>
                </a:solidFill>
              </a:rPr>
              <a:t>over all values of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multiplied by the probability </a:t>
            </a:r>
            <a:r>
              <a:rPr lang="en-US" sz="2000" b="1" i="1" dirty="0">
                <a:solidFill>
                  <a:srgbClr val="0000FF"/>
                </a:solidFill>
              </a:rPr>
              <a:t>p(x). </a:t>
            </a:r>
            <a:endParaRPr lang="en-US" sz="2000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mean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becomes the </a:t>
            </a:r>
            <a:r>
              <a:rPr lang="en-US" sz="2000" b="1" dirty="0">
                <a:solidFill>
                  <a:srgbClr val="FF0000"/>
                </a:solidFill>
              </a:rPr>
              <a:t>first moment of the parent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and </a:t>
            </a:r>
            <a:r>
              <a:rPr lang="en-US" sz="2000" b="1" dirty="0">
                <a:solidFill>
                  <a:srgbClr val="008080"/>
                </a:solidFill>
              </a:rPr>
              <a:t>the variance 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 </a:t>
            </a:r>
            <a:r>
              <a:rPr lang="en-US" sz="2000" b="1" dirty="0">
                <a:solidFill>
                  <a:srgbClr val="008080"/>
                </a:solidFill>
              </a:rPr>
              <a:t>becomes the second central product moment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 </a:t>
            </a:r>
            <a:r>
              <a:rPr lang="en-US" sz="2000" b="1" dirty="0">
                <a:solidFill>
                  <a:srgbClr val="FF00FF"/>
                </a:solidFill>
              </a:rPr>
              <a:t>expectation value of any function of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is</a:t>
            </a:r>
          </a:p>
          <a:p>
            <a:endParaRPr lang="en-US" i="1" dirty="0"/>
          </a:p>
          <a:p>
            <a:endParaRPr lang="en-US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33400"/>
            <a:ext cx="48102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1368"/>
            <a:ext cx="51378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4492"/>
            <a:ext cx="3695700" cy="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58" y="5780743"/>
            <a:ext cx="2063849" cy="6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81" y="6757734"/>
            <a:ext cx="3376820" cy="4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543800"/>
            <a:ext cx="2324344" cy="5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13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145312"/>
            <a:ext cx="8839200" cy="7755969"/>
          </a:xfrm>
          <a:prstGeom prst="rect">
            <a:avLst/>
          </a:prstGeom>
          <a:noFill/>
          <a:ln w="76200" cmpd="dbl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The mean can then be expressed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Similarly</a:t>
            </a:r>
            <a:r>
              <a:rPr lang="en-US" sz="2000" b="1" i="1" u="sng" dirty="0">
                <a:solidFill>
                  <a:srgbClr val="006600"/>
                </a:solidFill>
              </a:rPr>
              <a:t>, the variance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 </a:t>
            </a:r>
            <a:r>
              <a:rPr lang="en-US" sz="2000" b="1" i="1" u="sng" dirty="0">
                <a:solidFill>
                  <a:srgbClr val="006600"/>
                </a:solidFill>
              </a:rPr>
              <a:t>Equation (1.8) can be expressed in terms of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 probability </a:t>
            </a:r>
            <a:r>
              <a:rPr lang="en-US" sz="2000" b="1" i="1" u="sng" dirty="0">
                <a:solidFill>
                  <a:srgbClr val="006600"/>
                </a:solidFill>
              </a:rPr>
              <a:t>function P(x):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In </a:t>
            </a:r>
            <a:r>
              <a:rPr lang="en-US" sz="2000" b="1" i="1" u="sng" dirty="0">
                <a:solidFill>
                  <a:srgbClr val="FF0000"/>
                </a:solidFill>
              </a:rPr>
              <a:t>general, the expectation value of any function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of  f(x</a:t>
            </a:r>
            <a:r>
              <a:rPr lang="en-US" sz="2000" b="1" i="1" u="sng" dirty="0">
                <a:solidFill>
                  <a:srgbClr val="FF0000"/>
                </a:solidFill>
              </a:rPr>
              <a:t>) is given by</a:t>
            </a:r>
          </a:p>
          <a:p>
            <a:pPr marL="285750" indent="-285750"/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dirty="0" smtClean="0"/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Continuous </a:t>
            </a:r>
            <a:r>
              <a:rPr lang="en-US" sz="2400" b="1" i="1" u="sng" dirty="0">
                <a:solidFill>
                  <a:srgbClr val="FF0000"/>
                </a:solidFill>
              </a:rPr>
              <a:t>Distributions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If the probability density function is a continuous smoothly varying function p(x)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of the </a:t>
            </a:r>
            <a:r>
              <a:rPr lang="en-US" sz="2000" b="1" i="1" u="sng" dirty="0">
                <a:solidFill>
                  <a:srgbClr val="0000FF"/>
                </a:solidFill>
              </a:rPr>
              <a:t>observed value x, we replace the sum over the individual observations by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an integral </a:t>
            </a:r>
            <a:r>
              <a:rPr lang="en-US" sz="2000" b="1" i="1" u="sng" dirty="0">
                <a:solidFill>
                  <a:srgbClr val="0000FF"/>
                </a:solidFill>
              </a:rPr>
              <a:t>over all values of x multiplied by the probability p(x).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becomes the </a:t>
            </a:r>
            <a:r>
              <a:rPr lang="en-US" sz="2000" b="1" i="1" u="sng" dirty="0">
                <a:solidFill>
                  <a:srgbClr val="800000"/>
                </a:solidFill>
              </a:rPr>
              <a:t>first moment of the parent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</a:t>
            </a:r>
            <a:r>
              <a:rPr lang="en-US" sz="2000" b="1" i="1" u="sng" dirty="0">
                <a:solidFill>
                  <a:srgbClr val="006600"/>
                </a:solidFill>
              </a:rPr>
              <a:t>variance  </a:t>
            </a:r>
            <a:r>
              <a:rPr lang="en-US" sz="2000" b="1" i="1" u="sng" dirty="0" smtClean="0">
                <a:solidFill>
                  <a:srgbClr val="0066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006600"/>
                </a:solidFill>
              </a:rPr>
              <a:t>2 </a:t>
            </a:r>
            <a:r>
              <a:rPr lang="en-US" sz="2000" b="1" i="1" u="sng" dirty="0">
                <a:solidFill>
                  <a:srgbClr val="006600"/>
                </a:solidFill>
              </a:rPr>
              <a:t>becomes the second central product moment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/>
            <a:endParaRPr lang="en-US" sz="2000" b="1" dirty="0" smtClean="0">
              <a:solidFill>
                <a:srgbClr val="8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expectation value of any function of x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is: </a:t>
            </a:r>
            <a:endParaRPr lang="en-US" i="1" u="sng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61368"/>
            <a:ext cx="51378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4492"/>
            <a:ext cx="3695700" cy="68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33400"/>
            <a:ext cx="48102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715016"/>
            <a:ext cx="1571636" cy="6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6629400"/>
            <a:ext cx="4064085" cy="5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7286652"/>
            <a:ext cx="1785950" cy="5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"/>
            <a:ext cx="8920193" cy="66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6832640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What </a:t>
            </a:r>
            <a:r>
              <a:rPr lang="en-US" sz="2000" b="1" dirty="0">
                <a:solidFill>
                  <a:srgbClr val="FF00FF"/>
                </a:solidFill>
              </a:rPr>
              <a:t>is the </a:t>
            </a:r>
            <a:r>
              <a:rPr lang="en-US" sz="2000" b="1" dirty="0" smtClean="0">
                <a:solidFill>
                  <a:srgbClr val="FF00FF"/>
                </a:solidFill>
              </a:rPr>
              <a:t>connection </a:t>
            </a:r>
            <a:r>
              <a:rPr lang="en-US" sz="2000" b="1" dirty="0">
                <a:solidFill>
                  <a:srgbClr val="FF00FF"/>
                </a:solidFill>
              </a:rPr>
              <a:t>between the probability distribution of the parent </a:t>
            </a:r>
            <a:r>
              <a:rPr lang="en-US" sz="2000" b="1" dirty="0" smtClean="0">
                <a:solidFill>
                  <a:srgbClr val="FF00FF"/>
                </a:solidFill>
              </a:rPr>
              <a:t>population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and </a:t>
            </a:r>
            <a:r>
              <a:rPr lang="en-US" sz="2000" b="1" dirty="0">
                <a:solidFill>
                  <a:srgbClr val="FF00FF"/>
                </a:solidFill>
              </a:rPr>
              <a:t>an </a:t>
            </a:r>
            <a:r>
              <a:rPr lang="en-US" sz="2000" b="1" dirty="0" smtClean="0">
                <a:solidFill>
                  <a:srgbClr val="FF00FF"/>
                </a:solidFill>
              </a:rPr>
              <a:t>experimental </a:t>
            </a:r>
            <a:r>
              <a:rPr lang="en-US" sz="2000" b="1" dirty="0">
                <a:solidFill>
                  <a:srgbClr val="FF00FF"/>
                </a:solidFill>
              </a:rPr>
              <a:t>sample we obtain?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We </a:t>
            </a:r>
            <a:r>
              <a:rPr lang="en-US" sz="2000" b="1" dirty="0">
                <a:solidFill>
                  <a:srgbClr val="008080"/>
                </a:solidFill>
              </a:rPr>
              <a:t>have already seen that the </a:t>
            </a:r>
            <a:r>
              <a:rPr lang="en-US" sz="2000" b="1" dirty="0" smtClean="0">
                <a:solidFill>
                  <a:srgbClr val="008080"/>
                </a:solidFill>
              </a:rPr>
              <a:t>uncertainties </a:t>
            </a:r>
            <a:r>
              <a:rPr lang="en-US" sz="2000" b="1" dirty="0">
                <a:solidFill>
                  <a:srgbClr val="008080"/>
                </a:solidFill>
              </a:rPr>
              <a:t>of the experimental conditions preclude a determination of the "</a:t>
            </a:r>
            <a:r>
              <a:rPr lang="en-US" sz="2000" b="1" dirty="0" smtClean="0">
                <a:solidFill>
                  <a:srgbClr val="008080"/>
                </a:solidFill>
              </a:rPr>
              <a:t>true“ values </a:t>
            </a:r>
            <a:r>
              <a:rPr lang="en-US" sz="2000" b="1" dirty="0">
                <a:solidFill>
                  <a:srgbClr val="008080"/>
                </a:solidFill>
              </a:rPr>
              <a:t>themselves. 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As </a:t>
            </a:r>
            <a:r>
              <a:rPr lang="en-US" sz="2000" b="1" dirty="0">
                <a:solidFill>
                  <a:srgbClr val="0000FF"/>
                </a:solidFill>
              </a:rPr>
              <a:t>a matter of fact, there are three levels of abstraction </a:t>
            </a:r>
            <a:r>
              <a:rPr lang="en-US" sz="2000" b="1" dirty="0" smtClean="0">
                <a:solidFill>
                  <a:srgbClr val="0000FF"/>
                </a:solidFill>
              </a:rPr>
              <a:t>between the </a:t>
            </a:r>
            <a:r>
              <a:rPr lang="en-US" sz="2000" b="1" dirty="0">
                <a:solidFill>
                  <a:srgbClr val="0000FF"/>
                </a:solidFill>
              </a:rPr>
              <a:t>data and the information we seek: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From</a:t>
            </a:r>
            <a:r>
              <a:rPr lang="en-US" sz="2000" b="1" dirty="0">
                <a:solidFill>
                  <a:srgbClr val="FF0000"/>
                </a:solidFill>
              </a:rPr>
              <a:t>. our </a:t>
            </a:r>
            <a:r>
              <a:rPr lang="en-US" sz="2000" b="1" dirty="0" smtClean="0">
                <a:solidFill>
                  <a:srgbClr val="FF0000"/>
                </a:solidFill>
              </a:rPr>
              <a:t>experimental </a:t>
            </a:r>
            <a:r>
              <a:rPr lang="en-US" sz="2000" b="1" dirty="0">
                <a:solidFill>
                  <a:srgbClr val="FF0000"/>
                </a:solidFill>
              </a:rPr>
              <a:t>data points we can determine a sample frequency </a:t>
            </a:r>
            <a:r>
              <a:rPr lang="en-US" sz="2000" b="1" dirty="0" smtClean="0">
                <a:solidFill>
                  <a:srgbClr val="FF0000"/>
                </a:solidFill>
              </a:rPr>
              <a:t>distribution </a:t>
            </a:r>
            <a:r>
              <a:rPr lang="en-US" sz="2000" b="1" dirty="0">
                <a:solidFill>
                  <a:srgbClr val="FF0000"/>
                </a:solidFill>
              </a:rPr>
              <a:t>that </a:t>
            </a:r>
            <a:r>
              <a:rPr lang="en-US" sz="2000" b="1" dirty="0" smtClean="0">
                <a:solidFill>
                  <a:srgbClr val="FF0000"/>
                </a:solidFill>
              </a:rPr>
              <a:t>describes </a:t>
            </a:r>
            <a:r>
              <a:rPr lang="en-US" sz="2000" b="1" dirty="0">
                <a:solidFill>
                  <a:srgbClr val="FF0000"/>
                </a:solidFill>
              </a:rPr>
              <a:t>the way in which these particular data points are </a:t>
            </a:r>
            <a:r>
              <a:rPr lang="en-US" sz="2000" b="1" dirty="0" smtClean="0">
                <a:solidFill>
                  <a:srgbClr val="FF0000"/>
                </a:solidFill>
              </a:rPr>
              <a:t>distributed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over </a:t>
            </a:r>
            <a:r>
              <a:rPr lang="en-US" sz="2000" b="1" dirty="0">
                <a:solidFill>
                  <a:srgbClr val="FF0000"/>
                </a:solidFill>
              </a:rPr>
              <a:t>the range of possible data points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>
                <a:solidFill>
                  <a:srgbClr val="0000FF"/>
                </a:solidFill>
              </a:rPr>
              <a:t>We use </a:t>
            </a:r>
            <a:r>
              <a:rPr lang="en-US" sz="2000" b="1" i="1" dirty="0">
                <a:solidFill>
                  <a:srgbClr val="0000FF"/>
                </a:solidFill>
              </a:rPr>
              <a:t>x </a:t>
            </a:r>
            <a:r>
              <a:rPr lang="en-US" sz="2000" b="1" dirty="0">
                <a:solidFill>
                  <a:srgbClr val="0000FF"/>
                </a:solidFill>
              </a:rPr>
              <a:t>to denote the mean </a:t>
            </a:r>
            <a:r>
              <a:rPr lang="en-US" sz="2000" b="1" dirty="0" smtClean="0">
                <a:solidFill>
                  <a:srgbClr val="0000FF"/>
                </a:solidFill>
              </a:rPr>
              <a:t>of the </a:t>
            </a:r>
            <a:r>
              <a:rPr lang="en-US" sz="2000" b="1" dirty="0">
                <a:solidFill>
                  <a:srgbClr val="0000FF"/>
                </a:solidFill>
              </a:rPr>
              <a:t>data and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to denote the sample variance. The shape and magnitude of </a:t>
            </a:r>
            <a:r>
              <a:rPr lang="en-US" sz="2000" b="1" dirty="0" smtClean="0">
                <a:solidFill>
                  <a:srgbClr val="0000FF"/>
                </a:solidFill>
              </a:rPr>
              <a:t>the sample </a:t>
            </a:r>
            <a:r>
              <a:rPr lang="en-US" sz="2000" b="1" dirty="0">
                <a:solidFill>
                  <a:srgbClr val="0000FF"/>
                </a:solidFill>
              </a:rPr>
              <a:t>distribution vary from sample to sample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463550" indent="-344488"/>
            <a:r>
              <a:rPr lang="en-US" sz="2000" b="1" dirty="0">
                <a:solidFill>
                  <a:srgbClr val="008080"/>
                </a:solidFill>
              </a:rPr>
              <a:t>2. From the parameters of the sample probability distribution we can estimate </a:t>
            </a:r>
            <a:r>
              <a:rPr lang="en-US" sz="2000" b="1" dirty="0" smtClean="0">
                <a:solidFill>
                  <a:srgbClr val="008080"/>
                </a:solidFill>
              </a:rPr>
              <a:t>the parameters </a:t>
            </a:r>
            <a:r>
              <a:rPr lang="en-US" sz="2000" b="1" dirty="0">
                <a:solidFill>
                  <a:srgbClr val="008080"/>
                </a:solidFill>
              </a:rPr>
              <a:t>of the </a:t>
            </a:r>
            <a:r>
              <a:rPr lang="en-US" sz="2000" b="1" dirty="0" smtClean="0">
                <a:solidFill>
                  <a:srgbClr val="008080"/>
                </a:solidFill>
              </a:rPr>
              <a:t>probability </a:t>
            </a:r>
            <a:r>
              <a:rPr lang="en-US" sz="2000" b="1" dirty="0">
                <a:solidFill>
                  <a:srgbClr val="008080"/>
                </a:solidFill>
              </a:rPr>
              <a:t>distribution of the parent population of </a:t>
            </a:r>
            <a:r>
              <a:rPr lang="en-US" sz="2000" b="1" dirty="0" smtClean="0">
                <a:solidFill>
                  <a:srgbClr val="008080"/>
                </a:solidFill>
              </a:rPr>
              <a:t>possible observations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r>
              <a:rPr lang="en-US" sz="2000" b="1" dirty="0">
                <a:solidFill>
                  <a:srgbClr val="FF00FF"/>
                </a:solidFill>
              </a:rPr>
              <a:t>Our best </a:t>
            </a:r>
            <a:r>
              <a:rPr lang="en-US" sz="2000" b="1" dirty="0" smtClean="0">
                <a:solidFill>
                  <a:srgbClr val="FF00FF"/>
                </a:solidFill>
              </a:rPr>
              <a:t>estimate </a:t>
            </a:r>
            <a:r>
              <a:rPr lang="en-US" sz="2000" b="1" dirty="0">
                <a:solidFill>
                  <a:srgbClr val="FF00FF"/>
                </a:solidFill>
              </a:rPr>
              <a:t>for the </a:t>
            </a:r>
            <a:r>
              <a:rPr lang="en-US" sz="2000" b="1" dirty="0" smtClean="0">
                <a:solidFill>
                  <a:srgbClr val="FF00FF"/>
                </a:solidFill>
              </a:rPr>
              <a:t>mean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FF00FF"/>
                </a:solidFill>
              </a:rPr>
              <a:t>is </a:t>
            </a:r>
            <a:r>
              <a:rPr lang="en-US" sz="2000" b="1" dirty="0">
                <a:solidFill>
                  <a:srgbClr val="FF00FF"/>
                </a:solidFill>
              </a:rPr>
              <a:t>the mean of the sample </a:t>
            </a:r>
            <a:r>
              <a:rPr lang="en-US" sz="2000" b="1" dirty="0" smtClean="0">
                <a:solidFill>
                  <a:srgbClr val="FF00FF"/>
                </a:solidFill>
              </a:rPr>
              <a:t>distribution </a:t>
            </a:r>
            <a:r>
              <a:rPr lang="en-US" sz="2000" b="1" i="1" dirty="0" smtClean="0">
                <a:solidFill>
                  <a:srgbClr val="FF00FF"/>
                </a:solidFill>
              </a:rPr>
              <a:t>x</a:t>
            </a:r>
            <a:r>
              <a:rPr lang="en-US" sz="2000" b="1" i="1" dirty="0">
                <a:solidFill>
                  <a:srgbClr val="FF00FF"/>
                </a:solidFill>
              </a:rPr>
              <a:t>, </a:t>
            </a:r>
            <a:r>
              <a:rPr lang="en-US" sz="2000" b="1" dirty="0">
                <a:solidFill>
                  <a:srgbClr val="FF00FF"/>
                </a:solidFill>
              </a:rPr>
              <a:t>and the best estimate for the variance </a:t>
            </a:r>
            <a:r>
              <a:rPr lang="en-US" sz="2000" b="1" dirty="0" smtClean="0">
                <a:solidFill>
                  <a:srgbClr val="FF00FF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FF00FF"/>
                </a:solidFill>
                <a:sym typeface="Symbol"/>
              </a:rPr>
              <a:t>2  </a:t>
            </a:r>
            <a:r>
              <a:rPr lang="en-US" sz="2000" b="1" dirty="0" smtClean="0">
                <a:solidFill>
                  <a:srgbClr val="FF00FF"/>
                </a:solidFill>
              </a:rPr>
              <a:t>is </a:t>
            </a:r>
            <a:r>
              <a:rPr lang="en-US" sz="2000" b="1" dirty="0">
                <a:solidFill>
                  <a:srgbClr val="FF00FF"/>
                </a:solidFill>
              </a:rPr>
              <a:t>the sample variance </a:t>
            </a:r>
            <a:r>
              <a:rPr lang="en-US" sz="2000" b="1" i="1" dirty="0" smtClean="0">
                <a:solidFill>
                  <a:srgbClr val="FF00FF"/>
                </a:solidFill>
              </a:rPr>
              <a:t>s</a:t>
            </a:r>
            <a:r>
              <a:rPr lang="en-US" sz="2000" b="1" i="1" baseline="30000" dirty="0" smtClean="0">
                <a:solidFill>
                  <a:srgbClr val="FF00FF"/>
                </a:solidFill>
              </a:rPr>
              <a:t>2</a:t>
            </a:r>
            <a:r>
              <a:rPr lang="en-US" sz="2000" b="1" i="1" dirty="0" smtClean="0">
                <a:solidFill>
                  <a:srgbClr val="008080"/>
                </a:solidFill>
              </a:rPr>
              <a:t>. </a:t>
            </a:r>
            <a:r>
              <a:rPr lang="en-US" sz="2000" b="1" dirty="0" smtClean="0">
                <a:solidFill>
                  <a:srgbClr val="008080"/>
                </a:solidFill>
              </a:rPr>
              <a:t>Even </a:t>
            </a:r>
            <a:r>
              <a:rPr lang="en-US" sz="2000" b="1" dirty="0">
                <a:solidFill>
                  <a:srgbClr val="008080"/>
                </a:solidFill>
              </a:rPr>
              <a:t>the shape of this parent distribution must be estimated or assumed.</a:t>
            </a:r>
          </a:p>
          <a:p>
            <a:pPr marL="396875" indent="-344488"/>
            <a:r>
              <a:rPr lang="en-US" sz="2000" b="1" dirty="0">
                <a:solidFill>
                  <a:srgbClr val="0000FF"/>
                </a:solidFill>
              </a:rPr>
              <a:t>3. From the estimated parameters of the parent distribution we estimate the </a:t>
            </a:r>
            <a:r>
              <a:rPr lang="en-US" sz="2000" b="1" dirty="0" smtClean="0">
                <a:solidFill>
                  <a:srgbClr val="0000FF"/>
                </a:solidFill>
              </a:rPr>
              <a:t>results sought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general, </a:t>
            </a: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shall assume that the estimated parameters of the </a:t>
            </a:r>
            <a:r>
              <a:rPr lang="en-US" sz="2000" b="1" dirty="0" smtClean="0">
                <a:solidFill>
                  <a:srgbClr val="FF0000"/>
                </a:solidFill>
              </a:rPr>
              <a:t>parent distribution </a:t>
            </a:r>
            <a:r>
              <a:rPr lang="en-US" sz="2000" b="1" dirty="0">
                <a:solidFill>
                  <a:srgbClr val="FF0000"/>
                </a:solidFill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</a:rPr>
              <a:t>equivalent </a:t>
            </a:r>
            <a:r>
              <a:rPr lang="en-US" sz="2000" b="1" dirty="0">
                <a:solidFill>
                  <a:srgbClr val="FF0000"/>
                </a:solidFill>
              </a:rPr>
              <a:t>to the "true" values, but the estimated parent </a:t>
            </a:r>
            <a:r>
              <a:rPr lang="en-US" sz="2000" b="1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dirty="0">
                <a:solidFill>
                  <a:srgbClr val="FF0000"/>
                </a:solidFill>
              </a:rPr>
              <a:t>a function of the experimental conditions as well as the "true" </a:t>
            </a:r>
            <a:r>
              <a:rPr lang="en-US" sz="2000" b="1" dirty="0" smtClean="0">
                <a:solidFill>
                  <a:srgbClr val="FF0000"/>
                </a:solidFill>
              </a:rPr>
              <a:t>values, and </a:t>
            </a:r>
            <a:r>
              <a:rPr lang="en-US" sz="2000" b="1" dirty="0">
                <a:solidFill>
                  <a:srgbClr val="FF0000"/>
                </a:solidFill>
              </a:rPr>
              <a:t>these may not necessarily be separable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49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6647974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u="sng" dirty="0" smtClean="0">
                <a:solidFill>
                  <a:srgbClr val="CC0099"/>
                </a:solidFill>
              </a:rPr>
              <a:t>Relation between </a:t>
            </a:r>
            <a:r>
              <a:rPr lang="en-US" sz="2400" b="1" i="1" u="sng" dirty="0">
                <a:solidFill>
                  <a:srgbClr val="CC0099"/>
                </a:solidFill>
              </a:rPr>
              <a:t>the probability distribution of the parent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population</a:t>
            </a:r>
            <a:r>
              <a:rPr lang="en-US" sz="2400" b="1" i="1" u="sng" dirty="0">
                <a:solidFill>
                  <a:srgbClr val="CC0099"/>
                </a:solidFill>
              </a:rPr>
              <a:t>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and </a:t>
            </a:r>
            <a:r>
              <a:rPr lang="en-US" sz="2400" b="1" i="1" u="sng" dirty="0">
                <a:solidFill>
                  <a:srgbClr val="CC0099"/>
                </a:solidFill>
              </a:rPr>
              <a:t>an </a:t>
            </a:r>
            <a:r>
              <a:rPr lang="en-US" sz="2400" b="1" i="1" u="sng" dirty="0" smtClean="0">
                <a:solidFill>
                  <a:srgbClr val="CC0099"/>
                </a:solidFill>
              </a:rPr>
              <a:t>experimental sample?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the uncertainties </a:t>
            </a:r>
            <a:r>
              <a:rPr lang="en-US" sz="2000" b="1" i="1" u="sng" dirty="0">
                <a:solidFill>
                  <a:srgbClr val="006600"/>
                </a:solidFill>
              </a:rPr>
              <a:t>of the experimental conditions preclude a determination of the "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true“ values </a:t>
            </a:r>
            <a:r>
              <a:rPr lang="en-US" sz="2000" b="1" i="1" u="sng" dirty="0">
                <a:solidFill>
                  <a:srgbClr val="006600"/>
                </a:solidFill>
              </a:rPr>
              <a:t>themselves. </a:t>
            </a:r>
            <a:endParaRPr lang="en-US" sz="2000" b="1" i="1" u="sng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Three </a:t>
            </a:r>
            <a:r>
              <a:rPr lang="en-US" sz="2000" b="1" i="1" u="sng" dirty="0">
                <a:solidFill>
                  <a:srgbClr val="800000"/>
                </a:solidFill>
              </a:rPr>
              <a:t>levels of abstraction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between the </a:t>
            </a:r>
            <a:r>
              <a:rPr lang="en-US" sz="2000" b="1" i="1" u="sng" dirty="0">
                <a:solidFill>
                  <a:srgbClr val="800000"/>
                </a:solidFill>
              </a:rPr>
              <a:t>data and the information we seek</a:t>
            </a:r>
            <a:r>
              <a:rPr lang="en-US" sz="2000" b="1" dirty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b="1" i="1" u="sng" dirty="0" smtClean="0">
                <a:solidFill>
                  <a:srgbClr val="0000FF"/>
                </a:solidFill>
              </a:rPr>
              <a:t>From experimental </a:t>
            </a:r>
            <a:r>
              <a:rPr lang="en-US" sz="2000" b="1" i="1" u="sng" dirty="0">
                <a:solidFill>
                  <a:srgbClr val="0000FF"/>
                </a:solidFill>
              </a:rPr>
              <a:t>data points </a:t>
            </a:r>
            <a:r>
              <a:rPr lang="en-US" sz="2000" b="1" i="1" dirty="0">
                <a:solidFill>
                  <a:srgbClr val="0000FF"/>
                </a:solidFill>
              </a:rPr>
              <a:t>we can determine a sample frequency </a:t>
            </a:r>
            <a:r>
              <a:rPr lang="en-US" sz="2000" b="1" i="1" dirty="0" smtClean="0">
                <a:solidFill>
                  <a:srgbClr val="0000FF"/>
                </a:solidFill>
              </a:rPr>
              <a:t>distribution </a:t>
            </a:r>
            <a:r>
              <a:rPr lang="en-US" sz="2000" b="1" i="1" dirty="0">
                <a:solidFill>
                  <a:srgbClr val="0000FF"/>
                </a:solidFill>
              </a:rPr>
              <a:t>that </a:t>
            </a:r>
            <a:r>
              <a:rPr lang="en-US" sz="2000" b="1" i="1" dirty="0" smtClean="0">
                <a:solidFill>
                  <a:srgbClr val="0000FF"/>
                </a:solidFill>
              </a:rPr>
              <a:t>describes </a:t>
            </a:r>
            <a:r>
              <a:rPr lang="en-US" sz="2000" b="1" i="1" dirty="0">
                <a:solidFill>
                  <a:srgbClr val="0000FF"/>
                </a:solidFill>
              </a:rPr>
              <a:t>the way in which these particular data points are </a:t>
            </a:r>
            <a:r>
              <a:rPr lang="en-US" sz="2000" b="1" i="1" dirty="0" smtClean="0">
                <a:solidFill>
                  <a:srgbClr val="0000FF"/>
                </a:solidFill>
              </a:rPr>
              <a:t>distributed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over </a:t>
            </a:r>
            <a:r>
              <a:rPr lang="en-US" sz="2000" b="1" i="1" dirty="0">
                <a:solidFill>
                  <a:srgbClr val="0000FF"/>
                </a:solidFill>
              </a:rPr>
              <a:t>the range of possible data points</a:t>
            </a:r>
            <a:r>
              <a:rPr lang="en-US" sz="2000" b="1" i="1" dirty="0" smtClean="0">
                <a:solidFill>
                  <a:srgbClr val="0000FF"/>
                </a:solidFill>
              </a:rPr>
              <a:t>. </a:t>
            </a:r>
            <a:r>
              <a:rPr lang="en-US" sz="2000" b="1" u="sng" dirty="0">
                <a:solidFill>
                  <a:srgbClr val="FF0000"/>
                </a:solidFill>
              </a:rPr>
              <a:t>We use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x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baseline="-25000" dirty="0" err="1" smtClean="0">
                <a:solidFill>
                  <a:srgbClr val="FF0000"/>
                </a:solidFill>
              </a:rPr>
              <a:t>avg</a:t>
            </a:r>
            <a:r>
              <a:rPr lang="en-US" sz="2000" b="1" i="1" u="sng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to </a:t>
            </a:r>
            <a:r>
              <a:rPr lang="en-US" sz="2000" b="1" u="sng" dirty="0">
                <a:solidFill>
                  <a:srgbClr val="FF0000"/>
                </a:solidFill>
              </a:rPr>
              <a:t>denote the mean </a:t>
            </a:r>
            <a:r>
              <a:rPr lang="en-US" sz="2000" b="1" u="sng" dirty="0" smtClean="0">
                <a:solidFill>
                  <a:srgbClr val="FF0000"/>
                </a:solidFill>
              </a:rPr>
              <a:t>of the </a:t>
            </a:r>
            <a:r>
              <a:rPr lang="en-US" sz="2000" b="1" u="sng" dirty="0">
                <a:solidFill>
                  <a:srgbClr val="FF0000"/>
                </a:solidFill>
              </a:rPr>
              <a:t>data and </a:t>
            </a:r>
            <a:r>
              <a:rPr lang="en-US" sz="2000" b="1" u="sng" dirty="0" smtClean="0">
                <a:solidFill>
                  <a:srgbClr val="FF0000"/>
                </a:solidFill>
              </a:rPr>
              <a:t>s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to denote the sample variance. The shape and magnitude of </a:t>
            </a:r>
            <a:r>
              <a:rPr lang="en-US" sz="2000" b="1" u="sng" dirty="0" smtClean="0">
                <a:solidFill>
                  <a:srgbClr val="FF0000"/>
                </a:solidFill>
              </a:rPr>
              <a:t>the sample </a:t>
            </a:r>
            <a:r>
              <a:rPr lang="en-US" sz="2000" b="1" u="sng" dirty="0">
                <a:solidFill>
                  <a:srgbClr val="FF0000"/>
                </a:solidFill>
              </a:rPr>
              <a:t>distribution vary from sample to sample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463550" indent="-344488"/>
            <a:r>
              <a:rPr lang="en-US" sz="2000" b="1" dirty="0">
                <a:solidFill>
                  <a:srgbClr val="008080"/>
                </a:solidFill>
              </a:rPr>
              <a:t>2. </a:t>
            </a:r>
            <a:r>
              <a:rPr lang="en-US" sz="2000" b="1" i="1" u="sng" dirty="0">
                <a:solidFill>
                  <a:srgbClr val="006600"/>
                </a:solidFill>
              </a:rPr>
              <a:t>From the </a:t>
            </a:r>
            <a:r>
              <a:rPr lang="en-US" sz="2000" b="1" u="sng" dirty="0">
                <a:solidFill>
                  <a:srgbClr val="006600"/>
                </a:solidFill>
              </a:rPr>
              <a:t>parameters of the sample probability distribution we can estimate </a:t>
            </a:r>
            <a:r>
              <a:rPr lang="en-US" sz="2000" b="1" u="sng" dirty="0" smtClean="0">
                <a:solidFill>
                  <a:srgbClr val="006600"/>
                </a:solidFill>
              </a:rPr>
              <a:t>the parameters </a:t>
            </a:r>
            <a:r>
              <a:rPr lang="en-US" sz="2000" b="1" u="sng" dirty="0">
                <a:solidFill>
                  <a:srgbClr val="006600"/>
                </a:solidFill>
              </a:rPr>
              <a:t>of the </a:t>
            </a:r>
            <a:r>
              <a:rPr lang="en-US" sz="2000" b="1" u="sng" dirty="0" smtClean="0">
                <a:solidFill>
                  <a:srgbClr val="006600"/>
                </a:solidFill>
              </a:rPr>
              <a:t>probability </a:t>
            </a:r>
            <a:r>
              <a:rPr lang="en-US" sz="2000" b="1" u="sng" dirty="0">
                <a:solidFill>
                  <a:srgbClr val="006600"/>
                </a:solidFill>
              </a:rPr>
              <a:t>distribution of the parent population of </a:t>
            </a:r>
            <a:r>
              <a:rPr lang="en-US" sz="2000" b="1" u="sng" dirty="0" smtClean="0">
                <a:solidFill>
                  <a:srgbClr val="006600"/>
                </a:solidFill>
              </a:rPr>
              <a:t>possible observations</a:t>
            </a:r>
            <a:r>
              <a:rPr lang="en-US" sz="2000" b="1" dirty="0">
                <a:solidFill>
                  <a:srgbClr val="00808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Our best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estimate </a:t>
            </a:r>
            <a:r>
              <a:rPr lang="en-US" sz="2000" b="1" i="1" u="sng" dirty="0">
                <a:solidFill>
                  <a:srgbClr val="800000"/>
                </a:solidFill>
              </a:rPr>
              <a:t>for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the mean of the sample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distribution x</a:t>
            </a:r>
            <a:r>
              <a:rPr lang="en-US" sz="2000" b="1" i="1" u="sng" dirty="0">
                <a:solidFill>
                  <a:srgbClr val="800000"/>
                </a:solidFill>
              </a:rPr>
              <a:t>, and the best estimate for the variance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800000"/>
                </a:solidFill>
                <a:sym typeface="Symbol"/>
              </a:rPr>
              <a:t>2 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is </a:t>
            </a:r>
            <a:r>
              <a:rPr lang="en-US" sz="2000" b="1" i="1" u="sng" dirty="0">
                <a:solidFill>
                  <a:srgbClr val="800000"/>
                </a:solidFill>
              </a:rPr>
              <a:t>the sample variance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800000"/>
                </a:solidFill>
              </a:rPr>
              <a:t>2</a:t>
            </a:r>
            <a:r>
              <a:rPr lang="en-US" sz="2000" b="1" i="1" u="sng" dirty="0" smtClean="0">
                <a:solidFill>
                  <a:srgbClr val="800000"/>
                </a:solidFill>
              </a:rPr>
              <a:t>. </a:t>
            </a:r>
            <a:r>
              <a:rPr lang="en-US" sz="2000" b="1" dirty="0" smtClean="0">
                <a:solidFill>
                  <a:srgbClr val="800000"/>
                </a:solidFill>
              </a:rPr>
              <a:t>Even </a:t>
            </a:r>
            <a:r>
              <a:rPr lang="en-US" sz="2000" b="1" dirty="0">
                <a:solidFill>
                  <a:srgbClr val="800000"/>
                </a:solidFill>
              </a:rPr>
              <a:t>the shape of this parent distribution must be estimated or assumed</a:t>
            </a:r>
            <a:r>
              <a:rPr lang="en-US" sz="2000" b="1" dirty="0">
                <a:solidFill>
                  <a:srgbClr val="008080"/>
                </a:solidFill>
              </a:rPr>
              <a:t>.</a:t>
            </a:r>
          </a:p>
          <a:p>
            <a:pPr marL="396875" indent="-344488"/>
            <a:r>
              <a:rPr lang="en-US" sz="2000" b="1" dirty="0">
                <a:solidFill>
                  <a:srgbClr val="0000FF"/>
                </a:solidFill>
              </a:rPr>
              <a:t>3. </a:t>
            </a:r>
            <a:r>
              <a:rPr lang="en-US" sz="2000" b="1" i="1" u="sng" dirty="0">
                <a:solidFill>
                  <a:srgbClr val="0000FF"/>
                </a:solidFill>
              </a:rPr>
              <a:t>From the estimated parameters of the parent distribution we estimate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results sought</a:t>
            </a:r>
            <a:r>
              <a:rPr lang="en-US" sz="2000" b="1" dirty="0">
                <a:solidFill>
                  <a:srgbClr val="0000FF"/>
                </a:solidFill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general,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we </a:t>
            </a:r>
            <a:r>
              <a:rPr lang="en-US" sz="2000" b="1" i="1" u="sng" dirty="0">
                <a:solidFill>
                  <a:srgbClr val="FF0000"/>
                </a:solidFill>
              </a:rPr>
              <a:t>shall assume that the estimated parameters of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parent distribution </a:t>
            </a:r>
            <a:r>
              <a:rPr lang="en-US" sz="2000" b="1" i="1" u="sng" dirty="0">
                <a:solidFill>
                  <a:srgbClr val="FF0000"/>
                </a:solidFill>
              </a:rPr>
              <a:t>are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equivalent </a:t>
            </a:r>
            <a:r>
              <a:rPr lang="en-US" sz="2000" b="1" i="1" u="sng" dirty="0">
                <a:solidFill>
                  <a:srgbClr val="FF0000"/>
                </a:solidFill>
              </a:rPr>
              <a:t>to the "true" values, but the estimated parent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i="1" u="sng" dirty="0">
                <a:solidFill>
                  <a:srgbClr val="FF0000"/>
                </a:solidFill>
              </a:rPr>
              <a:t>a function of the experimental conditions as well as the "true"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values,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</a:rPr>
              <a:t>these may not necessarily be separable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8" y="0"/>
            <a:ext cx="9134061" cy="8740854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</a:rPr>
              <a:t>Accuracy Versus Precision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Accuracy of </a:t>
            </a:r>
            <a:r>
              <a:rPr lang="en-US" sz="2000" b="1" i="1" u="sng" dirty="0">
                <a:solidFill>
                  <a:srgbClr val="0000FF"/>
                </a:solidFill>
              </a:rPr>
              <a:t>an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experiment</a:t>
            </a:r>
            <a:r>
              <a:rPr lang="en-US" sz="2000" b="1" dirty="0" smtClean="0">
                <a:solidFill>
                  <a:srgbClr val="0000FF"/>
                </a:solidFill>
              </a:rPr>
              <a:t>:  how </a:t>
            </a:r>
            <a:r>
              <a:rPr lang="en-US" sz="2000" b="1" dirty="0">
                <a:solidFill>
                  <a:srgbClr val="0000FF"/>
                </a:solidFill>
              </a:rPr>
              <a:t>close the result of the experiment is </a:t>
            </a:r>
            <a:r>
              <a:rPr lang="en-US" sz="2000" b="1" dirty="0" smtClean="0">
                <a:solidFill>
                  <a:srgbClr val="0000FF"/>
                </a:solidFill>
              </a:rPr>
              <a:t>to the </a:t>
            </a:r>
            <a:r>
              <a:rPr lang="en-US" sz="2000" b="1" dirty="0">
                <a:solidFill>
                  <a:srgbClr val="0000FF"/>
                </a:solidFill>
              </a:rPr>
              <a:t>true value</a:t>
            </a:r>
            <a:r>
              <a:rPr lang="en-US" sz="2000" dirty="0" smtClean="0"/>
              <a:t>;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Precision:  </a:t>
            </a:r>
            <a:r>
              <a:rPr lang="en-US" sz="2000" b="1" dirty="0" smtClean="0">
                <a:solidFill>
                  <a:srgbClr val="800000"/>
                </a:solidFill>
              </a:rPr>
              <a:t>how </a:t>
            </a:r>
            <a:r>
              <a:rPr lang="en-US" sz="2000" b="1" dirty="0">
                <a:solidFill>
                  <a:srgbClr val="800000"/>
                </a:solidFill>
              </a:rPr>
              <a:t>well the result has been </a:t>
            </a:r>
            <a:r>
              <a:rPr lang="en-US" sz="2000" b="1" dirty="0" smtClean="0">
                <a:solidFill>
                  <a:srgbClr val="800000"/>
                </a:solidFill>
              </a:rPr>
              <a:t>determined, without </a:t>
            </a:r>
            <a:r>
              <a:rPr lang="en-US" sz="2000" b="1" dirty="0">
                <a:solidFill>
                  <a:srgbClr val="800000"/>
                </a:solidFill>
              </a:rPr>
              <a:t>reference to its agreement with the true value</a:t>
            </a:r>
            <a:r>
              <a:rPr lang="en-US" sz="2000" b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i="1" u="sng" dirty="0" smtClean="0"/>
              <a:t> </a:t>
            </a:r>
            <a:r>
              <a:rPr lang="en-US" sz="2000" b="1" i="1" u="sng" dirty="0" smtClean="0">
                <a:solidFill>
                  <a:srgbClr val="008080"/>
                </a:solidFill>
              </a:rPr>
              <a:t>Precision </a:t>
            </a:r>
            <a:r>
              <a:rPr lang="en-US" sz="2000" b="1" dirty="0">
                <a:solidFill>
                  <a:srgbClr val="008080"/>
                </a:solidFill>
              </a:rPr>
              <a:t>is </a:t>
            </a:r>
            <a:r>
              <a:rPr lang="en-US" sz="2000" b="1" dirty="0" smtClean="0">
                <a:solidFill>
                  <a:srgbClr val="008080"/>
                </a:solidFill>
              </a:rPr>
              <a:t>a </a:t>
            </a:r>
            <a:r>
              <a:rPr lang="en-US" sz="2000" b="1" dirty="0">
                <a:solidFill>
                  <a:srgbClr val="008080"/>
                </a:solidFill>
              </a:rPr>
              <a:t>measure of the reproducibility of the </a:t>
            </a:r>
            <a:r>
              <a:rPr lang="en-US" sz="2000" b="1" dirty="0" smtClean="0">
                <a:solidFill>
                  <a:srgbClr val="008080"/>
                </a:solidFill>
              </a:rPr>
              <a:t>results.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Two </a:t>
            </a:r>
            <a:r>
              <a:rPr lang="en-US" sz="2000" b="1" i="1" u="sng" dirty="0">
                <a:solidFill>
                  <a:srgbClr val="0000FF"/>
                </a:solidFill>
              </a:rPr>
              <a:t>sets of measurements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in Figure </a:t>
            </a:r>
            <a:r>
              <a:rPr lang="en-US" sz="2000" b="1" i="1" u="sng" dirty="0">
                <a:solidFill>
                  <a:srgbClr val="0000FF"/>
                </a:solidFill>
              </a:rPr>
              <a:t>1.1 where the straight line on each graph shows the expected relation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between the </a:t>
            </a:r>
            <a:r>
              <a:rPr lang="en-US" sz="2000" b="1" i="1" u="sng" dirty="0">
                <a:solidFill>
                  <a:srgbClr val="0000FF"/>
                </a:solidFill>
              </a:rPr>
              <a:t>dependent variable y and the independent variable x.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both graphs, </a:t>
            </a:r>
            <a:r>
              <a:rPr lang="en-US" sz="2000" b="1" dirty="0" smtClean="0">
                <a:solidFill>
                  <a:srgbClr val="FF0000"/>
                </a:solidFill>
              </a:rPr>
              <a:t>the scatter </a:t>
            </a:r>
            <a:r>
              <a:rPr lang="en-US" sz="2000" b="1" dirty="0">
                <a:solidFill>
                  <a:srgbClr val="FF0000"/>
                </a:solidFill>
              </a:rPr>
              <a:t>of the data points is a reflection of uncertainties in the measurements, </a:t>
            </a:r>
            <a:r>
              <a:rPr lang="en-US" sz="2000" b="1" dirty="0" smtClean="0">
                <a:solidFill>
                  <a:srgbClr val="FF0000"/>
                </a:solidFill>
              </a:rPr>
              <a:t>consistent with </a:t>
            </a:r>
            <a:r>
              <a:rPr lang="en-US" sz="2000" b="1" dirty="0">
                <a:solidFill>
                  <a:srgbClr val="FF0000"/>
                </a:solidFill>
              </a:rPr>
              <a:t>the error bars on the points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00"/>
                </a:solidFill>
              </a:rPr>
              <a:t> </a:t>
            </a:r>
            <a:r>
              <a:rPr lang="en-US" sz="2000" b="1" i="1" u="sng" dirty="0">
                <a:solidFill>
                  <a:srgbClr val="006600"/>
                </a:solidFill>
              </a:rPr>
              <a:t>The data in Figure 1.1(a) have been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measured to </a:t>
            </a:r>
            <a:r>
              <a:rPr lang="en-US" sz="2000" b="1" i="1" u="sng" dirty="0">
                <a:solidFill>
                  <a:srgbClr val="006600"/>
                </a:solidFill>
              </a:rPr>
              <a:t>a high degree of precision as illustrated by the small error bars, and are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 excellent </a:t>
            </a:r>
            <a:r>
              <a:rPr lang="en-US" sz="2000" b="1" i="1" u="sng" dirty="0">
                <a:solidFill>
                  <a:srgbClr val="006600"/>
                </a:solidFill>
              </a:rPr>
              <a:t>agreement with the expected variation of y with x, but are clearly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inaccurate, deviating </a:t>
            </a:r>
            <a:r>
              <a:rPr lang="en-US" sz="2000" b="1" i="1" u="sng" dirty="0">
                <a:solidFill>
                  <a:srgbClr val="006600"/>
                </a:solidFill>
              </a:rPr>
              <a:t>from the line by a constant offset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>
                <a:solidFill>
                  <a:srgbClr val="0000FF"/>
                </a:solidFill>
              </a:rPr>
              <a:t>data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points in </a:t>
            </a:r>
            <a:r>
              <a:rPr lang="en-US" sz="2000" b="1" i="1" u="sng" dirty="0">
                <a:solidFill>
                  <a:srgbClr val="0000FF"/>
                </a:solidFill>
              </a:rPr>
              <a:t>Figure 1.1 (b) are rather imprecise as illustrated by the large error bars, but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are scattered </a:t>
            </a:r>
            <a:r>
              <a:rPr lang="en-US" sz="2000" b="1" i="1" u="sng" dirty="0">
                <a:solidFill>
                  <a:srgbClr val="0000FF"/>
                </a:solidFill>
              </a:rPr>
              <a:t>about the predicted distribution.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800000"/>
                </a:solidFill>
              </a:rPr>
              <a:t>Accuracy </a:t>
            </a:r>
            <a:r>
              <a:rPr lang="en-US" sz="2000" b="1" i="1" u="sng" dirty="0">
                <a:solidFill>
                  <a:srgbClr val="800000"/>
                </a:solidFill>
              </a:rPr>
              <a:t>and precision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must be considered simultaneously for </a:t>
            </a:r>
            <a:r>
              <a:rPr lang="en-US" sz="2000" b="1" i="1" u="sng" dirty="0">
                <a:solidFill>
                  <a:srgbClr val="800000"/>
                </a:solidFill>
              </a:rPr>
              <a:t>any experiment</a:t>
            </a:r>
            <a:r>
              <a:rPr lang="en-US" sz="2000" i="1" u="sng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 To determine a result with high </a:t>
            </a:r>
            <a:r>
              <a:rPr lang="en-US" sz="2000" b="1" i="1" u="sng" dirty="0">
                <a:solidFill>
                  <a:srgbClr val="0000FF"/>
                </a:solidFill>
              </a:rPr>
              <a:t>precision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and high inaccuracy is a waste of time and energy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>
                <a:solidFill>
                  <a:srgbClr val="FF00FF"/>
                </a:solidFill>
              </a:rPr>
              <a:t>Conversely,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a result </a:t>
            </a:r>
            <a:r>
              <a:rPr lang="en-US" sz="2000" b="1" i="1" u="sng" dirty="0">
                <a:solidFill>
                  <a:srgbClr val="FF00FF"/>
                </a:solidFill>
              </a:rPr>
              <a:t>cannot </a:t>
            </a:r>
            <a:r>
              <a:rPr lang="en-US" sz="2000" b="1" i="1" u="sng" dirty="0" smtClean="0">
                <a:solidFill>
                  <a:srgbClr val="FF00FF"/>
                </a:solidFill>
              </a:rPr>
              <a:t>be extremely </a:t>
            </a:r>
            <a:r>
              <a:rPr lang="en-US" sz="2000" b="1" i="1" u="sng" dirty="0">
                <a:solidFill>
                  <a:srgbClr val="FF00FF"/>
                </a:solidFill>
              </a:rPr>
              <a:t>accurate if the precision is low</a:t>
            </a:r>
            <a:r>
              <a:rPr lang="en-US" sz="2000" b="1" i="1" u="sng" dirty="0" smtClean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6666"/>
                </a:solidFill>
              </a:rPr>
              <a:t>uncertainty </a:t>
            </a:r>
            <a:r>
              <a:rPr lang="en-US" sz="2000" b="1" u="sng" dirty="0">
                <a:solidFill>
                  <a:srgbClr val="006666"/>
                </a:solidFill>
              </a:rPr>
              <a:t>or </a:t>
            </a:r>
            <a:r>
              <a:rPr lang="en-US" sz="2000" b="1" i="1" u="sng" dirty="0">
                <a:solidFill>
                  <a:srgbClr val="006666"/>
                </a:solidFill>
              </a:rPr>
              <a:t>error </a:t>
            </a:r>
            <a:r>
              <a:rPr lang="en-US" sz="2000" b="1" dirty="0">
                <a:solidFill>
                  <a:srgbClr val="006666"/>
                </a:solidFill>
              </a:rPr>
              <a:t>in </a:t>
            </a:r>
            <a:r>
              <a:rPr lang="en-US" sz="2000" b="1" dirty="0" smtClean="0">
                <a:solidFill>
                  <a:srgbClr val="006666"/>
                </a:solidFill>
              </a:rPr>
              <a:t>a result is referred to the </a:t>
            </a:r>
            <a:r>
              <a:rPr lang="en-US" sz="2000" b="1" dirty="0">
                <a:solidFill>
                  <a:srgbClr val="006666"/>
                </a:solidFill>
              </a:rPr>
              <a:t>precision with which that result has been determined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  <a:endParaRPr lang="en-US" sz="2000" dirty="0" smtClean="0">
              <a:solidFill>
                <a:srgbClr val="006666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0000FF"/>
                </a:solidFill>
              </a:rPr>
              <a:t>Absolute </a:t>
            </a:r>
            <a:r>
              <a:rPr lang="en-US" sz="2000" b="1" u="sng" dirty="0">
                <a:solidFill>
                  <a:srgbClr val="0000FF"/>
                </a:solidFill>
              </a:rPr>
              <a:t>precision 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magnitude </a:t>
            </a:r>
            <a:r>
              <a:rPr lang="en-US" sz="2000" b="1" i="1" u="sng" dirty="0">
                <a:solidFill>
                  <a:srgbClr val="0000FF"/>
                </a:solidFill>
              </a:rPr>
              <a:t>of the uncertainty in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result expressed  </a:t>
            </a:r>
            <a:r>
              <a:rPr lang="en-US" sz="2000" b="1" i="1" u="sng" dirty="0">
                <a:solidFill>
                  <a:srgbClr val="0000FF"/>
                </a:solidFill>
              </a:rPr>
              <a:t>in the same units as the result;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800000"/>
                </a:solidFill>
              </a:rPr>
              <a:t>Relative precision: </a:t>
            </a:r>
            <a:r>
              <a:rPr lang="en-US" sz="2000" b="1" dirty="0" smtClean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magnitude of uncertainty expressed in </a:t>
            </a:r>
            <a:r>
              <a:rPr lang="en-US" sz="2000" b="1" i="1" u="sng" dirty="0">
                <a:solidFill>
                  <a:srgbClr val="800000"/>
                </a:solidFill>
              </a:rPr>
              <a:t>terms of a fraction of the value of the result.</a:t>
            </a:r>
          </a:p>
        </p:txBody>
      </p:sp>
    </p:spTree>
    <p:extLst>
      <p:ext uri="{BB962C8B-B14F-4D97-AF65-F5344CB8AC3E}">
        <p14:creationId xmlns:p14="http://schemas.microsoft.com/office/powerpoint/2010/main" val="24219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53525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6186309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Let us refer again to Figure 1.2, which shows a histogram of time </a:t>
            </a:r>
            <a:r>
              <a:rPr lang="en-US" sz="2000" b="1" dirty="0" smtClean="0">
                <a:solidFill>
                  <a:srgbClr val="FF0000"/>
                </a:solidFill>
              </a:rPr>
              <a:t>interval measurements </a:t>
            </a:r>
            <a:r>
              <a:rPr lang="en-US" sz="2000" b="1" dirty="0">
                <a:solidFill>
                  <a:srgbClr val="FF0000"/>
                </a:solidFill>
              </a:rPr>
              <a:t>and two Gaussian curves, a solid curve based on the </a:t>
            </a:r>
            <a:r>
              <a:rPr lang="en-US" sz="2000" b="1" dirty="0" smtClean="0">
                <a:solidFill>
                  <a:srgbClr val="FF0000"/>
                </a:solidFill>
              </a:rPr>
              <a:t>parameters  </a:t>
            </a:r>
            <a:r>
              <a:rPr lang="en-US" sz="2000" b="1" i="1" dirty="0" smtClean="0">
                <a:solidFill>
                  <a:srgbClr val="FF0000"/>
                </a:solidFill>
              </a:rPr>
              <a:t>Average T </a:t>
            </a:r>
            <a:r>
              <a:rPr lang="en-US" sz="2000" b="1" dirty="0">
                <a:solidFill>
                  <a:srgbClr val="FF0000"/>
                </a:solidFill>
              </a:rPr>
              <a:t>= 0.635 </a:t>
            </a:r>
            <a:r>
              <a:rPr lang="en-US" sz="2000" b="1" dirty="0" smtClean="0">
                <a:solidFill>
                  <a:srgbClr val="FF0000"/>
                </a:solidFill>
              </a:rPr>
              <a:t>s and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s </a:t>
            </a:r>
            <a:r>
              <a:rPr lang="en-US" sz="2000" b="1" dirty="0">
                <a:solidFill>
                  <a:srgbClr val="FF0000"/>
                </a:solidFill>
              </a:rPr>
              <a:t>= 0.020 s, which were determined experimentally </a:t>
            </a:r>
            <a:r>
              <a:rPr lang="en-US" sz="2000" b="1" dirty="0" smtClean="0">
                <a:solidFill>
                  <a:srgbClr val="FF0000"/>
                </a:solidFill>
              </a:rPr>
              <a:t> from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data displayed </a:t>
            </a:r>
            <a:r>
              <a:rPr lang="en-US" sz="2000" b="1" dirty="0">
                <a:solidFill>
                  <a:srgbClr val="FF0000"/>
                </a:solidFill>
              </a:rPr>
              <a:t>in the histogram, and a dotted curve based on the parameters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0.639 </a:t>
            </a:r>
            <a:r>
              <a:rPr lang="en-US" sz="2000" b="1" dirty="0" smtClean="0">
                <a:solidFill>
                  <a:srgbClr val="FF0000"/>
                </a:solidFill>
              </a:rPr>
              <a:t>s and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0.020 s of the parent distribution. </a:t>
            </a:r>
            <a:r>
              <a:rPr lang="en-US" sz="2000" b="1" dirty="0">
                <a:solidFill>
                  <a:srgbClr val="006666"/>
                </a:solidFill>
              </a:rPr>
              <a:t>(Although, in general we don't know </a:t>
            </a:r>
            <a:r>
              <a:rPr lang="en-US" sz="2000" b="1" dirty="0" smtClean="0">
                <a:solidFill>
                  <a:srgbClr val="006666"/>
                </a:solidFill>
              </a:rPr>
              <a:t>the properties </a:t>
            </a:r>
            <a:r>
              <a:rPr lang="en-US" sz="2000" b="1" dirty="0">
                <a:solidFill>
                  <a:srgbClr val="006666"/>
                </a:solidFill>
              </a:rPr>
              <a:t>of the parent distribution, they could have been estimated to high </a:t>
            </a:r>
            <a:r>
              <a:rPr lang="en-US" sz="2000" b="1" dirty="0" smtClean="0">
                <a:solidFill>
                  <a:srgbClr val="006666"/>
                </a:solidFill>
              </a:rPr>
              <a:t>precision in  </a:t>
            </a:r>
            <a:r>
              <a:rPr lang="en-US" sz="2000" b="1" dirty="0">
                <a:solidFill>
                  <a:srgbClr val="006666"/>
                </a:solidFill>
              </a:rPr>
              <a:t>another experiment involving many more measurements.)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Comparing the two </a:t>
            </a:r>
            <a:r>
              <a:rPr lang="en-US" sz="2000" b="1" dirty="0">
                <a:solidFill>
                  <a:srgbClr val="0000FF"/>
                </a:solidFill>
              </a:rPr>
              <a:t>curves, we observe a slight difference between the experimental mean </a:t>
            </a:r>
            <a:r>
              <a:rPr lang="en-US" sz="2000" b="1" i="1" dirty="0">
                <a:solidFill>
                  <a:srgbClr val="0000FF"/>
                </a:solidFill>
              </a:rPr>
              <a:t>T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</a:rPr>
              <a:t>the "true</a:t>
            </a:r>
            <a:r>
              <a:rPr lang="en-US" sz="2000" b="1" dirty="0">
                <a:solidFill>
                  <a:srgbClr val="0000FF"/>
                </a:solidFill>
              </a:rPr>
              <a:t>" </a:t>
            </a:r>
            <a:r>
              <a:rPr lang="en-US" sz="2000" b="1" dirty="0" smtClean="0">
                <a:solidFill>
                  <a:srgbClr val="0000FF"/>
                </a:solidFill>
              </a:rPr>
              <a:t>mean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>
                <a:solidFill>
                  <a:srgbClr val="0000FF"/>
                </a:solidFill>
              </a:rPr>
              <a:t>and between sand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FF"/>
                </a:solidFill>
              </a:rPr>
              <a:t>By considering the data to be a </a:t>
            </a:r>
            <a:r>
              <a:rPr lang="en-US" sz="2000" b="1" i="1" dirty="0">
                <a:solidFill>
                  <a:srgbClr val="FF00FF"/>
                </a:solidFill>
              </a:rPr>
              <a:t>sample </a:t>
            </a:r>
            <a:r>
              <a:rPr lang="en-US" sz="2000" b="1" dirty="0">
                <a:solidFill>
                  <a:srgbClr val="FF00FF"/>
                </a:solidFill>
              </a:rPr>
              <a:t>from the parent population with </a:t>
            </a:r>
            <a:r>
              <a:rPr lang="en-US" sz="2000" b="1" dirty="0" smtClean="0">
                <a:solidFill>
                  <a:srgbClr val="FF00FF"/>
                </a:solidFill>
              </a:rPr>
              <a:t>the values </a:t>
            </a:r>
            <a:r>
              <a:rPr lang="en-US" sz="2000" b="1" dirty="0">
                <a:solidFill>
                  <a:srgbClr val="FF00FF"/>
                </a:solidFill>
              </a:rPr>
              <a:t>of the observations distributed according to the parent population, we can </a:t>
            </a:r>
            <a:r>
              <a:rPr lang="en-US" sz="2000" b="1" dirty="0" smtClean="0">
                <a:solidFill>
                  <a:srgbClr val="FF00FF"/>
                </a:solidFill>
              </a:rPr>
              <a:t>estimate the </a:t>
            </a:r>
            <a:r>
              <a:rPr lang="en-US" sz="2000" b="1" dirty="0">
                <a:solidFill>
                  <a:srgbClr val="FF00FF"/>
                </a:solidFill>
              </a:rPr>
              <a:t>shape and dispersion of the parent distribution to obtain useful </a:t>
            </a:r>
            <a:r>
              <a:rPr lang="en-US" sz="2000" b="1" dirty="0" smtClean="0">
                <a:solidFill>
                  <a:srgbClr val="FF00FF"/>
                </a:solidFill>
              </a:rPr>
              <a:t>information on </a:t>
            </a:r>
            <a:r>
              <a:rPr lang="en-US" sz="2000" b="1" dirty="0">
                <a:solidFill>
                  <a:srgbClr val="FF00FF"/>
                </a:solidFill>
              </a:rPr>
              <a:t>the precision and reliability of our results.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80"/>
                </a:solidFill>
              </a:rPr>
              <a:t>Thus</a:t>
            </a:r>
            <a:r>
              <a:rPr lang="en-US" sz="2000" b="1" dirty="0">
                <a:solidFill>
                  <a:srgbClr val="008080"/>
                </a:solidFill>
              </a:rPr>
              <a:t>, we consider the </a:t>
            </a:r>
            <a:r>
              <a:rPr lang="en-US" sz="2000" b="1" dirty="0" smtClean="0">
                <a:solidFill>
                  <a:srgbClr val="008080"/>
                </a:solidFill>
              </a:rPr>
              <a:t>sample mean </a:t>
            </a:r>
            <a:r>
              <a:rPr lang="en-US" sz="2000" b="1" i="1" dirty="0">
                <a:solidFill>
                  <a:srgbClr val="008080"/>
                </a:solidFill>
              </a:rPr>
              <a:t>T </a:t>
            </a:r>
            <a:r>
              <a:rPr lang="en-US" sz="2000" b="1" dirty="0">
                <a:solidFill>
                  <a:srgbClr val="008080"/>
                </a:solidFill>
              </a:rPr>
              <a:t>to be our best estimate from the data of the mean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80"/>
                </a:solidFill>
              </a:rPr>
              <a:t>, </a:t>
            </a:r>
            <a:r>
              <a:rPr lang="en-US" sz="2000" b="1" dirty="0">
                <a:solidFill>
                  <a:srgbClr val="008080"/>
                </a:solidFill>
              </a:rPr>
              <a:t>and we consider </a:t>
            </a:r>
            <a:r>
              <a:rPr lang="en-US" sz="2000" b="1" dirty="0" smtClean="0">
                <a:solidFill>
                  <a:srgbClr val="008080"/>
                </a:solidFill>
              </a:rPr>
              <a:t>the sample </a:t>
            </a:r>
            <a:r>
              <a:rPr lang="en-US" sz="2000" b="1" dirty="0">
                <a:solidFill>
                  <a:srgbClr val="008080"/>
                </a:solidFill>
              </a:rPr>
              <a:t>variance </a:t>
            </a:r>
            <a:r>
              <a:rPr lang="en-US" sz="2000" b="1" dirty="0" smtClean="0">
                <a:solidFill>
                  <a:srgbClr val="00808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 </a:t>
            </a:r>
            <a:r>
              <a:rPr lang="en-US" sz="2000" b="1" dirty="0">
                <a:solidFill>
                  <a:srgbClr val="008080"/>
                </a:solidFill>
              </a:rPr>
              <a:t>to be our best estimate from the data of the variance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80"/>
                </a:solidFill>
              </a:rPr>
              <a:t>2</a:t>
            </a:r>
            <a:r>
              <a:rPr lang="en-US" sz="2000" b="1" dirty="0">
                <a:solidFill>
                  <a:srgbClr val="008080"/>
                </a:solidFill>
              </a:rPr>
              <a:t>, </a:t>
            </a:r>
            <a:r>
              <a:rPr lang="en-US" sz="2000" b="1" dirty="0" smtClean="0">
                <a:solidFill>
                  <a:srgbClr val="008080"/>
                </a:solidFill>
              </a:rPr>
              <a:t>from which </a:t>
            </a:r>
            <a:r>
              <a:rPr lang="en-US" sz="2000" b="1" dirty="0">
                <a:solidFill>
                  <a:srgbClr val="008080"/>
                </a:solidFill>
              </a:rPr>
              <a:t>we can estimate the uncertainty in our estimate of </a:t>
            </a:r>
            <a:r>
              <a:rPr lang="en-US" sz="2000" b="1" dirty="0" smtClean="0">
                <a:solidFill>
                  <a:srgbClr val="00808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80"/>
                </a:solidFill>
              </a:rPr>
              <a:t>·</a:t>
            </a:r>
            <a:endParaRPr lang="en-US" sz="2000" b="1" dirty="0">
              <a:solidFill>
                <a:srgbClr val="00808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36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6186309"/>
          </a:xfrm>
          <a:prstGeom prst="rect">
            <a:avLst/>
          </a:prstGeom>
          <a:noFill/>
          <a:ln w="76200" cmpd="dbl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800000"/>
                </a:solidFill>
              </a:rPr>
              <a:t>Let us refer again to Figure 1.2, which shows a histogram of time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interval measurements </a:t>
            </a:r>
            <a:r>
              <a:rPr lang="en-US" sz="2000" b="1" i="1" u="sng" dirty="0">
                <a:solidFill>
                  <a:srgbClr val="800000"/>
                </a:solidFill>
              </a:rPr>
              <a:t>and two Gaussian curves, a solid curve based on 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parameters  Average T </a:t>
            </a:r>
            <a:r>
              <a:rPr lang="en-US" sz="2000" b="1" i="1" u="sng" dirty="0">
                <a:solidFill>
                  <a:srgbClr val="800000"/>
                </a:solidFill>
              </a:rPr>
              <a:t>= 0.635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 and </a:t>
            </a:r>
            <a:r>
              <a:rPr lang="en-US" sz="2000" b="1" i="1" u="sng" dirty="0">
                <a:solidFill>
                  <a:srgbClr val="800000"/>
                </a:solidFill>
              </a:rPr>
              <a:t>s = 0.020 s, which were determined experimentally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from </a:t>
            </a:r>
            <a:r>
              <a:rPr lang="en-US" sz="2000" b="1" i="1" u="sng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data displayed </a:t>
            </a:r>
            <a:r>
              <a:rPr lang="en-US" sz="2000" b="1" i="1" u="sng" dirty="0">
                <a:solidFill>
                  <a:srgbClr val="800000"/>
                </a:solidFill>
              </a:rPr>
              <a:t>in the histogram, and a dotted curve based on the parameters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= 0.639 </a:t>
            </a:r>
            <a:r>
              <a:rPr lang="en-US" sz="2000" b="1" i="1" u="sng" dirty="0" smtClean="0">
                <a:solidFill>
                  <a:srgbClr val="800000"/>
                </a:solidFill>
              </a:rPr>
              <a:t>s and </a:t>
            </a:r>
            <a:r>
              <a:rPr lang="en-US" sz="2000" b="1" i="1" u="sng" dirty="0" smtClean="0">
                <a:solidFill>
                  <a:srgbClr val="800000"/>
                </a:solidFill>
                <a:sym typeface="Symbol"/>
              </a:rPr>
              <a:t></a:t>
            </a:r>
            <a:r>
              <a:rPr lang="en-US" sz="2000" b="1" i="1" u="sng" dirty="0" smtClean="0">
                <a:solidFill>
                  <a:srgbClr val="800000"/>
                </a:solidFill>
              </a:rPr>
              <a:t>= </a:t>
            </a:r>
            <a:r>
              <a:rPr lang="en-US" sz="2000" b="1" i="1" u="sng" dirty="0">
                <a:solidFill>
                  <a:srgbClr val="800000"/>
                </a:solidFill>
              </a:rPr>
              <a:t>0.020 s of the parent distribution. </a:t>
            </a:r>
            <a:r>
              <a:rPr lang="en-US" sz="2000" b="1" dirty="0">
                <a:solidFill>
                  <a:srgbClr val="006666"/>
                </a:solidFill>
              </a:rPr>
              <a:t>(</a:t>
            </a:r>
            <a:r>
              <a:rPr lang="en-US" sz="2000" b="1" i="1" dirty="0">
                <a:solidFill>
                  <a:srgbClr val="006600"/>
                </a:solidFill>
              </a:rPr>
              <a:t>Although, in general we don't know </a:t>
            </a:r>
            <a:r>
              <a:rPr lang="en-US" sz="2000" b="1" i="1" dirty="0" smtClean="0">
                <a:solidFill>
                  <a:srgbClr val="006600"/>
                </a:solidFill>
              </a:rPr>
              <a:t>the properties </a:t>
            </a:r>
            <a:r>
              <a:rPr lang="en-US" sz="2000" b="1" i="1" dirty="0">
                <a:solidFill>
                  <a:srgbClr val="006600"/>
                </a:solidFill>
              </a:rPr>
              <a:t>of the parent distribution, they could have been estimated to high </a:t>
            </a:r>
            <a:r>
              <a:rPr lang="en-US" sz="2000" b="1" i="1" dirty="0" smtClean="0">
                <a:solidFill>
                  <a:srgbClr val="006600"/>
                </a:solidFill>
              </a:rPr>
              <a:t>precision in  </a:t>
            </a:r>
            <a:r>
              <a:rPr lang="en-US" sz="2000" b="1" i="1" dirty="0">
                <a:solidFill>
                  <a:srgbClr val="006600"/>
                </a:solidFill>
              </a:rPr>
              <a:t>another experiment involving many more measurements.) </a:t>
            </a:r>
            <a:endParaRPr lang="en-US" sz="2000" b="1" i="1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Comparing the two </a:t>
            </a:r>
            <a:r>
              <a:rPr lang="en-US" sz="2000" b="1" i="1" u="sng" dirty="0">
                <a:solidFill>
                  <a:srgbClr val="0000FF"/>
                </a:solidFill>
              </a:rPr>
              <a:t>curves, we observe a slight difference between the </a:t>
            </a:r>
            <a:r>
              <a:rPr lang="en-US" sz="2000" b="1" i="1" u="sng" dirty="0">
                <a:solidFill>
                  <a:srgbClr val="FF0000"/>
                </a:solidFill>
              </a:rPr>
              <a:t>experimental mean T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"true</a:t>
            </a:r>
            <a:r>
              <a:rPr lang="en-US" sz="2000" b="1" i="1" u="sng" dirty="0">
                <a:solidFill>
                  <a:srgbClr val="FF0000"/>
                </a:solidFill>
              </a:rPr>
              <a:t>"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0000FF"/>
                </a:solidFill>
              </a:rPr>
              <a:t>, </a:t>
            </a:r>
            <a:r>
              <a:rPr lang="en-US" sz="2000" b="1" i="1" u="sng" dirty="0">
                <a:solidFill>
                  <a:srgbClr val="0000FF"/>
                </a:solidFill>
              </a:rPr>
              <a:t>and </a:t>
            </a:r>
            <a:r>
              <a:rPr lang="en-US" sz="2000" b="1" i="1" u="sng" dirty="0">
                <a:solidFill>
                  <a:srgbClr val="FF0000"/>
                </a:solidFill>
              </a:rPr>
              <a:t>between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   and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  <a:endParaRPr lang="en-US" sz="2000" b="1" i="1" u="sng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6600"/>
                </a:solidFill>
              </a:rPr>
              <a:t>By considering the data to be a sample from the parent population with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the values </a:t>
            </a:r>
            <a:r>
              <a:rPr lang="en-US" sz="2000" b="1" i="1" u="sng" dirty="0">
                <a:solidFill>
                  <a:srgbClr val="006600"/>
                </a:solidFill>
              </a:rPr>
              <a:t>of the observations distributed according to the parent population, we can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estimate the </a:t>
            </a:r>
            <a:r>
              <a:rPr lang="en-US" sz="2000" b="1" i="1" u="sng" dirty="0">
                <a:solidFill>
                  <a:srgbClr val="006600"/>
                </a:solidFill>
              </a:rPr>
              <a:t>shape and dispersion of the parent distribution to obtain useful </a:t>
            </a:r>
            <a:r>
              <a:rPr lang="en-US" sz="2000" b="1" i="1" u="sng" dirty="0" smtClean="0">
                <a:solidFill>
                  <a:srgbClr val="006600"/>
                </a:solidFill>
              </a:rPr>
              <a:t>information on </a:t>
            </a:r>
            <a:r>
              <a:rPr lang="en-US" sz="2000" b="1" i="1" u="sng" dirty="0">
                <a:solidFill>
                  <a:srgbClr val="006600"/>
                </a:solidFill>
              </a:rPr>
              <a:t>the precision and reliability of our results</a:t>
            </a:r>
            <a:r>
              <a:rPr lang="en-US" sz="2000" b="1" dirty="0">
                <a:solidFill>
                  <a:srgbClr val="FF00FF"/>
                </a:solidFill>
              </a:rPr>
              <a:t>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Thus</a:t>
            </a:r>
            <a:r>
              <a:rPr lang="en-US" sz="2000" b="1" i="1" u="sng" dirty="0">
                <a:solidFill>
                  <a:srgbClr val="FF0000"/>
                </a:solidFill>
              </a:rPr>
              <a:t>, we consider 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sample mean </a:t>
            </a:r>
            <a:r>
              <a:rPr lang="en-US" sz="2000" b="1" i="1" u="sng" dirty="0">
                <a:solidFill>
                  <a:srgbClr val="FF0000"/>
                </a:solidFill>
              </a:rPr>
              <a:t>T to be our best estimate from the data of the mean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, </a:t>
            </a:r>
            <a:r>
              <a:rPr lang="en-US" sz="2000" b="1" i="1" u="sng" dirty="0">
                <a:solidFill>
                  <a:srgbClr val="FF0000"/>
                </a:solidFill>
              </a:rPr>
              <a:t>and we consider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sample </a:t>
            </a:r>
            <a:r>
              <a:rPr lang="en-US" sz="2000" b="1" i="1" u="sng" dirty="0">
                <a:solidFill>
                  <a:srgbClr val="FF0000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s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 </a:t>
            </a:r>
            <a:r>
              <a:rPr lang="en-US" sz="2000" b="1" i="1" u="sng" dirty="0">
                <a:solidFill>
                  <a:srgbClr val="FF0000"/>
                </a:solidFill>
              </a:rPr>
              <a:t>to be our best estimate from the data of the variance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1" u="sng" dirty="0">
                <a:solidFill>
                  <a:srgbClr val="FF0000"/>
                </a:solidFill>
              </a:rPr>
              <a:t>,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from which </a:t>
            </a:r>
            <a:r>
              <a:rPr lang="en-US" sz="2000" b="1" i="1" u="sng" dirty="0">
                <a:solidFill>
                  <a:srgbClr val="FF0000"/>
                </a:solidFill>
              </a:rPr>
              <a:t>we can estimate the uncertainty in our estimate of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FF0000"/>
                </a:solidFill>
              </a:rPr>
              <a:t>·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90513"/>
            <a:ext cx="91154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14288"/>
            <a:ext cx="73914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771084"/>
          </a:xfrm>
          <a:prstGeom prst="rect">
            <a:avLst/>
          </a:prstGeom>
          <a:noFill/>
          <a:ln w="76200" cmpd="tri">
            <a:solidFill>
              <a:srgbClr val="0066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Accuracy Versus Precision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Accuracy of an experiment is a measure of how close the result of the experiment is to the true value</a:t>
            </a:r>
            <a:r>
              <a:rPr lang="en-US" dirty="0" smtClean="0"/>
              <a:t>;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00"/>
                </a:solidFill>
              </a:rPr>
              <a:t> Precision is a measure of how well the result has been determined, without reference to its agreement with the true value.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C0099"/>
                </a:solidFill>
              </a:rPr>
              <a:t>The precision is a measure of the reproducibility of the result in a given experiment.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u="sng" dirty="0" smtClean="0">
                <a:solidFill>
                  <a:srgbClr val="0000FF"/>
                </a:solidFill>
              </a:rPr>
              <a:t>Two sets of measurements in Figure 1.1 where the straight line on each graph shows the expected relation between the dependent variable </a:t>
            </a:r>
            <a:r>
              <a:rPr lang="en-US" b="1" i="1" u="sng" dirty="0" smtClean="0">
                <a:solidFill>
                  <a:srgbClr val="0000FF"/>
                </a:solidFill>
              </a:rPr>
              <a:t>y </a:t>
            </a:r>
            <a:r>
              <a:rPr lang="en-US" b="1" u="sng" dirty="0" smtClean="0">
                <a:solidFill>
                  <a:srgbClr val="0000FF"/>
                </a:solidFill>
              </a:rPr>
              <a:t>and the independent variable </a:t>
            </a:r>
            <a:r>
              <a:rPr lang="en-US" b="1" i="1" u="sng" dirty="0" smtClean="0">
                <a:solidFill>
                  <a:srgbClr val="0000FF"/>
                </a:solidFill>
              </a:rPr>
              <a:t>x.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In both graphs, the scatter of the data points is a reflection of uncertainties in the measurements, consistent with the error bars on the points</a:t>
            </a:r>
            <a:r>
              <a:rPr lang="en-US" b="1" dirty="0" smtClean="0">
                <a:solidFill>
                  <a:srgbClr val="008080"/>
                </a:solidFill>
              </a:rPr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The data in Figure 1.1(a) have been measured to a high degree of precision as illustrated by the small error bars, and are in excellent agreement with the expected variation of </a:t>
            </a:r>
            <a:r>
              <a:rPr lang="en-US" b="1" i="1" dirty="0" smtClean="0">
                <a:solidFill>
                  <a:srgbClr val="FF0000"/>
                </a:solidFill>
              </a:rPr>
              <a:t>y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i="1" dirty="0" smtClean="0">
                <a:solidFill>
                  <a:srgbClr val="FF0000"/>
                </a:solidFill>
              </a:rPr>
              <a:t>x, </a:t>
            </a:r>
            <a:r>
              <a:rPr lang="en-US" b="1" dirty="0" smtClean="0">
                <a:solidFill>
                  <a:srgbClr val="FF0000"/>
                </a:solidFill>
              </a:rPr>
              <a:t>but are clearly inaccurate, deviating from the line by a constant offset.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On the other hand, the data points in Figure 1.1 (b) are rather imprecise as illustrated by the large error bars, but are scattered about the predicted distribution.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Accuracy and precision must consider  simultaneously for any experiment</a:t>
            </a:r>
            <a:r>
              <a:rPr lang="en-US" dirty="0" smtClean="0"/>
              <a:t>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</a:rPr>
              <a:t> It would be a waste of time and energy to determine a result with high precision if we knew that the result would be highly inaccurate.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FF"/>
                </a:solidFill>
              </a:rPr>
              <a:t>Conversely, a result cannot be considered to be extremely accurate if the precision is low.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 In general, when we quote the </a:t>
            </a:r>
            <a:r>
              <a:rPr lang="en-US" b="1" i="1" dirty="0" smtClean="0">
                <a:solidFill>
                  <a:srgbClr val="006666"/>
                </a:solidFill>
              </a:rPr>
              <a:t>uncertainty </a:t>
            </a:r>
            <a:r>
              <a:rPr lang="en-US" b="1" dirty="0" smtClean="0">
                <a:solidFill>
                  <a:srgbClr val="006666"/>
                </a:solidFill>
              </a:rPr>
              <a:t>or </a:t>
            </a:r>
            <a:r>
              <a:rPr lang="en-US" b="1" i="1" dirty="0" smtClean="0">
                <a:solidFill>
                  <a:srgbClr val="006666"/>
                </a:solidFill>
              </a:rPr>
              <a:t>error </a:t>
            </a:r>
            <a:r>
              <a:rPr lang="en-US" b="1" dirty="0" smtClean="0">
                <a:solidFill>
                  <a:srgbClr val="006666"/>
                </a:solidFill>
              </a:rPr>
              <a:t>in an experimental result, we are referring to the precision with which that result has been determined</a:t>
            </a:r>
            <a:r>
              <a:rPr lang="en-US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0000FF"/>
                </a:solidFill>
              </a:rPr>
              <a:t>Absolute </a:t>
            </a:r>
            <a:r>
              <a:rPr lang="en-US" b="1" dirty="0" smtClean="0">
                <a:solidFill>
                  <a:srgbClr val="0000FF"/>
                </a:solidFill>
              </a:rPr>
              <a:t>precision indicates the magnitude of the uncertainty in the result in the same units as the result; 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FF00FF"/>
                </a:solidFill>
              </a:rPr>
              <a:t>Relative </a:t>
            </a:r>
            <a:r>
              <a:rPr lang="en-US" b="1" dirty="0" smtClean="0">
                <a:solidFill>
                  <a:srgbClr val="FF00FF"/>
                </a:solidFill>
              </a:rPr>
              <a:t>precision indicates the uncertainty in terms of a fraction of the value of the result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7152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524499" cy="526916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10740</Words>
  <Application>Microsoft Office PowerPoint</Application>
  <PresentationFormat>On-screen Show (4:3)</PresentationFormat>
  <Paragraphs>498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112</cp:revision>
  <dcterms:created xsi:type="dcterms:W3CDTF">2015-12-19T08:52:46Z</dcterms:created>
  <dcterms:modified xsi:type="dcterms:W3CDTF">2017-01-25T13:35:21Z</dcterms:modified>
</cp:coreProperties>
</file>