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17"/>
  </p:notesMasterIdLst>
  <p:sldIdLst>
    <p:sldId id="256" r:id="rId2"/>
    <p:sldId id="268" r:id="rId3"/>
    <p:sldId id="257" r:id="rId4"/>
    <p:sldId id="262" r:id="rId5"/>
    <p:sldId id="258" r:id="rId6"/>
    <p:sldId id="259" r:id="rId7"/>
    <p:sldId id="261" r:id="rId8"/>
    <p:sldId id="263" r:id="rId9"/>
    <p:sldId id="265" r:id="rId10"/>
    <p:sldId id="266" r:id="rId11"/>
    <p:sldId id="269" r:id="rId12"/>
    <p:sldId id="273" r:id="rId13"/>
    <p:sldId id="274" r:id="rId14"/>
    <p:sldId id="275" r:id="rId15"/>
    <p:sldId id="276"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9" d="100"/>
          <a:sy n="79"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E607888-D551-4DDA-B43E-A3539E544E80}" type="datetimeFigureOut">
              <a:rPr lang="ar-SA" smtClean="0"/>
              <a:pPr/>
              <a:t>10/06/31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4F51E91-2281-46A2-8614-5C3384074A6F}"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15</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4F51E91-2281-46A2-8614-5C3384074A6F}"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50DEF4-D88C-416C-98A7-DA120B28B9C2}" type="datetimeFigureOut">
              <a:rPr lang="ar-SA" smtClean="0"/>
              <a:pPr/>
              <a:t>10/06/31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0DEF4-D88C-416C-98A7-DA120B28B9C2}" type="datetimeFigureOut">
              <a:rPr lang="ar-SA" smtClean="0"/>
              <a:pPr/>
              <a:t>10/06/31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0DEF4-D88C-416C-98A7-DA120B28B9C2}" type="datetimeFigureOut">
              <a:rPr lang="ar-SA" smtClean="0"/>
              <a:pPr/>
              <a:t>10/06/31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0DEF4-D88C-416C-98A7-DA120B28B9C2}" type="datetimeFigureOut">
              <a:rPr lang="ar-SA" smtClean="0"/>
              <a:pPr/>
              <a:t>10/06/31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50DEF4-D88C-416C-98A7-DA120B28B9C2}" type="datetimeFigureOut">
              <a:rPr lang="ar-SA" smtClean="0"/>
              <a:pPr/>
              <a:t>10/06/31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50DEF4-D88C-416C-98A7-DA120B28B9C2}" type="datetimeFigureOut">
              <a:rPr lang="ar-SA" smtClean="0"/>
              <a:pPr/>
              <a:t>10/06/31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50DEF4-D88C-416C-98A7-DA120B28B9C2}" type="datetimeFigureOut">
              <a:rPr lang="ar-SA" smtClean="0"/>
              <a:pPr/>
              <a:t>10/06/31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50DEF4-D88C-416C-98A7-DA120B28B9C2}" type="datetimeFigureOut">
              <a:rPr lang="ar-SA" smtClean="0"/>
              <a:pPr/>
              <a:t>10/06/31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0DEF4-D88C-416C-98A7-DA120B28B9C2}" type="datetimeFigureOut">
              <a:rPr lang="ar-SA" smtClean="0"/>
              <a:pPr/>
              <a:t>10/06/31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50DEF4-D88C-416C-98A7-DA120B28B9C2}" type="datetimeFigureOut">
              <a:rPr lang="ar-SA" smtClean="0"/>
              <a:pPr/>
              <a:t>10/06/31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C92200-63AD-4F8C-9232-0422DCE1CEC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50DEF4-D88C-416C-98A7-DA120B28B9C2}" type="datetimeFigureOut">
              <a:rPr lang="ar-SA" smtClean="0"/>
              <a:pPr/>
              <a:t>10/06/31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ADC92200-63AD-4F8C-9232-0422DCE1CEC3}"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50DEF4-D88C-416C-98A7-DA120B28B9C2}" type="datetimeFigureOut">
              <a:rPr lang="ar-SA" smtClean="0"/>
              <a:pPr/>
              <a:t>10/06/31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C92200-63AD-4F8C-9232-0422DCE1CEC3}"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928802"/>
            <a:ext cx="7851648" cy="1828800"/>
          </a:xfrm>
        </p:spPr>
        <p:txBody>
          <a:bodyPr>
            <a:noAutofit/>
          </a:bodyPr>
          <a:lstStyle/>
          <a:p>
            <a:pPr algn="ctr"/>
            <a:r>
              <a:rPr lang="ar-SA" sz="6600" dirty="0" smtClean="0">
                <a:latin typeface="Andalus" pitchFamily="2" charset="-78"/>
                <a:cs typeface="Andalus" pitchFamily="2" charset="-78"/>
              </a:rPr>
              <a:t>التخطيط الرياضي:</a:t>
            </a:r>
            <a:br>
              <a:rPr lang="ar-SA" sz="6600" dirty="0" smtClean="0">
                <a:latin typeface="Andalus" pitchFamily="2" charset="-78"/>
                <a:cs typeface="Andalus" pitchFamily="2" charset="-78"/>
              </a:rPr>
            </a:br>
            <a:r>
              <a:rPr lang="ar-SA" sz="6600" dirty="0" smtClean="0">
                <a:latin typeface="Andalus" pitchFamily="2" charset="-78"/>
                <a:cs typeface="Andalus" pitchFamily="2" charset="-78"/>
              </a:rPr>
              <a:t>المثالية في حدود الواقع</a:t>
            </a:r>
            <a:endParaRPr lang="ar-SA" sz="6600" dirty="0">
              <a:latin typeface="Andalus" pitchFamily="2" charset="-78"/>
              <a:cs typeface="Andalus" pitchFamily="2" charset="-78"/>
            </a:endParaRPr>
          </a:p>
        </p:txBody>
      </p:sp>
      <p:sp>
        <p:nvSpPr>
          <p:cNvPr id="3" name="Subtitle 2"/>
          <p:cNvSpPr>
            <a:spLocks noGrp="1"/>
          </p:cNvSpPr>
          <p:nvPr>
            <p:ph type="subTitle" idx="1"/>
          </p:nvPr>
        </p:nvSpPr>
        <p:spPr>
          <a:xfrm>
            <a:off x="500034" y="4143380"/>
            <a:ext cx="7854696" cy="1752600"/>
          </a:xfrm>
        </p:spPr>
        <p:txBody>
          <a:bodyPr>
            <a:normAutofit/>
          </a:bodyPr>
          <a:lstStyle/>
          <a:p>
            <a:pPr algn="ctr"/>
            <a:r>
              <a:rPr lang="ar-SA" dirty="0" smtClean="0"/>
              <a:t>إعداد</a:t>
            </a:r>
          </a:p>
          <a:p>
            <a:pPr algn="ctr"/>
            <a:r>
              <a:rPr lang="ar-SA" dirty="0" smtClean="0"/>
              <a:t>د. حبيب بن علي الربعان</a:t>
            </a:r>
          </a:p>
          <a:p>
            <a:pPr algn="ctr"/>
            <a:r>
              <a:rPr lang="ar-SA" dirty="0" smtClean="0"/>
              <a:t>جامعة الملك فهد للبترول والمعادن</a:t>
            </a:r>
            <a:endParaRPr lang="ar-SA" dirty="0"/>
          </a:p>
        </p:txBody>
      </p:sp>
      <p:pic>
        <p:nvPicPr>
          <p:cNvPr id="1026"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1027" name="Picture 3" descr="C:\Users\H4H\Pictures\1257067619.jpg"/>
          <p:cNvPicPr>
            <a:picLocks noChangeAspect="1" noChangeArrowheads="1"/>
          </p:cNvPicPr>
          <p:nvPr/>
        </p:nvPicPr>
        <p:blipFill>
          <a:blip r:embed="rId4" cstate="print"/>
          <a:srcRect/>
          <a:stretch>
            <a:fillRect/>
          </a:stretch>
        </p:blipFill>
        <p:spPr bwMode="auto">
          <a:xfrm>
            <a:off x="6842148" y="0"/>
            <a:ext cx="2301852" cy="14287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u="sng" dirty="0" smtClean="0"/>
              <a:t>مواصفات الخطة الجيدة هي</a:t>
            </a:r>
            <a:r>
              <a:rPr lang="en-US" b="1" u="sng" dirty="0" smtClean="0"/>
              <a:t> :</a:t>
            </a:r>
            <a:endParaRPr lang="ar-SA"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a:r>
            <a:br>
              <a:rPr lang="en-US" b="1" dirty="0" smtClean="0"/>
            </a:br>
            <a:r>
              <a:rPr lang="en-US" b="1" dirty="0" smtClean="0"/>
              <a:t>1</a:t>
            </a:r>
            <a:r>
              <a:rPr lang="ar-SA" b="1" dirty="0" smtClean="0"/>
              <a:t>ـ أن تكون هناك حاجة ملموسة للخطة فالحاجة تمثل دافعا قويا لنجاحها</a:t>
            </a:r>
            <a:r>
              <a:rPr lang="en-US" b="1" dirty="0" smtClean="0"/>
              <a:t> .</a:t>
            </a:r>
            <a:endParaRPr lang="ar-SA" b="1" dirty="0" smtClean="0"/>
          </a:p>
          <a:p>
            <a:pPr>
              <a:buNone/>
            </a:pPr>
            <a:r>
              <a:rPr lang="en-US" b="1" dirty="0" smtClean="0">
                <a:solidFill>
                  <a:srgbClr val="FF0000"/>
                </a:solidFill>
              </a:rPr>
              <a:t/>
            </a:r>
            <a:br>
              <a:rPr lang="en-US" b="1" dirty="0" smtClean="0">
                <a:solidFill>
                  <a:srgbClr val="FF0000"/>
                </a:solidFill>
              </a:rPr>
            </a:br>
            <a:r>
              <a:rPr lang="en-US" b="1" dirty="0" smtClean="0">
                <a:solidFill>
                  <a:srgbClr val="FF0000"/>
                </a:solidFill>
              </a:rPr>
              <a:t>2</a:t>
            </a:r>
            <a:r>
              <a:rPr lang="ar-SA" b="1" dirty="0" smtClean="0">
                <a:solidFill>
                  <a:srgbClr val="FF0000"/>
                </a:solidFill>
              </a:rPr>
              <a:t>ـ أن تعتمد الخطة على أهداف وأبعاد واضحة فعدم وضوح الهدف يجعل عملية التخطيط</a:t>
            </a:r>
            <a:r>
              <a:rPr lang="en-US" b="1" dirty="0" smtClean="0">
                <a:solidFill>
                  <a:srgbClr val="FF0000"/>
                </a:solidFill>
              </a:rPr>
              <a:t>  </a:t>
            </a:r>
            <a:r>
              <a:rPr lang="ar-SA" b="1" dirty="0" smtClean="0">
                <a:solidFill>
                  <a:srgbClr val="FF0000"/>
                </a:solidFill>
              </a:rPr>
              <a:t>في تخبط ويضيع الكثير من الجهد والوقت والمال</a:t>
            </a:r>
            <a:r>
              <a:rPr lang="en-US" b="1" dirty="0" smtClean="0">
                <a:solidFill>
                  <a:srgbClr val="FF0000"/>
                </a:solidFill>
              </a:rPr>
              <a:t> .</a:t>
            </a:r>
            <a:endParaRPr lang="ar-SA" b="1" dirty="0" smtClean="0">
              <a:solidFill>
                <a:srgbClr val="FF0000"/>
              </a:solidFill>
            </a:endParaRPr>
          </a:p>
          <a:p>
            <a:pPr>
              <a:buNone/>
            </a:pPr>
            <a:r>
              <a:rPr lang="en-US" b="1" dirty="0" smtClean="0"/>
              <a:t/>
            </a:r>
            <a:br>
              <a:rPr lang="en-US" b="1" dirty="0" smtClean="0"/>
            </a:br>
            <a:r>
              <a:rPr lang="en-US" b="1" dirty="0" smtClean="0"/>
              <a:t>3</a:t>
            </a:r>
            <a:r>
              <a:rPr lang="ar-SA" b="1" dirty="0" smtClean="0"/>
              <a:t>ـ أن تبنى الخطة على أسس مدروسة وعلى بيانات ومعلومات سليمة وليس على أساس</a:t>
            </a:r>
            <a:r>
              <a:rPr lang="ar-SA" b="1" dirty="0"/>
              <a:t> </a:t>
            </a:r>
            <a:r>
              <a:rPr lang="ar-SA" b="1" dirty="0" smtClean="0"/>
              <a:t>التخمين والافتراض وأن تتميز الخطة بالمرونة</a:t>
            </a:r>
            <a:r>
              <a:rPr lang="en-US" b="1" dirty="0" smtClean="0"/>
              <a:t> .</a:t>
            </a:r>
          </a:p>
          <a:p>
            <a:pPr>
              <a:buNone/>
            </a:pPr>
            <a:r>
              <a:rPr lang="en-US" b="1" dirty="0" smtClean="0">
                <a:solidFill>
                  <a:srgbClr val="FF0000"/>
                </a:solidFill>
              </a:rPr>
              <a:t/>
            </a:r>
            <a:br>
              <a:rPr lang="en-US" b="1" dirty="0" smtClean="0">
                <a:solidFill>
                  <a:srgbClr val="FF0000"/>
                </a:solidFill>
              </a:rPr>
            </a:br>
            <a:r>
              <a:rPr lang="en-US" b="1" dirty="0" smtClean="0">
                <a:solidFill>
                  <a:srgbClr val="FF0000"/>
                </a:solidFill>
              </a:rPr>
              <a:t>4</a:t>
            </a:r>
            <a:r>
              <a:rPr lang="ar-SA" b="1" dirty="0" smtClean="0">
                <a:solidFill>
                  <a:srgbClr val="FF0000"/>
                </a:solidFill>
              </a:rPr>
              <a:t>ـ أن تبين الخطة مستويات العمل بوضوح ويعرف كل مشترك دوره بالتنفيذ وواجباته في كل مستويات العمل</a:t>
            </a:r>
            <a:r>
              <a:rPr lang="en-US" b="1" dirty="0" smtClean="0">
                <a:solidFill>
                  <a:srgbClr val="FF0000"/>
                </a:solidFill>
              </a:rPr>
              <a:t> </a:t>
            </a:r>
            <a:r>
              <a:rPr lang="ar-SA" b="1" dirty="0" smtClean="0">
                <a:solidFill>
                  <a:srgbClr val="FF0000"/>
                </a:solidFill>
              </a:rPr>
              <a:t>وأن تكون العلاقة بين هذه المستويات واضحة وتلتقي في اتجاه تحقيق الهدف بتناسق وتكامل</a:t>
            </a:r>
            <a:r>
              <a:rPr lang="en-US" b="1" dirty="0" smtClean="0">
                <a:solidFill>
                  <a:srgbClr val="FF0000"/>
                </a:solidFill>
              </a:rPr>
              <a:t> .</a:t>
            </a:r>
            <a:endParaRPr lang="ar-SA" b="1" dirty="0" smtClean="0">
              <a:solidFill>
                <a:srgbClr val="FF0000"/>
              </a:solidFill>
            </a:endParaRPr>
          </a:p>
          <a:p>
            <a:pPr>
              <a:buNone/>
            </a:pPr>
            <a:r>
              <a:rPr lang="en-US" b="1" dirty="0" smtClean="0"/>
              <a:t/>
            </a:r>
            <a:br>
              <a:rPr lang="en-US" b="1" dirty="0" smtClean="0"/>
            </a:br>
            <a:r>
              <a:rPr lang="en-US" b="1" dirty="0" smtClean="0"/>
              <a:t>5</a:t>
            </a:r>
            <a:r>
              <a:rPr lang="ar-SA" b="1" dirty="0" smtClean="0"/>
              <a:t>ـ أن تحقق الخطة دقة التوقع للمستقبل</a:t>
            </a:r>
            <a:r>
              <a:rPr lang="en-US" b="1" dirty="0" smtClean="0"/>
              <a:t> .</a:t>
            </a:r>
            <a:r>
              <a:rPr lang="ar-SA" b="1" dirty="0" smtClean="0"/>
              <a:t>&lt;</a:t>
            </a:r>
            <a:endParaRPr lang="ar-SA" dirty="0" smtClean="0"/>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مقومات التخطيط</a:t>
            </a:r>
            <a:endParaRPr lang="ar-SA" dirty="0"/>
          </a:p>
        </p:txBody>
      </p:sp>
      <p:sp>
        <p:nvSpPr>
          <p:cNvPr id="3" name="Content Placeholder 2"/>
          <p:cNvSpPr>
            <a:spLocks noGrp="1"/>
          </p:cNvSpPr>
          <p:nvPr>
            <p:ph idx="1"/>
          </p:nvPr>
        </p:nvSpPr>
        <p:spPr/>
        <p:txBody>
          <a:bodyPr>
            <a:normAutofit lnSpcReduction="10000"/>
          </a:bodyPr>
          <a:lstStyle/>
          <a:p>
            <a:r>
              <a:rPr lang="ar-SA" b="1" dirty="0" smtClean="0"/>
              <a:t>عملية </a:t>
            </a:r>
            <a:r>
              <a:rPr lang="ar-SA" b="1" dirty="0"/>
              <a:t>التخطيط عملية متعددة الجوانب ومن ثم فأن من اللازم </a:t>
            </a:r>
            <a:r>
              <a:rPr lang="ar-SA" b="1" dirty="0" smtClean="0"/>
              <a:t>أن </a:t>
            </a:r>
            <a:r>
              <a:rPr lang="ar-SA" b="1" dirty="0"/>
              <a:t>تقوم على </a:t>
            </a:r>
            <a:r>
              <a:rPr lang="ar-SA" b="1" dirty="0" smtClean="0"/>
              <a:t>أسس </a:t>
            </a:r>
            <a:r>
              <a:rPr lang="ar-SA" b="1" dirty="0"/>
              <a:t>سليمة ومدروسة ويمكن </a:t>
            </a:r>
            <a:r>
              <a:rPr lang="ar-SA" b="1" dirty="0" smtClean="0"/>
              <a:t>إجمالها </a:t>
            </a:r>
            <a:r>
              <a:rPr lang="ar-SA" b="1" dirty="0"/>
              <a:t>فيما يلي </a:t>
            </a:r>
            <a:r>
              <a:rPr lang="ar-SA" b="1" dirty="0" smtClean="0"/>
              <a:t>:</a:t>
            </a:r>
          </a:p>
          <a:p>
            <a:pPr lvl="1"/>
            <a:r>
              <a:rPr lang="ar-SA" b="1" dirty="0" smtClean="0">
                <a:solidFill>
                  <a:srgbClr val="FF0000"/>
                </a:solidFill>
              </a:rPr>
              <a:t>أولا </a:t>
            </a:r>
            <a:r>
              <a:rPr lang="ar-SA" b="1" dirty="0">
                <a:solidFill>
                  <a:srgbClr val="FF0000"/>
                </a:solidFill>
              </a:rPr>
              <a:t>: تحديد الهدف </a:t>
            </a:r>
            <a:r>
              <a:rPr lang="ar-SA" b="1" dirty="0" smtClean="0">
                <a:solidFill>
                  <a:srgbClr val="FF0000"/>
                </a:solidFill>
              </a:rPr>
              <a:t>:</a:t>
            </a:r>
          </a:p>
          <a:p>
            <a:pPr lvl="1"/>
            <a:r>
              <a:rPr lang="ar-SA" b="1" dirty="0" smtClean="0"/>
              <a:t>ثانياً </a:t>
            </a:r>
            <a:r>
              <a:rPr lang="ar-SA" b="1" dirty="0"/>
              <a:t>: موارد التنفيذ للخطة </a:t>
            </a:r>
            <a:r>
              <a:rPr lang="ar-SA" b="1" dirty="0" smtClean="0"/>
              <a:t>:</a:t>
            </a:r>
          </a:p>
          <a:p>
            <a:pPr lvl="1"/>
            <a:r>
              <a:rPr lang="ar-SA" b="1" dirty="0" smtClean="0">
                <a:solidFill>
                  <a:srgbClr val="FF0000"/>
                </a:solidFill>
              </a:rPr>
              <a:t>ثالثاً </a:t>
            </a:r>
            <a:r>
              <a:rPr lang="ar-SA" b="1" dirty="0">
                <a:solidFill>
                  <a:srgbClr val="FF0000"/>
                </a:solidFill>
              </a:rPr>
              <a:t>: الاهداف الادارية اللازمة للتنفيذ </a:t>
            </a:r>
            <a:r>
              <a:rPr lang="ar-SA" b="1" dirty="0" smtClean="0">
                <a:solidFill>
                  <a:srgbClr val="FF0000"/>
                </a:solidFill>
              </a:rPr>
              <a:t>:</a:t>
            </a:r>
          </a:p>
          <a:p>
            <a:pPr lvl="1"/>
            <a:r>
              <a:rPr lang="ar-SA" b="1" dirty="0" smtClean="0"/>
              <a:t> رابعاً </a:t>
            </a:r>
            <a:r>
              <a:rPr lang="ar-SA" b="1" dirty="0"/>
              <a:t>: بحث اولوية التنفيذ </a:t>
            </a:r>
            <a:r>
              <a:rPr lang="ar-SA" b="1" dirty="0" smtClean="0"/>
              <a:t>:</a:t>
            </a:r>
          </a:p>
          <a:p>
            <a:pPr lvl="1"/>
            <a:r>
              <a:rPr lang="ar-SA" b="1" dirty="0" smtClean="0">
                <a:solidFill>
                  <a:srgbClr val="FF0000"/>
                </a:solidFill>
              </a:rPr>
              <a:t>خامساً </a:t>
            </a:r>
            <a:r>
              <a:rPr lang="ar-SA" b="1" dirty="0">
                <a:solidFill>
                  <a:srgbClr val="FF0000"/>
                </a:solidFill>
              </a:rPr>
              <a:t>: </a:t>
            </a:r>
            <a:r>
              <a:rPr lang="ar-SA" b="1" dirty="0" smtClean="0">
                <a:solidFill>
                  <a:srgbClr val="FF0000"/>
                </a:solidFill>
              </a:rPr>
              <a:t>تحديد </a:t>
            </a:r>
            <a:r>
              <a:rPr lang="ar-SA" b="1" dirty="0">
                <a:solidFill>
                  <a:srgbClr val="FF0000"/>
                </a:solidFill>
              </a:rPr>
              <a:t>الوقت اللازم للتنفيذ </a:t>
            </a:r>
            <a:r>
              <a:rPr lang="ar-SA" b="1" dirty="0" smtClean="0">
                <a:solidFill>
                  <a:srgbClr val="FF0000"/>
                </a:solidFill>
              </a:rPr>
              <a:t>:</a:t>
            </a:r>
          </a:p>
          <a:p>
            <a:pPr lvl="1"/>
            <a:r>
              <a:rPr lang="ar-SA" b="1" dirty="0" smtClean="0"/>
              <a:t>سادساً </a:t>
            </a:r>
            <a:r>
              <a:rPr lang="ar-SA" b="1" dirty="0"/>
              <a:t>: اعداد التنبؤ الدقيق </a:t>
            </a:r>
            <a:endParaRPr lang="ar-SA" b="1" dirty="0" smtClean="0"/>
          </a:p>
          <a:p>
            <a:pPr lvl="1"/>
            <a:r>
              <a:rPr lang="ar-SA" b="1" dirty="0" smtClean="0">
                <a:solidFill>
                  <a:srgbClr val="FF0000"/>
                </a:solidFill>
              </a:rPr>
              <a:t>سابعاً</a:t>
            </a:r>
            <a:r>
              <a:rPr lang="ar-SA" b="1" dirty="0">
                <a:solidFill>
                  <a:srgbClr val="FF0000"/>
                </a:solidFill>
              </a:rPr>
              <a:t>: الحصول على قبول الخطة </a:t>
            </a:r>
            <a:endParaRPr lang="ar-SA" b="1" dirty="0" smtClean="0">
              <a:solidFill>
                <a:srgbClr val="FF0000"/>
              </a:solidFill>
            </a:endParaRPr>
          </a:p>
          <a:p>
            <a:pPr lvl="1"/>
            <a:r>
              <a:rPr lang="ar-SA" b="1" dirty="0" smtClean="0"/>
              <a:t>ثامناً </a:t>
            </a:r>
            <a:r>
              <a:rPr lang="ar-SA" b="1" dirty="0"/>
              <a:t>: يجب ان تكون الخطة </a:t>
            </a:r>
            <a:r>
              <a:rPr lang="ar-SA" b="1" dirty="0" smtClean="0"/>
              <a:t>سليمة&gt;</a:t>
            </a:r>
            <a:endParaRPr lang="en-US" b="1" dirty="0"/>
          </a:p>
          <a:p>
            <a:endParaRPr lang="ar-SA" dirty="0"/>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مقومات التخطيط</a:t>
            </a:r>
            <a:endParaRPr lang="ar-SA" dirty="0"/>
          </a:p>
        </p:txBody>
      </p:sp>
      <p:sp>
        <p:nvSpPr>
          <p:cNvPr id="3" name="Content Placeholder 2"/>
          <p:cNvSpPr>
            <a:spLocks noGrp="1"/>
          </p:cNvSpPr>
          <p:nvPr>
            <p:ph idx="1"/>
          </p:nvPr>
        </p:nvSpPr>
        <p:spPr/>
        <p:txBody>
          <a:bodyPr>
            <a:normAutofit/>
          </a:bodyPr>
          <a:lstStyle/>
          <a:p>
            <a:pPr lvl="1"/>
            <a:r>
              <a:rPr lang="ar-SA" b="1" dirty="0" smtClean="0"/>
              <a:t>تاسعاً : ان التخطيط الجيد مرتبط بوجود اطار من المفاهيم والاسس السليمة التي يقوم عليها العمل الاداري</a:t>
            </a:r>
          </a:p>
          <a:p>
            <a:pPr lvl="1"/>
            <a:r>
              <a:rPr lang="ar-SA" b="1" dirty="0" smtClean="0">
                <a:solidFill>
                  <a:srgbClr val="FF0000"/>
                </a:solidFill>
              </a:rPr>
              <a:t> عاشراً : الموضوعية في التخطيط </a:t>
            </a:r>
          </a:p>
          <a:p>
            <a:pPr lvl="1"/>
            <a:r>
              <a:rPr lang="ar-SA" b="1" dirty="0" smtClean="0"/>
              <a:t>الحادي عشر : اهمية وجود سياسة اجراءية جيدة </a:t>
            </a:r>
          </a:p>
          <a:p>
            <a:pPr lvl="1"/>
            <a:r>
              <a:rPr lang="ar-SA" b="1" dirty="0" smtClean="0">
                <a:solidFill>
                  <a:srgbClr val="FF0000"/>
                </a:solidFill>
              </a:rPr>
              <a:t>الثاني عشر </a:t>
            </a:r>
            <a:r>
              <a:rPr lang="ar-SA" b="1" dirty="0" smtClean="0">
                <a:solidFill>
                  <a:srgbClr val="FF0000"/>
                </a:solidFill>
              </a:rPr>
              <a:t>:</a:t>
            </a:r>
            <a:r>
              <a:rPr lang="ar-SA" b="1" dirty="0" smtClean="0">
                <a:solidFill>
                  <a:srgbClr val="FF0000"/>
                </a:solidFill>
              </a:rPr>
              <a:t>اهمية وجود نظام للمتابعة , وخطة مرنة</a:t>
            </a:r>
            <a:endParaRPr lang="ar-SA" b="1" dirty="0" smtClean="0">
              <a:solidFill>
                <a:srgbClr val="FF0000"/>
              </a:solidFill>
            </a:endParaRPr>
          </a:p>
          <a:p>
            <a:pPr lvl="1"/>
            <a:r>
              <a:rPr lang="ar-SA" b="1" dirty="0" smtClean="0"/>
              <a:t> الثالث عشر </a:t>
            </a:r>
            <a:r>
              <a:rPr lang="ar-SA" b="1" dirty="0" smtClean="0"/>
              <a:t>:توافر كوادر تخطيطية كفؤة</a:t>
            </a:r>
            <a:endParaRPr lang="ar-SA" b="1" dirty="0" smtClean="0"/>
          </a:p>
          <a:p>
            <a:pPr lvl="1"/>
            <a:r>
              <a:rPr lang="ar-SA" sz="3600" b="1" dirty="0" smtClean="0">
                <a:solidFill>
                  <a:srgbClr val="FF0000"/>
                </a:solidFill>
              </a:rPr>
              <a:t> الرابع عشر </a:t>
            </a:r>
            <a:r>
              <a:rPr lang="ar-SA" sz="3600" b="1" dirty="0" smtClean="0">
                <a:solidFill>
                  <a:srgbClr val="FF0000"/>
                </a:solidFill>
              </a:rPr>
              <a:t>:ملائمة الخطة للواقع</a:t>
            </a:r>
            <a:r>
              <a:rPr lang="ar-SA" sz="3600" b="1" dirty="0" smtClean="0">
                <a:solidFill>
                  <a:srgbClr val="FF0000"/>
                </a:solidFill>
              </a:rPr>
              <a:t>&lt;</a:t>
            </a:r>
            <a:endParaRPr lang="ar-SA" sz="3600" b="1" dirty="0" smtClean="0">
              <a:solidFill>
                <a:srgbClr val="FF0000"/>
              </a:solidFill>
            </a:endParaRPr>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dirty="0" smtClean="0"/>
              <a:t>السؤال الرئيسي</a:t>
            </a:r>
            <a:endParaRPr lang="ar-SA" dirty="0"/>
          </a:p>
        </p:txBody>
      </p:sp>
      <p:sp>
        <p:nvSpPr>
          <p:cNvPr id="5" name="Content Placeholder 4"/>
          <p:cNvSpPr>
            <a:spLocks noGrp="1"/>
          </p:cNvSpPr>
          <p:nvPr>
            <p:ph idx="1"/>
          </p:nvPr>
        </p:nvSpPr>
        <p:spPr/>
        <p:txBody>
          <a:bodyPr/>
          <a:lstStyle/>
          <a:p>
            <a:pPr algn="ctr"/>
            <a:r>
              <a:rPr lang="ar-SA" sz="3600" dirty="0" smtClean="0"/>
              <a:t>هل يضمن التخطيط الرياضي الجيد والمتبع للشرائط العلمية</a:t>
            </a:r>
          </a:p>
          <a:p>
            <a:pPr algn="ctr"/>
            <a:endParaRPr lang="ar-SA" dirty="0" smtClean="0"/>
          </a:p>
          <a:p>
            <a:pPr algn="ctr"/>
            <a:r>
              <a:rPr lang="ar-SA" sz="9600" spc="600" dirty="0" smtClean="0">
                <a:solidFill>
                  <a:srgbClr val="FF0000"/>
                </a:solidFill>
              </a:rPr>
              <a:t>النجاح دائماً؟؟؟</a:t>
            </a:r>
            <a:endParaRPr lang="ar-SA" sz="9600" spc="600" dirty="0">
              <a:solidFill>
                <a:srgbClr val="FF0000"/>
              </a:solidFill>
            </a:endParaRPr>
          </a:p>
        </p:txBody>
      </p:sp>
      <p:pic>
        <p:nvPicPr>
          <p:cNvPr id="6"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7"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b="1" dirty="0" smtClean="0"/>
              <a:t>معوقات التخطيط:</a:t>
            </a:r>
            <a:endParaRPr lang="ar-SA" dirty="0"/>
          </a:p>
        </p:txBody>
      </p:sp>
      <p:sp>
        <p:nvSpPr>
          <p:cNvPr id="3" name="Content Placeholder 2"/>
          <p:cNvSpPr>
            <a:spLocks noGrp="1"/>
          </p:cNvSpPr>
          <p:nvPr>
            <p:ph idx="1"/>
          </p:nvPr>
        </p:nvSpPr>
        <p:spPr/>
        <p:txBody>
          <a:bodyPr>
            <a:normAutofit fontScale="77500" lnSpcReduction="20000"/>
          </a:bodyPr>
          <a:lstStyle/>
          <a:p>
            <a:pPr lvl="0"/>
            <a:r>
              <a:rPr lang="ar-SA" b="1" dirty="0" smtClean="0"/>
              <a:t>عدم الدقة في المعلومات: </a:t>
            </a:r>
            <a:r>
              <a:rPr lang="ar-JO" b="1" dirty="0" smtClean="0"/>
              <a:t>صعوبة وضع التقديرات الدقيقة التي تعتمد عليها الخطة </a:t>
            </a:r>
            <a:r>
              <a:rPr lang="ar-JO" b="1" dirty="0" err="1" smtClean="0"/>
              <a:t>او</a:t>
            </a:r>
            <a:r>
              <a:rPr lang="ar-JO" b="1" dirty="0" smtClean="0"/>
              <a:t> الاعتماد على معلومات قديمة </a:t>
            </a:r>
            <a:r>
              <a:rPr lang="ar-JO" b="1" dirty="0" err="1" smtClean="0"/>
              <a:t>او</a:t>
            </a:r>
            <a:r>
              <a:rPr lang="ar-JO" b="1" dirty="0" smtClean="0"/>
              <a:t> خاطئة يؤدي </a:t>
            </a:r>
            <a:r>
              <a:rPr lang="ar-JO" b="1" dirty="0" err="1" smtClean="0"/>
              <a:t>الى</a:t>
            </a:r>
            <a:r>
              <a:rPr lang="ar-JO" b="1" dirty="0" smtClean="0"/>
              <a:t> صعوبة </a:t>
            </a:r>
            <a:r>
              <a:rPr lang="ar-JO" b="1" dirty="0" err="1" smtClean="0"/>
              <a:t>التنبوء</a:t>
            </a:r>
            <a:r>
              <a:rPr lang="ar-JO" b="1" dirty="0" smtClean="0"/>
              <a:t> والتوقع السليم لذا يجب توخي الدقة في رصد المعلومات من حيث صحتها وحداثتها.</a:t>
            </a:r>
            <a:endParaRPr lang="en-US" b="1" dirty="0" smtClean="0"/>
          </a:p>
          <a:p>
            <a:pPr lvl="0"/>
            <a:r>
              <a:rPr lang="ar-JO" b="1" dirty="0" smtClean="0">
                <a:solidFill>
                  <a:srgbClr val="FF0000"/>
                </a:solidFill>
              </a:rPr>
              <a:t>سلوك القائمين على التخطيط , غالباً ما يسيطر السلوك على افكار وعقائد قد تكون منشأ البيئة التي يعيشون فيها الافراد القائمين على التخطيط بحيث يعتبر هؤلاء ان التخطيط هي مضيعة للوقت والجهد والمال وكذلك البعض منهم يقاوم اي تغيير او تجديد في اسلوب العمل.</a:t>
            </a:r>
            <a:endParaRPr lang="en-US" b="1" dirty="0" smtClean="0">
              <a:solidFill>
                <a:srgbClr val="FF0000"/>
              </a:solidFill>
            </a:endParaRPr>
          </a:p>
          <a:p>
            <a:pPr lvl="0"/>
            <a:r>
              <a:rPr lang="ar-JO" b="1" dirty="0" smtClean="0"/>
              <a:t>جمود الإجراءات والسياسات : الاستمرار في تطبيق السياسات لفترة طويلة تصبح بمثابة قانون الذي يحكم تصرفات الافراد فيها.</a:t>
            </a:r>
            <a:r>
              <a:rPr lang="ar-SA" b="1" dirty="0" smtClean="0"/>
              <a:t> التعود على عدم التخطيط المدروس.</a:t>
            </a:r>
            <a:endParaRPr lang="en-US" b="1" dirty="0" smtClean="0"/>
          </a:p>
          <a:p>
            <a:pPr lvl="0"/>
            <a:r>
              <a:rPr lang="ar-JO" b="1" dirty="0" smtClean="0">
                <a:solidFill>
                  <a:srgbClr val="FF0000"/>
                </a:solidFill>
              </a:rPr>
              <a:t>العجز المالي </a:t>
            </a:r>
            <a:r>
              <a:rPr lang="ar-JO" b="1" dirty="0" err="1" smtClean="0">
                <a:solidFill>
                  <a:srgbClr val="FF0000"/>
                </a:solidFill>
              </a:rPr>
              <a:t>او</a:t>
            </a:r>
            <a:r>
              <a:rPr lang="ar-JO" b="1" dirty="0" smtClean="0">
                <a:solidFill>
                  <a:srgbClr val="FF0000"/>
                </a:solidFill>
              </a:rPr>
              <a:t> الفني : كثير من الخطط تكون واقعية من حيث الامكانات البشرية والزمن ولكن يقف امامها الع</a:t>
            </a:r>
            <a:r>
              <a:rPr lang="ar-SA" b="1" dirty="0" smtClean="0">
                <a:solidFill>
                  <a:srgbClr val="FF0000"/>
                </a:solidFill>
              </a:rPr>
              <a:t>ا</a:t>
            </a:r>
            <a:r>
              <a:rPr lang="ar-JO" b="1" dirty="0" err="1" smtClean="0">
                <a:solidFill>
                  <a:srgbClr val="FF0000"/>
                </a:solidFill>
              </a:rPr>
              <a:t>ئق</a:t>
            </a:r>
            <a:r>
              <a:rPr lang="ar-JO" b="1" dirty="0" smtClean="0">
                <a:solidFill>
                  <a:srgbClr val="FF0000"/>
                </a:solidFill>
              </a:rPr>
              <a:t> المالي او الفني (مثل عدم توفر المدرب الجيد مثلاً).</a:t>
            </a:r>
            <a:endParaRPr lang="ar-SA" b="1" dirty="0" smtClean="0">
              <a:solidFill>
                <a:srgbClr val="FF0000"/>
              </a:solidFill>
            </a:endParaRPr>
          </a:p>
          <a:p>
            <a:pPr lvl="0"/>
            <a:r>
              <a:rPr lang="ar-SA" b="1" dirty="0" smtClean="0"/>
              <a:t>عدم وجود الوقت الكافي للتخطيط: عدم وجود جدولة ثابتة تمكن من التخطيط البعيد المدى.</a:t>
            </a:r>
          </a:p>
          <a:p>
            <a:pPr lvl="0"/>
            <a:r>
              <a:rPr lang="ar-SA" b="1" dirty="0" err="1" smtClean="0">
                <a:solidFill>
                  <a:srgbClr val="FF0000"/>
                </a:solidFill>
              </a:rPr>
              <a:t>قناعات</a:t>
            </a:r>
            <a:r>
              <a:rPr lang="ar-SA" b="1" dirty="0" smtClean="0">
                <a:solidFill>
                  <a:srgbClr val="FF0000"/>
                </a:solidFill>
              </a:rPr>
              <a:t> القائمين على تنفيذ التخطيط (الجهل بأهمية التخطيط والحاجة اليه).</a:t>
            </a:r>
          </a:p>
          <a:p>
            <a:pPr lvl="0"/>
            <a:r>
              <a:rPr lang="ar-SA" b="1" dirty="0" smtClean="0"/>
              <a:t>تاريخ المؤسسة وممارساتها السابقة</a:t>
            </a:r>
            <a:r>
              <a:rPr lang="ar-SA" b="1" dirty="0" smtClean="0"/>
              <a:t>.&lt;</a:t>
            </a:r>
            <a:endParaRPr lang="ar-SA" b="1" dirty="0" smtClean="0"/>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الخلاصة التخطيط الرياضي</a:t>
            </a:r>
            <a:endParaRPr lang="ar-SA" b="1" dirty="0"/>
          </a:p>
        </p:txBody>
      </p:sp>
      <p:sp>
        <p:nvSpPr>
          <p:cNvPr id="3" name="Content Placeholder 2"/>
          <p:cNvSpPr>
            <a:spLocks noGrp="1"/>
          </p:cNvSpPr>
          <p:nvPr>
            <p:ph idx="1"/>
          </p:nvPr>
        </p:nvSpPr>
        <p:spPr/>
        <p:txBody>
          <a:bodyPr>
            <a:normAutofit/>
          </a:bodyPr>
          <a:lstStyle/>
          <a:p>
            <a:pPr algn="ctr"/>
            <a:r>
              <a:rPr lang="ar-SA" sz="9600" dirty="0" smtClean="0">
                <a:solidFill>
                  <a:srgbClr val="FF0000"/>
                </a:solidFill>
                <a:latin typeface="Andalus" pitchFamily="2" charset="-78"/>
                <a:cs typeface="Andalus" pitchFamily="2" charset="-78"/>
              </a:rPr>
              <a:t>المثالية في حدود الواقع.</a:t>
            </a:r>
            <a:endParaRPr lang="ar-SA" sz="9600" dirty="0">
              <a:solidFill>
                <a:srgbClr val="FF0000"/>
              </a:solidFill>
            </a:endParaRPr>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704088"/>
            <a:ext cx="5857916" cy="1143000"/>
          </a:xfrm>
        </p:spPr>
        <p:txBody>
          <a:bodyPr/>
          <a:lstStyle/>
          <a:p>
            <a:pPr algn="ctr"/>
            <a:r>
              <a:rPr lang="ar-SA" b="1" dirty="0" smtClean="0"/>
              <a:t>وظائف الإدارة الرياضية الخمسة</a:t>
            </a:r>
            <a:r>
              <a:rPr lang="en-US" b="1" dirty="0" smtClean="0"/>
              <a:t> </a:t>
            </a:r>
            <a:endParaRPr lang="ar-SA" dirty="0"/>
          </a:p>
        </p:txBody>
      </p:sp>
      <p:sp>
        <p:nvSpPr>
          <p:cNvPr id="3" name="Content Placeholder 2"/>
          <p:cNvSpPr>
            <a:spLocks noGrp="1"/>
          </p:cNvSpPr>
          <p:nvPr>
            <p:ph idx="1"/>
          </p:nvPr>
        </p:nvSpPr>
        <p:spPr/>
        <p:txBody>
          <a:bodyPr>
            <a:normAutofit fontScale="85000" lnSpcReduction="20000"/>
          </a:bodyPr>
          <a:lstStyle/>
          <a:p>
            <a:r>
              <a:rPr lang="ar-SA" sz="4200" b="1" dirty="0"/>
              <a:t>التخطيط الرياضي </a:t>
            </a:r>
            <a:r>
              <a:rPr lang="ar-SA" sz="4200" b="1" dirty="0" smtClean="0"/>
              <a:t>:</a:t>
            </a:r>
          </a:p>
          <a:p>
            <a:pPr lvl="1"/>
            <a:r>
              <a:rPr lang="ar-SA" sz="4200" b="1" dirty="0" smtClean="0"/>
              <a:t> </a:t>
            </a:r>
            <a:r>
              <a:rPr lang="ar-SA" sz="4200" b="1" dirty="0"/>
              <a:t>هذه الوظيفة الإدارية تهتم بتوقع المستقبل وتحديد أفضل السبل لإنجاز الأهداف التنظيمية</a:t>
            </a:r>
            <a:r>
              <a:rPr lang="en-US" sz="4200" b="1" dirty="0" smtClean="0"/>
              <a:t>.</a:t>
            </a:r>
          </a:p>
          <a:p>
            <a:r>
              <a:rPr lang="ar-SA" b="1" dirty="0" smtClean="0">
                <a:solidFill>
                  <a:srgbClr val="FF0000"/>
                </a:solidFill>
              </a:rPr>
              <a:t>التنظيم </a:t>
            </a:r>
            <a:r>
              <a:rPr lang="ar-SA" b="1" dirty="0">
                <a:solidFill>
                  <a:srgbClr val="FF0000"/>
                </a:solidFill>
              </a:rPr>
              <a:t>الرياضي </a:t>
            </a:r>
            <a:r>
              <a:rPr lang="ar-SA" b="1" dirty="0" smtClean="0">
                <a:solidFill>
                  <a:srgbClr val="FF0000"/>
                </a:solidFill>
              </a:rPr>
              <a:t>:</a:t>
            </a:r>
          </a:p>
          <a:p>
            <a:pPr lvl="1"/>
            <a:r>
              <a:rPr lang="ar-SA" b="1" dirty="0" smtClean="0">
                <a:solidFill>
                  <a:srgbClr val="FF0000"/>
                </a:solidFill>
              </a:rPr>
              <a:t> </a:t>
            </a:r>
            <a:r>
              <a:rPr lang="ar-SA" b="1" dirty="0">
                <a:solidFill>
                  <a:srgbClr val="FF0000"/>
                </a:solidFill>
              </a:rPr>
              <a:t>يعرف التنظيم الرياضي على أنه الوظيفة الإدارية التي تمزج الموارد البشرية والمادية من خلال تصميم هيكل أساسي للمهام </a:t>
            </a:r>
            <a:r>
              <a:rPr lang="ar-SA" b="1" dirty="0" smtClean="0">
                <a:solidFill>
                  <a:srgbClr val="FF0000"/>
                </a:solidFill>
              </a:rPr>
              <a:t>والصلاحيات</a:t>
            </a:r>
            <a:endParaRPr lang="en-US" b="1" dirty="0" smtClean="0">
              <a:solidFill>
                <a:srgbClr val="FF0000"/>
              </a:solidFill>
            </a:endParaRPr>
          </a:p>
          <a:p>
            <a:r>
              <a:rPr lang="ar-SA" b="1" dirty="0" smtClean="0"/>
              <a:t>التوظيف </a:t>
            </a:r>
            <a:r>
              <a:rPr lang="ar-SA" b="1" dirty="0"/>
              <a:t>الرياضي </a:t>
            </a:r>
            <a:r>
              <a:rPr lang="ar-SA" b="1" dirty="0" smtClean="0"/>
              <a:t>:</a:t>
            </a:r>
            <a:endParaRPr lang="ar-SA" b="1" dirty="0"/>
          </a:p>
          <a:p>
            <a:pPr lvl="1"/>
            <a:r>
              <a:rPr lang="ar-SA" b="1" dirty="0" smtClean="0"/>
              <a:t> </a:t>
            </a:r>
            <a:r>
              <a:rPr lang="ar-SA" b="1" dirty="0"/>
              <a:t>يهتم باختيار وتعيين وتدريب ووضع الشخص المناسب في المكان المناسب في المنظمة</a:t>
            </a:r>
            <a:r>
              <a:rPr lang="en-US" b="1" dirty="0" smtClean="0"/>
              <a:t>.</a:t>
            </a:r>
            <a:endParaRPr lang="ar-SA" b="1" dirty="0" smtClean="0"/>
          </a:p>
          <a:p>
            <a:r>
              <a:rPr lang="ar-SA" b="1" dirty="0" smtClean="0">
                <a:solidFill>
                  <a:srgbClr val="FF0000"/>
                </a:solidFill>
              </a:rPr>
              <a:t>التوجيه </a:t>
            </a:r>
            <a:r>
              <a:rPr lang="ar-SA" b="1" dirty="0">
                <a:solidFill>
                  <a:srgbClr val="FF0000"/>
                </a:solidFill>
              </a:rPr>
              <a:t>الرياضي </a:t>
            </a:r>
            <a:r>
              <a:rPr lang="ar-SA" b="1" dirty="0" smtClean="0">
                <a:solidFill>
                  <a:srgbClr val="FF0000"/>
                </a:solidFill>
              </a:rPr>
              <a:t>:</a:t>
            </a:r>
          </a:p>
          <a:p>
            <a:pPr lvl="1"/>
            <a:r>
              <a:rPr lang="ar-SA" b="1" dirty="0" smtClean="0">
                <a:solidFill>
                  <a:srgbClr val="FF0000"/>
                </a:solidFill>
              </a:rPr>
              <a:t> </a:t>
            </a:r>
            <a:r>
              <a:rPr lang="ar-SA" b="1" dirty="0">
                <a:solidFill>
                  <a:srgbClr val="FF0000"/>
                </a:solidFill>
              </a:rPr>
              <a:t>إرشاد وتحفيز الموظفين باتجاه أهداف المنظمة</a:t>
            </a:r>
            <a:r>
              <a:rPr lang="en-US" b="1" dirty="0" smtClean="0">
                <a:solidFill>
                  <a:srgbClr val="FF0000"/>
                </a:solidFill>
              </a:rPr>
              <a:t>.</a:t>
            </a:r>
          </a:p>
          <a:p>
            <a:r>
              <a:rPr lang="ar-SA" b="1" dirty="0" smtClean="0"/>
              <a:t>الرقابة الرياضية</a:t>
            </a:r>
            <a:r>
              <a:rPr lang="en-US" b="1" dirty="0" smtClean="0"/>
              <a:t>:</a:t>
            </a:r>
            <a:endParaRPr lang="ar-SA" b="1" dirty="0" smtClean="0"/>
          </a:p>
          <a:p>
            <a:pPr lvl="1"/>
            <a:r>
              <a:rPr lang="ar-SA" b="1" dirty="0" smtClean="0"/>
              <a:t>الوظيفة </a:t>
            </a:r>
            <a:r>
              <a:rPr lang="ar-SA" b="1" dirty="0"/>
              <a:t>الإدارية الأخيرة هي مراقبة أداء المنظمة وتحديد ما إذا كانت حققت أهدافها أم لا</a:t>
            </a:r>
            <a:r>
              <a:rPr lang="en-US" b="1" dirty="0" smtClean="0"/>
              <a:t>.</a:t>
            </a:r>
            <a:r>
              <a:rPr lang="ar-SA" b="1" dirty="0" smtClean="0"/>
              <a:t>&lt;</a:t>
            </a:r>
            <a:endParaRPr lang="ar-SA" dirty="0"/>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amond(in)">
                                      <p:cBhvr>
                                        <p:cTn id="20" dur="2000"/>
                                        <p:tgtEl>
                                          <p:spTgt spid="3">
                                            <p:txEl>
                                              <p:pRg st="2" end="2"/>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amond(in)">
                                      <p:cBhvr>
                                        <p:cTn id="28" dur="2000"/>
                                        <p:tgtEl>
                                          <p:spTgt spid="3">
                                            <p:txEl>
                                              <p:pRg st="4" end="4"/>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in)">
                                      <p:cBhvr>
                                        <p:cTn id="31" dur="2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amond(in)">
                                      <p:cBhvr>
                                        <p:cTn id="36" dur="2000"/>
                                        <p:tgtEl>
                                          <p:spTgt spid="3">
                                            <p:txEl>
                                              <p:pRg st="6" end="6"/>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amond(in)">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diamond(in)">
                                      <p:cBhvr>
                                        <p:cTn id="44" dur="2000"/>
                                        <p:tgtEl>
                                          <p:spTgt spid="3">
                                            <p:txEl>
                                              <p:pRg st="8" end="8"/>
                                            </p:txEl>
                                          </p:spTgt>
                                        </p:tgtEl>
                                      </p:cBhvr>
                                    </p:animEffect>
                                  </p:childTnLst>
                                </p:cTn>
                              </p:par>
                              <p:par>
                                <p:cTn id="45" presetID="8" presetClass="entr" presetSubtype="16"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amond(in)">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ماهية التخطيط</a:t>
            </a:r>
            <a:endParaRPr lang="ar-SA" dirty="0"/>
          </a:p>
        </p:txBody>
      </p:sp>
      <p:sp>
        <p:nvSpPr>
          <p:cNvPr id="3" name="Content Placeholder 2"/>
          <p:cNvSpPr>
            <a:spLocks noGrp="1"/>
          </p:cNvSpPr>
          <p:nvPr>
            <p:ph idx="1"/>
          </p:nvPr>
        </p:nvSpPr>
        <p:spPr/>
        <p:txBody>
          <a:bodyPr>
            <a:normAutofit fontScale="62500" lnSpcReduction="20000"/>
          </a:bodyPr>
          <a:lstStyle/>
          <a:p>
            <a:pPr algn="ctr"/>
            <a:r>
              <a:rPr lang="ar-SA" sz="4800" b="1" dirty="0" smtClean="0">
                <a:latin typeface="Arial" pitchFamily="34" charset="0"/>
                <a:cs typeface="Arial" pitchFamily="34" charset="0"/>
              </a:rPr>
              <a:t>التخطيط </a:t>
            </a:r>
            <a:r>
              <a:rPr lang="ar-SA" sz="4800" b="1" dirty="0">
                <a:latin typeface="Arial" pitchFamily="34" charset="0"/>
                <a:cs typeface="Arial" pitchFamily="34" charset="0"/>
              </a:rPr>
              <a:t>هو </a:t>
            </a:r>
            <a:endParaRPr lang="ar-SA" sz="4800" b="1" dirty="0" smtClean="0">
              <a:latin typeface="Arial" pitchFamily="34" charset="0"/>
              <a:cs typeface="Arial" pitchFamily="34" charset="0"/>
            </a:endParaRPr>
          </a:p>
          <a:p>
            <a:pPr algn="ctr"/>
            <a:r>
              <a:rPr lang="ar-SA" sz="7000" b="1" dirty="0" smtClean="0">
                <a:solidFill>
                  <a:srgbClr val="FF0000"/>
                </a:solidFill>
                <a:latin typeface="Monotype Koufi" pitchFamily="2" charset="-78"/>
                <a:ea typeface="Monotype Koufi" pitchFamily="2" charset="-78"/>
                <a:cs typeface="Monotype Koufi" pitchFamily="2" charset="-78"/>
              </a:rPr>
              <a:t>”تحديد </a:t>
            </a:r>
            <a:r>
              <a:rPr lang="ar-SA" sz="7000" b="1" dirty="0">
                <a:solidFill>
                  <a:srgbClr val="FF0000"/>
                </a:solidFill>
                <a:latin typeface="Monotype Koufi" pitchFamily="2" charset="-78"/>
                <a:ea typeface="Monotype Koufi" pitchFamily="2" charset="-78"/>
                <a:cs typeface="Monotype Koufi" pitchFamily="2" charset="-78"/>
              </a:rPr>
              <a:t>الأهداف التي ترغب المنظمة في تحقيقها مع توفير الوسائل </a:t>
            </a:r>
            <a:r>
              <a:rPr lang="ar-SA" sz="7000" b="1" dirty="0" smtClean="0">
                <a:solidFill>
                  <a:srgbClr val="FF0000"/>
                </a:solidFill>
                <a:latin typeface="Monotype Koufi" pitchFamily="2" charset="-78"/>
                <a:ea typeface="Monotype Koufi" pitchFamily="2" charset="-78"/>
                <a:cs typeface="Monotype Koufi" pitchFamily="2" charset="-78"/>
              </a:rPr>
              <a:t>والبرامج </a:t>
            </a:r>
            <a:r>
              <a:rPr lang="ar-SA" sz="7000" b="1" dirty="0">
                <a:solidFill>
                  <a:srgbClr val="FF0000"/>
                </a:solidFill>
                <a:latin typeface="Monotype Koufi" pitchFamily="2" charset="-78"/>
                <a:ea typeface="Monotype Koufi" pitchFamily="2" charset="-78"/>
                <a:cs typeface="Monotype Koufi" pitchFamily="2" charset="-78"/>
              </a:rPr>
              <a:t>اللازمة لتحقيق هذه الأهداف </a:t>
            </a:r>
            <a:r>
              <a:rPr lang="ar-SA" sz="7000" b="1" dirty="0" smtClean="0">
                <a:solidFill>
                  <a:srgbClr val="FF0000"/>
                </a:solidFill>
                <a:latin typeface="Monotype Koufi" pitchFamily="2" charset="-78"/>
                <a:ea typeface="Monotype Koufi" pitchFamily="2" charset="-78"/>
                <a:cs typeface="Monotype Koufi" pitchFamily="2" charset="-78"/>
              </a:rPr>
              <a:t>”</a:t>
            </a:r>
          </a:p>
          <a:p>
            <a:pPr algn="ctr">
              <a:buNone/>
            </a:pPr>
            <a:endParaRPr lang="ar-SA" sz="4800" b="1" dirty="0" smtClean="0">
              <a:cs typeface="Diwani Outline Shaded" pitchFamily="2" charset="-78"/>
            </a:endParaRPr>
          </a:p>
          <a:p>
            <a:pPr algn="ctr"/>
            <a:r>
              <a:rPr lang="ar-SA" sz="4800" b="1" u="sng" dirty="0"/>
              <a:t>يعتبر التخطيط الوظيفة الأولى للقيام بأي نشاط </a:t>
            </a:r>
            <a:r>
              <a:rPr lang="ar-SA" sz="4800" b="1" u="sng" dirty="0" smtClean="0"/>
              <a:t>فهو </a:t>
            </a:r>
            <a:r>
              <a:rPr lang="ar-SA" sz="4800" b="1" u="sng" dirty="0"/>
              <a:t>تحليل بيانات عن الماضي </a:t>
            </a:r>
            <a:r>
              <a:rPr lang="ar-SA" sz="4800" b="1" u="sng" dirty="0" smtClean="0"/>
              <a:t>واتخاذ </a:t>
            </a:r>
            <a:r>
              <a:rPr lang="ar-SA" sz="4800" b="1" u="sng" dirty="0"/>
              <a:t>قرارات في الحاضر ولبناء </a:t>
            </a:r>
            <a:r>
              <a:rPr lang="ar-SA" sz="4800" b="1" u="sng" dirty="0" err="1"/>
              <a:t>شئ</a:t>
            </a:r>
            <a:r>
              <a:rPr lang="ar-SA" sz="4800" b="1" u="sng" dirty="0"/>
              <a:t> في المستقبل</a:t>
            </a:r>
            <a:r>
              <a:rPr lang="en-US" sz="4800" b="1" u="sng" dirty="0"/>
              <a:t> . </a:t>
            </a:r>
            <a:endParaRPr lang="ar-SA" sz="4800" dirty="0">
              <a:cs typeface="Diwani Outline Shaded" pitchFamily="2" charset="-78"/>
            </a:endParaRPr>
          </a:p>
        </p:txBody>
      </p:sp>
      <p:pic>
        <p:nvPicPr>
          <p:cNvPr id="5"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6"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مفهوم التخطيط العام</a:t>
            </a:r>
            <a:endParaRPr lang="ar-SA" dirty="0"/>
          </a:p>
        </p:txBody>
      </p:sp>
      <p:sp>
        <p:nvSpPr>
          <p:cNvPr id="3" name="Content Placeholder 2"/>
          <p:cNvSpPr>
            <a:spLocks noGrp="1"/>
          </p:cNvSpPr>
          <p:nvPr>
            <p:ph idx="1"/>
          </p:nvPr>
        </p:nvSpPr>
        <p:spPr/>
        <p:txBody>
          <a:bodyPr/>
          <a:lstStyle/>
          <a:p>
            <a:r>
              <a:rPr lang="ar-SA" b="1" dirty="0"/>
              <a:t>مفهوم التخطيط العام يجيب على أربعة أسئلة هي</a:t>
            </a:r>
            <a:r>
              <a:rPr lang="ar-SA" b="1" dirty="0" smtClean="0"/>
              <a:t>:</a:t>
            </a:r>
          </a:p>
          <a:p>
            <a:pPr>
              <a:buNone/>
            </a:pPr>
            <a:r>
              <a:rPr lang="ar-SA" b="1" dirty="0">
                <a:solidFill>
                  <a:srgbClr val="FF0000"/>
                </a:solidFill>
              </a:rPr>
              <a:t/>
            </a:r>
            <a:br>
              <a:rPr lang="ar-SA" b="1" dirty="0">
                <a:solidFill>
                  <a:srgbClr val="FF0000"/>
                </a:solidFill>
              </a:rPr>
            </a:br>
            <a:r>
              <a:rPr lang="ar-SA" b="1" dirty="0">
                <a:solidFill>
                  <a:srgbClr val="FF0000"/>
                </a:solidFill>
              </a:rPr>
              <a:t>-1- ماذا نريد أن نفعل</a:t>
            </a:r>
            <a:r>
              <a:rPr lang="ar-SA" b="1" dirty="0" smtClean="0">
                <a:solidFill>
                  <a:srgbClr val="FF0000"/>
                </a:solidFill>
              </a:rPr>
              <a:t>؟</a:t>
            </a:r>
          </a:p>
          <a:p>
            <a:pPr>
              <a:buNone/>
            </a:pPr>
            <a:r>
              <a:rPr lang="ar-SA" b="1" dirty="0"/>
              <a:t/>
            </a:r>
            <a:br>
              <a:rPr lang="ar-SA" b="1" dirty="0"/>
            </a:br>
            <a:r>
              <a:rPr lang="ar-SA" b="1" dirty="0"/>
              <a:t>-2- أين نحن من ذلك الهدف الآن</a:t>
            </a:r>
            <a:r>
              <a:rPr lang="ar-SA" b="1" dirty="0" smtClean="0"/>
              <a:t>؟</a:t>
            </a:r>
          </a:p>
          <a:p>
            <a:pPr>
              <a:buNone/>
            </a:pPr>
            <a:r>
              <a:rPr lang="ar-SA" b="1" dirty="0">
                <a:solidFill>
                  <a:srgbClr val="FF0000"/>
                </a:solidFill>
              </a:rPr>
              <a:t/>
            </a:r>
            <a:br>
              <a:rPr lang="ar-SA" b="1" dirty="0">
                <a:solidFill>
                  <a:srgbClr val="FF0000"/>
                </a:solidFill>
              </a:rPr>
            </a:br>
            <a:r>
              <a:rPr lang="ar-SA" b="1" dirty="0">
                <a:solidFill>
                  <a:srgbClr val="FF0000"/>
                </a:solidFill>
              </a:rPr>
              <a:t>-3- ما هي العوامل التي ستساعدنا أو ستعيقنا عن تحقيق الهدف</a:t>
            </a:r>
            <a:r>
              <a:rPr lang="ar-SA" b="1" dirty="0" smtClean="0">
                <a:solidFill>
                  <a:srgbClr val="FF0000"/>
                </a:solidFill>
              </a:rPr>
              <a:t>؟</a:t>
            </a:r>
          </a:p>
          <a:p>
            <a:pPr>
              <a:buNone/>
            </a:pPr>
            <a:r>
              <a:rPr lang="ar-SA" b="1" dirty="0"/>
              <a:t/>
            </a:r>
            <a:br>
              <a:rPr lang="ar-SA" b="1" dirty="0"/>
            </a:br>
            <a:r>
              <a:rPr lang="ar-SA" b="1" dirty="0"/>
              <a:t>-4- ما هي البدائل المتاحة لدينا لتحقيق الهدف؟ وما هو البديل الأفضل</a:t>
            </a:r>
            <a:r>
              <a:rPr lang="ar-SA" b="1" dirty="0" smtClean="0"/>
              <a:t>؟&lt;</a:t>
            </a:r>
            <a:r>
              <a:rPr lang="ar-SA" dirty="0"/>
              <a:t/>
            </a:r>
            <a:br>
              <a:rPr lang="ar-SA" dirty="0"/>
            </a:br>
            <a:endParaRPr lang="ar-SA" dirty="0"/>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704088"/>
            <a:ext cx="5857916" cy="1143000"/>
          </a:xfrm>
        </p:spPr>
        <p:txBody>
          <a:bodyPr>
            <a:normAutofit fontScale="90000"/>
          </a:bodyPr>
          <a:lstStyle/>
          <a:p>
            <a:pPr algn="ctr"/>
            <a:r>
              <a:rPr lang="ar-SA" b="1" dirty="0" smtClean="0"/>
              <a:t>الخطوات الرئيسية للتخطيط الرياضي</a:t>
            </a:r>
            <a:endParaRPr lang="ar-SA" b="1" dirty="0"/>
          </a:p>
        </p:txBody>
      </p:sp>
      <p:sp>
        <p:nvSpPr>
          <p:cNvPr id="3" name="Content Placeholder 2"/>
          <p:cNvSpPr>
            <a:spLocks noGrp="1"/>
          </p:cNvSpPr>
          <p:nvPr>
            <p:ph idx="1"/>
          </p:nvPr>
        </p:nvSpPr>
        <p:spPr/>
        <p:txBody>
          <a:bodyPr>
            <a:normAutofit fontScale="92500" lnSpcReduction="10000"/>
          </a:bodyPr>
          <a:lstStyle/>
          <a:p>
            <a:r>
              <a:rPr lang="ar-SA" dirty="0"/>
              <a:t/>
            </a:r>
            <a:br>
              <a:rPr lang="ar-SA" dirty="0"/>
            </a:br>
            <a:r>
              <a:rPr lang="ar-SA" b="1" dirty="0"/>
              <a:t>الخطوات الرئيسية للتخطيط الرياضي هي</a:t>
            </a:r>
            <a:r>
              <a:rPr lang="ar-SA" b="1" dirty="0" smtClean="0"/>
              <a:t>:</a:t>
            </a:r>
          </a:p>
          <a:p>
            <a:pPr>
              <a:buNone/>
            </a:pPr>
            <a:r>
              <a:rPr lang="ar-SA" b="1" dirty="0">
                <a:solidFill>
                  <a:srgbClr val="FF0000"/>
                </a:solidFill>
              </a:rPr>
              <a:t/>
            </a:r>
            <a:br>
              <a:rPr lang="ar-SA" b="1" dirty="0">
                <a:solidFill>
                  <a:srgbClr val="FF0000"/>
                </a:solidFill>
              </a:rPr>
            </a:br>
            <a:r>
              <a:rPr lang="ar-SA" b="1" dirty="0" smtClean="0">
                <a:solidFill>
                  <a:srgbClr val="FF0000"/>
                </a:solidFill>
              </a:rPr>
              <a:t>	• </a:t>
            </a:r>
            <a:r>
              <a:rPr lang="ar-SA" b="1" dirty="0">
                <a:solidFill>
                  <a:srgbClr val="FF0000"/>
                </a:solidFill>
              </a:rPr>
              <a:t>الخطوة الأولى / تحديد الأهداف </a:t>
            </a:r>
            <a:endParaRPr lang="ar-SA" b="1" dirty="0" smtClean="0">
              <a:solidFill>
                <a:srgbClr val="FF0000"/>
              </a:solidFill>
            </a:endParaRPr>
          </a:p>
          <a:p>
            <a:pPr>
              <a:buNone/>
            </a:pPr>
            <a:r>
              <a:rPr lang="ar-SA" b="1" dirty="0"/>
              <a:t/>
            </a:r>
            <a:br>
              <a:rPr lang="ar-SA" b="1" dirty="0"/>
            </a:br>
            <a:r>
              <a:rPr lang="ar-SA" b="1" dirty="0" smtClean="0"/>
              <a:t>	• </a:t>
            </a:r>
            <a:r>
              <a:rPr lang="ar-SA" b="1" dirty="0"/>
              <a:t>الخطورة الثانية / تحديد الموقف الحالي </a:t>
            </a:r>
            <a:r>
              <a:rPr lang="ar-SA" b="1" dirty="0" smtClean="0"/>
              <a:t>.</a:t>
            </a:r>
          </a:p>
          <a:p>
            <a:pPr>
              <a:buNone/>
            </a:pPr>
            <a:r>
              <a:rPr lang="ar-SA" sz="3200" b="1" dirty="0">
                <a:solidFill>
                  <a:srgbClr val="FF0000"/>
                </a:solidFill>
                <a:latin typeface="Monotype Koufi" pitchFamily="2" charset="-78"/>
                <a:ea typeface="Monotype Koufi" pitchFamily="2" charset="-78"/>
                <a:cs typeface="Monotype Koufi" pitchFamily="2" charset="-78"/>
              </a:rPr>
              <a:t/>
            </a:r>
            <a:br>
              <a:rPr lang="ar-SA" sz="3200" b="1" dirty="0">
                <a:solidFill>
                  <a:srgbClr val="FF0000"/>
                </a:solidFill>
                <a:latin typeface="Monotype Koufi" pitchFamily="2" charset="-78"/>
                <a:ea typeface="Monotype Koufi" pitchFamily="2" charset="-78"/>
                <a:cs typeface="Monotype Koufi" pitchFamily="2" charset="-78"/>
              </a:rPr>
            </a:br>
            <a:r>
              <a:rPr lang="ar-SA" sz="3200" b="1" dirty="0" smtClean="0">
                <a:solidFill>
                  <a:srgbClr val="FF0000"/>
                </a:solidFill>
                <a:latin typeface="Monotype Koufi" pitchFamily="2" charset="-78"/>
                <a:ea typeface="Monotype Koufi" pitchFamily="2" charset="-78"/>
                <a:cs typeface="Monotype Koufi" pitchFamily="2" charset="-78"/>
              </a:rPr>
              <a:t>	• </a:t>
            </a:r>
            <a:r>
              <a:rPr lang="ar-SA" sz="3200" b="1" dirty="0">
                <a:solidFill>
                  <a:srgbClr val="FF0000"/>
                </a:solidFill>
                <a:latin typeface="Monotype Koufi" pitchFamily="2" charset="-78"/>
                <a:ea typeface="Monotype Koufi" pitchFamily="2" charset="-78"/>
                <a:cs typeface="Monotype Koufi" pitchFamily="2" charset="-78"/>
              </a:rPr>
              <a:t>الخطوة الثالثة / تحديد العوامل المساعدة والمعوقة</a:t>
            </a:r>
            <a:r>
              <a:rPr lang="ar-SA" sz="3200" b="1" dirty="0" smtClean="0">
                <a:solidFill>
                  <a:srgbClr val="FF0000"/>
                </a:solidFill>
                <a:latin typeface="Monotype Koufi" pitchFamily="2" charset="-78"/>
                <a:ea typeface="Monotype Koufi" pitchFamily="2" charset="-78"/>
                <a:cs typeface="Monotype Koufi" pitchFamily="2" charset="-78"/>
              </a:rPr>
              <a:t>.</a:t>
            </a:r>
          </a:p>
          <a:p>
            <a:pPr>
              <a:buNone/>
            </a:pPr>
            <a:r>
              <a:rPr lang="ar-SA" b="1" dirty="0"/>
              <a:t/>
            </a:r>
            <a:br>
              <a:rPr lang="ar-SA" b="1" dirty="0"/>
            </a:br>
            <a:r>
              <a:rPr lang="ar-SA" b="1" dirty="0" smtClean="0"/>
              <a:t>	• </a:t>
            </a:r>
            <a:r>
              <a:rPr lang="ar-SA" b="1" dirty="0"/>
              <a:t>الخطوة الرابعة / اختيار التصرف المناسب</a:t>
            </a:r>
            <a:r>
              <a:rPr lang="ar-SA" b="1" dirty="0" smtClean="0"/>
              <a:t>.&lt;</a:t>
            </a:r>
            <a:r>
              <a:rPr lang="ar-SA" dirty="0"/>
              <a:t/>
            </a:r>
            <a:br>
              <a:rPr lang="ar-SA" dirty="0"/>
            </a:br>
            <a:endParaRPr lang="ar-SA" dirty="0"/>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مبادئ التخطيط</a:t>
            </a:r>
            <a:endParaRPr lang="ar-SA" dirty="0"/>
          </a:p>
        </p:txBody>
      </p:sp>
      <p:sp>
        <p:nvSpPr>
          <p:cNvPr id="3" name="Content Placeholder 2"/>
          <p:cNvSpPr>
            <a:spLocks noGrp="1"/>
          </p:cNvSpPr>
          <p:nvPr>
            <p:ph idx="1"/>
          </p:nvPr>
        </p:nvSpPr>
        <p:spPr/>
        <p:txBody>
          <a:bodyPr>
            <a:normAutofit fontScale="92500" lnSpcReduction="20000"/>
          </a:bodyPr>
          <a:lstStyle/>
          <a:p>
            <a:r>
              <a:rPr lang="ar-SA" b="1" dirty="0"/>
              <a:t>وتتمثل مبادئ التخطيط فيما يلي </a:t>
            </a:r>
            <a:r>
              <a:rPr lang="ar-SA" b="1" dirty="0" smtClean="0"/>
              <a:t>:</a:t>
            </a:r>
          </a:p>
          <a:p>
            <a:pPr>
              <a:buNone/>
            </a:pPr>
            <a:r>
              <a:rPr lang="ar-SA" b="1" dirty="0">
                <a:solidFill>
                  <a:srgbClr val="FF0000"/>
                </a:solidFill>
              </a:rPr>
              <a:t/>
            </a:r>
            <a:br>
              <a:rPr lang="ar-SA" b="1" dirty="0">
                <a:solidFill>
                  <a:srgbClr val="FF0000"/>
                </a:solidFill>
              </a:rPr>
            </a:br>
            <a:r>
              <a:rPr lang="ar-SA" b="1" dirty="0">
                <a:solidFill>
                  <a:srgbClr val="FF0000"/>
                </a:solidFill>
              </a:rPr>
              <a:t>1ـ المرونة</a:t>
            </a:r>
            <a:r>
              <a:rPr lang="ar-SA" b="1" dirty="0" smtClean="0">
                <a:solidFill>
                  <a:srgbClr val="FF0000"/>
                </a:solidFill>
              </a:rPr>
              <a:t>.</a:t>
            </a:r>
          </a:p>
          <a:p>
            <a:pPr>
              <a:buNone/>
            </a:pPr>
            <a:r>
              <a:rPr lang="ar-SA" b="1" dirty="0"/>
              <a:t/>
            </a:r>
            <a:br>
              <a:rPr lang="ar-SA" b="1" dirty="0"/>
            </a:br>
            <a:r>
              <a:rPr lang="ar-SA" b="1" dirty="0"/>
              <a:t>2ـ صحة الإحصاءات والبيانات المعتمدة</a:t>
            </a:r>
            <a:r>
              <a:rPr lang="ar-SA" b="1" dirty="0" smtClean="0"/>
              <a:t>.</a:t>
            </a:r>
          </a:p>
          <a:p>
            <a:pPr>
              <a:buNone/>
            </a:pPr>
            <a:r>
              <a:rPr lang="ar-SA" b="1" dirty="0" smtClean="0">
                <a:solidFill>
                  <a:srgbClr val="FF0000"/>
                </a:solidFill>
              </a:rPr>
              <a:t/>
            </a:r>
            <a:br>
              <a:rPr lang="ar-SA" b="1" dirty="0" smtClean="0">
                <a:solidFill>
                  <a:srgbClr val="FF0000"/>
                </a:solidFill>
              </a:rPr>
            </a:br>
            <a:r>
              <a:rPr lang="ar-SA" b="1" dirty="0" smtClean="0">
                <a:solidFill>
                  <a:srgbClr val="FF0000"/>
                </a:solidFill>
              </a:rPr>
              <a:t>3ـ المشاركة الجماعية في عملية التخطيط.</a:t>
            </a:r>
          </a:p>
          <a:p>
            <a:pPr>
              <a:buNone/>
            </a:pPr>
            <a:r>
              <a:rPr lang="ar-SA" b="1" dirty="0"/>
              <a:t/>
            </a:r>
            <a:br>
              <a:rPr lang="ar-SA" b="1" dirty="0"/>
            </a:br>
            <a:r>
              <a:rPr lang="ar-SA" b="1" dirty="0"/>
              <a:t>4ـ الاستغلال الأمثل للإمكانات المتوفرة</a:t>
            </a:r>
            <a:r>
              <a:rPr lang="ar-SA" b="1" dirty="0" smtClean="0"/>
              <a:t>.</a:t>
            </a:r>
          </a:p>
          <a:p>
            <a:pPr>
              <a:buNone/>
            </a:pPr>
            <a:r>
              <a:rPr lang="ar-SA" b="1" dirty="0">
                <a:solidFill>
                  <a:srgbClr val="FF0000"/>
                </a:solidFill>
              </a:rPr>
              <a:t/>
            </a:r>
            <a:br>
              <a:rPr lang="ar-SA" b="1" dirty="0">
                <a:solidFill>
                  <a:srgbClr val="FF0000"/>
                </a:solidFill>
              </a:rPr>
            </a:br>
            <a:r>
              <a:rPr lang="ar-SA" b="1" dirty="0">
                <a:solidFill>
                  <a:srgbClr val="FF0000"/>
                </a:solidFill>
              </a:rPr>
              <a:t>5ـ يجب أن يكون التخطيط شاملا وليس مقتصرا على جانب واحد وذلك لمراعاة التوازن لمصالح الجميع </a:t>
            </a:r>
            <a:r>
              <a:rPr lang="ar-SA" b="1" dirty="0" smtClean="0">
                <a:solidFill>
                  <a:srgbClr val="FF0000"/>
                </a:solidFill>
              </a:rPr>
              <a:t>.&lt;</a:t>
            </a:r>
            <a:r>
              <a:rPr lang="ar-SA" dirty="0">
                <a:solidFill>
                  <a:srgbClr val="FF0000"/>
                </a:solidFill>
              </a:rPr>
              <a:t/>
            </a:r>
            <a:br>
              <a:rPr lang="ar-SA" dirty="0">
                <a:solidFill>
                  <a:srgbClr val="FF0000"/>
                </a:solidFill>
              </a:rPr>
            </a:br>
            <a:endParaRPr lang="ar-SA" dirty="0">
              <a:solidFill>
                <a:srgbClr val="FF0000"/>
              </a:solidFill>
            </a:endParaRPr>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فوائد التخطيط</a:t>
            </a:r>
            <a:endParaRPr lang="ar-SA" dirty="0"/>
          </a:p>
        </p:txBody>
      </p:sp>
      <p:sp>
        <p:nvSpPr>
          <p:cNvPr id="3" name="Content Placeholder 2"/>
          <p:cNvSpPr>
            <a:spLocks noGrp="1"/>
          </p:cNvSpPr>
          <p:nvPr>
            <p:ph idx="1"/>
          </p:nvPr>
        </p:nvSpPr>
        <p:spPr/>
        <p:txBody>
          <a:bodyPr>
            <a:normAutofit fontScale="92500" lnSpcReduction="10000"/>
          </a:bodyPr>
          <a:lstStyle/>
          <a:p>
            <a:r>
              <a:rPr lang="ar-SA" b="1" dirty="0"/>
              <a:t>فوائد التخطيط هي: </a:t>
            </a:r>
            <a:endParaRPr lang="ar-SA" b="1" dirty="0" smtClean="0"/>
          </a:p>
          <a:p>
            <a:r>
              <a:rPr lang="ar-SA" b="1" dirty="0" smtClean="0">
                <a:solidFill>
                  <a:srgbClr val="FF0000"/>
                </a:solidFill>
              </a:rPr>
              <a:t>*- </a:t>
            </a:r>
            <a:r>
              <a:rPr lang="ar-SA" b="1" dirty="0">
                <a:solidFill>
                  <a:srgbClr val="FF0000"/>
                </a:solidFill>
              </a:rPr>
              <a:t>يزيد من قدرة أي عمل على التأقلم والتكيف لاحتمالات المستقبل وأحداثه </a:t>
            </a:r>
            <a:r>
              <a:rPr lang="ar-SA" b="1" dirty="0" smtClean="0">
                <a:solidFill>
                  <a:srgbClr val="FF0000"/>
                </a:solidFill>
              </a:rPr>
              <a:t>.</a:t>
            </a:r>
          </a:p>
          <a:p>
            <a:r>
              <a:rPr lang="ar-SA" b="1" dirty="0" smtClean="0"/>
              <a:t>*- </a:t>
            </a:r>
            <a:r>
              <a:rPr lang="ar-SA" b="1" dirty="0"/>
              <a:t>يساعد على </a:t>
            </a:r>
            <a:r>
              <a:rPr lang="ar-SA" b="1" dirty="0" smtClean="0"/>
              <a:t>استخدام </a:t>
            </a:r>
            <a:r>
              <a:rPr lang="ar-SA" b="1" dirty="0"/>
              <a:t>الأمثل لموارد العمل المادية والبشرية </a:t>
            </a:r>
            <a:r>
              <a:rPr lang="ar-SA" b="1" dirty="0" smtClean="0"/>
              <a:t>.</a:t>
            </a:r>
          </a:p>
          <a:p>
            <a:r>
              <a:rPr lang="ar-SA" b="1" dirty="0" smtClean="0">
                <a:solidFill>
                  <a:srgbClr val="FF0000"/>
                </a:solidFill>
              </a:rPr>
              <a:t>*- </a:t>
            </a:r>
            <a:r>
              <a:rPr lang="ar-SA" b="1" dirty="0">
                <a:solidFill>
                  <a:srgbClr val="FF0000"/>
                </a:solidFill>
              </a:rPr>
              <a:t>يساعد على تشخيص مشكلات المستقبل </a:t>
            </a:r>
            <a:r>
              <a:rPr lang="ar-SA" b="1" dirty="0" smtClean="0">
                <a:solidFill>
                  <a:srgbClr val="FF0000"/>
                </a:solidFill>
              </a:rPr>
              <a:t>واتخاذ </a:t>
            </a:r>
            <a:r>
              <a:rPr lang="ar-SA" b="1" dirty="0">
                <a:solidFill>
                  <a:srgbClr val="FF0000"/>
                </a:solidFill>
              </a:rPr>
              <a:t>الإجراءات الكفيلة </a:t>
            </a:r>
            <a:r>
              <a:rPr lang="ar-SA" b="1" dirty="0" smtClean="0">
                <a:solidFill>
                  <a:srgbClr val="FF0000"/>
                </a:solidFill>
              </a:rPr>
              <a:t>بمواجهتها</a:t>
            </a:r>
          </a:p>
          <a:p>
            <a:r>
              <a:rPr lang="ar-SA" b="1" dirty="0" smtClean="0"/>
              <a:t>- </a:t>
            </a:r>
            <a:r>
              <a:rPr lang="ar-SA" b="1" dirty="0"/>
              <a:t>يساعد على التفكير المنظم </a:t>
            </a:r>
            <a:endParaRPr lang="ar-SA" b="1" dirty="0" smtClean="0"/>
          </a:p>
          <a:p>
            <a:r>
              <a:rPr lang="ar-SA" b="1" dirty="0" smtClean="0">
                <a:solidFill>
                  <a:srgbClr val="FF0000"/>
                </a:solidFill>
              </a:rPr>
              <a:t>*- </a:t>
            </a:r>
            <a:r>
              <a:rPr lang="ar-SA" b="1" dirty="0">
                <a:solidFill>
                  <a:srgbClr val="FF0000"/>
                </a:solidFill>
              </a:rPr>
              <a:t>يساعد على التفكير في المستقبل والأعداد له بما يناسبه </a:t>
            </a:r>
            <a:endParaRPr lang="ar-SA" b="1" dirty="0" smtClean="0">
              <a:solidFill>
                <a:srgbClr val="FF0000"/>
              </a:solidFill>
            </a:endParaRPr>
          </a:p>
          <a:p>
            <a:r>
              <a:rPr lang="ar-SA" b="1" dirty="0" smtClean="0"/>
              <a:t>*- </a:t>
            </a:r>
            <a:r>
              <a:rPr lang="ar-SA" b="1" dirty="0"/>
              <a:t>تعتبر الخطة المعيار الأمثل للرقابة بعد التنفيذ </a:t>
            </a:r>
            <a:endParaRPr lang="ar-SA" b="1" dirty="0" smtClean="0"/>
          </a:p>
          <a:p>
            <a:r>
              <a:rPr lang="ar-SA" b="1" dirty="0" smtClean="0">
                <a:solidFill>
                  <a:srgbClr val="FF0000"/>
                </a:solidFill>
              </a:rPr>
              <a:t>*- </a:t>
            </a:r>
            <a:r>
              <a:rPr lang="ar-SA" b="1" dirty="0">
                <a:solidFill>
                  <a:srgbClr val="FF0000"/>
                </a:solidFill>
              </a:rPr>
              <a:t>يساعد على تخفيض التكاليف </a:t>
            </a:r>
            <a:endParaRPr lang="ar-SA" b="1" dirty="0" smtClean="0">
              <a:solidFill>
                <a:srgbClr val="FF0000"/>
              </a:solidFill>
            </a:endParaRPr>
          </a:p>
          <a:p>
            <a:r>
              <a:rPr lang="ar-SA" b="1" dirty="0" smtClean="0"/>
              <a:t>*- </a:t>
            </a:r>
            <a:r>
              <a:rPr lang="ar-SA" b="1" dirty="0"/>
              <a:t>يقلل من النشاط العشوائي والجهود المتداخلة الغير ضرورية </a:t>
            </a:r>
            <a:endParaRPr lang="ar-SA" b="1" dirty="0" smtClean="0"/>
          </a:p>
          <a:p>
            <a:r>
              <a:rPr lang="ar-SA" b="1" dirty="0" smtClean="0">
                <a:solidFill>
                  <a:srgbClr val="FF0000"/>
                </a:solidFill>
              </a:rPr>
              <a:t>*- </a:t>
            </a:r>
            <a:r>
              <a:rPr lang="ar-SA" b="1" dirty="0">
                <a:solidFill>
                  <a:srgbClr val="FF0000"/>
                </a:solidFill>
              </a:rPr>
              <a:t>التقليل من وقت إنجاز العمل</a:t>
            </a:r>
            <a:r>
              <a:rPr lang="ar-SA" b="1" dirty="0" smtClean="0">
                <a:solidFill>
                  <a:srgbClr val="FF0000"/>
                </a:solidFill>
              </a:rPr>
              <a:t>.&lt;</a:t>
            </a:r>
            <a:endParaRPr lang="ar-SA" dirty="0">
              <a:solidFill>
                <a:srgbClr val="FF0000"/>
              </a:solidFill>
            </a:endParaRPr>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تصنيف التخطيط</a:t>
            </a:r>
            <a:endParaRPr lang="ar-SA" dirty="0"/>
          </a:p>
        </p:txBody>
      </p:sp>
      <p:sp>
        <p:nvSpPr>
          <p:cNvPr id="3" name="Content Placeholder 2"/>
          <p:cNvSpPr>
            <a:spLocks noGrp="1"/>
          </p:cNvSpPr>
          <p:nvPr>
            <p:ph idx="1"/>
          </p:nvPr>
        </p:nvSpPr>
        <p:spPr/>
        <p:txBody>
          <a:bodyPr>
            <a:normAutofit lnSpcReduction="10000"/>
          </a:bodyPr>
          <a:lstStyle/>
          <a:p>
            <a:r>
              <a:rPr lang="ar-SA" b="1" dirty="0"/>
              <a:t>يمكن تصنيف التخطيط حسب الهدف منه أو اتساعه إلى ثلاث فئات مختلفة تسمى</a:t>
            </a:r>
            <a:r>
              <a:rPr lang="ar-SA" b="1" dirty="0" smtClean="0"/>
              <a:t>:</a:t>
            </a:r>
          </a:p>
          <a:p>
            <a:r>
              <a:rPr lang="ar-SA" b="1" dirty="0" smtClean="0">
                <a:solidFill>
                  <a:srgbClr val="FF0000"/>
                </a:solidFill>
              </a:rPr>
              <a:t>-</a:t>
            </a:r>
            <a:r>
              <a:rPr lang="ar-SA" b="1" dirty="0">
                <a:solidFill>
                  <a:srgbClr val="FF0000"/>
                </a:solidFill>
              </a:rPr>
              <a:t>1- التخطيط الاستراتيجي</a:t>
            </a:r>
            <a:r>
              <a:rPr lang="ar-SA" b="1" dirty="0" smtClean="0">
                <a:solidFill>
                  <a:srgbClr val="FF0000"/>
                </a:solidFill>
              </a:rPr>
              <a:t>:</a:t>
            </a:r>
          </a:p>
          <a:p>
            <a:pPr lvl="3"/>
            <a:r>
              <a:rPr lang="ar-SA" b="1" dirty="0" smtClean="0">
                <a:solidFill>
                  <a:srgbClr val="FF0000"/>
                </a:solidFill>
              </a:rPr>
              <a:t> </a:t>
            </a:r>
            <a:r>
              <a:rPr lang="ar-SA" b="1" dirty="0">
                <a:solidFill>
                  <a:srgbClr val="FF0000"/>
                </a:solidFill>
              </a:rPr>
              <a:t>يحدد فيه الأهداف العامة للهيئة</a:t>
            </a:r>
            <a:r>
              <a:rPr lang="ar-SA" b="1" dirty="0" smtClean="0">
                <a:solidFill>
                  <a:srgbClr val="FF0000"/>
                </a:solidFill>
              </a:rPr>
              <a:t>.</a:t>
            </a:r>
          </a:p>
          <a:p>
            <a:pPr>
              <a:buNone/>
            </a:pPr>
            <a:r>
              <a:rPr lang="ar-SA" b="1" dirty="0"/>
              <a:t/>
            </a:r>
            <a:br>
              <a:rPr lang="ar-SA" b="1" dirty="0"/>
            </a:br>
            <a:r>
              <a:rPr lang="ar-SA" b="1" dirty="0"/>
              <a:t>-2- التخطيط التكتيكي: </a:t>
            </a:r>
            <a:endParaRPr lang="ar-SA" b="1" dirty="0" smtClean="0"/>
          </a:p>
          <a:p>
            <a:pPr lvl="3"/>
            <a:r>
              <a:rPr lang="ar-SA" b="1" dirty="0" smtClean="0"/>
              <a:t>يهتم </a:t>
            </a:r>
            <a:r>
              <a:rPr lang="ar-SA" b="1" dirty="0"/>
              <a:t>بالدرجة الأولى بتنفيذ الخطط </a:t>
            </a:r>
            <a:r>
              <a:rPr lang="ar-SA" b="1" dirty="0" smtClean="0"/>
              <a:t>الإستراتيجية </a:t>
            </a:r>
            <a:r>
              <a:rPr lang="ar-SA" b="1" dirty="0"/>
              <a:t>على مستوى الإدارة الوسطى</a:t>
            </a:r>
            <a:r>
              <a:rPr lang="ar-SA" b="1" dirty="0" smtClean="0"/>
              <a:t>.</a:t>
            </a:r>
          </a:p>
          <a:p>
            <a:pPr>
              <a:buNone/>
            </a:pPr>
            <a:r>
              <a:rPr lang="ar-SA" b="1" dirty="0">
                <a:solidFill>
                  <a:srgbClr val="FF0000"/>
                </a:solidFill>
              </a:rPr>
              <a:t/>
            </a:r>
            <a:br>
              <a:rPr lang="ar-SA" b="1" dirty="0">
                <a:solidFill>
                  <a:srgbClr val="FF0000"/>
                </a:solidFill>
              </a:rPr>
            </a:br>
            <a:r>
              <a:rPr lang="ar-SA" b="1" dirty="0">
                <a:solidFill>
                  <a:srgbClr val="FF0000"/>
                </a:solidFill>
              </a:rPr>
              <a:t>-3- التخطيط التنفيذي</a:t>
            </a:r>
            <a:r>
              <a:rPr lang="ar-SA" b="1" dirty="0" smtClean="0">
                <a:solidFill>
                  <a:srgbClr val="FF0000"/>
                </a:solidFill>
              </a:rPr>
              <a:t>:</a:t>
            </a:r>
          </a:p>
          <a:p>
            <a:pPr lvl="3"/>
            <a:r>
              <a:rPr lang="ar-SA" b="1" dirty="0" smtClean="0">
                <a:solidFill>
                  <a:srgbClr val="FF0000"/>
                </a:solidFill>
              </a:rPr>
              <a:t> </a:t>
            </a:r>
            <a:r>
              <a:rPr lang="ar-SA" b="1" dirty="0">
                <a:solidFill>
                  <a:srgbClr val="FF0000"/>
                </a:solidFill>
              </a:rPr>
              <a:t>يركز على تخطيط الاحتياجات لإنجاز المسؤوليات المحددة للمدراء أو المصالح أو الإدارات</a:t>
            </a:r>
            <a:r>
              <a:rPr lang="ar-SA" b="1" dirty="0" smtClean="0">
                <a:solidFill>
                  <a:srgbClr val="FF0000"/>
                </a:solidFill>
              </a:rPr>
              <a:t>.&lt;</a:t>
            </a:r>
            <a:endParaRPr lang="ar-SA" b="1" dirty="0">
              <a:solidFill>
                <a:srgbClr val="FF0000"/>
              </a:solidFill>
            </a:endParaRPr>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56" y="704088"/>
            <a:ext cx="5643602" cy="1143000"/>
          </a:xfrm>
        </p:spPr>
        <p:txBody>
          <a:bodyPr>
            <a:normAutofit fontScale="90000"/>
          </a:bodyPr>
          <a:lstStyle/>
          <a:p>
            <a:pPr algn="ctr"/>
            <a:r>
              <a:rPr lang="ar-SA" b="1" u="sng" dirty="0" smtClean="0"/>
              <a:t>مراحل التخطيط الرياضي الإداري والفني</a:t>
            </a:r>
            <a:endParaRPr lang="ar-SA" dirty="0"/>
          </a:p>
        </p:txBody>
      </p:sp>
      <p:sp>
        <p:nvSpPr>
          <p:cNvPr id="3" name="Content Placeholder 2"/>
          <p:cNvSpPr>
            <a:spLocks noGrp="1"/>
          </p:cNvSpPr>
          <p:nvPr>
            <p:ph idx="1"/>
          </p:nvPr>
        </p:nvSpPr>
        <p:spPr/>
        <p:txBody>
          <a:bodyPr>
            <a:normAutofit fontScale="77500" lnSpcReduction="20000"/>
          </a:bodyPr>
          <a:lstStyle/>
          <a:p>
            <a:pPr>
              <a:buNone/>
            </a:pPr>
            <a:r>
              <a:rPr lang="en-US" b="1" dirty="0"/>
              <a:t/>
            </a:r>
            <a:br>
              <a:rPr lang="en-US" b="1" dirty="0"/>
            </a:br>
            <a:r>
              <a:rPr lang="en-US" b="1" dirty="0"/>
              <a:t>• </a:t>
            </a:r>
            <a:r>
              <a:rPr lang="ar-SA" b="1" dirty="0"/>
              <a:t>مرحلة </a:t>
            </a:r>
            <a:r>
              <a:rPr lang="ar-SA" b="1" dirty="0" smtClean="0"/>
              <a:t>الإعداد:</a:t>
            </a:r>
          </a:p>
          <a:p>
            <a:pPr algn="ctr">
              <a:buNone/>
            </a:pPr>
            <a:r>
              <a:rPr lang="ar-SA" b="1" dirty="0"/>
              <a:t>	</a:t>
            </a:r>
            <a:r>
              <a:rPr lang="ar-SA" b="1" dirty="0" smtClean="0"/>
              <a:t> 	تقوم بدورها بإعداد مقترحاتها والمدى الزمني لتنفيذ المشروع في الحدود المادية والبشرية المتوفرة وفي ضوء البيانات والإحصاءات 	المتوفرة</a:t>
            </a:r>
            <a:r>
              <a:rPr lang="en-US" b="1" dirty="0" smtClean="0"/>
              <a:t>.</a:t>
            </a:r>
          </a:p>
          <a:p>
            <a:pPr algn="r">
              <a:buNone/>
            </a:pPr>
            <a:r>
              <a:rPr lang="en-US" b="1" dirty="0" smtClean="0"/>
              <a:t/>
            </a:r>
            <a:br>
              <a:rPr lang="en-US" b="1" dirty="0" smtClean="0"/>
            </a:br>
            <a:r>
              <a:rPr lang="en-US" b="1" dirty="0" smtClean="0">
                <a:solidFill>
                  <a:srgbClr val="FF0000"/>
                </a:solidFill>
              </a:rPr>
              <a:t>• </a:t>
            </a:r>
            <a:r>
              <a:rPr lang="ar-SA" b="1" dirty="0">
                <a:solidFill>
                  <a:srgbClr val="FF0000"/>
                </a:solidFill>
              </a:rPr>
              <a:t>مرحلة </a:t>
            </a:r>
            <a:r>
              <a:rPr lang="ar-SA" b="1" dirty="0" smtClean="0">
                <a:solidFill>
                  <a:srgbClr val="FF0000"/>
                </a:solidFill>
              </a:rPr>
              <a:t>الإقرار</a:t>
            </a:r>
            <a:r>
              <a:rPr lang="en-US" b="1" dirty="0" smtClean="0">
                <a:solidFill>
                  <a:srgbClr val="FF0000"/>
                </a:solidFill>
              </a:rPr>
              <a:t>:</a:t>
            </a:r>
          </a:p>
          <a:p>
            <a:pPr algn="ctr">
              <a:buNone/>
            </a:pPr>
            <a:r>
              <a:rPr lang="en-US" b="1" dirty="0">
                <a:solidFill>
                  <a:srgbClr val="FF0000"/>
                </a:solidFill>
              </a:rPr>
              <a:t>	</a:t>
            </a:r>
            <a:r>
              <a:rPr lang="en-US" b="1" dirty="0" smtClean="0">
                <a:solidFill>
                  <a:srgbClr val="FF0000"/>
                </a:solidFill>
              </a:rPr>
              <a:t>	 </a:t>
            </a:r>
            <a:r>
              <a:rPr lang="ar-SA" b="1" dirty="0" smtClean="0">
                <a:solidFill>
                  <a:srgbClr val="FF0000"/>
                </a:solidFill>
              </a:rPr>
              <a:t>تقوم </a:t>
            </a:r>
            <a:r>
              <a:rPr lang="ar-SA" b="1" dirty="0">
                <a:solidFill>
                  <a:srgbClr val="FF0000"/>
                </a:solidFill>
              </a:rPr>
              <a:t>بعد مرحلة الإعداد ودراسة كل </a:t>
            </a:r>
            <a:r>
              <a:rPr lang="ar-SA" b="1" dirty="0" smtClean="0">
                <a:solidFill>
                  <a:srgbClr val="FF0000"/>
                </a:solidFill>
              </a:rPr>
              <a:t>ما يتعلق </a:t>
            </a:r>
            <a:r>
              <a:rPr lang="ar-SA" b="1" dirty="0">
                <a:solidFill>
                  <a:srgbClr val="FF0000"/>
                </a:solidFill>
              </a:rPr>
              <a:t>بالخطة الموضوعة </a:t>
            </a:r>
            <a:r>
              <a:rPr lang="ar-SA" b="1" dirty="0" smtClean="0">
                <a:solidFill>
                  <a:srgbClr val="FF0000"/>
                </a:solidFill>
              </a:rPr>
              <a:t>يتم إقرار الخطة </a:t>
            </a:r>
            <a:r>
              <a:rPr lang="ar-SA" b="1" dirty="0">
                <a:solidFill>
                  <a:srgbClr val="FF0000"/>
                </a:solidFill>
              </a:rPr>
              <a:t>للعمل </a:t>
            </a:r>
            <a:r>
              <a:rPr lang="ar-SA" b="1" dirty="0" err="1">
                <a:solidFill>
                  <a:srgbClr val="FF0000"/>
                </a:solidFill>
              </a:rPr>
              <a:t>بها</a:t>
            </a:r>
            <a:r>
              <a:rPr lang="en-US" b="1" dirty="0">
                <a:solidFill>
                  <a:srgbClr val="FF0000"/>
                </a:solidFill>
              </a:rPr>
              <a:t> </a:t>
            </a:r>
            <a:r>
              <a:rPr lang="en-US" b="1" dirty="0" smtClean="0">
                <a:solidFill>
                  <a:srgbClr val="FF0000"/>
                </a:solidFill>
              </a:rPr>
              <a:t>.</a:t>
            </a:r>
          </a:p>
          <a:p>
            <a:pPr>
              <a:buNone/>
            </a:pPr>
            <a:r>
              <a:rPr lang="en-US" b="1" dirty="0"/>
              <a:t/>
            </a:r>
            <a:br>
              <a:rPr lang="en-US" b="1" dirty="0"/>
            </a:br>
            <a:r>
              <a:rPr lang="en-US" b="1" dirty="0"/>
              <a:t>• </a:t>
            </a:r>
            <a:r>
              <a:rPr lang="ar-SA" b="1" dirty="0"/>
              <a:t>مرحلة </a:t>
            </a:r>
            <a:r>
              <a:rPr lang="ar-SA" b="1" dirty="0" smtClean="0"/>
              <a:t>التنفيذ</a:t>
            </a:r>
            <a:r>
              <a:rPr lang="en-US" b="1" dirty="0" smtClean="0"/>
              <a:t> :</a:t>
            </a:r>
          </a:p>
          <a:p>
            <a:pPr algn="ctr">
              <a:buNone/>
            </a:pPr>
            <a:r>
              <a:rPr lang="en-US" b="1" dirty="0" smtClean="0"/>
              <a:t>		 </a:t>
            </a:r>
            <a:r>
              <a:rPr lang="ar-SA" b="1" dirty="0" smtClean="0"/>
              <a:t>تقوم </a:t>
            </a:r>
            <a:r>
              <a:rPr lang="ar-SA" b="1" dirty="0"/>
              <a:t>بعد إعتماد الخطة وإقرارها تتخذ الإجراءت لوضعها </a:t>
            </a:r>
            <a:r>
              <a:rPr lang="ar-SA" b="1" dirty="0" smtClean="0"/>
              <a:t>موضع التنفيذ </a:t>
            </a:r>
            <a:r>
              <a:rPr lang="ar-SA" b="1" dirty="0"/>
              <a:t>وبالتعاون مع جهات التخطيط والجهات المسئولة على التنفيذ</a:t>
            </a:r>
            <a:r>
              <a:rPr lang="en-US" b="1" dirty="0"/>
              <a:t> </a:t>
            </a:r>
            <a:r>
              <a:rPr lang="en-US" b="1" dirty="0" smtClean="0"/>
              <a:t>.</a:t>
            </a:r>
            <a:endParaRPr lang="ar-SA" b="1" dirty="0" smtClean="0"/>
          </a:p>
          <a:p>
            <a:pPr>
              <a:buNone/>
            </a:pPr>
            <a:r>
              <a:rPr lang="en-US" b="1" dirty="0">
                <a:solidFill>
                  <a:srgbClr val="FF0000"/>
                </a:solidFill>
              </a:rPr>
              <a:t/>
            </a:r>
            <a:br>
              <a:rPr lang="en-US" b="1" dirty="0">
                <a:solidFill>
                  <a:srgbClr val="FF0000"/>
                </a:solidFill>
              </a:rPr>
            </a:br>
            <a:r>
              <a:rPr lang="en-US" b="1" dirty="0">
                <a:solidFill>
                  <a:srgbClr val="FF0000"/>
                </a:solidFill>
              </a:rPr>
              <a:t>• </a:t>
            </a:r>
            <a:r>
              <a:rPr lang="ar-SA" b="1" dirty="0">
                <a:solidFill>
                  <a:srgbClr val="FF0000"/>
                </a:solidFill>
              </a:rPr>
              <a:t>مرحلة متابعة وتقييم عملية التنفيذ</a:t>
            </a:r>
            <a:r>
              <a:rPr lang="en-US" b="1" dirty="0">
                <a:solidFill>
                  <a:srgbClr val="FF0000"/>
                </a:solidFill>
              </a:rPr>
              <a:t> </a:t>
            </a:r>
            <a:r>
              <a:rPr lang="en-US" b="1" dirty="0" smtClean="0">
                <a:solidFill>
                  <a:srgbClr val="FF0000"/>
                </a:solidFill>
              </a:rPr>
              <a:t>:</a:t>
            </a:r>
          </a:p>
          <a:p>
            <a:pPr>
              <a:buNone/>
            </a:pPr>
            <a:r>
              <a:rPr lang="ar-SA" b="1" dirty="0" smtClean="0">
                <a:solidFill>
                  <a:srgbClr val="FF0000"/>
                </a:solidFill>
              </a:rPr>
              <a:t>		تقوم </a:t>
            </a:r>
            <a:r>
              <a:rPr lang="ar-SA" b="1" dirty="0">
                <a:solidFill>
                  <a:srgbClr val="FF0000"/>
                </a:solidFill>
              </a:rPr>
              <a:t>بالمتابعة وتقييم الخطة ومراحل العمل فيها</a:t>
            </a:r>
            <a:r>
              <a:rPr lang="en-US" b="1" dirty="0">
                <a:solidFill>
                  <a:srgbClr val="FF0000"/>
                </a:solidFill>
              </a:rPr>
              <a:t> </a:t>
            </a:r>
            <a:r>
              <a:rPr lang="en-US" b="1" dirty="0" smtClean="0">
                <a:solidFill>
                  <a:srgbClr val="FF0000"/>
                </a:solidFill>
              </a:rPr>
              <a:t>}.</a:t>
            </a:r>
            <a:endParaRPr lang="ar-SA" dirty="0">
              <a:solidFill>
                <a:srgbClr val="FF0000"/>
              </a:solidFill>
            </a:endParaRPr>
          </a:p>
        </p:txBody>
      </p:sp>
      <p:pic>
        <p:nvPicPr>
          <p:cNvPr id="4" name="Picture 2" descr="C:\Users\H4H\Pictures\header_03.jpg"/>
          <p:cNvPicPr>
            <a:picLocks noChangeAspect="1" noChangeArrowheads="1"/>
          </p:cNvPicPr>
          <p:nvPr/>
        </p:nvPicPr>
        <p:blipFill>
          <a:blip r:embed="rId3" cstate="print"/>
          <a:srcRect/>
          <a:stretch>
            <a:fillRect/>
          </a:stretch>
        </p:blipFill>
        <p:spPr bwMode="auto">
          <a:xfrm>
            <a:off x="0" y="0"/>
            <a:ext cx="1590675" cy="1714488"/>
          </a:xfrm>
          <a:prstGeom prst="rect">
            <a:avLst/>
          </a:prstGeom>
          <a:noFill/>
        </p:spPr>
      </p:pic>
      <p:pic>
        <p:nvPicPr>
          <p:cNvPr id="5" name="Picture 3" descr="C:\Users\H4H\Pictures\1257067619.jpg"/>
          <p:cNvPicPr>
            <a:picLocks noChangeAspect="1" noChangeArrowheads="1"/>
          </p:cNvPicPr>
          <p:nvPr/>
        </p:nvPicPr>
        <p:blipFill>
          <a:blip r:embed="rId4" cstate="print"/>
          <a:srcRect/>
          <a:stretch>
            <a:fillRect/>
          </a:stretch>
        </p:blipFill>
        <p:spPr bwMode="auto">
          <a:xfrm>
            <a:off x="7500958" y="0"/>
            <a:ext cx="1643042"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TotalTime>
  <Words>639</Words>
  <Application>Microsoft Office PowerPoint</Application>
  <PresentationFormat>On-screen Show (4:3)</PresentationFormat>
  <Paragraphs>119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التخطيط الرياضي: المثالية في حدود الواقع</vt:lpstr>
      <vt:lpstr>وظائف الإدارة الرياضية الخمسة </vt:lpstr>
      <vt:lpstr>ماهية التخطيط</vt:lpstr>
      <vt:lpstr>مفهوم التخطيط العام</vt:lpstr>
      <vt:lpstr>الخطوات الرئيسية للتخطيط الرياضي</vt:lpstr>
      <vt:lpstr>مبادئ التخطيط</vt:lpstr>
      <vt:lpstr>فوائد التخطيط</vt:lpstr>
      <vt:lpstr>تصنيف التخطيط</vt:lpstr>
      <vt:lpstr>مراحل التخطيط الرياضي الإداري والفني</vt:lpstr>
      <vt:lpstr>مواصفات الخطة الجيدة هي :</vt:lpstr>
      <vt:lpstr>مقومات التخطيط</vt:lpstr>
      <vt:lpstr>مقومات التخطيط</vt:lpstr>
      <vt:lpstr>السؤال الرئيسي</vt:lpstr>
      <vt:lpstr>معوقات التخطيط:</vt:lpstr>
      <vt:lpstr>الخلاصة التخطيط الرياضي</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H4H</dc:creator>
  <cp:lastModifiedBy>H4H</cp:lastModifiedBy>
  <cp:revision>26</cp:revision>
  <dcterms:created xsi:type="dcterms:W3CDTF">2010-05-22T20:41:05Z</dcterms:created>
  <dcterms:modified xsi:type="dcterms:W3CDTF">2010-05-23T16:27:23Z</dcterms:modified>
</cp:coreProperties>
</file>