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autoAdjust="0"/>
    <p:restoredTop sz="94667" autoAdjust="0"/>
  </p:normalViewPr>
  <p:slideViewPr>
    <p:cSldViewPr>
      <p:cViewPr varScale="1">
        <p:scale>
          <a:sx n="79" d="100"/>
          <a:sy n="79" d="100"/>
        </p:scale>
        <p:origin x="-148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DCD581C-D4C4-4495-97EC-57CB393B6B3E}" type="datetimeFigureOut">
              <a:rPr lang="ar-SA" smtClean="0"/>
              <a:pPr/>
              <a:t>22/04/31</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81303D6-4437-43B1-8E59-054025337104}"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1</a:t>
            </a:fld>
            <a:endParaRPr lang="ar-S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10</a:t>
            </a:fld>
            <a:endParaRPr lang="ar-S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11</a:t>
            </a:fld>
            <a:endParaRPr lang="ar-S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12</a:t>
            </a:fld>
            <a:endParaRPr lang="ar-S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13</a:t>
            </a:fld>
            <a:endParaRPr lang="ar-S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14</a:t>
            </a:fld>
            <a:endParaRPr lang="ar-S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15</a:t>
            </a:fld>
            <a:endParaRPr lang="ar-S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16</a:t>
            </a:fld>
            <a:endParaRPr lang="ar-S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17</a:t>
            </a:fld>
            <a:endParaRPr lang="ar-S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18</a:t>
            </a:fld>
            <a:endParaRPr lang="ar-S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19</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2</a:t>
            </a:fld>
            <a:endParaRPr lang="ar-S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20</a:t>
            </a:fld>
            <a:endParaRPr lang="ar-S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21</a:t>
            </a:fld>
            <a:endParaRPr lang="ar-S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22</a:t>
            </a:fld>
            <a:endParaRPr lang="ar-S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23</a:t>
            </a:fld>
            <a:endParaRPr lang="ar-SA"/>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24</a:t>
            </a:fld>
            <a:endParaRPr lang="ar-SA"/>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25</a:t>
            </a:fld>
            <a:endParaRPr lang="ar-SA"/>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26</a:t>
            </a:fld>
            <a:endParaRPr lang="ar-SA"/>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27</a:t>
            </a:fld>
            <a:endParaRPr lang="ar-SA"/>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28</a:t>
            </a:fld>
            <a:endParaRPr lang="ar-SA"/>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29</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3</a:t>
            </a:fld>
            <a:endParaRPr lang="ar-SA"/>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30</a:t>
            </a:fld>
            <a:endParaRPr lang="ar-SA"/>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31</a:t>
            </a:fld>
            <a:endParaRPr lang="ar-SA"/>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32</a:t>
            </a:fld>
            <a:endParaRPr lang="ar-SA"/>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33</a:t>
            </a:fld>
            <a:endParaRPr lang="ar-SA"/>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34</a:t>
            </a:fld>
            <a:endParaRPr lang="ar-SA"/>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35</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4</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5</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6</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7</a:t>
            </a:fld>
            <a:endParaRPr lang="ar-S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8</a:t>
            </a:fld>
            <a:endParaRPr lang="ar-S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981303D6-4437-43B1-8E59-054025337104}" type="slidenum">
              <a:rPr lang="ar-SA" smtClean="0"/>
              <a:pPr/>
              <a:t>9</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836824B-EE9B-4EAC-8A47-84EC93960BE3}" type="datetimeFigureOut">
              <a:rPr lang="ar-SA" smtClean="0"/>
              <a:pPr/>
              <a:t>22/04/31</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B9CD8A95-6810-4F5F-8158-4C54CDFB28D4}"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36824B-EE9B-4EAC-8A47-84EC93960BE3}" type="datetimeFigureOut">
              <a:rPr lang="ar-SA" smtClean="0"/>
              <a:pPr/>
              <a:t>22/04/31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9CD8A95-6810-4F5F-8158-4C54CDFB28D4}"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36824B-EE9B-4EAC-8A47-84EC93960BE3}" type="datetimeFigureOut">
              <a:rPr lang="ar-SA" smtClean="0"/>
              <a:pPr/>
              <a:t>22/04/31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9CD8A95-6810-4F5F-8158-4C54CDFB28D4}"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36824B-EE9B-4EAC-8A47-84EC93960BE3}" type="datetimeFigureOut">
              <a:rPr lang="ar-SA" smtClean="0"/>
              <a:pPr/>
              <a:t>22/04/31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9CD8A95-6810-4F5F-8158-4C54CDFB28D4}"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836824B-EE9B-4EAC-8A47-84EC93960BE3}" type="datetimeFigureOut">
              <a:rPr lang="ar-SA" smtClean="0"/>
              <a:pPr/>
              <a:t>22/04/31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9CD8A95-6810-4F5F-8158-4C54CDFB28D4}"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36824B-EE9B-4EAC-8A47-84EC93960BE3}" type="datetimeFigureOut">
              <a:rPr lang="ar-SA" smtClean="0"/>
              <a:pPr/>
              <a:t>22/04/31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9CD8A95-6810-4F5F-8158-4C54CDFB28D4}"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836824B-EE9B-4EAC-8A47-84EC93960BE3}" type="datetimeFigureOut">
              <a:rPr lang="ar-SA" smtClean="0"/>
              <a:pPr/>
              <a:t>22/04/31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B9CD8A95-6810-4F5F-8158-4C54CDFB28D4}"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836824B-EE9B-4EAC-8A47-84EC93960BE3}" type="datetimeFigureOut">
              <a:rPr lang="ar-SA" smtClean="0"/>
              <a:pPr/>
              <a:t>22/04/31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B9CD8A95-6810-4F5F-8158-4C54CDFB28D4}"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36824B-EE9B-4EAC-8A47-84EC93960BE3}" type="datetimeFigureOut">
              <a:rPr lang="ar-SA" smtClean="0"/>
              <a:pPr/>
              <a:t>22/04/31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B9CD8A95-6810-4F5F-8158-4C54CDFB28D4}"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36824B-EE9B-4EAC-8A47-84EC93960BE3}" type="datetimeFigureOut">
              <a:rPr lang="ar-SA" smtClean="0"/>
              <a:pPr/>
              <a:t>22/04/31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9CD8A95-6810-4F5F-8158-4C54CDFB28D4}"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836824B-EE9B-4EAC-8A47-84EC93960BE3}" type="datetimeFigureOut">
              <a:rPr lang="ar-SA" smtClean="0"/>
              <a:pPr/>
              <a:t>22/04/31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B9CD8A95-6810-4F5F-8158-4C54CDFB28D4}" type="slidenum">
              <a:rPr lang="ar-SA" smtClean="0"/>
              <a:pPr/>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836824B-EE9B-4EAC-8A47-84EC93960BE3}" type="datetimeFigureOut">
              <a:rPr lang="ar-SA" smtClean="0"/>
              <a:pPr/>
              <a:t>22/04/31</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9CD8A95-6810-4F5F-8158-4C54CDFB28D4}" type="slidenum">
              <a:rPr lang="ar-SA" smtClean="0"/>
              <a:pPr/>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dirty="0"/>
              <a:t>Volleyball</a:t>
            </a:r>
            <a:endParaRPr lang="ar-SA" dirty="0"/>
          </a:p>
        </p:txBody>
      </p:sp>
      <p:sp>
        <p:nvSpPr>
          <p:cNvPr id="3" name="Subtitle 2"/>
          <p:cNvSpPr>
            <a:spLocks noGrp="1"/>
          </p:cNvSpPr>
          <p:nvPr>
            <p:ph type="subTitle" idx="1"/>
          </p:nvPr>
        </p:nvSpPr>
        <p:spPr/>
        <p:txBody>
          <a:bodyPr/>
          <a:lstStyle/>
          <a:p>
            <a:endParaRPr lang="en-US" dirty="0" smtClean="0"/>
          </a:p>
          <a:p>
            <a:pPr algn="ctr"/>
            <a:r>
              <a:rPr lang="en-US" sz="3600" dirty="0" smtClean="0"/>
              <a:t>P E 102</a:t>
            </a:r>
          </a:p>
          <a:p>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BALLS:</a:t>
            </a:r>
            <a:endParaRPr lang="ar-SA" dirty="0"/>
          </a:p>
        </p:txBody>
      </p:sp>
      <p:sp>
        <p:nvSpPr>
          <p:cNvPr id="3" name="Content Placeholder 2"/>
          <p:cNvSpPr>
            <a:spLocks noGrp="1"/>
          </p:cNvSpPr>
          <p:nvPr>
            <p:ph idx="1"/>
          </p:nvPr>
        </p:nvSpPr>
        <p:spPr/>
        <p:txBody>
          <a:bodyPr>
            <a:normAutofit/>
          </a:bodyPr>
          <a:lstStyle/>
          <a:p>
            <a:pPr algn="l" rtl="0"/>
            <a:r>
              <a:rPr lang="en-US" dirty="0" smtClean="0"/>
              <a:t>The </a:t>
            </a:r>
            <a:r>
              <a:rPr lang="en-US" dirty="0"/>
              <a:t>ball shall be spherical, made of a flexible leather or synthetic leather case with a bladder inside made of rubber or a similar material. Its </a:t>
            </a:r>
            <a:r>
              <a:rPr lang="en-US" dirty="0" err="1"/>
              <a:t>colour</a:t>
            </a:r>
            <a:r>
              <a:rPr lang="en-US" dirty="0"/>
              <a:t> may be a uniform light </a:t>
            </a:r>
            <a:r>
              <a:rPr lang="en-US" dirty="0" err="1"/>
              <a:t>colour</a:t>
            </a:r>
            <a:r>
              <a:rPr lang="en-US" dirty="0"/>
              <a:t>, or a combination of </a:t>
            </a:r>
            <a:r>
              <a:rPr lang="en-US" dirty="0" err="1"/>
              <a:t>colours</a:t>
            </a:r>
            <a:r>
              <a:rPr lang="en-US" dirty="0"/>
              <a:t>. Synthetic leather material and </a:t>
            </a:r>
            <a:r>
              <a:rPr lang="en-US" dirty="0" err="1"/>
              <a:t>colour</a:t>
            </a:r>
            <a:r>
              <a:rPr lang="en-US" dirty="0"/>
              <a:t> combinations of balls used in International Official competitions should comply with FIVB standards.</a:t>
            </a:r>
          </a:p>
          <a:p>
            <a:pPr algn="l" rtl="0"/>
            <a:r>
              <a:rPr lang="en-US" dirty="0"/>
              <a:t>Circumference is 65-67 cm </a:t>
            </a:r>
          </a:p>
          <a:p>
            <a:pPr algn="l" rtl="0"/>
            <a:r>
              <a:rPr lang="en-US" dirty="0"/>
              <a:t>Weight is 260-280 g. </a:t>
            </a:r>
          </a:p>
          <a:p>
            <a:pPr algn="l" rtl="0"/>
            <a:r>
              <a:rPr lang="en-US" dirty="0"/>
              <a:t>Inside pressure shall be 0.30 to 0. 325 </a:t>
            </a:r>
            <a:r>
              <a:rPr lang="en-US" dirty="0" smtClean="0"/>
              <a:t>kg/cm2</a:t>
            </a:r>
            <a:endParaRPr lang="en-US" dirty="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TEAMS</a:t>
            </a:r>
            <a:endParaRPr lang="ar-SA" dirty="0"/>
          </a:p>
        </p:txBody>
      </p:sp>
      <p:sp>
        <p:nvSpPr>
          <p:cNvPr id="3" name="Content Placeholder 2"/>
          <p:cNvSpPr>
            <a:spLocks noGrp="1"/>
          </p:cNvSpPr>
          <p:nvPr>
            <p:ph idx="1"/>
          </p:nvPr>
        </p:nvSpPr>
        <p:spPr/>
        <p:txBody>
          <a:bodyPr>
            <a:normAutofit fontScale="85000" lnSpcReduction="10000"/>
          </a:bodyPr>
          <a:lstStyle/>
          <a:p>
            <a:pPr algn="l" rtl="0"/>
            <a:r>
              <a:rPr lang="en-US" dirty="0" smtClean="0"/>
              <a:t>A </a:t>
            </a:r>
            <a:r>
              <a:rPr lang="en-US" dirty="0"/>
              <a:t>team may consist of up to </a:t>
            </a:r>
            <a:r>
              <a:rPr lang="en-US" b="1" dirty="0"/>
              <a:t>12 players, one coach, one assistant coach, one trainer and one medical doctor.</a:t>
            </a:r>
            <a:r>
              <a:rPr lang="en-US" dirty="0"/>
              <a:t> For FIVB, World and Official Competitions, the medical doctor must be accredited beforehand by the FIVB. For FIVB and World Competitions for Seniors, a team may consist of a maximum of fourteen (14) players (a maximum of twelve (12) regular players).</a:t>
            </a:r>
          </a:p>
          <a:p>
            <a:pPr algn="l" rtl="0">
              <a:buNone/>
            </a:pPr>
            <a:endParaRPr lang="en-US" dirty="0"/>
          </a:p>
          <a:p>
            <a:pPr algn="l" rtl="0"/>
            <a:r>
              <a:rPr lang="en-US" b="1" dirty="0"/>
              <a:t>EQUIPMENT</a:t>
            </a:r>
            <a:r>
              <a:rPr lang="en-US" dirty="0"/>
              <a:t> A player's equipment consists of a </a:t>
            </a:r>
            <a:r>
              <a:rPr lang="en-US" b="1" dirty="0"/>
              <a:t>jersey, shorts, socks (the uniform) and sport shoes</a:t>
            </a:r>
            <a:r>
              <a:rPr lang="en-US" dirty="0"/>
              <a:t>. The </a:t>
            </a:r>
            <a:r>
              <a:rPr lang="en-US" dirty="0" err="1"/>
              <a:t>colour</a:t>
            </a:r>
            <a:r>
              <a:rPr lang="en-US" dirty="0"/>
              <a:t> and the design for the jerseys, shorts and socks must be uniform for the team (except for the </a:t>
            </a:r>
            <a:r>
              <a:rPr lang="en-US" dirty="0" err="1"/>
              <a:t>Libero</a:t>
            </a:r>
            <a:r>
              <a:rPr lang="en-US" dirty="0"/>
              <a:t>). The uniforms must be clean. </a:t>
            </a:r>
          </a:p>
          <a:p>
            <a:pPr algn="l" rtl="0"/>
            <a:r>
              <a:rPr lang="en-US" dirty="0"/>
              <a:t>Players' jerseys must be numbered from </a:t>
            </a:r>
            <a:r>
              <a:rPr lang="en-US" b="1" dirty="0"/>
              <a:t>1 to 18</a:t>
            </a:r>
            <a:r>
              <a:rPr lang="en-US" b="1"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Rally and completed rally</a:t>
            </a:r>
            <a:r>
              <a:rPr lang="en-US" dirty="0" smtClean="0"/>
              <a:t> </a:t>
            </a:r>
            <a:endParaRPr lang="ar-SA" dirty="0"/>
          </a:p>
        </p:txBody>
      </p:sp>
      <p:sp>
        <p:nvSpPr>
          <p:cNvPr id="3" name="Content Placeholder 2"/>
          <p:cNvSpPr>
            <a:spLocks noGrp="1"/>
          </p:cNvSpPr>
          <p:nvPr>
            <p:ph idx="1"/>
          </p:nvPr>
        </p:nvSpPr>
        <p:spPr/>
        <p:txBody>
          <a:bodyPr>
            <a:normAutofit/>
          </a:bodyPr>
          <a:lstStyle/>
          <a:p>
            <a:pPr algn="l" rtl="0"/>
            <a:r>
              <a:rPr lang="en-US" dirty="0" smtClean="0"/>
              <a:t>A </a:t>
            </a:r>
            <a:r>
              <a:rPr lang="en-US" dirty="0"/>
              <a:t>rally is the sequence of playing actions from the moment of the service hit by the server until the ball is out of play. A completed rally is the sequence of playing actions which results in the award of a point.</a:t>
            </a:r>
          </a:p>
          <a:p>
            <a:pPr algn="l" rtl="0"/>
            <a:r>
              <a:rPr lang="en-US" dirty="0"/>
              <a:t>If the serving team wins a rally, it scores a point and continues to serve; if the receiving team wins a rally, it scores a point and it must serve next. </a:t>
            </a:r>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 WIN A SET</a:t>
            </a:r>
            <a:r>
              <a:rPr lang="en-US" dirty="0" smtClean="0"/>
              <a:t> </a:t>
            </a:r>
            <a:endParaRPr lang="ar-SA" dirty="0"/>
          </a:p>
        </p:txBody>
      </p:sp>
      <p:sp>
        <p:nvSpPr>
          <p:cNvPr id="3" name="Content Placeholder 2"/>
          <p:cNvSpPr>
            <a:spLocks noGrp="1"/>
          </p:cNvSpPr>
          <p:nvPr>
            <p:ph idx="1"/>
          </p:nvPr>
        </p:nvSpPr>
        <p:spPr/>
        <p:txBody>
          <a:bodyPr>
            <a:normAutofit/>
          </a:bodyPr>
          <a:lstStyle/>
          <a:p>
            <a:pPr algn="l" rtl="0"/>
            <a:r>
              <a:rPr lang="en-US" dirty="0" smtClean="0"/>
              <a:t>A </a:t>
            </a:r>
            <a:r>
              <a:rPr lang="en-US" dirty="0"/>
              <a:t>set (except the deciding, 5th set) is won by the team which </a:t>
            </a:r>
            <a:r>
              <a:rPr lang="en-US" b="1" dirty="0"/>
              <a:t>first scores 25 points</a:t>
            </a:r>
            <a:r>
              <a:rPr lang="en-US" dirty="0"/>
              <a:t> with a minimum lead of two points. In the case of a 24-24 tie, play is continued until a two-point lead is achieved (26-24; 27-25; …). </a:t>
            </a:r>
          </a:p>
          <a:p>
            <a:pPr algn="l" rtl="0">
              <a:buNone/>
            </a:pPr>
            <a:endParaRPr lang="en-US" dirty="0"/>
          </a:p>
          <a:p>
            <a:pPr algn="l" rtl="0"/>
            <a:r>
              <a:rPr lang="en-US" b="1" dirty="0"/>
              <a:t>TO WIN THE MATCH</a:t>
            </a:r>
            <a:r>
              <a:rPr lang="en-US" dirty="0"/>
              <a:t> The match is won by the team that wins three sets. In the case of a 2-2 tie, the deciding set (the 5th) is played to 15 points with a minimum lead of 2 points.</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DEFAULT AND INCOMPLETE TEAM</a:t>
            </a:r>
            <a:r>
              <a:rPr lang="en-US" dirty="0" smtClean="0"/>
              <a:t> </a:t>
            </a:r>
            <a:endParaRPr lang="ar-SA" dirty="0"/>
          </a:p>
        </p:txBody>
      </p:sp>
      <p:sp>
        <p:nvSpPr>
          <p:cNvPr id="3" name="Content Placeholder 2"/>
          <p:cNvSpPr>
            <a:spLocks noGrp="1"/>
          </p:cNvSpPr>
          <p:nvPr>
            <p:ph idx="1"/>
          </p:nvPr>
        </p:nvSpPr>
        <p:spPr/>
        <p:txBody>
          <a:bodyPr>
            <a:normAutofit fontScale="85000" lnSpcReduction="20000"/>
          </a:bodyPr>
          <a:lstStyle/>
          <a:p>
            <a:pPr algn="l" rtl="0"/>
            <a:r>
              <a:rPr lang="en-US" b="1" dirty="0" smtClean="0"/>
              <a:t>If </a:t>
            </a:r>
            <a:r>
              <a:rPr lang="en-US" b="1" dirty="0"/>
              <a:t>a team refuses to play after being summoned to do so, it is declared in default and forfeits the match with the result 0-3 for the match and 0-25 for each set. </a:t>
            </a:r>
            <a:endParaRPr lang="en-US" b="1" dirty="0" smtClean="0"/>
          </a:p>
          <a:p>
            <a:pPr algn="l" rtl="0"/>
            <a:r>
              <a:rPr lang="en-US" b="1" dirty="0" smtClean="0"/>
              <a:t>A </a:t>
            </a:r>
            <a:r>
              <a:rPr lang="en-US" b="1" dirty="0"/>
              <a:t>team that, without justifiable reason, does not appear on the playing court on time is declared in default with the same result. </a:t>
            </a:r>
          </a:p>
          <a:p>
            <a:pPr algn="l" rtl="0"/>
            <a:r>
              <a:rPr lang="en-US" b="1" dirty="0"/>
              <a:t>THE TOSS Before the match, the first referee carries out a toss to decide upon the first service and the sides of the court in the first set. </a:t>
            </a:r>
            <a:endParaRPr lang="en-US" b="1" dirty="0" smtClean="0"/>
          </a:p>
          <a:p>
            <a:pPr algn="l" rtl="0"/>
            <a:r>
              <a:rPr lang="en-US" b="1" dirty="0" smtClean="0"/>
              <a:t>If </a:t>
            </a:r>
            <a:r>
              <a:rPr lang="en-US" b="1" dirty="0"/>
              <a:t>a deciding set is to be played, a new toss will be carried out. The toss is taken in the presence of the two team captains. </a:t>
            </a:r>
            <a:endParaRPr lang="en-US" b="1" dirty="0" smtClean="0"/>
          </a:p>
          <a:p>
            <a:pPr algn="l" rtl="0"/>
            <a:r>
              <a:rPr lang="en-US" b="1" dirty="0" smtClean="0"/>
              <a:t>The </a:t>
            </a:r>
            <a:r>
              <a:rPr lang="en-US" b="1" dirty="0"/>
              <a:t>winner of the toss chooses: EITHER the right to serve or to receive the service, OR the side of the court. The loser takes the remaining choice</a:t>
            </a:r>
            <a:r>
              <a:rPr lang="en-US"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TEAM STARTING LINE-UP </a:t>
            </a:r>
            <a:endParaRPr lang="ar-SA" dirty="0"/>
          </a:p>
        </p:txBody>
      </p:sp>
      <p:sp>
        <p:nvSpPr>
          <p:cNvPr id="3" name="Content Placeholder 2"/>
          <p:cNvSpPr>
            <a:spLocks noGrp="1"/>
          </p:cNvSpPr>
          <p:nvPr>
            <p:ph idx="1"/>
          </p:nvPr>
        </p:nvSpPr>
        <p:spPr/>
        <p:txBody>
          <a:bodyPr>
            <a:normAutofit fontScale="70000" lnSpcReduction="20000"/>
          </a:bodyPr>
          <a:lstStyle/>
          <a:p>
            <a:pPr algn="l" rtl="0"/>
            <a:r>
              <a:rPr lang="en-US" b="1" dirty="0" smtClean="0"/>
              <a:t>There </a:t>
            </a:r>
            <a:r>
              <a:rPr lang="en-US" b="1" dirty="0"/>
              <a:t>must always be six players per team in play. The team's starting line-up indicates the rotational order of the players on the court. This order must be maintained throughout the set.</a:t>
            </a:r>
          </a:p>
          <a:p>
            <a:pPr algn="l" rtl="0">
              <a:buNone/>
            </a:pPr>
            <a:endParaRPr lang="en-US" b="1" dirty="0"/>
          </a:p>
          <a:p>
            <a:pPr algn="l" rtl="0"/>
            <a:r>
              <a:rPr lang="en-US" b="1" dirty="0"/>
              <a:t>POSITIONS At the moment the ball is hit by the server, each team must be positioned within its own court in the rotational order (except the server). </a:t>
            </a:r>
          </a:p>
          <a:p>
            <a:pPr algn="l" rtl="0">
              <a:buNone/>
            </a:pPr>
            <a:endParaRPr lang="en-US" b="1" dirty="0"/>
          </a:p>
          <a:p>
            <a:pPr algn="l" rtl="0"/>
            <a:r>
              <a:rPr lang="en-US" b="1" dirty="0"/>
              <a:t>The positions of the players are numbered as follows: the three players along the net are front-row players and occupy positions 4 (front-left), 3 (front-centre) and 2 (front-right); the other three are back-row players occupying positions 5 (back-left), 6 (back-centre) and 1 (back-right). </a:t>
            </a:r>
          </a:p>
          <a:p>
            <a:pPr algn="l" rtl="0">
              <a:buNone/>
            </a:pPr>
            <a:endParaRPr lang="en-US" b="1" dirty="0"/>
          </a:p>
          <a:p>
            <a:pPr algn="l" rtl="0"/>
            <a:r>
              <a:rPr lang="en-US" b="1" dirty="0"/>
              <a:t>The positions of players are determined and controlled according to the positions of their feet contacting the ground. After the service hit, the players may move around and occupy any position on their court, and the free zone.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amond(in)">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POSITIONAL FAULT </a:t>
            </a:r>
            <a:endParaRPr lang="ar-SA" dirty="0"/>
          </a:p>
        </p:txBody>
      </p:sp>
      <p:sp>
        <p:nvSpPr>
          <p:cNvPr id="3" name="Content Placeholder 2"/>
          <p:cNvSpPr>
            <a:spLocks noGrp="1"/>
          </p:cNvSpPr>
          <p:nvPr>
            <p:ph idx="1"/>
          </p:nvPr>
        </p:nvSpPr>
        <p:spPr/>
        <p:txBody>
          <a:bodyPr>
            <a:normAutofit fontScale="92500" lnSpcReduction="20000"/>
          </a:bodyPr>
          <a:lstStyle/>
          <a:p>
            <a:pPr algn="l" rtl="0"/>
            <a:r>
              <a:rPr lang="en-US" b="1" dirty="0" smtClean="0"/>
              <a:t>The </a:t>
            </a:r>
            <a:r>
              <a:rPr lang="en-US" b="1" dirty="0"/>
              <a:t>team commits a positional fault, if any player is not in his/her correct position at the moment the ball is hit by the server.</a:t>
            </a:r>
          </a:p>
          <a:p>
            <a:pPr algn="l" rtl="0"/>
            <a:r>
              <a:rPr lang="en-US" b="1" dirty="0"/>
              <a:t> A positional fault leads to the following consequences: the team is sanctioned with a point and service to the opponent, players' positions are rectified</a:t>
            </a:r>
            <a:r>
              <a:rPr lang="en-US" b="1" dirty="0" smtClean="0"/>
              <a:t>.</a:t>
            </a:r>
          </a:p>
          <a:p>
            <a:pPr algn="l" rtl="0"/>
            <a:r>
              <a:rPr lang="en-US" b="1" dirty="0" smtClean="0"/>
              <a:t>ROTATIONAL FAULT: </a:t>
            </a:r>
            <a:r>
              <a:rPr lang="en-US" b="1" dirty="0"/>
              <a:t>A rotational fault is committed when the SERVICE is not made according to the rotational order. It leads to the following consequences: the team is sanctioned with a point and service to the opponent; the players' rotational order is rectified</a:t>
            </a:r>
            <a:r>
              <a:rPr lang="en-US"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TEAM HITS</a:t>
            </a:r>
            <a:r>
              <a:rPr lang="en-US" dirty="0" smtClean="0"/>
              <a:t> </a:t>
            </a:r>
            <a:endParaRPr lang="ar-SA" dirty="0"/>
          </a:p>
        </p:txBody>
      </p:sp>
      <p:sp>
        <p:nvSpPr>
          <p:cNvPr id="3" name="Content Placeholder 2"/>
          <p:cNvSpPr>
            <a:spLocks noGrp="1"/>
          </p:cNvSpPr>
          <p:nvPr>
            <p:ph idx="1"/>
          </p:nvPr>
        </p:nvSpPr>
        <p:spPr/>
        <p:txBody>
          <a:bodyPr>
            <a:normAutofit fontScale="85000" lnSpcReduction="10000"/>
          </a:bodyPr>
          <a:lstStyle/>
          <a:p>
            <a:pPr algn="l" rtl="0"/>
            <a:r>
              <a:rPr lang="en-US" dirty="0" smtClean="0"/>
              <a:t>A </a:t>
            </a:r>
            <a:r>
              <a:rPr lang="en-US" dirty="0"/>
              <a:t>hit is any contact with the ball by a player in play. The team is entitled to a maximum of three hits (in addition to blocking, for returning the ball. If more are used, the team commits the fault of: "FOUR HITS". </a:t>
            </a:r>
          </a:p>
          <a:p>
            <a:pPr algn="l" rtl="0">
              <a:buNone/>
            </a:pPr>
            <a:endParaRPr lang="en-US" dirty="0"/>
          </a:p>
          <a:p>
            <a:pPr algn="l" rtl="0"/>
            <a:r>
              <a:rPr lang="en-US" b="1" dirty="0"/>
              <a:t>CONSECUTIVE </a:t>
            </a:r>
            <a:r>
              <a:rPr lang="en-US" b="1" dirty="0" smtClean="0"/>
              <a:t>CONTACTS:</a:t>
            </a:r>
            <a:r>
              <a:rPr lang="en-US" dirty="0" smtClean="0"/>
              <a:t> </a:t>
            </a:r>
            <a:r>
              <a:rPr lang="en-US" dirty="0"/>
              <a:t>A player may not hit the ball two times consecutively.</a:t>
            </a:r>
          </a:p>
          <a:p>
            <a:pPr algn="l" rtl="0">
              <a:buNone/>
            </a:pPr>
            <a:endParaRPr lang="en-US" dirty="0"/>
          </a:p>
          <a:p>
            <a:pPr algn="l" rtl="0"/>
            <a:r>
              <a:rPr lang="en-US" b="1" dirty="0"/>
              <a:t>ASSISTED </a:t>
            </a:r>
            <a:r>
              <a:rPr lang="en-US" b="1" dirty="0" smtClean="0"/>
              <a:t>HIT:</a:t>
            </a:r>
            <a:r>
              <a:rPr lang="en-US" dirty="0" smtClean="0"/>
              <a:t> </a:t>
            </a:r>
            <a:r>
              <a:rPr lang="en-US" dirty="0"/>
              <a:t>Within the playing area, a player is not permitted to take support from a team-mate or any structure/object in order to </a:t>
            </a:r>
            <a:r>
              <a:rPr lang="en-US" b="1" dirty="0"/>
              <a:t>hit </a:t>
            </a:r>
            <a:r>
              <a:rPr lang="en-US" dirty="0"/>
              <a:t>the ball.  However, a player who is about to commit a fault (touch the net or cross the centre line, etc.) may be stopped or held back by a team-mate.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CHARACTERISTICS OF THE HIT </a:t>
            </a:r>
            <a:endParaRPr lang="ar-SA" dirty="0"/>
          </a:p>
        </p:txBody>
      </p:sp>
      <p:sp>
        <p:nvSpPr>
          <p:cNvPr id="3" name="Content Placeholder 2"/>
          <p:cNvSpPr>
            <a:spLocks noGrp="1"/>
          </p:cNvSpPr>
          <p:nvPr>
            <p:ph idx="1"/>
          </p:nvPr>
        </p:nvSpPr>
        <p:spPr/>
        <p:txBody>
          <a:bodyPr>
            <a:normAutofit fontScale="92500" lnSpcReduction="10000"/>
          </a:bodyPr>
          <a:lstStyle/>
          <a:p>
            <a:pPr algn="l" rtl="0"/>
            <a:r>
              <a:rPr lang="en-US" dirty="0" smtClean="0"/>
              <a:t>The </a:t>
            </a:r>
            <a:r>
              <a:rPr lang="en-US" dirty="0"/>
              <a:t>ball may touch any part of the body. </a:t>
            </a:r>
          </a:p>
          <a:p>
            <a:pPr algn="l" rtl="0"/>
            <a:r>
              <a:rPr lang="en-US" dirty="0"/>
              <a:t>The ball must not be caught and/or thrown. It can rebound in any direction. </a:t>
            </a:r>
          </a:p>
          <a:p>
            <a:pPr algn="l" rtl="0"/>
            <a:r>
              <a:rPr lang="en-US" dirty="0"/>
              <a:t>The ball may touch various parts of the body, provided that the contacts take place simultaneously. </a:t>
            </a:r>
          </a:p>
          <a:p>
            <a:pPr algn="l" rtl="0">
              <a:buNone/>
            </a:pPr>
            <a:endParaRPr lang="en-US" dirty="0"/>
          </a:p>
          <a:p>
            <a:pPr algn="l" rtl="0"/>
            <a:r>
              <a:rPr lang="en-US" b="1" dirty="0"/>
              <a:t>Exceptions:</a:t>
            </a:r>
            <a:r>
              <a:rPr lang="en-US" dirty="0"/>
              <a:t> at blocking, consecutive contacts may be made by one or more blocker(s) provided that the contacts occur during one action; at the first hit of the team, the ball may contact various parts of the body consecutively provided that the contacts occur during one action</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FAULTS IN PLAYING THE BALL</a:t>
            </a:r>
            <a:r>
              <a:rPr lang="en-US" dirty="0" smtClean="0"/>
              <a:t> </a:t>
            </a:r>
            <a:endParaRPr lang="ar-SA" dirty="0"/>
          </a:p>
        </p:txBody>
      </p:sp>
      <p:sp>
        <p:nvSpPr>
          <p:cNvPr id="3" name="Content Placeholder 2"/>
          <p:cNvSpPr>
            <a:spLocks noGrp="1"/>
          </p:cNvSpPr>
          <p:nvPr>
            <p:ph idx="1"/>
          </p:nvPr>
        </p:nvSpPr>
        <p:spPr/>
        <p:txBody>
          <a:bodyPr>
            <a:normAutofit/>
          </a:bodyPr>
          <a:lstStyle/>
          <a:p>
            <a:pPr algn="l" rtl="0"/>
            <a:r>
              <a:rPr lang="en-US" b="1" dirty="0" smtClean="0"/>
              <a:t>FOUR </a:t>
            </a:r>
            <a:r>
              <a:rPr lang="en-US" b="1" dirty="0"/>
              <a:t>HITS:</a:t>
            </a:r>
            <a:r>
              <a:rPr lang="en-US" dirty="0"/>
              <a:t> a team hits the ball four times before returning it. </a:t>
            </a:r>
          </a:p>
          <a:p>
            <a:pPr algn="l" rtl="0"/>
            <a:r>
              <a:rPr lang="en-US" b="1" dirty="0"/>
              <a:t>ASSISTED HIT:</a:t>
            </a:r>
            <a:r>
              <a:rPr lang="en-US" dirty="0"/>
              <a:t> a player takes support from a team-mate or any structure/object in order to hit the ball within the playing area.</a:t>
            </a:r>
          </a:p>
          <a:p>
            <a:pPr algn="l" rtl="0"/>
            <a:r>
              <a:rPr lang="en-US" b="1" dirty="0"/>
              <a:t>CATCH:</a:t>
            </a:r>
            <a:r>
              <a:rPr lang="en-US" dirty="0"/>
              <a:t> the ball is caught and/or thrown; it does not rebound from the hit </a:t>
            </a:r>
          </a:p>
          <a:p>
            <a:pPr algn="l" rtl="0"/>
            <a:r>
              <a:rPr lang="en-US" b="1" dirty="0"/>
              <a:t>DOUBLE CONTACT:</a:t>
            </a:r>
            <a:r>
              <a:rPr lang="en-US" dirty="0"/>
              <a:t> a player hits the ball twice in succession or the ball contacts various parts of his/her body in succession</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The Brief History of the Game of Volleyball</a:t>
            </a:r>
            <a:endParaRPr lang="ar-SA" dirty="0"/>
          </a:p>
        </p:txBody>
      </p:sp>
      <p:sp>
        <p:nvSpPr>
          <p:cNvPr id="3" name="Content Placeholder 2"/>
          <p:cNvSpPr>
            <a:spLocks noGrp="1"/>
          </p:cNvSpPr>
          <p:nvPr>
            <p:ph idx="1"/>
          </p:nvPr>
        </p:nvSpPr>
        <p:spPr/>
        <p:txBody>
          <a:bodyPr>
            <a:normAutofit/>
          </a:bodyPr>
          <a:lstStyle/>
          <a:p>
            <a:pPr algn="l" rtl="0"/>
            <a:r>
              <a:rPr lang="en-US" dirty="0" smtClean="0"/>
              <a:t>Mr</a:t>
            </a:r>
            <a:r>
              <a:rPr lang="en-US" dirty="0"/>
              <a:t>. William G. Morgan, Physical Director Y M C A in Holyoke, Massachusetts (USA) invented the game in 1895</a:t>
            </a:r>
            <a:r>
              <a:rPr lang="en-US" dirty="0" smtClean="0"/>
              <a:t>.</a:t>
            </a:r>
          </a:p>
          <a:p>
            <a:pPr algn="l" rtl="0"/>
            <a:r>
              <a:rPr lang="en-US" dirty="0" smtClean="0"/>
              <a:t> </a:t>
            </a:r>
            <a:r>
              <a:rPr lang="en-US" dirty="0"/>
              <a:t>Originally the sport was called ‘</a:t>
            </a:r>
            <a:r>
              <a:rPr lang="en-US" i="1" dirty="0" err="1"/>
              <a:t>mintonette</a:t>
            </a:r>
            <a:r>
              <a:rPr lang="en-US" dirty="0"/>
              <a:t>’ and was played by middle aged businessmen who found the game basketball too strenuous. </a:t>
            </a:r>
            <a:endParaRPr lang="en-US" dirty="0" smtClean="0"/>
          </a:p>
          <a:p>
            <a:pPr algn="l" rtl="0"/>
            <a:r>
              <a:rPr lang="en-US" dirty="0" smtClean="0"/>
              <a:t>It </a:t>
            </a:r>
            <a:r>
              <a:rPr lang="en-US" dirty="0"/>
              <a:t>was Professor A.T. Halsted, who after viewing the game, suggested that its name be changed to </a:t>
            </a:r>
            <a:r>
              <a:rPr lang="en-US" i="1" dirty="0"/>
              <a:t>volleyball</a:t>
            </a:r>
            <a:r>
              <a:rPr lang="en-US" dirty="0"/>
              <a:t>, since the</a:t>
            </a:r>
            <a:r>
              <a:rPr lang="en-US" i="1" dirty="0"/>
              <a:t> </a:t>
            </a:r>
            <a:r>
              <a:rPr lang="en-US" dirty="0"/>
              <a:t>basic idea of play was to volley the ball back and forth over the net.</a:t>
            </a:r>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PLAYER AT THE NET </a:t>
            </a:r>
            <a:endParaRPr lang="ar-SA" dirty="0"/>
          </a:p>
        </p:txBody>
      </p:sp>
      <p:sp>
        <p:nvSpPr>
          <p:cNvPr id="3" name="Content Placeholder 2"/>
          <p:cNvSpPr>
            <a:spLocks noGrp="1"/>
          </p:cNvSpPr>
          <p:nvPr>
            <p:ph idx="1"/>
          </p:nvPr>
        </p:nvSpPr>
        <p:spPr/>
        <p:txBody>
          <a:bodyPr>
            <a:normAutofit fontScale="77500" lnSpcReduction="20000"/>
          </a:bodyPr>
          <a:lstStyle/>
          <a:p>
            <a:pPr algn="l" rtl="0"/>
            <a:r>
              <a:rPr lang="en-US" b="1" dirty="0"/>
              <a:t> </a:t>
            </a:r>
            <a:r>
              <a:rPr lang="en-US" b="1" dirty="0" smtClean="0"/>
              <a:t>REACHING </a:t>
            </a:r>
            <a:r>
              <a:rPr lang="en-US" b="1" dirty="0"/>
              <a:t>BEYOND THE NET </a:t>
            </a:r>
            <a:r>
              <a:rPr lang="en-US" dirty="0"/>
              <a:t>In blocking, a blocker may touch the ball beyond the net, provided that he/she does not interfere with the opponent’s play before or during the latter's attack hit. </a:t>
            </a:r>
          </a:p>
          <a:p>
            <a:pPr algn="l" rtl="0"/>
            <a:r>
              <a:rPr lang="en-US" dirty="0"/>
              <a:t>After an attack hit, a player is permitted to pass his/her hand beyond the net, provided that the contact has been made within his/her own playing space. </a:t>
            </a:r>
          </a:p>
          <a:p>
            <a:pPr algn="l" rtl="0">
              <a:buNone/>
            </a:pPr>
            <a:endParaRPr lang="en-US" dirty="0"/>
          </a:p>
          <a:p>
            <a:pPr algn="l" rtl="0"/>
            <a:r>
              <a:rPr lang="en-US" b="1" dirty="0"/>
              <a:t>PENETRATION UNDER THE NET </a:t>
            </a:r>
            <a:r>
              <a:rPr lang="en-US" dirty="0"/>
              <a:t>It is permitted to penetrate into the opponent’s space under the net, provided that this does not interfere with the opponent’s play.</a:t>
            </a:r>
          </a:p>
          <a:p>
            <a:pPr algn="l" rtl="0">
              <a:buNone/>
            </a:pPr>
            <a:endParaRPr lang="en-US" dirty="0"/>
          </a:p>
          <a:p>
            <a:pPr algn="l" rtl="0"/>
            <a:r>
              <a:rPr lang="en-US" b="1" dirty="0"/>
              <a:t>Penetration into the opponent's court,</a:t>
            </a:r>
            <a:r>
              <a:rPr lang="en-US" dirty="0"/>
              <a:t> </a:t>
            </a:r>
            <a:r>
              <a:rPr lang="en-US" b="1" dirty="0"/>
              <a:t>beyond the centre line:</a:t>
            </a:r>
            <a:r>
              <a:rPr lang="en-US" dirty="0"/>
              <a:t> to touch the opponent's court with a foot (feet) is permitted, provided that </a:t>
            </a:r>
            <a:r>
              <a:rPr lang="en-US" b="1" dirty="0"/>
              <a:t>some part of the penetrating foot (feet) remains either in contact with or directly above the centre line</a:t>
            </a:r>
            <a:r>
              <a:rPr lang="en-US" dirty="0"/>
              <a:t>; </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PLAYER AT THE NET </a:t>
            </a:r>
            <a:endParaRPr lang="ar-SA" dirty="0"/>
          </a:p>
        </p:txBody>
      </p:sp>
      <p:sp>
        <p:nvSpPr>
          <p:cNvPr id="3" name="Content Placeholder 2"/>
          <p:cNvSpPr>
            <a:spLocks noGrp="1"/>
          </p:cNvSpPr>
          <p:nvPr>
            <p:ph idx="1"/>
          </p:nvPr>
        </p:nvSpPr>
        <p:spPr/>
        <p:txBody>
          <a:bodyPr>
            <a:normAutofit fontScale="92500" lnSpcReduction="20000"/>
          </a:bodyPr>
          <a:lstStyle/>
          <a:p>
            <a:pPr algn="l" rtl="0"/>
            <a:endParaRPr lang="en-US" dirty="0" smtClean="0"/>
          </a:p>
          <a:p>
            <a:pPr algn="l" rtl="0"/>
            <a:r>
              <a:rPr lang="en-US" dirty="0" smtClean="0"/>
              <a:t>to touch the opponent’s court with </a:t>
            </a:r>
            <a:r>
              <a:rPr lang="en-US" b="1" dirty="0" smtClean="0"/>
              <a:t>any part of the body above the feet is permitted provided that it does not interfere with the opponent’s pla</a:t>
            </a:r>
            <a:r>
              <a:rPr lang="en-US" dirty="0" smtClean="0"/>
              <a:t>y. </a:t>
            </a:r>
          </a:p>
          <a:p>
            <a:pPr algn="l" rtl="0"/>
            <a:r>
              <a:rPr lang="en-US" dirty="0" smtClean="0"/>
              <a:t>A player may enter the opponent's court after the ball goes out of play.</a:t>
            </a:r>
          </a:p>
          <a:p>
            <a:pPr algn="l" rtl="0"/>
            <a:r>
              <a:rPr lang="en-US" b="1" dirty="0" smtClean="0"/>
              <a:t>CONTACT WITH THE NET: </a:t>
            </a:r>
            <a:r>
              <a:rPr lang="en-US" dirty="0" smtClean="0"/>
              <a:t>Contact with the net by a player is </a:t>
            </a:r>
            <a:r>
              <a:rPr lang="en-US" b="1" dirty="0" smtClean="0"/>
              <a:t>not a fault</a:t>
            </a:r>
            <a:r>
              <a:rPr lang="en-US" dirty="0" smtClean="0"/>
              <a:t>, unless it interferes with the play. Players may touch the post, ropes, or any other object outside the antennae, including the net itself, provided that it does not interfere with play. When the ball is driven into the net, causing it to touch an opponent, no fault is committed</a:t>
            </a:r>
            <a:endParaRPr lang="ar-SA" dirty="0" smtClean="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PLAYER'S FAULTS AT THE NET</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pPr algn="just" rtl="0"/>
            <a:r>
              <a:rPr lang="en-US" dirty="0" smtClean="0"/>
              <a:t>A </a:t>
            </a:r>
            <a:r>
              <a:rPr lang="en-US" dirty="0"/>
              <a:t>player touches the ball or an opponent in the opponent's space before or during the opponent’s attack hit. </a:t>
            </a:r>
          </a:p>
          <a:p>
            <a:pPr algn="just" rtl="0"/>
            <a:r>
              <a:rPr lang="en-US" dirty="0"/>
              <a:t>A player interferes with the opponent's play while penetrating into the opponent’s space under the net. </a:t>
            </a:r>
          </a:p>
          <a:p>
            <a:pPr algn="just" rtl="0"/>
            <a:r>
              <a:rPr lang="en-US" dirty="0"/>
              <a:t>A player’s foot (feet) penetrates completely into the opponent's court.</a:t>
            </a:r>
          </a:p>
          <a:p>
            <a:pPr algn="just" rtl="0"/>
            <a:r>
              <a:rPr lang="en-US" b="1" dirty="0"/>
              <a:t>A player interferes with the opponent’s play by (amongst others):</a:t>
            </a:r>
            <a:r>
              <a:rPr lang="en-US" dirty="0"/>
              <a:t> - touching the </a:t>
            </a:r>
            <a:r>
              <a:rPr lang="en-US" b="1" dirty="0"/>
              <a:t>top band of the net</a:t>
            </a:r>
            <a:r>
              <a:rPr lang="en-US" dirty="0"/>
              <a:t> or the </a:t>
            </a:r>
            <a:r>
              <a:rPr lang="en-US" b="1" dirty="0"/>
              <a:t>top 80 cm of the antenna</a:t>
            </a:r>
            <a:r>
              <a:rPr lang="en-US" dirty="0"/>
              <a:t> during his/her action of playing the ball, or - </a:t>
            </a:r>
            <a:r>
              <a:rPr lang="en-US" b="1" dirty="0"/>
              <a:t>taking support from the net</a:t>
            </a:r>
            <a:r>
              <a:rPr lang="en-US" dirty="0"/>
              <a:t> simultaneously with playing the ball, or - creating an advantage over the opponent, or making actions which hinder an opponent’s legitimate attempt to play the ball</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SERVICE</a:t>
            </a:r>
            <a:endParaRPr lang="ar-SA" dirty="0"/>
          </a:p>
        </p:txBody>
      </p:sp>
      <p:sp>
        <p:nvSpPr>
          <p:cNvPr id="3" name="Content Placeholder 2"/>
          <p:cNvSpPr>
            <a:spLocks noGrp="1"/>
          </p:cNvSpPr>
          <p:nvPr>
            <p:ph idx="1"/>
          </p:nvPr>
        </p:nvSpPr>
        <p:spPr/>
        <p:txBody>
          <a:bodyPr>
            <a:normAutofit fontScale="92500" lnSpcReduction="20000"/>
          </a:bodyPr>
          <a:lstStyle/>
          <a:p>
            <a:pPr algn="l" rtl="0"/>
            <a:r>
              <a:rPr lang="en-US" dirty="0" smtClean="0"/>
              <a:t>The </a:t>
            </a:r>
            <a:r>
              <a:rPr lang="en-US" dirty="0"/>
              <a:t>service is the act of putting the ball into play, by the back right player, placed in the service zone.</a:t>
            </a:r>
          </a:p>
          <a:p>
            <a:pPr algn="l" rtl="0">
              <a:buNone/>
            </a:pPr>
            <a:endParaRPr lang="en-US" dirty="0"/>
          </a:p>
          <a:p>
            <a:pPr algn="l" rtl="0"/>
            <a:r>
              <a:rPr lang="en-US" b="1" dirty="0"/>
              <a:t>EXECUTION OF THE SERVICE </a:t>
            </a:r>
            <a:r>
              <a:rPr lang="en-US" dirty="0"/>
              <a:t>The ball shall be hit with one hand or any part of the arm after being tossed or released from the hand(s). </a:t>
            </a:r>
          </a:p>
          <a:p>
            <a:pPr algn="l" rtl="0"/>
            <a:r>
              <a:rPr lang="en-US" dirty="0"/>
              <a:t>Only one toss or release of the ball is allowed. Dribbling or moving the ball in the hands is permitted. </a:t>
            </a:r>
          </a:p>
          <a:p>
            <a:pPr algn="l" rtl="0"/>
            <a:r>
              <a:rPr lang="en-US" dirty="0"/>
              <a:t>At the moment of the service hit or take-off for a jump service, the server must not touch the court (the end line included) or the floor outside the service zone. </a:t>
            </a:r>
          </a:p>
          <a:p>
            <a:pPr algn="l" rtl="0"/>
            <a:r>
              <a:rPr lang="en-US" dirty="0"/>
              <a:t>The server must hit the ball </a:t>
            </a:r>
            <a:r>
              <a:rPr lang="en-US" b="1" dirty="0"/>
              <a:t>within 8 seconds</a:t>
            </a:r>
            <a:r>
              <a:rPr lang="en-US" dirty="0"/>
              <a:t> after the first referee whistles for service</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SCREENING</a:t>
            </a:r>
            <a:endParaRPr lang="ar-SA" dirty="0"/>
          </a:p>
        </p:txBody>
      </p:sp>
      <p:sp>
        <p:nvSpPr>
          <p:cNvPr id="3" name="Content Placeholder 2"/>
          <p:cNvSpPr>
            <a:spLocks noGrp="1"/>
          </p:cNvSpPr>
          <p:nvPr>
            <p:ph idx="1"/>
          </p:nvPr>
        </p:nvSpPr>
        <p:spPr/>
        <p:txBody>
          <a:bodyPr>
            <a:normAutofit/>
          </a:bodyPr>
          <a:lstStyle/>
          <a:p>
            <a:pPr algn="l" rtl="0"/>
            <a:r>
              <a:rPr lang="en-US" dirty="0" smtClean="0"/>
              <a:t>The </a:t>
            </a:r>
            <a:r>
              <a:rPr lang="en-US" dirty="0"/>
              <a:t>players of the serving team </a:t>
            </a:r>
            <a:r>
              <a:rPr lang="en-US" b="1" dirty="0"/>
              <a:t>must not prevent</a:t>
            </a:r>
            <a:r>
              <a:rPr lang="en-US" dirty="0"/>
              <a:t> their opponent, through individual or collective screening, </a:t>
            </a:r>
            <a:r>
              <a:rPr lang="en-US" b="1" dirty="0"/>
              <a:t>from seeing the server or the flight path of the ball</a:t>
            </a:r>
            <a:r>
              <a:rPr lang="en-US" dirty="0"/>
              <a:t>. </a:t>
            </a:r>
          </a:p>
          <a:p>
            <a:pPr algn="l" rtl="0">
              <a:buNone/>
            </a:pPr>
            <a:endParaRPr lang="en-US" dirty="0"/>
          </a:p>
          <a:p>
            <a:pPr algn="l" rtl="0"/>
            <a:r>
              <a:rPr lang="en-US" dirty="0"/>
              <a:t>A player or group of players, of the serving team makes a screen by waving arms, jumping or moving sideways, during the execution of the service, or by standing grouped to hide the flight path of the ball</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linds(horizontal)">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ATTACK HIT</a:t>
            </a:r>
            <a:r>
              <a:rPr lang="en-US" dirty="0" smtClean="0"/>
              <a:t> </a:t>
            </a:r>
            <a:endParaRPr lang="ar-SA" dirty="0"/>
          </a:p>
        </p:txBody>
      </p:sp>
      <p:sp>
        <p:nvSpPr>
          <p:cNvPr id="3" name="Content Placeholder 2"/>
          <p:cNvSpPr>
            <a:spLocks noGrp="1"/>
          </p:cNvSpPr>
          <p:nvPr>
            <p:ph idx="1"/>
          </p:nvPr>
        </p:nvSpPr>
        <p:spPr/>
        <p:txBody>
          <a:bodyPr>
            <a:normAutofit fontScale="92500" lnSpcReduction="10000"/>
          </a:bodyPr>
          <a:lstStyle/>
          <a:p>
            <a:pPr algn="l" rtl="0"/>
            <a:r>
              <a:rPr lang="en-US" b="1" i="1" dirty="0" smtClean="0"/>
              <a:t>CHARACTERISTICS OF THE ATTACK HIT</a:t>
            </a:r>
            <a:r>
              <a:rPr lang="en-US" dirty="0" smtClean="0"/>
              <a:t> All actions which direct the ball towards the opponent, with the exception of service and block, are considered as attack hits. During an attack hit, tipping is permitted only if the ball is cleanly hit, and not caught or thrown.</a:t>
            </a:r>
          </a:p>
          <a:p>
            <a:pPr algn="l" rtl="0"/>
            <a:r>
              <a:rPr lang="en-US" dirty="0" smtClean="0"/>
              <a:t>An attack hit is completed at the moment the ball completely crosses the vertical plane of the net or is touched by an opponent. </a:t>
            </a:r>
          </a:p>
          <a:p>
            <a:pPr algn="l" rtl="0"/>
            <a:r>
              <a:rPr lang="en-US" b="1" dirty="0" smtClean="0"/>
              <a:t>RESTRICTIONS OF THE ATTACK HIT</a:t>
            </a:r>
            <a:r>
              <a:rPr lang="en-US" dirty="0" smtClean="0"/>
              <a:t> A front-row player may complete an attack hit at any height, provided that the contact with the ball has been made within the player's own playing space.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ATTACK HIT</a:t>
            </a:r>
            <a:r>
              <a:rPr lang="en-US" dirty="0" smtClean="0"/>
              <a:t> </a:t>
            </a:r>
            <a:endParaRPr lang="ar-SA" dirty="0"/>
          </a:p>
        </p:txBody>
      </p:sp>
      <p:sp>
        <p:nvSpPr>
          <p:cNvPr id="3" name="Content Placeholder 2"/>
          <p:cNvSpPr>
            <a:spLocks noGrp="1"/>
          </p:cNvSpPr>
          <p:nvPr>
            <p:ph idx="1"/>
          </p:nvPr>
        </p:nvSpPr>
        <p:spPr/>
        <p:txBody>
          <a:bodyPr>
            <a:normAutofit fontScale="92500" lnSpcReduction="20000"/>
          </a:bodyPr>
          <a:lstStyle/>
          <a:p>
            <a:pPr algn="just" rtl="0"/>
            <a:r>
              <a:rPr lang="en-US" b="1" dirty="0" smtClean="0"/>
              <a:t>A back-row player may complete an attack hit at any height from behind the front</a:t>
            </a:r>
            <a:r>
              <a:rPr lang="en-US" dirty="0" smtClean="0"/>
              <a:t> </a:t>
            </a:r>
            <a:r>
              <a:rPr lang="en-US" b="1" dirty="0" smtClean="0"/>
              <a:t>zone:</a:t>
            </a:r>
            <a:r>
              <a:rPr lang="en-US" dirty="0" smtClean="0"/>
              <a:t> at his/her take-off, the player's foot (feet) must neither have touched nor crossed over the attack line; after his/her hit, the player may land within the front zone. </a:t>
            </a:r>
          </a:p>
          <a:p>
            <a:pPr algn="just" rtl="0">
              <a:buNone/>
            </a:pPr>
            <a:endParaRPr lang="en-US" dirty="0" smtClean="0"/>
          </a:p>
          <a:p>
            <a:pPr algn="just" rtl="0"/>
            <a:r>
              <a:rPr lang="en-US" dirty="0" smtClean="0"/>
              <a:t>A back-row player may also complete an attack hit from the front zone, if at the moment of the contact part of the ball is lower than the top of the net. </a:t>
            </a:r>
          </a:p>
          <a:p>
            <a:pPr algn="just" rtl="0">
              <a:buNone/>
            </a:pPr>
            <a:endParaRPr lang="en-US" dirty="0" smtClean="0"/>
          </a:p>
          <a:p>
            <a:pPr algn="just" rtl="0"/>
            <a:r>
              <a:rPr lang="en-US" dirty="0" smtClean="0"/>
              <a:t>No player is permitted to complete an </a:t>
            </a:r>
            <a:r>
              <a:rPr lang="en-US" b="1" dirty="0" smtClean="0"/>
              <a:t>attack hit</a:t>
            </a:r>
            <a:r>
              <a:rPr lang="en-US" dirty="0" smtClean="0"/>
              <a:t> on the </a:t>
            </a:r>
            <a:r>
              <a:rPr lang="en-US" b="1" dirty="0" smtClean="0"/>
              <a:t>OPPONENT’S service</a:t>
            </a:r>
            <a:r>
              <a:rPr lang="en-US" dirty="0" smtClean="0"/>
              <a:t>, when the ball is in the front zone and entirely higher than the top of the net.</a:t>
            </a:r>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BLOCKING</a:t>
            </a:r>
            <a:r>
              <a:rPr lang="en-US" dirty="0" smtClean="0"/>
              <a:t> </a:t>
            </a:r>
            <a:endParaRPr lang="ar-SA" dirty="0"/>
          </a:p>
        </p:txBody>
      </p:sp>
      <p:sp>
        <p:nvSpPr>
          <p:cNvPr id="3" name="Content Placeholder 2"/>
          <p:cNvSpPr>
            <a:spLocks noGrp="1"/>
          </p:cNvSpPr>
          <p:nvPr>
            <p:ph idx="1"/>
          </p:nvPr>
        </p:nvSpPr>
        <p:spPr/>
        <p:txBody>
          <a:bodyPr>
            <a:normAutofit fontScale="92500" lnSpcReduction="20000"/>
          </a:bodyPr>
          <a:lstStyle/>
          <a:p>
            <a:pPr algn="just" rtl="0"/>
            <a:r>
              <a:rPr lang="en-US" dirty="0" smtClean="0"/>
              <a:t>Blocking is the action of players close to the net to intercept the ball coming from the opponent by reaching higher than the top of the net, regardless of the height of the ball contact. Only front-row players are permitted to complete a block, but at the moment of contact with the ball, part of the body must be higher than the top of the net.</a:t>
            </a:r>
          </a:p>
          <a:p>
            <a:pPr algn="just" rtl="0">
              <a:buNone/>
            </a:pPr>
            <a:endParaRPr lang="en-US" dirty="0" smtClean="0"/>
          </a:p>
          <a:p>
            <a:pPr algn="just" rtl="0"/>
            <a:r>
              <a:rPr lang="en-US" b="1" dirty="0" smtClean="0"/>
              <a:t>BLOCKING WITHIN THE OPPONENT'S SPACE</a:t>
            </a:r>
            <a:r>
              <a:rPr lang="en-US" dirty="0" smtClean="0"/>
              <a:t> In blocking, the player may place his/her hands and arms beyond the net provided that this action does not interfere with the opponent’s play. Thus, it is not permitted to touch the ball beyond the net until an opponent has executed an attack hit.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BLOCKING</a:t>
            </a:r>
            <a:r>
              <a:rPr lang="en-US" dirty="0" smtClean="0"/>
              <a:t> </a:t>
            </a:r>
            <a:endParaRPr lang="ar-SA" dirty="0"/>
          </a:p>
        </p:txBody>
      </p:sp>
      <p:sp>
        <p:nvSpPr>
          <p:cNvPr id="3" name="Content Placeholder 2"/>
          <p:cNvSpPr>
            <a:spLocks noGrp="1"/>
          </p:cNvSpPr>
          <p:nvPr>
            <p:ph idx="1"/>
          </p:nvPr>
        </p:nvSpPr>
        <p:spPr/>
        <p:txBody>
          <a:bodyPr>
            <a:normAutofit fontScale="92500" lnSpcReduction="20000"/>
          </a:bodyPr>
          <a:lstStyle/>
          <a:p>
            <a:pPr algn="just" rtl="0"/>
            <a:r>
              <a:rPr lang="en-US" dirty="0" smtClean="0"/>
              <a:t> </a:t>
            </a:r>
            <a:r>
              <a:rPr lang="en-US" b="1" dirty="0" smtClean="0"/>
              <a:t>BLOCK AND TEAM HITS</a:t>
            </a:r>
            <a:r>
              <a:rPr lang="en-US" dirty="0" smtClean="0"/>
              <a:t> A block contact is not counted as a team hit. Consequently, after a block contact, a team is entitled to three hits to return the ball.</a:t>
            </a:r>
          </a:p>
          <a:p>
            <a:pPr algn="just" rtl="0">
              <a:buNone/>
            </a:pPr>
            <a:endParaRPr lang="en-US" dirty="0" smtClean="0"/>
          </a:p>
          <a:p>
            <a:pPr algn="just" rtl="0"/>
            <a:r>
              <a:rPr lang="en-US" b="1" dirty="0" smtClean="0"/>
              <a:t>BLOCKING THE SERVICE</a:t>
            </a:r>
            <a:r>
              <a:rPr lang="en-US" dirty="0" smtClean="0"/>
              <a:t> To block an opponent's service is forbidden. </a:t>
            </a:r>
          </a:p>
          <a:p>
            <a:pPr algn="just" rtl="0"/>
            <a:r>
              <a:rPr lang="en-US" dirty="0" smtClean="0"/>
              <a:t>BLOCKING FAULTS The blocker touches the ball in the OPPONENT’S space either before or simultaneously with the opponent’s attack hit. </a:t>
            </a:r>
          </a:p>
          <a:p>
            <a:pPr algn="just" rtl="0"/>
            <a:r>
              <a:rPr lang="en-US" dirty="0" smtClean="0"/>
              <a:t>A back-row player or a </a:t>
            </a:r>
            <a:r>
              <a:rPr lang="en-US" dirty="0" err="1" smtClean="0"/>
              <a:t>Libero</a:t>
            </a:r>
            <a:r>
              <a:rPr lang="en-US" dirty="0" smtClean="0"/>
              <a:t> completes a block or participates in a completed block. </a:t>
            </a:r>
          </a:p>
          <a:p>
            <a:pPr algn="just" rtl="0"/>
            <a:r>
              <a:rPr lang="en-US" dirty="0" smtClean="0"/>
              <a:t>A </a:t>
            </a:r>
            <a:r>
              <a:rPr lang="en-US" dirty="0" err="1" smtClean="0"/>
              <a:t>Libero</a:t>
            </a:r>
            <a:r>
              <a:rPr lang="en-US" dirty="0" smtClean="0"/>
              <a:t> attempts an individual or collective block.</a:t>
            </a:r>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REGULAR GAME INTERRUPTIONS</a:t>
            </a:r>
            <a:r>
              <a:rPr lang="en-US" dirty="0" smtClean="0"/>
              <a:t> </a:t>
            </a:r>
            <a:endParaRPr lang="ar-SA" dirty="0"/>
          </a:p>
        </p:txBody>
      </p:sp>
      <p:sp>
        <p:nvSpPr>
          <p:cNvPr id="3" name="Content Placeholder 2"/>
          <p:cNvSpPr>
            <a:spLocks noGrp="1"/>
          </p:cNvSpPr>
          <p:nvPr>
            <p:ph idx="1"/>
          </p:nvPr>
        </p:nvSpPr>
        <p:spPr/>
        <p:txBody>
          <a:bodyPr>
            <a:normAutofit fontScale="70000" lnSpcReduction="20000"/>
          </a:bodyPr>
          <a:lstStyle/>
          <a:p>
            <a:pPr algn="l" rtl="0"/>
            <a:r>
              <a:rPr lang="en-US" dirty="0" smtClean="0"/>
              <a:t>Regular game interruptions are </a:t>
            </a:r>
            <a:r>
              <a:rPr lang="en-US" b="1" i="1" dirty="0" smtClean="0"/>
              <a:t>TIME-OUTS</a:t>
            </a:r>
            <a:r>
              <a:rPr lang="en-US" dirty="0" smtClean="0"/>
              <a:t> and </a:t>
            </a:r>
            <a:r>
              <a:rPr lang="en-US" b="1" i="1" dirty="0" smtClean="0"/>
              <a:t>SUBSTITUTIONS.</a:t>
            </a:r>
            <a:endParaRPr lang="en-US" dirty="0" smtClean="0"/>
          </a:p>
          <a:p>
            <a:pPr algn="l" rtl="0">
              <a:buNone/>
            </a:pPr>
            <a:endParaRPr lang="en-US" dirty="0" smtClean="0"/>
          </a:p>
          <a:p>
            <a:pPr algn="l" rtl="0"/>
            <a:r>
              <a:rPr lang="en-US" b="1" dirty="0" smtClean="0"/>
              <a:t>TIME-OUTS AND TECHNICAL TIME-OUTS </a:t>
            </a:r>
            <a:r>
              <a:rPr lang="en-US" dirty="0" smtClean="0"/>
              <a:t>All time-outs that are requested last for 30 seconds. </a:t>
            </a:r>
          </a:p>
          <a:p>
            <a:pPr algn="l" rtl="0">
              <a:buNone/>
            </a:pPr>
            <a:endParaRPr lang="en-US" dirty="0" smtClean="0"/>
          </a:p>
          <a:p>
            <a:pPr algn="l" rtl="0"/>
            <a:r>
              <a:rPr lang="en-US" b="1" dirty="0" smtClean="0"/>
              <a:t>For FIVB, World and Official Competitions, in sets 1-4, two additional 60-seconds “Technical Time-Outs” are applied automatically when the leading team reaches the 8th and 16th points. </a:t>
            </a:r>
            <a:endParaRPr lang="en-US" dirty="0" smtClean="0"/>
          </a:p>
          <a:p>
            <a:pPr algn="l" rtl="0">
              <a:buNone/>
            </a:pPr>
            <a:endParaRPr lang="en-US" dirty="0" smtClean="0"/>
          </a:p>
          <a:p>
            <a:pPr algn="l" rtl="0"/>
            <a:r>
              <a:rPr lang="en-US" b="1" dirty="0" smtClean="0"/>
              <a:t>In the deciding (5th) set, there are no "Technical Time-Outs"; only two time-outs of 30 seconds duration may be requested by each team. </a:t>
            </a:r>
            <a:endParaRPr lang="en-US" dirty="0" smtClean="0"/>
          </a:p>
          <a:p>
            <a:pPr algn="l" rtl="0">
              <a:buNone/>
            </a:pPr>
            <a:endParaRPr lang="en-US" dirty="0" smtClean="0"/>
          </a:p>
          <a:p>
            <a:pPr algn="l" rtl="0"/>
            <a:r>
              <a:rPr lang="en-US" dirty="0" smtClean="0"/>
              <a:t>During all time-outs, the players in play must go to the free zone near their bench.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heckerboard(across)">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checkerboard(across)">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Characteristics of the Game</a:t>
            </a:r>
            <a:endParaRPr lang="ar-SA" dirty="0"/>
          </a:p>
        </p:txBody>
      </p:sp>
      <p:sp>
        <p:nvSpPr>
          <p:cNvPr id="3" name="Content Placeholder 2"/>
          <p:cNvSpPr>
            <a:spLocks noGrp="1"/>
          </p:cNvSpPr>
          <p:nvPr>
            <p:ph idx="1"/>
          </p:nvPr>
        </p:nvSpPr>
        <p:spPr/>
        <p:txBody>
          <a:bodyPr>
            <a:normAutofit lnSpcReduction="10000"/>
          </a:bodyPr>
          <a:lstStyle/>
          <a:p>
            <a:pPr algn="l" rtl="0"/>
            <a:r>
              <a:rPr lang="en-US" dirty="0" smtClean="0"/>
              <a:t>Volleyball </a:t>
            </a:r>
            <a:r>
              <a:rPr lang="en-US" dirty="0"/>
              <a:t>is a game played by two teams each having six players on a 9-meter square court, the two courts separated by a net (height 2.43 meters for men and 2.24 meters for women). </a:t>
            </a:r>
            <a:endParaRPr lang="en-US" dirty="0" smtClean="0"/>
          </a:p>
          <a:p>
            <a:pPr algn="l" rtl="0"/>
            <a:r>
              <a:rPr lang="en-US" dirty="0" smtClean="0"/>
              <a:t>Three </a:t>
            </a:r>
            <a:r>
              <a:rPr lang="en-US" dirty="0"/>
              <a:t>are called </a:t>
            </a:r>
            <a:r>
              <a:rPr lang="en-US" i="1" dirty="0"/>
              <a:t>front row players</a:t>
            </a:r>
            <a:r>
              <a:rPr lang="en-US" dirty="0"/>
              <a:t> and three are called </a:t>
            </a:r>
            <a:r>
              <a:rPr lang="en-US" i="1" dirty="0"/>
              <a:t>back row players.</a:t>
            </a:r>
            <a:endParaRPr lang="en-US" dirty="0"/>
          </a:p>
          <a:p>
            <a:pPr algn="l" rtl="0"/>
            <a:r>
              <a:rPr lang="en-US" dirty="0"/>
              <a:t>The object of the game is to send the ball over the net in a way that the opponent is unable to return it without committing a fault. </a:t>
            </a:r>
            <a:endParaRPr lang="en-US" dirty="0" smtClean="0"/>
          </a:p>
          <a:p>
            <a:pPr algn="l" rtl="0"/>
            <a:r>
              <a:rPr lang="en-US" dirty="0" smtClean="0"/>
              <a:t>The </a:t>
            </a:r>
            <a:r>
              <a:rPr lang="en-US" dirty="0"/>
              <a:t>team has three hits for returning the ball (in addition to the block contact). </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SUBSTITUTION OF PLAYERS</a:t>
            </a:r>
            <a:r>
              <a:rPr lang="en-US" dirty="0" smtClean="0"/>
              <a:t> </a:t>
            </a:r>
            <a:endParaRPr lang="ar-SA" dirty="0"/>
          </a:p>
        </p:txBody>
      </p:sp>
      <p:sp>
        <p:nvSpPr>
          <p:cNvPr id="3" name="Content Placeholder 2"/>
          <p:cNvSpPr>
            <a:spLocks noGrp="1"/>
          </p:cNvSpPr>
          <p:nvPr>
            <p:ph idx="1"/>
          </p:nvPr>
        </p:nvSpPr>
        <p:spPr>
          <a:xfrm>
            <a:off x="428596" y="2000240"/>
            <a:ext cx="8229600" cy="4389120"/>
          </a:xfrm>
        </p:spPr>
        <p:txBody>
          <a:bodyPr>
            <a:normAutofit fontScale="85000" lnSpcReduction="20000"/>
          </a:bodyPr>
          <a:lstStyle/>
          <a:p>
            <a:pPr algn="l" rtl="0"/>
            <a:r>
              <a:rPr lang="en-US" dirty="0" smtClean="0"/>
              <a:t>A substitution is the act by which a player, other than the </a:t>
            </a:r>
            <a:r>
              <a:rPr lang="en-US" dirty="0" err="1" smtClean="0"/>
              <a:t>Libero</a:t>
            </a:r>
            <a:r>
              <a:rPr lang="en-US" dirty="0" smtClean="0"/>
              <a:t> or his/her replacement player, after being recorded by the scorer, enters the game to occupy the position of another player, who must leave the court at that moment. Substitution requires the referee's authorization. </a:t>
            </a:r>
          </a:p>
          <a:p>
            <a:pPr algn="l" rtl="0"/>
            <a:r>
              <a:rPr lang="en-US" b="1" dirty="0" smtClean="0"/>
              <a:t>LIMITATION OF SUBSTITUTIONS</a:t>
            </a:r>
            <a:r>
              <a:rPr lang="en-US" dirty="0" smtClean="0"/>
              <a:t> Six substitutions is the maximum permitted per team per set. </a:t>
            </a:r>
          </a:p>
          <a:p>
            <a:pPr algn="l" rtl="0"/>
            <a:r>
              <a:rPr lang="en-US" dirty="0" smtClean="0"/>
              <a:t>One or more players may be substituted at the same time. A player of the starting line-up, may leave the game, but only once in a set, and re-enter, but only once in a set, and only to his/her previous position in the line-up. A substitute player may enter the game in place of a player of the starting line-up, </a:t>
            </a:r>
            <a:r>
              <a:rPr lang="en-US" b="1" dirty="0" smtClean="0"/>
              <a:t>but only once per set, and he/she can only be substituted by the same starting player.</a:t>
            </a:r>
            <a:endParaRPr lang="en-US" dirty="0" smtClean="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EXCEPTIONAL GAME INTERRUPTIONS </a:t>
            </a:r>
            <a:endParaRPr lang="ar-SA" sz="4000" dirty="0"/>
          </a:p>
        </p:txBody>
      </p:sp>
      <p:sp>
        <p:nvSpPr>
          <p:cNvPr id="3" name="Content Placeholder 2"/>
          <p:cNvSpPr>
            <a:spLocks noGrp="1"/>
          </p:cNvSpPr>
          <p:nvPr>
            <p:ph idx="1"/>
          </p:nvPr>
        </p:nvSpPr>
        <p:spPr/>
        <p:txBody>
          <a:bodyPr>
            <a:normAutofit fontScale="92500" lnSpcReduction="20000"/>
          </a:bodyPr>
          <a:lstStyle/>
          <a:p>
            <a:pPr algn="l" rtl="0"/>
            <a:r>
              <a:rPr lang="en-US" b="1" dirty="0" smtClean="0"/>
              <a:t>INJURY </a:t>
            </a:r>
            <a:r>
              <a:rPr lang="en-US" dirty="0" smtClean="0"/>
              <a:t>Should a serious accident occur while the ball is in play, the referee must stop the game immediately and permit medical assistance to enter the court. The rally is then replayed</a:t>
            </a:r>
          </a:p>
          <a:p>
            <a:pPr algn="l" rtl="0"/>
            <a:r>
              <a:rPr lang="en-US" dirty="0" smtClean="0"/>
              <a:t>If an injured player cannot be substituted, legally or exceptionally, the player is given a </a:t>
            </a:r>
            <a:r>
              <a:rPr lang="en-US" b="1" dirty="0" smtClean="0"/>
              <a:t>3-minute recovery time</a:t>
            </a:r>
            <a:r>
              <a:rPr lang="en-US" dirty="0" smtClean="0"/>
              <a:t>, but not more than once for the same player in the match.</a:t>
            </a:r>
          </a:p>
          <a:p>
            <a:pPr algn="l" rtl="0"/>
            <a:r>
              <a:rPr lang="en-US" dirty="0" smtClean="0"/>
              <a:t> </a:t>
            </a:r>
            <a:r>
              <a:rPr lang="en-US" b="1" dirty="0" smtClean="0"/>
              <a:t>SET INTERVALS</a:t>
            </a:r>
            <a:r>
              <a:rPr lang="en-US" dirty="0" smtClean="0"/>
              <a:t> An interval is the time between sets. All set intervals last </a:t>
            </a:r>
            <a:r>
              <a:rPr lang="en-US" b="1" dirty="0" smtClean="0"/>
              <a:t>three minutes</a:t>
            </a:r>
            <a:r>
              <a:rPr lang="en-US" dirty="0" smtClean="0"/>
              <a:t>. During this period of time, the change of courts and line-up registrations of the teams on the score sheet are made.</a:t>
            </a:r>
          </a:p>
          <a:p>
            <a:pPr algn="l" rtl="0"/>
            <a:r>
              <a:rPr lang="en-US" b="1" dirty="0" smtClean="0"/>
              <a:t>LIBERO PLAYER</a:t>
            </a:r>
            <a:r>
              <a:rPr lang="en-US" dirty="0" smtClean="0"/>
              <a:t> A specialized defensive player.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LIBERO PLAYER</a:t>
            </a:r>
            <a:r>
              <a:rPr lang="en-US" dirty="0" smtClean="0"/>
              <a:t> </a:t>
            </a:r>
            <a:endParaRPr lang="ar-SA" dirty="0"/>
          </a:p>
        </p:txBody>
      </p:sp>
      <p:sp>
        <p:nvSpPr>
          <p:cNvPr id="3" name="Content Placeholder 2"/>
          <p:cNvSpPr>
            <a:spLocks noGrp="1"/>
          </p:cNvSpPr>
          <p:nvPr>
            <p:ph idx="1"/>
          </p:nvPr>
        </p:nvSpPr>
        <p:spPr/>
        <p:txBody>
          <a:bodyPr>
            <a:normAutofit fontScale="70000" lnSpcReduction="20000"/>
          </a:bodyPr>
          <a:lstStyle/>
          <a:p>
            <a:pPr algn="l" rtl="0"/>
            <a:r>
              <a:rPr lang="en-US" b="1" dirty="0" smtClean="0"/>
              <a:t>A specialized defensive player.</a:t>
            </a:r>
          </a:p>
          <a:p>
            <a:pPr algn="l" rtl="0"/>
            <a:r>
              <a:rPr lang="en-US" b="1" dirty="0" smtClean="0"/>
              <a:t>EQUIPMENT The </a:t>
            </a:r>
            <a:r>
              <a:rPr lang="en-US" b="1" dirty="0" err="1" smtClean="0"/>
              <a:t>Libero</a:t>
            </a:r>
            <a:r>
              <a:rPr lang="en-US" b="1" dirty="0" smtClean="0"/>
              <a:t> players must wear a uniform (or jacket/bib for the re-designated </a:t>
            </a:r>
            <a:r>
              <a:rPr lang="en-US" b="1" dirty="0" err="1" smtClean="0"/>
              <a:t>Libero</a:t>
            </a:r>
            <a:r>
              <a:rPr lang="en-US" b="1" dirty="0" smtClean="0"/>
              <a:t>) whose jerseys at least must contrast in </a:t>
            </a:r>
            <a:r>
              <a:rPr lang="en-US" b="1" dirty="0" err="1" smtClean="0"/>
              <a:t>colour</a:t>
            </a:r>
            <a:r>
              <a:rPr lang="en-US" b="1" dirty="0" smtClean="0"/>
              <a:t> with that of the other members of the team. The </a:t>
            </a:r>
            <a:r>
              <a:rPr lang="en-US" b="1" dirty="0" err="1" smtClean="0"/>
              <a:t>Libero</a:t>
            </a:r>
            <a:r>
              <a:rPr lang="en-US" b="1" dirty="0" smtClean="0"/>
              <a:t> uniform may have a different design, but it must be numbered like the rest of the team members.</a:t>
            </a:r>
          </a:p>
          <a:p>
            <a:pPr algn="l" rtl="0"/>
            <a:r>
              <a:rPr lang="en-US" b="1" dirty="0" smtClean="0"/>
              <a:t>ACTIONS INVOLVING THE LIBERO: The playing actions: </a:t>
            </a:r>
          </a:p>
          <a:p>
            <a:pPr lvl="1" algn="l" rtl="0"/>
            <a:r>
              <a:rPr lang="en-US" b="1" dirty="0" smtClean="0"/>
              <a:t>The </a:t>
            </a:r>
            <a:r>
              <a:rPr lang="en-US" b="1" dirty="0" err="1" smtClean="0"/>
              <a:t>Libero</a:t>
            </a:r>
            <a:r>
              <a:rPr lang="en-US" b="1" dirty="0" smtClean="0"/>
              <a:t> is allowed to replace any player in a back row position.</a:t>
            </a:r>
          </a:p>
          <a:p>
            <a:pPr lvl="1" algn="l" rtl="0"/>
            <a:r>
              <a:rPr lang="en-US" b="1" dirty="0" smtClean="0"/>
              <a:t> He/she is restricted to perform as a back row player and is not allowed to complete an attack hit from anywhere (including playing court and free zone) if at the moment of the contact, the ball is entirely higher than the top of the net. </a:t>
            </a:r>
          </a:p>
          <a:p>
            <a:pPr lvl="1" algn="l" rtl="0"/>
            <a:r>
              <a:rPr lang="en-US" b="1" dirty="0" smtClean="0"/>
              <a:t>He/she may not serve, block or attempt to block. A player may not complete an attack hit from higher than the top of the net, if the ball is coming from an overhand finger pass by a </a:t>
            </a:r>
            <a:r>
              <a:rPr lang="en-US" b="1" dirty="0" err="1" smtClean="0"/>
              <a:t>Libero</a:t>
            </a:r>
            <a:r>
              <a:rPr lang="en-US" b="1" dirty="0" smtClean="0"/>
              <a:t> in his/her front zone. The ball may be freely attacked if the </a:t>
            </a:r>
            <a:r>
              <a:rPr lang="en-US" b="1" dirty="0" err="1" smtClean="0"/>
              <a:t>Libero</a:t>
            </a:r>
            <a:r>
              <a:rPr lang="en-US" b="1" dirty="0" smtClean="0"/>
              <a:t> makes the same action from outside his/her front zone.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checkerboard(across)">
                                      <p:cBhvr>
                                        <p:cTn id="25" dur="500"/>
                                        <p:tgtEl>
                                          <p:spTgt spid="3">
                                            <p:txEl>
                                              <p:pRg st="3" end="3"/>
                                            </p:txEl>
                                          </p:spTgt>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checkerboard(across)">
                                      <p:cBhvr>
                                        <p:cTn id="28" dur="500"/>
                                        <p:tgtEl>
                                          <p:spTgt spid="3">
                                            <p:txEl>
                                              <p:pRg st="4" end="4"/>
                                            </p:txEl>
                                          </p:spTgt>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checkerboard(across)">
                                      <p:cBhvr>
                                        <p:cTn id="3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MISCONDUCT LEADING TO SANCTIONS</a:t>
            </a:r>
            <a:r>
              <a:rPr lang="en-US" sz="4000" dirty="0" smtClean="0"/>
              <a:t> </a:t>
            </a:r>
            <a:endParaRPr lang="ar-SA" sz="4000" dirty="0"/>
          </a:p>
        </p:txBody>
      </p:sp>
      <p:sp>
        <p:nvSpPr>
          <p:cNvPr id="3" name="Content Placeholder 2"/>
          <p:cNvSpPr>
            <a:spLocks noGrp="1"/>
          </p:cNvSpPr>
          <p:nvPr>
            <p:ph idx="1"/>
          </p:nvPr>
        </p:nvSpPr>
        <p:spPr/>
        <p:txBody>
          <a:bodyPr>
            <a:normAutofit fontScale="92500" lnSpcReduction="20000"/>
          </a:bodyPr>
          <a:lstStyle/>
          <a:p>
            <a:pPr algn="just" rtl="0"/>
            <a:r>
              <a:rPr lang="en-US" dirty="0" smtClean="0"/>
              <a:t>Incorrect conduct by a team member towards officials, opponent, team-mates or spectators is classified in three categories according to the seriousness of the offence. </a:t>
            </a:r>
          </a:p>
          <a:p>
            <a:pPr lvl="1" algn="just" rtl="0"/>
            <a:r>
              <a:rPr lang="en-US" b="1" dirty="0" smtClean="0"/>
              <a:t>Rude conduct:</a:t>
            </a:r>
            <a:r>
              <a:rPr lang="en-US" dirty="0" smtClean="0"/>
              <a:t> action contrary to good manners or moral principles, or any action expressing contempt. </a:t>
            </a:r>
          </a:p>
          <a:p>
            <a:pPr lvl="1" algn="just" rtl="0"/>
            <a:r>
              <a:rPr lang="en-US" b="1" dirty="0" smtClean="0"/>
              <a:t>Offensive conduct:</a:t>
            </a:r>
            <a:r>
              <a:rPr lang="en-US" dirty="0" smtClean="0"/>
              <a:t> defamatory or insulting words or gestures. </a:t>
            </a:r>
          </a:p>
          <a:p>
            <a:pPr lvl="1" algn="just" rtl="0"/>
            <a:r>
              <a:rPr lang="en-US" b="1" dirty="0" smtClean="0"/>
              <a:t>Aggression:</a:t>
            </a:r>
            <a:r>
              <a:rPr lang="en-US" dirty="0" smtClean="0"/>
              <a:t> actual physical attack or aggressive or threatening behavior. </a:t>
            </a:r>
          </a:p>
          <a:p>
            <a:pPr algn="just" rtl="0">
              <a:buNone/>
            </a:pPr>
            <a:endParaRPr lang="en-US" dirty="0" smtClean="0"/>
          </a:p>
          <a:p>
            <a:pPr algn="just" rtl="0"/>
            <a:r>
              <a:rPr lang="en-US" b="1" dirty="0" smtClean="0"/>
              <a:t>SANCTION SCALE</a:t>
            </a:r>
            <a:r>
              <a:rPr lang="en-US" dirty="0" smtClean="0"/>
              <a:t> According to the judgment of the first referee and depending on the seriousness of the offence, the sanctions to be applied and recorded on the score sheet are: </a:t>
            </a:r>
            <a:r>
              <a:rPr lang="en-US" b="1" dirty="0" smtClean="0"/>
              <a:t>Penalty, Expulsion or Disqualification.</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SANCTION CARDS</a:t>
            </a:r>
            <a:r>
              <a:rPr lang="en-US" dirty="0" smtClean="0"/>
              <a:t> </a:t>
            </a:r>
            <a:endParaRPr lang="ar-SA" dirty="0"/>
          </a:p>
        </p:txBody>
      </p:sp>
      <p:sp>
        <p:nvSpPr>
          <p:cNvPr id="3" name="Content Placeholder 2"/>
          <p:cNvSpPr>
            <a:spLocks noGrp="1"/>
          </p:cNvSpPr>
          <p:nvPr>
            <p:ph idx="1"/>
          </p:nvPr>
        </p:nvSpPr>
        <p:spPr/>
        <p:txBody>
          <a:bodyPr>
            <a:normAutofit/>
          </a:bodyPr>
          <a:lstStyle/>
          <a:p>
            <a:pPr algn="l" rtl="0"/>
            <a:r>
              <a:rPr lang="en-US" b="1" dirty="0" smtClean="0"/>
              <a:t>Warning</a:t>
            </a:r>
            <a:r>
              <a:rPr lang="en-US" dirty="0" smtClean="0"/>
              <a:t>: verbal or hand signal, no card </a:t>
            </a:r>
          </a:p>
          <a:p>
            <a:pPr algn="l" rtl="0"/>
            <a:r>
              <a:rPr lang="en-US" b="1" dirty="0" smtClean="0"/>
              <a:t>Penalty</a:t>
            </a:r>
            <a:r>
              <a:rPr lang="en-US" dirty="0" smtClean="0"/>
              <a:t>: yellow card; any team member is penalized with a point and service to the opponent.</a:t>
            </a:r>
          </a:p>
          <a:p>
            <a:pPr algn="l" rtl="0"/>
            <a:r>
              <a:rPr lang="en-US" b="1" dirty="0" smtClean="0"/>
              <a:t>Expulsion:</a:t>
            </a:r>
            <a:r>
              <a:rPr lang="en-US" dirty="0" smtClean="0"/>
              <a:t> red card; sanctioned by expulsion shall not play for the rest of the set and must remain seated in the penalty area with no other consequences.</a:t>
            </a:r>
          </a:p>
          <a:p>
            <a:pPr algn="l" rtl="0"/>
            <a:r>
              <a:rPr lang="en-US" b="1" dirty="0" smtClean="0"/>
              <a:t>Disqualification</a:t>
            </a:r>
            <a:r>
              <a:rPr lang="en-US" dirty="0" smtClean="0"/>
              <a:t>: yellow + red card (jointly); A team member who is sanctioned by disqualification must leave the Competition Control Area for the rest of the match with no other consequences.</a:t>
            </a:r>
          </a:p>
          <a:p>
            <a:pPr algn="l" rtl="0">
              <a:buNone/>
            </a:pP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REFEREEING CORPS</a:t>
            </a:r>
            <a:r>
              <a:rPr lang="en-US" dirty="0" smtClean="0"/>
              <a:t> </a:t>
            </a:r>
            <a:endParaRPr lang="ar-SA" dirty="0"/>
          </a:p>
        </p:txBody>
      </p:sp>
      <p:sp>
        <p:nvSpPr>
          <p:cNvPr id="3" name="Content Placeholder 2"/>
          <p:cNvSpPr>
            <a:spLocks noGrp="1"/>
          </p:cNvSpPr>
          <p:nvPr>
            <p:ph idx="1"/>
          </p:nvPr>
        </p:nvSpPr>
        <p:spPr/>
        <p:txBody>
          <a:bodyPr>
            <a:normAutofit/>
          </a:bodyPr>
          <a:lstStyle/>
          <a:p>
            <a:pPr algn="l" rtl="0"/>
            <a:r>
              <a:rPr lang="en-US" b="1" dirty="0" smtClean="0"/>
              <a:t>COMPOSITION </a:t>
            </a:r>
            <a:r>
              <a:rPr lang="en-US" dirty="0" smtClean="0"/>
              <a:t>The refereeing corps for a match is composed of the following officials: - </a:t>
            </a:r>
          </a:p>
          <a:p>
            <a:pPr lvl="1" algn="l" rtl="0"/>
            <a:r>
              <a:rPr lang="en-US" dirty="0" smtClean="0"/>
              <a:t>-the first referee </a:t>
            </a:r>
          </a:p>
          <a:p>
            <a:pPr lvl="1" algn="l" rtl="0"/>
            <a:r>
              <a:rPr lang="en-US" dirty="0" smtClean="0"/>
              <a:t>- the second referee </a:t>
            </a:r>
          </a:p>
          <a:p>
            <a:pPr lvl="1" algn="l" rtl="0"/>
            <a:r>
              <a:rPr lang="en-US" dirty="0" smtClean="0"/>
              <a:t>- the scorer </a:t>
            </a:r>
          </a:p>
          <a:p>
            <a:pPr lvl="1" algn="l" rtl="0"/>
            <a:r>
              <a:rPr lang="en-US" dirty="0" smtClean="0"/>
              <a:t>- four (two) line judges </a:t>
            </a:r>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Characteristics of the Game</a:t>
            </a:r>
            <a:endParaRPr lang="ar-SA" dirty="0"/>
          </a:p>
        </p:txBody>
      </p:sp>
      <p:sp>
        <p:nvSpPr>
          <p:cNvPr id="3" name="Content Placeholder 2"/>
          <p:cNvSpPr>
            <a:spLocks noGrp="1"/>
          </p:cNvSpPr>
          <p:nvPr>
            <p:ph idx="1"/>
          </p:nvPr>
        </p:nvSpPr>
        <p:spPr/>
        <p:txBody>
          <a:bodyPr>
            <a:normAutofit/>
          </a:bodyPr>
          <a:lstStyle/>
          <a:p>
            <a:pPr algn="l" rtl="0">
              <a:buNone/>
            </a:pPr>
            <a:r>
              <a:rPr lang="en-US" dirty="0" smtClean="0"/>
              <a:t>The ball is put in play with a service by the </a:t>
            </a:r>
            <a:r>
              <a:rPr lang="en-US" i="1" dirty="0" smtClean="0"/>
              <a:t>right back player:</a:t>
            </a:r>
            <a:r>
              <a:rPr lang="en-US" dirty="0" smtClean="0"/>
              <a:t> hit by the server over the net to opponents. </a:t>
            </a:r>
          </a:p>
          <a:p>
            <a:pPr algn="l" rtl="0"/>
            <a:r>
              <a:rPr lang="en-US" dirty="0" smtClean="0"/>
              <a:t>The rally continues until the players commit a fault, ball is grounded on the playing court, goes “out”; a team fails to return it properly.</a:t>
            </a:r>
          </a:p>
          <a:p>
            <a:pPr algn="l" rtl="0"/>
            <a:r>
              <a:rPr lang="en-US" dirty="0" smtClean="0"/>
              <a:t>In volleyball, the team winning a rally scores a point. When the receiving team wins a rally, it gains a point and the right to serve, and its players rotate one position clockwise.</a:t>
            </a:r>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PLAYING AREA DIMENSIONS </a:t>
            </a:r>
            <a:endParaRPr lang="ar-SA" dirty="0"/>
          </a:p>
        </p:txBody>
      </p:sp>
      <p:sp>
        <p:nvSpPr>
          <p:cNvPr id="3" name="Content Placeholder 2"/>
          <p:cNvSpPr>
            <a:spLocks noGrp="1"/>
          </p:cNvSpPr>
          <p:nvPr>
            <p:ph sz="half" idx="1"/>
          </p:nvPr>
        </p:nvSpPr>
        <p:spPr/>
        <p:txBody>
          <a:bodyPr>
            <a:normAutofit fontScale="85000" lnSpcReduction="20000"/>
          </a:bodyPr>
          <a:lstStyle/>
          <a:p>
            <a:pPr algn="l" rtl="0"/>
            <a:r>
              <a:rPr lang="en-US" dirty="0" smtClean="0"/>
              <a:t>The </a:t>
            </a:r>
            <a:r>
              <a:rPr lang="en-US" dirty="0"/>
              <a:t>playing court is a rectangle measuring </a:t>
            </a:r>
            <a:endParaRPr lang="en-US" dirty="0" smtClean="0"/>
          </a:p>
          <a:p>
            <a:pPr algn="l" rtl="0">
              <a:buNone/>
            </a:pPr>
            <a:r>
              <a:rPr lang="en-US" dirty="0"/>
              <a:t>	</a:t>
            </a:r>
            <a:r>
              <a:rPr lang="en-US" dirty="0" smtClean="0"/>
              <a:t>18 </a:t>
            </a:r>
            <a:r>
              <a:rPr lang="en-US" dirty="0"/>
              <a:t>x </a:t>
            </a:r>
            <a:r>
              <a:rPr lang="en-US" dirty="0" smtClean="0"/>
              <a:t>9m</a:t>
            </a:r>
            <a:r>
              <a:rPr lang="en-US" dirty="0"/>
              <a:t>, </a:t>
            </a:r>
            <a:endParaRPr lang="en-US" dirty="0" smtClean="0"/>
          </a:p>
          <a:p>
            <a:pPr algn="l" rtl="0"/>
            <a:r>
              <a:rPr lang="en-US" dirty="0" smtClean="0"/>
              <a:t>surrounded </a:t>
            </a:r>
            <a:r>
              <a:rPr lang="en-US" dirty="0"/>
              <a:t>by a free zone which is a minimum of 3 m wide on all sides. </a:t>
            </a:r>
            <a:endParaRPr lang="en-US" dirty="0" smtClean="0"/>
          </a:p>
          <a:p>
            <a:pPr algn="l" rtl="0"/>
            <a:r>
              <a:rPr lang="en-US" dirty="0" smtClean="0"/>
              <a:t>The </a:t>
            </a:r>
            <a:r>
              <a:rPr lang="en-US" dirty="0"/>
              <a:t>free playing space is the space above the playing area which is free from any obstructions. </a:t>
            </a:r>
            <a:endParaRPr lang="en-US" dirty="0" smtClean="0"/>
          </a:p>
          <a:p>
            <a:pPr algn="l" rtl="0"/>
            <a:r>
              <a:rPr lang="en-US" dirty="0" smtClean="0"/>
              <a:t>The </a:t>
            </a:r>
            <a:r>
              <a:rPr lang="en-US" dirty="0"/>
              <a:t>free playing space shall measure a minimum of 7 m in height from the playing surface. </a:t>
            </a:r>
          </a:p>
          <a:p>
            <a:endParaRPr lang="ar-SA" dirty="0"/>
          </a:p>
        </p:txBody>
      </p:sp>
      <p:pic>
        <p:nvPicPr>
          <p:cNvPr id="5" name="Picture 2" descr="Fig"/>
          <p:cNvPicPr>
            <a:picLocks noGrp="1" noChangeAspect="1" noChangeArrowheads="1"/>
          </p:cNvPicPr>
          <p:nvPr>
            <p:ph sz="half" idx="2"/>
          </p:nvPr>
        </p:nvPicPr>
        <p:blipFill>
          <a:blip r:embed="rId3" cstate="print"/>
          <a:stretch>
            <a:fillRect/>
          </a:stretch>
        </p:blipFill>
        <p:spPr bwMode="auto">
          <a:xfrm>
            <a:off x="5238750" y="2042319"/>
            <a:ext cx="2857500" cy="4191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heckerboard(across)">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checkerboard(across)">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checkerboard(across)">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checkerboard(across)">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checkerboard(across)">
                                      <p:cBhvr>
                                        <p:cTn id="3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PLAYING AREA DIMENSIONS </a:t>
            </a:r>
            <a:endParaRPr lang="ar-SA" dirty="0"/>
          </a:p>
        </p:txBody>
      </p:sp>
      <p:sp>
        <p:nvSpPr>
          <p:cNvPr id="3" name="Content Placeholder 2"/>
          <p:cNvSpPr>
            <a:spLocks noGrp="1"/>
          </p:cNvSpPr>
          <p:nvPr>
            <p:ph idx="1"/>
          </p:nvPr>
        </p:nvSpPr>
        <p:spPr/>
        <p:txBody>
          <a:bodyPr>
            <a:normAutofit lnSpcReduction="10000"/>
          </a:bodyPr>
          <a:lstStyle/>
          <a:p>
            <a:pPr algn="l" rtl="0"/>
            <a:r>
              <a:rPr lang="en-US" b="1" dirty="0"/>
              <a:t>LINES ON THE </a:t>
            </a:r>
            <a:r>
              <a:rPr lang="en-US" b="1" dirty="0" smtClean="0"/>
              <a:t>COURT:</a:t>
            </a:r>
            <a:r>
              <a:rPr lang="en-US" dirty="0" smtClean="0"/>
              <a:t> </a:t>
            </a:r>
            <a:r>
              <a:rPr lang="en-US" dirty="0"/>
              <a:t>All lines are 5 cm wide. They must be of a light </a:t>
            </a:r>
            <a:r>
              <a:rPr lang="en-US" dirty="0" smtClean="0"/>
              <a:t>color </a:t>
            </a:r>
            <a:r>
              <a:rPr lang="en-US" dirty="0"/>
              <a:t>which is different from the </a:t>
            </a:r>
            <a:r>
              <a:rPr lang="en-US" dirty="0" smtClean="0"/>
              <a:t>color </a:t>
            </a:r>
            <a:r>
              <a:rPr lang="en-US" dirty="0"/>
              <a:t>of the floor and from any other lines. </a:t>
            </a:r>
          </a:p>
          <a:p>
            <a:pPr algn="l" rtl="0"/>
            <a:r>
              <a:rPr lang="en-US" b="1" dirty="0"/>
              <a:t>Service </a:t>
            </a:r>
            <a:r>
              <a:rPr lang="en-US" b="1" dirty="0" smtClean="0"/>
              <a:t>zone:</a:t>
            </a:r>
            <a:r>
              <a:rPr lang="en-US" dirty="0" smtClean="0"/>
              <a:t> </a:t>
            </a:r>
            <a:r>
              <a:rPr lang="en-US" dirty="0"/>
              <a:t>The service zone is a 9 m wide area behind each end line. It is laterally limited by two short lines, each 15 cm long, drawn 20 cm behind the end line as an extension of the sidelines. Both short lines are included in the width of the service zone. </a:t>
            </a:r>
          </a:p>
          <a:p>
            <a:pPr algn="l" rtl="0"/>
            <a:r>
              <a:rPr lang="en-US" b="1" dirty="0"/>
              <a:t>Substitution </a:t>
            </a:r>
            <a:r>
              <a:rPr lang="en-US" b="1" dirty="0" smtClean="0"/>
              <a:t>zone:</a:t>
            </a:r>
            <a:r>
              <a:rPr lang="en-US" dirty="0" smtClean="0"/>
              <a:t> </a:t>
            </a:r>
            <a:r>
              <a:rPr lang="en-US" dirty="0"/>
              <a:t>The substitution zone is limited by the extension of both attack lines up to the scorer's table. </a:t>
            </a:r>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PLAYING AREA DIMENSIONS </a:t>
            </a:r>
            <a:endParaRPr lang="ar-SA" dirty="0"/>
          </a:p>
        </p:txBody>
      </p:sp>
      <p:sp>
        <p:nvSpPr>
          <p:cNvPr id="3" name="Content Placeholder 2"/>
          <p:cNvSpPr>
            <a:spLocks noGrp="1"/>
          </p:cNvSpPr>
          <p:nvPr>
            <p:ph idx="1"/>
          </p:nvPr>
        </p:nvSpPr>
        <p:spPr/>
        <p:txBody>
          <a:bodyPr>
            <a:normAutofit lnSpcReduction="10000"/>
          </a:bodyPr>
          <a:lstStyle/>
          <a:p>
            <a:pPr algn="l" rtl="0"/>
            <a:r>
              <a:rPr lang="en-US" b="1" dirty="0" err="1"/>
              <a:t>Libero</a:t>
            </a:r>
            <a:r>
              <a:rPr lang="en-US" b="1" dirty="0"/>
              <a:t> Replacement Zone</a:t>
            </a:r>
            <a:r>
              <a:rPr lang="en-US" dirty="0"/>
              <a:t> The </a:t>
            </a:r>
            <a:r>
              <a:rPr lang="en-US" dirty="0" err="1"/>
              <a:t>Libero</a:t>
            </a:r>
            <a:r>
              <a:rPr lang="en-US" dirty="0"/>
              <a:t> Replacement Zone is part of the free zone on the side of the team benches, limited by the extension of the attack line up to the end line.</a:t>
            </a:r>
          </a:p>
          <a:p>
            <a:pPr algn="l" rtl="0"/>
            <a:r>
              <a:rPr lang="en-US" b="1" dirty="0"/>
              <a:t>Warm-up area</a:t>
            </a:r>
            <a:r>
              <a:rPr lang="en-US" dirty="0"/>
              <a:t> For FIVB, World and Official Competitions, the warm-up areas, sized approximately 3 x 3 m, are located in both of the bench-side corners, outside the free zone. </a:t>
            </a:r>
          </a:p>
          <a:p>
            <a:pPr algn="l" rtl="0"/>
            <a:r>
              <a:rPr lang="en-US" b="1" dirty="0"/>
              <a:t>Penalty area</a:t>
            </a:r>
            <a:r>
              <a:rPr lang="en-US" dirty="0"/>
              <a:t> A penalty area, sized approximately 1 x 1 m and equipped with two chairs, they may be limited by a 5 cm wide red line. </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PLAYING AREA DIMENSIONS </a:t>
            </a:r>
            <a:endParaRPr lang="ar-SA" dirty="0"/>
          </a:p>
        </p:txBody>
      </p:sp>
      <p:sp>
        <p:nvSpPr>
          <p:cNvPr id="3" name="Content Placeholder 2"/>
          <p:cNvSpPr>
            <a:spLocks noGrp="1"/>
          </p:cNvSpPr>
          <p:nvPr>
            <p:ph sz="half" idx="1"/>
          </p:nvPr>
        </p:nvSpPr>
        <p:spPr/>
        <p:txBody>
          <a:bodyPr>
            <a:normAutofit fontScale="62500" lnSpcReduction="20000"/>
          </a:bodyPr>
          <a:lstStyle/>
          <a:p>
            <a:pPr algn="l" rtl="0">
              <a:buNone/>
            </a:pPr>
            <a:r>
              <a:rPr lang="en-US" dirty="0"/>
              <a:t>	</a:t>
            </a:r>
            <a:r>
              <a:rPr lang="en-US" b="1" dirty="0" smtClean="0"/>
              <a:t>HEIGHT OF THE NET</a:t>
            </a:r>
            <a:r>
              <a:rPr lang="en-US" dirty="0" smtClean="0"/>
              <a:t> Placed vertically over the centre line there is a net whose top is set at the height of </a:t>
            </a:r>
            <a:r>
              <a:rPr lang="en-US" b="1" dirty="0" smtClean="0"/>
              <a:t>2.43 m for men and 2.24 m</a:t>
            </a:r>
            <a:r>
              <a:rPr lang="en-US" dirty="0" smtClean="0"/>
              <a:t> for women. Its height is measured from the centre of the playing court. </a:t>
            </a:r>
          </a:p>
          <a:p>
            <a:pPr algn="l" rtl="0"/>
            <a:r>
              <a:rPr lang="en-US" b="1" dirty="0" smtClean="0"/>
              <a:t>STRUCTURE </a:t>
            </a:r>
            <a:r>
              <a:rPr lang="en-US" dirty="0" smtClean="0"/>
              <a:t>The net is 1 m wide and 9.50 to 10 meters long (with 25 to 50 cm on each side of the side bands), made of 10 cm square black mesh. </a:t>
            </a:r>
          </a:p>
          <a:p>
            <a:pPr algn="l" rtl="0"/>
            <a:r>
              <a:rPr lang="en-US" b="1" dirty="0" smtClean="0"/>
              <a:t>At its top a horizontal band, 7 cm wide</a:t>
            </a:r>
            <a:r>
              <a:rPr lang="en-US" dirty="0" smtClean="0"/>
              <a:t>, made of two-fold white canvas, is sewn along its full length. Each extreme end of the band has a hole, through which passes a cord, fastening the band to the posts for keeping its top taut. Within the band, a flexible cable fastens the net to the posts and keeps its top taut. </a:t>
            </a:r>
          </a:p>
        </p:txBody>
      </p:sp>
      <p:pic>
        <p:nvPicPr>
          <p:cNvPr id="6" name="Picture 1" descr="Fig"/>
          <p:cNvPicPr>
            <a:picLocks noGrp="1" noChangeAspect="1" noChangeArrowheads="1"/>
          </p:cNvPicPr>
          <p:nvPr>
            <p:ph sz="half" idx="2"/>
          </p:nvPr>
        </p:nvPicPr>
        <p:blipFill>
          <a:blip r:embed="rId3" cstate="print"/>
          <a:stretch>
            <a:fillRect/>
          </a:stretch>
        </p:blipFill>
        <p:spPr bwMode="auto">
          <a:xfrm>
            <a:off x="4857752" y="1717280"/>
            <a:ext cx="3357586" cy="449077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ox(i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ox(in)">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ox(in)">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PLAYING AREA DIMENSIONS </a:t>
            </a:r>
            <a:endParaRPr lang="ar-SA" dirty="0"/>
          </a:p>
        </p:txBody>
      </p:sp>
      <p:sp>
        <p:nvSpPr>
          <p:cNvPr id="3" name="Content Placeholder 2"/>
          <p:cNvSpPr>
            <a:spLocks noGrp="1"/>
          </p:cNvSpPr>
          <p:nvPr>
            <p:ph idx="1"/>
          </p:nvPr>
        </p:nvSpPr>
        <p:spPr/>
        <p:txBody>
          <a:bodyPr>
            <a:normAutofit fontScale="85000" lnSpcReduction="20000"/>
          </a:bodyPr>
          <a:lstStyle/>
          <a:p>
            <a:pPr algn="l" rtl="0"/>
            <a:r>
              <a:rPr lang="en-US" b="1" dirty="0"/>
              <a:t>At the bottom of the net there is another horizontal band, 5cm wide, similar to the top band, through which is threaded a rope. This rope fastens the net to the posts and keeps its lower part taut. </a:t>
            </a:r>
          </a:p>
          <a:p>
            <a:pPr algn="l" rtl="0"/>
            <a:r>
              <a:rPr lang="en-US" b="1" dirty="0"/>
              <a:t>SIDE BANDS Two white bands are fastened vertically to the net and placed directly above each sideline. 1.3.2, They are 5 cm wide and 1 m long, and are considered as part of the net. </a:t>
            </a:r>
          </a:p>
          <a:p>
            <a:pPr algn="l" rtl="0"/>
            <a:r>
              <a:rPr lang="en-US" b="1" dirty="0"/>
              <a:t>ANTENNAE An antenna is a flexible rod, 1.80 m long and 10 mm in diameter, made of </a:t>
            </a:r>
            <a:r>
              <a:rPr lang="en-US" b="1" dirty="0" smtClean="0"/>
              <a:t>fiberglass </a:t>
            </a:r>
            <a:r>
              <a:rPr lang="en-US" b="1" dirty="0"/>
              <a:t>or similar material. An antenna is fastened at the outer edge of each side band. The top 80 cm of each antenna extends above the net and is marked with 10 cm stripes of contrasting </a:t>
            </a:r>
            <a:r>
              <a:rPr lang="en-US" b="1" dirty="0" smtClean="0"/>
              <a:t>color, </a:t>
            </a:r>
            <a:r>
              <a:rPr lang="en-US" b="1" dirty="0"/>
              <a:t>preferably red and white. The antennae are considered as part of the net and laterally delimit the crossing space</a:t>
            </a:r>
            <a:r>
              <a:rPr lang="en-US"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262</TotalTime>
  <Words>3542</Words>
  <Application>Microsoft Office PowerPoint</Application>
  <PresentationFormat>On-screen Show (4:3)</PresentationFormat>
  <Paragraphs>218</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Flow</vt:lpstr>
      <vt:lpstr>Volleyball</vt:lpstr>
      <vt:lpstr>The Brief History of the Game of Volleyball</vt:lpstr>
      <vt:lpstr>Characteristics of the Game</vt:lpstr>
      <vt:lpstr>Characteristics of the Game</vt:lpstr>
      <vt:lpstr>PLAYING AREA DIMENSIONS </vt:lpstr>
      <vt:lpstr>PLAYING AREA DIMENSIONS </vt:lpstr>
      <vt:lpstr>PLAYING AREA DIMENSIONS </vt:lpstr>
      <vt:lpstr>PLAYING AREA DIMENSIONS </vt:lpstr>
      <vt:lpstr>PLAYING AREA DIMENSIONS </vt:lpstr>
      <vt:lpstr>BALLS:</vt:lpstr>
      <vt:lpstr>TEAMS</vt:lpstr>
      <vt:lpstr>Rally and completed rally </vt:lpstr>
      <vt:lpstr>TO WIN A SET </vt:lpstr>
      <vt:lpstr>DEFAULT AND INCOMPLETE TEAM </vt:lpstr>
      <vt:lpstr>TEAM STARTING LINE-UP </vt:lpstr>
      <vt:lpstr>POSITIONAL FAULT </vt:lpstr>
      <vt:lpstr>TEAM HITS </vt:lpstr>
      <vt:lpstr>CHARACTERISTICS OF THE HIT </vt:lpstr>
      <vt:lpstr>FAULTS IN PLAYING THE BALL </vt:lpstr>
      <vt:lpstr>PLAYER AT THE NET </vt:lpstr>
      <vt:lpstr>PLAYER AT THE NET </vt:lpstr>
      <vt:lpstr>PLAYER'S FAULTS AT THE NET </vt:lpstr>
      <vt:lpstr>SERVICE</vt:lpstr>
      <vt:lpstr>SCREENING</vt:lpstr>
      <vt:lpstr>ATTACK HIT </vt:lpstr>
      <vt:lpstr>ATTACK HIT </vt:lpstr>
      <vt:lpstr>BLOCKING </vt:lpstr>
      <vt:lpstr>BLOCKING </vt:lpstr>
      <vt:lpstr>REGULAR GAME INTERRUPTIONS </vt:lpstr>
      <vt:lpstr>SUBSTITUTION OF PLAYERS </vt:lpstr>
      <vt:lpstr>EXCEPTIONAL GAME INTERRUPTIONS </vt:lpstr>
      <vt:lpstr>LIBERO PLAYER </vt:lpstr>
      <vt:lpstr>MISCONDUCT LEADING TO SANCTIONS </vt:lpstr>
      <vt:lpstr>SANCTION CARDS </vt:lpstr>
      <vt:lpstr>REFEREEING CORPS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Volleyball</dc:title>
  <dc:creator>H4H</dc:creator>
  <cp:lastModifiedBy>H4H</cp:lastModifiedBy>
  <cp:revision>28</cp:revision>
  <dcterms:created xsi:type="dcterms:W3CDTF">2010-04-05T20:53:33Z</dcterms:created>
  <dcterms:modified xsi:type="dcterms:W3CDTF">2010-04-06T07:53:20Z</dcterms:modified>
</cp:coreProperties>
</file>