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xls" ContentType="application/vnd.ms-exce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Layouts/slideLayout16.xml" ContentType="application/vnd.openxmlformats-officedocument.presentationml.slideLayout+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6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65" r:id="rId2"/>
  </p:sldMasterIdLst>
  <p:notesMasterIdLst>
    <p:notesMasterId r:id="rId80"/>
  </p:notesMasterIdLst>
  <p:handoutMasterIdLst>
    <p:handoutMasterId r:id="rId81"/>
  </p:handoutMasterIdLst>
  <p:sldIdLst>
    <p:sldId id="355" r:id="rId3"/>
    <p:sldId id="356" r:id="rId4"/>
    <p:sldId id="259" r:id="rId5"/>
    <p:sldId id="260" r:id="rId6"/>
    <p:sldId id="328" r:id="rId7"/>
    <p:sldId id="261" r:id="rId8"/>
    <p:sldId id="358" r:id="rId9"/>
    <p:sldId id="318" r:id="rId10"/>
    <p:sldId id="442" r:id="rId11"/>
    <p:sldId id="443" r:id="rId12"/>
    <p:sldId id="319" r:id="rId13"/>
    <p:sldId id="444" r:id="rId14"/>
    <p:sldId id="445" r:id="rId15"/>
    <p:sldId id="457" r:id="rId16"/>
    <p:sldId id="458" r:id="rId17"/>
    <p:sldId id="329" r:id="rId18"/>
    <p:sldId id="274" r:id="rId19"/>
    <p:sldId id="275" r:id="rId20"/>
    <p:sldId id="332" r:id="rId21"/>
    <p:sldId id="348" r:id="rId22"/>
    <p:sldId id="462" r:id="rId23"/>
    <p:sldId id="463" r:id="rId24"/>
    <p:sldId id="461" r:id="rId25"/>
    <p:sldId id="460" r:id="rId26"/>
    <p:sldId id="459" r:id="rId27"/>
    <p:sldId id="353" r:id="rId28"/>
    <p:sldId id="278" r:id="rId29"/>
    <p:sldId id="333" r:id="rId30"/>
    <p:sldId id="384" r:id="rId31"/>
    <p:sldId id="280" r:id="rId32"/>
    <p:sldId id="281" r:id="rId33"/>
    <p:sldId id="441" r:id="rId34"/>
    <p:sldId id="359" r:id="rId35"/>
    <p:sldId id="307" r:id="rId36"/>
    <p:sldId id="330" r:id="rId37"/>
    <p:sldId id="310" r:id="rId38"/>
    <p:sldId id="311" r:id="rId39"/>
    <p:sldId id="360" r:id="rId40"/>
    <p:sldId id="321" r:id="rId41"/>
    <p:sldId id="336" r:id="rId42"/>
    <p:sldId id="284" r:id="rId43"/>
    <p:sldId id="326" r:id="rId44"/>
    <p:sldId id="327" r:id="rId45"/>
    <p:sldId id="361" r:id="rId46"/>
    <p:sldId id="287" r:id="rId47"/>
    <p:sldId id="337" r:id="rId48"/>
    <p:sldId id="338" r:id="rId49"/>
    <p:sldId id="288" r:id="rId50"/>
    <p:sldId id="323" r:id="rId51"/>
    <p:sldId id="362" r:id="rId52"/>
    <p:sldId id="447" r:id="rId53"/>
    <p:sldId id="464" r:id="rId54"/>
    <p:sldId id="465" r:id="rId55"/>
    <p:sldId id="466" r:id="rId56"/>
    <p:sldId id="456" r:id="rId57"/>
    <p:sldId id="467" r:id="rId58"/>
    <p:sldId id="468" r:id="rId59"/>
    <p:sldId id="469" r:id="rId60"/>
    <p:sldId id="471" r:id="rId61"/>
    <p:sldId id="472" r:id="rId62"/>
    <p:sldId id="473" r:id="rId63"/>
    <p:sldId id="474" r:id="rId64"/>
    <p:sldId id="475" r:id="rId65"/>
    <p:sldId id="480" r:id="rId66"/>
    <p:sldId id="482" r:id="rId67"/>
    <p:sldId id="484" r:id="rId68"/>
    <p:sldId id="485" r:id="rId69"/>
    <p:sldId id="486" r:id="rId70"/>
    <p:sldId id="489" r:id="rId71"/>
    <p:sldId id="490" r:id="rId72"/>
    <p:sldId id="497" r:id="rId73"/>
    <p:sldId id="491" r:id="rId74"/>
    <p:sldId id="492" r:id="rId75"/>
    <p:sldId id="494" r:id="rId76"/>
    <p:sldId id="496" r:id="rId77"/>
    <p:sldId id="324" r:id="rId78"/>
    <p:sldId id="364" r:id="rId7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nnifer Brna" initials="AB"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B733"/>
    <a:srgbClr val="12173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19" autoAdjust="0"/>
    <p:restoredTop sz="78998" autoAdjust="0"/>
  </p:normalViewPr>
  <p:slideViewPr>
    <p:cSldViewPr>
      <p:cViewPr varScale="1">
        <p:scale>
          <a:sx n="85" d="100"/>
          <a:sy n="85" d="100"/>
        </p:scale>
        <p:origin x="-49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52"/>
    </p:cViewPr>
  </p:sorterViewPr>
  <p:notesViewPr>
    <p:cSldViewPr>
      <p:cViewPr>
        <p:scale>
          <a:sx n="100" d="100"/>
          <a:sy n="100" d="100"/>
        </p:scale>
        <p:origin x="-87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commentAuthors" Target="commentAuthors.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notesMaster" Target="notesMasters/notesMaster1.xml"/><Relationship Id="rId85"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handoutMaster" Target="handoutMasters/handoutMaster1.xml"/><Relationship Id="rId86"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0898BB2-D12F-A042-B38D-8DDFF0491BBF}" type="datetimeFigureOut">
              <a:rPr lang="en-US" smtClean="0"/>
              <a:pPr/>
              <a:t>9/5/2013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ACDD035-0F2C-8E49-BD7B-4E07C0A3DC69}" type="slidenum">
              <a:rPr lang="en-US" smtClean="0"/>
              <a:pPr/>
              <a:t>‹#›</a:t>
            </a:fld>
            <a:endParaRPr lang="en-US"/>
          </a:p>
        </p:txBody>
      </p:sp>
    </p:spTree>
    <p:extLst>
      <p:ext uri="{BB962C8B-B14F-4D97-AF65-F5344CB8AC3E}">
        <p14:creationId xmlns:p14="http://schemas.microsoft.com/office/powerpoint/2010/main" xmlns="" val="3967911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F6528E53-E818-47D1-9880-F400A4342C99}" type="slidenum">
              <a:rPr lang="en-US"/>
              <a:pPr>
                <a:defRPr/>
              </a:pPr>
              <a:t>‹#›</a:t>
            </a:fld>
            <a:endParaRPr lang="en-US"/>
          </a:p>
        </p:txBody>
      </p:sp>
    </p:spTree>
    <p:extLst>
      <p:ext uri="{BB962C8B-B14F-4D97-AF65-F5344CB8AC3E}">
        <p14:creationId xmlns:p14="http://schemas.microsoft.com/office/powerpoint/2010/main" xmlns="" val="264463617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pPr eaLnBrk="1" hangingPunct="1"/>
            <a:r>
              <a:rPr lang="en-US" dirty="0" smtClean="0">
                <a:latin typeface="Arial" pitchFamily="34" charset="0"/>
              </a:rPr>
              <a:t>When considering cost behaviors, we have to ask ourselves</a:t>
            </a:r>
            <a:r>
              <a:rPr lang="en-US" baseline="0" dirty="0" smtClean="0">
                <a:latin typeface="Arial" pitchFamily="34" charset="0"/>
              </a:rPr>
              <a:t> questions like what our costs do when we have higher production volumes.  We need to be able to prepare budgets and estimate key metrics like sales, costs, and revenue.  To accomplish these goals, we study cost behaviors and the types of costs we use to make predictions.  </a:t>
            </a:r>
            <a:endParaRPr lang="en-US" dirty="0" smtClean="0">
              <a:latin typeface="Arial" pitchFamily="34" charset="0"/>
            </a:endParaRPr>
          </a:p>
          <a:p>
            <a:endParaRPr lang="en-US" dirty="0" smtClean="0">
              <a:latin typeface="Arial" pitchFamily="-112" charset="0"/>
            </a:endParaRPr>
          </a:p>
        </p:txBody>
      </p:sp>
      <p:sp>
        <p:nvSpPr>
          <p:cNvPr id="20484" name="Slide Number Placeholder 3"/>
          <p:cNvSpPr>
            <a:spLocks noGrp="1"/>
          </p:cNvSpPr>
          <p:nvPr>
            <p:ph type="sldNum" sz="quarter" idx="5"/>
          </p:nvPr>
        </p:nvSpPr>
        <p:spPr>
          <a:noFill/>
        </p:spPr>
        <p:txBody>
          <a:bodyPr/>
          <a:lstStyle/>
          <a:p>
            <a:fld id="{3509E452-9801-0246-81F4-B3F8CBDA7172}" type="slidenum">
              <a:rPr lang="en-US" smtClean="0">
                <a:latin typeface="Arial" pitchFamily="-112" charset="0"/>
                <a:ea typeface="ＭＳ Ｐゴシック" pitchFamily="-112" charset="-128"/>
                <a:cs typeface="ＭＳ Ｐゴシック" pitchFamily="-112" charset="-128"/>
              </a:rPr>
              <a:pPr/>
              <a:t>1</a:t>
            </a:fld>
            <a:endParaRPr lang="en-US" smtClean="0">
              <a:latin typeface="Arial" pitchFamily="-112" charset="0"/>
              <a:ea typeface="ＭＳ Ｐゴシック" pitchFamily="-112" charset="-128"/>
              <a:cs typeface="ＭＳ Ｐゴシック" pitchFamily="-112"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3F60E024-D02C-4C1F-A4C0-4DC147A083AB}" type="slidenum">
              <a:rPr lang="en-US" smtClean="0">
                <a:latin typeface="Arial" pitchFamily="34" charset="0"/>
                <a:cs typeface="Arial" pitchFamily="34" charset="0"/>
              </a:rPr>
              <a:pPr/>
              <a:t>10</a:t>
            </a:fld>
            <a:endParaRPr lang="en-US" smtClean="0">
              <a:latin typeface="Arial" pitchFamily="34" charset="0"/>
              <a:cs typeface="Arial" pitchFamily="34" charset="0"/>
            </a:endParaRPr>
          </a:p>
        </p:txBody>
      </p:sp>
      <p:sp>
        <p:nvSpPr>
          <p:cNvPr id="81923" name="Rectangle 2"/>
          <p:cNvSpPr>
            <a:spLocks noGrp="1" noRot="1" noChangeAspect="1" noChangeArrowheads="1" noTextEdit="1"/>
          </p:cNvSpPr>
          <p:nvPr>
            <p:ph type="sldImg"/>
          </p:nvPr>
        </p:nvSpPr>
        <p:spPr>
          <a:xfrm>
            <a:off x="1152525" y="692150"/>
            <a:ext cx="4554538" cy="3416300"/>
          </a:xfrm>
          <a:ln/>
        </p:spPr>
      </p:sp>
      <p:sp>
        <p:nvSpPr>
          <p:cNvPr id="81924"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To illustrate</a:t>
            </a:r>
            <a:r>
              <a:rPr lang="en-US" baseline="0" dirty="0" smtClean="0">
                <a:latin typeface="Arial" pitchFamily="34" charset="0"/>
              </a:rPr>
              <a:t> an example of a fixed costs graph, a</a:t>
            </a:r>
            <a:r>
              <a:rPr lang="en-US" dirty="0" smtClean="0">
                <a:latin typeface="Arial" pitchFamily="34" charset="0"/>
              </a:rPr>
              <a:t>ssume we pay our sales staff a salary of $2,000 per month. If a sales person makes sales of $500, she gets paid $2,000 salary. If she has sales of $100,000, she still gets paid her $2,000 salary.</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Total fixed cost graphs are always flat lines with no slope. The flat (horizontal) line intersects the y-axis at the level equal to the fixed cost.</a:t>
            </a:r>
          </a:p>
          <a:p>
            <a:pPr eaLnBrk="1" hangingPunct="1"/>
            <a:endParaRPr lang="en-US" dirty="0"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pPr lvl="0" indent="-342900" eaLnBrk="1" hangingPunct="1">
              <a:lnSpc>
                <a:spcPct val="90000"/>
              </a:lnSpc>
              <a:spcBef>
                <a:spcPts val="0"/>
              </a:spcBef>
              <a:defRPr/>
            </a:pPr>
            <a:r>
              <a:rPr lang="en-US" dirty="0" smtClean="0">
                <a:latin typeface="Arial" pitchFamily="34" charset="0"/>
              </a:rPr>
              <a:t>Many costs are </a:t>
            </a:r>
            <a:r>
              <a:rPr lang="en-US" b="1" dirty="0" smtClean="0">
                <a:latin typeface="Arial" pitchFamily="34" charset="0"/>
              </a:rPr>
              <a:t>committed fixed costs</a:t>
            </a:r>
            <a:r>
              <a:rPr lang="en-US" dirty="0" smtClean="0">
                <a:latin typeface="Arial" pitchFamily="34" charset="0"/>
              </a:rPr>
              <a:t>, meaning that the business is locked in to these costs because of previous management decisions. An example of a committed fixed cost would be a long-term lease. </a:t>
            </a:r>
            <a:r>
              <a:rPr lang="en-US" i="1" dirty="0" smtClean="0">
                <a:latin typeface="Arial" pitchFamily="34" charset="0"/>
              </a:rPr>
              <a:t>T</a:t>
            </a:r>
            <a:r>
              <a:rPr lang="en-US" i="1" kern="1200" dirty="0" smtClean="0"/>
              <a:t>hese costs cannot be changed in the short term.</a:t>
            </a:r>
          </a:p>
          <a:p>
            <a:pPr>
              <a:spcBef>
                <a:spcPts val="0"/>
              </a:spcBef>
            </a:pPr>
            <a:endParaRPr lang="en-US" dirty="0" smtClean="0">
              <a:latin typeface="Arial" pitchFamily="34" charset="0"/>
            </a:endParaRPr>
          </a:p>
          <a:p>
            <a:pPr>
              <a:spcBef>
                <a:spcPts val="0"/>
              </a:spcBef>
            </a:pPr>
            <a:r>
              <a:rPr lang="en-US" dirty="0" smtClean="0">
                <a:latin typeface="Arial" pitchFamily="34" charset="0"/>
              </a:rPr>
              <a:t>However, the business also incurs </a:t>
            </a:r>
            <a:r>
              <a:rPr lang="en-US" b="1" dirty="0" smtClean="0">
                <a:latin typeface="Arial" pitchFamily="34" charset="0"/>
              </a:rPr>
              <a:t>discretionary fixed costs</a:t>
            </a:r>
            <a:r>
              <a:rPr lang="en-US" dirty="0" smtClean="0">
                <a:latin typeface="Arial" pitchFamily="34" charset="0"/>
              </a:rPr>
              <a:t>, such as advertising expenses and charitable contributions, that are a result of annual management decisions. Companies have more control over discretionary fixed costs because the companies can adjust the costs as necessary in the short run.</a:t>
            </a:r>
          </a:p>
        </p:txBody>
      </p:sp>
      <p:sp>
        <p:nvSpPr>
          <p:cNvPr id="4" name="Slide Number Placeholder 3"/>
          <p:cNvSpPr>
            <a:spLocks noGrp="1"/>
          </p:cNvSpPr>
          <p:nvPr>
            <p:ph type="sldNum" sz="quarter" idx="5"/>
          </p:nvPr>
        </p:nvSpPr>
        <p:spPr/>
        <p:txBody>
          <a:bodyPr/>
          <a:lstStyle/>
          <a:p>
            <a:pPr>
              <a:defRPr/>
            </a:pPr>
            <a:fld id="{79ACCCED-0E87-45ED-8227-5FE2173B909D}"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F5F4E4E1-8C6E-4D0C-A0BC-74DA7676BAC8}" type="slidenum">
              <a:rPr lang="en-US" smtClean="0">
                <a:latin typeface="Arial" pitchFamily="34" charset="0"/>
                <a:cs typeface="Arial" pitchFamily="34" charset="0"/>
              </a:rPr>
              <a:pPr/>
              <a:t>12</a:t>
            </a:fld>
            <a:endParaRPr lang="en-US" smtClean="0">
              <a:latin typeface="Arial" pitchFamily="34" charset="0"/>
              <a:cs typeface="Arial" pitchFamily="34"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r>
              <a:rPr lang="en-US" sz="1200" dirty="0" smtClean="0">
                <a:latin typeface="Arial" pitchFamily="34" charset="0"/>
              </a:rPr>
              <a:t>Mixed costs are costs that change in total, but </a:t>
            </a:r>
            <a:r>
              <a:rPr lang="en-US" sz="1200" i="1" dirty="0" smtClean="0">
                <a:latin typeface="Arial" pitchFamily="34" charset="0"/>
              </a:rPr>
              <a:t>not</a:t>
            </a:r>
            <a:r>
              <a:rPr lang="en-US" sz="1200" dirty="0" smtClean="0">
                <a:latin typeface="Arial" pitchFamily="34" charset="0"/>
              </a:rPr>
              <a:t> in direct proportion to changes in volume. </a:t>
            </a:r>
          </a:p>
          <a:p>
            <a:pPr eaLnBrk="1" hangingPunct="1"/>
            <a:endParaRPr lang="en-US" sz="1200" dirty="0" smtClean="0">
              <a:latin typeface="Arial" pitchFamily="34" charset="0"/>
            </a:endParaRPr>
          </a:p>
          <a:p>
            <a:pPr indent="-342900" eaLnBrk="1" hangingPunct="1">
              <a:defRPr/>
            </a:pPr>
            <a:r>
              <a:rPr lang="en-US" sz="1200" i="1" dirty="0" smtClean="0"/>
              <a:t>Total</a:t>
            </a:r>
            <a:r>
              <a:rPr lang="en-US" sz="1200" dirty="0" smtClean="0"/>
              <a:t> mixed costs increase as volume increases because of the variable cost component.</a:t>
            </a:r>
          </a:p>
          <a:p>
            <a:pPr indent="-342900" eaLnBrk="1" hangingPunct="1">
              <a:defRPr/>
            </a:pPr>
            <a:endParaRPr lang="en-US" sz="1200" dirty="0" smtClean="0"/>
          </a:p>
          <a:p>
            <a:pPr indent="-342900" eaLnBrk="1" hangingPunct="1">
              <a:defRPr/>
            </a:pPr>
            <a:r>
              <a:rPr lang="en-US" sz="1200" dirty="0" smtClean="0"/>
              <a:t>Total mixed costs can be expressed as a </a:t>
            </a:r>
            <a:r>
              <a:rPr lang="en-US" sz="1200" i="1" dirty="0" smtClean="0"/>
              <a:t>combination </a:t>
            </a:r>
            <a:r>
              <a:rPr lang="en-US" sz="1200" dirty="0" smtClean="0"/>
              <a:t>of the variable and fixed cost equations:	</a:t>
            </a:r>
          </a:p>
          <a:p>
            <a:pPr indent="-342900" eaLnBrk="1" hangingPunct="1">
              <a:defRPr/>
            </a:pPr>
            <a:endParaRPr lang="en-US" sz="1200" b="1" dirty="0" smtClean="0"/>
          </a:p>
          <a:p>
            <a:pPr indent="-342900" eaLnBrk="1" hangingPunct="1">
              <a:defRPr/>
            </a:pPr>
            <a:r>
              <a:rPr lang="en-US" sz="1200" b="1" dirty="0" smtClean="0"/>
              <a:t>Cost equation:  Total mixed costs = variable cost component + fixed costor Y = </a:t>
            </a:r>
            <a:r>
              <a:rPr lang="en-US" sz="1200" b="1" dirty="0" err="1" smtClean="0"/>
              <a:t>vx</a:t>
            </a:r>
            <a:r>
              <a:rPr lang="en-US" sz="1200" b="1" dirty="0" smtClean="0"/>
              <a:t>  + f</a:t>
            </a:r>
          </a:p>
          <a:p>
            <a:pPr marL="342900" lvl="2" indent="-342900" eaLnBrk="1" hangingPunct="1">
              <a:buFont typeface="Wingdings 2" pitchFamily="18" charset="2"/>
              <a:buNone/>
              <a:defRPr/>
            </a:pPr>
            <a:r>
              <a:rPr lang="en-US" sz="1200" dirty="0" smtClean="0"/>
              <a:t>Where</a:t>
            </a:r>
          </a:p>
          <a:p>
            <a:pPr marL="590550" lvl="4" indent="-342900" eaLnBrk="1" hangingPunct="1">
              <a:buFont typeface="Wingdings 2" pitchFamily="18" charset="2"/>
              <a:buNone/>
              <a:defRPr/>
            </a:pPr>
            <a:r>
              <a:rPr lang="en-US" sz="1200" dirty="0" smtClean="0"/>
              <a:t>Y = total mixed cost</a:t>
            </a:r>
          </a:p>
          <a:p>
            <a:pPr marL="590550" lvl="4" indent="-342900" eaLnBrk="1" hangingPunct="1">
              <a:buFont typeface="Wingdings 2" pitchFamily="18" charset="2"/>
              <a:buNone/>
              <a:defRPr/>
            </a:pPr>
            <a:r>
              <a:rPr lang="en-US" sz="1200" dirty="0" smtClean="0"/>
              <a:t>V = variable cost per unit of activity</a:t>
            </a:r>
          </a:p>
          <a:p>
            <a:pPr marL="590550" lvl="4" indent="-342900" eaLnBrk="1" hangingPunct="1">
              <a:buFont typeface="Wingdings 2" pitchFamily="18" charset="2"/>
              <a:buNone/>
              <a:defRPr/>
            </a:pPr>
            <a:r>
              <a:rPr lang="en-US" sz="1200" dirty="0" smtClean="0"/>
              <a:t>X = volume of activity</a:t>
            </a:r>
          </a:p>
          <a:p>
            <a:pPr marL="590550" lvl="4" indent="-342900" eaLnBrk="1" hangingPunct="1">
              <a:buFont typeface="Wingdings 2" pitchFamily="18" charset="2"/>
              <a:buNone/>
              <a:defRPr/>
            </a:pPr>
            <a:r>
              <a:rPr lang="en-US" sz="1200" dirty="0" smtClean="0"/>
              <a:t>F = fixed cost over a given period of time</a:t>
            </a:r>
            <a:endParaRPr lang="en-US" sz="1200" dirty="0" smtClean="0">
              <a:latin typeface="Arial" pitchFamily="34" charset="0"/>
            </a:endParaRPr>
          </a:p>
          <a:p>
            <a:pPr eaLnBrk="1" hangingPunct="1"/>
            <a:endParaRPr lang="en-US" sz="1200" dirty="0" smtClean="0">
              <a:latin typeface="Arial" pitchFamily="34" charset="0"/>
            </a:endParaRPr>
          </a:p>
          <a:p>
            <a:pPr eaLnBrk="1" hangingPunct="1"/>
            <a:r>
              <a:rPr lang="en-US" sz="1200" dirty="0" smtClean="0">
                <a:latin typeface="Arial" pitchFamily="34" charset="0"/>
              </a:rPr>
              <a:t>As an example of</a:t>
            </a:r>
            <a:r>
              <a:rPr lang="en-US" sz="1200" baseline="0" dirty="0" smtClean="0">
                <a:latin typeface="Arial" pitchFamily="34" charset="0"/>
              </a:rPr>
              <a:t> a mixed cost, t</a:t>
            </a:r>
            <a:r>
              <a:rPr lang="en-US" sz="1200" dirty="0" smtClean="0">
                <a:latin typeface="Arial" pitchFamily="34" charset="0"/>
              </a:rPr>
              <a:t>otal compensation for sales staff has a fixed cost – the base salary, and a variable cost –  the commissions based on sales volume.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CFA8501E-59ED-4EFF-8655-E6E0353B549F}" type="slidenum">
              <a:rPr lang="en-US" smtClean="0">
                <a:latin typeface="Arial" pitchFamily="34" charset="0"/>
                <a:cs typeface="Arial" pitchFamily="34" charset="0"/>
              </a:rPr>
              <a:pPr/>
              <a:t>13</a:t>
            </a:fld>
            <a:endParaRPr lang="en-US" smtClean="0">
              <a:latin typeface="Arial" pitchFamily="34" charset="0"/>
              <a:cs typeface="Arial" pitchFamily="34" charset="0"/>
            </a:endParaRPr>
          </a:p>
        </p:txBody>
      </p:sp>
      <p:sp>
        <p:nvSpPr>
          <p:cNvPr id="83971" name="Rectangle 2"/>
          <p:cNvSpPr>
            <a:spLocks noGrp="1" noRot="1" noChangeAspect="1" noChangeArrowheads="1" noTextEdit="1"/>
          </p:cNvSpPr>
          <p:nvPr>
            <p:ph type="sldImg"/>
          </p:nvPr>
        </p:nvSpPr>
        <p:spPr>
          <a:xfrm>
            <a:off x="1152525" y="692150"/>
            <a:ext cx="4554538" cy="3416300"/>
          </a:xfrm>
          <a:ln/>
        </p:spPr>
      </p:sp>
      <p:sp>
        <p:nvSpPr>
          <p:cNvPr id="83972" name="Rectangle 3"/>
          <p:cNvSpPr>
            <a:spLocks noGrp="1" noChangeArrowheads="1"/>
          </p:cNvSpPr>
          <p:nvPr>
            <p:ph type="body" idx="1"/>
          </p:nvPr>
        </p:nvSpPr>
        <p:spPr>
          <a:xfrm>
            <a:off x="914400" y="4343400"/>
            <a:ext cx="5029200" cy="4114800"/>
          </a:xfrm>
          <a:noFill/>
          <a:ln/>
        </p:spPr>
        <p:txBody>
          <a:bodyPr/>
          <a:lstStyle/>
          <a:p>
            <a:pPr indent="-342900" eaLnBrk="1" hangingPunct="1">
              <a:defRPr/>
            </a:pPr>
            <a:r>
              <a:rPr lang="en-US" dirty="0" smtClean="0">
                <a:latin typeface="Arial" pitchFamily="34" charset="0"/>
              </a:rPr>
              <a:t>This slide contains an example of</a:t>
            </a:r>
            <a:r>
              <a:rPr lang="en-US" baseline="0" dirty="0" smtClean="0">
                <a:latin typeface="Arial" pitchFamily="34" charset="0"/>
              </a:rPr>
              <a:t> a mixed cost graph. </a:t>
            </a:r>
            <a:r>
              <a:rPr lang="en-US" dirty="0" smtClean="0">
                <a:latin typeface="Arial" pitchFamily="34" charset="0"/>
              </a:rPr>
              <a:t>Mixed costs contain both variable and fixed cost components. </a:t>
            </a:r>
          </a:p>
          <a:p>
            <a:pPr indent="-342900" eaLnBrk="1" hangingPunct="1">
              <a:defRPr/>
            </a:pPr>
            <a:endParaRPr lang="en-US" dirty="0" smtClean="0">
              <a:latin typeface="Arial" pitchFamily="34" charset="0"/>
            </a:endParaRPr>
          </a:p>
          <a:p>
            <a:pPr indent="-342900" eaLnBrk="1" hangingPunct="1">
              <a:defRPr/>
            </a:pPr>
            <a:r>
              <a:rPr lang="en-US" dirty="0" smtClean="0">
                <a:latin typeface="Arial" pitchFamily="34" charset="0"/>
              </a:rPr>
              <a:t>If we have $0.00 in sales, we still have $2,000.00 in fixed</a:t>
            </a:r>
            <a:r>
              <a:rPr lang="en-US" baseline="0" dirty="0" smtClean="0">
                <a:latin typeface="Arial" pitchFamily="34" charset="0"/>
              </a:rPr>
              <a:t> salary expenses for our salespeople. If we have $10,000.00 in sales, we have $2,000.00 in fixed expenses plus $500.00 in commissions, so our mixed costs are $2,500.00 in total compensation.  </a:t>
            </a:r>
            <a:endParaRPr lang="en-US" dirty="0" smtClean="0">
              <a:latin typeface="Arial" pitchFamily="34" charset="0"/>
            </a:endParaRPr>
          </a:p>
          <a:p>
            <a:pPr indent="-342900" eaLnBrk="1" hangingPunct="1">
              <a:defRPr/>
            </a:pPr>
            <a:endParaRPr lang="en-US" sz="1200" i="1" dirty="0" smtClean="0">
              <a:latin typeface="Arial" pitchFamily="34" charset="0"/>
            </a:endParaRPr>
          </a:p>
          <a:p>
            <a:pPr indent="-342900" eaLnBrk="1" hangingPunct="1">
              <a:defRPr/>
            </a:pPr>
            <a:r>
              <a:rPr lang="en-US" sz="1200" i="1" dirty="0" smtClean="0"/>
              <a:t>Total</a:t>
            </a:r>
            <a:r>
              <a:rPr lang="en-US" sz="1200" dirty="0" smtClean="0"/>
              <a:t> mixed costs increase as volume increases because of the variable cost component. </a:t>
            </a:r>
          </a:p>
          <a:p>
            <a:pPr indent="-342900" eaLnBrk="1" hangingPunct="1">
              <a:defRPr/>
            </a:pPr>
            <a:endParaRPr lang="en-US" sz="1200" dirty="0" smtClean="0"/>
          </a:p>
          <a:p>
            <a:pPr indent="-342900" eaLnBrk="1" hangingPunct="1">
              <a:defRPr/>
            </a:pPr>
            <a:r>
              <a:rPr lang="en-US" sz="1200" dirty="0" smtClean="0"/>
              <a:t>Total mixed cost graphs slope upward but do </a:t>
            </a:r>
            <a:r>
              <a:rPr lang="en-US" sz="1200" i="1" dirty="0" smtClean="0"/>
              <a:t>not</a:t>
            </a:r>
            <a:r>
              <a:rPr lang="en-US" sz="1200" dirty="0" smtClean="0"/>
              <a:t> begin at the origin; they intersect at the y-axis at the level of the fixed costs. </a:t>
            </a:r>
            <a:r>
              <a:rPr lang="en-US" dirty="0" smtClean="0">
                <a:latin typeface="Arial" pitchFamily="34" charset="0"/>
              </a:rPr>
              <a:t>The fixed cost component of base salary paid to sales staff is represented by the horizontal line. The variable cost component varies in direct proportion to the volume of sales.</a:t>
            </a:r>
          </a:p>
          <a:p>
            <a:pPr eaLnBrk="1" hangingPunct="1"/>
            <a:endParaRPr lang="en-US" dirty="0" smtClean="0">
              <a:latin typeface="Arial" pitchFamily="34" charset="0"/>
            </a:endParaRPr>
          </a:p>
          <a:p>
            <a:pPr eaLnBrk="1" hangingPunct="1"/>
            <a:endParaRPr lang="en-US" dirty="0"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Arial" pitchFamily="34" charset="0"/>
              </a:rPr>
              <a:t>Turn to S6-1. </a:t>
            </a:r>
            <a:endParaRPr lang="en-US" dirty="0"/>
          </a:p>
        </p:txBody>
      </p:sp>
      <p:sp>
        <p:nvSpPr>
          <p:cNvPr id="4" name="Slide Number Placeholder 3"/>
          <p:cNvSpPr>
            <a:spLocks noGrp="1"/>
          </p:cNvSpPr>
          <p:nvPr>
            <p:ph type="sldNum" sz="quarter" idx="10"/>
          </p:nvPr>
        </p:nvSpPr>
        <p:spPr/>
        <p:txBody>
          <a:bodyPr/>
          <a:lstStyle/>
          <a:p>
            <a:pPr>
              <a:defRPr/>
            </a:pPr>
            <a:fld id="{F6528E53-E818-47D1-9880-F400A4342C99}"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5FB2F481-E93D-4126-9DE9-10DA244E1FA0}" type="slidenum">
              <a:rPr lang="en-US" smtClean="0">
                <a:latin typeface="Arial" pitchFamily="34" charset="0"/>
                <a:cs typeface="Arial" pitchFamily="34" charset="0"/>
              </a:rPr>
              <a:pPr/>
              <a:t>15</a:t>
            </a:fld>
            <a:endParaRPr lang="en-US" smtClean="0">
              <a:latin typeface="Arial" pitchFamily="34" charset="0"/>
              <a:cs typeface="Arial" pitchFamily="34" charset="0"/>
            </a:endParaRPr>
          </a:p>
        </p:txBody>
      </p:sp>
      <p:sp>
        <p:nvSpPr>
          <p:cNvPr id="86019" name="Rectangle 2"/>
          <p:cNvSpPr>
            <a:spLocks noGrp="1" noRot="1" noChangeAspect="1" noChangeArrowheads="1" noTextEdit="1"/>
          </p:cNvSpPr>
          <p:nvPr>
            <p:ph type="sldImg"/>
          </p:nvPr>
        </p:nvSpPr>
        <p:spPr>
          <a:xfrm>
            <a:off x="1152525" y="692150"/>
            <a:ext cx="4554538" cy="3416300"/>
          </a:xfrm>
          <a:ln/>
        </p:spPr>
      </p:sp>
      <p:sp>
        <p:nvSpPr>
          <p:cNvPr id="86020"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Cost A  Variable cost because the cost per unit remains the same at both volume levels.</a:t>
            </a:r>
          </a:p>
          <a:p>
            <a:pPr eaLnBrk="1" hangingPunct="1"/>
            <a:r>
              <a:rPr lang="en-US" dirty="0" smtClean="0">
                <a:latin typeface="Arial" pitchFamily="34" charset="0"/>
              </a:rPr>
              <a:t>Cost B  Fixed cost because the total cost remains</a:t>
            </a:r>
            <a:r>
              <a:rPr lang="en-US" baseline="0" dirty="0" smtClean="0">
                <a:latin typeface="Arial" pitchFamily="34" charset="0"/>
              </a:rPr>
              <a:t> the same at both volume levels.</a:t>
            </a:r>
            <a:endParaRPr lang="en-US" dirty="0" smtClean="0">
              <a:latin typeface="Arial" pitchFamily="34" charset="0"/>
            </a:endParaRPr>
          </a:p>
          <a:p>
            <a:pPr eaLnBrk="1" hangingPunct="1"/>
            <a:r>
              <a:rPr lang="en-US" dirty="0" smtClean="0">
                <a:latin typeface="Arial" pitchFamily="34" charset="0"/>
              </a:rPr>
              <a:t>Cost C  Mixed cost</a:t>
            </a:r>
            <a:r>
              <a:rPr lang="en-US" baseline="0" dirty="0" smtClean="0">
                <a:latin typeface="Arial" pitchFamily="34" charset="0"/>
              </a:rPr>
              <a:t> because the total cost is not the same at either volume level (not a fixed cost), and the cost per unit is not the same at either volume level (not a variable cost).</a:t>
            </a:r>
            <a:endParaRPr lang="en-US" dirty="0"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EEE1325-09F9-42A3-B54D-F3234EEB649C}" type="slidenum">
              <a:rPr lang="en-US" sz="1200"/>
              <a:pPr algn="r"/>
              <a:t>16</a:t>
            </a:fld>
            <a:endParaRPr lang="en-US" sz="1200"/>
          </a:p>
        </p:txBody>
      </p:sp>
      <p:sp>
        <p:nvSpPr>
          <p:cNvPr id="178179" name="Rectangle 2"/>
          <p:cNvSpPr>
            <a:spLocks noChangeArrowheads="1"/>
          </p:cNvSpPr>
          <p:nvPr/>
        </p:nvSpPr>
        <p:spPr bwMode="auto">
          <a:xfrm>
            <a:off x="3886200" y="0"/>
            <a:ext cx="2971800" cy="455613"/>
          </a:xfrm>
          <a:prstGeom prst="rect">
            <a:avLst/>
          </a:prstGeom>
          <a:noFill/>
          <a:ln w="12700">
            <a:noFill/>
            <a:miter lim="800000"/>
            <a:headEnd/>
            <a:tailEnd/>
          </a:ln>
        </p:spPr>
        <p:txBody>
          <a:bodyPr wrap="none" anchor="ctr"/>
          <a:lstStyle/>
          <a:p>
            <a:endParaRPr lang="en-US"/>
          </a:p>
        </p:txBody>
      </p:sp>
      <p:sp>
        <p:nvSpPr>
          <p:cNvPr id="178180" name="Rectangle 3"/>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n-US"/>
          </a:p>
        </p:txBody>
      </p:sp>
      <p:sp>
        <p:nvSpPr>
          <p:cNvPr id="178181" name="Rectangle 4"/>
          <p:cNvSpPr>
            <a:spLocks noChangeArrowheads="1"/>
          </p:cNvSpPr>
          <p:nvPr/>
        </p:nvSpPr>
        <p:spPr bwMode="auto">
          <a:xfrm>
            <a:off x="0" y="0"/>
            <a:ext cx="2971800" cy="455613"/>
          </a:xfrm>
          <a:prstGeom prst="rect">
            <a:avLst/>
          </a:prstGeom>
          <a:noFill/>
          <a:ln w="12700">
            <a:noFill/>
            <a:miter lim="800000"/>
            <a:headEnd/>
            <a:tailEnd/>
          </a:ln>
        </p:spPr>
        <p:txBody>
          <a:bodyPr wrap="none" anchor="ctr"/>
          <a:lstStyle/>
          <a:p>
            <a:endParaRPr lang="en-US"/>
          </a:p>
        </p:txBody>
      </p:sp>
      <p:sp>
        <p:nvSpPr>
          <p:cNvPr id="178182" name="Rectangle 5"/>
          <p:cNvSpPr>
            <a:spLocks noGrp="1" noRot="1" noChangeAspect="1" noChangeArrowheads="1" noTextEdit="1"/>
          </p:cNvSpPr>
          <p:nvPr>
            <p:ph type="sldImg"/>
          </p:nvPr>
        </p:nvSpPr>
        <p:spPr>
          <a:xfrm>
            <a:off x="1152525" y="692150"/>
            <a:ext cx="4554538" cy="3416300"/>
          </a:xfrm>
          <a:ln w="12700" cap="flat"/>
        </p:spPr>
      </p:sp>
      <p:sp>
        <p:nvSpPr>
          <p:cNvPr id="178183" name="Rectangle 6"/>
          <p:cNvSpPr>
            <a:spLocks noGrp="1" noChangeArrowheads="1"/>
          </p:cNvSpPr>
          <p:nvPr>
            <p:ph type="body" idx="1"/>
          </p:nvPr>
        </p:nvSpPr>
        <p:spPr>
          <a:xfrm>
            <a:off x="914400" y="4341813"/>
            <a:ext cx="5029200" cy="4114800"/>
          </a:xfrm>
          <a:noFill/>
          <a:ln/>
        </p:spPr>
        <p:txBody>
          <a:bodyPr lIns="90488" tIns="44450" rIns="90488" bIns="44450"/>
          <a:lstStyle/>
          <a:p>
            <a:pPr eaLnBrk="1" hangingPunct="1"/>
            <a:r>
              <a:rPr lang="en-US" dirty="0" smtClean="0">
                <a:latin typeface="Arial" pitchFamily="34" charset="0"/>
              </a:rPr>
              <a:t>Managers need to keep their </a:t>
            </a:r>
            <a:r>
              <a:rPr lang="en-US" b="1" dirty="0" smtClean="0">
                <a:latin typeface="Arial" pitchFamily="34" charset="0"/>
              </a:rPr>
              <a:t>relevant range </a:t>
            </a:r>
            <a:r>
              <a:rPr lang="en-US" dirty="0" smtClean="0">
                <a:latin typeface="Arial" pitchFamily="34" charset="0"/>
              </a:rPr>
              <a:t>in mind when predicting total costs. The relevant range is the band of volume where the </a:t>
            </a:r>
            <a:r>
              <a:rPr lang="en-US" i="1" dirty="0" smtClean="0">
                <a:latin typeface="Arial" pitchFamily="34" charset="0"/>
              </a:rPr>
              <a:t>total fixed costs</a:t>
            </a:r>
            <a:r>
              <a:rPr lang="en-US" dirty="0" smtClean="0">
                <a:latin typeface="Arial" pitchFamily="34" charset="0"/>
              </a:rPr>
              <a:t> remain constant at a certain level, and the </a:t>
            </a:r>
            <a:r>
              <a:rPr lang="en-US" i="1" dirty="0" smtClean="0">
                <a:latin typeface="Arial" pitchFamily="34" charset="0"/>
              </a:rPr>
              <a:t>variable cost per unit </a:t>
            </a:r>
            <a:r>
              <a:rPr lang="en-US" dirty="0" smtClean="0">
                <a:latin typeface="Arial" pitchFamily="34" charset="0"/>
              </a:rPr>
              <a:t>remains constant at a certain level. A change in overall cost behavior indicates a change to a different relevant range. The concept of relevant range is important because managers can predict costs accurately only if they use cost information for the appropriate relevant range.</a:t>
            </a:r>
          </a:p>
          <a:p>
            <a:pPr eaLnBrk="1" hangingPunct="1"/>
            <a:endParaRPr lang="en-US" dirty="0" smtClean="0">
              <a:latin typeface="Arial" pitchFamily="34" charset="0"/>
            </a:endParaRPr>
          </a:p>
          <a:p>
            <a:pPr eaLnBrk="1" hangingPunct="1"/>
            <a:r>
              <a:rPr lang="en-US" sz="1200" baseline="0" dirty="0" smtClean="0"/>
              <a:t>For example, let’s say a company normally sells between 1,000 and 3,000 units of product per month. Because this is their normal selling range, we can make fairly accurate assumptions about costs. If they sell outside their relevant range (for example, 6,000 units in a month), the company has to change how it predicts costs, and the cost equation originally developed will no longer provide reasonable estimates of costs.</a:t>
            </a:r>
            <a:endParaRPr lang="en-US" dirty="0"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A933D9CC-264C-4C58-8049-D1B684DF1395}" type="slidenum">
              <a:rPr lang="en-US" smtClean="0">
                <a:latin typeface="Arial" pitchFamily="34" charset="0"/>
                <a:cs typeface="Arial" pitchFamily="34" charset="0"/>
              </a:rPr>
              <a:pPr/>
              <a:t>17</a:t>
            </a:fld>
            <a:endParaRPr lang="en-US" smtClean="0">
              <a:latin typeface="Arial" pitchFamily="34" charset="0"/>
              <a:cs typeface="Arial" pitchFamily="34"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r>
              <a:rPr lang="en-US" dirty="0" smtClean="0">
                <a:latin typeface="Arial" pitchFamily="34" charset="0"/>
              </a:rPr>
              <a:t>Other types of cost behavior are step costs and curvilinear costs. Step costs resemble stair-steps. They have the characteristics</a:t>
            </a:r>
            <a:r>
              <a:rPr lang="en-US" baseline="0" dirty="0" smtClean="0">
                <a:latin typeface="Arial" pitchFamily="34" charset="0"/>
              </a:rPr>
              <a:t> of fixed </a:t>
            </a:r>
            <a:r>
              <a:rPr lang="en-US" i="1" baseline="0" dirty="0" smtClean="0">
                <a:latin typeface="Arial" pitchFamily="34" charset="0"/>
              </a:rPr>
              <a:t>and</a:t>
            </a:r>
            <a:r>
              <a:rPr lang="en-US" i="0" baseline="0" dirty="0" smtClean="0">
                <a:latin typeface="Arial" pitchFamily="34" charset="0"/>
              </a:rPr>
              <a:t> variable costs.</a:t>
            </a:r>
            <a:r>
              <a:rPr lang="en-US" dirty="0" smtClean="0">
                <a:latin typeface="Arial" pitchFamily="34" charset="0"/>
              </a:rPr>
              <a:t> They are fixed over a small range of activity and then jump to a new fixed level with moderate changes in volume. An example is the caregiver-to-child ratio in a day care center. States usually require a maximum number of students per caregiver. Assume that the</a:t>
            </a:r>
            <a:r>
              <a:rPr lang="en-US" baseline="0" dirty="0" smtClean="0">
                <a:latin typeface="Arial" pitchFamily="34" charset="0"/>
              </a:rPr>
              <a:t> day care center has the maximum number of children given their current number of care givers. </a:t>
            </a:r>
            <a:r>
              <a:rPr lang="en-US" dirty="0" smtClean="0">
                <a:latin typeface="Arial" pitchFamily="34" charset="0"/>
              </a:rPr>
              <a:t>In this example, a change in number of units (of ONE more child) will cause the cost to jump to the next level.</a:t>
            </a:r>
            <a:r>
              <a:rPr lang="en-US" baseline="0" dirty="0" smtClean="0">
                <a:latin typeface="Arial" pitchFamily="34" charset="0"/>
              </a:rPr>
              <a:t> Over wide ranges, step costs appear to be variable.  </a:t>
            </a:r>
            <a:endParaRPr lang="en-US" dirty="0"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82F4A123-B4CD-4D48-AE6E-9574F15972D8}" type="slidenum">
              <a:rPr lang="en-US" smtClean="0">
                <a:latin typeface="Arial" pitchFamily="34" charset="0"/>
                <a:cs typeface="Arial" pitchFamily="34" charset="0"/>
              </a:rPr>
              <a:pPr/>
              <a:t>18</a:t>
            </a:fld>
            <a:endParaRPr lang="en-US" smtClean="0">
              <a:latin typeface="Arial" pitchFamily="34" charset="0"/>
              <a:cs typeface="Arial" pitchFamily="34"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r>
              <a:rPr lang="en-US" dirty="0" smtClean="0">
                <a:latin typeface="Arial" pitchFamily="34" charset="0"/>
              </a:rPr>
              <a:t>Curvilinear costs are not linear and, therefore, do not fit into any neat pattern. When a cost behaves this way, it is necessary to approximate this type of cost as a mixed cost. If more accurate prediction is necessary, the cost can be broken down into smaller relevant ranges.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A3154725-7834-4B02-87CB-51DF3CAB0D1C}" type="slidenum">
              <a:rPr lang="en-US" smtClean="0">
                <a:latin typeface="Arial" pitchFamily="34" charset="0"/>
                <a:cs typeface="Arial" pitchFamily="34" charset="0"/>
              </a:rPr>
              <a:pPr/>
              <a:t>19</a:t>
            </a:fld>
            <a:endParaRPr lang="en-US" smtClean="0">
              <a:latin typeface="Arial" pitchFamily="34" charset="0"/>
              <a:cs typeface="Arial" pitchFamily="34" charset="0"/>
            </a:endParaRPr>
          </a:p>
        </p:txBody>
      </p:sp>
      <p:sp>
        <p:nvSpPr>
          <p:cNvPr id="94211" name="Rectangle 2"/>
          <p:cNvSpPr>
            <a:spLocks noGrp="1" noRot="1" noChangeAspect="1" noChangeArrowheads="1" noTextEdit="1"/>
          </p:cNvSpPr>
          <p:nvPr>
            <p:ph type="sldImg"/>
          </p:nvPr>
        </p:nvSpPr>
        <p:spPr>
          <a:xfrm>
            <a:off x="1152525" y="692150"/>
            <a:ext cx="4554538" cy="3416300"/>
          </a:xfrm>
          <a:ln/>
        </p:spPr>
      </p:sp>
      <p:sp>
        <p:nvSpPr>
          <p:cNvPr id="94212" name="Rectangle 3"/>
          <p:cNvSpPr>
            <a:spLocks noGrp="1" noChangeArrowheads="1"/>
          </p:cNvSpPr>
          <p:nvPr>
            <p:ph type="body" idx="1"/>
          </p:nvPr>
        </p:nvSpPr>
        <p:spPr>
          <a:xfrm>
            <a:off x="914400" y="4343400"/>
            <a:ext cx="5029200" cy="4114800"/>
          </a:xfrm>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Arial" pitchFamily="34" charset="0"/>
              </a:rPr>
              <a:t>Turn to E6-22A.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6D59F13-1CBB-D740-96E4-1AFDA81DE1A4}" type="slidenum">
              <a:rPr lang="en-US" smtClean="0">
                <a:latin typeface="Arial" pitchFamily="-112" charset="0"/>
                <a:ea typeface="ＭＳ Ｐゴシック" pitchFamily="-112" charset="-128"/>
                <a:cs typeface="ＭＳ Ｐゴシック" pitchFamily="-112" charset="-128"/>
              </a:rPr>
              <a:pPr/>
              <a:t>2</a:t>
            </a:fld>
            <a:endParaRPr lang="en-US" smtClean="0">
              <a:latin typeface="Arial" pitchFamily="-112" charset="0"/>
              <a:ea typeface="ＭＳ Ｐゴシック" pitchFamily="-112" charset="-128"/>
              <a:cs typeface="ＭＳ Ｐゴシック" pitchFamily="-112"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dirty="0" smtClean="0">
                <a:latin typeface="Arial" pitchFamily="34" charset="0"/>
              </a:rPr>
              <a:t>Learning Objective 1 describes the key characteristics and graphs of various cost behaviors.</a:t>
            </a:r>
          </a:p>
        </p:txBody>
      </p:sp>
      <p:sp>
        <p:nvSpPr>
          <p:cNvPr id="22533" name="Footer Placeholder 4"/>
          <p:cNvSpPr>
            <a:spLocks noGrp="1"/>
          </p:cNvSpPr>
          <p:nvPr>
            <p:ph type="ftr" sz="quarter" idx="4"/>
          </p:nvPr>
        </p:nvSpPr>
        <p:spPr>
          <a:noFill/>
        </p:spPr>
        <p:txBody>
          <a:bodyPr/>
          <a:lstStyle/>
          <a:p>
            <a:r>
              <a:rPr lang="en-US" smtClean="0">
                <a:latin typeface="Arial" pitchFamily="-112" charset="0"/>
                <a:ea typeface="ＭＳ Ｐゴシック" pitchFamily="-112" charset="-128"/>
                <a:cs typeface="ＭＳ Ｐゴシック" pitchFamily="-112" charset="-128"/>
              </a:rPr>
              <a:t>Copyright © 2009 Pearson Education, Inc. Publishing as Prentice Hall.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A3154725-7834-4B02-87CB-51DF3CAB0D1C}" type="slidenum">
              <a:rPr lang="en-US" smtClean="0">
                <a:latin typeface="Arial" pitchFamily="34" charset="0"/>
                <a:cs typeface="Arial" pitchFamily="34" charset="0"/>
              </a:rPr>
              <a:pPr/>
              <a:t>20</a:t>
            </a:fld>
            <a:endParaRPr lang="en-US" smtClean="0">
              <a:latin typeface="Arial" pitchFamily="34" charset="0"/>
              <a:cs typeface="Arial" pitchFamily="34" charset="0"/>
            </a:endParaRPr>
          </a:p>
        </p:txBody>
      </p:sp>
      <p:sp>
        <p:nvSpPr>
          <p:cNvPr id="94211" name="Rectangle 2"/>
          <p:cNvSpPr>
            <a:spLocks noGrp="1" noRot="1" noChangeAspect="1" noChangeArrowheads="1" noTextEdit="1"/>
          </p:cNvSpPr>
          <p:nvPr>
            <p:ph type="sldImg"/>
          </p:nvPr>
        </p:nvSpPr>
        <p:spPr>
          <a:xfrm>
            <a:off x="1152525" y="692150"/>
            <a:ext cx="4554538" cy="3416300"/>
          </a:xfrm>
          <a:ln/>
        </p:spPr>
      </p:sp>
      <p:sp>
        <p:nvSpPr>
          <p:cNvPr id="94212"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The</a:t>
            </a:r>
            <a:r>
              <a:rPr lang="en-US" baseline="0" dirty="0" smtClean="0">
                <a:latin typeface="Arial" pitchFamily="34" charset="0"/>
              </a:rPr>
              <a:t> table shown here is the table from the textbook for this exercise. You are given the total variable cost at a volume level of 6,000 garments and the fixed cost per garment of $2.40, also at the 6,000 garment level.  Now you can begin calculating each of the other numbers…</a:t>
            </a:r>
            <a:endParaRPr lang="en-US" dirty="0"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A3154725-7834-4B02-87CB-51DF3CAB0D1C}" type="slidenum">
              <a:rPr lang="en-US" smtClean="0">
                <a:latin typeface="Arial" pitchFamily="34" charset="0"/>
                <a:cs typeface="Arial" pitchFamily="34" charset="0"/>
              </a:rPr>
              <a:pPr/>
              <a:t>21</a:t>
            </a:fld>
            <a:endParaRPr lang="en-US" smtClean="0">
              <a:latin typeface="Arial" pitchFamily="34" charset="0"/>
              <a:cs typeface="Arial" pitchFamily="34" charset="0"/>
            </a:endParaRPr>
          </a:p>
        </p:txBody>
      </p:sp>
      <p:sp>
        <p:nvSpPr>
          <p:cNvPr id="94211" name="Rectangle 2"/>
          <p:cNvSpPr>
            <a:spLocks noGrp="1" noRot="1" noChangeAspect="1" noChangeArrowheads="1" noTextEdit="1"/>
          </p:cNvSpPr>
          <p:nvPr>
            <p:ph type="sldImg"/>
          </p:nvPr>
        </p:nvSpPr>
        <p:spPr>
          <a:xfrm>
            <a:off x="1152525" y="692150"/>
            <a:ext cx="4554538" cy="3416300"/>
          </a:xfrm>
          <a:ln/>
        </p:spPr>
      </p:sp>
      <p:sp>
        <p:nvSpPr>
          <p:cNvPr id="94212"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We</a:t>
            </a:r>
            <a:r>
              <a:rPr lang="en-US" baseline="0" dirty="0" smtClean="0">
                <a:latin typeface="Arial" pitchFamily="34" charset="0"/>
              </a:rPr>
              <a:t> can calculate the variable cost per unit by taking the Total Variable Costs at 6,000 garments and dividing by 6,000 garments ($5,100 / 6,000) to arrive at a variable cost per garment of $0.85.  Since variable costs per unit remain constant, we can fill in the $0.85 Variable Cost/garment for 4,500 garments and for 7,500 garments as well.</a:t>
            </a:r>
            <a:endParaRPr lang="en-US" dirty="0"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A3154725-7834-4B02-87CB-51DF3CAB0D1C}" type="slidenum">
              <a:rPr lang="en-US" smtClean="0">
                <a:latin typeface="Arial" pitchFamily="34" charset="0"/>
                <a:cs typeface="Arial" pitchFamily="34" charset="0"/>
              </a:rPr>
              <a:pPr/>
              <a:t>22</a:t>
            </a:fld>
            <a:endParaRPr lang="en-US" smtClean="0">
              <a:latin typeface="Arial" pitchFamily="34" charset="0"/>
              <a:cs typeface="Arial" pitchFamily="34" charset="0"/>
            </a:endParaRPr>
          </a:p>
        </p:txBody>
      </p:sp>
      <p:sp>
        <p:nvSpPr>
          <p:cNvPr id="94211" name="Rectangle 2"/>
          <p:cNvSpPr>
            <a:spLocks noGrp="1" noRot="1" noChangeAspect="1" noChangeArrowheads="1" noTextEdit="1"/>
          </p:cNvSpPr>
          <p:nvPr>
            <p:ph type="sldImg"/>
          </p:nvPr>
        </p:nvSpPr>
        <p:spPr>
          <a:xfrm>
            <a:off x="1152525" y="692150"/>
            <a:ext cx="4554538" cy="3416300"/>
          </a:xfrm>
          <a:ln/>
        </p:spPr>
      </p:sp>
      <p:sp>
        <p:nvSpPr>
          <p:cNvPr id="94212"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Now that we know our variable cost per garment ($0.85), we can calculate</a:t>
            </a:r>
            <a:r>
              <a:rPr lang="en-US" baseline="0" dirty="0" smtClean="0">
                <a:latin typeface="Arial" pitchFamily="34" charset="0"/>
              </a:rPr>
              <a:t> the Total Variable Costs at 4,500 garments as $3,825 (4,500 x $0.85) and at 7,500 garments (7,500 x $0.85 = $6,375).</a:t>
            </a:r>
            <a:endParaRPr lang="en-US" dirty="0"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A3154725-7834-4B02-87CB-51DF3CAB0D1C}" type="slidenum">
              <a:rPr lang="en-US" smtClean="0">
                <a:latin typeface="Arial" pitchFamily="34" charset="0"/>
                <a:cs typeface="Arial" pitchFamily="34" charset="0"/>
              </a:rPr>
              <a:pPr/>
              <a:t>23</a:t>
            </a:fld>
            <a:endParaRPr lang="en-US" smtClean="0">
              <a:latin typeface="Arial" pitchFamily="34" charset="0"/>
              <a:cs typeface="Arial" pitchFamily="34" charset="0"/>
            </a:endParaRPr>
          </a:p>
        </p:txBody>
      </p:sp>
      <p:sp>
        <p:nvSpPr>
          <p:cNvPr id="94211" name="Rectangle 2"/>
          <p:cNvSpPr>
            <a:spLocks noGrp="1" noRot="1" noChangeAspect="1" noChangeArrowheads="1" noTextEdit="1"/>
          </p:cNvSpPr>
          <p:nvPr>
            <p:ph type="sldImg"/>
          </p:nvPr>
        </p:nvSpPr>
        <p:spPr>
          <a:xfrm>
            <a:off x="1152525" y="692150"/>
            <a:ext cx="4554538" cy="3416300"/>
          </a:xfrm>
          <a:ln/>
        </p:spPr>
      </p:sp>
      <p:sp>
        <p:nvSpPr>
          <p:cNvPr id="94212"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We</a:t>
            </a:r>
            <a:r>
              <a:rPr lang="en-US" baseline="0" dirty="0" smtClean="0">
                <a:latin typeface="Arial" pitchFamily="34" charset="0"/>
              </a:rPr>
              <a:t> can calculate our Total Fixed Costs at the 6,000 garment level by multiplying the $2.40 per garment fixed cost per garment (given) by the 6,000 garments to get $5,100 as our Total Fixed Costs.  By the definition of fixed costs, we know that fixed costs are constant at all activity levels within the relevant range, so we can fill in Total Fixed Costs of $5,100 at </a:t>
            </a:r>
            <a:r>
              <a:rPr lang="en-US" baseline="0" smtClean="0">
                <a:latin typeface="Arial" pitchFamily="34" charset="0"/>
              </a:rPr>
              <a:t>all activity levels.</a:t>
            </a:r>
            <a:endParaRPr lang="en-US" dirty="0"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A3154725-7834-4B02-87CB-51DF3CAB0D1C}" type="slidenum">
              <a:rPr lang="en-US" smtClean="0">
                <a:latin typeface="Arial" pitchFamily="34" charset="0"/>
                <a:cs typeface="Arial" pitchFamily="34" charset="0"/>
              </a:rPr>
              <a:pPr/>
              <a:t>24</a:t>
            </a:fld>
            <a:endParaRPr lang="en-US" smtClean="0">
              <a:latin typeface="Arial" pitchFamily="34" charset="0"/>
              <a:cs typeface="Arial" pitchFamily="34" charset="0"/>
            </a:endParaRPr>
          </a:p>
        </p:txBody>
      </p:sp>
      <p:sp>
        <p:nvSpPr>
          <p:cNvPr id="94211" name="Rectangle 2"/>
          <p:cNvSpPr>
            <a:spLocks noGrp="1" noRot="1" noChangeAspect="1" noChangeArrowheads="1" noTextEdit="1"/>
          </p:cNvSpPr>
          <p:nvPr>
            <p:ph type="sldImg"/>
          </p:nvPr>
        </p:nvSpPr>
        <p:spPr>
          <a:xfrm>
            <a:off x="1152525" y="692150"/>
            <a:ext cx="4554538" cy="3416300"/>
          </a:xfrm>
          <a:ln/>
        </p:spPr>
      </p:sp>
      <p:sp>
        <p:nvSpPr>
          <p:cNvPr id="94212"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We</a:t>
            </a:r>
            <a:r>
              <a:rPr lang="en-US" baseline="0" dirty="0" smtClean="0">
                <a:latin typeface="Arial" pitchFamily="34" charset="0"/>
              </a:rPr>
              <a:t> can calculate the Total Operating Costs at each level now that we have total variable costs and total fixed costs.</a:t>
            </a:r>
            <a:endParaRPr lang="en-US" dirty="0"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A3154725-7834-4B02-87CB-51DF3CAB0D1C}" type="slidenum">
              <a:rPr lang="en-US" smtClean="0">
                <a:latin typeface="Arial" pitchFamily="34" charset="0"/>
                <a:cs typeface="Arial" pitchFamily="34" charset="0"/>
              </a:rPr>
              <a:pPr/>
              <a:t>25</a:t>
            </a:fld>
            <a:endParaRPr lang="en-US" smtClean="0">
              <a:latin typeface="Arial" pitchFamily="34" charset="0"/>
              <a:cs typeface="Arial" pitchFamily="34" charset="0"/>
            </a:endParaRPr>
          </a:p>
        </p:txBody>
      </p:sp>
      <p:sp>
        <p:nvSpPr>
          <p:cNvPr id="94211" name="Rectangle 2"/>
          <p:cNvSpPr>
            <a:spLocks noGrp="1" noRot="1" noChangeAspect="1" noChangeArrowheads="1" noTextEdit="1"/>
          </p:cNvSpPr>
          <p:nvPr>
            <p:ph type="sldImg"/>
          </p:nvPr>
        </p:nvSpPr>
        <p:spPr>
          <a:xfrm>
            <a:off x="1152525" y="692150"/>
            <a:ext cx="4554538" cy="3416300"/>
          </a:xfrm>
          <a:ln/>
        </p:spPr>
      </p:sp>
      <p:sp>
        <p:nvSpPr>
          <p:cNvPr id="94212"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We</a:t>
            </a:r>
            <a:r>
              <a:rPr lang="en-US" baseline="0" dirty="0" smtClean="0">
                <a:latin typeface="Arial" pitchFamily="34" charset="0"/>
              </a:rPr>
              <a:t> can divide the Total Fixed Costs by the number of garments at each level to arrive at Fixed Cost/garment.  At 4,500 garments, we get $14,400 / 4,500, or $3.20.  At 7,500 garments, we get $14,400 / 7,500, or $1.92.</a:t>
            </a:r>
            <a:endParaRPr lang="en-US" dirty="0"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A3154725-7834-4B02-87CB-51DF3CAB0D1C}" type="slidenum">
              <a:rPr lang="en-US" smtClean="0">
                <a:latin typeface="Arial" pitchFamily="34" charset="0"/>
                <a:cs typeface="Arial" pitchFamily="34" charset="0"/>
              </a:rPr>
              <a:pPr/>
              <a:t>26</a:t>
            </a:fld>
            <a:endParaRPr lang="en-US" smtClean="0">
              <a:latin typeface="Arial" pitchFamily="34" charset="0"/>
              <a:cs typeface="Arial" pitchFamily="34" charset="0"/>
            </a:endParaRPr>
          </a:p>
        </p:txBody>
      </p:sp>
      <p:sp>
        <p:nvSpPr>
          <p:cNvPr id="94211" name="Rectangle 2"/>
          <p:cNvSpPr>
            <a:spLocks noGrp="1" noRot="1" noChangeAspect="1" noChangeArrowheads="1" noTextEdit="1"/>
          </p:cNvSpPr>
          <p:nvPr>
            <p:ph type="sldImg"/>
          </p:nvPr>
        </p:nvSpPr>
        <p:spPr>
          <a:xfrm>
            <a:off x="1152525" y="692150"/>
            <a:ext cx="4554538" cy="3416300"/>
          </a:xfrm>
          <a:ln/>
        </p:spPr>
      </p:sp>
      <p:sp>
        <p:nvSpPr>
          <p:cNvPr id="94212"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Finally, we can calculate the average cost per garment by adding</a:t>
            </a:r>
            <a:r>
              <a:rPr lang="en-US" baseline="0" dirty="0" smtClean="0">
                <a:latin typeface="Arial" pitchFamily="34" charset="0"/>
              </a:rPr>
              <a:t> the variable cost per garment to the fixed cost per garment at each activity level. Note that we could also take the total operating costs and divide by the garment level to arrive at the same answer.</a:t>
            </a:r>
            <a:endParaRPr lang="en-US" dirty="0"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8C5455D7-8CCC-4960-8E78-5C3E5E946CD1}" type="slidenum">
              <a:rPr lang="en-US" smtClean="0">
                <a:latin typeface="Arial" pitchFamily="34" charset="0"/>
                <a:cs typeface="Arial" pitchFamily="34" charset="0"/>
              </a:rPr>
              <a:pPr/>
              <a:t>27</a:t>
            </a:fld>
            <a:endParaRPr lang="en-US" smtClean="0">
              <a:latin typeface="Arial" pitchFamily="34" charset="0"/>
              <a:cs typeface="Arial" pitchFamily="34" charset="0"/>
            </a:endParaRPr>
          </a:p>
        </p:txBody>
      </p:sp>
      <p:sp>
        <p:nvSpPr>
          <p:cNvPr id="95235" name="Rectangle 2"/>
          <p:cNvSpPr>
            <a:spLocks noGrp="1" noRot="1" noChangeAspect="1" noChangeArrowheads="1" noTextEdit="1"/>
          </p:cNvSpPr>
          <p:nvPr>
            <p:ph type="sldImg"/>
          </p:nvPr>
        </p:nvSpPr>
        <p:spPr>
          <a:xfrm>
            <a:off x="1152525" y="692150"/>
            <a:ext cx="4554538" cy="3416300"/>
          </a:xfrm>
          <a:ln/>
        </p:spPr>
      </p:sp>
      <p:sp>
        <p:nvSpPr>
          <p:cNvPr id="92164" name="Rectangle 3"/>
          <p:cNvSpPr>
            <a:spLocks noGrp="1" noChangeArrowheads="1"/>
          </p:cNvSpPr>
          <p:nvPr>
            <p:ph type="body" idx="1"/>
          </p:nvPr>
        </p:nvSpPr>
        <p:spPr>
          <a:xfrm>
            <a:off x="914400" y="4343400"/>
            <a:ext cx="5029200" cy="4114800"/>
          </a:xfrm>
          <a:ln/>
        </p:spPr>
        <p:txBody>
          <a:bodyPr/>
          <a:lstStyle/>
          <a:p>
            <a:pPr eaLnBrk="1" hangingPunct="1">
              <a:defRPr/>
            </a:pPr>
            <a:r>
              <a:rPr lang="en-US" dirty="0" smtClean="0"/>
              <a:t>Why does the average cost per garment change?</a:t>
            </a:r>
          </a:p>
          <a:p>
            <a:pPr eaLnBrk="1" hangingPunct="1">
              <a:defRPr/>
            </a:pPr>
            <a:endParaRPr lang="en-US" dirty="0" smtClean="0"/>
          </a:p>
          <a:p>
            <a:pPr marL="0" indent="0" eaLnBrk="1" hangingPunct="1">
              <a:buFontTx/>
              <a:buNone/>
              <a:defRPr/>
            </a:pPr>
            <a:r>
              <a:rPr lang="en-US" dirty="0" smtClean="0"/>
              <a:t>Suppose the owner, Dan Preston, erroneously uses the average cost per unit </a:t>
            </a:r>
            <a:r>
              <a:rPr lang="en-US" i="1" dirty="0" smtClean="0"/>
              <a:t>at full capacity</a:t>
            </a:r>
            <a:r>
              <a:rPr lang="en-US" dirty="0" smtClean="0"/>
              <a:t> to predict total costs at a volume of 4,500 garments. Would he overestimate or underestimate his total costs? By how much?</a:t>
            </a:r>
          </a:p>
          <a:p>
            <a:pPr marL="228600" indent="-228600" eaLnBrk="1" hangingPunct="1">
              <a:defRPr/>
            </a:pPr>
            <a:endParaRPr lang="en-US" dirty="0" smtClean="0"/>
          </a:p>
          <a:p>
            <a:pPr marL="228600" indent="-228600" algn="l" eaLnBrk="1" hangingPunct="1">
              <a:defRPr/>
            </a:pPr>
            <a:r>
              <a:rPr lang="en-US" dirty="0" smtClean="0"/>
              <a:t>If Dan Preston uses the average cost per unit at full capacity ($2.77) to predict total costs for a volume of 4,500 units, he will predict total costs as $12,465 ($2.77 × 4,500 garments). Because</a:t>
            </a:r>
            <a:r>
              <a:rPr lang="en-US" baseline="0" dirty="0" smtClean="0"/>
              <a:t> </a:t>
            </a:r>
            <a:r>
              <a:rPr lang="en-US" dirty="0" smtClean="0"/>
              <a:t>his actual costs at this volume will be $18,225, he will have underestimated costs by $5,760.</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2698578F-0001-445D-813D-7752AB053DFC}" type="slidenum">
              <a:rPr lang="en-US" smtClean="0">
                <a:latin typeface="Arial" pitchFamily="34" charset="0"/>
                <a:cs typeface="Arial" pitchFamily="34" charset="0"/>
              </a:rPr>
              <a:pPr/>
              <a:t>28</a:t>
            </a:fld>
            <a:endParaRPr lang="en-US" smtClean="0">
              <a:latin typeface="Arial" pitchFamily="34" charset="0"/>
              <a:cs typeface="Arial" pitchFamily="34"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r>
              <a:rPr lang="en-US" dirty="0" smtClean="0">
                <a:latin typeface="Arial" pitchFamily="34" charset="0"/>
              </a:rPr>
              <a:t>Turn to E6-25A.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2698578F-0001-445D-813D-7752AB053DFC}" type="slidenum">
              <a:rPr lang="en-US" smtClean="0">
                <a:latin typeface="Arial" pitchFamily="34" charset="0"/>
                <a:cs typeface="Arial" pitchFamily="34" charset="0"/>
              </a:rPr>
              <a:pPr/>
              <a:t>29</a:t>
            </a:fld>
            <a:endParaRPr lang="en-US" smtClean="0">
              <a:latin typeface="Arial" pitchFamily="34" charset="0"/>
              <a:cs typeface="Arial" pitchFamily="34"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marL="228600" indent="-228600" eaLnBrk="1" hangingPunct="1"/>
            <a:r>
              <a:rPr lang="en-US" dirty="0" smtClean="0">
                <a:latin typeface="Arial" pitchFamily="34" charset="0"/>
              </a:rPr>
              <a:t>In Exercise E6-25A, we use the information given to perform the calculations required.</a:t>
            </a:r>
          </a:p>
          <a:p>
            <a:pPr marL="0" indent="0" eaLnBrk="1" hangingPunct="1">
              <a:buFontTx/>
              <a:buNone/>
            </a:pPr>
            <a:endParaRPr lang="en-US" dirty="0" smtClean="0">
              <a:latin typeface="Arial" pitchFamily="34" charset="0"/>
            </a:endParaRPr>
          </a:p>
          <a:p>
            <a:pPr marL="0" indent="0" eaLnBrk="1" hangingPunct="1">
              <a:buFontTx/>
              <a:buNone/>
            </a:pPr>
            <a:r>
              <a:rPr lang="en-US" dirty="0" smtClean="0">
                <a:latin typeface="Arial" pitchFamily="34" charset="0"/>
              </a:rPr>
              <a:t>1.</a:t>
            </a:r>
            <a:r>
              <a:rPr lang="en-US" baseline="0" dirty="0" smtClean="0">
                <a:latin typeface="Arial" pitchFamily="34" charset="0"/>
              </a:rPr>
              <a:t> </a:t>
            </a:r>
            <a:r>
              <a:rPr lang="en-US" dirty="0" smtClean="0">
                <a:latin typeface="Arial" pitchFamily="34" charset="0"/>
              </a:rPr>
              <a:t>Total Cost = Variable Cost + Fixed costs.  So, total Costs = ($24.43 x 1,300) = $31,759.</a:t>
            </a:r>
          </a:p>
          <a:p>
            <a:pPr marL="228600" indent="-228600" eaLnBrk="1" hangingPunct="1">
              <a:buFontTx/>
              <a:buAutoNum type="alphaLcPeriod"/>
            </a:pPr>
            <a:endParaRPr lang="en-US" dirty="0" smtClean="0">
              <a:latin typeface="Arial" pitchFamily="34" charset="0"/>
            </a:endParaRPr>
          </a:p>
          <a:p>
            <a:pPr marL="0" indent="0" eaLnBrk="1" hangingPunct="1">
              <a:buFontTx/>
              <a:buNone/>
            </a:pPr>
            <a:r>
              <a:rPr lang="en-US" dirty="0" smtClean="0">
                <a:latin typeface="Arial" pitchFamily="34" charset="0"/>
              </a:rPr>
              <a:t>2. If $21,359 of the total costs are fixed, then the variable cost per unit is calculated by subtracting the fixed component from total costs and dividing by the number of units. So, $31,759 - $21,359 = $10,400 / 1,300, or $8.00 per mailbox of variable cost.</a:t>
            </a:r>
          </a:p>
          <a:p>
            <a:pPr marL="228600" indent="-228600" eaLnBrk="1" hangingPunct="1">
              <a:buFontTx/>
              <a:buAutoNum type="alphaLcPeriod"/>
            </a:pPr>
            <a:endParaRPr lang="en-US" dirty="0" smtClean="0">
              <a:latin typeface="Arial" pitchFamily="34" charset="0"/>
            </a:endParaRPr>
          </a:p>
          <a:p>
            <a:pPr marL="0" indent="0">
              <a:buFont typeface="+mj-lt"/>
              <a:buNone/>
            </a:pPr>
            <a:r>
              <a:rPr lang="en-US" dirty="0" smtClean="0"/>
              <a:t>            Total costs	      $31,759</a:t>
            </a:r>
          </a:p>
          <a:p>
            <a:pPr marL="514350" indent="-514350">
              <a:buNone/>
            </a:pPr>
            <a:r>
              <a:rPr lang="en-US" dirty="0" smtClean="0"/>
              <a:t>	Less total fixed costs</a:t>
            </a:r>
            <a:r>
              <a:rPr lang="en-US" baseline="0" dirty="0" smtClean="0"/>
              <a:t>   </a:t>
            </a:r>
            <a:r>
              <a:rPr lang="en-US" u="sng" dirty="0" smtClean="0"/>
              <a:t>(21,359)</a:t>
            </a:r>
          </a:p>
          <a:p>
            <a:pPr marL="514350" indent="-514350">
              <a:buNone/>
            </a:pPr>
            <a:r>
              <a:rPr lang="en-US" dirty="0" smtClean="0"/>
              <a:t>	Total variable costs</a:t>
            </a:r>
            <a:r>
              <a:rPr lang="en-US" baseline="0" dirty="0" smtClean="0"/>
              <a:t>       </a:t>
            </a:r>
            <a:r>
              <a:rPr lang="en-US" dirty="0" smtClean="0"/>
              <a:t>$10,400</a:t>
            </a:r>
          </a:p>
          <a:p>
            <a:pPr marL="514350" indent="-514350">
              <a:buNone/>
            </a:pPr>
            <a:r>
              <a:rPr lang="en-US" u="sng" dirty="0" smtClean="0"/>
              <a:t>                                                  ÷ 1,300 </a:t>
            </a:r>
          </a:p>
          <a:p>
            <a:pPr marL="514350" indent="-514350">
              <a:buNone/>
            </a:pPr>
            <a:r>
              <a:rPr lang="en-US" dirty="0" smtClean="0"/>
              <a:t>	Variable cost per mailbox          $8.00</a:t>
            </a:r>
            <a:endParaRPr lang="en-US" dirty="0"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102B003F-C2CE-44D4-B931-C25E0C143588}" type="slidenum">
              <a:rPr lang="en-US" smtClean="0">
                <a:latin typeface="Arial" pitchFamily="34" charset="0"/>
                <a:cs typeface="Arial" pitchFamily="34" charset="0"/>
              </a:rPr>
              <a:pPr/>
              <a:t>3</a:t>
            </a:fld>
            <a:endParaRPr lang="en-US" smtClean="0">
              <a:latin typeface="Arial" pitchFamily="34" charset="0"/>
              <a:cs typeface="Arial" pitchFamily="34" charset="0"/>
            </a:endParaRPr>
          </a:p>
        </p:txBody>
      </p:sp>
      <p:sp>
        <p:nvSpPr>
          <p:cNvPr id="77827" name="Rectangle 2"/>
          <p:cNvSpPr>
            <a:spLocks noChangeArrowheads="1"/>
          </p:cNvSpPr>
          <p:nvPr/>
        </p:nvSpPr>
        <p:spPr bwMode="auto">
          <a:xfrm>
            <a:off x="3886200" y="0"/>
            <a:ext cx="2971800" cy="455613"/>
          </a:xfrm>
          <a:prstGeom prst="rect">
            <a:avLst/>
          </a:prstGeom>
          <a:noFill/>
          <a:ln w="12700">
            <a:noFill/>
            <a:miter lim="800000"/>
            <a:headEnd/>
            <a:tailEnd/>
          </a:ln>
        </p:spPr>
        <p:txBody>
          <a:bodyPr wrap="none" anchor="ctr"/>
          <a:lstStyle/>
          <a:p>
            <a:endParaRPr lang="en-US"/>
          </a:p>
        </p:txBody>
      </p:sp>
      <p:sp>
        <p:nvSpPr>
          <p:cNvPr id="77828" name="Rectangle 3"/>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n-US"/>
          </a:p>
        </p:txBody>
      </p:sp>
      <p:sp>
        <p:nvSpPr>
          <p:cNvPr id="77829" name="Rectangle 4"/>
          <p:cNvSpPr>
            <a:spLocks noChangeArrowheads="1"/>
          </p:cNvSpPr>
          <p:nvPr/>
        </p:nvSpPr>
        <p:spPr bwMode="auto">
          <a:xfrm>
            <a:off x="0" y="0"/>
            <a:ext cx="2971800" cy="455613"/>
          </a:xfrm>
          <a:prstGeom prst="rect">
            <a:avLst/>
          </a:prstGeom>
          <a:noFill/>
          <a:ln w="12700">
            <a:noFill/>
            <a:miter lim="800000"/>
            <a:headEnd/>
            <a:tailEnd/>
          </a:ln>
        </p:spPr>
        <p:txBody>
          <a:bodyPr wrap="none" anchor="ctr"/>
          <a:lstStyle/>
          <a:p>
            <a:endParaRPr lang="en-US"/>
          </a:p>
        </p:txBody>
      </p:sp>
      <p:sp>
        <p:nvSpPr>
          <p:cNvPr id="77830" name="Rectangle 5"/>
          <p:cNvSpPr>
            <a:spLocks noGrp="1" noRot="1" noChangeAspect="1" noChangeArrowheads="1" noTextEdit="1"/>
          </p:cNvSpPr>
          <p:nvPr>
            <p:ph type="sldImg"/>
          </p:nvPr>
        </p:nvSpPr>
        <p:spPr>
          <a:xfrm>
            <a:off x="1152525" y="692150"/>
            <a:ext cx="4554538" cy="3416300"/>
          </a:xfrm>
          <a:ln w="12700" cap="flat"/>
        </p:spPr>
      </p:sp>
      <p:sp>
        <p:nvSpPr>
          <p:cNvPr id="77831" name="Rectangle 6"/>
          <p:cNvSpPr>
            <a:spLocks noGrp="1" noChangeArrowheads="1"/>
          </p:cNvSpPr>
          <p:nvPr>
            <p:ph type="body" idx="1"/>
          </p:nvPr>
        </p:nvSpPr>
        <p:spPr>
          <a:xfrm>
            <a:off x="914400" y="4341813"/>
            <a:ext cx="5029200" cy="4114800"/>
          </a:xfrm>
          <a:noFill/>
          <a:ln/>
        </p:spPr>
        <p:txBody>
          <a:bodyPr lIns="90488" tIns="44450" rIns="90488" bIns="44450"/>
          <a:lstStyle/>
          <a:p>
            <a:pPr marL="228600" indent="-228600" eaLnBrk="1" hangingPunct="1"/>
            <a:r>
              <a:rPr lang="en-US" dirty="0" smtClean="0">
                <a:latin typeface="Arial" pitchFamily="34" charset="0"/>
              </a:rPr>
              <a:t>To make good decisions and accurate projections, managers must understand </a:t>
            </a:r>
            <a:r>
              <a:rPr lang="en-US" b="1" dirty="0" smtClean="0">
                <a:latin typeface="Arial" pitchFamily="34" charset="0"/>
              </a:rPr>
              <a:t>cost behavior</a:t>
            </a:r>
            <a:r>
              <a:rPr lang="en-US" dirty="0" smtClean="0">
                <a:latin typeface="Arial" pitchFamily="34" charset="0"/>
              </a:rPr>
              <a:t>—that is, how costs change as volume changes. </a:t>
            </a:r>
          </a:p>
          <a:p>
            <a:pPr marL="228600" indent="-228600" eaLnBrk="1" hangingPunct="1"/>
            <a:endParaRPr lang="en-US" dirty="0" smtClean="0">
              <a:latin typeface="Arial" pitchFamily="34" charset="0"/>
            </a:endParaRPr>
          </a:p>
          <a:p>
            <a:pPr marL="228600" indent="-228600" eaLnBrk="1" hangingPunct="1"/>
            <a:r>
              <a:rPr lang="en-US" dirty="0" smtClean="0">
                <a:latin typeface="Arial" pitchFamily="34" charset="0"/>
              </a:rPr>
              <a:t>First, we will consider three of the most common cost behaviors:</a:t>
            </a:r>
          </a:p>
          <a:p>
            <a:pPr marL="228600" indent="-228600" eaLnBrk="1" hangingPunct="1">
              <a:buFontTx/>
              <a:buAutoNum type="arabicPeriod"/>
            </a:pPr>
            <a:r>
              <a:rPr lang="en-US" dirty="0" smtClean="0">
                <a:latin typeface="Arial" pitchFamily="34" charset="0"/>
              </a:rPr>
              <a:t>Variable costs</a:t>
            </a:r>
          </a:p>
          <a:p>
            <a:pPr marL="228600" indent="-228600" eaLnBrk="1" hangingPunct="1">
              <a:buFontTx/>
              <a:buAutoNum type="arabicPeriod"/>
            </a:pPr>
            <a:r>
              <a:rPr lang="en-US" dirty="0" smtClean="0">
                <a:latin typeface="Arial" pitchFamily="34" charset="0"/>
              </a:rPr>
              <a:t>Fixed costs</a:t>
            </a:r>
          </a:p>
          <a:p>
            <a:pPr marL="228600" indent="-228600" eaLnBrk="1" hangingPunct="1">
              <a:buFontTx/>
              <a:buAutoNum type="arabicPeriod"/>
            </a:pPr>
            <a:r>
              <a:rPr lang="en-US" dirty="0" smtClean="0">
                <a:latin typeface="Arial" pitchFamily="34" charset="0"/>
              </a:rPr>
              <a:t>Mixed costs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6CA147C6-A3C4-42BD-9BAA-BD8F7FD4D28E}" type="slidenum">
              <a:rPr lang="en-US" smtClean="0">
                <a:latin typeface="Arial" pitchFamily="34" charset="0"/>
                <a:cs typeface="Arial" pitchFamily="34" charset="0"/>
              </a:rPr>
              <a:pPr/>
              <a:t>30</a:t>
            </a:fld>
            <a:endParaRPr lang="en-US" smtClean="0">
              <a:latin typeface="Arial" pitchFamily="34" charset="0"/>
              <a:cs typeface="Arial" pitchFamily="34"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r>
              <a:rPr lang="en-US" dirty="0" smtClean="0">
                <a:latin typeface="Arial" pitchFamily="34" charset="0"/>
              </a:rPr>
              <a:t>We continue the calculations required by Exercise 6-25A.</a:t>
            </a:r>
          </a:p>
          <a:p>
            <a:pPr eaLnBrk="1" hangingPunct="1"/>
            <a:endParaRPr lang="en-US" dirty="0" smtClean="0">
              <a:latin typeface="Arial" pitchFamily="34" charset="0"/>
            </a:endParaRPr>
          </a:p>
          <a:p>
            <a:pPr eaLnBrk="1" hangingPunct="1"/>
            <a:r>
              <a:rPr lang="en-US" dirty="0" smtClean="0">
                <a:latin typeface="Arial" pitchFamily="34" charset="0"/>
              </a:rPr>
              <a:t>3.</a:t>
            </a:r>
            <a:r>
              <a:rPr lang="en-US" baseline="0" dirty="0" smtClean="0">
                <a:latin typeface="Arial" pitchFamily="34" charset="0"/>
              </a:rPr>
              <a:t> </a:t>
            </a:r>
            <a:r>
              <a:rPr lang="en-US" dirty="0" smtClean="0">
                <a:latin typeface="Arial" pitchFamily="34" charset="0"/>
              </a:rPr>
              <a:t>The cost equation for Freedom Mailbox where Y = (Variable cost) x (Number of units) + Fixed Cost, or $8.00x + $21,359.</a:t>
            </a:r>
          </a:p>
          <a:p>
            <a:pPr eaLnBrk="1" hangingPunct="1"/>
            <a:endParaRPr lang="en-US" dirty="0" smtClean="0">
              <a:latin typeface="Arial" pitchFamily="34" charset="0"/>
            </a:endParaRPr>
          </a:p>
          <a:p>
            <a:pPr eaLnBrk="1" hangingPunct="1"/>
            <a:r>
              <a:rPr lang="en-US" dirty="0" smtClean="0">
                <a:latin typeface="Arial" pitchFamily="34" charset="0"/>
              </a:rPr>
              <a:t>4.</a:t>
            </a:r>
            <a:r>
              <a:rPr lang="en-US" baseline="0" dirty="0" smtClean="0">
                <a:latin typeface="Arial" pitchFamily="34" charset="0"/>
              </a:rPr>
              <a:t> </a:t>
            </a:r>
            <a:r>
              <a:rPr lang="en-US" dirty="0" smtClean="0">
                <a:latin typeface="Arial" pitchFamily="34" charset="0"/>
              </a:rPr>
              <a:t>Average cost per unit is $24.43  x 1,700 mailboxes, or $ 41,531.</a:t>
            </a:r>
          </a:p>
          <a:p>
            <a:pPr eaLnBrk="1" hangingPunct="1"/>
            <a:endParaRPr lang="en-US" dirty="0" smtClean="0">
              <a:latin typeface="Arial" pitchFamily="34" charset="0"/>
            </a:endParaRPr>
          </a:p>
          <a:p>
            <a:pPr eaLnBrk="1" hangingPunct="1"/>
            <a:r>
              <a:rPr lang="en-US" dirty="0" smtClean="0">
                <a:latin typeface="Arial" pitchFamily="34" charset="0"/>
              </a:rPr>
              <a:t>5.</a:t>
            </a:r>
            <a:r>
              <a:rPr lang="en-US" baseline="0" dirty="0" smtClean="0">
                <a:latin typeface="Arial" pitchFamily="34" charset="0"/>
              </a:rPr>
              <a:t> </a:t>
            </a:r>
            <a:r>
              <a:rPr lang="en-US" dirty="0" smtClean="0">
                <a:latin typeface="Arial" pitchFamily="34" charset="0"/>
              </a:rPr>
              <a:t>If the cost equation is used, the variable component plus the fixed component produces a lower cost. Y = $8.00(1,700)  + $21,359 = $34,959.</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740CBDBE-D890-4801-BE71-72D9EF5610CB}" type="slidenum">
              <a:rPr lang="en-US" smtClean="0">
                <a:latin typeface="Arial" pitchFamily="34" charset="0"/>
                <a:cs typeface="Arial" pitchFamily="34" charset="0"/>
              </a:rPr>
              <a:pPr/>
              <a:t>31</a:t>
            </a:fld>
            <a:endParaRPr lang="en-US" smtClean="0">
              <a:latin typeface="Arial" pitchFamily="34" charset="0"/>
              <a:cs typeface="Arial" pitchFamily="34" charset="0"/>
            </a:endParaRPr>
          </a:p>
        </p:txBody>
      </p:sp>
      <p:sp>
        <p:nvSpPr>
          <p:cNvPr id="98307" name="Rectangle 2"/>
          <p:cNvSpPr>
            <a:spLocks noGrp="1" noRot="1" noChangeAspect="1" noChangeArrowheads="1" noTextEdit="1"/>
          </p:cNvSpPr>
          <p:nvPr>
            <p:ph type="sldImg"/>
          </p:nvPr>
        </p:nvSpPr>
        <p:spPr>
          <a:xfrm>
            <a:off x="1152525" y="692150"/>
            <a:ext cx="4554538" cy="3416300"/>
          </a:xfrm>
          <a:ln/>
        </p:spPr>
      </p:sp>
      <p:sp>
        <p:nvSpPr>
          <p:cNvPr id="98308"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The plant manager’s forecast would be about $6,572 too high if he uses the average cost per unit to predict costs. The average cost per unit is based on a mixed cost that will change as volume changes. If the manager uses the average cost to predict costs, he is erroneously assuming that the average cost per unit does </a:t>
            </a:r>
            <a:r>
              <a:rPr lang="en-US" i="1" dirty="0" smtClean="0">
                <a:latin typeface="Arial" pitchFamily="34" charset="0"/>
              </a:rPr>
              <a:t>not</a:t>
            </a:r>
            <a:r>
              <a:rPr lang="en-US" dirty="0" smtClean="0">
                <a:latin typeface="Arial" pitchFamily="34" charset="0"/>
              </a:rPr>
              <a:t> change at different volumes. He’s basically assuming it is </a:t>
            </a:r>
            <a:r>
              <a:rPr lang="en-US" u="sng" dirty="0" smtClean="0">
                <a:latin typeface="Arial" pitchFamily="34" charset="0"/>
              </a:rPr>
              <a:t>all</a:t>
            </a:r>
            <a:r>
              <a:rPr lang="en-US" dirty="0" smtClean="0">
                <a:latin typeface="Arial" pitchFamily="34" charset="0"/>
              </a:rPr>
              <a:t> a variable cost. The manager should use the cost equation to predict costs because</a:t>
            </a:r>
            <a:r>
              <a:rPr lang="en-US" baseline="0" dirty="0" smtClean="0">
                <a:latin typeface="Arial" pitchFamily="34" charset="0"/>
              </a:rPr>
              <a:t> </a:t>
            </a:r>
            <a:r>
              <a:rPr lang="en-US" dirty="0" smtClean="0">
                <a:latin typeface="Arial" pitchFamily="34" charset="0"/>
              </a:rPr>
              <a:t>it takes into account the variable and fixed components of producing mailboxes.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kern="1200" baseline="0" dirty="0" smtClean="0">
                <a:solidFill>
                  <a:schemeClr val="tx1"/>
                </a:solidFill>
                <a:latin typeface="Arial" charset="0"/>
                <a:ea typeface="+mn-ea"/>
                <a:cs typeface="+mn-cs"/>
              </a:rPr>
              <a:t>Many companies adopting sustainable business practices experience changes in the way their costs behave. For example, many banks, credit card companies, and utilities offer </a:t>
            </a:r>
            <a:r>
              <a:rPr lang="en-US" sz="1200" kern="1200" baseline="0" dirty="0" err="1" smtClean="0">
                <a:solidFill>
                  <a:schemeClr val="tx1"/>
                </a:solidFill>
                <a:latin typeface="Arial" charset="0"/>
                <a:ea typeface="+mn-ea"/>
                <a:cs typeface="+mn-cs"/>
              </a:rPr>
              <a:t>e</a:t>
            </a:r>
            <a:r>
              <a:rPr lang="en-US" sz="1200" kern="1200" baseline="0" dirty="0" smtClean="0">
                <a:solidFill>
                  <a:schemeClr val="tx1"/>
                </a:solidFill>
                <a:latin typeface="Arial" charset="0"/>
                <a:ea typeface="+mn-ea"/>
                <a:cs typeface="+mn-cs"/>
              </a:rPr>
              <a:t>-banking and </a:t>
            </a:r>
            <a:r>
              <a:rPr lang="en-US" sz="1200" kern="1200" baseline="0" dirty="0" err="1" smtClean="0">
                <a:solidFill>
                  <a:schemeClr val="tx1"/>
                </a:solidFill>
                <a:latin typeface="Arial" charset="0"/>
                <a:ea typeface="+mn-ea"/>
                <a:cs typeface="+mn-cs"/>
              </a:rPr>
              <a:t>e</a:t>
            </a:r>
            <a:r>
              <a:rPr lang="en-US" sz="1200" kern="1200" baseline="0" dirty="0" smtClean="0">
                <a:solidFill>
                  <a:schemeClr val="tx1"/>
                </a:solidFill>
                <a:latin typeface="Arial" charset="0"/>
                <a:ea typeface="+mn-ea"/>
                <a:cs typeface="+mn-cs"/>
              </a:rPr>
              <a:t>-billing services as an alternative to sending traditional paper statements and bills through the mail. E-banking and </a:t>
            </a:r>
            <a:r>
              <a:rPr lang="en-US" sz="1200" kern="1200" baseline="0" dirty="0" err="1" smtClean="0">
                <a:solidFill>
                  <a:schemeClr val="tx1"/>
                </a:solidFill>
                <a:latin typeface="Arial" charset="0"/>
                <a:ea typeface="+mn-ea"/>
                <a:cs typeface="+mn-cs"/>
              </a:rPr>
              <a:t>e</a:t>
            </a:r>
            <a:r>
              <a:rPr lang="en-US" sz="1200" kern="1200" baseline="0" dirty="0" smtClean="0">
                <a:solidFill>
                  <a:schemeClr val="tx1"/>
                </a:solidFill>
                <a:latin typeface="Arial" charset="0"/>
                <a:ea typeface="+mn-ea"/>
                <a:cs typeface="+mn-cs"/>
              </a:rPr>
              <a:t>-billing drive down a company’s variable costs. The environmental consequences of this action are tremendous if you consider the entire production and delivery cycle of the bills and statements, all of the way from the logging of the trees in the forest to the delivery of the bill at the customer’s doorstep. </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From the customer’s perspective, adoption of </a:t>
            </a:r>
            <a:r>
              <a:rPr lang="en-US" sz="1200" kern="1200" baseline="0" dirty="0" err="1" smtClean="0">
                <a:solidFill>
                  <a:schemeClr val="tx1"/>
                </a:solidFill>
                <a:latin typeface="Arial" charset="0"/>
                <a:ea typeface="+mn-ea"/>
                <a:cs typeface="+mn-cs"/>
              </a:rPr>
              <a:t>e</a:t>
            </a:r>
            <a:r>
              <a:rPr lang="en-US" sz="1200" kern="1200" baseline="0" dirty="0" smtClean="0">
                <a:solidFill>
                  <a:schemeClr val="tx1"/>
                </a:solidFill>
                <a:latin typeface="Arial" charset="0"/>
                <a:ea typeface="+mn-ea"/>
                <a:cs typeface="+mn-cs"/>
              </a:rPr>
              <a:t>-billing and </a:t>
            </a:r>
            <a:r>
              <a:rPr lang="en-US" sz="1200" kern="1200" baseline="0" dirty="0" err="1" smtClean="0">
                <a:solidFill>
                  <a:schemeClr val="tx1"/>
                </a:solidFill>
                <a:latin typeface="Arial" charset="0"/>
                <a:ea typeface="+mn-ea"/>
                <a:cs typeface="+mn-cs"/>
              </a:rPr>
              <a:t>e</a:t>
            </a:r>
            <a:r>
              <a:rPr lang="en-US" sz="1200" kern="1200" baseline="0" dirty="0" smtClean="0">
                <a:solidFill>
                  <a:schemeClr val="tx1"/>
                </a:solidFill>
                <a:latin typeface="Arial" charset="0"/>
                <a:ea typeface="+mn-ea"/>
                <a:cs typeface="+mn-cs"/>
              </a:rPr>
              <a:t>-banking services provides one means for households to embrace a greener lifestyle and the adoption of electronic billing by the general public could have a significant positive impact on the environment.</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From the company’s perspective, this practice also reduces the total variable costs associated with processing, printing, and mailing statements (and cancelled checks) to each customer. In place of these variable costs, the company must incur additional fixed costs to develop secure online banking and billing websites. However, the variable cost savings generated must be substantial and cost effective.</a:t>
            </a:r>
          </a:p>
          <a:p>
            <a:endParaRPr lang="en-US" dirty="0"/>
          </a:p>
        </p:txBody>
      </p:sp>
      <p:sp>
        <p:nvSpPr>
          <p:cNvPr id="4" name="Slide Number Placeholder 3"/>
          <p:cNvSpPr>
            <a:spLocks noGrp="1"/>
          </p:cNvSpPr>
          <p:nvPr>
            <p:ph type="sldNum" sz="quarter" idx="10"/>
          </p:nvPr>
        </p:nvSpPr>
        <p:spPr/>
        <p:txBody>
          <a:bodyPr/>
          <a:lstStyle/>
          <a:p>
            <a:pPr>
              <a:defRPr/>
            </a:pPr>
            <a:fld id="{F6528E53-E818-47D1-9880-F400A4342C99}"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6D59F13-1CBB-D740-96E4-1AFDA81DE1A4}" type="slidenum">
              <a:rPr lang="en-US" smtClean="0">
                <a:latin typeface="Arial" pitchFamily="-112" charset="0"/>
                <a:ea typeface="ＭＳ Ｐゴシック" pitchFamily="-112" charset="-128"/>
                <a:cs typeface="ＭＳ Ｐゴシック" pitchFamily="-112" charset="-128"/>
              </a:rPr>
              <a:pPr/>
              <a:t>33</a:t>
            </a:fld>
            <a:endParaRPr lang="en-US" smtClean="0">
              <a:latin typeface="Arial" pitchFamily="-112" charset="0"/>
              <a:ea typeface="ＭＳ Ｐゴシック" pitchFamily="-112" charset="-128"/>
              <a:cs typeface="ＭＳ Ｐゴシック" pitchFamily="-112"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dirty="0" smtClean="0">
                <a:latin typeface="Arial" pitchFamily="34" charset="0"/>
              </a:rPr>
              <a:t>Learning Objective 3 involves using account analysis and scatter plots to analyze cost behavior.</a:t>
            </a:r>
          </a:p>
        </p:txBody>
      </p:sp>
      <p:sp>
        <p:nvSpPr>
          <p:cNvPr id="22533" name="Footer Placeholder 4"/>
          <p:cNvSpPr>
            <a:spLocks noGrp="1"/>
          </p:cNvSpPr>
          <p:nvPr>
            <p:ph type="ftr" sz="quarter" idx="4"/>
          </p:nvPr>
        </p:nvSpPr>
        <p:spPr>
          <a:noFill/>
        </p:spPr>
        <p:txBody>
          <a:bodyPr/>
          <a:lstStyle/>
          <a:p>
            <a:r>
              <a:rPr lang="en-US" smtClean="0">
                <a:latin typeface="Arial" pitchFamily="-112" charset="0"/>
                <a:ea typeface="ＭＳ Ｐゴシック" pitchFamily="-112" charset="-128"/>
                <a:cs typeface="ＭＳ Ｐゴシック" pitchFamily="-112" charset="-128"/>
              </a:rPr>
              <a:t>Copyright © 2009 Pearson Education, Inc. Publishing as Prentice Hall.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50D3FB0B-6AA9-427C-B489-44460675F220}" type="slidenum">
              <a:rPr lang="en-US" smtClean="0">
                <a:latin typeface="Arial" pitchFamily="34" charset="0"/>
                <a:cs typeface="Arial" pitchFamily="34" charset="0"/>
              </a:rPr>
              <a:pPr/>
              <a:t>34</a:t>
            </a:fld>
            <a:endParaRPr lang="en-US" smtClean="0">
              <a:latin typeface="Arial" pitchFamily="34" charset="0"/>
              <a:cs typeface="Arial" pitchFamily="34"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r>
              <a:rPr lang="en-US" dirty="0" smtClean="0">
                <a:latin typeface="Arial" pitchFamily="34" charset="0"/>
              </a:rPr>
              <a:t>There are four common methods used to analyze</a:t>
            </a:r>
            <a:r>
              <a:rPr lang="en-US" baseline="0" dirty="0" smtClean="0">
                <a:latin typeface="Arial" pitchFamily="34" charset="0"/>
              </a:rPr>
              <a:t> cost behavior</a:t>
            </a:r>
            <a:r>
              <a:rPr lang="en-US" dirty="0" smtClean="0">
                <a:latin typeface="Arial" pitchFamily="34" charset="0"/>
              </a:rPr>
              <a:t>:</a:t>
            </a:r>
          </a:p>
          <a:p>
            <a:pPr marL="1143000" lvl="2" indent="-228600" eaLnBrk="1" hangingPunct="1">
              <a:buAutoNum type="arabicPeriod"/>
            </a:pPr>
            <a:r>
              <a:rPr lang="en-US" dirty="0" smtClean="0">
                <a:latin typeface="Arial" pitchFamily="34" charset="0"/>
              </a:rPr>
              <a:t>Account Analysis</a:t>
            </a:r>
          </a:p>
          <a:p>
            <a:pPr marL="1143000" lvl="2" indent="-228600" eaLnBrk="1" hangingPunct="1">
              <a:buAutoNum type="arabicPeriod"/>
            </a:pPr>
            <a:r>
              <a:rPr lang="en-US" dirty="0" smtClean="0">
                <a:latin typeface="Arial" pitchFamily="34" charset="0"/>
              </a:rPr>
              <a:t>Scatter Plots</a:t>
            </a:r>
          </a:p>
          <a:p>
            <a:pPr marL="1143000" lvl="2" indent="-228600" eaLnBrk="1" hangingPunct="1">
              <a:buNone/>
            </a:pPr>
            <a:r>
              <a:rPr lang="en-US" dirty="0" smtClean="0">
                <a:latin typeface="Arial" pitchFamily="34" charset="0"/>
              </a:rPr>
              <a:t>3.</a:t>
            </a:r>
            <a:r>
              <a:rPr lang="en-US" baseline="0" dirty="0" smtClean="0">
                <a:latin typeface="Arial" pitchFamily="34" charset="0"/>
              </a:rPr>
              <a:t>  High-low Method</a:t>
            </a:r>
            <a:endParaRPr lang="en-US" dirty="0" smtClean="0">
              <a:latin typeface="Arial" pitchFamily="34" charset="0"/>
            </a:endParaRPr>
          </a:p>
          <a:p>
            <a:pPr lvl="2" eaLnBrk="1" hangingPunct="1"/>
            <a:r>
              <a:rPr lang="en-US" dirty="0" smtClean="0">
                <a:latin typeface="Arial" pitchFamily="34" charset="0"/>
              </a:rPr>
              <a:t>4.  Regression Analysis</a:t>
            </a:r>
          </a:p>
          <a:p>
            <a:pPr eaLnBrk="1" hangingPunct="1"/>
            <a:r>
              <a:rPr lang="en-US" dirty="0" smtClean="0">
                <a:latin typeface="Arial" pitchFamily="34" charset="0"/>
              </a:rPr>
              <a:t>The order</a:t>
            </a:r>
            <a:r>
              <a:rPr lang="en-US" baseline="0" dirty="0" smtClean="0">
                <a:latin typeface="Arial" pitchFamily="34" charset="0"/>
              </a:rPr>
              <a:t> of these methods goes from least accurate to most accurate.  </a:t>
            </a:r>
          </a:p>
          <a:p>
            <a:pPr eaLnBrk="1" hangingPunct="1"/>
            <a:endParaRPr lang="en-US" dirty="0" smtClean="0">
              <a:latin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BED0635-E50D-4071-AC2E-5ED5D22611F8}" type="slidenum">
              <a:rPr lang="en-US" sz="1200"/>
              <a:pPr algn="r"/>
              <a:t>35</a:t>
            </a:fld>
            <a:endParaRPr lang="en-US" sz="1200"/>
          </a:p>
        </p:txBody>
      </p:sp>
      <p:sp>
        <p:nvSpPr>
          <p:cNvPr id="196611" name="Rectangle 2"/>
          <p:cNvSpPr>
            <a:spLocks noGrp="1" noRot="1" noChangeAspect="1" noChangeArrowheads="1" noTextEdit="1"/>
          </p:cNvSpPr>
          <p:nvPr>
            <p:ph type="sldImg"/>
          </p:nvPr>
        </p:nvSpPr>
        <p:spPr>
          <a:ln/>
        </p:spPr>
      </p:sp>
      <p:sp>
        <p:nvSpPr>
          <p:cNvPr id="196612" name="Rectangle 3"/>
          <p:cNvSpPr>
            <a:spLocks noGrp="1" noChangeArrowheads="1"/>
          </p:cNvSpPr>
          <p:nvPr>
            <p:ph type="body" idx="1"/>
          </p:nvPr>
        </p:nvSpPr>
        <p:spPr>
          <a:noFill/>
          <a:ln/>
        </p:spPr>
        <p:txBody>
          <a:bodyPr/>
          <a:lstStyle/>
          <a:p>
            <a:pPr eaLnBrk="1" hangingPunct="1"/>
            <a:r>
              <a:rPr lang="en-US" dirty="0" smtClean="0">
                <a:latin typeface="Arial" pitchFamily="34" charset="0"/>
              </a:rPr>
              <a:t>Managers need to figure out how their costs behave before they can make predictions and good business decisions. When performing </a:t>
            </a:r>
            <a:r>
              <a:rPr lang="en-US" b="1" dirty="0" smtClean="0">
                <a:latin typeface="Arial" pitchFamily="34" charset="0"/>
              </a:rPr>
              <a:t>account analysis</a:t>
            </a:r>
            <a:r>
              <a:rPr lang="en-US" dirty="0" smtClean="0">
                <a:latin typeface="Arial" pitchFamily="34" charset="0"/>
              </a:rPr>
              <a:t>, managers use their judgment to classify each general ledger account as a variable, fixed, or mixed cost. This amount of judgment causes some issues because the analysis is not based entirely on facts;</a:t>
            </a:r>
            <a:r>
              <a:rPr lang="en-US" baseline="0" dirty="0" smtClean="0">
                <a:latin typeface="Arial" pitchFamily="34" charset="0"/>
              </a:rPr>
              <a:t> the estimates are subjective.</a:t>
            </a:r>
            <a:endParaRPr lang="en-US" dirty="0" smtClean="0">
              <a:latin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117BF6D6-10E1-43C2-9219-C31AD6783027}" type="slidenum">
              <a:rPr lang="en-US" smtClean="0">
                <a:latin typeface="Arial" pitchFamily="34" charset="0"/>
                <a:cs typeface="Arial" pitchFamily="34" charset="0"/>
              </a:rPr>
              <a:pPr/>
              <a:t>36</a:t>
            </a:fld>
            <a:endParaRPr lang="en-US" smtClean="0">
              <a:latin typeface="Arial" pitchFamily="34" charset="0"/>
              <a:cs typeface="Arial" pitchFamily="34"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r>
              <a:rPr lang="en-US" dirty="0" smtClean="0">
                <a:latin typeface="Arial" pitchFamily="34" charset="0"/>
              </a:rPr>
              <a:t>Scatter plots use historical data to determine a cost’s behavior. A scatter plot is the graph of historical cost data on the y-axis and volume data on the x axis. The resulting graph helps managers visually determine the strength of the relationship between the cost and the volume of the chosen activity base. Remember that plotting points of cost and volume visually expresses the cost relationship. This is not always a straight line. The plotting of the data helps to determine whether the cost is accurately classified as variable, fixed, or mixed.</a:t>
            </a:r>
          </a:p>
          <a:p>
            <a:pPr eaLnBrk="1" hangingPunct="1"/>
            <a:endParaRPr lang="en-US" dirty="0" smtClean="0">
              <a:latin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D3449412-9CE9-4A83-A4DB-B9067DF1A728}" type="slidenum">
              <a:rPr lang="en-US" smtClean="0">
                <a:latin typeface="Arial" pitchFamily="34" charset="0"/>
                <a:cs typeface="Arial" pitchFamily="34" charset="0"/>
              </a:rPr>
              <a:pPr/>
              <a:t>37</a:t>
            </a:fld>
            <a:endParaRPr lang="en-US" smtClean="0">
              <a:latin typeface="Arial" pitchFamily="34" charset="0"/>
              <a:cs typeface="Arial" pitchFamily="34"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r>
              <a:rPr lang="en-US" dirty="0" smtClean="0">
                <a:latin typeface="Arial" pitchFamily="34" charset="0"/>
              </a:rPr>
              <a:t>This slide is a visual example of the graph of cost on the y-axis and volume on the x-axis. It is the starting point for determining the cost’s behavior.</a:t>
            </a:r>
          </a:p>
          <a:p>
            <a:pPr eaLnBrk="1" hangingPunct="1"/>
            <a:endParaRPr lang="en-US" dirty="0" smtClean="0">
              <a:latin typeface="Arial" pitchFamily="34" charset="0"/>
            </a:endParaRPr>
          </a:p>
          <a:p>
            <a:pPr eaLnBrk="1" hangingPunct="1"/>
            <a:r>
              <a:rPr lang="en-US" dirty="0" smtClean="0">
                <a:latin typeface="Arial" pitchFamily="34" charset="0"/>
              </a:rPr>
              <a:t>If there is a fairly strong relationship between the cost and volume, the data points will fall in a linear pattern, meaning they will resemble something close to a straight line. However, if there is little or no relationship between the cost and volume, the data points will appear almost random. When studying a scatter</a:t>
            </a:r>
            <a:r>
              <a:rPr lang="en-US" baseline="0" dirty="0" smtClean="0">
                <a:latin typeface="Arial" pitchFamily="34" charset="0"/>
              </a:rPr>
              <a:t> plot, fit a line to the data with half of the points falling above and below the line. The line’s slope equals cost per unit, and where it intercepts the y-axis indicates fixed cost. </a:t>
            </a:r>
            <a:r>
              <a:rPr lang="en-US" dirty="0" smtClean="0">
                <a:latin typeface="Arial" pitchFamily="34" charset="0"/>
              </a:rPr>
              <a:t>If the data points suggest a fairly weak relationship between the cost and the volume of the chosen activity, any cost equation based on that data will not be very useful for predicting future costs.</a:t>
            </a:r>
          </a:p>
          <a:p>
            <a:pPr eaLnBrk="1" hangingPunct="1"/>
            <a:endParaRPr lang="en-US" dirty="0" smtClean="0">
              <a:latin typeface="Arial" pitchFamily="34" charset="0"/>
            </a:endParaRPr>
          </a:p>
          <a:p>
            <a:pPr eaLnBrk="1" hangingPunct="1"/>
            <a:r>
              <a:rPr lang="en-US" dirty="0" smtClean="0">
                <a:latin typeface="Arial" pitchFamily="34" charset="0"/>
              </a:rPr>
              <a:t>Scatter plots are also very useful because they allow managers to identify </a:t>
            </a:r>
            <a:r>
              <a:rPr lang="en-US" b="1" dirty="0" smtClean="0">
                <a:latin typeface="Arial" pitchFamily="34" charset="0"/>
              </a:rPr>
              <a:t>outliers</a:t>
            </a:r>
            <a:r>
              <a:rPr lang="en-US" dirty="0" smtClean="0">
                <a:latin typeface="Arial" pitchFamily="34" charset="0"/>
              </a:rPr>
              <a:t>, or abnormal data points. Outliers are data points that do not fall in the same general pattern as the other data points. If a manager sees a potential outlier in the data, he or she should first determine whether the data is correct. Perhaps a clerical error was made when gathering or inputting the data.</a:t>
            </a:r>
          </a:p>
          <a:p>
            <a:pPr eaLnBrk="1" hangingPunct="1"/>
            <a:endParaRPr lang="en-US" dirty="0" smtClean="0">
              <a:latin typeface="Arial" pitchFamily="34" charset="0"/>
            </a:endParaRPr>
          </a:p>
          <a:p>
            <a:pPr eaLnBrk="1" hangingPunct="1"/>
            <a:r>
              <a:rPr lang="en-US" dirty="0" smtClean="0">
                <a:latin typeface="Arial" pitchFamily="34" charset="0"/>
              </a:rPr>
              <a:t>Scatter</a:t>
            </a:r>
            <a:r>
              <a:rPr lang="en-US" baseline="0" dirty="0" smtClean="0">
                <a:latin typeface="Arial" pitchFamily="34" charset="0"/>
              </a:rPr>
              <a:t> plots have a few disadvantages, however. These are due to the subjectivity of analyzing the scatter plot. Fitting a line to the data, interpreting where the line crosses the y-axis, and calculation of the line’s slope can all vary depending on the individual performing the analysis.</a:t>
            </a:r>
            <a:endParaRPr lang="en-US" dirty="0" smtClean="0">
              <a:latin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6D59F13-1CBB-D740-96E4-1AFDA81DE1A4}" type="slidenum">
              <a:rPr lang="en-US" smtClean="0">
                <a:latin typeface="Arial" pitchFamily="-112" charset="0"/>
                <a:ea typeface="ＭＳ Ｐゴシック" pitchFamily="-112" charset="-128"/>
                <a:cs typeface="ＭＳ Ｐゴシック" pitchFamily="-112" charset="-128"/>
              </a:rPr>
              <a:pPr/>
              <a:t>38</a:t>
            </a:fld>
            <a:endParaRPr lang="en-US" smtClean="0">
              <a:latin typeface="Arial" pitchFamily="-112" charset="0"/>
              <a:ea typeface="ＭＳ Ｐゴシック" pitchFamily="-112" charset="-128"/>
              <a:cs typeface="ＭＳ Ｐゴシック" pitchFamily="-112"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dirty="0" smtClean="0">
                <a:latin typeface="Arial" pitchFamily="34" charset="0"/>
              </a:rPr>
              <a:t>Learning Objective 4 involves using the high-low method to analyze cost behavior.  </a:t>
            </a:r>
          </a:p>
        </p:txBody>
      </p:sp>
      <p:sp>
        <p:nvSpPr>
          <p:cNvPr id="22533" name="Footer Placeholder 4"/>
          <p:cNvSpPr>
            <a:spLocks noGrp="1"/>
          </p:cNvSpPr>
          <p:nvPr>
            <p:ph type="ftr" sz="quarter" idx="4"/>
          </p:nvPr>
        </p:nvSpPr>
        <p:spPr>
          <a:noFill/>
        </p:spPr>
        <p:txBody>
          <a:bodyPr/>
          <a:lstStyle/>
          <a:p>
            <a:r>
              <a:rPr lang="en-US" smtClean="0">
                <a:latin typeface="Arial" pitchFamily="-112" charset="0"/>
                <a:ea typeface="ＭＳ Ｐゴシック" pitchFamily="-112" charset="-128"/>
                <a:cs typeface="ＭＳ Ｐゴシック" pitchFamily="-112" charset="-128"/>
              </a:rPr>
              <a:t>Copyright © 2009 Pearson Education, Inc. Publishing as Prentice Hall.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p:spPr>
        <p:txBody>
          <a:bodyPr/>
          <a:lstStyle/>
          <a:p>
            <a:pPr marL="514350" indent="-514350">
              <a:buNone/>
              <a:defRPr/>
            </a:pPr>
            <a:r>
              <a:rPr lang="en-US" sz="1200" dirty="0" smtClean="0">
                <a:latin typeface="Arial" pitchFamily="34" charset="0"/>
              </a:rPr>
              <a:t>There are three steps in the high-low method: </a:t>
            </a:r>
          </a:p>
          <a:p>
            <a:pPr marL="514350" indent="-514350">
              <a:buNone/>
              <a:defRPr/>
            </a:pPr>
            <a:r>
              <a:rPr lang="en-US" sz="1200" dirty="0" smtClean="0"/>
              <a:t>Step 1: Find variable cost per unit (slope) of cost line. </a:t>
            </a:r>
          </a:p>
          <a:p>
            <a:pPr marL="514350" indent="-514350">
              <a:buNone/>
              <a:defRPr/>
            </a:pPr>
            <a:r>
              <a:rPr lang="en-US" sz="1200" dirty="0" smtClean="0"/>
              <a:t>Step 2: Find the fixed costs (vertical intercept).</a:t>
            </a:r>
          </a:p>
          <a:p>
            <a:pPr marL="514350" indent="-514350">
              <a:buNone/>
              <a:defRPr/>
            </a:pPr>
            <a:r>
              <a:rPr lang="en-US" sz="1200" dirty="0" smtClean="0"/>
              <a:t>Step 3: Create the cost equation.</a:t>
            </a:r>
          </a:p>
          <a:p>
            <a:endParaRPr lang="en-US" sz="1200" dirty="0" smtClean="0">
              <a:latin typeface="Arial" pitchFamily="34" charset="0"/>
            </a:endParaRPr>
          </a:p>
          <a:p>
            <a:r>
              <a:rPr lang="en-US" sz="1200" dirty="0" smtClean="0">
                <a:latin typeface="Arial" pitchFamily="34" charset="0"/>
              </a:rPr>
              <a:t>One major drawback of the high-low method is that it uses only two data points: highest and lowest. Because we ignore every other month, the line might not be representative of those months. Despite this drawback, the high-low method is quick and easy to use. It is also more precise and objective than using scatter plots.  </a:t>
            </a:r>
          </a:p>
        </p:txBody>
      </p:sp>
      <p:sp>
        <p:nvSpPr>
          <p:cNvPr id="4" name="Slide Number Placeholder 3"/>
          <p:cNvSpPr>
            <a:spLocks noGrp="1"/>
          </p:cNvSpPr>
          <p:nvPr>
            <p:ph type="sldNum" sz="quarter" idx="5"/>
          </p:nvPr>
        </p:nvSpPr>
        <p:spPr/>
        <p:txBody>
          <a:bodyPr/>
          <a:lstStyle/>
          <a:p>
            <a:pPr>
              <a:defRPr/>
            </a:pPr>
            <a:fld id="{26E670A3-40E5-42DF-805B-BE1B7E11D82B}"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AE308EA2-FA72-4212-A9DC-0CE3CD61D1C9}" type="slidenum">
              <a:rPr lang="en-US" smtClean="0">
                <a:latin typeface="Arial" pitchFamily="34" charset="0"/>
                <a:cs typeface="Arial" pitchFamily="34" charset="0"/>
              </a:rPr>
              <a:pPr/>
              <a:t>4</a:t>
            </a:fld>
            <a:endParaRPr lang="en-US" smtClean="0">
              <a:latin typeface="Arial" pitchFamily="34" charset="0"/>
              <a:cs typeface="Arial" pitchFamily="34"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r>
              <a:rPr lang="en-US" sz="1200" kern="1200" baseline="0" dirty="0" smtClean="0">
                <a:solidFill>
                  <a:schemeClr val="tx1"/>
                </a:solidFill>
                <a:latin typeface="Arial" charset="0"/>
                <a:ea typeface="+mn-ea"/>
                <a:cs typeface="+mn-cs"/>
              </a:rPr>
              <a:t>Variable costs are costs that are incurred for every unit of volume. As a result, total variable costs change in direct proportion to changes in volume.</a:t>
            </a:r>
            <a:endParaRPr lang="en-US" dirty="0" smtClean="0">
              <a:latin typeface="Arial" pitchFamily="34" charset="0"/>
            </a:endParaRPr>
          </a:p>
          <a:p>
            <a:pPr eaLnBrk="1" hangingPunct="1"/>
            <a:endParaRPr lang="en-US" dirty="0" smtClean="0">
              <a:latin typeface="Arial" pitchFamily="34" charset="0"/>
            </a:endParaRPr>
          </a:p>
          <a:p>
            <a:pPr eaLnBrk="1" hangingPunct="1"/>
            <a:r>
              <a:rPr lang="en-US" dirty="0" smtClean="0">
                <a:latin typeface="Arial" pitchFamily="34" charset="0"/>
              </a:rPr>
              <a:t>Examples:</a:t>
            </a:r>
          </a:p>
          <a:p>
            <a:pPr marL="171450" indent="-171450" eaLnBrk="1" hangingPunct="1">
              <a:buFont typeface="Arial"/>
              <a:buChar char="•"/>
            </a:pPr>
            <a:r>
              <a:rPr lang="en-US" dirty="0" smtClean="0">
                <a:latin typeface="Arial" pitchFamily="34" charset="0"/>
              </a:rPr>
              <a:t>Toiletries for a hotel</a:t>
            </a:r>
          </a:p>
          <a:p>
            <a:pPr marL="171450" indent="-171450" eaLnBrk="1" hangingPunct="1">
              <a:buFont typeface="Arial"/>
              <a:buChar char="•"/>
            </a:pPr>
            <a:r>
              <a:rPr lang="en-US" dirty="0" smtClean="0">
                <a:latin typeface="Arial" pitchFamily="34" charset="0"/>
              </a:rPr>
              <a:t>Bed linens for a hospital</a:t>
            </a:r>
          </a:p>
          <a:p>
            <a:pPr marL="171450" indent="-171450" eaLnBrk="1" hangingPunct="1">
              <a:buFont typeface="Arial"/>
              <a:buChar char="•"/>
            </a:pPr>
            <a:r>
              <a:rPr lang="en-US" dirty="0" smtClean="0">
                <a:latin typeface="Arial" pitchFamily="34" charset="0"/>
              </a:rPr>
              <a:t>Photocopy costs for a college or university</a:t>
            </a:r>
          </a:p>
          <a:p>
            <a:pPr eaLnBrk="1" hangingPunct="1"/>
            <a:endParaRPr lang="en-US" dirty="0" smtClean="0">
              <a:latin typeface="Arial" pitchFamily="34" charset="0"/>
            </a:endParaRPr>
          </a:p>
          <a:p>
            <a:pPr indent="-342900" eaLnBrk="1" hangingPunct="1">
              <a:lnSpc>
                <a:spcPct val="90000"/>
              </a:lnSpc>
              <a:defRPr/>
            </a:pPr>
            <a:r>
              <a:rPr lang="en-US" sz="1200" dirty="0" smtClean="0"/>
              <a:t>While total variable costs change in direct proportion to changes in volume, the variable cost per unit of activity remains constant. It is referred to as the </a:t>
            </a:r>
            <a:r>
              <a:rPr lang="en-US" sz="1200" i="1" dirty="0" smtClean="0"/>
              <a:t>slope</a:t>
            </a:r>
            <a:r>
              <a:rPr lang="en-US" sz="1200" dirty="0" smtClean="0"/>
              <a:t> of the variable cost line. Total variable cost graphs always begin at the origin (if volume is zero, total variable costs are zero).</a:t>
            </a:r>
          </a:p>
          <a:p>
            <a:pPr indent="-342900" eaLnBrk="1" hangingPunct="1">
              <a:lnSpc>
                <a:spcPct val="90000"/>
              </a:lnSpc>
              <a:defRPr/>
            </a:pPr>
            <a:r>
              <a:rPr lang="en-US" sz="1200" dirty="0" smtClean="0"/>
              <a:t>Total variable costs can be expressed as:</a:t>
            </a:r>
          </a:p>
          <a:p>
            <a:pPr indent="-342900" eaLnBrk="1" hangingPunct="1">
              <a:lnSpc>
                <a:spcPct val="90000"/>
              </a:lnSpc>
              <a:buFont typeface="Wingdings 2" pitchFamily="18" charset="2"/>
              <a:buNone/>
              <a:defRPr/>
            </a:pPr>
            <a:r>
              <a:rPr lang="en-US" sz="1200" b="1" dirty="0" smtClean="0"/>
              <a:t>Total variable cost (</a:t>
            </a:r>
            <a:r>
              <a:rPr lang="en-US" sz="1200" b="1" i="1" dirty="0" smtClean="0"/>
              <a:t>y) = Variable cost per unit of activity (v) x Volume of activity (x) or y=</a:t>
            </a:r>
            <a:r>
              <a:rPr lang="en-US" sz="1200" b="1" i="1" dirty="0" err="1" smtClean="0"/>
              <a:t>vx</a:t>
            </a:r>
            <a:r>
              <a:rPr lang="en-US" sz="1200" b="1" i="1" dirty="0" smtClean="0"/>
              <a:t>.</a:t>
            </a:r>
          </a:p>
          <a:p>
            <a:pPr indent="-342900" eaLnBrk="1" hangingPunct="1">
              <a:lnSpc>
                <a:spcPct val="90000"/>
              </a:lnSpc>
              <a:buFont typeface="Wingdings 2" pitchFamily="18" charset="2"/>
              <a:buNone/>
              <a:defRPr/>
            </a:pPr>
            <a:endParaRPr lang="en-US" sz="1200" b="1" i="1" dirty="0" smtClean="0"/>
          </a:p>
          <a:p>
            <a:pPr indent="-342900" eaLnBrk="1" hangingPunct="1">
              <a:lnSpc>
                <a:spcPct val="90000"/>
              </a:lnSpc>
              <a:buFont typeface="Wingdings 2" pitchFamily="18" charset="2"/>
              <a:buNone/>
              <a:defRPr/>
            </a:pPr>
            <a:r>
              <a:rPr lang="en-US" sz="1200" b="0" i="0" dirty="0" smtClean="0"/>
              <a:t>We</a:t>
            </a:r>
            <a:r>
              <a:rPr lang="en-US" sz="1200" b="0" i="0" baseline="0" dirty="0" smtClean="0"/>
              <a:t> don’t recognize volume discounts in relation to our cost per unit.  Although they would affect our cost, building volume discounts into our equations would make the estimation process beyond the scope of this course.</a:t>
            </a:r>
            <a:endParaRPr lang="en-US" dirty="0" smtClean="0">
              <a:latin typeface="Arial"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Turn to E6-28A.  </a:t>
            </a:r>
            <a:endParaRPr lang="en-US" dirty="0"/>
          </a:p>
        </p:txBody>
      </p:sp>
      <p:sp>
        <p:nvSpPr>
          <p:cNvPr id="4" name="Slide Number Placeholder 3"/>
          <p:cNvSpPr>
            <a:spLocks noGrp="1"/>
          </p:cNvSpPr>
          <p:nvPr>
            <p:ph type="sldNum" sz="quarter" idx="10"/>
          </p:nvPr>
        </p:nvSpPr>
        <p:spPr/>
        <p:txBody>
          <a:bodyPr/>
          <a:lstStyle/>
          <a:p>
            <a:pPr>
              <a:defRPr/>
            </a:pPr>
            <a:fld id="{F6528E53-E818-47D1-9880-F400A4342C99}" type="slidenum">
              <a:rPr lang="en-US" smtClean="0"/>
              <a:pPr>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5A9A4EE0-CB1A-476C-82FD-8D6CF5E340C8}" type="slidenum">
              <a:rPr lang="en-US" smtClean="0">
                <a:latin typeface="Arial" pitchFamily="34" charset="0"/>
                <a:cs typeface="Arial" pitchFamily="34" charset="0"/>
              </a:rPr>
              <a:pPr/>
              <a:t>41</a:t>
            </a:fld>
            <a:endParaRPr lang="en-US" smtClean="0">
              <a:latin typeface="Arial" pitchFamily="34" charset="0"/>
              <a:cs typeface="Arial" pitchFamily="34" charset="0"/>
            </a:endParaRPr>
          </a:p>
        </p:txBody>
      </p:sp>
      <p:sp>
        <p:nvSpPr>
          <p:cNvPr id="107523" name="Rectangle 2"/>
          <p:cNvSpPr>
            <a:spLocks noGrp="1" noRot="1" noChangeAspect="1" noChangeArrowheads="1" noTextEdit="1"/>
          </p:cNvSpPr>
          <p:nvPr>
            <p:ph type="sldImg"/>
          </p:nvPr>
        </p:nvSpPr>
        <p:spPr>
          <a:xfrm>
            <a:off x="1152525" y="692150"/>
            <a:ext cx="4554538" cy="3416300"/>
          </a:xfrm>
          <a:ln/>
        </p:spPr>
      </p:sp>
      <p:sp>
        <p:nvSpPr>
          <p:cNvPr id="107524"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Now</a:t>
            </a:r>
            <a:r>
              <a:rPr lang="en-US" baseline="0" dirty="0" smtClean="0">
                <a:latin typeface="Arial" pitchFamily="34" charset="0"/>
              </a:rPr>
              <a:t> for Step 1. F</a:t>
            </a:r>
            <a:r>
              <a:rPr lang="en-US" dirty="0" smtClean="0">
                <a:latin typeface="Arial" pitchFamily="34" charset="0"/>
              </a:rPr>
              <a:t>ind the highest volume month</a:t>
            </a:r>
            <a:r>
              <a:rPr lang="en-US" baseline="0" dirty="0" smtClean="0">
                <a:latin typeface="Arial" pitchFamily="34" charset="0"/>
              </a:rPr>
              <a:t> and the lowest volume month. Note that we choose the highest and lowest volumes based on the ACTIVITY (not cost). </a:t>
            </a:r>
            <a:r>
              <a:rPr lang="en-US" dirty="0" smtClean="0">
                <a:latin typeface="Arial" pitchFamily="34" charset="0"/>
              </a:rPr>
              <a:t>The high-low method uses </a:t>
            </a:r>
            <a:r>
              <a:rPr lang="en-US" i="1" dirty="0" smtClean="0">
                <a:latin typeface="Arial" pitchFamily="34" charset="0"/>
              </a:rPr>
              <a:t>only these two months</a:t>
            </a:r>
            <a:r>
              <a:rPr lang="en-US" dirty="0" smtClean="0">
                <a:latin typeface="Arial" pitchFamily="34" charset="0"/>
              </a:rPr>
              <a:t> to determine the cost equation for the variable cost component.</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F1E51A6-49FD-41D6-85B0-A40E5C9ACD52}" type="slidenum">
              <a:rPr lang="en-US" sz="1200"/>
              <a:pPr algn="r"/>
              <a:t>42</a:t>
            </a:fld>
            <a:endParaRPr lang="en-US" sz="1200"/>
          </a:p>
        </p:txBody>
      </p:sp>
      <p:sp>
        <p:nvSpPr>
          <p:cNvPr id="209923" name="Rectangle 2"/>
          <p:cNvSpPr>
            <a:spLocks noGrp="1" noRot="1" noChangeAspect="1" noChangeArrowheads="1" noTextEdit="1"/>
          </p:cNvSpPr>
          <p:nvPr>
            <p:ph type="sldImg"/>
          </p:nvPr>
        </p:nvSpPr>
        <p:spPr>
          <a:xfrm>
            <a:off x="1152525" y="692150"/>
            <a:ext cx="4554538" cy="3416300"/>
          </a:xfrm>
          <a:ln/>
        </p:spPr>
      </p:sp>
      <p:sp>
        <p:nvSpPr>
          <p:cNvPr id="209924"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Step 2 is to</a:t>
            </a:r>
            <a:r>
              <a:rPr lang="en-US" baseline="0" dirty="0" smtClean="0">
                <a:latin typeface="Arial" pitchFamily="34" charset="0"/>
              </a:rPr>
              <a:t> find the fixed costs. </a:t>
            </a:r>
            <a:r>
              <a:rPr lang="en-US" dirty="0" smtClean="0">
                <a:latin typeface="Arial" pitchFamily="34" charset="0"/>
              </a:rPr>
              <a:t>The point where the line intersects with the y-axis represents the fixed cost component of the total cost. It does not matter if the high volume or the low volume information is used; the fixed cost calculations yield the same result. You cannot use any other point when using this method; it </a:t>
            </a:r>
            <a:r>
              <a:rPr lang="en-US" b="1" dirty="0" smtClean="0">
                <a:latin typeface="Arial" pitchFamily="34" charset="0"/>
              </a:rPr>
              <a:t>has</a:t>
            </a:r>
            <a:r>
              <a:rPr lang="en-US" b="0" dirty="0" smtClean="0">
                <a:latin typeface="Arial" pitchFamily="34" charset="0"/>
              </a:rPr>
              <a:t> to be the highest or lowest volume.  </a:t>
            </a:r>
            <a:r>
              <a:rPr lang="en-US" dirty="0" smtClean="0">
                <a:latin typeface="Arial" pitchFamily="34" charset="0"/>
              </a:rPr>
              <a:t/>
            </a:r>
            <a:br>
              <a:rPr lang="en-US" dirty="0" smtClean="0">
                <a:latin typeface="Arial" pitchFamily="34" charset="0"/>
              </a:rPr>
            </a:br>
            <a:endParaRPr lang="en-US" dirty="0" smtClean="0">
              <a:latin typeface="Arial" pitchFamily="34" charset="0"/>
            </a:endParaRPr>
          </a:p>
          <a:p>
            <a:pPr eaLnBrk="1" hangingPunct="1"/>
            <a:r>
              <a:rPr lang="en-US" dirty="0" smtClean="0">
                <a:latin typeface="Arial" pitchFamily="34" charset="0"/>
              </a:rPr>
              <a:t>Remember the cost equation when computing these numbers:</a:t>
            </a:r>
          </a:p>
          <a:p>
            <a:pPr eaLnBrk="1" hangingPunct="1"/>
            <a:r>
              <a:rPr lang="en-US" dirty="0" smtClean="0">
                <a:latin typeface="Arial" pitchFamily="34" charset="0"/>
              </a:rPr>
              <a:t>Total Cost = Variable Cost + Fixed Cost</a:t>
            </a:r>
          </a:p>
          <a:p>
            <a:pPr eaLnBrk="1" hangingPunct="1"/>
            <a:endParaRPr lang="en-US" dirty="0" smtClean="0">
              <a:latin typeface="Arial" pitchFamily="34" charset="0"/>
            </a:endParaRPr>
          </a:p>
          <a:p>
            <a:pPr eaLnBrk="1" hangingPunct="1"/>
            <a:r>
              <a:rPr lang="en-US" dirty="0" smtClean="0">
                <a:latin typeface="Arial" pitchFamily="34" charset="0"/>
              </a:rPr>
              <a:t>This equation is rearranged to solve for the fixed costs using either the high or the low data point:</a:t>
            </a:r>
          </a:p>
          <a:p>
            <a:pPr eaLnBrk="1" hangingPunct="1"/>
            <a:r>
              <a:rPr lang="en-US" dirty="0" smtClean="0">
                <a:latin typeface="Arial" pitchFamily="34" charset="0"/>
              </a:rPr>
              <a:t>Total Cost – Variable Cost = Fixed Cost</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C792FDB-BF08-445F-A319-ECDD7A8FAF33}" type="slidenum">
              <a:rPr lang="en-US" sz="1200"/>
              <a:pPr algn="r"/>
              <a:t>43</a:t>
            </a:fld>
            <a:endParaRPr lang="en-US" sz="1200"/>
          </a:p>
        </p:txBody>
      </p:sp>
      <p:sp>
        <p:nvSpPr>
          <p:cNvPr id="211971" name="Rectangle 2"/>
          <p:cNvSpPr>
            <a:spLocks noGrp="1" noRot="1" noChangeAspect="1" noChangeArrowheads="1" noTextEdit="1"/>
          </p:cNvSpPr>
          <p:nvPr>
            <p:ph type="sldImg"/>
          </p:nvPr>
        </p:nvSpPr>
        <p:spPr>
          <a:xfrm>
            <a:off x="1152525" y="692150"/>
            <a:ext cx="4554538" cy="3416300"/>
          </a:xfrm>
          <a:ln/>
        </p:spPr>
      </p:sp>
      <p:sp>
        <p:nvSpPr>
          <p:cNvPr id="211972"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Once the y-intercept (fixed cost) is calculated, the total cost equation can be expressed as Total Cost = $0.23/mile + $1,475. One major drawback of the high-low method is that it only uses two data points. Because every other set of data points is ignored, the line might not be representative of the true cost.</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6D59F13-1CBB-D740-96E4-1AFDA81DE1A4}" type="slidenum">
              <a:rPr lang="en-US" smtClean="0">
                <a:latin typeface="Arial" pitchFamily="-112" charset="0"/>
                <a:ea typeface="ＭＳ Ｐゴシック" pitchFamily="-112" charset="-128"/>
                <a:cs typeface="ＭＳ Ｐゴシック" pitchFamily="-112" charset="-128"/>
              </a:rPr>
              <a:pPr/>
              <a:t>44</a:t>
            </a:fld>
            <a:endParaRPr lang="en-US" smtClean="0">
              <a:latin typeface="Arial" pitchFamily="-112" charset="0"/>
              <a:ea typeface="ＭＳ Ｐゴシック" pitchFamily="-112" charset="-128"/>
              <a:cs typeface="ＭＳ Ｐゴシック" pitchFamily="-112"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dirty="0" smtClean="0">
                <a:latin typeface="Arial" pitchFamily="34" charset="0"/>
              </a:rPr>
              <a:t>Learning Objective 5 involves using regression analysis to analyze cost behavior.</a:t>
            </a:r>
          </a:p>
        </p:txBody>
      </p:sp>
      <p:sp>
        <p:nvSpPr>
          <p:cNvPr id="22533" name="Footer Placeholder 4"/>
          <p:cNvSpPr>
            <a:spLocks noGrp="1"/>
          </p:cNvSpPr>
          <p:nvPr>
            <p:ph type="ftr" sz="quarter" idx="4"/>
          </p:nvPr>
        </p:nvSpPr>
        <p:spPr>
          <a:noFill/>
        </p:spPr>
        <p:txBody>
          <a:bodyPr/>
          <a:lstStyle/>
          <a:p>
            <a:r>
              <a:rPr lang="en-US" smtClean="0">
                <a:latin typeface="Arial" pitchFamily="-112" charset="0"/>
                <a:ea typeface="ＭＳ Ｐゴシック" pitchFamily="-112" charset="-128"/>
                <a:cs typeface="ＭＳ Ｐゴシック" pitchFamily="-112" charset="-128"/>
              </a:rPr>
              <a:t>Copyright © 2009 Pearson Education, Inc. Publishing as Prentice Hall. </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76B78073-65F8-45F7-84CB-48C828184EAA}" type="slidenum">
              <a:rPr lang="en-US" smtClean="0">
                <a:latin typeface="Arial" pitchFamily="34" charset="0"/>
                <a:cs typeface="Arial" pitchFamily="34" charset="0"/>
              </a:rPr>
              <a:pPr/>
              <a:t>45</a:t>
            </a:fld>
            <a:endParaRPr lang="en-US" smtClean="0">
              <a:latin typeface="Arial" pitchFamily="34" charset="0"/>
              <a:cs typeface="Arial" pitchFamily="34" charset="0"/>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r>
              <a:rPr lang="en-US" dirty="0" smtClean="0">
                <a:latin typeface="Arial" pitchFamily="34" charset="0"/>
              </a:rPr>
              <a:t>Regression analysis is a statistical procedure for determining the line and cost equation that best fits the data by using </a:t>
            </a:r>
            <a:r>
              <a:rPr lang="en-US" i="1" dirty="0" smtClean="0">
                <a:latin typeface="Arial" pitchFamily="34" charset="0"/>
              </a:rPr>
              <a:t>all of the data points, not just the high volume and low volume data points. </a:t>
            </a:r>
            <a:r>
              <a:rPr lang="en-US" dirty="0" smtClean="0">
                <a:latin typeface="Arial" pitchFamily="34" charset="0"/>
              </a:rPr>
              <a:t>It is more accurate than the high-low method, and is referred to as “the line of best fit.” A statistic called the R-square generated by regression analysis also tells us </a:t>
            </a:r>
            <a:r>
              <a:rPr lang="en-US" i="1" dirty="0" smtClean="0">
                <a:latin typeface="Arial" pitchFamily="34" charset="0"/>
              </a:rPr>
              <a:t>how well</a:t>
            </a:r>
            <a:r>
              <a:rPr lang="en-US" dirty="0" smtClean="0">
                <a:latin typeface="Arial" pitchFamily="34" charset="0"/>
              </a:rPr>
              <a:t> the line fits the data points (also known as the “goodness of fit” statistic.) </a:t>
            </a:r>
          </a:p>
          <a:p>
            <a:pPr eaLnBrk="1" hangingPunct="1"/>
            <a:endParaRPr lang="en-US" i="1" dirty="0" smtClean="0">
              <a:latin typeface="Arial" pitchFamily="34" charset="0"/>
            </a:endParaRPr>
          </a:p>
          <a:p>
            <a:pPr eaLnBrk="1" hangingPunct="1"/>
            <a:r>
              <a:rPr lang="en-US" dirty="0" smtClean="0">
                <a:latin typeface="Arial" pitchFamily="34" charset="0"/>
              </a:rPr>
              <a:t>Regression analysis is tedious to complete by hand but simple to do using Microsoft Excel. An example of</a:t>
            </a:r>
            <a:r>
              <a:rPr lang="en-US" baseline="0" dirty="0" smtClean="0">
                <a:latin typeface="Arial" pitchFamily="34" charset="0"/>
              </a:rPr>
              <a:t> the output generated by Excel when performing a regression analysis is shown on this slide (from page 339 in your textbook). </a:t>
            </a:r>
            <a:endParaRPr lang="en-US" i="1" dirty="0" smtClean="0">
              <a:latin typeface="Arial"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76B78073-65F8-45F7-84CB-48C828184EAA}" type="slidenum">
              <a:rPr lang="en-US" smtClean="0">
                <a:latin typeface="Arial" pitchFamily="34" charset="0"/>
                <a:cs typeface="Arial" pitchFamily="34" charset="0"/>
              </a:rPr>
              <a:pPr/>
              <a:t>46</a:t>
            </a:fld>
            <a:endParaRPr lang="en-US" smtClean="0">
              <a:latin typeface="Arial" pitchFamily="34" charset="0"/>
              <a:cs typeface="Arial" pitchFamily="34" charset="0"/>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r>
              <a:rPr lang="en-US" dirty="0" smtClean="0">
                <a:latin typeface="Arial" pitchFamily="34" charset="0"/>
              </a:rPr>
              <a:t>There are three pieces of information needed for regression analysis: the intercept coefficient, the X variable 1 coefficient, and the  R-Square value.</a:t>
            </a:r>
          </a:p>
          <a:p>
            <a:pPr eaLnBrk="1" hangingPunct="1"/>
            <a:endParaRPr lang="en-US" dirty="0" smtClean="0">
              <a:latin typeface="Arial" pitchFamily="34" charset="0"/>
            </a:endParaRPr>
          </a:p>
          <a:p>
            <a:pPr eaLnBrk="1" hangingPunct="1"/>
            <a:r>
              <a:rPr lang="en-US" dirty="0" smtClean="0">
                <a:latin typeface="Arial" pitchFamily="34" charset="0"/>
              </a:rPr>
              <a:t>The intercept coefficient represents the fixed cost component of the mixed cost (where the line will intersect the y axis). See the highlighted “intercept” in the slide (14538.05). </a:t>
            </a:r>
          </a:p>
          <a:p>
            <a:pPr eaLnBrk="1" hangingPunct="1"/>
            <a:endParaRPr lang="en-US" dirty="0" smtClean="0">
              <a:latin typeface="Arial" pitchFamily="34" charset="0"/>
            </a:endParaRPr>
          </a:p>
          <a:p>
            <a:pPr eaLnBrk="1" hangingPunct="1"/>
            <a:r>
              <a:rPr lang="en-US" dirty="0" smtClean="0">
                <a:latin typeface="Arial" pitchFamily="34" charset="0"/>
              </a:rPr>
              <a:t>The x-variable 1 coefficient is the line’s slope, or the variable cost per unit. See the highlighted “x variable 1” in the slide (7.849766).</a:t>
            </a:r>
          </a:p>
          <a:p>
            <a:pPr eaLnBrk="1" hangingPunct="1"/>
            <a:endParaRPr lang="en-US" dirty="0" smtClean="0">
              <a:latin typeface="Arial" pitchFamily="34" charset="0"/>
            </a:endParaRPr>
          </a:p>
          <a:p>
            <a:pPr eaLnBrk="1" hangingPunct="1"/>
            <a:r>
              <a:rPr lang="en-US" dirty="0" smtClean="0">
                <a:latin typeface="Arial" pitchFamily="34" charset="0"/>
              </a:rPr>
              <a:t>The R-square value is the “goodness-of-fit” statistic. See</a:t>
            </a:r>
            <a:r>
              <a:rPr lang="en-US" baseline="0" dirty="0" smtClean="0">
                <a:latin typeface="Arial" pitchFamily="34" charset="0"/>
              </a:rPr>
              <a:t> the highlighted R Square above of 0.94726. </a:t>
            </a:r>
            <a:r>
              <a:rPr lang="en-US" dirty="0" smtClean="0">
                <a:latin typeface="Arial" pitchFamily="34" charset="0"/>
              </a:rPr>
              <a:t>The R-square provides managers with very helpful information. The higher the R-square, the stronger the relationship between cost and volume. The stronger the relationship, the more confidence the manager would have in using the cost equation to predict costs at different volumes within the same relevant range.</a:t>
            </a:r>
            <a:endParaRPr lang="en-US" i="1" dirty="0" smtClean="0">
              <a:latin typeface="Arial"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76B78073-65F8-45F7-84CB-48C828184EAA}" type="slidenum">
              <a:rPr lang="en-US" smtClean="0">
                <a:latin typeface="Arial" pitchFamily="34" charset="0"/>
                <a:cs typeface="Arial" pitchFamily="34" charset="0"/>
              </a:rPr>
              <a:pPr/>
              <a:t>47</a:t>
            </a:fld>
            <a:endParaRPr lang="en-US" smtClean="0">
              <a:latin typeface="Arial" pitchFamily="34" charset="0"/>
              <a:cs typeface="Arial" pitchFamily="34" charset="0"/>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r>
              <a:rPr lang="en-US" i="0" dirty="0" smtClean="0">
                <a:latin typeface="Arial" pitchFamily="34" charset="0"/>
              </a:rPr>
              <a:t>Using the Excel output in the slide, we arrive at a cost equation of y = $7.85x +</a:t>
            </a:r>
            <a:r>
              <a:rPr lang="en-US" i="0" baseline="0" dirty="0" smtClean="0">
                <a:latin typeface="Arial" pitchFamily="34" charset="0"/>
              </a:rPr>
              <a:t> $14,538 as shown here.  Rounding is commonly used.</a:t>
            </a:r>
            <a:endParaRPr lang="en-US" i="0" dirty="0" smtClean="0">
              <a:latin typeface="Arial"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CD886FF2-7C14-4974-96E7-A6436ED1656D}" type="slidenum">
              <a:rPr lang="en-US" smtClean="0">
                <a:latin typeface="Arial" pitchFamily="34" charset="0"/>
                <a:cs typeface="Arial" pitchFamily="34" charset="0"/>
              </a:rPr>
              <a:pPr/>
              <a:t>48</a:t>
            </a:fld>
            <a:endParaRPr lang="en-US" smtClean="0">
              <a:latin typeface="Arial" pitchFamily="34" charset="0"/>
              <a:cs typeface="Arial" pitchFamily="34" charset="0"/>
            </a:endParaRP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r>
              <a:rPr lang="en-US" dirty="0" smtClean="0">
                <a:latin typeface="Arial" pitchFamily="34" charset="0"/>
              </a:rPr>
              <a:t>Goodness of fit is a characteristic of the line described by the data points in a regression analysis. The R-square value ranges from 0 to 1, with 0 being no relationship between cost and volume (meaning the activity is not a cost driver), and 1 describing a perfect relationship (where the activity is a cost driver). </a:t>
            </a:r>
            <a:r>
              <a:rPr lang="en-US" sz="1200" kern="1200" baseline="0" dirty="0" smtClean="0">
                <a:solidFill>
                  <a:schemeClr val="tx1"/>
                </a:solidFill>
                <a:latin typeface="Arial" charset="0"/>
                <a:ea typeface="+mn-ea"/>
                <a:cs typeface="+mn-cs"/>
              </a:rPr>
              <a:t>As a rule of thumb, an R-square over 0.80 generally indicates that the cost equation is very reliable for predicting costs at other volumes within the relevant range. An R-square between 0.50 and 0.80 means that the manager should use the cost equation with caution. However, if the R-square is fairly low (for example, less than 0.50), the manager should try using a different activity base for cost analysis because the current measure of volume is only weakly related to the costs.</a:t>
            </a:r>
            <a:endParaRPr lang="en-US" dirty="0" smtClean="0">
              <a:latin typeface="Arial"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p:spPr>
        <p:txBody>
          <a:bodyPr/>
          <a:lstStyle/>
          <a:p>
            <a:r>
              <a:rPr lang="en-US" dirty="0" smtClean="0">
                <a:latin typeface="Arial" pitchFamily="34" charset="0"/>
              </a:rPr>
              <a:t>Cost equations are only as good as the data on which they are based. Seasonal variations might justify development of a cost equation for each “season.” Inflation can also affect predictions and may require an inflation adjustment be made to the cost equation in periods of changing inflation rates. Abnormal data points–or outliers–can distort the results of the high-low method and regression analysis. If either point on the high-low method is an outlier, the resulting line and cost equation will be skewed.</a:t>
            </a:r>
          </a:p>
        </p:txBody>
      </p:sp>
      <p:sp>
        <p:nvSpPr>
          <p:cNvPr id="4" name="Slide Number Placeholder 3"/>
          <p:cNvSpPr>
            <a:spLocks noGrp="1"/>
          </p:cNvSpPr>
          <p:nvPr>
            <p:ph type="sldNum" sz="quarter" idx="5"/>
          </p:nvPr>
        </p:nvSpPr>
        <p:spPr/>
        <p:txBody>
          <a:bodyPr/>
          <a:lstStyle/>
          <a:p>
            <a:pPr>
              <a:defRPr/>
            </a:pPr>
            <a:fld id="{7FE3AE26-ED91-4212-A7A3-CF584C497546}" type="slidenum">
              <a:rPr lang="en-US" smtClean="0"/>
              <a:pPr>
                <a:defRPr/>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pPr indent="-342900" eaLnBrk="1" hangingPunct="1">
              <a:spcBef>
                <a:spcPts val="0"/>
              </a:spcBef>
            </a:pPr>
            <a:r>
              <a:rPr lang="en-US" dirty="0" smtClean="0"/>
              <a:t>On cost graphs like the ones pictured, the vertical (y-axis) always shows total costs, while the horizontal axis (x-axis) shows volume of activity. The y-axis shows the cost that we want to</a:t>
            </a:r>
            <a:r>
              <a:rPr lang="en-US" baseline="0" dirty="0" smtClean="0"/>
              <a:t> predict.  </a:t>
            </a:r>
            <a:endParaRPr lang="en-US" dirty="0" smtClean="0"/>
          </a:p>
          <a:p>
            <a:pPr>
              <a:spcBef>
                <a:spcPts val="0"/>
              </a:spcBef>
            </a:pPr>
            <a:endParaRPr lang="en-US" dirty="0" smtClean="0">
              <a:latin typeface="Arial" pitchFamily="34" charset="0"/>
            </a:endParaRPr>
          </a:p>
          <a:p>
            <a:pPr>
              <a:spcBef>
                <a:spcPts val="0"/>
              </a:spcBef>
            </a:pPr>
            <a:r>
              <a:rPr lang="en-US" dirty="0" smtClean="0">
                <a:latin typeface="Arial" pitchFamily="34" charset="0"/>
              </a:rPr>
              <a:t>The total variable cost line begins at the bottom-left corner. This point is called the </a:t>
            </a:r>
            <a:r>
              <a:rPr lang="en-US" i="1" dirty="0" smtClean="0">
                <a:latin typeface="Arial" pitchFamily="34" charset="0"/>
              </a:rPr>
              <a:t>origin</a:t>
            </a:r>
            <a:r>
              <a:rPr lang="en-US" dirty="0" smtClean="0">
                <a:latin typeface="Arial" pitchFamily="34" charset="0"/>
              </a:rPr>
              <a:t>, and it represents zero volume and zero cost. Total variable cost graphs always begin at the origin. The </a:t>
            </a:r>
            <a:r>
              <a:rPr lang="en-US" i="1" dirty="0" smtClean="0">
                <a:latin typeface="Arial" pitchFamily="34" charset="0"/>
              </a:rPr>
              <a:t>slope</a:t>
            </a:r>
            <a:r>
              <a:rPr lang="en-US" dirty="0" smtClean="0">
                <a:latin typeface="Arial" pitchFamily="34" charset="0"/>
              </a:rPr>
              <a:t> of the total variable cost line is the</a:t>
            </a:r>
            <a:r>
              <a:rPr lang="en-US" i="1" dirty="0" smtClean="0">
                <a:latin typeface="Arial" pitchFamily="34" charset="0"/>
              </a:rPr>
              <a:t> variable cost per unit of activity.</a:t>
            </a:r>
          </a:p>
        </p:txBody>
      </p:sp>
      <p:sp>
        <p:nvSpPr>
          <p:cNvPr id="4" name="Slide Number Placeholder 3"/>
          <p:cNvSpPr>
            <a:spLocks noGrp="1"/>
          </p:cNvSpPr>
          <p:nvPr>
            <p:ph type="sldNum" sz="quarter" idx="5"/>
          </p:nvPr>
        </p:nvSpPr>
        <p:spPr/>
        <p:txBody>
          <a:bodyPr/>
          <a:lstStyle/>
          <a:p>
            <a:pPr>
              <a:defRPr/>
            </a:pPr>
            <a:fld id="{711E3498-5283-46C6-B584-FC024A94FDC8}" type="slidenum">
              <a:rPr lang="en-US" smtClean="0"/>
              <a:pPr>
                <a:defRPr/>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6D59F13-1CBB-D740-96E4-1AFDA81DE1A4}" type="slidenum">
              <a:rPr lang="en-US" smtClean="0">
                <a:latin typeface="Arial" pitchFamily="-112" charset="0"/>
                <a:ea typeface="ＭＳ Ｐゴシック" pitchFamily="-112" charset="-128"/>
                <a:cs typeface="ＭＳ Ｐゴシック" pitchFamily="-112" charset="-128"/>
              </a:rPr>
              <a:pPr/>
              <a:t>50</a:t>
            </a:fld>
            <a:endParaRPr lang="en-US" smtClean="0">
              <a:latin typeface="Arial" pitchFamily="-112" charset="0"/>
              <a:ea typeface="ＭＳ Ｐゴシック" pitchFamily="-112" charset="-128"/>
              <a:cs typeface="ＭＳ Ｐゴシック" pitchFamily="-112"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dirty="0" smtClean="0">
                <a:latin typeface="Arial" pitchFamily="34" charset="0"/>
              </a:rPr>
              <a:t>Learning Objective 6 describes</a:t>
            </a:r>
            <a:r>
              <a:rPr lang="en-US" baseline="0" dirty="0" smtClean="0">
                <a:latin typeface="Arial" pitchFamily="34" charset="0"/>
              </a:rPr>
              <a:t> variable costing and shows how to prepare a contribution margin income statement.</a:t>
            </a:r>
            <a:endParaRPr lang="en-US" dirty="0" smtClean="0">
              <a:latin typeface="Arial" pitchFamily="34" charset="0"/>
            </a:endParaRPr>
          </a:p>
        </p:txBody>
      </p:sp>
      <p:sp>
        <p:nvSpPr>
          <p:cNvPr id="22533" name="Footer Placeholder 4"/>
          <p:cNvSpPr>
            <a:spLocks noGrp="1"/>
          </p:cNvSpPr>
          <p:nvPr>
            <p:ph type="ftr" sz="quarter" idx="4"/>
          </p:nvPr>
        </p:nvSpPr>
        <p:spPr>
          <a:noFill/>
        </p:spPr>
        <p:txBody>
          <a:bodyPr/>
          <a:lstStyle/>
          <a:p>
            <a:r>
              <a:rPr lang="en-US" smtClean="0">
                <a:latin typeface="Arial" pitchFamily="-112" charset="0"/>
                <a:ea typeface="ＭＳ Ｐゴシック" pitchFamily="-112" charset="-128"/>
                <a:cs typeface="ＭＳ Ｐゴシック" pitchFamily="-112" charset="-128"/>
              </a:rPr>
              <a:t>Copyright © 2009 Pearson Education, Inc. Publishing as Prentice Hall. </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73A81884-C5DB-438E-B3DB-93EA5E4702FD}" type="slidenum">
              <a:rPr lang="en-US" smtClean="0">
                <a:latin typeface="Arial" pitchFamily="34" charset="0"/>
                <a:cs typeface="Arial" pitchFamily="34" charset="0"/>
              </a:rPr>
              <a:pPr/>
              <a:t>51</a:t>
            </a:fld>
            <a:endParaRPr lang="en-US" smtClean="0">
              <a:latin typeface="Arial" pitchFamily="34" charset="0"/>
              <a:cs typeface="Arial" pitchFamily="34" charset="0"/>
            </a:endParaRP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r>
              <a:rPr lang="en-US" dirty="0" smtClean="0">
                <a:latin typeface="Arial" pitchFamily="34" charset="0"/>
              </a:rPr>
              <a:t>Absorption costing is required for GAAP. Under absorption costing, products “absorb” fixed manufacturing costs as well as variable manufacturing costs. In other words, both fixed and variable manufacturing costs are treated as </a:t>
            </a:r>
            <a:r>
              <a:rPr lang="en-US" dirty="0" err="1" smtClean="0">
                <a:latin typeface="Arial" pitchFamily="34" charset="0"/>
              </a:rPr>
              <a:t>inventoriable</a:t>
            </a:r>
            <a:r>
              <a:rPr lang="en-US" dirty="0" smtClean="0">
                <a:latin typeface="Arial" pitchFamily="34" charset="0"/>
              </a:rPr>
              <a:t> product costs. </a:t>
            </a:r>
          </a:p>
          <a:p>
            <a:pPr eaLnBrk="1" hangingPunct="1"/>
            <a:endParaRPr lang="en-US" dirty="0" smtClean="0">
              <a:latin typeface="Arial" pitchFamily="34" charset="0"/>
            </a:endParaRPr>
          </a:p>
          <a:p>
            <a:pPr eaLnBrk="1" hangingPunct="1"/>
            <a:r>
              <a:rPr lang="en-US" dirty="0" smtClean="0">
                <a:latin typeface="Arial" pitchFamily="34" charset="0"/>
              </a:rPr>
              <a:t>The only difference between absorption and variable costing is that fixed manufacturing overhead is a product cost under absorption costing but a period cost under variable costing. </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0386581F-EB97-4627-A988-AB1188148553}" type="slidenum">
              <a:rPr lang="en-US" smtClean="0">
                <a:latin typeface="Arial" pitchFamily="34" charset="0"/>
                <a:cs typeface="Arial" pitchFamily="34" charset="0"/>
              </a:rPr>
              <a:pPr/>
              <a:t>52</a:t>
            </a:fld>
            <a:endParaRPr lang="en-US" smtClean="0">
              <a:latin typeface="Arial" pitchFamily="34" charset="0"/>
              <a:cs typeface="Arial" pitchFamily="34" charset="0"/>
            </a:endParaRPr>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pPr eaLnBrk="1" hangingPunct="1"/>
            <a:r>
              <a:rPr lang="en-US" dirty="0" smtClean="0">
                <a:latin typeface="Arial" pitchFamily="34" charset="0"/>
              </a:rPr>
              <a:t>In the traditional merchandising and manufacturing income statements, sales minus cost of goods sold yields the gross margin. Selling, general, and administrative costs are then subtracted from the gross margin to produce operating income.  The traditional income statement is required for external reporting purposes. </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8798DA4A-1E3F-4318-BE48-958F150CE2B7}" type="slidenum">
              <a:rPr lang="en-US" smtClean="0">
                <a:latin typeface="Arial" pitchFamily="34" charset="0"/>
                <a:cs typeface="Arial" pitchFamily="34" charset="0"/>
              </a:rPr>
              <a:pPr/>
              <a:t>53</a:t>
            </a:fld>
            <a:endParaRPr lang="en-US" smtClean="0">
              <a:latin typeface="Arial" pitchFamily="34" charset="0"/>
              <a:cs typeface="Arial" pitchFamily="34" charset="0"/>
            </a:endParaRPr>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r>
              <a:rPr lang="en-US" dirty="0" smtClean="0">
                <a:latin typeface="Arial" pitchFamily="34" charset="0"/>
              </a:rPr>
              <a:t>Variable costing assigns only variable manufacturing costs to products (Direct Materials, Direct Labor, and Variable Manufacturing Overhead). Fixed manufacturing overhead is a period cost. Contribution margin income statements are used only for internal management decisions</a:t>
            </a:r>
            <a:r>
              <a:rPr lang="en-US" baseline="0" dirty="0" smtClean="0">
                <a:latin typeface="Arial" pitchFamily="34" charset="0"/>
              </a:rPr>
              <a:t> because</a:t>
            </a:r>
            <a:r>
              <a:rPr lang="en-US" dirty="0" smtClean="0">
                <a:latin typeface="Arial" pitchFamily="34" charset="0"/>
              </a:rPr>
              <a:t> they are not GAAP.</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59799FD1-8140-409B-9EEB-E6EBC9F46ABC}" type="slidenum">
              <a:rPr lang="en-US" smtClean="0">
                <a:latin typeface="Arial" pitchFamily="34" charset="0"/>
                <a:cs typeface="Arial" pitchFamily="34" charset="0"/>
              </a:rPr>
              <a:pPr/>
              <a:t>54</a:t>
            </a:fld>
            <a:endParaRPr lang="en-US" smtClean="0">
              <a:latin typeface="Arial" pitchFamily="34" charset="0"/>
              <a:cs typeface="Arial" pitchFamily="34" charset="0"/>
            </a:endParaRPr>
          </a:p>
        </p:txBody>
      </p:sp>
      <p:sp>
        <p:nvSpPr>
          <p:cNvPr id="115715" name="Rectangle 2"/>
          <p:cNvSpPr>
            <a:spLocks noGrp="1" noRot="1" noChangeAspect="1" noChangeArrowheads="1" noTextEdit="1"/>
          </p:cNvSpPr>
          <p:nvPr>
            <p:ph type="sldImg"/>
          </p:nvPr>
        </p:nvSpPr>
        <p:spPr>
          <a:xfrm>
            <a:off x="1152525" y="692150"/>
            <a:ext cx="4554538" cy="3416300"/>
          </a:xfrm>
          <a:ln/>
        </p:spPr>
      </p:sp>
      <p:sp>
        <p:nvSpPr>
          <p:cNvPr id="115716"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Contribution margin income statements organize costs by </a:t>
            </a:r>
            <a:r>
              <a:rPr lang="en-US" i="1" dirty="0" smtClean="0">
                <a:latin typeface="Arial" pitchFamily="34" charset="0"/>
              </a:rPr>
              <a:t>behavior</a:t>
            </a:r>
            <a:r>
              <a:rPr lang="en-US" dirty="0" smtClean="0">
                <a:latin typeface="Arial" pitchFamily="34" charset="0"/>
              </a:rPr>
              <a:t>, rather than by </a:t>
            </a:r>
            <a:r>
              <a:rPr lang="en-US" i="1" dirty="0" smtClean="0">
                <a:latin typeface="Arial" pitchFamily="34" charset="0"/>
              </a:rPr>
              <a:t>function. </a:t>
            </a:r>
            <a:r>
              <a:rPr lang="en-US" dirty="0" smtClean="0">
                <a:latin typeface="Arial" pitchFamily="34" charset="0"/>
              </a:rPr>
              <a:t>The contribution margin income statement begins with sales and subtracts variable costs. This produces the contribution margin – an indicator of how much sales contribute to the coverage of fixed costs. This statement can be used to predict how changes in volume will affect operating income.</a:t>
            </a:r>
          </a:p>
          <a:p>
            <a:pPr eaLnBrk="1" hangingPunct="1"/>
            <a:endParaRPr lang="en-US" dirty="0" smtClean="0">
              <a:latin typeface="Arial" pitchFamily="34" charset="0"/>
            </a:endParaRPr>
          </a:p>
          <a:p>
            <a:pPr eaLnBrk="1" hangingPunct="1"/>
            <a:r>
              <a:rPr lang="en-US" dirty="0" smtClean="0">
                <a:latin typeface="Arial" pitchFamily="34" charset="0"/>
              </a:rPr>
              <a:t>GAAP does not allow companies to use the contribution margin format for external reporting purposes. </a:t>
            </a:r>
          </a:p>
          <a:p>
            <a:pPr eaLnBrk="1" hangingPunct="1"/>
            <a:endParaRPr lang="en-US" dirty="0" smtClean="0">
              <a:latin typeface="Arial" pitchFamily="34" charset="0"/>
            </a:endParaRPr>
          </a:p>
          <a:p>
            <a:pPr eaLnBrk="1" hangingPunct="1"/>
            <a:r>
              <a:rPr lang="en-US" dirty="0" smtClean="0">
                <a:latin typeface="Arial" pitchFamily="34" charset="0"/>
              </a:rPr>
              <a:t>Managers find contribution margin income statements more helpful than traditional income statements for planning and decision making. </a:t>
            </a:r>
          </a:p>
          <a:p>
            <a:pPr eaLnBrk="1" hangingPunct="1"/>
            <a:endParaRPr lang="en-US" dirty="0" smtClean="0">
              <a:latin typeface="Arial"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Arial" charset="0"/>
                <a:ea typeface="+mn-ea"/>
                <a:cs typeface="+mn-cs"/>
              </a:rPr>
              <a:t>As discussed, absorption costing is required by GAAP and the IRS, yet variable costing is preferred for internal decision making and performance evaluation purposes. Thus, managers are often exposed to both sets of information. </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For manufacturers, the costing systems will yield different results for operating income when inventory levels increase or decline. Managers can easily reconcile the difference between the two income figures using the formula: </a:t>
            </a:r>
          </a:p>
          <a:p>
            <a:r>
              <a:rPr lang="en-US" sz="1200" kern="1200" baseline="0" dirty="0" smtClean="0">
                <a:solidFill>
                  <a:schemeClr val="tx1"/>
                </a:solidFill>
                <a:latin typeface="Arial" charset="0"/>
                <a:ea typeface="+mn-ea"/>
                <a:cs typeface="+mn-cs"/>
              </a:rPr>
              <a:t>Difference in operating income = (Change in inventory level in units) x (Fixed MOH per unit).</a:t>
            </a:r>
            <a:endParaRPr lang="en-US" dirty="0"/>
          </a:p>
        </p:txBody>
      </p:sp>
      <p:sp>
        <p:nvSpPr>
          <p:cNvPr id="4" name="Slide Number Placeholder 3"/>
          <p:cNvSpPr>
            <a:spLocks noGrp="1"/>
          </p:cNvSpPr>
          <p:nvPr>
            <p:ph type="sldNum" sz="quarter" idx="10"/>
          </p:nvPr>
        </p:nvSpPr>
        <p:spPr/>
        <p:txBody>
          <a:bodyPr/>
          <a:lstStyle/>
          <a:p>
            <a:pPr>
              <a:defRPr/>
            </a:pPr>
            <a:fld id="{F6528E53-E818-47D1-9880-F400A4342C99}" type="slidenum">
              <a:rPr lang="en-US" smtClean="0"/>
              <a:pPr>
                <a:defRPr/>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Arial" pitchFamily="34" charset="0"/>
              </a:rPr>
              <a:t>Turn to E6-44A.  </a:t>
            </a:r>
            <a:endParaRPr lang="en-US" dirty="0"/>
          </a:p>
        </p:txBody>
      </p:sp>
      <p:sp>
        <p:nvSpPr>
          <p:cNvPr id="4" name="Slide Number Placeholder 3"/>
          <p:cNvSpPr>
            <a:spLocks noGrp="1"/>
          </p:cNvSpPr>
          <p:nvPr>
            <p:ph type="sldNum" sz="quarter" idx="10"/>
          </p:nvPr>
        </p:nvSpPr>
        <p:spPr/>
        <p:txBody>
          <a:bodyPr/>
          <a:lstStyle/>
          <a:p>
            <a:pPr>
              <a:defRPr/>
            </a:pPr>
            <a:fld id="{F6528E53-E818-47D1-9880-F400A4342C99}" type="slidenum">
              <a:rPr lang="en-US" smtClean="0"/>
              <a:pPr>
                <a:defRPr/>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0E6E31C4-0AE0-411C-A3CE-7B3D880EE160}" type="slidenum">
              <a:rPr lang="en-US" smtClean="0">
                <a:latin typeface="Arial" pitchFamily="34" charset="0"/>
                <a:cs typeface="Arial" pitchFamily="34" charset="0"/>
              </a:rPr>
              <a:pPr/>
              <a:t>57</a:t>
            </a:fld>
            <a:endParaRPr lang="en-US" smtClean="0">
              <a:latin typeface="Arial" pitchFamily="34" charset="0"/>
              <a:cs typeface="Arial" pitchFamily="34" charset="0"/>
            </a:endParaRPr>
          </a:p>
        </p:txBody>
      </p:sp>
      <p:sp>
        <p:nvSpPr>
          <p:cNvPr id="121859" name="Rectangle 2"/>
          <p:cNvSpPr>
            <a:spLocks noGrp="1" noRot="1" noChangeAspect="1" noChangeArrowheads="1" noTextEdit="1"/>
          </p:cNvSpPr>
          <p:nvPr>
            <p:ph type="sldImg"/>
          </p:nvPr>
        </p:nvSpPr>
        <p:spPr>
          <a:xfrm>
            <a:off x="1152525" y="692150"/>
            <a:ext cx="4554538" cy="3416300"/>
          </a:xfrm>
          <a:ln/>
        </p:spPr>
      </p:sp>
      <p:sp>
        <p:nvSpPr>
          <p:cNvPr id="121860"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We begin the conventional</a:t>
            </a:r>
            <a:r>
              <a:rPr lang="en-US" baseline="0" dirty="0" smtClean="0">
                <a:latin typeface="Arial" pitchFamily="34" charset="0"/>
              </a:rPr>
              <a:t> income statement here using absorption costing.  Note that we have left off the formal statement titles here so that the numbers all fit on one slide. The statement would normally begin with the company’s name, the name of the statements, and then the date line (for the year ended…).</a:t>
            </a:r>
            <a:endParaRPr lang="en-US" dirty="0" smtClean="0">
              <a:solidFill>
                <a:schemeClr val="bg1"/>
              </a:solidFill>
              <a:latin typeface="Arial" pitchFamily="34" charset="0"/>
              <a:cs typeface="Times New Roman" pitchFamily="18"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0E6E31C4-0AE0-411C-A3CE-7B3D880EE160}" type="slidenum">
              <a:rPr lang="en-US" smtClean="0">
                <a:latin typeface="Arial" pitchFamily="34" charset="0"/>
                <a:cs typeface="Arial" pitchFamily="34" charset="0"/>
              </a:rPr>
              <a:pPr/>
              <a:t>58</a:t>
            </a:fld>
            <a:endParaRPr lang="en-US" smtClean="0">
              <a:latin typeface="Arial" pitchFamily="34" charset="0"/>
              <a:cs typeface="Arial" pitchFamily="34" charset="0"/>
            </a:endParaRPr>
          </a:p>
        </p:txBody>
      </p:sp>
      <p:sp>
        <p:nvSpPr>
          <p:cNvPr id="121859" name="Rectangle 2"/>
          <p:cNvSpPr>
            <a:spLocks noGrp="1" noRot="1" noChangeAspect="1" noChangeArrowheads="1" noTextEdit="1"/>
          </p:cNvSpPr>
          <p:nvPr>
            <p:ph type="sldImg"/>
          </p:nvPr>
        </p:nvSpPr>
        <p:spPr>
          <a:xfrm>
            <a:off x="1152525" y="692150"/>
            <a:ext cx="4554538" cy="3416300"/>
          </a:xfrm>
          <a:ln/>
        </p:spPr>
      </p:sp>
      <p:sp>
        <p:nvSpPr>
          <p:cNvPr id="121860"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We start</a:t>
            </a:r>
            <a:r>
              <a:rPr lang="en-US" baseline="0" dirty="0" smtClean="0">
                <a:latin typeface="Arial" pitchFamily="34" charset="0"/>
              </a:rPr>
              <a:t> by calculating the sales revenue.</a:t>
            </a:r>
            <a:endParaRPr lang="en-US" dirty="0" smtClean="0">
              <a:solidFill>
                <a:schemeClr val="bg1"/>
              </a:solidFill>
              <a:latin typeface="Arial" pitchFamily="34" charset="0"/>
              <a:cs typeface="Times New Roman" pitchFamily="18"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0E6E31C4-0AE0-411C-A3CE-7B3D880EE160}" type="slidenum">
              <a:rPr lang="en-US" smtClean="0">
                <a:latin typeface="Arial" pitchFamily="34" charset="0"/>
                <a:cs typeface="Arial" pitchFamily="34" charset="0"/>
              </a:rPr>
              <a:pPr/>
              <a:t>59</a:t>
            </a:fld>
            <a:endParaRPr lang="en-US" smtClean="0">
              <a:latin typeface="Arial" pitchFamily="34" charset="0"/>
              <a:cs typeface="Arial" pitchFamily="34" charset="0"/>
            </a:endParaRPr>
          </a:p>
        </p:txBody>
      </p:sp>
      <p:sp>
        <p:nvSpPr>
          <p:cNvPr id="121859" name="Rectangle 2"/>
          <p:cNvSpPr>
            <a:spLocks noGrp="1" noRot="1" noChangeAspect="1" noChangeArrowheads="1" noTextEdit="1"/>
          </p:cNvSpPr>
          <p:nvPr>
            <p:ph type="sldImg"/>
          </p:nvPr>
        </p:nvSpPr>
        <p:spPr>
          <a:xfrm>
            <a:off x="1152525" y="692150"/>
            <a:ext cx="4554538" cy="3416300"/>
          </a:xfrm>
          <a:ln/>
        </p:spPr>
      </p:sp>
      <p:sp>
        <p:nvSpPr>
          <p:cNvPr id="121860"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Next, we need to calculate the Cost of Goods Sold.</a:t>
            </a:r>
            <a:r>
              <a:rPr lang="en-US" baseline="0" dirty="0" smtClean="0">
                <a:latin typeface="Arial" pitchFamily="34" charset="0"/>
              </a:rPr>
              <a:t>  To do this, we need to calculate the cost per unit, which includes fixed manufacturing costs and variable manufacturing costs.  </a:t>
            </a:r>
            <a:endParaRPr lang="en-US" dirty="0" smtClean="0">
              <a:solidFill>
                <a:schemeClr val="bg1"/>
              </a:solidFill>
              <a:latin typeface="Arial" pitchFamily="34" charset="0"/>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FEFFF45D-9E78-421A-B130-B7CCDF45B17B}" type="slidenum">
              <a:rPr lang="en-US" smtClean="0">
                <a:latin typeface="Arial" pitchFamily="34" charset="0"/>
                <a:cs typeface="Arial" pitchFamily="34" charset="0"/>
              </a:rPr>
              <a:pPr/>
              <a:t>6</a:t>
            </a:fld>
            <a:endParaRPr lang="en-US" smtClean="0">
              <a:latin typeface="Arial" pitchFamily="34" charset="0"/>
              <a:cs typeface="Arial" pitchFamily="34" charset="0"/>
            </a:endParaRPr>
          </a:p>
        </p:txBody>
      </p:sp>
      <p:sp>
        <p:nvSpPr>
          <p:cNvPr id="79875" name="Rectangle 2"/>
          <p:cNvSpPr>
            <a:spLocks noGrp="1" noRot="1" noChangeAspect="1" noChangeArrowheads="1" noTextEdit="1"/>
          </p:cNvSpPr>
          <p:nvPr>
            <p:ph type="sldImg"/>
          </p:nvPr>
        </p:nvSpPr>
        <p:spPr>
          <a:xfrm>
            <a:off x="1152525" y="692150"/>
            <a:ext cx="4554538" cy="3416300"/>
          </a:xfrm>
          <a:ln/>
        </p:spPr>
      </p:sp>
      <p:sp>
        <p:nvSpPr>
          <p:cNvPr id="79876"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As an example to illustrate</a:t>
            </a:r>
            <a:r>
              <a:rPr lang="en-US" baseline="0" dirty="0" smtClean="0">
                <a:latin typeface="Arial" pitchFamily="34" charset="0"/>
              </a:rPr>
              <a:t> a variable cost graph, a</a:t>
            </a:r>
            <a:r>
              <a:rPr lang="en-US" dirty="0" smtClean="0">
                <a:latin typeface="Arial" pitchFamily="34" charset="0"/>
              </a:rPr>
              <a:t>ssume we pay sales commissions of 5% on all sales. The cost of sales commissions increases proportionately with increases in sales.</a:t>
            </a:r>
          </a:p>
          <a:p>
            <a:pPr eaLnBrk="1" hangingPunct="1"/>
            <a:endParaRPr lang="en-US" dirty="0" smtClean="0">
              <a:latin typeface="Arial" pitchFamily="34" charset="0"/>
            </a:endParaRPr>
          </a:p>
          <a:p>
            <a:pPr eaLnBrk="1" hangingPunct="1"/>
            <a:r>
              <a:rPr lang="en-US" dirty="0" smtClean="0">
                <a:latin typeface="Arial" pitchFamily="34" charset="0"/>
              </a:rPr>
              <a:t>The total variable cost line begins at the bottom-left corner. This point is called the </a:t>
            </a:r>
            <a:r>
              <a:rPr lang="en-US" i="1" dirty="0" smtClean="0">
                <a:latin typeface="Arial" pitchFamily="34" charset="0"/>
              </a:rPr>
              <a:t>origin</a:t>
            </a:r>
            <a:r>
              <a:rPr lang="en-US" dirty="0" smtClean="0">
                <a:latin typeface="Arial" pitchFamily="34" charset="0"/>
              </a:rPr>
              <a:t>, and it represents zero volume and zero cost. Total variable cost graphs always begin at the origin. The </a:t>
            </a:r>
            <a:r>
              <a:rPr lang="en-US" i="1" dirty="0" smtClean="0">
                <a:latin typeface="Arial" pitchFamily="34" charset="0"/>
              </a:rPr>
              <a:t>slope</a:t>
            </a:r>
            <a:r>
              <a:rPr lang="en-US" dirty="0" smtClean="0">
                <a:latin typeface="Arial" pitchFamily="34" charset="0"/>
              </a:rPr>
              <a:t> of the total variable cost line is the</a:t>
            </a:r>
            <a:r>
              <a:rPr lang="en-US" i="1" dirty="0" smtClean="0">
                <a:latin typeface="Arial" pitchFamily="34" charset="0"/>
              </a:rPr>
              <a:t> variable cost per unit of activity.</a:t>
            </a:r>
            <a:r>
              <a:rPr lang="en-US" dirty="0" smtClean="0">
                <a:latin typeface="Arial" pitchFamily="34" charset="0"/>
              </a:rPr>
              <a:t> Along the horizontal axis, we have our activity, and on the vertical</a:t>
            </a:r>
            <a:r>
              <a:rPr lang="en-US" baseline="0" dirty="0" smtClean="0">
                <a:latin typeface="Arial" pitchFamily="34" charset="0"/>
              </a:rPr>
              <a:t> axis, we have our variable costs. </a:t>
            </a:r>
            <a:r>
              <a:rPr lang="en-US" dirty="0" smtClean="0">
                <a:latin typeface="Arial" pitchFamily="34" charset="0"/>
              </a:rPr>
              <a:t>If we produce no products, we have no variable cost.</a:t>
            </a:r>
          </a:p>
          <a:p>
            <a:pPr eaLnBrk="1" hangingPunct="1"/>
            <a:endParaRPr lang="en-US" dirty="0" smtClean="0">
              <a:latin typeface="Arial" pitchFamily="34" charset="0"/>
            </a:endParaRPr>
          </a:p>
          <a:p>
            <a:pPr eaLnBrk="1" hangingPunct="1"/>
            <a:r>
              <a:rPr lang="en-US" dirty="0" smtClean="0">
                <a:latin typeface="Arial" pitchFamily="34" charset="0"/>
              </a:rPr>
              <a:t>As sales grow, total variable costs increase. As sales decrease, total variable costs decrease.</a:t>
            </a:r>
          </a:p>
          <a:p>
            <a:pPr eaLnBrk="1" hangingPunct="1"/>
            <a:endParaRPr lang="en-US" dirty="0" smtClean="0">
              <a:latin typeface="Arial" pitchFamily="34" charset="0"/>
            </a:endParaRPr>
          </a:p>
          <a:p>
            <a:pPr eaLnBrk="1" hangingPunct="1"/>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0E6E31C4-0AE0-411C-A3CE-7B3D880EE160}" type="slidenum">
              <a:rPr lang="en-US" smtClean="0">
                <a:latin typeface="Arial" pitchFamily="34" charset="0"/>
                <a:cs typeface="Arial" pitchFamily="34" charset="0"/>
              </a:rPr>
              <a:pPr/>
              <a:t>60</a:t>
            </a:fld>
            <a:endParaRPr lang="en-US" smtClean="0">
              <a:latin typeface="Arial" pitchFamily="34" charset="0"/>
              <a:cs typeface="Arial" pitchFamily="34" charset="0"/>
            </a:endParaRPr>
          </a:p>
        </p:txBody>
      </p:sp>
      <p:sp>
        <p:nvSpPr>
          <p:cNvPr id="121859" name="Rectangle 2"/>
          <p:cNvSpPr>
            <a:spLocks noGrp="1" noRot="1" noChangeAspect="1" noChangeArrowheads="1" noTextEdit="1"/>
          </p:cNvSpPr>
          <p:nvPr>
            <p:ph type="sldImg"/>
          </p:nvPr>
        </p:nvSpPr>
        <p:spPr>
          <a:xfrm>
            <a:off x="1152525" y="692150"/>
            <a:ext cx="4554538" cy="3416300"/>
          </a:xfrm>
          <a:ln/>
        </p:spPr>
      </p:sp>
      <p:sp>
        <p:nvSpPr>
          <p:cNvPr id="121860"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Next calculate</a:t>
            </a:r>
            <a:r>
              <a:rPr lang="en-US" baseline="0" dirty="0" smtClean="0">
                <a:latin typeface="Arial" pitchFamily="34" charset="0"/>
              </a:rPr>
              <a:t> Gross Profit.</a:t>
            </a:r>
            <a:endParaRPr lang="en-US" dirty="0" smtClean="0">
              <a:solidFill>
                <a:schemeClr val="bg1"/>
              </a:solidFill>
              <a:latin typeface="Arial" pitchFamily="34" charset="0"/>
              <a:cs typeface="Times New Roman" pitchFamily="18"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0E6E31C4-0AE0-411C-A3CE-7B3D880EE160}" type="slidenum">
              <a:rPr lang="en-US" smtClean="0">
                <a:latin typeface="Arial" pitchFamily="34" charset="0"/>
                <a:cs typeface="Arial" pitchFamily="34" charset="0"/>
              </a:rPr>
              <a:pPr/>
              <a:t>61</a:t>
            </a:fld>
            <a:endParaRPr lang="en-US" smtClean="0">
              <a:latin typeface="Arial" pitchFamily="34" charset="0"/>
              <a:cs typeface="Arial" pitchFamily="34" charset="0"/>
            </a:endParaRPr>
          </a:p>
        </p:txBody>
      </p:sp>
      <p:sp>
        <p:nvSpPr>
          <p:cNvPr id="121859" name="Rectangle 2"/>
          <p:cNvSpPr>
            <a:spLocks noGrp="1" noRot="1" noChangeAspect="1" noChangeArrowheads="1" noTextEdit="1"/>
          </p:cNvSpPr>
          <p:nvPr>
            <p:ph type="sldImg"/>
          </p:nvPr>
        </p:nvSpPr>
        <p:spPr>
          <a:xfrm>
            <a:off x="1152525" y="692150"/>
            <a:ext cx="4554538" cy="3416300"/>
          </a:xfrm>
          <a:ln/>
        </p:spPr>
      </p:sp>
      <p:sp>
        <p:nvSpPr>
          <p:cNvPr id="121860"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Operating expenses (fixed and variable combined)</a:t>
            </a:r>
            <a:r>
              <a:rPr lang="en-US" baseline="0" dirty="0" smtClean="0">
                <a:latin typeface="Arial" pitchFamily="34" charset="0"/>
              </a:rPr>
              <a:t> are then listed.</a:t>
            </a:r>
            <a:endParaRPr lang="en-US" dirty="0" smtClean="0">
              <a:solidFill>
                <a:schemeClr val="bg1"/>
              </a:solidFill>
              <a:latin typeface="Arial" pitchFamily="34" charset="0"/>
              <a:cs typeface="Times New Roman" pitchFamily="18"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0E6E31C4-0AE0-411C-A3CE-7B3D880EE160}" type="slidenum">
              <a:rPr lang="en-US" smtClean="0">
                <a:latin typeface="Arial" pitchFamily="34" charset="0"/>
                <a:cs typeface="Arial" pitchFamily="34" charset="0"/>
              </a:rPr>
              <a:pPr/>
              <a:t>62</a:t>
            </a:fld>
            <a:endParaRPr lang="en-US" smtClean="0">
              <a:latin typeface="Arial" pitchFamily="34" charset="0"/>
              <a:cs typeface="Arial" pitchFamily="34" charset="0"/>
            </a:endParaRPr>
          </a:p>
        </p:txBody>
      </p:sp>
      <p:sp>
        <p:nvSpPr>
          <p:cNvPr id="121859" name="Rectangle 2"/>
          <p:cNvSpPr>
            <a:spLocks noGrp="1" noRot="1" noChangeAspect="1" noChangeArrowheads="1" noTextEdit="1"/>
          </p:cNvSpPr>
          <p:nvPr>
            <p:ph type="sldImg"/>
          </p:nvPr>
        </p:nvSpPr>
        <p:spPr>
          <a:xfrm>
            <a:off x="1152525" y="692150"/>
            <a:ext cx="4554538" cy="3416300"/>
          </a:xfrm>
          <a:ln/>
        </p:spPr>
      </p:sp>
      <p:sp>
        <p:nvSpPr>
          <p:cNvPr id="121860"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Finally, the operating income under absorption</a:t>
            </a:r>
            <a:r>
              <a:rPr lang="en-US" baseline="0" dirty="0" smtClean="0">
                <a:latin typeface="Arial" pitchFamily="34" charset="0"/>
              </a:rPr>
              <a:t> costing can be calculated.</a:t>
            </a:r>
            <a:endParaRPr lang="en-US" dirty="0" smtClean="0">
              <a:solidFill>
                <a:schemeClr val="bg1"/>
              </a:solidFill>
              <a:latin typeface="Arial" pitchFamily="34" charset="0"/>
              <a:cs typeface="Times New Roman" pitchFamily="18"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Arial" pitchFamily="34" charset="0"/>
              </a:rPr>
              <a:t>Now we turn our attention to preparing a variable costing income statement. As part of the variable costing income statement, we need to first</a:t>
            </a:r>
            <a:r>
              <a:rPr lang="en-US" baseline="0" dirty="0" smtClean="0">
                <a:latin typeface="Arial" pitchFamily="34" charset="0"/>
              </a:rPr>
              <a:t> calculate the variable cost of goods sold. </a:t>
            </a:r>
            <a:endParaRPr lang="en-US" dirty="0"/>
          </a:p>
        </p:txBody>
      </p:sp>
      <p:sp>
        <p:nvSpPr>
          <p:cNvPr id="4" name="Slide Number Placeholder 3"/>
          <p:cNvSpPr>
            <a:spLocks noGrp="1"/>
          </p:cNvSpPr>
          <p:nvPr>
            <p:ph type="sldNum" sz="quarter" idx="10"/>
          </p:nvPr>
        </p:nvSpPr>
        <p:spPr/>
        <p:txBody>
          <a:bodyPr/>
          <a:lstStyle/>
          <a:p>
            <a:pPr>
              <a:defRPr/>
            </a:pPr>
            <a:fld id="{F6528E53-E818-47D1-9880-F400A4342C99}" type="slidenum">
              <a:rPr lang="en-US" smtClean="0"/>
              <a:pPr>
                <a:defRPr/>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latin typeface="Arial" pitchFamily="34" charset="0"/>
              </a:rPr>
              <a:t>As shown in this slide, the variable cost of goods sold is $3,075,000.  We will use that figure in the variable costing income statement.</a:t>
            </a:r>
            <a:endParaRPr lang="en-US" dirty="0" smtClean="0">
              <a:latin typeface="Arial"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F6528E53-E818-47D1-9880-F400A4342C99}" type="slidenum">
              <a:rPr lang="en-US" smtClean="0"/>
              <a:pPr>
                <a:defRPr/>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0C6783FA-2849-47D4-AF7C-A902CA9EEC73}" type="slidenum">
              <a:rPr lang="en-US" smtClean="0">
                <a:latin typeface="Arial" pitchFamily="34" charset="0"/>
                <a:cs typeface="Arial" pitchFamily="34" charset="0"/>
              </a:rPr>
              <a:pPr/>
              <a:t>65</a:t>
            </a:fld>
            <a:endParaRPr lang="en-US" smtClean="0">
              <a:latin typeface="Arial" pitchFamily="34" charset="0"/>
              <a:cs typeface="Arial" pitchFamily="34" charset="0"/>
            </a:endParaRPr>
          </a:p>
        </p:txBody>
      </p:sp>
      <p:sp>
        <p:nvSpPr>
          <p:cNvPr id="122883" name="Rectangle 2"/>
          <p:cNvSpPr>
            <a:spLocks noGrp="1" noRot="1" noChangeAspect="1" noChangeArrowheads="1" noTextEdit="1"/>
          </p:cNvSpPr>
          <p:nvPr>
            <p:ph type="sldImg"/>
          </p:nvPr>
        </p:nvSpPr>
        <p:spPr>
          <a:xfrm>
            <a:off x="1152525" y="692150"/>
            <a:ext cx="4554538" cy="3416300"/>
          </a:xfrm>
          <a:ln/>
        </p:spPr>
      </p:sp>
      <p:sp>
        <p:nvSpPr>
          <p:cNvPr id="122884"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Next, the variable costing</a:t>
            </a:r>
            <a:r>
              <a:rPr lang="en-US" baseline="0" dirty="0" smtClean="0">
                <a:latin typeface="Arial" pitchFamily="34" charset="0"/>
              </a:rPr>
              <a:t> income statement is prepared.  The statement starts with Sales Revenue</a:t>
            </a:r>
            <a:endParaRPr lang="en-US" dirty="0" smtClean="0">
              <a:latin typeface="Arial" pitchFamily="34"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0C6783FA-2849-47D4-AF7C-A902CA9EEC73}" type="slidenum">
              <a:rPr lang="en-US" smtClean="0">
                <a:latin typeface="Arial" pitchFamily="34" charset="0"/>
                <a:cs typeface="Arial" pitchFamily="34" charset="0"/>
              </a:rPr>
              <a:pPr/>
              <a:t>66</a:t>
            </a:fld>
            <a:endParaRPr lang="en-US" smtClean="0">
              <a:latin typeface="Arial" pitchFamily="34" charset="0"/>
              <a:cs typeface="Arial" pitchFamily="34" charset="0"/>
            </a:endParaRPr>
          </a:p>
        </p:txBody>
      </p:sp>
      <p:sp>
        <p:nvSpPr>
          <p:cNvPr id="122883" name="Rectangle 2"/>
          <p:cNvSpPr>
            <a:spLocks noGrp="1" noRot="1" noChangeAspect="1" noChangeArrowheads="1" noTextEdit="1"/>
          </p:cNvSpPr>
          <p:nvPr>
            <p:ph type="sldImg"/>
          </p:nvPr>
        </p:nvSpPr>
        <p:spPr>
          <a:xfrm>
            <a:off x="1152525" y="692150"/>
            <a:ext cx="4554538" cy="3416300"/>
          </a:xfrm>
          <a:ln/>
        </p:spPr>
      </p:sp>
      <p:sp>
        <p:nvSpPr>
          <p:cNvPr id="122884"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The next step in a contribution</a:t>
            </a:r>
            <a:r>
              <a:rPr lang="en-US" baseline="0" dirty="0" smtClean="0">
                <a:latin typeface="Arial" pitchFamily="34" charset="0"/>
              </a:rPr>
              <a:t> margin income statement is to deduct the variable costs.  First we deduct the variable cost of goods sold (as detailed in a prior slide).</a:t>
            </a:r>
            <a:endParaRPr lang="en-US" dirty="0" smtClean="0">
              <a:latin typeface="Arial" pitchFamily="34"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0C6783FA-2849-47D4-AF7C-A902CA9EEC73}" type="slidenum">
              <a:rPr lang="en-US" smtClean="0">
                <a:latin typeface="Arial" pitchFamily="34" charset="0"/>
                <a:cs typeface="Arial" pitchFamily="34" charset="0"/>
              </a:rPr>
              <a:pPr/>
              <a:t>67</a:t>
            </a:fld>
            <a:endParaRPr lang="en-US" smtClean="0">
              <a:latin typeface="Arial" pitchFamily="34" charset="0"/>
              <a:cs typeface="Arial" pitchFamily="34" charset="0"/>
            </a:endParaRPr>
          </a:p>
        </p:txBody>
      </p:sp>
      <p:sp>
        <p:nvSpPr>
          <p:cNvPr id="122883" name="Rectangle 2"/>
          <p:cNvSpPr>
            <a:spLocks noGrp="1" noRot="1" noChangeAspect="1" noChangeArrowheads="1" noTextEdit="1"/>
          </p:cNvSpPr>
          <p:nvPr>
            <p:ph type="sldImg"/>
          </p:nvPr>
        </p:nvSpPr>
        <p:spPr>
          <a:xfrm>
            <a:off x="1152525" y="692150"/>
            <a:ext cx="4554538" cy="3416300"/>
          </a:xfrm>
          <a:ln/>
        </p:spPr>
      </p:sp>
      <p:sp>
        <p:nvSpPr>
          <p:cNvPr id="122884"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The other variable expense we have here is the Sales Commission expense of $6 per unit SOLD,</a:t>
            </a:r>
            <a:r>
              <a:rPr lang="en-US" baseline="0" dirty="0" smtClean="0">
                <a:latin typeface="Arial" pitchFamily="34" charset="0"/>
              </a:rPr>
              <a:t> so that is listed next and then the variable expenses are totaled.</a:t>
            </a:r>
            <a:endParaRPr lang="en-US" dirty="0" smtClean="0">
              <a:latin typeface="Arial" pitchFamily="34"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0C6783FA-2849-47D4-AF7C-A902CA9EEC73}" type="slidenum">
              <a:rPr lang="en-US" smtClean="0">
                <a:latin typeface="Arial" pitchFamily="34" charset="0"/>
                <a:cs typeface="Arial" pitchFamily="34" charset="0"/>
              </a:rPr>
              <a:pPr/>
              <a:t>68</a:t>
            </a:fld>
            <a:endParaRPr lang="en-US" smtClean="0">
              <a:latin typeface="Arial" pitchFamily="34" charset="0"/>
              <a:cs typeface="Arial" pitchFamily="34" charset="0"/>
            </a:endParaRPr>
          </a:p>
        </p:txBody>
      </p:sp>
      <p:sp>
        <p:nvSpPr>
          <p:cNvPr id="122883" name="Rectangle 2"/>
          <p:cNvSpPr>
            <a:spLocks noGrp="1" noRot="1" noChangeAspect="1" noChangeArrowheads="1" noTextEdit="1"/>
          </p:cNvSpPr>
          <p:nvPr>
            <p:ph type="sldImg"/>
          </p:nvPr>
        </p:nvSpPr>
        <p:spPr>
          <a:xfrm>
            <a:off x="1152525" y="692150"/>
            <a:ext cx="4554538" cy="3416300"/>
          </a:xfrm>
          <a:ln/>
        </p:spPr>
      </p:sp>
      <p:sp>
        <p:nvSpPr>
          <p:cNvPr id="122884"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Sales revenue less variable expenses equals contribution margin, which is the $4,715,000</a:t>
            </a:r>
            <a:r>
              <a:rPr lang="en-US" baseline="0" dirty="0" smtClean="0">
                <a:latin typeface="Arial" pitchFamily="34" charset="0"/>
              </a:rPr>
              <a:t> listed here.</a:t>
            </a:r>
            <a:endParaRPr lang="en-US" dirty="0" smtClean="0">
              <a:latin typeface="Arial" pitchFamily="34"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0C6783FA-2849-47D4-AF7C-A902CA9EEC73}" type="slidenum">
              <a:rPr lang="en-US" smtClean="0">
                <a:latin typeface="Arial" pitchFamily="34" charset="0"/>
                <a:cs typeface="Arial" pitchFamily="34" charset="0"/>
              </a:rPr>
              <a:pPr/>
              <a:t>69</a:t>
            </a:fld>
            <a:endParaRPr lang="en-US" smtClean="0">
              <a:latin typeface="Arial" pitchFamily="34" charset="0"/>
              <a:cs typeface="Arial" pitchFamily="34" charset="0"/>
            </a:endParaRPr>
          </a:p>
        </p:txBody>
      </p:sp>
      <p:sp>
        <p:nvSpPr>
          <p:cNvPr id="122883" name="Rectangle 2"/>
          <p:cNvSpPr>
            <a:spLocks noGrp="1" noRot="1" noChangeAspect="1" noChangeArrowheads="1" noTextEdit="1"/>
          </p:cNvSpPr>
          <p:nvPr>
            <p:ph type="sldImg"/>
          </p:nvPr>
        </p:nvSpPr>
        <p:spPr>
          <a:xfrm>
            <a:off x="1152525" y="692150"/>
            <a:ext cx="4554538" cy="3416300"/>
          </a:xfrm>
          <a:ln/>
        </p:spPr>
      </p:sp>
      <p:sp>
        <p:nvSpPr>
          <p:cNvPr id="122884"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The next</a:t>
            </a:r>
            <a:r>
              <a:rPr lang="en-US" baseline="0" dirty="0" smtClean="0">
                <a:latin typeface="Arial" pitchFamily="34" charset="0"/>
              </a:rPr>
              <a:t> step is to deduct the fixed expenses – all of the fixed expenses, regardless of whether the fixed expense is manufacturing or operations.</a:t>
            </a:r>
            <a:endParaRPr lang="en-US" dirty="0"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6D59F13-1CBB-D740-96E4-1AFDA81DE1A4}" type="slidenum">
              <a:rPr lang="en-US" smtClean="0">
                <a:latin typeface="Arial" pitchFamily="-112" charset="0"/>
                <a:ea typeface="ＭＳ Ｐゴシック" pitchFamily="-112" charset="-128"/>
                <a:cs typeface="ＭＳ Ｐゴシック" pitchFamily="-112" charset="-128"/>
              </a:rPr>
              <a:pPr/>
              <a:t>7</a:t>
            </a:fld>
            <a:endParaRPr lang="en-US" smtClean="0">
              <a:latin typeface="Arial" pitchFamily="-112" charset="0"/>
              <a:ea typeface="ＭＳ Ｐゴシック" pitchFamily="-112" charset="-128"/>
              <a:cs typeface="ＭＳ Ｐゴシック" pitchFamily="-112"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dirty="0" smtClean="0">
                <a:latin typeface="Arial" pitchFamily="34" charset="0"/>
              </a:rPr>
              <a:t>Learning Objective 2 shows how to use cost equations to express and predict costs.</a:t>
            </a:r>
          </a:p>
        </p:txBody>
      </p:sp>
      <p:sp>
        <p:nvSpPr>
          <p:cNvPr id="22533" name="Footer Placeholder 4"/>
          <p:cNvSpPr>
            <a:spLocks noGrp="1"/>
          </p:cNvSpPr>
          <p:nvPr>
            <p:ph type="ftr" sz="quarter" idx="4"/>
          </p:nvPr>
        </p:nvSpPr>
        <p:spPr>
          <a:noFill/>
        </p:spPr>
        <p:txBody>
          <a:bodyPr/>
          <a:lstStyle/>
          <a:p>
            <a:r>
              <a:rPr lang="en-US" smtClean="0">
                <a:latin typeface="Arial" pitchFamily="-112" charset="0"/>
                <a:ea typeface="ＭＳ Ｐゴシック" pitchFamily="-112" charset="-128"/>
                <a:cs typeface="ＭＳ Ｐゴシック" pitchFamily="-112" charset="-128"/>
              </a:rPr>
              <a:t>Copyright © 2009 Pearson Education, Inc. Publishing as Prentice Hall. </a:t>
            </a: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0C6783FA-2849-47D4-AF7C-A902CA9EEC73}" type="slidenum">
              <a:rPr lang="en-US" smtClean="0">
                <a:latin typeface="Arial" pitchFamily="34" charset="0"/>
                <a:cs typeface="Arial" pitchFamily="34" charset="0"/>
              </a:rPr>
              <a:pPr/>
              <a:t>70</a:t>
            </a:fld>
            <a:endParaRPr lang="en-US" smtClean="0">
              <a:latin typeface="Arial" pitchFamily="34" charset="0"/>
              <a:cs typeface="Arial" pitchFamily="34" charset="0"/>
            </a:endParaRPr>
          </a:p>
        </p:txBody>
      </p:sp>
      <p:sp>
        <p:nvSpPr>
          <p:cNvPr id="122883" name="Rectangle 2"/>
          <p:cNvSpPr>
            <a:spLocks noGrp="1" noRot="1" noChangeAspect="1" noChangeArrowheads="1" noTextEdit="1"/>
          </p:cNvSpPr>
          <p:nvPr>
            <p:ph type="sldImg"/>
          </p:nvPr>
        </p:nvSpPr>
        <p:spPr>
          <a:xfrm>
            <a:off x="1152525" y="692150"/>
            <a:ext cx="4554538" cy="3416300"/>
          </a:xfrm>
          <a:ln/>
        </p:spPr>
      </p:sp>
      <p:sp>
        <p:nvSpPr>
          <p:cNvPr id="122884"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Finally,</a:t>
            </a:r>
            <a:r>
              <a:rPr lang="en-US" baseline="0" dirty="0" smtClean="0">
                <a:latin typeface="Arial" pitchFamily="34" charset="0"/>
              </a:rPr>
              <a:t> operating income is calculated by taking contribution margin less fixed expenses, as seen in this slide.</a:t>
            </a:r>
            <a:endParaRPr lang="en-US" dirty="0" smtClean="0">
              <a:latin typeface="Arial" pitchFamily="34"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8BD3152F-4188-4FC7-A517-691AE82F8E89}" type="slidenum">
              <a:rPr lang="en-US" smtClean="0">
                <a:latin typeface="Arial" pitchFamily="34" charset="0"/>
                <a:cs typeface="Arial" pitchFamily="34" charset="0"/>
              </a:rPr>
              <a:pPr/>
              <a:t>71</a:t>
            </a:fld>
            <a:endParaRPr lang="en-US" smtClean="0">
              <a:latin typeface="Arial" pitchFamily="34" charset="0"/>
              <a:cs typeface="Arial" pitchFamily="34" charset="0"/>
            </a:endParaRPr>
          </a:p>
        </p:txBody>
      </p:sp>
      <p:sp>
        <p:nvSpPr>
          <p:cNvPr id="124931" name="Rectangle 2"/>
          <p:cNvSpPr>
            <a:spLocks noGrp="1" noRot="1" noChangeAspect="1" noChangeArrowheads="1" noTextEdit="1"/>
          </p:cNvSpPr>
          <p:nvPr>
            <p:ph type="sldImg"/>
          </p:nvPr>
        </p:nvSpPr>
        <p:spPr>
          <a:xfrm>
            <a:off x="1152525" y="692150"/>
            <a:ext cx="4554538" cy="3416300"/>
          </a:xfrm>
          <a:ln/>
        </p:spPr>
      </p:sp>
      <p:sp>
        <p:nvSpPr>
          <p:cNvPr id="124932"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Here we can reconcile</a:t>
            </a:r>
            <a:r>
              <a:rPr lang="en-US" baseline="0" dirty="0" smtClean="0">
                <a:latin typeface="Arial" pitchFamily="34" charset="0"/>
              </a:rPr>
              <a:t> the two operating incomes.  The difference in income between the two methods is the fixed manufacturing overhead per unit times the change in inventory.  This company’s inventory increased by 20,000 units (0 beginning inventory, produced 225,000 units, sold 205,000 units.)</a:t>
            </a:r>
          </a:p>
          <a:p>
            <a:pPr eaLnBrk="1" hangingPunct="1"/>
            <a:endParaRPr lang="en-US" baseline="0" dirty="0" smtClean="0">
              <a:latin typeface="Arial" pitchFamily="34" charset="0"/>
            </a:endParaRPr>
          </a:p>
          <a:p>
            <a:pPr eaLnBrk="1" hangingPunct="1"/>
            <a:r>
              <a:rPr lang="en-US" baseline="0" dirty="0" smtClean="0">
                <a:latin typeface="Arial" pitchFamily="34" charset="0"/>
              </a:rPr>
              <a:t>The traditional method produces a higher operating income because of the fixed MOH remaining in ending inventory (20,000 units in ending inventory x $11 per unit fixed MOH.)</a:t>
            </a:r>
          </a:p>
          <a:p>
            <a:pPr eaLnBrk="1" hangingPunct="1"/>
            <a:endParaRPr lang="en-US" dirty="0" smtClean="0">
              <a:latin typeface="Arial" pitchFamily="34"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8BD3152F-4188-4FC7-A517-691AE82F8E89}" type="slidenum">
              <a:rPr lang="en-US" smtClean="0">
                <a:latin typeface="Arial" pitchFamily="34" charset="0"/>
                <a:cs typeface="Arial" pitchFamily="34" charset="0"/>
              </a:rPr>
              <a:pPr/>
              <a:t>72</a:t>
            </a:fld>
            <a:endParaRPr lang="en-US" smtClean="0">
              <a:latin typeface="Arial" pitchFamily="34" charset="0"/>
              <a:cs typeface="Arial" pitchFamily="34" charset="0"/>
            </a:endParaRPr>
          </a:p>
        </p:txBody>
      </p:sp>
      <p:sp>
        <p:nvSpPr>
          <p:cNvPr id="124931" name="Rectangle 2"/>
          <p:cNvSpPr>
            <a:spLocks noGrp="1" noRot="1" noChangeAspect="1" noChangeArrowheads="1" noTextEdit="1"/>
          </p:cNvSpPr>
          <p:nvPr>
            <p:ph type="sldImg"/>
          </p:nvPr>
        </p:nvSpPr>
        <p:spPr>
          <a:xfrm>
            <a:off x="1152525" y="692150"/>
            <a:ext cx="4554538" cy="3416300"/>
          </a:xfrm>
          <a:ln/>
        </p:spPr>
      </p:sp>
      <p:sp>
        <p:nvSpPr>
          <p:cNvPr id="124932"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The conclusion? See</a:t>
            </a:r>
            <a:r>
              <a:rPr lang="en-US" baseline="0" dirty="0" smtClean="0">
                <a:latin typeface="Arial" pitchFamily="34" charset="0"/>
              </a:rPr>
              <a:t> Underwater</a:t>
            </a:r>
            <a:r>
              <a:rPr lang="en-US" dirty="0" smtClean="0">
                <a:latin typeface="Arial" pitchFamily="34" charset="0"/>
              </a:rPr>
              <a:t> should go ahead with the promotion</a:t>
            </a:r>
            <a:r>
              <a:rPr lang="en-US" baseline="0" dirty="0" smtClean="0">
                <a:latin typeface="Arial" pitchFamily="34" charset="0"/>
              </a:rPr>
              <a:t> because the increase in contribution margin exceeds the increase in fixed costs.</a:t>
            </a:r>
            <a:endParaRPr lang="en-US" dirty="0" smtClean="0">
              <a:latin typeface="Arial" pitchFamily="34"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Arial" pitchFamily="34" charset="0"/>
              </a:rPr>
              <a:t>Turn to S6-16.  </a:t>
            </a:r>
            <a:endParaRPr lang="en-US" dirty="0"/>
          </a:p>
        </p:txBody>
      </p:sp>
      <p:sp>
        <p:nvSpPr>
          <p:cNvPr id="4" name="Slide Number Placeholder 3"/>
          <p:cNvSpPr>
            <a:spLocks noGrp="1"/>
          </p:cNvSpPr>
          <p:nvPr>
            <p:ph type="sldNum" sz="quarter" idx="10"/>
          </p:nvPr>
        </p:nvSpPr>
        <p:spPr/>
        <p:txBody>
          <a:bodyPr/>
          <a:lstStyle/>
          <a:p>
            <a:pPr>
              <a:defRPr/>
            </a:pPr>
            <a:fld id="{F6528E53-E818-47D1-9880-F400A4342C99}" type="slidenum">
              <a:rPr lang="en-US" smtClean="0"/>
              <a:pPr>
                <a:defRPr/>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DA0CA72D-C673-440D-B9E0-E2792295CAC6}" type="slidenum">
              <a:rPr lang="en-US" smtClean="0">
                <a:latin typeface="Arial" pitchFamily="34" charset="0"/>
                <a:cs typeface="Arial" pitchFamily="34" charset="0"/>
              </a:rPr>
              <a:pPr/>
              <a:t>74</a:t>
            </a:fld>
            <a:endParaRPr lang="en-US" smtClean="0">
              <a:latin typeface="Arial" pitchFamily="34" charset="0"/>
              <a:cs typeface="Arial" pitchFamily="34" charset="0"/>
            </a:endParaRPr>
          </a:p>
        </p:txBody>
      </p:sp>
      <p:sp>
        <p:nvSpPr>
          <p:cNvPr id="116739" name="Rectangle 2"/>
          <p:cNvSpPr>
            <a:spLocks noGrp="1" noRot="1" noChangeAspect="1" noChangeArrowheads="1" noTextEdit="1"/>
          </p:cNvSpPr>
          <p:nvPr>
            <p:ph type="sldImg"/>
          </p:nvPr>
        </p:nvSpPr>
        <p:spPr>
          <a:xfrm>
            <a:off x="1152525" y="692150"/>
            <a:ext cx="4554538" cy="3416300"/>
          </a:xfrm>
          <a:ln/>
        </p:spPr>
      </p:sp>
      <p:sp>
        <p:nvSpPr>
          <p:cNvPr id="116740"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We will use Patricia’s Quilt Shoppe in S6-16</a:t>
            </a:r>
            <a:r>
              <a:rPr lang="en-US" baseline="0" dirty="0" smtClean="0">
                <a:latin typeface="Arial" pitchFamily="34" charset="0"/>
              </a:rPr>
              <a:t> </a:t>
            </a:r>
            <a:r>
              <a:rPr lang="en-US" dirty="0" smtClean="0">
                <a:latin typeface="Arial" pitchFamily="34" charset="0"/>
              </a:rPr>
              <a:t>to compare which is the better management tool for Patricia’s, </a:t>
            </a:r>
            <a:r>
              <a:rPr lang="en-US" dirty="0" smtClean="0">
                <a:latin typeface="Arial" pitchFamily="34" charset="0"/>
                <a:cs typeface="Arial" pitchFamily="34" charset="0"/>
              </a:rPr>
              <a:t>the traditional income statement or the contribution margin income statement. This slide contains the traditional income statement.</a:t>
            </a:r>
          </a:p>
          <a:p>
            <a:pPr eaLnBrk="1" hangingPunct="1"/>
            <a:endParaRPr lang="en-US" dirty="0" smtClean="0">
              <a:latin typeface="Arial" pitchFamily="34" charset="0"/>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FF0645D7-F435-4446-AACC-AB878AB343E9}" type="slidenum">
              <a:rPr lang="en-US" smtClean="0">
                <a:latin typeface="Arial" pitchFamily="34" charset="0"/>
                <a:cs typeface="Arial" pitchFamily="34" charset="0"/>
              </a:rPr>
              <a:pPr/>
              <a:t>75</a:t>
            </a:fld>
            <a:endParaRPr lang="en-US" smtClean="0">
              <a:latin typeface="Arial" pitchFamily="34" charset="0"/>
              <a:cs typeface="Arial" pitchFamily="34" charset="0"/>
            </a:endParaRPr>
          </a:p>
        </p:txBody>
      </p:sp>
      <p:sp>
        <p:nvSpPr>
          <p:cNvPr id="117763" name="Rectangle 2"/>
          <p:cNvSpPr>
            <a:spLocks noGrp="1" noRot="1" noChangeAspect="1" noChangeArrowheads="1" noTextEdit="1"/>
          </p:cNvSpPr>
          <p:nvPr>
            <p:ph type="sldImg"/>
          </p:nvPr>
        </p:nvSpPr>
        <p:spPr>
          <a:xfrm>
            <a:off x="1152525" y="692150"/>
            <a:ext cx="4554538" cy="3416300"/>
          </a:xfrm>
          <a:ln/>
        </p:spPr>
      </p:sp>
      <p:sp>
        <p:nvSpPr>
          <p:cNvPr id="117764"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latin typeface="Arial" pitchFamily="34" charset="0"/>
              </a:rPr>
              <a:t>This slide shows the contribution margin income statement. The contribution margin income statement is a better management tool than the traditional income statement. If Patricia’s volume remains in the same relevant range, she can easily see that her fixed expenses will be $2,000 ($1,200 +</a:t>
            </a:r>
            <a:r>
              <a:rPr lang="en-US" baseline="0" dirty="0" smtClean="0">
                <a:latin typeface="Arial" pitchFamily="34" charset="0"/>
              </a:rPr>
              <a:t> $800)</a:t>
            </a:r>
            <a:r>
              <a:rPr lang="en-US" dirty="0" smtClean="0">
                <a:latin typeface="Arial" pitchFamily="34" charset="0"/>
              </a:rPr>
              <a:t>. She also knows that her revenue and variable costs will increase in direct proportion to changes in volume. The traditional income statement does not provide any information on cost behavior.</a:t>
            </a: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pPr marL="463550" indent="-463550">
              <a:defRPr/>
            </a:pPr>
            <a:r>
              <a:rPr lang="en-US" sz="1200" dirty="0" smtClean="0"/>
              <a:t>The general rule is:</a:t>
            </a:r>
          </a:p>
          <a:p>
            <a:pPr marL="858838" lvl="1" indent="-395288">
              <a:buFont typeface="Arial" pitchFamily="34" charset="0"/>
              <a:buChar char="•"/>
              <a:defRPr/>
            </a:pPr>
            <a:r>
              <a:rPr lang="en-US" sz="1200" u="none" dirty="0" smtClean="0"/>
              <a:t>When inventories increase (more units are produced than sold), absorption costing income is higher than variable costing income. </a:t>
            </a:r>
          </a:p>
          <a:p>
            <a:pPr marL="858838" lvl="1" indent="-395288">
              <a:buFont typeface="Arial" pitchFamily="34" charset="0"/>
              <a:buChar char="•"/>
              <a:defRPr/>
            </a:pPr>
            <a:r>
              <a:rPr lang="en-US" sz="1200" u="none" dirty="0" smtClean="0"/>
              <a:t>When inventories decline (when fewer units are produced than sold), absorption costing income is lower than variable costing income. </a:t>
            </a:r>
          </a:p>
          <a:p>
            <a:pPr marL="463550" indent="-463550">
              <a:defRPr/>
            </a:pPr>
            <a:endParaRPr lang="en-US" sz="1200" dirty="0" smtClean="0"/>
          </a:p>
          <a:p>
            <a:pPr marL="0" indent="0">
              <a:spcBef>
                <a:spcPts val="0"/>
              </a:spcBef>
              <a:defRPr/>
            </a:pPr>
            <a:r>
              <a:rPr lang="en-US" sz="1200" dirty="0" smtClean="0"/>
              <a:t>There are potentially</a:t>
            </a:r>
            <a:r>
              <a:rPr lang="en-US" sz="1200" baseline="0" dirty="0" smtClean="0"/>
              <a:t> undesirable m</a:t>
            </a:r>
            <a:r>
              <a:rPr lang="en-US" sz="1200" dirty="0" smtClean="0"/>
              <a:t>anager</a:t>
            </a:r>
            <a:r>
              <a:rPr lang="en-US" sz="1200" baseline="0" dirty="0" smtClean="0"/>
              <a:t> incentives created by absorption costing -- </a:t>
            </a:r>
            <a:r>
              <a:rPr lang="en-US" sz="1200" dirty="0" smtClean="0"/>
              <a:t>Managers may try to increase production to build up inventory in order to maximize their bonus. The contribution margin income statement is usually a better management tool.</a:t>
            </a:r>
          </a:p>
          <a:p>
            <a:endParaRPr lang="en-US" sz="1200" dirty="0" smtClean="0">
              <a:latin typeface="Arial" pitchFamily="34" charset="0"/>
            </a:endParaRPr>
          </a:p>
          <a:p>
            <a:endParaRPr lang="en-US" sz="1200" b="1" dirty="0" smtClean="0">
              <a:latin typeface="Arial" pitchFamily="34" charset="0"/>
            </a:endParaRPr>
          </a:p>
        </p:txBody>
      </p:sp>
      <p:sp>
        <p:nvSpPr>
          <p:cNvPr id="4" name="Slide Number Placeholder 3"/>
          <p:cNvSpPr>
            <a:spLocks noGrp="1"/>
          </p:cNvSpPr>
          <p:nvPr>
            <p:ph type="sldNum" sz="quarter" idx="5"/>
          </p:nvPr>
        </p:nvSpPr>
        <p:spPr/>
        <p:txBody>
          <a:bodyPr/>
          <a:lstStyle/>
          <a:p>
            <a:pPr>
              <a:defRPr/>
            </a:pPr>
            <a:fld id="{D2FF48F9-B36E-46ED-BE47-C205A04FF0A4}" type="slidenum">
              <a:rPr lang="en-US" smtClean="0"/>
              <a:pPr>
                <a:defRPr/>
              </a:pPr>
              <a:t>76</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Grp="1" noRot="1" noChangeAspect="1" noChangeArrowheads="1" noTextEdit="1"/>
          </p:cNvSpPr>
          <p:nvPr>
            <p:ph type="sldImg"/>
          </p:nvPr>
        </p:nvSpPr>
        <p:spPr>
          <a:ln/>
        </p:spPr>
      </p:sp>
      <p:sp>
        <p:nvSpPr>
          <p:cNvPr id="129026" name="Rectangle 3"/>
          <p:cNvSpPr>
            <a:spLocks noGrp="1" noChangeArrowheads="1"/>
          </p:cNvSpPr>
          <p:nvPr>
            <p:ph type="body" idx="1"/>
          </p:nvPr>
        </p:nvSpPr>
        <p:spPr>
          <a:noFill/>
          <a:ln/>
        </p:spPr>
        <p:txBody>
          <a:bodyPr/>
          <a:lstStyle/>
          <a:p>
            <a:pPr eaLnBrk="1" hangingPunct="1"/>
            <a:r>
              <a:rPr lang="en-US" dirty="0" smtClean="0"/>
              <a:t>That brings us to the</a:t>
            </a:r>
            <a:r>
              <a:rPr lang="en-US" baseline="0" dirty="0" smtClean="0"/>
              <a:t> end of chapter 6.  </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r>
              <a:rPr lang="en-US" dirty="0" smtClean="0">
                <a:latin typeface="Arial" pitchFamily="34" charset="0"/>
              </a:rPr>
              <a:t>Managers do not need to rely on graphs to predict total costs at different volumes of activity. They can use a </a:t>
            </a:r>
            <a:r>
              <a:rPr lang="en-US" b="1" dirty="0" smtClean="0">
                <a:latin typeface="Arial" pitchFamily="34" charset="0"/>
              </a:rPr>
              <a:t>cost equation</a:t>
            </a:r>
            <a:r>
              <a:rPr lang="en-US" dirty="0" smtClean="0">
                <a:latin typeface="Arial" pitchFamily="34" charset="0"/>
              </a:rPr>
              <a:t>, a mathematical equation for a straight line, to express how a cost behaves. </a:t>
            </a:r>
          </a:p>
          <a:p>
            <a:endParaRPr lang="en-US" sz="1200" dirty="0" smtClean="0">
              <a:latin typeface="Arial" pitchFamily="34" charset="0"/>
            </a:endParaRPr>
          </a:p>
          <a:p>
            <a:pPr indent="-342900" eaLnBrk="1" hangingPunct="1"/>
            <a:r>
              <a:rPr lang="en-US" sz="1200" dirty="0" smtClean="0"/>
              <a:t>As stated</a:t>
            </a:r>
            <a:r>
              <a:rPr lang="en-US" sz="1200" baseline="0" dirty="0" smtClean="0"/>
              <a:t> previously, a</a:t>
            </a:r>
            <a:r>
              <a:rPr lang="en-US" sz="1200" dirty="0" smtClean="0"/>
              <a:t> cost equation</a:t>
            </a:r>
            <a:r>
              <a:rPr lang="en-US" sz="1200" baseline="0" dirty="0" smtClean="0"/>
              <a:t> i</a:t>
            </a:r>
            <a:r>
              <a:rPr lang="en-US" sz="1200" dirty="0" smtClean="0"/>
              <a:t>s a mathematical equation for a straight line, to express how a cost behaves. </a:t>
            </a:r>
          </a:p>
          <a:p>
            <a:pPr indent="-342900" eaLnBrk="1" hangingPunct="1"/>
            <a:r>
              <a:rPr lang="en-US" sz="1200" b="1" dirty="0" smtClean="0"/>
              <a:t>Total mixed cost = total variable cost + total fixed costor Y = </a:t>
            </a:r>
            <a:r>
              <a:rPr lang="en-US" sz="1200" b="1" dirty="0" err="1" smtClean="0"/>
              <a:t>vx</a:t>
            </a:r>
            <a:r>
              <a:rPr lang="en-US" sz="1200" b="1" dirty="0" smtClean="0"/>
              <a:t>  + f</a:t>
            </a:r>
          </a:p>
          <a:p>
            <a:pPr marL="342900" lvl="2" indent="-342900" eaLnBrk="1" hangingPunct="1">
              <a:buFont typeface="Wingdings 2" pitchFamily="18" charset="2"/>
              <a:buNone/>
              <a:defRPr/>
            </a:pPr>
            <a:r>
              <a:rPr lang="en-US" sz="1200" dirty="0" smtClean="0"/>
              <a:t>Where</a:t>
            </a:r>
          </a:p>
          <a:p>
            <a:pPr marL="590550" lvl="4" indent="-342900" eaLnBrk="1" hangingPunct="1">
              <a:buFont typeface="Wingdings 2" pitchFamily="18" charset="2"/>
              <a:buNone/>
              <a:defRPr/>
            </a:pPr>
            <a:r>
              <a:rPr lang="en-US" sz="1200" dirty="0" smtClean="0"/>
              <a:t>Y = total mixed cost</a:t>
            </a:r>
          </a:p>
          <a:p>
            <a:pPr marL="590550" lvl="4" indent="-342900" eaLnBrk="1" hangingPunct="1">
              <a:buFont typeface="Wingdings 2" pitchFamily="18" charset="2"/>
              <a:buNone/>
              <a:defRPr/>
            </a:pPr>
            <a:r>
              <a:rPr lang="en-US" sz="1200" dirty="0" smtClean="0"/>
              <a:t>v = variable cost per unit of activity</a:t>
            </a:r>
          </a:p>
          <a:p>
            <a:pPr marL="590550" lvl="4" indent="-342900" eaLnBrk="1" hangingPunct="1">
              <a:buFont typeface="Wingdings 2" pitchFamily="18" charset="2"/>
              <a:buNone/>
              <a:defRPr/>
            </a:pPr>
            <a:r>
              <a:rPr lang="en-US" sz="1200" dirty="0" smtClean="0"/>
              <a:t>x = volume of activity</a:t>
            </a:r>
          </a:p>
          <a:p>
            <a:pPr marL="590550" lvl="4" indent="-342900" eaLnBrk="1" hangingPunct="1">
              <a:buFont typeface="Wingdings 2" pitchFamily="18" charset="2"/>
              <a:buNone/>
              <a:defRPr/>
            </a:pPr>
            <a:r>
              <a:rPr lang="en-US" sz="1200" dirty="0" smtClean="0"/>
              <a:t>f = fixed cost over a given period of time</a:t>
            </a:r>
          </a:p>
          <a:p>
            <a:pPr indent="-342900" eaLnBrk="1" hangingPunct="1"/>
            <a:endParaRPr lang="en-US" sz="1200" dirty="0" smtClean="0">
              <a:latin typeface="Arial" pitchFamily="34" charset="0"/>
            </a:endParaRPr>
          </a:p>
        </p:txBody>
      </p:sp>
      <p:sp>
        <p:nvSpPr>
          <p:cNvPr id="4" name="Slide Number Placeholder 3"/>
          <p:cNvSpPr>
            <a:spLocks noGrp="1"/>
          </p:cNvSpPr>
          <p:nvPr>
            <p:ph type="sldNum" sz="quarter" idx="5"/>
          </p:nvPr>
        </p:nvSpPr>
        <p:spPr/>
        <p:txBody>
          <a:bodyPr/>
          <a:lstStyle/>
          <a:p>
            <a:pPr>
              <a:defRPr/>
            </a:pPr>
            <a:fld id="{711E3498-5283-46C6-B584-FC024A94FDC8}"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4F843CBF-8A9E-4B5C-B6B5-407E1169D48D}" type="slidenum">
              <a:rPr lang="en-US" smtClean="0">
                <a:latin typeface="Arial" pitchFamily="34" charset="0"/>
                <a:cs typeface="Arial" pitchFamily="34" charset="0"/>
              </a:rPr>
              <a:pPr/>
              <a:t>9</a:t>
            </a:fld>
            <a:endParaRPr lang="en-US" smtClean="0">
              <a:latin typeface="Arial" pitchFamily="34" charset="0"/>
              <a:cs typeface="Arial" pitchFamily="34"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r>
              <a:rPr lang="en-US" sz="1100" dirty="0" smtClean="0">
                <a:latin typeface="Arial" pitchFamily="34" charset="0"/>
              </a:rPr>
              <a:t>Fixed costs are costs that do not change in total despite wide changes in volume. An example is the amount of base salary paid to sales staff or rent paid on a</a:t>
            </a:r>
            <a:r>
              <a:rPr lang="en-US" sz="1100" baseline="0" dirty="0" smtClean="0">
                <a:latin typeface="Arial" pitchFamily="34" charset="0"/>
              </a:rPr>
              <a:t> factory</a:t>
            </a:r>
            <a:r>
              <a:rPr lang="en-US" sz="1100" dirty="0" smtClean="0">
                <a:latin typeface="Arial" pitchFamily="34" charset="0"/>
              </a:rPr>
              <a:t>. The amount remains the same regardless of sales volume.</a:t>
            </a:r>
          </a:p>
          <a:p>
            <a:pPr eaLnBrk="1" hangingPunct="1"/>
            <a:endParaRPr lang="en-US" sz="1100" dirty="0" smtClean="0">
              <a:latin typeface="Arial" pitchFamily="34" charset="0"/>
            </a:endParaRPr>
          </a:p>
          <a:p>
            <a:pPr eaLnBrk="1" hangingPunct="1"/>
            <a:r>
              <a:rPr lang="en-US" sz="1100" dirty="0" smtClean="0">
                <a:latin typeface="Arial" pitchFamily="34" charset="0"/>
              </a:rPr>
              <a:t>Other</a:t>
            </a:r>
            <a:r>
              <a:rPr lang="en-US" sz="1100" baseline="0" dirty="0" smtClean="0">
                <a:latin typeface="Arial" pitchFamily="34" charset="0"/>
              </a:rPr>
              <a:t> e</a:t>
            </a:r>
            <a:r>
              <a:rPr lang="en-US" sz="1100" dirty="0" smtClean="0">
                <a:latin typeface="Arial" pitchFamily="34" charset="0"/>
              </a:rPr>
              <a:t>xamples include:</a:t>
            </a:r>
          </a:p>
          <a:p>
            <a:pPr marL="171450" indent="-171450" eaLnBrk="1" hangingPunct="1">
              <a:buFont typeface="Arial"/>
              <a:buChar char="•"/>
            </a:pPr>
            <a:r>
              <a:rPr lang="en-US" sz="1100" dirty="0" smtClean="0">
                <a:latin typeface="Arial" pitchFamily="34" charset="0"/>
              </a:rPr>
              <a:t>Depreciation for a hotel</a:t>
            </a:r>
          </a:p>
          <a:p>
            <a:pPr marL="171450" indent="-171450" eaLnBrk="1" hangingPunct="1">
              <a:buFont typeface="Arial"/>
              <a:buChar char="•"/>
            </a:pPr>
            <a:r>
              <a:rPr lang="en-US" sz="1100" dirty="0" smtClean="0">
                <a:latin typeface="Arial" pitchFamily="34" charset="0"/>
              </a:rPr>
              <a:t>Property taxes for a retail store</a:t>
            </a:r>
          </a:p>
          <a:p>
            <a:pPr marL="171450" indent="-171450" eaLnBrk="1" hangingPunct="1">
              <a:buFont typeface="Arial"/>
              <a:buChar char="•"/>
            </a:pPr>
            <a:r>
              <a:rPr lang="en-US" sz="1100" dirty="0" smtClean="0">
                <a:latin typeface="Arial" pitchFamily="34" charset="0"/>
              </a:rPr>
              <a:t>Salary of the president or chancellor for a college</a:t>
            </a:r>
          </a:p>
          <a:p>
            <a:pPr eaLnBrk="1" hangingPunct="1"/>
            <a:endParaRPr lang="en-US" sz="1100" dirty="0" smtClean="0">
              <a:latin typeface="Arial" pitchFamily="34" charset="0"/>
            </a:endParaRPr>
          </a:p>
          <a:p>
            <a:pPr indent="-342900" eaLnBrk="1" hangingPunct="1">
              <a:lnSpc>
                <a:spcPct val="90000"/>
              </a:lnSpc>
              <a:defRPr/>
            </a:pPr>
            <a:r>
              <a:rPr lang="en-US" sz="1100" i="0" dirty="0" smtClean="0"/>
              <a:t>While</a:t>
            </a:r>
            <a:r>
              <a:rPr lang="en-US" sz="1100" i="1" dirty="0" smtClean="0"/>
              <a:t> total</a:t>
            </a:r>
            <a:r>
              <a:rPr lang="en-US" sz="1100" dirty="0" smtClean="0"/>
              <a:t> fixed costs stay </a:t>
            </a:r>
            <a:r>
              <a:rPr lang="en-US" sz="1100" i="1" dirty="0" smtClean="0"/>
              <a:t>constant</a:t>
            </a:r>
            <a:r>
              <a:rPr lang="en-US" sz="1100" dirty="0" smtClean="0"/>
              <a:t> over a wide range of volume,</a:t>
            </a:r>
            <a:r>
              <a:rPr lang="en-US" sz="1100" baseline="0" dirty="0" smtClean="0"/>
              <a:t> f</a:t>
            </a:r>
            <a:r>
              <a:rPr lang="en-US" sz="1100" dirty="0" smtClean="0"/>
              <a:t>ixed costs </a:t>
            </a:r>
            <a:r>
              <a:rPr lang="en-US" sz="1100" i="1" dirty="0" smtClean="0"/>
              <a:t>per unit of activity </a:t>
            </a:r>
            <a:r>
              <a:rPr lang="en-US" sz="1100" dirty="0" smtClean="0"/>
              <a:t>vary </a:t>
            </a:r>
            <a:r>
              <a:rPr lang="en-US" sz="1100" i="1" dirty="0" smtClean="0"/>
              <a:t>inversely</a:t>
            </a:r>
            <a:r>
              <a:rPr lang="en-US" sz="1100" dirty="0" smtClean="0"/>
              <a:t> with changes in volume:</a:t>
            </a:r>
          </a:p>
          <a:p>
            <a:pPr lvl="1">
              <a:lnSpc>
                <a:spcPct val="90000"/>
              </a:lnSpc>
              <a:defRPr/>
            </a:pPr>
            <a:r>
              <a:rPr lang="en-US" sz="1100" dirty="0" smtClean="0"/>
              <a:t>Fixed cost per unit of activity </a:t>
            </a:r>
            <a:r>
              <a:rPr lang="en-US" sz="1100" i="1" dirty="0" smtClean="0"/>
              <a:t>increases </a:t>
            </a:r>
            <a:r>
              <a:rPr lang="en-US" sz="1100" dirty="0" smtClean="0"/>
              <a:t>when volume </a:t>
            </a:r>
            <a:r>
              <a:rPr lang="en-US" sz="1100" i="1" dirty="0" smtClean="0"/>
              <a:t>decreases.</a:t>
            </a:r>
          </a:p>
          <a:p>
            <a:pPr lvl="1">
              <a:lnSpc>
                <a:spcPct val="90000"/>
              </a:lnSpc>
              <a:defRPr/>
            </a:pPr>
            <a:r>
              <a:rPr lang="en-US" sz="1100" dirty="0" smtClean="0"/>
              <a:t>Fixed cost per unit of activity </a:t>
            </a:r>
            <a:r>
              <a:rPr lang="en-US" sz="1100" i="1" dirty="0" smtClean="0"/>
              <a:t>decreases </a:t>
            </a:r>
            <a:r>
              <a:rPr lang="en-US" sz="1100" dirty="0" smtClean="0"/>
              <a:t>when volume </a:t>
            </a:r>
            <a:r>
              <a:rPr lang="en-US" sz="1100" i="1" dirty="0" smtClean="0"/>
              <a:t>increases.</a:t>
            </a:r>
          </a:p>
          <a:p>
            <a:pPr lvl="1">
              <a:lnSpc>
                <a:spcPct val="90000"/>
              </a:lnSpc>
              <a:defRPr/>
            </a:pPr>
            <a:endParaRPr lang="en-US" sz="1100" i="1" dirty="0" smtClean="0"/>
          </a:p>
          <a:p>
            <a:pPr indent="-342900" eaLnBrk="1" hangingPunct="1">
              <a:lnSpc>
                <a:spcPct val="90000"/>
              </a:lnSpc>
              <a:defRPr/>
            </a:pPr>
            <a:r>
              <a:rPr lang="en-US" sz="1100" i="0" dirty="0" smtClean="0"/>
              <a:t>For</a:t>
            </a:r>
            <a:r>
              <a:rPr lang="en-US" sz="1100" i="0" baseline="0" dirty="0" smtClean="0"/>
              <a:t> instance, if you are living in an apartment with rent costs of $500.00 per month and you’re the only one living there, the fixed rent cost is $500.00 per person. However, if you get a roommate, each of you pays half of the fixed rent cost, so individual cost is only $250.00 per person. The total fixed cost of $500.00 in rent did not change, it was just spread out over a larger number of people. The same concept applies in production. The fixed costs do not change; they are simply spread out over more units.  </a:t>
            </a:r>
            <a:endParaRPr lang="en-US" sz="1200"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4800600" cy="4800600"/>
            <a:chOff x="0" y="0"/>
            <a:chExt cx="3024" cy="3024"/>
          </a:xfrm>
        </p:grpSpPr>
        <p:sp>
          <p:nvSpPr>
            <p:cNvPr id="5" name="Rectangle 3"/>
            <p:cNvSpPr>
              <a:spLocks noChangeArrowheads="1"/>
            </p:cNvSpPr>
            <p:nvPr userDrawn="1"/>
          </p:nvSpPr>
          <p:spPr bwMode="auto">
            <a:xfrm>
              <a:off x="0" y="0"/>
              <a:ext cx="3024" cy="3024"/>
            </a:xfrm>
            <a:prstGeom prst="rect">
              <a:avLst/>
            </a:prstGeom>
            <a:gradFill rotWithShape="1">
              <a:gsLst>
                <a:gs pos="0">
                  <a:srgbClr val="FFCC00"/>
                </a:gs>
                <a:gs pos="100000">
                  <a:schemeClr val="bg1">
                    <a:alpha val="50000"/>
                  </a:schemeClr>
                </a:gs>
              </a:gsLst>
              <a:path path="rect">
                <a:fillToRect r="100000" b="100000"/>
              </a:path>
            </a:gradFill>
            <a:ln w="9525">
              <a:noFill/>
              <a:miter lim="800000"/>
              <a:headEnd/>
              <a:tailEnd/>
            </a:ln>
            <a:effectLst/>
          </p:spPr>
          <p:txBody>
            <a:bodyPr wrap="none" anchor="ctr"/>
            <a:lstStyle/>
            <a:p>
              <a:pPr>
                <a:defRPr/>
              </a:pPr>
              <a:endParaRPr lang="en-US">
                <a:latin typeface="Arial" charset="0"/>
                <a:cs typeface="+mn-cs"/>
              </a:endParaRPr>
            </a:p>
          </p:txBody>
        </p:sp>
        <p:grpSp>
          <p:nvGrpSpPr>
            <p:cNvPr id="6" name="Group 4"/>
            <p:cNvGrpSpPr>
              <a:grpSpLocks/>
            </p:cNvGrpSpPr>
            <p:nvPr userDrawn="1"/>
          </p:nvGrpSpPr>
          <p:grpSpPr bwMode="auto">
            <a:xfrm>
              <a:off x="288" y="0"/>
              <a:ext cx="192" cy="764"/>
              <a:chOff x="192" y="0"/>
              <a:chExt cx="192" cy="764"/>
            </a:xfrm>
          </p:grpSpPr>
          <p:grpSp>
            <p:nvGrpSpPr>
              <p:cNvPr id="7" name="Group 5"/>
              <p:cNvGrpSpPr>
                <a:grpSpLocks/>
              </p:cNvGrpSpPr>
              <p:nvPr/>
            </p:nvGrpSpPr>
            <p:grpSpPr bwMode="auto">
              <a:xfrm flipV="1">
                <a:off x="192" y="477"/>
                <a:ext cx="192" cy="287"/>
                <a:chOff x="2200" y="2828"/>
                <a:chExt cx="465" cy="781"/>
              </a:xfrm>
            </p:grpSpPr>
            <p:sp>
              <p:nvSpPr>
                <p:cNvPr id="9" name="Freeform 6"/>
                <p:cNvSpPr>
                  <a:spLocks/>
                </p:cNvSpPr>
                <p:nvPr/>
              </p:nvSpPr>
              <p:spPr bwMode="auto">
                <a:xfrm>
                  <a:off x="2200" y="2828"/>
                  <a:ext cx="465" cy="637"/>
                </a:xfrm>
                <a:custGeom>
                  <a:avLst/>
                  <a:gdLst/>
                  <a:ahLst/>
                  <a:cxnLst>
                    <a:cxn ang="0">
                      <a:pos x="220" y="65"/>
                    </a:cxn>
                    <a:cxn ang="0">
                      <a:pos x="145" y="125"/>
                    </a:cxn>
                    <a:cxn ang="0">
                      <a:pos x="82" y="198"/>
                    </a:cxn>
                    <a:cxn ang="0">
                      <a:pos x="33" y="283"/>
                    </a:cxn>
                    <a:cxn ang="0">
                      <a:pos x="6" y="380"/>
                    </a:cxn>
                    <a:cxn ang="0">
                      <a:pos x="0" y="488"/>
                    </a:cxn>
                    <a:cxn ang="0">
                      <a:pos x="22" y="608"/>
                    </a:cxn>
                    <a:cxn ang="0">
                      <a:pos x="75" y="738"/>
                    </a:cxn>
                    <a:cxn ang="0">
                      <a:pos x="212" y="952"/>
                    </a:cxn>
                    <a:cxn ang="0">
                      <a:pos x="267" y="1225"/>
                    </a:cxn>
                    <a:cxn ang="0">
                      <a:pos x="624" y="1276"/>
                    </a:cxn>
                    <a:cxn ang="0">
                      <a:pos x="689" y="1070"/>
                    </a:cxn>
                    <a:cxn ang="0">
                      <a:pos x="702" y="1021"/>
                    </a:cxn>
                    <a:cxn ang="0">
                      <a:pos x="716" y="973"/>
                    </a:cxn>
                    <a:cxn ang="0">
                      <a:pos x="725" y="945"/>
                    </a:cxn>
                    <a:cxn ang="0">
                      <a:pos x="738" y="919"/>
                    </a:cxn>
                    <a:cxn ang="0">
                      <a:pos x="753" y="895"/>
                    </a:cxn>
                    <a:cxn ang="0">
                      <a:pos x="769" y="870"/>
                    </a:cxn>
                    <a:cxn ang="0">
                      <a:pos x="801" y="825"/>
                    </a:cxn>
                    <a:cxn ang="0">
                      <a:pos x="835" y="774"/>
                    </a:cxn>
                    <a:cxn ang="0">
                      <a:pos x="866" y="714"/>
                    </a:cxn>
                    <a:cxn ang="0">
                      <a:pos x="895" y="646"/>
                    </a:cxn>
                    <a:cxn ang="0">
                      <a:pos x="916" y="572"/>
                    </a:cxn>
                    <a:cxn ang="0">
                      <a:pos x="928" y="490"/>
                    </a:cxn>
                    <a:cxn ang="0">
                      <a:pos x="927" y="400"/>
                    </a:cxn>
                    <a:cxn ang="0">
                      <a:pos x="912" y="305"/>
                    </a:cxn>
                    <a:cxn ang="0">
                      <a:pos x="869" y="202"/>
                    </a:cxn>
                    <a:cxn ang="0">
                      <a:pos x="803" y="122"/>
                    </a:cxn>
                    <a:cxn ang="0">
                      <a:pos x="716" y="63"/>
                    </a:cxn>
                    <a:cxn ang="0">
                      <a:pos x="620" y="24"/>
                    </a:cxn>
                    <a:cxn ang="0">
                      <a:pos x="518" y="3"/>
                    </a:cxn>
                    <a:cxn ang="0">
                      <a:pos x="420" y="1"/>
                    </a:cxn>
                    <a:cxn ang="0">
                      <a:pos x="332" y="13"/>
                    </a:cxn>
                    <a:cxn ang="0">
                      <a:pos x="260" y="40"/>
                    </a:cxn>
                  </a:cxnLst>
                  <a:rect l="0" t="0" r="r" b="b"/>
                  <a:pathLst>
                    <a:path w="929" h="1276">
                      <a:moveTo>
                        <a:pt x="260" y="40"/>
                      </a:moveTo>
                      <a:lnTo>
                        <a:pt x="220" y="65"/>
                      </a:lnTo>
                      <a:lnTo>
                        <a:pt x="181" y="94"/>
                      </a:lnTo>
                      <a:lnTo>
                        <a:pt x="145" y="125"/>
                      </a:lnTo>
                      <a:lnTo>
                        <a:pt x="112" y="160"/>
                      </a:lnTo>
                      <a:lnTo>
                        <a:pt x="82" y="198"/>
                      </a:lnTo>
                      <a:lnTo>
                        <a:pt x="55" y="239"/>
                      </a:lnTo>
                      <a:lnTo>
                        <a:pt x="33" y="283"/>
                      </a:lnTo>
                      <a:lnTo>
                        <a:pt x="17" y="330"/>
                      </a:lnTo>
                      <a:lnTo>
                        <a:pt x="6" y="380"/>
                      </a:lnTo>
                      <a:lnTo>
                        <a:pt x="0" y="433"/>
                      </a:lnTo>
                      <a:lnTo>
                        <a:pt x="0" y="488"/>
                      </a:lnTo>
                      <a:lnTo>
                        <a:pt x="8" y="547"/>
                      </a:lnTo>
                      <a:lnTo>
                        <a:pt x="22" y="608"/>
                      </a:lnTo>
                      <a:lnTo>
                        <a:pt x="45" y="671"/>
                      </a:lnTo>
                      <a:lnTo>
                        <a:pt x="75" y="738"/>
                      </a:lnTo>
                      <a:lnTo>
                        <a:pt x="114" y="807"/>
                      </a:lnTo>
                      <a:lnTo>
                        <a:pt x="212" y="952"/>
                      </a:lnTo>
                      <a:lnTo>
                        <a:pt x="248" y="1042"/>
                      </a:lnTo>
                      <a:lnTo>
                        <a:pt x="267" y="1225"/>
                      </a:lnTo>
                      <a:lnTo>
                        <a:pt x="294" y="1276"/>
                      </a:lnTo>
                      <a:lnTo>
                        <a:pt x="624" y="1276"/>
                      </a:lnTo>
                      <a:lnTo>
                        <a:pt x="676" y="1241"/>
                      </a:lnTo>
                      <a:lnTo>
                        <a:pt x="689" y="1070"/>
                      </a:lnTo>
                      <a:lnTo>
                        <a:pt x="696" y="1045"/>
                      </a:lnTo>
                      <a:lnTo>
                        <a:pt x="702" y="1021"/>
                      </a:lnTo>
                      <a:lnTo>
                        <a:pt x="709" y="997"/>
                      </a:lnTo>
                      <a:lnTo>
                        <a:pt x="716" y="973"/>
                      </a:lnTo>
                      <a:lnTo>
                        <a:pt x="721" y="959"/>
                      </a:lnTo>
                      <a:lnTo>
                        <a:pt x="725" y="945"/>
                      </a:lnTo>
                      <a:lnTo>
                        <a:pt x="731" y="931"/>
                      </a:lnTo>
                      <a:lnTo>
                        <a:pt x="738" y="919"/>
                      </a:lnTo>
                      <a:lnTo>
                        <a:pt x="745" y="906"/>
                      </a:lnTo>
                      <a:lnTo>
                        <a:pt x="753" y="895"/>
                      </a:lnTo>
                      <a:lnTo>
                        <a:pt x="761" y="882"/>
                      </a:lnTo>
                      <a:lnTo>
                        <a:pt x="769" y="870"/>
                      </a:lnTo>
                      <a:lnTo>
                        <a:pt x="785" y="850"/>
                      </a:lnTo>
                      <a:lnTo>
                        <a:pt x="801" y="825"/>
                      </a:lnTo>
                      <a:lnTo>
                        <a:pt x="818" y="800"/>
                      </a:lnTo>
                      <a:lnTo>
                        <a:pt x="835" y="774"/>
                      </a:lnTo>
                      <a:lnTo>
                        <a:pt x="851" y="745"/>
                      </a:lnTo>
                      <a:lnTo>
                        <a:pt x="866" y="714"/>
                      </a:lnTo>
                      <a:lnTo>
                        <a:pt x="881" y="681"/>
                      </a:lnTo>
                      <a:lnTo>
                        <a:pt x="895" y="646"/>
                      </a:lnTo>
                      <a:lnTo>
                        <a:pt x="906" y="610"/>
                      </a:lnTo>
                      <a:lnTo>
                        <a:pt x="916" y="572"/>
                      </a:lnTo>
                      <a:lnTo>
                        <a:pt x="924" y="532"/>
                      </a:lnTo>
                      <a:lnTo>
                        <a:pt x="928" y="490"/>
                      </a:lnTo>
                      <a:lnTo>
                        <a:pt x="929" y="446"/>
                      </a:lnTo>
                      <a:lnTo>
                        <a:pt x="927" y="400"/>
                      </a:lnTo>
                      <a:lnTo>
                        <a:pt x="921" y="353"/>
                      </a:lnTo>
                      <a:lnTo>
                        <a:pt x="912" y="305"/>
                      </a:lnTo>
                      <a:lnTo>
                        <a:pt x="895" y="251"/>
                      </a:lnTo>
                      <a:lnTo>
                        <a:pt x="869" y="202"/>
                      </a:lnTo>
                      <a:lnTo>
                        <a:pt x="838" y="159"/>
                      </a:lnTo>
                      <a:lnTo>
                        <a:pt x="803" y="122"/>
                      </a:lnTo>
                      <a:lnTo>
                        <a:pt x="761" y="89"/>
                      </a:lnTo>
                      <a:lnTo>
                        <a:pt x="716" y="63"/>
                      </a:lnTo>
                      <a:lnTo>
                        <a:pt x="669" y="41"/>
                      </a:lnTo>
                      <a:lnTo>
                        <a:pt x="620" y="24"/>
                      </a:lnTo>
                      <a:lnTo>
                        <a:pt x="569" y="11"/>
                      </a:lnTo>
                      <a:lnTo>
                        <a:pt x="518" y="3"/>
                      </a:lnTo>
                      <a:lnTo>
                        <a:pt x="469" y="0"/>
                      </a:lnTo>
                      <a:lnTo>
                        <a:pt x="420" y="1"/>
                      </a:lnTo>
                      <a:lnTo>
                        <a:pt x="374" y="4"/>
                      </a:lnTo>
                      <a:lnTo>
                        <a:pt x="332" y="13"/>
                      </a:lnTo>
                      <a:lnTo>
                        <a:pt x="294" y="25"/>
                      </a:lnTo>
                      <a:lnTo>
                        <a:pt x="260" y="40"/>
                      </a:lnTo>
                      <a:close/>
                    </a:path>
                  </a:pathLst>
                </a:custGeom>
                <a:solidFill>
                  <a:srgbClr val="E55B23"/>
                </a:solidFill>
                <a:ln w="9525">
                  <a:noFill/>
                  <a:round/>
                  <a:headEnd/>
                  <a:tailEnd/>
                </a:ln>
                <a:effectLst/>
              </p:spPr>
              <p:txBody>
                <a:bodyPr/>
                <a:lstStyle/>
                <a:p>
                  <a:pPr>
                    <a:defRPr/>
                  </a:pPr>
                  <a:endParaRPr lang="en-US">
                    <a:latin typeface="Arial" charset="0"/>
                    <a:cs typeface="+mn-cs"/>
                  </a:endParaRPr>
                </a:p>
              </p:txBody>
            </p:sp>
            <p:sp>
              <p:nvSpPr>
                <p:cNvPr id="10" name="Freeform 7"/>
                <p:cNvSpPr>
                  <a:spLocks/>
                </p:cNvSpPr>
                <p:nvPr/>
              </p:nvSpPr>
              <p:spPr bwMode="auto">
                <a:xfrm>
                  <a:off x="2200" y="2831"/>
                  <a:ext cx="463" cy="634"/>
                </a:xfrm>
                <a:custGeom>
                  <a:avLst/>
                  <a:gdLst/>
                  <a:ahLst/>
                  <a:cxnLst>
                    <a:cxn ang="0">
                      <a:pos x="220" y="63"/>
                    </a:cxn>
                    <a:cxn ang="0">
                      <a:pos x="144" y="123"/>
                    </a:cxn>
                    <a:cxn ang="0">
                      <a:pos x="81" y="196"/>
                    </a:cxn>
                    <a:cxn ang="0">
                      <a:pos x="34" y="281"/>
                    </a:cxn>
                    <a:cxn ang="0">
                      <a:pos x="6" y="378"/>
                    </a:cxn>
                    <a:cxn ang="0">
                      <a:pos x="0" y="486"/>
                    </a:cxn>
                    <a:cxn ang="0">
                      <a:pos x="23" y="605"/>
                    </a:cxn>
                    <a:cxn ang="0">
                      <a:pos x="76" y="735"/>
                    </a:cxn>
                    <a:cxn ang="0">
                      <a:pos x="128" y="822"/>
                    </a:cxn>
                    <a:cxn ang="0">
                      <a:pos x="152" y="858"/>
                    </a:cxn>
                    <a:cxn ang="0">
                      <a:pos x="177" y="895"/>
                    </a:cxn>
                    <a:cxn ang="0">
                      <a:pos x="201" y="931"/>
                    </a:cxn>
                    <a:cxn ang="0">
                      <a:pos x="217" y="961"/>
                    </a:cxn>
                    <a:cxn ang="0">
                      <a:pos x="226" y="982"/>
                    </a:cxn>
                    <a:cxn ang="0">
                      <a:pos x="234" y="1006"/>
                    </a:cxn>
                    <a:cxn ang="0">
                      <a:pos x="243" y="1029"/>
                    </a:cxn>
                    <a:cxn ang="0">
                      <a:pos x="253" y="1085"/>
                    </a:cxn>
                    <a:cxn ang="0">
                      <a:pos x="263" y="1177"/>
                    </a:cxn>
                    <a:cxn ang="0">
                      <a:pos x="274" y="1236"/>
                    </a:cxn>
                    <a:cxn ang="0">
                      <a:pos x="287" y="1260"/>
                    </a:cxn>
                    <a:cxn ang="0">
                      <a:pos x="315" y="1273"/>
                    </a:cxn>
                    <a:cxn ang="0">
                      <a:pos x="355" y="1273"/>
                    </a:cxn>
                    <a:cxn ang="0">
                      <a:pos x="396" y="1273"/>
                    </a:cxn>
                    <a:cxn ang="0">
                      <a:pos x="438" y="1273"/>
                    </a:cxn>
                    <a:cxn ang="0">
                      <a:pos x="478" y="1273"/>
                    </a:cxn>
                    <a:cxn ang="0">
                      <a:pos x="520" y="1273"/>
                    </a:cxn>
                    <a:cxn ang="0">
                      <a:pos x="561" y="1273"/>
                    </a:cxn>
                    <a:cxn ang="0">
                      <a:pos x="601" y="1273"/>
                    </a:cxn>
                    <a:cxn ang="0">
                      <a:pos x="628" y="1268"/>
                    </a:cxn>
                    <a:cxn ang="0">
                      <a:pos x="641" y="1260"/>
                    </a:cxn>
                    <a:cxn ang="0">
                      <a:pos x="653" y="1251"/>
                    </a:cxn>
                    <a:cxn ang="0">
                      <a:pos x="666" y="1243"/>
                    </a:cxn>
                    <a:cxn ang="0">
                      <a:pos x="675" y="1196"/>
                    </a:cxn>
                    <a:cxn ang="0">
                      <a:pos x="682" y="1109"/>
                    </a:cxn>
                    <a:cxn ang="0">
                      <a:pos x="691" y="1042"/>
                    </a:cxn>
                    <a:cxn ang="0">
                      <a:pos x="705" y="994"/>
                    </a:cxn>
                    <a:cxn ang="0">
                      <a:pos x="717" y="956"/>
                    </a:cxn>
                    <a:cxn ang="0">
                      <a:pos x="728" y="930"/>
                    </a:cxn>
                    <a:cxn ang="0">
                      <a:pos x="742" y="904"/>
                    </a:cxn>
                    <a:cxn ang="0">
                      <a:pos x="758" y="880"/>
                    </a:cxn>
                    <a:cxn ang="0">
                      <a:pos x="781" y="847"/>
                    </a:cxn>
                    <a:cxn ang="0">
                      <a:pos x="813" y="798"/>
                    </a:cxn>
                    <a:cxn ang="0">
                      <a:pos x="847" y="743"/>
                    </a:cxn>
                    <a:cxn ang="0">
                      <a:pos x="877" y="680"/>
                    </a:cxn>
                    <a:cxn ang="0">
                      <a:pos x="901" y="609"/>
                    </a:cxn>
                    <a:cxn ang="0">
                      <a:pos x="918" y="530"/>
                    </a:cxn>
                    <a:cxn ang="0">
                      <a:pos x="924" y="445"/>
                    </a:cxn>
                    <a:cxn ang="0">
                      <a:pos x="916" y="352"/>
                    </a:cxn>
                    <a:cxn ang="0">
                      <a:pos x="889" y="249"/>
                    </a:cxn>
                    <a:cxn ang="0">
                      <a:pos x="834" y="159"/>
                    </a:cxn>
                    <a:cxn ang="0">
                      <a:pos x="758" y="90"/>
                    </a:cxn>
                    <a:cxn ang="0">
                      <a:pos x="667" y="42"/>
                    </a:cxn>
                    <a:cxn ang="0">
                      <a:pos x="568" y="12"/>
                    </a:cxn>
                    <a:cxn ang="0">
                      <a:pos x="469" y="0"/>
                    </a:cxn>
                    <a:cxn ang="0">
                      <a:pos x="375" y="4"/>
                    </a:cxn>
                    <a:cxn ang="0">
                      <a:pos x="294" y="23"/>
                    </a:cxn>
                  </a:cxnLst>
                  <a:rect l="0" t="0" r="r" b="b"/>
                  <a:pathLst>
                    <a:path w="924" h="1273">
                      <a:moveTo>
                        <a:pt x="261" y="38"/>
                      </a:moveTo>
                      <a:lnTo>
                        <a:pt x="220" y="63"/>
                      </a:lnTo>
                      <a:lnTo>
                        <a:pt x="181" y="92"/>
                      </a:lnTo>
                      <a:lnTo>
                        <a:pt x="144" y="123"/>
                      </a:lnTo>
                      <a:lnTo>
                        <a:pt x="111" y="158"/>
                      </a:lnTo>
                      <a:lnTo>
                        <a:pt x="81" y="196"/>
                      </a:lnTo>
                      <a:lnTo>
                        <a:pt x="56" y="237"/>
                      </a:lnTo>
                      <a:lnTo>
                        <a:pt x="34" y="281"/>
                      </a:lnTo>
                      <a:lnTo>
                        <a:pt x="18" y="327"/>
                      </a:lnTo>
                      <a:lnTo>
                        <a:pt x="6" y="378"/>
                      </a:lnTo>
                      <a:lnTo>
                        <a:pt x="0" y="431"/>
                      </a:lnTo>
                      <a:lnTo>
                        <a:pt x="0" y="486"/>
                      </a:lnTo>
                      <a:lnTo>
                        <a:pt x="8" y="544"/>
                      </a:lnTo>
                      <a:lnTo>
                        <a:pt x="23" y="605"/>
                      </a:lnTo>
                      <a:lnTo>
                        <a:pt x="45" y="669"/>
                      </a:lnTo>
                      <a:lnTo>
                        <a:pt x="76" y="735"/>
                      </a:lnTo>
                      <a:lnTo>
                        <a:pt x="115" y="804"/>
                      </a:lnTo>
                      <a:lnTo>
                        <a:pt x="128" y="822"/>
                      </a:lnTo>
                      <a:lnTo>
                        <a:pt x="140" y="840"/>
                      </a:lnTo>
                      <a:lnTo>
                        <a:pt x="152" y="858"/>
                      </a:lnTo>
                      <a:lnTo>
                        <a:pt x="164" y="877"/>
                      </a:lnTo>
                      <a:lnTo>
                        <a:pt x="177" y="895"/>
                      </a:lnTo>
                      <a:lnTo>
                        <a:pt x="188" y="912"/>
                      </a:lnTo>
                      <a:lnTo>
                        <a:pt x="201" y="931"/>
                      </a:lnTo>
                      <a:lnTo>
                        <a:pt x="212" y="949"/>
                      </a:lnTo>
                      <a:lnTo>
                        <a:pt x="217" y="961"/>
                      </a:lnTo>
                      <a:lnTo>
                        <a:pt x="221" y="972"/>
                      </a:lnTo>
                      <a:lnTo>
                        <a:pt x="226" y="982"/>
                      </a:lnTo>
                      <a:lnTo>
                        <a:pt x="231" y="994"/>
                      </a:lnTo>
                      <a:lnTo>
                        <a:pt x="234" y="1006"/>
                      </a:lnTo>
                      <a:lnTo>
                        <a:pt x="239" y="1017"/>
                      </a:lnTo>
                      <a:lnTo>
                        <a:pt x="243" y="1029"/>
                      </a:lnTo>
                      <a:lnTo>
                        <a:pt x="248" y="1040"/>
                      </a:lnTo>
                      <a:lnTo>
                        <a:pt x="253" y="1085"/>
                      </a:lnTo>
                      <a:lnTo>
                        <a:pt x="258" y="1131"/>
                      </a:lnTo>
                      <a:lnTo>
                        <a:pt x="263" y="1177"/>
                      </a:lnTo>
                      <a:lnTo>
                        <a:pt x="267" y="1223"/>
                      </a:lnTo>
                      <a:lnTo>
                        <a:pt x="274" y="1236"/>
                      </a:lnTo>
                      <a:lnTo>
                        <a:pt x="281" y="1247"/>
                      </a:lnTo>
                      <a:lnTo>
                        <a:pt x="287" y="1260"/>
                      </a:lnTo>
                      <a:lnTo>
                        <a:pt x="294" y="1273"/>
                      </a:lnTo>
                      <a:lnTo>
                        <a:pt x="315" y="1273"/>
                      </a:lnTo>
                      <a:lnTo>
                        <a:pt x="335" y="1273"/>
                      </a:lnTo>
                      <a:lnTo>
                        <a:pt x="355" y="1273"/>
                      </a:lnTo>
                      <a:lnTo>
                        <a:pt x="376" y="1273"/>
                      </a:lnTo>
                      <a:lnTo>
                        <a:pt x="396" y="1273"/>
                      </a:lnTo>
                      <a:lnTo>
                        <a:pt x="417" y="1273"/>
                      </a:lnTo>
                      <a:lnTo>
                        <a:pt x="438" y="1273"/>
                      </a:lnTo>
                      <a:lnTo>
                        <a:pt x="459" y="1273"/>
                      </a:lnTo>
                      <a:lnTo>
                        <a:pt x="478" y="1273"/>
                      </a:lnTo>
                      <a:lnTo>
                        <a:pt x="499" y="1273"/>
                      </a:lnTo>
                      <a:lnTo>
                        <a:pt x="520" y="1273"/>
                      </a:lnTo>
                      <a:lnTo>
                        <a:pt x="540" y="1273"/>
                      </a:lnTo>
                      <a:lnTo>
                        <a:pt x="561" y="1273"/>
                      </a:lnTo>
                      <a:lnTo>
                        <a:pt x="581" y="1273"/>
                      </a:lnTo>
                      <a:lnTo>
                        <a:pt x="601" y="1273"/>
                      </a:lnTo>
                      <a:lnTo>
                        <a:pt x="622" y="1273"/>
                      </a:lnTo>
                      <a:lnTo>
                        <a:pt x="628" y="1268"/>
                      </a:lnTo>
                      <a:lnTo>
                        <a:pt x="635" y="1264"/>
                      </a:lnTo>
                      <a:lnTo>
                        <a:pt x="641" y="1260"/>
                      </a:lnTo>
                      <a:lnTo>
                        <a:pt x="647" y="1255"/>
                      </a:lnTo>
                      <a:lnTo>
                        <a:pt x="653" y="1251"/>
                      </a:lnTo>
                      <a:lnTo>
                        <a:pt x="659" y="1246"/>
                      </a:lnTo>
                      <a:lnTo>
                        <a:pt x="666" y="1243"/>
                      </a:lnTo>
                      <a:lnTo>
                        <a:pt x="672" y="1238"/>
                      </a:lnTo>
                      <a:lnTo>
                        <a:pt x="675" y="1196"/>
                      </a:lnTo>
                      <a:lnTo>
                        <a:pt x="679" y="1152"/>
                      </a:lnTo>
                      <a:lnTo>
                        <a:pt x="682" y="1109"/>
                      </a:lnTo>
                      <a:lnTo>
                        <a:pt x="684" y="1067"/>
                      </a:lnTo>
                      <a:lnTo>
                        <a:pt x="691" y="1042"/>
                      </a:lnTo>
                      <a:lnTo>
                        <a:pt x="698" y="1018"/>
                      </a:lnTo>
                      <a:lnTo>
                        <a:pt x="705" y="994"/>
                      </a:lnTo>
                      <a:lnTo>
                        <a:pt x="712" y="970"/>
                      </a:lnTo>
                      <a:lnTo>
                        <a:pt x="717" y="956"/>
                      </a:lnTo>
                      <a:lnTo>
                        <a:pt x="722" y="942"/>
                      </a:lnTo>
                      <a:lnTo>
                        <a:pt x="728" y="930"/>
                      </a:lnTo>
                      <a:lnTo>
                        <a:pt x="735" y="917"/>
                      </a:lnTo>
                      <a:lnTo>
                        <a:pt x="742" y="904"/>
                      </a:lnTo>
                      <a:lnTo>
                        <a:pt x="750" y="892"/>
                      </a:lnTo>
                      <a:lnTo>
                        <a:pt x="758" y="880"/>
                      </a:lnTo>
                      <a:lnTo>
                        <a:pt x="766" y="867"/>
                      </a:lnTo>
                      <a:lnTo>
                        <a:pt x="781" y="847"/>
                      </a:lnTo>
                      <a:lnTo>
                        <a:pt x="797" y="824"/>
                      </a:lnTo>
                      <a:lnTo>
                        <a:pt x="813" y="798"/>
                      </a:lnTo>
                      <a:lnTo>
                        <a:pt x="829" y="772"/>
                      </a:lnTo>
                      <a:lnTo>
                        <a:pt x="847" y="743"/>
                      </a:lnTo>
                      <a:lnTo>
                        <a:pt x="862" y="712"/>
                      </a:lnTo>
                      <a:lnTo>
                        <a:pt x="877" y="680"/>
                      </a:lnTo>
                      <a:lnTo>
                        <a:pt x="889" y="645"/>
                      </a:lnTo>
                      <a:lnTo>
                        <a:pt x="901" y="609"/>
                      </a:lnTo>
                      <a:lnTo>
                        <a:pt x="910" y="570"/>
                      </a:lnTo>
                      <a:lnTo>
                        <a:pt x="918" y="530"/>
                      </a:lnTo>
                      <a:lnTo>
                        <a:pt x="923" y="488"/>
                      </a:lnTo>
                      <a:lnTo>
                        <a:pt x="924" y="445"/>
                      </a:lnTo>
                      <a:lnTo>
                        <a:pt x="922" y="400"/>
                      </a:lnTo>
                      <a:lnTo>
                        <a:pt x="916" y="352"/>
                      </a:lnTo>
                      <a:lnTo>
                        <a:pt x="907" y="303"/>
                      </a:lnTo>
                      <a:lnTo>
                        <a:pt x="889" y="249"/>
                      </a:lnTo>
                      <a:lnTo>
                        <a:pt x="865" y="200"/>
                      </a:lnTo>
                      <a:lnTo>
                        <a:pt x="834" y="159"/>
                      </a:lnTo>
                      <a:lnTo>
                        <a:pt x="798" y="121"/>
                      </a:lnTo>
                      <a:lnTo>
                        <a:pt x="758" y="90"/>
                      </a:lnTo>
                      <a:lnTo>
                        <a:pt x="714" y="63"/>
                      </a:lnTo>
                      <a:lnTo>
                        <a:pt x="667" y="42"/>
                      </a:lnTo>
                      <a:lnTo>
                        <a:pt x="619" y="24"/>
                      </a:lnTo>
                      <a:lnTo>
                        <a:pt x="568" y="12"/>
                      </a:lnTo>
                      <a:lnTo>
                        <a:pt x="519" y="4"/>
                      </a:lnTo>
                      <a:lnTo>
                        <a:pt x="469" y="0"/>
                      </a:lnTo>
                      <a:lnTo>
                        <a:pt x="421" y="0"/>
                      </a:lnTo>
                      <a:lnTo>
                        <a:pt x="375" y="4"/>
                      </a:lnTo>
                      <a:lnTo>
                        <a:pt x="333" y="12"/>
                      </a:lnTo>
                      <a:lnTo>
                        <a:pt x="294" y="23"/>
                      </a:lnTo>
                      <a:lnTo>
                        <a:pt x="261" y="38"/>
                      </a:lnTo>
                      <a:close/>
                    </a:path>
                  </a:pathLst>
                </a:custGeom>
                <a:solidFill>
                  <a:srgbClr val="E86621"/>
                </a:solidFill>
                <a:ln w="9525">
                  <a:noFill/>
                  <a:round/>
                  <a:headEnd/>
                  <a:tailEnd/>
                </a:ln>
                <a:effectLst/>
              </p:spPr>
              <p:txBody>
                <a:bodyPr/>
                <a:lstStyle/>
                <a:p>
                  <a:pPr>
                    <a:defRPr/>
                  </a:pPr>
                  <a:endParaRPr lang="en-US">
                    <a:latin typeface="Arial" charset="0"/>
                    <a:cs typeface="+mn-cs"/>
                  </a:endParaRPr>
                </a:p>
              </p:txBody>
            </p:sp>
            <p:sp>
              <p:nvSpPr>
                <p:cNvPr id="11" name="Freeform 8"/>
                <p:cNvSpPr>
                  <a:spLocks/>
                </p:cNvSpPr>
                <p:nvPr/>
              </p:nvSpPr>
              <p:spPr bwMode="auto">
                <a:xfrm>
                  <a:off x="2202" y="2831"/>
                  <a:ext cx="460" cy="634"/>
                </a:xfrm>
                <a:custGeom>
                  <a:avLst/>
                  <a:gdLst/>
                  <a:ahLst/>
                  <a:cxnLst>
                    <a:cxn ang="0">
                      <a:pos x="218" y="64"/>
                    </a:cxn>
                    <a:cxn ang="0">
                      <a:pos x="144" y="122"/>
                    </a:cxn>
                    <a:cxn ang="0">
                      <a:pos x="80" y="195"/>
                    </a:cxn>
                    <a:cxn ang="0">
                      <a:pos x="33" y="280"/>
                    </a:cxn>
                    <a:cxn ang="0">
                      <a:pos x="5" y="376"/>
                    </a:cxn>
                    <a:cxn ang="0">
                      <a:pos x="1" y="484"/>
                    </a:cxn>
                    <a:cxn ang="0">
                      <a:pos x="23" y="604"/>
                    </a:cxn>
                    <a:cxn ang="0">
                      <a:pos x="76" y="734"/>
                    </a:cxn>
                    <a:cxn ang="0">
                      <a:pos x="127" y="822"/>
                    </a:cxn>
                    <a:cxn ang="0">
                      <a:pos x="152" y="857"/>
                    </a:cxn>
                    <a:cxn ang="0">
                      <a:pos x="176" y="893"/>
                    </a:cxn>
                    <a:cxn ang="0">
                      <a:pos x="200" y="929"/>
                    </a:cxn>
                    <a:cxn ang="0">
                      <a:pos x="216" y="959"/>
                    </a:cxn>
                    <a:cxn ang="0">
                      <a:pos x="225" y="982"/>
                    </a:cxn>
                    <a:cxn ang="0">
                      <a:pos x="233" y="1005"/>
                    </a:cxn>
                    <a:cxn ang="0">
                      <a:pos x="243" y="1027"/>
                    </a:cxn>
                    <a:cxn ang="0">
                      <a:pos x="253" y="1083"/>
                    </a:cxn>
                    <a:cxn ang="0">
                      <a:pos x="263" y="1175"/>
                    </a:cxn>
                    <a:cxn ang="0">
                      <a:pos x="274" y="1234"/>
                    </a:cxn>
                    <a:cxn ang="0">
                      <a:pos x="286" y="1258"/>
                    </a:cxn>
                    <a:cxn ang="0">
                      <a:pos x="314" y="1271"/>
                    </a:cxn>
                    <a:cxn ang="0">
                      <a:pos x="354" y="1271"/>
                    </a:cxn>
                    <a:cxn ang="0">
                      <a:pos x="395" y="1271"/>
                    </a:cxn>
                    <a:cxn ang="0">
                      <a:pos x="436" y="1271"/>
                    </a:cxn>
                    <a:cxn ang="0">
                      <a:pos x="476" y="1271"/>
                    </a:cxn>
                    <a:cxn ang="0">
                      <a:pos x="518" y="1271"/>
                    </a:cxn>
                    <a:cxn ang="0">
                      <a:pos x="558" y="1271"/>
                    </a:cxn>
                    <a:cxn ang="0">
                      <a:pos x="598" y="1271"/>
                    </a:cxn>
                    <a:cxn ang="0">
                      <a:pos x="625" y="1266"/>
                    </a:cxn>
                    <a:cxn ang="0">
                      <a:pos x="638" y="1258"/>
                    </a:cxn>
                    <a:cxn ang="0">
                      <a:pos x="649" y="1249"/>
                    </a:cxn>
                    <a:cxn ang="0">
                      <a:pos x="661" y="1240"/>
                    </a:cxn>
                    <a:cxn ang="0">
                      <a:pos x="670" y="1192"/>
                    </a:cxn>
                    <a:cxn ang="0">
                      <a:pos x="677" y="1107"/>
                    </a:cxn>
                    <a:cxn ang="0">
                      <a:pos x="686" y="1040"/>
                    </a:cxn>
                    <a:cxn ang="0">
                      <a:pos x="700" y="992"/>
                    </a:cxn>
                    <a:cxn ang="0">
                      <a:pos x="711" y="954"/>
                    </a:cxn>
                    <a:cxn ang="0">
                      <a:pos x="723" y="928"/>
                    </a:cxn>
                    <a:cxn ang="0">
                      <a:pos x="737" y="902"/>
                    </a:cxn>
                    <a:cxn ang="0">
                      <a:pos x="753" y="878"/>
                    </a:cxn>
                    <a:cxn ang="0">
                      <a:pos x="776" y="846"/>
                    </a:cxn>
                    <a:cxn ang="0">
                      <a:pos x="808" y="797"/>
                    </a:cxn>
                    <a:cxn ang="0">
                      <a:pos x="840" y="742"/>
                    </a:cxn>
                    <a:cxn ang="0">
                      <a:pos x="870" y="679"/>
                    </a:cxn>
                    <a:cxn ang="0">
                      <a:pos x="896" y="608"/>
                    </a:cxn>
                    <a:cxn ang="0">
                      <a:pos x="913" y="530"/>
                    </a:cxn>
                    <a:cxn ang="0">
                      <a:pos x="919" y="445"/>
                    </a:cxn>
                    <a:cxn ang="0">
                      <a:pos x="911" y="353"/>
                    </a:cxn>
                    <a:cxn ang="0">
                      <a:pos x="884" y="249"/>
                    </a:cxn>
                    <a:cxn ang="0">
                      <a:pos x="829" y="159"/>
                    </a:cxn>
                    <a:cxn ang="0">
                      <a:pos x="754" y="90"/>
                    </a:cxn>
                    <a:cxn ang="0">
                      <a:pos x="664" y="42"/>
                    </a:cxn>
                    <a:cxn ang="0">
                      <a:pos x="566" y="12"/>
                    </a:cxn>
                    <a:cxn ang="0">
                      <a:pos x="468" y="0"/>
                    </a:cxn>
                    <a:cxn ang="0">
                      <a:pos x="375" y="5"/>
                    </a:cxn>
                    <a:cxn ang="0">
                      <a:pos x="293" y="23"/>
                    </a:cxn>
                  </a:cxnLst>
                  <a:rect l="0" t="0" r="r" b="b"/>
                  <a:pathLst>
                    <a:path w="919" h="1271">
                      <a:moveTo>
                        <a:pt x="260" y="38"/>
                      </a:moveTo>
                      <a:lnTo>
                        <a:pt x="218" y="64"/>
                      </a:lnTo>
                      <a:lnTo>
                        <a:pt x="180" y="91"/>
                      </a:lnTo>
                      <a:lnTo>
                        <a:pt x="144" y="122"/>
                      </a:lnTo>
                      <a:lnTo>
                        <a:pt x="110" y="157"/>
                      </a:lnTo>
                      <a:lnTo>
                        <a:pt x="80" y="195"/>
                      </a:lnTo>
                      <a:lnTo>
                        <a:pt x="55" y="236"/>
                      </a:lnTo>
                      <a:lnTo>
                        <a:pt x="33" y="280"/>
                      </a:lnTo>
                      <a:lnTo>
                        <a:pt x="17" y="326"/>
                      </a:lnTo>
                      <a:lnTo>
                        <a:pt x="5" y="376"/>
                      </a:lnTo>
                      <a:lnTo>
                        <a:pt x="0" y="429"/>
                      </a:lnTo>
                      <a:lnTo>
                        <a:pt x="1" y="484"/>
                      </a:lnTo>
                      <a:lnTo>
                        <a:pt x="8" y="543"/>
                      </a:lnTo>
                      <a:lnTo>
                        <a:pt x="23" y="604"/>
                      </a:lnTo>
                      <a:lnTo>
                        <a:pt x="45" y="667"/>
                      </a:lnTo>
                      <a:lnTo>
                        <a:pt x="76" y="734"/>
                      </a:lnTo>
                      <a:lnTo>
                        <a:pt x="115" y="803"/>
                      </a:lnTo>
                      <a:lnTo>
                        <a:pt x="127" y="822"/>
                      </a:lnTo>
                      <a:lnTo>
                        <a:pt x="139" y="839"/>
                      </a:lnTo>
                      <a:lnTo>
                        <a:pt x="152" y="857"/>
                      </a:lnTo>
                      <a:lnTo>
                        <a:pt x="163" y="875"/>
                      </a:lnTo>
                      <a:lnTo>
                        <a:pt x="176" y="893"/>
                      </a:lnTo>
                      <a:lnTo>
                        <a:pt x="187" y="911"/>
                      </a:lnTo>
                      <a:lnTo>
                        <a:pt x="200" y="929"/>
                      </a:lnTo>
                      <a:lnTo>
                        <a:pt x="212" y="947"/>
                      </a:lnTo>
                      <a:lnTo>
                        <a:pt x="216" y="959"/>
                      </a:lnTo>
                      <a:lnTo>
                        <a:pt x="221" y="970"/>
                      </a:lnTo>
                      <a:lnTo>
                        <a:pt x="225" y="982"/>
                      </a:lnTo>
                      <a:lnTo>
                        <a:pt x="230" y="993"/>
                      </a:lnTo>
                      <a:lnTo>
                        <a:pt x="233" y="1005"/>
                      </a:lnTo>
                      <a:lnTo>
                        <a:pt x="238" y="1015"/>
                      </a:lnTo>
                      <a:lnTo>
                        <a:pt x="243" y="1027"/>
                      </a:lnTo>
                      <a:lnTo>
                        <a:pt x="247" y="1038"/>
                      </a:lnTo>
                      <a:lnTo>
                        <a:pt x="253" y="1083"/>
                      </a:lnTo>
                      <a:lnTo>
                        <a:pt x="258" y="1129"/>
                      </a:lnTo>
                      <a:lnTo>
                        <a:pt x="263" y="1175"/>
                      </a:lnTo>
                      <a:lnTo>
                        <a:pt x="268" y="1221"/>
                      </a:lnTo>
                      <a:lnTo>
                        <a:pt x="274" y="1234"/>
                      </a:lnTo>
                      <a:lnTo>
                        <a:pt x="281" y="1245"/>
                      </a:lnTo>
                      <a:lnTo>
                        <a:pt x="286" y="1258"/>
                      </a:lnTo>
                      <a:lnTo>
                        <a:pt x="293" y="1271"/>
                      </a:lnTo>
                      <a:lnTo>
                        <a:pt x="314" y="1271"/>
                      </a:lnTo>
                      <a:lnTo>
                        <a:pt x="334" y="1271"/>
                      </a:lnTo>
                      <a:lnTo>
                        <a:pt x="354" y="1271"/>
                      </a:lnTo>
                      <a:lnTo>
                        <a:pt x="375" y="1271"/>
                      </a:lnTo>
                      <a:lnTo>
                        <a:pt x="395" y="1271"/>
                      </a:lnTo>
                      <a:lnTo>
                        <a:pt x="415" y="1271"/>
                      </a:lnTo>
                      <a:lnTo>
                        <a:pt x="436" y="1271"/>
                      </a:lnTo>
                      <a:lnTo>
                        <a:pt x="457" y="1271"/>
                      </a:lnTo>
                      <a:lnTo>
                        <a:pt x="476" y="1271"/>
                      </a:lnTo>
                      <a:lnTo>
                        <a:pt x="497" y="1271"/>
                      </a:lnTo>
                      <a:lnTo>
                        <a:pt x="518" y="1271"/>
                      </a:lnTo>
                      <a:lnTo>
                        <a:pt x="537" y="1271"/>
                      </a:lnTo>
                      <a:lnTo>
                        <a:pt x="558" y="1271"/>
                      </a:lnTo>
                      <a:lnTo>
                        <a:pt x="579" y="1271"/>
                      </a:lnTo>
                      <a:lnTo>
                        <a:pt x="598" y="1271"/>
                      </a:lnTo>
                      <a:lnTo>
                        <a:pt x="619" y="1271"/>
                      </a:lnTo>
                      <a:lnTo>
                        <a:pt x="625" y="1266"/>
                      </a:lnTo>
                      <a:lnTo>
                        <a:pt x="631" y="1262"/>
                      </a:lnTo>
                      <a:lnTo>
                        <a:pt x="638" y="1258"/>
                      </a:lnTo>
                      <a:lnTo>
                        <a:pt x="643" y="1253"/>
                      </a:lnTo>
                      <a:lnTo>
                        <a:pt x="649" y="1249"/>
                      </a:lnTo>
                      <a:lnTo>
                        <a:pt x="655" y="1244"/>
                      </a:lnTo>
                      <a:lnTo>
                        <a:pt x="661" y="1240"/>
                      </a:lnTo>
                      <a:lnTo>
                        <a:pt x="666" y="1235"/>
                      </a:lnTo>
                      <a:lnTo>
                        <a:pt x="670" y="1192"/>
                      </a:lnTo>
                      <a:lnTo>
                        <a:pt x="673" y="1150"/>
                      </a:lnTo>
                      <a:lnTo>
                        <a:pt x="677" y="1107"/>
                      </a:lnTo>
                      <a:lnTo>
                        <a:pt x="679" y="1065"/>
                      </a:lnTo>
                      <a:lnTo>
                        <a:pt x="686" y="1040"/>
                      </a:lnTo>
                      <a:lnTo>
                        <a:pt x="693" y="1016"/>
                      </a:lnTo>
                      <a:lnTo>
                        <a:pt x="700" y="992"/>
                      </a:lnTo>
                      <a:lnTo>
                        <a:pt x="707" y="968"/>
                      </a:lnTo>
                      <a:lnTo>
                        <a:pt x="711" y="954"/>
                      </a:lnTo>
                      <a:lnTo>
                        <a:pt x="717" y="941"/>
                      </a:lnTo>
                      <a:lnTo>
                        <a:pt x="723" y="928"/>
                      </a:lnTo>
                      <a:lnTo>
                        <a:pt x="730" y="915"/>
                      </a:lnTo>
                      <a:lnTo>
                        <a:pt x="737" y="902"/>
                      </a:lnTo>
                      <a:lnTo>
                        <a:pt x="745" y="891"/>
                      </a:lnTo>
                      <a:lnTo>
                        <a:pt x="753" y="878"/>
                      </a:lnTo>
                      <a:lnTo>
                        <a:pt x="761" y="866"/>
                      </a:lnTo>
                      <a:lnTo>
                        <a:pt x="776" y="846"/>
                      </a:lnTo>
                      <a:lnTo>
                        <a:pt x="792" y="823"/>
                      </a:lnTo>
                      <a:lnTo>
                        <a:pt x="808" y="797"/>
                      </a:lnTo>
                      <a:lnTo>
                        <a:pt x="824" y="771"/>
                      </a:lnTo>
                      <a:lnTo>
                        <a:pt x="840" y="742"/>
                      </a:lnTo>
                      <a:lnTo>
                        <a:pt x="856" y="711"/>
                      </a:lnTo>
                      <a:lnTo>
                        <a:pt x="870" y="679"/>
                      </a:lnTo>
                      <a:lnTo>
                        <a:pt x="884" y="644"/>
                      </a:lnTo>
                      <a:lnTo>
                        <a:pt x="896" y="608"/>
                      </a:lnTo>
                      <a:lnTo>
                        <a:pt x="905" y="570"/>
                      </a:lnTo>
                      <a:lnTo>
                        <a:pt x="913" y="530"/>
                      </a:lnTo>
                      <a:lnTo>
                        <a:pt x="917" y="489"/>
                      </a:lnTo>
                      <a:lnTo>
                        <a:pt x="919" y="445"/>
                      </a:lnTo>
                      <a:lnTo>
                        <a:pt x="916" y="400"/>
                      </a:lnTo>
                      <a:lnTo>
                        <a:pt x="911" y="353"/>
                      </a:lnTo>
                      <a:lnTo>
                        <a:pt x="901" y="303"/>
                      </a:lnTo>
                      <a:lnTo>
                        <a:pt x="884" y="249"/>
                      </a:lnTo>
                      <a:lnTo>
                        <a:pt x="860" y="202"/>
                      </a:lnTo>
                      <a:lnTo>
                        <a:pt x="829" y="159"/>
                      </a:lnTo>
                      <a:lnTo>
                        <a:pt x="793" y="122"/>
                      </a:lnTo>
                      <a:lnTo>
                        <a:pt x="754" y="90"/>
                      </a:lnTo>
                      <a:lnTo>
                        <a:pt x="710" y="64"/>
                      </a:lnTo>
                      <a:lnTo>
                        <a:pt x="664" y="42"/>
                      </a:lnTo>
                      <a:lnTo>
                        <a:pt x="616" y="25"/>
                      </a:lnTo>
                      <a:lnTo>
                        <a:pt x="566" y="12"/>
                      </a:lnTo>
                      <a:lnTo>
                        <a:pt x="517" y="4"/>
                      </a:lnTo>
                      <a:lnTo>
                        <a:pt x="468" y="0"/>
                      </a:lnTo>
                      <a:lnTo>
                        <a:pt x="420" y="0"/>
                      </a:lnTo>
                      <a:lnTo>
                        <a:pt x="375" y="5"/>
                      </a:lnTo>
                      <a:lnTo>
                        <a:pt x="332" y="12"/>
                      </a:lnTo>
                      <a:lnTo>
                        <a:pt x="293" y="23"/>
                      </a:lnTo>
                      <a:lnTo>
                        <a:pt x="260" y="38"/>
                      </a:lnTo>
                      <a:close/>
                    </a:path>
                  </a:pathLst>
                </a:custGeom>
                <a:solidFill>
                  <a:srgbClr val="EA6D1E"/>
                </a:solidFill>
                <a:ln w="9525">
                  <a:noFill/>
                  <a:round/>
                  <a:headEnd/>
                  <a:tailEnd/>
                </a:ln>
                <a:effectLst/>
              </p:spPr>
              <p:txBody>
                <a:bodyPr/>
                <a:lstStyle/>
                <a:p>
                  <a:pPr>
                    <a:defRPr/>
                  </a:pPr>
                  <a:endParaRPr lang="en-US">
                    <a:latin typeface="Arial" charset="0"/>
                    <a:cs typeface="+mn-cs"/>
                  </a:endParaRPr>
                </a:p>
              </p:txBody>
            </p:sp>
            <p:sp>
              <p:nvSpPr>
                <p:cNvPr id="12" name="Freeform 9"/>
                <p:cNvSpPr>
                  <a:spLocks/>
                </p:cNvSpPr>
                <p:nvPr/>
              </p:nvSpPr>
              <p:spPr bwMode="auto">
                <a:xfrm>
                  <a:off x="2202" y="2831"/>
                  <a:ext cx="458" cy="634"/>
                </a:xfrm>
                <a:custGeom>
                  <a:avLst/>
                  <a:gdLst/>
                  <a:ahLst/>
                  <a:cxnLst>
                    <a:cxn ang="0">
                      <a:pos x="219" y="62"/>
                    </a:cxn>
                    <a:cxn ang="0">
                      <a:pos x="144" y="121"/>
                    </a:cxn>
                    <a:cxn ang="0">
                      <a:pos x="81" y="193"/>
                    </a:cxn>
                    <a:cxn ang="0">
                      <a:pos x="33" y="278"/>
                    </a:cxn>
                    <a:cxn ang="0">
                      <a:pos x="6" y="374"/>
                    </a:cxn>
                    <a:cxn ang="0">
                      <a:pos x="1" y="482"/>
                    </a:cxn>
                    <a:cxn ang="0">
                      <a:pos x="23" y="601"/>
                    </a:cxn>
                    <a:cxn ang="0">
                      <a:pos x="76" y="731"/>
                    </a:cxn>
                    <a:cxn ang="0">
                      <a:pos x="128" y="819"/>
                    </a:cxn>
                    <a:cxn ang="0">
                      <a:pos x="152" y="854"/>
                    </a:cxn>
                    <a:cxn ang="0">
                      <a:pos x="176" y="891"/>
                    </a:cxn>
                    <a:cxn ang="0">
                      <a:pos x="200" y="927"/>
                    </a:cxn>
                    <a:cxn ang="0">
                      <a:pos x="216" y="957"/>
                    </a:cxn>
                    <a:cxn ang="0">
                      <a:pos x="226" y="979"/>
                    </a:cxn>
                    <a:cxn ang="0">
                      <a:pos x="234" y="1002"/>
                    </a:cxn>
                    <a:cxn ang="0">
                      <a:pos x="243" y="1024"/>
                    </a:cxn>
                    <a:cxn ang="0">
                      <a:pos x="253" y="1080"/>
                    </a:cxn>
                    <a:cxn ang="0">
                      <a:pos x="264" y="1172"/>
                    </a:cxn>
                    <a:cxn ang="0">
                      <a:pos x="274" y="1231"/>
                    </a:cxn>
                    <a:cxn ang="0">
                      <a:pos x="287" y="1255"/>
                    </a:cxn>
                    <a:cxn ang="0">
                      <a:pos x="314" y="1268"/>
                    </a:cxn>
                    <a:cxn ang="0">
                      <a:pos x="355" y="1268"/>
                    </a:cxn>
                    <a:cxn ang="0">
                      <a:pos x="395" y="1268"/>
                    </a:cxn>
                    <a:cxn ang="0">
                      <a:pos x="435" y="1268"/>
                    </a:cxn>
                    <a:cxn ang="0">
                      <a:pos x="477" y="1268"/>
                    </a:cxn>
                    <a:cxn ang="0">
                      <a:pos x="517" y="1268"/>
                    </a:cxn>
                    <a:cxn ang="0">
                      <a:pos x="557" y="1268"/>
                    </a:cxn>
                    <a:cxn ang="0">
                      <a:pos x="598" y="1268"/>
                    </a:cxn>
                    <a:cxn ang="0">
                      <a:pos x="624" y="1263"/>
                    </a:cxn>
                    <a:cxn ang="0">
                      <a:pos x="636" y="1254"/>
                    </a:cxn>
                    <a:cxn ang="0">
                      <a:pos x="646" y="1246"/>
                    </a:cxn>
                    <a:cxn ang="0">
                      <a:pos x="657" y="1237"/>
                    </a:cxn>
                    <a:cxn ang="0">
                      <a:pos x="666" y="1189"/>
                    </a:cxn>
                    <a:cxn ang="0">
                      <a:pos x="672" y="1105"/>
                    </a:cxn>
                    <a:cxn ang="0">
                      <a:pos x="682" y="1037"/>
                    </a:cxn>
                    <a:cxn ang="0">
                      <a:pos x="695" y="989"/>
                    </a:cxn>
                    <a:cxn ang="0">
                      <a:pos x="707" y="951"/>
                    </a:cxn>
                    <a:cxn ang="0">
                      <a:pos x="720" y="925"/>
                    </a:cxn>
                    <a:cxn ang="0">
                      <a:pos x="733" y="900"/>
                    </a:cxn>
                    <a:cxn ang="0">
                      <a:pos x="748" y="876"/>
                    </a:cxn>
                    <a:cxn ang="0">
                      <a:pos x="771" y="843"/>
                    </a:cxn>
                    <a:cxn ang="0">
                      <a:pos x="804" y="796"/>
                    </a:cxn>
                    <a:cxn ang="0">
                      <a:pos x="836" y="741"/>
                    </a:cxn>
                    <a:cxn ang="0">
                      <a:pos x="866" y="678"/>
                    </a:cxn>
                    <a:cxn ang="0">
                      <a:pos x="890" y="608"/>
                    </a:cxn>
                    <a:cxn ang="0">
                      <a:pos x="907" y="529"/>
                    </a:cxn>
                    <a:cxn ang="0">
                      <a:pos x="914" y="444"/>
                    </a:cxn>
                    <a:cxn ang="0">
                      <a:pos x="906" y="352"/>
                    </a:cxn>
                    <a:cxn ang="0">
                      <a:pos x="880" y="250"/>
                    </a:cxn>
                    <a:cxn ang="0">
                      <a:pos x="826" y="159"/>
                    </a:cxn>
                    <a:cxn ang="0">
                      <a:pos x="751" y="91"/>
                    </a:cxn>
                    <a:cxn ang="0">
                      <a:pos x="662" y="42"/>
                    </a:cxn>
                    <a:cxn ang="0">
                      <a:pos x="565" y="12"/>
                    </a:cxn>
                    <a:cxn ang="0">
                      <a:pos x="469" y="0"/>
                    </a:cxn>
                    <a:cxn ang="0">
                      <a:pos x="375" y="3"/>
                    </a:cxn>
                    <a:cxn ang="0">
                      <a:pos x="295" y="23"/>
                    </a:cxn>
                  </a:cxnLst>
                  <a:rect l="0" t="0" r="r" b="b"/>
                  <a:pathLst>
                    <a:path w="914" h="1268">
                      <a:moveTo>
                        <a:pt x="260" y="37"/>
                      </a:moveTo>
                      <a:lnTo>
                        <a:pt x="219" y="62"/>
                      </a:lnTo>
                      <a:lnTo>
                        <a:pt x="180" y="90"/>
                      </a:lnTo>
                      <a:lnTo>
                        <a:pt x="144" y="121"/>
                      </a:lnTo>
                      <a:lnTo>
                        <a:pt x="110" y="155"/>
                      </a:lnTo>
                      <a:lnTo>
                        <a:pt x="81" y="193"/>
                      </a:lnTo>
                      <a:lnTo>
                        <a:pt x="54" y="235"/>
                      </a:lnTo>
                      <a:lnTo>
                        <a:pt x="33" y="278"/>
                      </a:lnTo>
                      <a:lnTo>
                        <a:pt x="17" y="324"/>
                      </a:lnTo>
                      <a:lnTo>
                        <a:pt x="6" y="374"/>
                      </a:lnTo>
                      <a:lnTo>
                        <a:pt x="0" y="427"/>
                      </a:lnTo>
                      <a:lnTo>
                        <a:pt x="1" y="482"/>
                      </a:lnTo>
                      <a:lnTo>
                        <a:pt x="8" y="540"/>
                      </a:lnTo>
                      <a:lnTo>
                        <a:pt x="23" y="601"/>
                      </a:lnTo>
                      <a:lnTo>
                        <a:pt x="46" y="665"/>
                      </a:lnTo>
                      <a:lnTo>
                        <a:pt x="76" y="731"/>
                      </a:lnTo>
                      <a:lnTo>
                        <a:pt x="115" y="800"/>
                      </a:lnTo>
                      <a:lnTo>
                        <a:pt x="128" y="819"/>
                      </a:lnTo>
                      <a:lnTo>
                        <a:pt x="139" y="836"/>
                      </a:lnTo>
                      <a:lnTo>
                        <a:pt x="152" y="854"/>
                      </a:lnTo>
                      <a:lnTo>
                        <a:pt x="163" y="873"/>
                      </a:lnTo>
                      <a:lnTo>
                        <a:pt x="176" y="891"/>
                      </a:lnTo>
                      <a:lnTo>
                        <a:pt x="188" y="908"/>
                      </a:lnTo>
                      <a:lnTo>
                        <a:pt x="200" y="927"/>
                      </a:lnTo>
                      <a:lnTo>
                        <a:pt x="212" y="945"/>
                      </a:lnTo>
                      <a:lnTo>
                        <a:pt x="216" y="957"/>
                      </a:lnTo>
                      <a:lnTo>
                        <a:pt x="221" y="967"/>
                      </a:lnTo>
                      <a:lnTo>
                        <a:pt x="226" y="979"/>
                      </a:lnTo>
                      <a:lnTo>
                        <a:pt x="230" y="990"/>
                      </a:lnTo>
                      <a:lnTo>
                        <a:pt x="234" y="1002"/>
                      </a:lnTo>
                      <a:lnTo>
                        <a:pt x="238" y="1012"/>
                      </a:lnTo>
                      <a:lnTo>
                        <a:pt x="243" y="1024"/>
                      </a:lnTo>
                      <a:lnTo>
                        <a:pt x="248" y="1035"/>
                      </a:lnTo>
                      <a:lnTo>
                        <a:pt x="253" y="1080"/>
                      </a:lnTo>
                      <a:lnTo>
                        <a:pt x="258" y="1126"/>
                      </a:lnTo>
                      <a:lnTo>
                        <a:pt x="264" y="1172"/>
                      </a:lnTo>
                      <a:lnTo>
                        <a:pt x="268" y="1218"/>
                      </a:lnTo>
                      <a:lnTo>
                        <a:pt x="274" y="1231"/>
                      </a:lnTo>
                      <a:lnTo>
                        <a:pt x="281" y="1242"/>
                      </a:lnTo>
                      <a:lnTo>
                        <a:pt x="287" y="1255"/>
                      </a:lnTo>
                      <a:lnTo>
                        <a:pt x="294" y="1268"/>
                      </a:lnTo>
                      <a:lnTo>
                        <a:pt x="314" y="1268"/>
                      </a:lnTo>
                      <a:lnTo>
                        <a:pt x="334" y="1268"/>
                      </a:lnTo>
                      <a:lnTo>
                        <a:pt x="355" y="1268"/>
                      </a:lnTo>
                      <a:lnTo>
                        <a:pt x="375" y="1268"/>
                      </a:lnTo>
                      <a:lnTo>
                        <a:pt x="395" y="1268"/>
                      </a:lnTo>
                      <a:lnTo>
                        <a:pt x="416" y="1268"/>
                      </a:lnTo>
                      <a:lnTo>
                        <a:pt x="435" y="1268"/>
                      </a:lnTo>
                      <a:lnTo>
                        <a:pt x="456" y="1268"/>
                      </a:lnTo>
                      <a:lnTo>
                        <a:pt x="477" y="1268"/>
                      </a:lnTo>
                      <a:lnTo>
                        <a:pt x="496" y="1268"/>
                      </a:lnTo>
                      <a:lnTo>
                        <a:pt x="517" y="1268"/>
                      </a:lnTo>
                      <a:lnTo>
                        <a:pt x="538" y="1268"/>
                      </a:lnTo>
                      <a:lnTo>
                        <a:pt x="557" y="1268"/>
                      </a:lnTo>
                      <a:lnTo>
                        <a:pt x="578" y="1268"/>
                      </a:lnTo>
                      <a:lnTo>
                        <a:pt x="598" y="1268"/>
                      </a:lnTo>
                      <a:lnTo>
                        <a:pt x="618" y="1268"/>
                      </a:lnTo>
                      <a:lnTo>
                        <a:pt x="624" y="1263"/>
                      </a:lnTo>
                      <a:lnTo>
                        <a:pt x="630" y="1259"/>
                      </a:lnTo>
                      <a:lnTo>
                        <a:pt x="636" y="1254"/>
                      </a:lnTo>
                      <a:lnTo>
                        <a:pt x="641" y="1249"/>
                      </a:lnTo>
                      <a:lnTo>
                        <a:pt x="646" y="1246"/>
                      </a:lnTo>
                      <a:lnTo>
                        <a:pt x="652" y="1241"/>
                      </a:lnTo>
                      <a:lnTo>
                        <a:pt x="657" y="1237"/>
                      </a:lnTo>
                      <a:lnTo>
                        <a:pt x="663" y="1232"/>
                      </a:lnTo>
                      <a:lnTo>
                        <a:pt x="666" y="1189"/>
                      </a:lnTo>
                      <a:lnTo>
                        <a:pt x="669" y="1147"/>
                      </a:lnTo>
                      <a:lnTo>
                        <a:pt x="672" y="1105"/>
                      </a:lnTo>
                      <a:lnTo>
                        <a:pt x="675" y="1063"/>
                      </a:lnTo>
                      <a:lnTo>
                        <a:pt x="682" y="1037"/>
                      </a:lnTo>
                      <a:lnTo>
                        <a:pt x="689" y="1013"/>
                      </a:lnTo>
                      <a:lnTo>
                        <a:pt x="695" y="989"/>
                      </a:lnTo>
                      <a:lnTo>
                        <a:pt x="702" y="965"/>
                      </a:lnTo>
                      <a:lnTo>
                        <a:pt x="707" y="951"/>
                      </a:lnTo>
                      <a:lnTo>
                        <a:pt x="713" y="938"/>
                      </a:lnTo>
                      <a:lnTo>
                        <a:pt x="720" y="925"/>
                      </a:lnTo>
                      <a:lnTo>
                        <a:pt x="727" y="912"/>
                      </a:lnTo>
                      <a:lnTo>
                        <a:pt x="733" y="900"/>
                      </a:lnTo>
                      <a:lnTo>
                        <a:pt x="740" y="888"/>
                      </a:lnTo>
                      <a:lnTo>
                        <a:pt x="748" y="876"/>
                      </a:lnTo>
                      <a:lnTo>
                        <a:pt x="756" y="863"/>
                      </a:lnTo>
                      <a:lnTo>
                        <a:pt x="771" y="843"/>
                      </a:lnTo>
                      <a:lnTo>
                        <a:pt x="788" y="821"/>
                      </a:lnTo>
                      <a:lnTo>
                        <a:pt x="804" y="796"/>
                      </a:lnTo>
                      <a:lnTo>
                        <a:pt x="820" y="769"/>
                      </a:lnTo>
                      <a:lnTo>
                        <a:pt x="836" y="741"/>
                      </a:lnTo>
                      <a:lnTo>
                        <a:pt x="851" y="710"/>
                      </a:lnTo>
                      <a:lnTo>
                        <a:pt x="866" y="678"/>
                      </a:lnTo>
                      <a:lnTo>
                        <a:pt x="879" y="643"/>
                      </a:lnTo>
                      <a:lnTo>
                        <a:pt x="890" y="608"/>
                      </a:lnTo>
                      <a:lnTo>
                        <a:pt x="900" y="570"/>
                      </a:lnTo>
                      <a:lnTo>
                        <a:pt x="907" y="529"/>
                      </a:lnTo>
                      <a:lnTo>
                        <a:pt x="912" y="488"/>
                      </a:lnTo>
                      <a:lnTo>
                        <a:pt x="914" y="444"/>
                      </a:lnTo>
                      <a:lnTo>
                        <a:pt x="912" y="399"/>
                      </a:lnTo>
                      <a:lnTo>
                        <a:pt x="906" y="352"/>
                      </a:lnTo>
                      <a:lnTo>
                        <a:pt x="897" y="303"/>
                      </a:lnTo>
                      <a:lnTo>
                        <a:pt x="880" y="250"/>
                      </a:lnTo>
                      <a:lnTo>
                        <a:pt x="856" y="201"/>
                      </a:lnTo>
                      <a:lnTo>
                        <a:pt x="826" y="159"/>
                      </a:lnTo>
                      <a:lnTo>
                        <a:pt x="790" y="122"/>
                      </a:lnTo>
                      <a:lnTo>
                        <a:pt x="751" y="91"/>
                      </a:lnTo>
                      <a:lnTo>
                        <a:pt x="707" y="64"/>
                      </a:lnTo>
                      <a:lnTo>
                        <a:pt x="662" y="42"/>
                      </a:lnTo>
                      <a:lnTo>
                        <a:pt x="615" y="25"/>
                      </a:lnTo>
                      <a:lnTo>
                        <a:pt x="565" y="12"/>
                      </a:lnTo>
                      <a:lnTo>
                        <a:pt x="517" y="4"/>
                      </a:lnTo>
                      <a:lnTo>
                        <a:pt x="469" y="0"/>
                      </a:lnTo>
                      <a:lnTo>
                        <a:pt x="421" y="0"/>
                      </a:lnTo>
                      <a:lnTo>
                        <a:pt x="375" y="3"/>
                      </a:lnTo>
                      <a:lnTo>
                        <a:pt x="334" y="11"/>
                      </a:lnTo>
                      <a:lnTo>
                        <a:pt x="295" y="23"/>
                      </a:lnTo>
                      <a:lnTo>
                        <a:pt x="260" y="37"/>
                      </a:lnTo>
                      <a:close/>
                    </a:path>
                  </a:pathLst>
                </a:custGeom>
                <a:solidFill>
                  <a:srgbClr val="EA7519"/>
                </a:solidFill>
                <a:ln w="9525">
                  <a:noFill/>
                  <a:round/>
                  <a:headEnd/>
                  <a:tailEnd/>
                </a:ln>
                <a:effectLst/>
              </p:spPr>
              <p:txBody>
                <a:bodyPr/>
                <a:lstStyle/>
                <a:p>
                  <a:pPr>
                    <a:defRPr/>
                  </a:pPr>
                  <a:endParaRPr lang="en-US">
                    <a:latin typeface="Arial" charset="0"/>
                    <a:cs typeface="+mn-cs"/>
                  </a:endParaRPr>
                </a:p>
              </p:txBody>
            </p:sp>
            <p:sp>
              <p:nvSpPr>
                <p:cNvPr id="13" name="Freeform 10"/>
                <p:cNvSpPr>
                  <a:spLocks/>
                </p:cNvSpPr>
                <p:nvPr/>
              </p:nvSpPr>
              <p:spPr bwMode="auto">
                <a:xfrm>
                  <a:off x="2205" y="2833"/>
                  <a:ext cx="455" cy="631"/>
                </a:xfrm>
                <a:custGeom>
                  <a:avLst/>
                  <a:gdLst/>
                  <a:ahLst/>
                  <a:cxnLst>
                    <a:cxn ang="0">
                      <a:pos x="218" y="61"/>
                    </a:cxn>
                    <a:cxn ang="0">
                      <a:pos x="142" y="120"/>
                    </a:cxn>
                    <a:cxn ang="0">
                      <a:pos x="80" y="192"/>
                    </a:cxn>
                    <a:cxn ang="0">
                      <a:pos x="33" y="278"/>
                    </a:cxn>
                    <a:cxn ang="0">
                      <a:pos x="5" y="373"/>
                    </a:cxn>
                    <a:cxn ang="0">
                      <a:pos x="0" y="481"/>
                    </a:cxn>
                    <a:cxn ang="0">
                      <a:pos x="23" y="600"/>
                    </a:cxn>
                    <a:cxn ang="0">
                      <a:pos x="76" y="730"/>
                    </a:cxn>
                    <a:cxn ang="0">
                      <a:pos x="127" y="817"/>
                    </a:cxn>
                    <a:cxn ang="0">
                      <a:pos x="151" y="852"/>
                    </a:cxn>
                    <a:cxn ang="0">
                      <a:pos x="175" y="889"/>
                    </a:cxn>
                    <a:cxn ang="0">
                      <a:pos x="200" y="925"/>
                    </a:cxn>
                    <a:cxn ang="0">
                      <a:pos x="216" y="955"/>
                    </a:cxn>
                    <a:cxn ang="0">
                      <a:pos x="225" y="977"/>
                    </a:cxn>
                    <a:cxn ang="0">
                      <a:pos x="234" y="1000"/>
                    </a:cxn>
                    <a:cxn ang="0">
                      <a:pos x="243" y="1022"/>
                    </a:cxn>
                    <a:cxn ang="0">
                      <a:pos x="253" y="1078"/>
                    </a:cxn>
                    <a:cxn ang="0">
                      <a:pos x="263" y="1170"/>
                    </a:cxn>
                    <a:cxn ang="0">
                      <a:pos x="273" y="1229"/>
                    </a:cxn>
                    <a:cxn ang="0">
                      <a:pos x="286" y="1253"/>
                    </a:cxn>
                    <a:cxn ang="0">
                      <a:pos x="312" y="1266"/>
                    </a:cxn>
                    <a:cxn ang="0">
                      <a:pos x="353" y="1266"/>
                    </a:cxn>
                    <a:cxn ang="0">
                      <a:pos x="393" y="1266"/>
                    </a:cxn>
                    <a:cxn ang="0">
                      <a:pos x="433" y="1266"/>
                    </a:cxn>
                    <a:cxn ang="0">
                      <a:pos x="475" y="1266"/>
                    </a:cxn>
                    <a:cxn ang="0">
                      <a:pos x="515" y="1266"/>
                    </a:cxn>
                    <a:cxn ang="0">
                      <a:pos x="555" y="1266"/>
                    </a:cxn>
                    <a:cxn ang="0">
                      <a:pos x="596" y="1266"/>
                    </a:cxn>
                    <a:cxn ang="0">
                      <a:pos x="621" y="1261"/>
                    </a:cxn>
                    <a:cxn ang="0">
                      <a:pos x="631" y="1252"/>
                    </a:cxn>
                    <a:cxn ang="0">
                      <a:pos x="642" y="1243"/>
                    </a:cxn>
                    <a:cxn ang="0">
                      <a:pos x="652" y="1233"/>
                    </a:cxn>
                    <a:cxn ang="0">
                      <a:pos x="660" y="1186"/>
                    </a:cxn>
                    <a:cxn ang="0">
                      <a:pos x="667" y="1103"/>
                    </a:cxn>
                    <a:cxn ang="0">
                      <a:pos x="676" y="1037"/>
                    </a:cxn>
                    <a:cxn ang="0">
                      <a:pos x="690" y="987"/>
                    </a:cxn>
                    <a:cxn ang="0">
                      <a:pos x="703" y="949"/>
                    </a:cxn>
                    <a:cxn ang="0">
                      <a:pos x="714" y="924"/>
                    </a:cxn>
                    <a:cxn ang="0">
                      <a:pos x="729" y="898"/>
                    </a:cxn>
                    <a:cxn ang="0">
                      <a:pos x="744" y="874"/>
                    </a:cxn>
                    <a:cxn ang="0">
                      <a:pos x="767" y="841"/>
                    </a:cxn>
                    <a:cxn ang="0">
                      <a:pos x="798" y="795"/>
                    </a:cxn>
                    <a:cxn ang="0">
                      <a:pos x="831" y="741"/>
                    </a:cxn>
                    <a:cxn ang="0">
                      <a:pos x="859" y="677"/>
                    </a:cxn>
                    <a:cxn ang="0">
                      <a:pos x="885" y="607"/>
                    </a:cxn>
                    <a:cxn ang="0">
                      <a:pos x="902" y="530"/>
                    </a:cxn>
                    <a:cxn ang="0">
                      <a:pos x="908" y="445"/>
                    </a:cxn>
                    <a:cxn ang="0">
                      <a:pos x="901" y="352"/>
                    </a:cxn>
                    <a:cxn ang="0">
                      <a:pos x="874" y="250"/>
                    </a:cxn>
                    <a:cxn ang="0">
                      <a:pos x="820" y="160"/>
                    </a:cxn>
                    <a:cxn ang="0">
                      <a:pos x="747" y="91"/>
                    </a:cxn>
                    <a:cxn ang="0">
                      <a:pos x="659" y="43"/>
                    </a:cxn>
                    <a:cxn ang="0">
                      <a:pos x="565" y="13"/>
                    </a:cxn>
                    <a:cxn ang="0">
                      <a:pos x="468" y="0"/>
                    </a:cxn>
                    <a:cxn ang="0">
                      <a:pos x="376" y="3"/>
                    </a:cxn>
                    <a:cxn ang="0">
                      <a:pos x="294" y="22"/>
                    </a:cxn>
                  </a:cxnLst>
                  <a:rect l="0" t="0" r="r" b="b"/>
                  <a:pathLst>
                    <a:path w="908" h="1266">
                      <a:moveTo>
                        <a:pt x="259" y="36"/>
                      </a:moveTo>
                      <a:lnTo>
                        <a:pt x="218" y="61"/>
                      </a:lnTo>
                      <a:lnTo>
                        <a:pt x="179" y="89"/>
                      </a:lnTo>
                      <a:lnTo>
                        <a:pt x="142" y="120"/>
                      </a:lnTo>
                      <a:lnTo>
                        <a:pt x="110" y="154"/>
                      </a:lnTo>
                      <a:lnTo>
                        <a:pt x="80" y="192"/>
                      </a:lnTo>
                      <a:lnTo>
                        <a:pt x="53" y="234"/>
                      </a:lnTo>
                      <a:lnTo>
                        <a:pt x="33" y="278"/>
                      </a:lnTo>
                      <a:lnTo>
                        <a:pt x="17" y="324"/>
                      </a:lnTo>
                      <a:lnTo>
                        <a:pt x="5" y="373"/>
                      </a:lnTo>
                      <a:lnTo>
                        <a:pt x="0" y="426"/>
                      </a:lnTo>
                      <a:lnTo>
                        <a:pt x="0" y="481"/>
                      </a:lnTo>
                      <a:lnTo>
                        <a:pt x="8" y="539"/>
                      </a:lnTo>
                      <a:lnTo>
                        <a:pt x="23" y="600"/>
                      </a:lnTo>
                      <a:lnTo>
                        <a:pt x="46" y="665"/>
                      </a:lnTo>
                      <a:lnTo>
                        <a:pt x="76" y="730"/>
                      </a:lnTo>
                      <a:lnTo>
                        <a:pt x="116" y="799"/>
                      </a:lnTo>
                      <a:lnTo>
                        <a:pt x="127" y="817"/>
                      </a:lnTo>
                      <a:lnTo>
                        <a:pt x="139" y="835"/>
                      </a:lnTo>
                      <a:lnTo>
                        <a:pt x="151" y="852"/>
                      </a:lnTo>
                      <a:lnTo>
                        <a:pt x="163" y="871"/>
                      </a:lnTo>
                      <a:lnTo>
                        <a:pt x="175" y="889"/>
                      </a:lnTo>
                      <a:lnTo>
                        <a:pt x="187" y="908"/>
                      </a:lnTo>
                      <a:lnTo>
                        <a:pt x="200" y="925"/>
                      </a:lnTo>
                      <a:lnTo>
                        <a:pt x="211" y="943"/>
                      </a:lnTo>
                      <a:lnTo>
                        <a:pt x="216" y="955"/>
                      </a:lnTo>
                      <a:lnTo>
                        <a:pt x="220" y="965"/>
                      </a:lnTo>
                      <a:lnTo>
                        <a:pt x="225" y="977"/>
                      </a:lnTo>
                      <a:lnTo>
                        <a:pt x="230" y="988"/>
                      </a:lnTo>
                      <a:lnTo>
                        <a:pt x="234" y="1000"/>
                      </a:lnTo>
                      <a:lnTo>
                        <a:pt x="239" y="1010"/>
                      </a:lnTo>
                      <a:lnTo>
                        <a:pt x="243" y="1022"/>
                      </a:lnTo>
                      <a:lnTo>
                        <a:pt x="248" y="1033"/>
                      </a:lnTo>
                      <a:lnTo>
                        <a:pt x="253" y="1078"/>
                      </a:lnTo>
                      <a:lnTo>
                        <a:pt x="257" y="1124"/>
                      </a:lnTo>
                      <a:lnTo>
                        <a:pt x="263" y="1170"/>
                      </a:lnTo>
                      <a:lnTo>
                        <a:pt x="268" y="1216"/>
                      </a:lnTo>
                      <a:lnTo>
                        <a:pt x="273" y="1229"/>
                      </a:lnTo>
                      <a:lnTo>
                        <a:pt x="280" y="1240"/>
                      </a:lnTo>
                      <a:lnTo>
                        <a:pt x="286" y="1253"/>
                      </a:lnTo>
                      <a:lnTo>
                        <a:pt x="293" y="1266"/>
                      </a:lnTo>
                      <a:lnTo>
                        <a:pt x="312" y="1266"/>
                      </a:lnTo>
                      <a:lnTo>
                        <a:pt x="333" y="1266"/>
                      </a:lnTo>
                      <a:lnTo>
                        <a:pt x="353" y="1266"/>
                      </a:lnTo>
                      <a:lnTo>
                        <a:pt x="373" y="1266"/>
                      </a:lnTo>
                      <a:lnTo>
                        <a:pt x="393" y="1266"/>
                      </a:lnTo>
                      <a:lnTo>
                        <a:pt x="414" y="1266"/>
                      </a:lnTo>
                      <a:lnTo>
                        <a:pt x="433" y="1266"/>
                      </a:lnTo>
                      <a:lnTo>
                        <a:pt x="454" y="1266"/>
                      </a:lnTo>
                      <a:lnTo>
                        <a:pt x="475" y="1266"/>
                      </a:lnTo>
                      <a:lnTo>
                        <a:pt x="494" y="1266"/>
                      </a:lnTo>
                      <a:lnTo>
                        <a:pt x="515" y="1266"/>
                      </a:lnTo>
                      <a:lnTo>
                        <a:pt x="535" y="1266"/>
                      </a:lnTo>
                      <a:lnTo>
                        <a:pt x="555" y="1266"/>
                      </a:lnTo>
                      <a:lnTo>
                        <a:pt x="575" y="1266"/>
                      </a:lnTo>
                      <a:lnTo>
                        <a:pt x="596" y="1266"/>
                      </a:lnTo>
                      <a:lnTo>
                        <a:pt x="615" y="1266"/>
                      </a:lnTo>
                      <a:lnTo>
                        <a:pt x="621" y="1261"/>
                      </a:lnTo>
                      <a:lnTo>
                        <a:pt x="626" y="1257"/>
                      </a:lnTo>
                      <a:lnTo>
                        <a:pt x="631" y="1252"/>
                      </a:lnTo>
                      <a:lnTo>
                        <a:pt x="637" y="1247"/>
                      </a:lnTo>
                      <a:lnTo>
                        <a:pt x="642" y="1243"/>
                      </a:lnTo>
                      <a:lnTo>
                        <a:pt x="648" y="1238"/>
                      </a:lnTo>
                      <a:lnTo>
                        <a:pt x="652" y="1233"/>
                      </a:lnTo>
                      <a:lnTo>
                        <a:pt x="658" y="1229"/>
                      </a:lnTo>
                      <a:lnTo>
                        <a:pt x="660" y="1186"/>
                      </a:lnTo>
                      <a:lnTo>
                        <a:pt x="664" y="1145"/>
                      </a:lnTo>
                      <a:lnTo>
                        <a:pt x="667" y="1103"/>
                      </a:lnTo>
                      <a:lnTo>
                        <a:pt x="669" y="1061"/>
                      </a:lnTo>
                      <a:lnTo>
                        <a:pt x="676" y="1037"/>
                      </a:lnTo>
                      <a:lnTo>
                        <a:pt x="683" y="1011"/>
                      </a:lnTo>
                      <a:lnTo>
                        <a:pt x="690" y="987"/>
                      </a:lnTo>
                      <a:lnTo>
                        <a:pt x="697" y="963"/>
                      </a:lnTo>
                      <a:lnTo>
                        <a:pt x="703" y="949"/>
                      </a:lnTo>
                      <a:lnTo>
                        <a:pt x="709" y="936"/>
                      </a:lnTo>
                      <a:lnTo>
                        <a:pt x="714" y="924"/>
                      </a:lnTo>
                      <a:lnTo>
                        <a:pt x="721" y="911"/>
                      </a:lnTo>
                      <a:lnTo>
                        <a:pt x="729" y="898"/>
                      </a:lnTo>
                      <a:lnTo>
                        <a:pt x="736" y="886"/>
                      </a:lnTo>
                      <a:lnTo>
                        <a:pt x="744" y="874"/>
                      </a:lnTo>
                      <a:lnTo>
                        <a:pt x="752" y="861"/>
                      </a:lnTo>
                      <a:lnTo>
                        <a:pt x="767" y="841"/>
                      </a:lnTo>
                      <a:lnTo>
                        <a:pt x="782" y="819"/>
                      </a:lnTo>
                      <a:lnTo>
                        <a:pt x="798" y="795"/>
                      </a:lnTo>
                      <a:lnTo>
                        <a:pt x="815" y="768"/>
                      </a:lnTo>
                      <a:lnTo>
                        <a:pt x="831" y="741"/>
                      </a:lnTo>
                      <a:lnTo>
                        <a:pt x="846" y="709"/>
                      </a:lnTo>
                      <a:lnTo>
                        <a:pt x="859" y="677"/>
                      </a:lnTo>
                      <a:lnTo>
                        <a:pt x="873" y="644"/>
                      </a:lnTo>
                      <a:lnTo>
                        <a:pt x="885" y="607"/>
                      </a:lnTo>
                      <a:lnTo>
                        <a:pt x="894" y="570"/>
                      </a:lnTo>
                      <a:lnTo>
                        <a:pt x="902" y="530"/>
                      </a:lnTo>
                      <a:lnTo>
                        <a:pt x="907" y="488"/>
                      </a:lnTo>
                      <a:lnTo>
                        <a:pt x="908" y="445"/>
                      </a:lnTo>
                      <a:lnTo>
                        <a:pt x="907" y="400"/>
                      </a:lnTo>
                      <a:lnTo>
                        <a:pt x="901" y="352"/>
                      </a:lnTo>
                      <a:lnTo>
                        <a:pt x="892" y="303"/>
                      </a:lnTo>
                      <a:lnTo>
                        <a:pt x="874" y="250"/>
                      </a:lnTo>
                      <a:lnTo>
                        <a:pt x="850" y="202"/>
                      </a:lnTo>
                      <a:lnTo>
                        <a:pt x="820" y="160"/>
                      </a:lnTo>
                      <a:lnTo>
                        <a:pt x="786" y="123"/>
                      </a:lnTo>
                      <a:lnTo>
                        <a:pt x="747" y="91"/>
                      </a:lnTo>
                      <a:lnTo>
                        <a:pt x="704" y="64"/>
                      </a:lnTo>
                      <a:lnTo>
                        <a:pt x="659" y="43"/>
                      </a:lnTo>
                      <a:lnTo>
                        <a:pt x="612" y="25"/>
                      </a:lnTo>
                      <a:lnTo>
                        <a:pt x="565" y="13"/>
                      </a:lnTo>
                      <a:lnTo>
                        <a:pt x="516" y="5"/>
                      </a:lnTo>
                      <a:lnTo>
                        <a:pt x="468" y="0"/>
                      </a:lnTo>
                      <a:lnTo>
                        <a:pt x="421" y="0"/>
                      </a:lnTo>
                      <a:lnTo>
                        <a:pt x="376" y="3"/>
                      </a:lnTo>
                      <a:lnTo>
                        <a:pt x="333" y="10"/>
                      </a:lnTo>
                      <a:lnTo>
                        <a:pt x="294" y="22"/>
                      </a:lnTo>
                      <a:lnTo>
                        <a:pt x="259" y="36"/>
                      </a:lnTo>
                      <a:close/>
                    </a:path>
                  </a:pathLst>
                </a:custGeom>
                <a:solidFill>
                  <a:srgbClr val="ED7F16"/>
                </a:solidFill>
                <a:ln w="9525">
                  <a:noFill/>
                  <a:round/>
                  <a:headEnd/>
                  <a:tailEnd/>
                </a:ln>
                <a:effectLst/>
              </p:spPr>
              <p:txBody>
                <a:bodyPr/>
                <a:lstStyle/>
                <a:p>
                  <a:pPr>
                    <a:defRPr/>
                  </a:pPr>
                  <a:endParaRPr lang="en-US">
                    <a:latin typeface="Arial" charset="0"/>
                    <a:cs typeface="+mn-cs"/>
                  </a:endParaRPr>
                </a:p>
              </p:txBody>
            </p:sp>
            <p:sp>
              <p:nvSpPr>
                <p:cNvPr id="14" name="Freeform 11"/>
                <p:cNvSpPr>
                  <a:spLocks/>
                </p:cNvSpPr>
                <p:nvPr/>
              </p:nvSpPr>
              <p:spPr bwMode="auto">
                <a:xfrm>
                  <a:off x="2205" y="2836"/>
                  <a:ext cx="453" cy="629"/>
                </a:xfrm>
                <a:custGeom>
                  <a:avLst/>
                  <a:gdLst/>
                  <a:ahLst/>
                  <a:cxnLst>
                    <a:cxn ang="0">
                      <a:pos x="218" y="60"/>
                    </a:cxn>
                    <a:cxn ang="0">
                      <a:pos x="142" y="120"/>
                    </a:cxn>
                    <a:cxn ang="0">
                      <a:pos x="79" y="191"/>
                    </a:cxn>
                    <a:cxn ang="0">
                      <a:pos x="32" y="277"/>
                    </a:cxn>
                    <a:cxn ang="0">
                      <a:pos x="5" y="372"/>
                    </a:cxn>
                    <a:cxn ang="0">
                      <a:pos x="1" y="481"/>
                    </a:cxn>
                    <a:cxn ang="0">
                      <a:pos x="24" y="599"/>
                    </a:cxn>
                    <a:cxn ang="0">
                      <a:pos x="77" y="728"/>
                    </a:cxn>
                    <a:cxn ang="0">
                      <a:pos x="127" y="816"/>
                    </a:cxn>
                    <a:cxn ang="0">
                      <a:pos x="152" y="851"/>
                    </a:cxn>
                    <a:cxn ang="0">
                      <a:pos x="176" y="887"/>
                    </a:cxn>
                    <a:cxn ang="0">
                      <a:pos x="200" y="923"/>
                    </a:cxn>
                    <a:cxn ang="0">
                      <a:pos x="216" y="953"/>
                    </a:cxn>
                    <a:cxn ang="0">
                      <a:pos x="225" y="975"/>
                    </a:cxn>
                    <a:cxn ang="0">
                      <a:pos x="234" y="998"/>
                    </a:cxn>
                    <a:cxn ang="0">
                      <a:pos x="244" y="1021"/>
                    </a:cxn>
                    <a:cxn ang="0">
                      <a:pos x="253" y="1077"/>
                    </a:cxn>
                    <a:cxn ang="0">
                      <a:pos x="263" y="1168"/>
                    </a:cxn>
                    <a:cxn ang="0">
                      <a:pos x="274" y="1227"/>
                    </a:cxn>
                    <a:cxn ang="0">
                      <a:pos x="286" y="1251"/>
                    </a:cxn>
                    <a:cxn ang="0">
                      <a:pos x="313" y="1264"/>
                    </a:cxn>
                    <a:cxn ang="0">
                      <a:pos x="353" y="1264"/>
                    </a:cxn>
                    <a:cxn ang="0">
                      <a:pos x="393" y="1264"/>
                    </a:cxn>
                    <a:cxn ang="0">
                      <a:pos x="434" y="1264"/>
                    </a:cxn>
                    <a:cxn ang="0">
                      <a:pos x="474" y="1264"/>
                    </a:cxn>
                    <a:cxn ang="0">
                      <a:pos x="514" y="1264"/>
                    </a:cxn>
                    <a:cxn ang="0">
                      <a:pos x="555" y="1264"/>
                    </a:cxn>
                    <a:cxn ang="0">
                      <a:pos x="595" y="1264"/>
                    </a:cxn>
                    <a:cxn ang="0">
                      <a:pos x="619" y="1259"/>
                    </a:cxn>
                    <a:cxn ang="0">
                      <a:pos x="628" y="1250"/>
                    </a:cxn>
                    <a:cxn ang="0">
                      <a:pos x="639" y="1241"/>
                    </a:cxn>
                    <a:cxn ang="0">
                      <a:pos x="649" y="1231"/>
                    </a:cxn>
                    <a:cxn ang="0">
                      <a:pos x="656" y="1184"/>
                    </a:cxn>
                    <a:cxn ang="0">
                      <a:pos x="663" y="1101"/>
                    </a:cxn>
                    <a:cxn ang="0">
                      <a:pos x="672" y="1035"/>
                    </a:cxn>
                    <a:cxn ang="0">
                      <a:pos x="686" y="985"/>
                    </a:cxn>
                    <a:cxn ang="0">
                      <a:pos x="699" y="947"/>
                    </a:cxn>
                    <a:cxn ang="0">
                      <a:pos x="710" y="922"/>
                    </a:cxn>
                    <a:cxn ang="0">
                      <a:pos x="725" y="896"/>
                    </a:cxn>
                    <a:cxn ang="0">
                      <a:pos x="740" y="872"/>
                    </a:cxn>
                    <a:cxn ang="0">
                      <a:pos x="763" y="840"/>
                    </a:cxn>
                    <a:cxn ang="0">
                      <a:pos x="794" y="794"/>
                    </a:cxn>
                    <a:cxn ang="0">
                      <a:pos x="825" y="740"/>
                    </a:cxn>
                    <a:cxn ang="0">
                      <a:pos x="855" y="677"/>
                    </a:cxn>
                    <a:cxn ang="0">
                      <a:pos x="879" y="607"/>
                    </a:cxn>
                    <a:cxn ang="0">
                      <a:pos x="897" y="530"/>
                    </a:cxn>
                    <a:cxn ang="0">
                      <a:pos x="902" y="445"/>
                    </a:cxn>
                    <a:cxn ang="0">
                      <a:pos x="895" y="353"/>
                    </a:cxn>
                    <a:cxn ang="0">
                      <a:pos x="869" y="250"/>
                    </a:cxn>
                    <a:cxn ang="0">
                      <a:pos x="815" y="160"/>
                    </a:cxn>
                    <a:cxn ang="0">
                      <a:pos x="743" y="92"/>
                    </a:cxn>
                    <a:cxn ang="0">
                      <a:pos x="657" y="44"/>
                    </a:cxn>
                    <a:cxn ang="0">
                      <a:pos x="564" y="14"/>
                    </a:cxn>
                    <a:cxn ang="0">
                      <a:pos x="468" y="1"/>
                    </a:cxn>
                    <a:cxn ang="0">
                      <a:pos x="377" y="4"/>
                    </a:cxn>
                    <a:cxn ang="0">
                      <a:pos x="295" y="22"/>
                    </a:cxn>
                  </a:cxnLst>
                  <a:rect l="0" t="0" r="r" b="b"/>
                  <a:pathLst>
                    <a:path w="902" h="1264">
                      <a:moveTo>
                        <a:pt x="260" y="36"/>
                      </a:moveTo>
                      <a:lnTo>
                        <a:pt x="218" y="60"/>
                      </a:lnTo>
                      <a:lnTo>
                        <a:pt x="179" y="89"/>
                      </a:lnTo>
                      <a:lnTo>
                        <a:pt x="142" y="120"/>
                      </a:lnTo>
                      <a:lnTo>
                        <a:pt x="109" y="155"/>
                      </a:lnTo>
                      <a:lnTo>
                        <a:pt x="79" y="191"/>
                      </a:lnTo>
                      <a:lnTo>
                        <a:pt x="54" y="233"/>
                      </a:lnTo>
                      <a:lnTo>
                        <a:pt x="32" y="277"/>
                      </a:lnTo>
                      <a:lnTo>
                        <a:pt x="16" y="323"/>
                      </a:lnTo>
                      <a:lnTo>
                        <a:pt x="5" y="372"/>
                      </a:lnTo>
                      <a:lnTo>
                        <a:pt x="0" y="425"/>
                      </a:lnTo>
                      <a:lnTo>
                        <a:pt x="1" y="481"/>
                      </a:lnTo>
                      <a:lnTo>
                        <a:pt x="9" y="538"/>
                      </a:lnTo>
                      <a:lnTo>
                        <a:pt x="24" y="599"/>
                      </a:lnTo>
                      <a:lnTo>
                        <a:pt x="47" y="663"/>
                      </a:lnTo>
                      <a:lnTo>
                        <a:pt x="77" y="728"/>
                      </a:lnTo>
                      <a:lnTo>
                        <a:pt x="116" y="797"/>
                      </a:lnTo>
                      <a:lnTo>
                        <a:pt x="127" y="816"/>
                      </a:lnTo>
                      <a:lnTo>
                        <a:pt x="140" y="833"/>
                      </a:lnTo>
                      <a:lnTo>
                        <a:pt x="152" y="851"/>
                      </a:lnTo>
                      <a:lnTo>
                        <a:pt x="164" y="869"/>
                      </a:lnTo>
                      <a:lnTo>
                        <a:pt x="176" y="887"/>
                      </a:lnTo>
                      <a:lnTo>
                        <a:pt x="188" y="906"/>
                      </a:lnTo>
                      <a:lnTo>
                        <a:pt x="200" y="923"/>
                      </a:lnTo>
                      <a:lnTo>
                        <a:pt x="211" y="941"/>
                      </a:lnTo>
                      <a:lnTo>
                        <a:pt x="216" y="953"/>
                      </a:lnTo>
                      <a:lnTo>
                        <a:pt x="221" y="964"/>
                      </a:lnTo>
                      <a:lnTo>
                        <a:pt x="225" y="975"/>
                      </a:lnTo>
                      <a:lnTo>
                        <a:pt x="230" y="986"/>
                      </a:lnTo>
                      <a:lnTo>
                        <a:pt x="234" y="998"/>
                      </a:lnTo>
                      <a:lnTo>
                        <a:pt x="239" y="1009"/>
                      </a:lnTo>
                      <a:lnTo>
                        <a:pt x="244" y="1021"/>
                      </a:lnTo>
                      <a:lnTo>
                        <a:pt x="248" y="1032"/>
                      </a:lnTo>
                      <a:lnTo>
                        <a:pt x="253" y="1077"/>
                      </a:lnTo>
                      <a:lnTo>
                        <a:pt x="257" y="1122"/>
                      </a:lnTo>
                      <a:lnTo>
                        <a:pt x="263" y="1168"/>
                      </a:lnTo>
                      <a:lnTo>
                        <a:pt x="268" y="1214"/>
                      </a:lnTo>
                      <a:lnTo>
                        <a:pt x="274" y="1227"/>
                      </a:lnTo>
                      <a:lnTo>
                        <a:pt x="281" y="1238"/>
                      </a:lnTo>
                      <a:lnTo>
                        <a:pt x="286" y="1251"/>
                      </a:lnTo>
                      <a:lnTo>
                        <a:pt x="293" y="1264"/>
                      </a:lnTo>
                      <a:lnTo>
                        <a:pt x="313" y="1264"/>
                      </a:lnTo>
                      <a:lnTo>
                        <a:pt x="333" y="1264"/>
                      </a:lnTo>
                      <a:lnTo>
                        <a:pt x="353" y="1264"/>
                      </a:lnTo>
                      <a:lnTo>
                        <a:pt x="374" y="1264"/>
                      </a:lnTo>
                      <a:lnTo>
                        <a:pt x="393" y="1264"/>
                      </a:lnTo>
                      <a:lnTo>
                        <a:pt x="414" y="1264"/>
                      </a:lnTo>
                      <a:lnTo>
                        <a:pt x="434" y="1264"/>
                      </a:lnTo>
                      <a:lnTo>
                        <a:pt x="454" y="1264"/>
                      </a:lnTo>
                      <a:lnTo>
                        <a:pt x="474" y="1264"/>
                      </a:lnTo>
                      <a:lnTo>
                        <a:pt x="494" y="1264"/>
                      </a:lnTo>
                      <a:lnTo>
                        <a:pt x="514" y="1264"/>
                      </a:lnTo>
                      <a:lnTo>
                        <a:pt x="534" y="1264"/>
                      </a:lnTo>
                      <a:lnTo>
                        <a:pt x="555" y="1264"/>
                      </a:lnTo>
                      <a:lnTo>
                        <a:pt x="574" y="1264"/>
                      </a:lnTo>
                      <a:lnTo>
                        <a:pt x="595" y="1264"/>
                      </a:lnTo>
                      <a:lnTo>
                        <a:pt x="614" y="1264"/>
                      </a:lnTo>
                      <a:lnTo>
                        <a:pt x="619" y="1259"/>
                      </a:lnTo>
                      <a:lnTo>
                        <a:pt x="624" y="1255"/>
                      </a:lnTo>
                      <a:lnTo>
                        <a:pt x="628" y="1250"/>
                      </a:lnTo>
                      <a:lnTo>
                        <a:pt x="634" y="1245"/>
                      </a:lnTo>
                      <a:lnTo>
                        <a:pt x="639" y="1241"/>
                      </a:lnTo>
                      <a:lnTo>
                        <a:pt x="643" y="1236"/>
                      </a:lnTo>
                      <a:lnTo>
                        <a:pt x="649" y="1231"/>
                      </a:lnTo>
                      <a:lnTo>
                        <a:pt x="654" y="1227"/>
                      </a:lnTo>
                      <a:lnTo>
                        <a:pt x="656" y="1184"/>
                      </a:lnTo>
                      <a:lnTo>
                        <a:pt x="659" y="1143"/>
                      </a:lnTo>
                      <a:lnTo>
                        <a:pt x="663" y="1101"/>
                      </a:lnTo>
                      <a:lnTo>
                        <a:pt x="665" y="1059"/>
                      </a:lnTo>
                      <a:lnTo>
                        <a:pt x="672" y="1035"/>
                      </a:lnTo>
                      <a:lnTo>
                        <a:pt x="679" y="1009"/>
                      </a:lnTo>
                      <a:lnTo>
                        <a:pt x="686" y="985"/>
                      </a:lnTo>
                      <a:lnTo>
                        <a:pt x="693" y="961"/>
                      </a:lnTo>
                      <a:lnTo>
                        <a:pt x="699" y="947"/>
                      </a:lnTo>
                      <a:lnTo>
                        <a:pt x="704" y="934"/>
                      </a:lnTo>
                      <a:lnTo>
                        <a:pt x="710" y="922"/>
                      </a:lnTo>
                      <a:lnTo>
                        <a:pt x="717" y="909"/>
                      </a:lnTo>
                      <a:lnTo>
                        <a:pt x="725" y="896"/>
                      </a:lnTo>
                      <a:lnTo>
                        <a:pt x="732" y="885"/>
                      </a:lnTo>
                      <a:lnTo>
                        <a:pt x="740" y="872"/>
                      </a:lnTo>
                      <a:lnTo>
                        <a:pt x="748" y="861"/>
                      </a:lnTo>
                      <a:lnTo>
                        <a:pt x="763" y="840"/>
                      </a:lnTo>
                      <a:lnTo>
                        <a:pt x="778" y="818"/>
                      </a:lnTo>
                      <a:lnTo>
                        <a:pt x="794" y="794"/>
                      </a:lnTo>
                      <a:lnTo>
                        <a:pt x="810" y="767"/>
                      </a:lnTo>
                      <a:lnTo>
                        <a:pt x="825" y="740"/>
                      </a:lnTo>
                      <a:lnTo>
                        <a:pt x="841" y="710"/>
                      </a:lnTo>
                      <a:lnTo>
                        <a:pt x="855" y="677"/>
                      </a:lnTo>
                      <a:lnTo>
                        <a:pt x="868" y="643"/>
                      </a:lnTo>
                      <a:lnTo>
                        <a:pt x="879" y="607"/>
                      </a:lnTo>
                      <a:lnTo>
                        <a:pt x="889" y="569"/>
                      </a:lnTo>
                      <a:lnTo>
                        <a:pt x="897" y="530"/>
                      </a:lnTo>
                      <a:lnTo>
                        <a:pt x="901" y="489"/>
                      </a:lnTo>
                      <a:lnTo>
                        <a:pt x="902" y="445"/>
                      </a:lnTo>
                      <a:lnTo>
                        <a:pt x="901" y="399"/>
                      </a:lnTo>
                      <a:lnTo>
                        <a:pt x="895" y="353"/>
                      </a:lnTo>
                      <a:lnTo>
                        <a:pt x="886" y="303"/>
                      </a:lnTo>
                      <a:lnTo>
                        <a:pt x="869" y="250"/>
                      </a:lnTo>
                      <a:lnTo>
                        <a:pt x="845" y="203"/>
                      </a:lnTo>
                      <a:lnTo>
                        <a:pt x="815" y="160"/>
                      </a:lnTo>
                      <a:lnTo>
                        <a:pt x="781" y="124"/>
                      </a:lnTo>
                      <a:lnTo>
                        <a:pt x="743" y="92"/>
                      </a:lnTo>
                      <a:lnTo>
                        <a:pt x="701" y="66"/>
                      </a:lnTo>
                      <a:lnTo>
                        <a:pt x="657" y="44"/>
                      </a:lnTo>
                      <a:lnTo>
                        <a:pt x="611" y="27"/>
                      </a:lnTo>
                      <a:lnTo>
                        <a:pt x="564" y="14"/>
                      </a:lnTo>
                      <a:lnTo>
                        <a:pt x="515" y="5"/>
                      </a:lnTo>
                      <a:lnTo>
                        <a:pt x="468" y="1"/>
                      </a:lnTo>
                      <a:lnTo>
                        <a:pt x="422" y="0"/>
                      </a:lnTo>
                      <a:lnTo>
                        <a:pt x="377" y="4"/>
                      </a:lnTo>
                      <a:lnTo>
                        <a:pt x="335" y="12"/>
                      </a:lnTo>
                      <a:lnTo>
                        <a:pt x="295" y="22"/>
                      </a:lnTo>
                      <a:lnTo>
                        <a:pt x="260" y="36"/>
                      </a:lnTo>
                      <a:close/>
                    </a:path>
                  </a:pathLst>
                </a:custGeom>
                <a:solidFill>
                  <a:srgbClr val="EF8914"/>
                </a:solidFill>
                <a:ln w="9525">
                  <a:noFill/>
                  <a:round/>
                  <a:headEnd/>
                  <a:tailEnd/>
                </a:ln>
                <a:effectLst/>
              </p:spPr>
              <p:txBody>
                <a:bodyPr/>
                <a:lstStyle/>
                <a:p>
                  <a:pPr>
                    <a:defRPr/>
                  </a:pPr>
                  <a:endParaRPr lang="en-US">
                    <a:latin typeface="Arial" charset="0"/>
                    <a:cs typeface="+mn-cs"/>
                  </a:endParaRPr>
                </a:p>
              </p:txBody>
            </p:sp>
            <p:sp>
              <p:nvSpPr>
                <p:cNvPr id="15" name="Freeform 12"/>
                <p:cNvSpPr>
                  <a:spLocks/>
                </p:cNvSpPr>
                <p:nvPr/>
              </p:nvSpPr>
              <p:spPr bwMode="auto">
                <a:xfrm>
                  <a:off x="2207" y="2836"/>
                  <a:ext cx="448" cy="629"/>
                </a:xfrm>
                <a:custGeom>
                  <a:avLst/>
                  <a:gdLst/>
                  <a:ahLst/>
                  <a:cxnLst>
                    <a:cxn ang="0">
                      <a:pos x="219" y="58"/>
                    </a:cxn>
                    <a:cxn ang="0">
                      <a:pos x="143" y="117"/>
                    </a:cxn>
                    <a:cxn ang="0">
                      <a:pos x="79" y="190"/>
                    </a:cxn>
                    <a:cxn ang="0">
                      <a:pos x="32" y="273"/>
                    </a:cxn>
                    <a:cxn ang="0">
                      <a:pos x="6" y="369"/>
                    </a:cxn>
                    <a:cxn ang="0">
                      <a:pos x="1" y="477"/>
                    </a:cxn>
                    <a:cxn ang="0">
                      <a:pos x="24" y="595"/>
                    </a:cxn>
                    <a:cxn ang="0">
                      <a:pos x="77" y="724"/>
                    </a:cxn>
                    <a:cxn ang="0">
                      <a:pos x="128" y="812"/>
                    </a:cxn>
                    <a:cxn ang="0">
                      <a:pos x="152" y="847"/>
                    </a:cxn>
                    <a:cxn ang="0">
                      <a:pos x="176" y="884"/>
                    </a:cxn>
                    <a:cxn ang="0">
                      <a:pos x="200" y="920"/>
                    </a:cxn>
                    <a:cxn ang="0">
                      <a:pos x="216" y="949"/>
                    </a:cxn>
                    <a:cxn ang="0">
                      <a:pos x="226" y="972"/>
                    </a:cxn>
                    <a:cxn ang="0">
                      <a:pos x="235" y="995"/>
                    </a:cxn>
                    <a:cxn ang="0">
                      <a:pos x="244" y="1017"/>
                    </a:cxn>
                    <a:cxn ang="0">
                      <a:pos x="253" y="1073"/>
                    </a:cxn>
                    <a:cxn ang="0">
                      <a:pos x="264" y="1164"/>
                    </a:cxn>
                    <a:cxn ang="0">
                      <a:pos x="274" y="1223"/>
                    </a:cxn>
                    <a:cxn ang="0">
                      <a:pos x="287" y="1247"/>
                    </a:cxn>
                    <a:cxn ang="0">
                      <a:pos x="313" y="1260"/>
                    </a:cxn>
                    <a:cxn ang="0">
                      <a:pos x="353" y="1260"/>
                    </a:cxn>
                    <a:cxn ang="0">
                      <a:pos x="393" y="1260"/>
                    </a:cxn>
                    <a:cxn ang="0">
                      <a:pos x="433" y="1260"/>
                    </a:cxn>
                    <a:cxn ang="0">
                      <a:pos x="473" y="1260"/>
                    </a:cxn>
                    <a:cxn ang="0">
                      <a:pos x="513" y="1260"/>
                    </a:cxn>
                    <a:cxn ang="0">
                      <a:pos x="553" y="1260"/>
                    </a:cxn>
                    <a:cxn ang="0">
                      <a:pos x="593" y="1260"/>
                    </a:cxn>
                    <a:cxn ang="0">
                      <a:pos x="617" y="1255"/>
                    </a:cxn>
                    <a:cxn ang="0">
                      <a:pos x="626" y="1246"/>
                    </a:cxn>
                    <a:cxn ang="0">
                      <a:pos x="635" y="1236"/>
                    </a:cxn>
                    <a:cxn ang="0">
                      <a:pos x="645" y="1226"/>
                    </a:cxn>
                    <a:cxn ang="0">
                      <a:pos x="652" y="1180"/>
                    </a:cxn>
                    <a:cxn ang="0">
                      <a:pos x="659" y="1097"/>
                    </a:cxn>
                    <a:cxn ang="0">
                      <a:pos x="668" y="1031"/>
                    </a:cxn>
                    <a:cxn ang="0">
                      <a:pos x="682" y="981"/>
                    </a:cxn>
                    <a:cxn ang="0">
                      <a:pos x="694" y="944"/>
                    </a:cxn>
                    <a:cxn ang="0">
                      <a:pos x="707" y="919"/>
                    </a:cxn>
                    <a:cxn ang="0">
                      <a:pos x="721" y="893"/>
                    </a:cxn>
                    <a:cxn ang="0">
                      <a:pos x="736" y="869"/>
                    </a:cxn>
                    <a:cxn ang="0">
                      <a:pos x="758" y="837"/>
                    </a:cxn>
                    <a:cxn ang="0">
                      <a:pos x="789" y="791"/>
                    </a:cxn>
                    <a:cxn ang="0">
                      <a:pos x="821" y="737"/>
                    </a:cxn>
                    <a:cxn ang="0">
                      <a:pos x="850" y="675"/>
                    </a:cxn>
                    <a:cxn ang="0">
                      <a:pos x="874" y="606"/>
                    </a:cxn>
                    <a:cxn ang="0">
                      <a:pos x="891" y="527"/>
                    </a:cxn>
                    <a:cxn ang="0">
                      <a:pos x="898" y="442"/>
                    </a:cxn>
                    <a:cxn ang="0">
                      <a:pos x="891" y="350"/>
                    </a:cxn>
                    <a:cxn ang="0">
                      <a:pos x="863" y="247"/>
                    </a:cxn>
                    <a:cxn ang="0">
                      <a:pos x="811" y="159"/>
                    </a:cxn>
                    <a:cxn ang="0">
                      <a:pos x="739" y="91"/>
                    </a:cxn>
                    <a:cxn ang="0">
                      <a:pos x="655" y="42"/>
                    </a:cxn>
                    <a:cxn ang="0">
                      <a:pos x="563" y="12"/>
                    </a:cxn>
                    <a:cxn ang="0">
                      <a:pos x="469" y="0"/>
                    </a:cxn>
                    <a:cxn ang="0">
                      <a:pos x="378" y="3"/>
                    </a:cxn>
                    <a:cxn ang="0">
                      <a:pos x="296" y="20"/>
                    </a:cxn>
                  </a:cxnLst>
                  <a:rect l="0" t="0" r="r" b="b"/>
                  <a:pathLst>
                    <a:path w="898" h="1260">
                      <a:moveTo>
                        <a:pt x="260" y="34"/>
                      </a:moveTo>
                      <a:lnTo>
                        <a:pt x="219" y="58"/>
                      </a:lnTo>
                      <a:lnTo>
                        <a:pt x="179" y="86"/>
                      </a:lnTo>
                      <a:lnTo>
                        <a:pt x="143" y="117"/>
                      </a:lnTo>
                      <a:lnTo>
                        <a:pt x="109" y="152"/>
                      </a:lnTo>
                      <a:lnTo>
                        <a:pt x="79" y="190"/>
                      </a:lnTo>
                      <a:lnTo>
                        <a:pt x="54" y="230"/>
                      </a:lnTo>
                      <a:lnTo>
                        <a:pt x="32" y="273"/>
                      </a:lnTo>
                      <a:lnTo>
                        <a:pt x="16" y="320"/>
                      </a:lnTo>
                      <a:lnTo>
                        <a:pt x="6" y="369"/>
                      </a:lnTo>
                      <a:lnTo>
                        <a:pt x="0" y="421"/>
                      </a:lnTo>
                      <a:lnTo>
                        <a:pt x="1" y="477"/>
                      </a:lnTo>
                      <a:lnTo>
                        <a:pt x="9" y="534"/>
                      </a:lnTo>
                      <a:lnTo>
                        <a:pt x="24" y="595"/>
                      </a:lnTo>
                      <a:lnTo>
                        <a:pt x="47" y="659"/>
                      </a:lnTo>
                      <a:lnTo>
                        <a:pt x="77" y="724"/>
                      </a:lnTo>
                      <a:lnTo>
                        <a:pt x="116" y="793"/>
                      </a:lnTo>
                      <a:lnTo>
                        <a:pt x="128" y="812"/>
                      </a:lnTo>
                      <a:lnTo>
                        <a:pt x="140" y="829"/>
                      </a:lnTo>
                      <a:lnTo>
                        <a:pt x="152" y="847"/>
                      </a:lnTo>
                      <a:lnTo>
                        <a:pt x="165" y="866"/>
                      </a:lnTo>
                      <a:lnTo>
                        <a:pt x="176" y="884"/>
                      </a:lnTo>
                      <a:lnTo>
                        <a:pt x="189" y="902"/>
                      </a:lnTo>
                      <a:lnTo>
                        <a:pt x="200" y="920"/>
                      </a:lnTo>
                      <a:lnTo>
                        <a:pt x="212" y="937"/>
                      </a:lnTo>
                      <a:lnTo>
                        <a:pt x="216" y="949"/>
                      </a:lnTo>
                      <a:lnTo>
                        <a:pt x="221" y="960"/>
                      </a:lnTo>
                      <a:lnTo>
                        <a:pt x="226" y="972"/>
                      </a:lnTo>
                      <a:lnTo>
                        <a:pt x="230" y="983"/>
                      </a:lnTo>
                      <a:lnTo>
                        <a:pt x="235" y="995"/>
                      </a:lnTo>
                      <a:lnTo>
                        <a:pt x="239" y="1005"/>
                      </a:lnTo>
                      <a:lnTo>
                        <a:pt x="244" y="1017"/>
                      </a:lnTo>
                      <a:lnTo>
                        <a:pt x="249" y="1028"/>
                      </a:lnTo>
                      <a:lnTo>
                        <a:pt x="253" y="1073"/>
                      </a:lnTo>
                      <a:lnTo>
                        <a:pt x="258" y="1118"/>
                      </a:lnTo>
                      <a:lnTo>
                        <a:pt x="264" y="1164"/>
                      </a:lnTo>
                      <a:lnTo>
                        <a:pt x="268" y="1210"/>
                      </a:lnTo>
                      <a:lnTo>
                        <a:pt x="274" y="1223"/>
                      </a:lnTo>
                      <a:lnTo>
                        <a:pt x="281" y="1234"/>
                      </a:lnTo>
                      <a:lnTo>
                        <a:pt x="287" y="1247"/>
                      </a:lnTo>
                      <a:lnTo>
                        <a:pt x="293" y="1260"/>
                      </a:lnTo>
                      <a:lnTo>
                        <a:pt x="313" y="1260"/>
                      </a:lnTo>
                      <a:lnTo>
                        <a:pt x="334" y="1260"/>
                      </a:lnTo>
                      <a:lnTo>
                        <a:pt x="353" y="1260"/>
                      </a:lnTo>
                      <a:lnTo>
                        <a:pt x="373" y="1260"/>
                      </a:lnTo>
                      <a:lnTo>
                        <a:pt x="393" y="1260"/>
                      </a:lnTo>
                      <a:lnTo>
                        <a:pt x="413" y="1260"/>
                      </a:lnTo>
                      <a:lnTo>
                        <a:pt x="433" y="1260"/>
                      </a:lnTo>
                      <a:lnTo>
                        <a:pt x="454" y="1260"/>
                      </a:lnTo>
                      <a:lnTo>
                        <a:pt x="473" y="1260"/>
                      </a:lnTo>
                      <a:lnTo>
                        <a:pt x="493" y="1260"/>
                      </a:lnTo>
                      <a:lnTo>
                        <a:pt x="513" y="1260"/>
                      </a:lnTo>
                      <a:lnTo>
                        <a:pt x="533" y="1260"/>
                      </a:lnTo>
                      <a:lnTo>
                        <a:pt x="553" y="1260"/>
                      </a:lnTo>
                      <a:lnTo>
                        <a:pt x="572" y="1260"/>
                      </a:lnTo>
                      <a:lnTo>
                        <a:pt x="593" y="1260"/>
                      </a:lnTo>
                      <a:lnTo>
                        <a:pt x="612" y="1260"/>
                      </a:lnTo>
                      <a:lnTo>
                        <a:pt x="617" y="1255"/>
                      </a:lnTo>
                      <a:lnTo>
                        <a:pt x="622" y="1251"/>
                      </a:lnTo>
                      <a:lnTo>
                        <a:pt x="626" y="1246"/>
                      </a:lnTo>
                      <a:lnTo>
                        <a:pt x="631" y="1240"/>
                      </a:lnTo>
                      <a:lnTo>
                        <a:pt x="635" y="1236"/>
                      </a:lnTo>
                      <a:lnTo>
                        <a:pt x="640" y="1231"/>
                      </a:lnTo>
                      <a:lnTo>
                        <a:pt x="645" y="1226"/>
                      </a:lnTo>
                      <a:lnTo>
                        <a:pt x="649" y="1222"/>
                      </a:lnTo>
                      <a:lnTo>
                        <a:pt x="652" y="1180"/>
                      </a:lnTo>
                      <a:lnTo>
                        <a:pt x="655" y="1139"/>
                      </a:lnTo>
                      <a:lnTo>
                        <a:pt x="659" y="1097"/>
                      </a:lnTo>
                      <a:lnTo>
                        <a:pt x="661" y="1055"/>
                      </a:lnTo>
                      <a:lnTo>
                        <a:pt x="668" y="1031"/>
                      </a:lnTo>
                      <a:lnTo>
                        <a:pt x="675" y="1005"/>
                      </a:lnTo>
                      <a:lnTo>
                        <a:pt x="682" y="981"/>
                      </a:lnTo>
                      <a:lnTo>
                        <a:pt x="688" y="957"/>
                      </a:lnTo>
                      <a:lnTo>
                        <a:pt x="694" y="944"/>
                      </a:lnTo>
                      <a:lnTo>
                        <a:pt x="700" y="931"/>
                      </a:lnTo>
                      <a:lnTo>
                        <a:pt x="707" y="919"/>
                      </a:lnTo>
                      <a:lnTo>
                        <a:pt x="714" y="906"/>
                      </a:lnTo>
                      <a:lnTo>
                        <a:pt x="721" y="893"/>
                      </a:lnTo>
                      <a:lnTo>
                        <a:pt x="729" y="881"/>
                      </a:lnTo>
                      <a:lnTo>
                        <a:pt x="736" y="869"/>
                      </a:lnTo>
                      <a:lnTo>
                        <a:pt x="744" y="857"/>
                      </a:lnTo>
                      <a:lnTo>
                        <a:pt x="758" y="837"/>
                      </a:lnTo>
                      <a:lnTo>
                        <a:pt x="774" y="815"/>
                      </a:lnTo>
                      <a:lnTo>
                        <a:pt x="789" y="791"/>
                      </a:lnTo>
                      <a:lnTo>
                        <a:pt x="805" y="764"/>
                      </a:lnTo>
                      <a:lnTo>
                        <a:pt x="821" y="737"/>
                      </a:lnTo>
                      <a:lnTo>
                        <a:pt x="836" y="707"/>
                      </a:lnTo>
                      <a:lnTo>
                        <a:pt x="850" y="675"/>
                      </a:lnTo>
                      <a:lnTo>
                        <a:pt x="863" y="641"/>
                      </a:lnTo>
                      <a:lnTo>
                        <a:pt x="874" y="606"/>
                      </a:lnTo>
                      <a:lnTo>
                        <a:pt x="884" y="568"/>
                      </a:lnTo>
                      <a:lnTo>
                        <a:pt x="891" y="527"/>
                      </a:lnTo>
                      <a:lnTo>
                        <a:pt x="896" y="486"/>
                      </a:lnTo>
                      <a:lnTo>
                        <a:pt x="898" y="442"/>
                      </a:lnTo>
                      <a:lnTo>
                        <a:pt x="896" y="397"/>
                      </a:lnTo>
                      <a:lnTo>
                        <a:pt x="891" y="350"/>
                      </a:lnTo>
                      <a:lnTo>
                        <a:pt x="882" y="300"/>
                      </a:lnTo>
                      <a:lnTo>
                        <a:pt x="863" y="247"/>
                      </a:lnTo>
                      <a:lnTo>
                        <a:pt x="840" y="200"/>
                      </a:lnTo>
                      <a:lnTo>
                        <a:pt x="811" y="159"/>
                      </a:lnTo>
                      <a:lnTo>
                        <a:pt x="777" y="122"/>
                      </a:lnTo>
                      <a:lnTo>
                        <a:pt x="739" y="91"/>
                      </a:lnTo>
                      <a:lnTo>
                        <a:pt x="699" y="64"/>
                      </a:lnTo>
                      <a:lnTo>
                        <a:pt x="655" y="42"/>
                      </a:lnTo>
                      <a:lnTo>
                        <a:pt x="609" y="25"/>
                      </a:lnTo>
                      <a:lnTo>
                        <a:pt x="563" y="12"/>
                      </a:lnTo>
                      <a:lnTo>
                        <a:pt x="516" y="4"/>
                      </a:lnTo>
                      <a:lnTo>
                        <a:pt x="469" y="0"/>
                      </a:lnTo>
                      <a:lnTo>
                        <a:pt x="422" y="0"/>
                      </a:lnTo>
                      <a:lnTo>
                        <a:pt x="378" y="3"/>
                      </a:lnTo>
                      <a:lnTo>
                        <a:pt x="335" y="10"/>
                      </a:lnTo>
                      <a:lnTo>
                        <a:pt x="296" y="20"/>
                      </a:lnTo>
                      <a:lnTo>
                        <a:pt x="260" y="34"/>
                      </a:lnTo>
                      <a:close/>
                    </a:path>
                  </a:pathLst>
                </a:custGeom>
                <a:solidFill>
                  <a:srgbClr val="F29111"/>
                </a:solidFill>
                <a:ln w="9525">
                  <a:noFill/>
                  <a:round/>
                  <a:headEnd/>
                  <a:tailEnd/>
                </a:ln>
                <a:effectLst/>
              </p:spPr>
              <p:txBody>
                <a:bodyPr/>
                <a:lstStyle/>
                <a:p>
                  <a:pPr>
                    <a:defRPr/>
                  </a:pPr>
                  <a:endParaRPr lang="en-US">
                    <a:latin typeface="Arial" charset="0"/>
                    <a:cs typeface="+mn-cs"/>
                  </a:endParaRPr>
                </a:p>
              </p:txBody>
            </p:sp>
            <p:sp>
              <p:nvSpPr>
                <p:cNvPr id="16" name="Freeform 13"/>
                <p:cNvSpPr>
                  <a:spLocks/>
                </p:cNvSpPr>
                <p:nvPr/>
              </p:nvSpPr>
              <p:spPr bwMode="auto">
                <a:xfrm>
                  <a:off x="2210" y="2839"/>
                  <a:ext cx="443" cy="626"/>
                </a:xfrm>
                <a:custGeom>
                  <a:avLst/>
                  <a:gdLst/>
                  <a:ahLst/>
                  <a:cxnLst>
                    <a:cxn ang="0">
                      <a:pos x="218" y="58"/>
                    </a:cxn>
                    <a:cxn ang="0">
                      <a:pos x="142" y="116"/>
                    </a:cxn>
                    <a:cxn ang="0">
                      <a:pos x="79" y="189"/>
                    </a:cxn>
                    <a:cxn ang="0">
                      <a:pos x="31" y="272"/>
                    </a:cxn>
                    <a:cxn ang="0">
                      <a:pos x="5" y="369"/>
                    </a:cxn>
                    <a:cxn ang="0">
                      <a:pos x="1" y="476"/>
                    </a:cxn>
                    <a:cxn ang="0">
                      <a:pos x="24" y="594"/>
                    </a:cxn>
                    <a:cxn ang="0">
                      <a:pos x="77" y="723"/>
                    </a:cxn>
                    <a:cxn ang="0">
                      <a:pos x="128" y="810"/>
                    </a:cxn>
                    <a:cxn ang="0">
                      <a:pos x="152" y="845"/>
                    </a:cxn>
                    <a:cxn ang="0">
                      <a:pos x="176" y="882"/>
                    </a:cxn>
                    <a:cxn ang="0">
                      <a:pos x="201" y="918"/>
                    </a:cxn>
                    <a:cxn ang="0">
                      <a:pos x="217" y="948"/>
                    </a:cxn>
                    <a:cxn ang="0">
                      <a:pos x="225" y="970"/>
                    </a:cxn>
                    <a:cxn ang="0">
                      <a:pos x="234" y="993"/>
                    </a:cxn>
                    <a:cxn ang="0">
                      <a:pos x="243" y="1015"/>
                    </a:cxn>
                    <a:cxn ang="0">
                      <a:pos x="252" y="1072"/>
                    </a:cxn>
                    <a:cxn ang="0">
                      <a:pos x="263" y="1162"/>
                    </a:cxn>
                    <a:cxn ang="0">
                      <a:pos x="273" y="1221"/>
                    </a:cxn>
                    <a:cxn ang="0">
                      <a:pos x="286" y="1245"/>
                    </a:cxn>
                    <a:cxn ang="0">
                      <a:pos x="312" y="1258"/>
                    </a:cxn>
                    <a:cxn ang="0">
                      <a:pos x="353" y="1258"/>
                    </a:cxn>
                    <a:cxn ang="0">
                      <a:pos x="392" y="1258"/>
                    </a:cxn>
                    <a:cxn ang="0">
                      <a:pos x="432" y="1258"/>
                    </a:cxn>
                    <a:cxn ang="0">
                      <a:pos x="471" y="1258"/>
                    </a:cxn>
                    <a:cxn ang="0">
                      <a:pos x="512" y="1258"/>
                    </a:cxn>
                    <a:cxn ang="0">
                      <a:pos x="551" y="1258"/>
                    </a:cxn>
                    <a:cxn ang="0">
                      <a:pos x="591" y="1258"/>
                    </a:cxn>
                    <a:cxn ang="0">
                      <a:pos x="619" y="1249"/>
                    </a:cxn>
                    <a:cxn ang="0">
                      <a:pos x="636" y="1229"/>
                    </a:cxn>
                    <a:cxn ang="0">
                      <a:pos x="646" y="1178"/>
                    </a:cxn>
                    <a:cxn ang="0">
                      <a:pos x="653" y="1095"/>
                    </a:cxn>
                    <a:cxn ang="0">
                      <a:pos x="662" y="1029"/>
                    </a:cxn>
                    <a:cxn ang="0">
                      <a:pos x="676" y="980"/>
                    </a:cxn>
                    <a:cxn ang="0">
                      <a:pos x="689" y="942"/>
                    </a:cxn>
                    <a:cxn ang="0">
                      <a:pos x="703" y="917"/>
                    </a:cxn>
                    <a:cxn ang="0">
                      <a:pos x="717" y="891"/>
                    </a:cxn>
                    <a:cxn ang="0">
                      <a:pos x="732" y="867"/>
                    </a:cxn>
                    <a:cxn ang="0">
                      <a:pos x="753" y="835"/>
                    </a:cxn>
                    <a:cxn ang="0">
                      <a:pos x="784" y="790"/>
                    </a:cxn>
                    <a:cxn ang="0">
                      <a:pos x="816" y="736"/>
                    </a:cxn>
                    <a:cxn ang="0">
                      <a:pos x="844" y="675"/>
                    </a:cxn>
                    <a:cxn ang="0">
                      <a:pos x="869" y="605"/>
                    </a:cxn>
                    <a:cxn ang="0">
                      <a:pos x="886" y="528"/>
                    </a:cxn>
                    <a:cxn ang="0">
                      <a:pos x="892" y="442"/>
                    </a:cxn>
                    <a:cxn ang="0">
                      <a:pos x="886" y="350"/>
                    </a:cxn>
                    <a:cxn ang="0">
                      <a:pos x="858" y="248"/>
                    </a:cxn>
                    <a:cxn ang="0">
                      <a:pos x="806" y="160"/>
                    </a:cxn>
                    <a:cxn ang="0">
                      <a:pos x="735" y="92"/>
                    </a:cxn>
                    <a:cxn ang="0">
                      <a:pos x="652" y="44"/>
                    </a:cxn>
                    <a:cxn ang="0">
                      <a:pos x="561" y="14"/>
                    </a:cxn>
                    <a:cxn ang="0">
                      <a:pos x="468" y="0"/>
                    </a:cxn>
                    <a:cxn ang="0">
                      <a:pos x="378" y="2"/>
                    </a:cxn>
                    <a:cxn ang="0">
                      <a:pos x="296" y="20"/>
                    </a:cxn>
                  </a:cxnLst>
                  <a:rect l="0" t="0" r="r" b="b"/>
                  <a:pathLst>
                    <a:path w="892" h="1258">
                      <a:moveTo>
                        <a:pt x="259" y="33"/>
                      </a:moveTo>
                      <a:lnTo>
                        <a:pt x="218" y="58"/>
                      </a:lnTo>
                      <a:lnTo>
                        <a:pt x="178" y="85"/>
                      </a:lnTo>
                      <a:lnTo>
                        <a:pt x="142" y="116"/>
                      </a:lnTo>
                      <a:lnTo>
                        <a:pt x="109" y="151"/>
                      </a:lnTo>
                      <a:lnTo>
                        <a:pt x="79" y="189"/>
                      </a:lnTo>
                      <a:lnTo>
                        <a:pt x="53" y="229"/>
                      </a:lnTo>
                      <a:lnTo>
                        <a:pt x="31" y="272"/>
                      </a:lnTo>
                      <a:lnTo>
                        <a:pt x="15" y="319"/>
                      </a:lnTo>
                      <a:lnTo>
                        <a:pt x="5" y="369"/>
                      </a:lnTo>
                      <a:lnTo>
                        <a:pt x="0" y="420"/>
                      </a:lnTo>
                      <a:lnTo>
                        <a:pt x="1" y="476"/>
                      </a:lnTo>
                      <a:lnTo>
                        <a:pt x="10" y="533"/>
                      </a:lnTo>
                      <a:lnTo>
                        <a:pt x="24" y="594"/>
                      </a:lnTo>
                      <a:lnTo>
                        <a:pt x="48" y="658"/>
                      </a:lnTo>
                      <a:lnTo>
                        <a:pt x="77" y="723"/>
                      </a:lnTo>
                      <a:lnTo>
                        <a:pt x="117" y="792"/>
                      </a:lnTo>
                      <a:lnTo>
                        <a:pt x="128" y="810"/>
                      </a:lnTo>
                      <a:lnTo>
                        <a:pt x="140" y="828"/>
                      </a:lnTo>
                      <a:lnTo>
                        <a:pt x="152" y="845"/>
                      </a:lnTo>
                      <a:lnTo>
                        <a:pt x="164" y="864"/>
                      </a:lnTo>
                      <a:lnTo>
                        <a:pt x="176" y="882"/>
                      </a:lnTo>
                      <a:lnTo>
                        <a:pt x="188" y="901"/>
                      </a:lnTo>
                      <a:lnTo>
                        <a:pt x="201" y="918"/>
                      </a:lnTo>
                      <a:lnTo>
                        <a:pt x="212" y="936"/>
                      </a:lnTo>
                      <a:lnTo>
                        <a:pt x="217" y="948"/>
                      </a:lnTo>
                      <a:lnTo>
                        <a:pt x="221" y="958"/>
                      </a:lnTo>
                      <a:lnTo>
                        <a:pt x="225" y="970"/>
                      </a:lnTo>
                      <a:lnTo>
                        <a:pt x="229" y="981"/>
                      </a:lnTo>
                      <a:lnTo>
                        <a:pt x="234" y="993"/>
                      </a:lnTo>
                      <a:lnTo>
                        <a:pt x="239" y="1003"/>
                      </a:lnTo>
                      <a:lnTo>
                        <a:pt x="243" y="1015"/>
                      </a:lnTo>
                      <a:lnTo>
                        <a:pt x="248" y="1026"/>
                      </a:lnTo>
                      <a:lnTo>
                        <a:pt x="252" y="1072"/>
                      </a:lnTo>
                      <a:lnTo>
                        <a:pt x="257" y="1117"/>
                      </a:lnTo>
                      <a:lnTo>
                        <a:pt x="263" y="1162"/>
                      </a:lnTo>
                      <a:lnTo>
                        <a:pt x="267" y="1208"/>
                      </a:lnTo>
                      <a:lnTo>
                        <a:pt x="273" y="1221"/>
                      </a:lnTo>
                      <a:lnTo>
                        <a:pt x="280" y="1232"/>
                      </a:lnTo>
                      <a:lnTo>
                        <a:pt x="286" y="1245"/>
                      </a:lnTo>
                      <a:lnTo>
                        <a:pt x="293" y="1258"/>
                      </a:lnTo>
                      <a:lnTo>
                        <a:pt x="312" y="1258"/>
                      </a:lnTo>
                      <a:lnTo>
                        <a:pt x="333" y="1258"/>
                      </a:lnTo>
                      <a:lnTo>
                        <a:pt x="353" y="1258"/>
                      </a:lnTo>
                      <a:lnTo>
                        <a:pt x="372" y="1258"/>
                      </a:lnTo>
                      <a:lnTo>
                        <a:pt x="392" y="1258"/>
                      </a:lnTo>
                      <a:lnTo>
                        <a:pt x="413" y="1258"/>
                      </a:lnTo>
                      <a:lnTo>
                        <a:pt x="432" y="1258"/>
                      </a:lnTo>
                      <a:lnTo>
                        <a:pt x="452" y="1258"/>
                      </a:lnTo>
                      <a:lnTo>
                        <a:pt x="471" y="1258"/>
                      </a:lnTo>
                      <a:lnTo>
                        <a:pt x="492" y="1258"/>
                      </a:lnTo>
                      <a:lnTo>
                        <a:pt x="512" y="1258"/>
                      </a:lnTo>
                      <a:lnTo>
                        <a:pt x="531" y="1258"/>
                      </a:lnTo>
                      <a:lnTo>
                        <a:pt x="551" y="1258"/>
                      </a:lnTo>
                      <a:lnTo>
                        <a:pt x="571" y="1258"/>
                      </a:lnTo>
                      <a:lnTo>
                        <a:pt x="591" y="1258"/>
                      </a:lnTo>
                      <a:lnTo>
                        <a:pt x="611" y="1258"/>
                      </a:lnTo>
                      <a:lnTo>
                        <a:pt x="619" y="1249"/>
                      </a:lnTo>
                      <a:lnTo>
                        <a:pt x="627" y="1238"/>
                      </a:lnTo>
                      <a:lnTo>
                        <a:pt x="636" y="1229"/>
                      </a:lnTo>
                      <a:lnTo>
                        <a:pt x="644" y="1220"/>
                      </a:lnTo>
                      <a:lnTo>
                        <a:pt x="646" y="1178"/>
                      </a:lnTo>
                      <a:lnTo>
                        <a:pt x="650" y="1137"/>
                      </a:lnTo>
                      <a:lnTo>
                        <a:pt x="653" y="1095"/>
                      </a:lnTo>
                      <a:lnTo>
                        <a:pt x="656" y="1053"/>
                      </a:lnTo>
                      <a:lnTo>
                        <a:pt x="662" y="1029"/>
                      </a:lnTo>
                      <a:lnTo>
                        <a:pt x="669" y="1004"/>
                      </a:lnTo>
                      <a:lnTo>
                        <a:pt x="676" y="980"/>
                      </a:lnTo>
                      <a:lnTo>
                        <a:pt x="683" y="955"/>
                      </a:lnTo>
                      <a:lnTo>
                        <a:pt x="689" y="942"/>
                      </a:lnTo>
                      <a:lnTo>
                        <a:pt x="696" y="929"/>
                      </a:lnTo>
                      <a:lnTo>
                        <a:pt x="703" y="917"/>
                      </a:lnTo>
                      <a:lnTo>
                        <a:pt x="710" y="904"/>
                      </a:lnTo>
                      <a:lnTo>
                        <a:pt x="717" y="891"/>
                      </a:lnTo>
                      <a:lnTo>
                        <a:pt x="725" y="879"/>
                      </a:lnTo>
                      <a:lnTo>
                        <a:pt x="732" y="867"/>
                      </a:lnTo>
                      <a:lnTo>
                        <a:pt x="740" y="855"/>
                      </a:lnTo>
                      <a:lnTo>
                        <a:pt x="753" y="835"/>
                      </a:lnTo>
                      <a:lnTo>
                        <a:pt x="768" y="813"/>
                      </a:lnTo>
                      <a:lnTo>
                        <a:pt x="784" y="790"/>
                      </a:lnTo>
                      <a:lnTo>
                        <a:pt x="799" y="764"/>
                      </a:lnTo>
                      <a:lnTo>
                        <a:pt x="816" y="736"/>
                      </a:lnTo>
                      <a:lnTo>
                        <a:pt x="831" y="706"/>
                      </a:lnTo>
                      <a:lnTo>
                        <a:pt x="844" y="675"/>
                      </a:lnTo>
                      <a:lnTo>
                        <a:pt x="857" y="640"/>
                      </a:lnTo>
                      <a:lnTo>
                        <a:pt x="869" y="605"/>
                      </a:lnTo>
                      <a:lnTo>
                        <a:pt x="878" y="567"/>
                      </a:lnTo>
                      <a:lnTo>
                        <a:pt x="886" y="528"/>
                      </a:lnTo>
                      <a:lnTo>
                        <a:pt x="890" y="486"/>
                      </a:lnTo>
                      <a:lnTo>
                        <a:pt x="892" y="442"/>
                      </a:lnTo>
                      <a:lnTo>
                        <a:pt x="890" y="397"/>
                      </a:lnTo>
                      <a:lnTo>
                        <a:pt x="886" y="350"/>
                      </a:lnTo>
                      <a:lnTo>
                        <a:pt x="877" y="301"/>
                      </a:lnTo>
                      <a:lnTo>
                        <a:pt x="858" y="248"/>
                      </a:lnTo>
                      <a:lnTo>
                        <a:pt x="835" y="202"/>
                      </a:lnTo>
                      <a:lnTo>
                        <a:pt x="806" y="160"/>
                      </a:lnTo>
                      <a:lnTo>
                        <a:pt x="773" y="123"/>
                      </a:lnTo>
                      <a:lnTo>
                        <a:pt x="735" y="92"/>
                      </a:lnTo>
                      <a:lnTo>
                        <a:pt x="695" y="66"/>
                      </a:lnTo>
                      <a:lnTo>
                        <a:pt x="652" y="44"/>
                      </a:lnTo>
                      <a:lnTo>
                        <a:pt x="607" y="27"/>
                      </a:lnTo>
                      <a:lnTo>
                        <a:pt x="561" y="14"/>
                      </a:lnTo>
                      <a:lnTo>
                        <a:pt x="515" y="5"/>
                      </a:lnTo>
                      <a:lnTo>
                        <a:pt x="468" y="0"/>
                      </a:lnTo>
                      <a:lnTo>
                        <a:pt x="423" y="0"/>
                      </a:lnTo>
                      <a:lnTo>
                        <a:pt x="378" y="2"/>
                      </a:lnTo>
                      <a:lnTo>
                        <a:pt x="335" y="9"/>
                      </a:lnTo>
                      <a:lnTo>
                        <a:pt x="296" y="20"/>
                      </a:lnTo>
                      <a:lnTo>
                        <a:pt x="259" y="33"/>
                      </a:lnTo>
                      <a:close/>
                    </a:path>
                  </a:pathLst>
                </a:custGeom>
                <a:solidFill>
                  <a:srgbClr val="F49B0F"/>
                </a:solidFill>
                <a:ln w="9525">
                  <a:noFill/>
                  <a:round/>
                  <a:headEnd/>
                  <a:tailEnd/>
                </a:ln>
                <a:effectLst/>
              </p:spPr>
              <p:txBody>
                <a:bodyPr/>
                <a:lstStyle/>
                <a:p>
                  <a:pPr>
                    <a:defRPr/>
                  </a:pPr>
                  <a:endParaRPr lang="en-US">
                    <a:latin typeface="Arial" charset="0"/>
                    <a:cs typeface="+mn-cs"/>
                  </a:endParaRPr>
                </a:p>
              </p:txBody>
            </p:sp>
            <p:sp>
              <p:nvSpPr>
                <p:cNvPr id="17" name="Freeform 14"/>
                <p:cNvSpPr>
                  <a:spLocks/>
                </p:cNvSpPr>
                <p:nvPr/>
              </p:nvSpPr>
              <p:spPr bwMode="auto">
                <a:xfrm>
                  <a:off x="2210" y="2839"/>
                  <a:ext cx="443" cy="626"/>
                </a:xfrm>
                <a:custGeom>
                  <a:avLst/>
                  <a:gdLst/>
                  <a:ahLst/>
                  <a:cxnLst>
                    <a:cxn ang="0">
                      <a:pos x="216" y="58"/>
                    </a:cxn>
                    <a:cxn ang="0">
                      <a:pos x="140" y="117"/>
                    </a:cxn>
                    <a:cxn ang="0">
                      <a:pos x="78" y="188"/>
                    </a:cxn>
                    <a:cxn ang="0">
                      <a:pos x="31" y="272"/>
                    </a:cxn>
                    <a:cxn ang="0">
                      <a:pos x="4" y="368"/>
                    </a:cxn>
                    <a:cxn ang="0">
                      <a:pos x="1" y="475"/>
                    </a:cxn>
                    <a:cxn ang="0">
                      <a:pos x="24" y="592"/>
                    </a:cxn>
                    <a:cxn ang="0">
                      <a:pos x="77" y="722"/>
                    </a:cxn>
                    <a:cxn ang="0">
                      <a:pos x="127" y="809"/>
                    </a:cxn>
                    <a:cxn ang="0">
                      <a:pos x="152" y="845"/>
                    </a:cxn>
                    <a:cxn ang="0">
                      <a:pos x="176" y="880"/>
                    </a:cxn>
                    <a:cxn ang="0">
                      <a:pos x="200" y="916"/>
                    </a:cxn>
                    <a:cxn ang="0">
                      <a:pos x="216" y="946"/>
                    </a:cxn>
                    <a:cxn ang="0">
                      <a:pos x="224" y="968"/>
                    </a:cxn>
                    <a:cxn ang="0">
                      <a:pos x="233" y="991"/>
                    </a:cxn>
                    <a:cxn ang="0">
                      <a:pos x="243" y="1013"/>
                    </a:cxn>
                    <a:cxn ang="0">
                      <a:pos x="252" y="1070"/>
                    </a:cxn>
                    <a:cxn ang="0">
                      <a:pos x="262" y="1160"/>
                    </a:cxn>
                    <a:cxn ang="0">
                      <a:pos x="273" y="1219"/>
                    </a:cxn>
                    <a:cxn ang="0">
                      <a:pos x="285" y="1243"/>
                    </a:cxn>
                    <a:cxn ang="0">
                      <a:pos x="312" y="1256"/>
                    </a:cxn>
                    <a:cxn ang="0">
                      <a:pos x="351" y="1256"/>
                    </a:cxn>
                    <a:cxn ang="0">
                      <a:pos x="391" y="1256"/>
                    </a:cxn>
                    <a:cxn ang="0">
                      <a:pos x="430" y="1256"/>
                    </a:cxn>
                    <a:cxn ang="0">
                      <a:pos x="469" y="1256"/>
                    </a:cxn>
                    <a:cxn ang="0">
                      <a:pos x="509" y="1256"/>
                    </a:cxn>
                    <a:cxn ang="0">
                      <a:pos x="549" y="1256"/>
                    </a:cxn>
                    <a:cxn ang="0">
                      <a:pos x="588" y="1256"/>
                    </a:cxn>
                    <a:cxn ang="0">
                      <a:pos x="616" y="1247"/>
                    </a:cxn>
                    <a:cxn ang="0">
                      <a:pos x="631" y="1227"/>
                    </a:cxn>
                    <a:cxn ang="0">
                      <a:pos x="641" y="1176"/>
                    </a:cxn>
                    <a:cxn ang="0">
                      <a:pos x="648" y="1093"/>
                    </a:cxn>
                    <a:cxn ang="0">
                      <a:pos x="657" y="1027"/>
                    </a:cxn>
                    <a:cxn ang="0">
                      <a:pos x="671" y="978"/>
                    </a:cxn>
                    <a:cxn ang="0">
                      <a:pos x="684" y="940"/>
                    </a:cxn>
                    <a:cxn ang="0">
                      <a:pos x="697" y="915"/>
                    </a:cxn>
                    <a:cxn ang="0">
                      <a:pos x="711" y="891"/>
                    </a:cxn>
                    <a:cxn ang="0">
                      <a:pos x="726" y="866"/>
                    </a:cxn>
                    <a:cxn ang="0">
                      <a:pos x="748" y="834"/>
                    </a:cxn>
                    <a:cxn ang="0">
                      <a:pos x="778" y="789"/>
                    </a:cxn>
                    <a:cxn ang="0">
                      <a:pos x="809" y="736"/>
                    </a:cxn>
                    <a:cxn ang="0">
                      <a:pos x="838" y="674"/>
                    </a:cxn>
                    <a:cxn ang="0">
                      <a:pos x="862" y="605"/>
                    </a:cxn>
                    <a:cxn ang="0">
                      <a:pos x="879" y="528"/>
                    </a:cxn>
                    <a:cxn ang="0">
                      <a:pos x="885" y="443"/>
                    </a:cxn>
                    <a:cxn ang="0">
                      <a:pos x="879" y="350"/>
                    </a:cxn>
                    <a:cxn ang="0">
                      <a:pos x="852" y="249"/>
                    </a:cxn>
                    <a:cxn ang="0">
                      <a:pos x="800" y="160"/>
                    </a:cxn>
                    <a:cxn ang="0">
                      <a:pos x="731" y="92"/>
                    </a:cxn>
                    <a:cxn ang="0">
                      <a:pos x="649" y="44"/>
                    </a:cxn>
                    <a:cxn ang="0">
                      <a:pos x="559" y="14"/>
                    </a:cxn>
                    <a:cxn ang="0">
                      <a:pos x="467" y="1"/>
                    </a:cxn>
                    <a:cxn ang="0">
                      <a:pos x="378" y="4"/>
                    </a:cxn>
                    <a:cxn ang="0">
                      <a:pos x="296" y="20"/>
                    </a:cxn>
                  </a:cxnLst>
                  <a:rect l="0" t="0" r="r" b="b"/>
                  <a:pathLst>
                    <a:path w="885" h="1256">
                      <a:moveTo>
                        <a:pt x="259" y="34"/>
                      </a:moveTo>
                      <a:lnTo>
                        <a:pt x="216" y="58"/>
                      </a:lnTo>
                      <a:lnTo>
                        <a:pt x="177" y="86"/>
                      </a:lnTo>
                      <a:lnTo>
                        <a:pt x="140" y="117"/>
                      </a:lnTo>
                      <a:lnTo>
                        <a:pt x="107" y="151"/>
                      </a:lnTo>
                      <a:lnTo>
                        <a:pt x="78" y="188"/>
                      </a:lnTo>
                      <a:lnTo>
                        <a:pt x="51" y="228"/>
                      </a:lnTo>
                      <a:lnTo>
                        <a:pt x="31" y="272"/>
                      </a:lnTo>
                      <a:lnTo>
                        <a:pt x="15" y="318"/>
                      </a:lnTo>
                      <a:lnTo>
                        <a:pt x="4" y="368"/>
                      </a:lnTo>
                      <a:lnTo>
                        <a:pt x="0" y="420"/>
                      </a:lnTo>
                      <a:lnTo>
                        <a:pt x="1" y="475"/>
                      </a:lnTo>
                      <a:lnTo>
                        <a:pt x="9" y="532"/>
                      </a:lnTo>
                      <a:lnTo>
                        <a:pt x="24" y="592"/>
                      </a:lnTo>
                      <a:lnTo>
                        <a:pt x="47" y="656"/>
                      </a:lnTo>
                      <a:lnTo>
                        <a:pt x="77" y="722"/>
                      </a:lnTo>
                      <a:lnTo>
                        <a:pt x="116" y="790"/>
                      </a:lnTo>
                      <a:lnTo>
                        <a:pt x="127" y="809"/>
                      </a:lnTo>
                      <a:lnTo>
                        <a:pt x="139" y="826"/>
                      </a:lnTo>
                      <a:lnTo>
                        <a:pt x="152" y="845"/>
                      </a:lnTo>
                      <a:lnTo>
                        <a:pt x="163" y="862"/>
                      </a:lnTo>
                      <a:lnTo>
                        <a:pt x="176" y="880"/>
                      </a:lnTo>
                      <a:lnTo>
                        <a:pt x="187" y="899"/>
                      </a:lnTo>
                      <a:lnTo>
                        <a:pt x="200" y="916"/>
                      </a:lnTo>
                      <a:lnTo>
                        <a:pt x="211" y="934"/>
                      </a:lnTo>
                      <a:lnTo>
                        <a:pt x="216" y="946"/>
                      </a:lnTo>
                      <a:lnTo>
                        <a:pt x="221" y="956"/>
                      </a:lnTo>
                      <a:lnTo>
                        <a:pt x="224" y="968"/>
                      </a:lnTo>
                      <a:lnTo>
                        <a:pt x="229" y="979"/>
                      </a:lnTo>
                      <a:lnTo>
                        <a:pt x="233" y="991"/>
                      </a:lnTo>
                      <a:lnTo>
                        <a:pt x="238" y="1001"/>
                      </a:lnTo>
                      <a:lnTo>
                        <a:pt x="243" y="1013"/>
                      </a:lnTo>
                      <a:lnTo>
                        <a:pt x="247" y="1024"/>
                      </a:lnTo>
                      <a:lnTo>
                        <a:pt x="252" y="1070"/>
                      </a:lnTo>
                      <a:lnTo>
                        <a:pt x="256" y="1115"/>
                      </a:lnTo>
                      <a:lnTo>
                        <a:pt x="262" y="1160"/>
                      </a:lnTo>
                      <a:lnTo>
                        <a:pt x="267" y="1206"/>
                      </a:lnTo>
                      <a:lnTo>
                        <a:pt x="273" y="1219"/>
                      </a:lnTo>
                      <a:lnTo>
                        <a:pt x="279" y="1230"/>
                      </a:lnTo>
                      <a:lnTo>
                        <a:pt x="285" y="1243"/>
                      </a:lnTo>
                      <a:lnTo>
                        <a:pt x="292" y="1256"/>
                      </a:lnTo>
                      <a:lnTo>
                        <a:pt x="312" y="1256"/>
                      </a:lnTo>
                      <a:lnTo>
                        <a:pt x="331" y="1256"/>
                      </a:lnTo>
                      <a:lnTo>
                        <a:pt x="351" y="1256"/>
                      </a:lnTo>
                      <a:lnTo>
                        <a:pt x="370" y="1256"/>
                      </a:lnTo>
                      <a:lnTo>
                        <a:pt x="391" y="1256"/>
                      </a:lnTo>
                      <a:lnTo>
                        <a:pt x="411" y="1256"/>
                      </a:lnTo>
                      <a:lnTo>
                        <a:pt x="430" y="1256"/>
                      </a:lnTo>
                      <a:lnTo>
                        <a:pt x="450" y="1256"/>
                      </a:lnTo>
                      <a:lnTo>
                        <a:pt x="469" y="1256"/>
                      </a:lnTo>
                      <a:lnTo>
                        <a:pt x="489" y="1256"/>
                      </a:lnTo>
                      <a:lnTo>
                        <a:pt x="509" y="1256"/>
                      </a:lnTo>
                      <a:lnTo>
                        <a:pt x="529" y="1256"/>
                      </a:lnTo>
                      <a:lnTo>
                        <a:pt x="549" y="1256"/>
                      </a:lnTo>
                      <a:lnTo>
                        <a:pt x="568" y="1256"/>
                      </a:lnTo>
                      <a:lnTo>
                        <a:pt x="588" y="1256"/>
                      </a:lnTo>
                      <a:lnTo>
                        <a:pt x="608" y="1256"/>
                      </a:lnTo>
                      <a:lnTo>
                        <a:pt x="616" y="1247"/>
                      </a:lnTo>
                      <a:lnTo>
                        <a:pt x="624" y="1236"/>
                      </a:lnTo>
                      <a:lnTo>
                        <a:pt x="631" y="1227"/>
                      </a:lnTo>
                      <a:lnTo>
                        <a:pt x="639" y="1218"/>
                      </a:lnTo>
                      <a:lnTo>
                        <a:pt x="641" y="1176"/>
                      </a:lnTo>
                      <a:lnTo>
                        <a:pt x="644" y="1135"/>
                      </a:lnTo>
                      <a:lnTo>
                        <a:pt x="648" y="1093"/>
                      </a:lnTo>
                      <a:lnTo>
                        <a:pt x="650" y="1052"/>
                      </a:lnTo>
                      <a:lnTo>
                        <a:pt x="657" y="1027"/>
                      </a:lnTo>
                      <a:lnTo>
                        <a:pt x="664" y="1002"/>
                      </a:lnTo>
                      <a:lnTo>
                        <a:pt x="671" y="978"/>
                      </a:lnTo>
                      <a:lnTo>
                        <a:pt x="678" y="953"/>
                      </a:lnTo>
                      <a:lnTo>
                        <a:pt x="684" y="940"/>
                      </a:lnTo>
                      <a:lnTo>
                        <a:pt x="691" y="927"/>
                      </a:lnTo>
                      <a:lnTo>
                        <a:pt x="697" y="915"/>
                      </a:lnTo>
                      <a:lnTo>
                        <a:pt x="704" y="902"/>
                      </a:lnTo>
                      <a:lnTo>
                        <a:pt x="711" y="891"/>
                      </a:lnTo>
                      <a:lnTo>
                        <a:pt x="719" y="878"/>
                      </a:lnTo>
                      <a:lnTo>
                        <a:pt x="726" y="866"/>
                      </a:lnTo>
                      <a:lnTo>
                        <a:pt x="734" y="854"/>
                      </a:lnTo>
                      <a:lnTo>
                        <a:pt x="748" y="834"/>
                      </a:lnTo>
                      <a:lnTo>
                        <a:pt x="763" y="812"/>
                      </a:lnTo>
                      <a:lnTo>
                        <a:pt x="778" y="789"/>
                      </a:lnTo>
                      <a:lnTo>
                        <a:pt x="794" y="764"/>
                      </a:lnTo>
                      <a:lnTo>
                        <a:pt x="809" y="736"/>
                      </a:lnTo>
                      <a:lnTo>
                        <a:pt x="824" y="706"/>
                      </a:lnTo>
                      <a:lnTo>
                        <a:pt x="838" y="674"/>
                      </a:lnTo>
                      <a:lnTo>
                        <a:pt x="851" y="641"/>
                      </a:lnTo>
                      <a:lnTo>
                        <a:pt x="862" y="605"/>
                      </a:lnTo>
                      <a:lnTo>
                        <a:pt x="871" y="567"/>
                      </a:lnTo>
                      <a:lnTo>
                        <a:pt x="879" y="528"/>
                      </a:lnTo>
                      <a:lnTo>
                        <a:pt x="884" y="486"/>
                      </a:lnTo>
                      <a:lnTo>
                        <a:pt x="885" y="443"/>
                      </a:lnTo>
                      <a:lnTo>
                        <a:pt x="884" y="398"/>
                      </a:lnTo>
                      <a:lnTo>
                        <a:pt x="879" y="350"/>
                      </a:lnTo>
                      <a:lnTo>
                        <a:pt x="870" y="301"/>
                      </a:lnTo>
                      <a:lnTo>
                        <a:pt x="852" y="249"/>
                      </a:lnTo>
                      <a:lnTo>
                        <a:pt x="829" y="202"/>
                      </a:lnTo>
                      <a:lnTo>
                        <a:pt x="800" y="160"/>
                      </a:lnTo>
                      <a:lnTo>
                        <a:pt x="768" y="124"/>
                      </a:lnTo>
                      <a:lnTo>
                        <a:pt x="731" y="92"/>
                      </a:lnTo>
                      <a:lnTo>
                        <a:pt x="692" y="66"/>
                      </a:lnTo>
                      <a:lnTo>
                        <a:pt x="649" y="44"/>
                      </a:lnTo>
                      <a:lnTo>
                        <a:pt x="605" y="27"/>
                      </a:lnTo>
                      <a:lnTo>
                        <a:pt x="559" y="14"/>
                      </a:lnTo>
                      <a:lnTo>
                        <a:pt x="513" y="6"/>
                      </a:lnTo>
                      <a:lnTo>
                        <a:pt x="467" y="1"/>
                      </a:lnTo>
                      <a:lnTo>
                        <a:pt x="422" y="0"/>
                      </a:lnTo>
                      <a:lnTo>
                        <a:pt x="378" y="4"/>
                      </a:lnTo>
                      <a:lnTo>
                        <a:pt x="336" y="11"/>
                      </a:lnTo>
                      <a:lnTo>
                        <a:pt x="296" y="20"/>
                      </a:lnTo>
                      <a:lnTo>
                        <a:pt x="259" y="34"/>
                      </a:lnTo>
                      <a:close/>
                    </a:path>
                  </a:pathLst>
                </a:custGeom>
                <a:solidFill>
                  <a:srgbClr val="F7A50C"/>
                </a:solidFill>
                <a:ln w="9525">
                  <a:noFill/>
                  <a:round/>
                  <a:headEnd/>
                  <a:tailEnd/>
                </a:ln>
                <a:effectLst/>
              </p:spPr>
              <p:txBody>
                <a:bodyPr/>
                <a:lstStyle/>
                <a:p>
                  <a:pPr>
                    <a:defRPr/>
                  </a:pPr>
                  <a:endParaRPr lang="en-US">
                    <a:latin typeface="Arial" charset="0"/>
                    <a:cs typeface="+mn-cs"/>
                  </a:endParaRPr>
                </a:p>
              </p:txBody>
            </p:sp>
            <p:sp>
              <p:nvSpPr>
                <p:cNvPr id="18" name="Freeform 15"/>
                <p:cNvSpPr>
                  <a:spLocks/>
                </p:cNvSpPr>
                <p:nvPr/>
              </p:nvSpPr>
              <p:spPr bwMode="auto">
                <a:xfrm>
                  <a:off x="2212" y="2839"/>
                  <a:ext cx="438" cy="626"/>
                </a:xfrm>
                <a:custGeom>
                  <a:avLst/>
                  <a:gdLst/>
                  <a:ahLst/>
                  <a:cxnLst>
                    <a:cxn ang="0">
                      <a:pos x="216" y="56"/>
                    </a:cxn>
                    <a:cxn ang="0">
                      <a:pos x="140" y="115"/>
                    </a:cxn>
                    <a:cxn ang="0">
                      <a:pos x="78" y="186"/>
                    </a:cxn>
                    <a:cxn ang="0">
                      <a:pos x="31" y="269"/>
                    </a:cxn>
                    <a:cxn ang="0">
                      <a:pos x="5" y="365"/>
                    </a:cxn>
                    <a:cxn ang="0">
                      <a:pos x="1" y="472"/>
                    </a:cxn>
                    <a:cxn ang="0">
                      <a:pos x="24" y="590"/>
                    </a:cxn>
                    <a:cxn ang="0">
                      <a:pos x="77" y="719"/>
                    </a:cxn>
                    <a:cxn ang="0">
                      <a:pos x="128" y="806"/>
                    </a:cxn>
                    <a:cxn ang="0">
                      <a:pos x="152" y="842"/>
                    </a:cxn>
                    <a:cxn ang="0">
                      <a:pos x="176" y="878"/>
                    </a:cxn>
                    <a:cxn ang="0">
                      <a:pos x="200" y="914"/>
                    </a:cxn>
                    <a:cxn ang="0">
                      <a:pos x="216" y="943"/>
                    </a:cxn>
                    <a:cxn ang="0">
                      <a:pos x="226" y="965"/>
                    </a:cxn>
                    <a:cxn ang="0">
                      <a:pos x="234" y="988"/>
                    </a:cxn>
                    <a:cxn ang="0">
                      <a:pos x="243" y="1010"/>
                    </a:cxn>
                    <a:cxn ang="0">
                      <a:pos x="252" y="1067"/>
                    </a:cxn>
                    <a:cxn ang="0">
                      <a:pos x="262" y="1157"/>
                    </a:cxn>
                    <a:cxn ang="0">
                      <a:pos x="273" y="1216"/>
                    </a:cxn>
                    <a:cxn ang="0">
                      <a:pos x="287" y="1240"/>
                    </a:cxn>
                    <a:cxn ang="0">
                      <a:pos x="312" y="1253"/>
                    </a:cxn>
                    <a:cxn ang="0">
                      <a:pos x="351" y="1253"/>
                    </a:cxn>
                    <a:cxn ang="0">
                      <a:pos x="390" y="1253"/>
                    </a:cxn>
                    <a:cxn ang="0">
                      <a:pos x="429" y="1253"/>
                    </a:cxn>
                    <a:cxn ang="0">
                      <a:pos x="470" y="1253"/>
                    </a:cxn>
                    <a:cxn ang="0">
                      <a:pos x="509" y="1253"/>
                    </a:cxn>
                    <a:cxn ang="0">
                      <a:pos x="548" y="1253"/>
                    </a:cxn>
                    <a:cxn ang="0">
                      <a:pos x="587" y="1253"/>
                    </a:cxn>
                    <a:cxn ang="0">
                      <a:pos x="614" y="1244"/>
                    </a:cxn>
                    <a:cxn ang="0">
                      <a:pos x="627" y="1224"/>
                    </a:cxn>
                    <a:cxn ang="0">
                      <a:pos x="637" y="1172"/>
                    </a:cxn>
                    <a:cxn ang="0">
                      <a:pos x="644" y="1090"/>
                    </a:cxn>
                    <a:cxn ang="0">
                      <a:pos x="653" y="1024"/>
                    </a:cxn>
                    <a:cxn ang="0">
                      <a:pos x="667" y="975"/>
                    </a:cxn>
                    <a:cxn ang="0">
                      <a:pos x="680" y="937"/>
                    </a:cxn>
                    <a:cxn ang="0">
                      <a:pos x="694" y="912"/>
                    </a:cxn>
                    <a:cxn ang="0">
                      <a:pos x="708" y="888"/>
                    </a:cxn>
                    <a:cxn ang="0">
                      <a:pos x="723" y="863"/>
                    </a:cxn>
                    <a:cxn ang="0">
                      <a:pos x="745" y="831"/>
                    </a:cxn>
                    <a:cxn ang="0">
                      <a:pos x="775" y="787"/>
                    </a:cxn>
                    <a:cxn ang="0">
                      <a:pos x="805" y="734"/>
                    </a:cxn>
                    <a:cxn ang="0">
                      <a:pos x="834" y="673"/>
                    </a:cxn>
                    <a:cxn ang="0">
                      <a:pos x="858" y="604"/>
                    </a:cxn>
                    <a:cxn ang="0">
                      <a:pos x="874" y="527"/>
                    </a:cxn>
                    <a:cxn ang="0">
                      <a:pos x="881" y="442"/>
                    </a:cxn>
                    <a:cxn ang="0">
                      <a:pos x="875" y="350"/>
                    </a:cxn>
                    <a:cxn ang="0">
                      <a:pos x="847" y="248"/>
                    </a:cxn>
                    <a:cxn ang="0">
                      <a:pos x="797" y="160"/>
                    </a:cxn>
                    <a:cxn ang="0">
                      <a:pos x="728" y="93"/>
                    </a:cxn>
                    <a:cxn ang="0">
                      <a:pos x="647" y="45"/>
                    </a:cxn>
                    <a:cxn ang="0">
                      <a:pos x="560" y="15"/>
                    </a:cxn>
                    <a:cxn ang="0">
                      <a:pos x="469" y="1"/>
                    </a:cxn>
                    <a:cxn ang="0">
                      <a:pos x="379" y="3"/>
                    </a:cxn>
                    <a:cxn ang="0">
                      <a:pos x="297" y="19"/>
                    </a:cxn>
                  </a:cxnLst>
                  <a:rect l="0" t="0" r="r" b="b"/>
                  <a:pathLst>
                    <a:path w="881" h="1253">
                      <a:moveTo>
                        <a:pt x="259" y="32"/>
                      </a:moveTo>
                      <a:lnTo>
                        <a:pt x="216" y="56"/>
                      </a:lnTo>
                      <a:lnTo>
                        <a:pt x="177" y="84"/>
                      </a:lnTo>
                      <a:lnTo>
                        <a:pt x="140" y="115"/>
                      </a:lnTo>
                      <a:lnTo>
                        <a:pt x="107" y="148"/>
                      </a:lnTo>
                      <a:lnTo>
                        <a:pt x="78" y="186"/>
                      </a:lnTo>
                      <a:lnTo>
                        <a:pt x="52" y="227"/>
                      </a:lnTo>
                      <a:lnTo>
                        <a:pt x="31" y="269"/>
                      </a:lnTo>
                      <a:lnTo>
                        <a:pt x="15" y="315"/>
                      </a:lnTo>
                      <a:lnTo>
                        <a:pt x="5" y="365"/>
                      </a:lnTo>
                      <a:lnTo>
                        <a:pt x="0" y="417"/>
                      </a:lnTo>
                      <a:lnTo>
                        <a:pt x="1" y="472"/>
                      </a:lnTo>
                      <a:lnTo>
                        <a:pt x="9" y="529"/>
                      </a:lnTo>
                      <a:lnTo>
                        <a:pt x="24" y="590"/>
                      </a:lnTo>
                      <a:lnTo>
                        <a:pt x="47" y="653"/>
                      </a:lnTo>
                      <a:lnTo>
                        <a:pt x="77" y="719"/>
                      </a:lnTo>
                      <a:lnTo>
                        <a:pt x="116" y="787"/>
                      </a:lnTo>
                      <a:lnTo>
                        <a:pt x="128" y="806"/>
                      </a:lnTo>
                      <a:lnTo>
                        <a:pt x="140" y="823"/>
                      </a:lnTo>
                      <a:lnTo>
                        <a:pt x="152" y="842"/>
                      </a:lnTo>
                      <a:lnTo>
                        <a:pt x="165" y="860"/>
                      </a:lnTo>
                      <a:lnTo>
                        <a:pt x="176" y="878"/>
                      </a:lnTo>
                      <a:lnTo>
                        <a:pt x="188" y="896"/>
                      </a:lnTo>
                      <a:lnTo>
                        <a:pt x="200" y="914"/>
                      </a:lnTo>
                      <a:lnTo>
                        <a:pt x="212" y="931"/>
                      </a:lnTo>
                      <a:lnTo>
                        <a:pt x="216" y="943"/>
                      </a:lnTo>
                      <a:lnTo>
                        <a:pt x="221" y="953"/>
                      </a:lnTo>
                      <a:lnTo>
                        <a:pt x="226" y="965"/>
                      </a:lnTo>
                      <a:lnTo>
                        <a:pt x="230" y="976"/>
                      </a:lnTo>
                      <a:lnTo>
                        <a:pt x="234" y="988"/>
                      </a:lnTo>
                      <a:lnTo>
                        <a:pt x="238" y="998"/>
                      </a:lnTo>
                      <a:lnTo>
                        <a:pt x="243" y="1010"/>
                      </a:lnTo>
                      <a:lnTo>
                        <a:pt x="247" y="1021"/>
                      </a:lnTo>
                      <a:lnTo>
                        <a:pt x="252" y="1067"/>
                      </a:lnTo>
                      <a:lnTo>
                        <a:pt x="258" y="1112"/>
                      </a:lnTo>
                      <a:lnTo>
                        <a:pt x="262" y="1157"/>
                      </a:lnTo>
                      <a:lnTo>
                        <a:pt x="267" y="1203"/>
                      </a:lnTo>
                      <a:lnTo>
                        <a:pt x="273" y="1216"/>
                      </a:lnTo>
                      <a:lnTo>
                        <a:pt x="280" y="1227"/>
                      </a:lnTo>
                      <a:lnTo>
                        <a:pt x="287" y="1240"/>
                      </a:lnTo>
                      <a:lnTo>
                        <a:pt x="292" y="1253"/>
                      </a:lnTo>
                      <a:lnTo>
                        <a:pt x="312" y="1253"/>
                      </a:lnTo>
                      <a:lnTo>
                        <a:pt x="332" y="1253"/>
                      </a:lnTo>
                      <a:lnTo>
                        <a:pt x="351" y="1253"/>
                      </a:lnTo>
                      <a:lnTo>
                        <a:pt x="371" y="1253"/>
                      </a:lnTo>
                      <a:lnTo>
                        <a:pt x="390" y="1253"/>
                      </a:lnTo>
                      <a:lnTo>
                        <a:pt x="410" y="1253"/>
                      </a:lnTo>
                      <a:lnTo>
                        <a:pt x="429" y="1253"/>
                      </a:lnTo>
                      <a:lnTo>
                        <a:pt x="450" y="1253"/>
                      </a:lnTo>
                      <a:lnTo>
                        <a:pt x="470" y="1253"/>
                      </a:lnTo>
                      <a:lnTo>
                        <a:pt x="489" y="1253"/>
                      </a:lnTo>
                      <a:lnTo>
                        <a:pt x="509" y="1253"/>
                      </a:lnTo>
                      <a:lnTo>
                        <a:pt x="528" y="1253"/>
                      </a:lnTo>
                      <a:lnTo>
                        <a:pt x="548" y="1253"/>
                      </a:lnTo>
                      <a:lnTo>
                        <a:pt x="568" y="1253"/>
                      </a:lnTo>
                      <a:lnTo>
                        <a:pt x="587" y="1253"/>
                      </a:lnTo>
                      <a:lnTo>
                        <a:pt x="607" y="1253"/>
                      </a:lnTo>
                      <a:lnTo>
                        <a:pt x="614" y="1244"/>
                      </a:lnTo>
                      <a:lnTo>
                        <a:pt x="621" y="1233"/>
                      </a:lnTo>
                      <a:lnTo>
                        <a:pt x="627" y="1224"/>
                      </a:lnTo>
                      <a:lnTo>
                        <a:pt x="634" y="1214"/>
                      </a:lnTo>
                      <a:lnTo>
                        <a:pt x="637" y="1172"/>
                      </a:lnTo>
                      <a:lnTo>
                        <a:pt x="640" y="1131"/>
                      </a:lnTo>
                      <a:lnTo>
                        <a:pt x="644" y="1090"/>
                      </a:lnTo>
                      <a:lnTo>
                        <a:pt x="646" y="1049"/>
                      </a:lnTo>
                      <a:lnTo>
                        <a:pt x="653" y="1024"/>
                      </a:lnTo>
                      <a:lnTo>
                        <a:pt x="660" y="999"/>
                      </a:lnTo>
                      <a:lnTo>
                        <a:pt x="667" y="975"/>
                      </a:lnTo>
                      <a:lnTo>
                        <a:pt x="674" y="950"/>
                      </a:lnTo>
                      <a:lnTo>
                        <a:pt x="680" y="937"/>
                      </a:lnTo>
                      <a:lnTo>
                        <a:pt x="687" y="924"/>
                      </a:lnTo>
                      <a:lnTo>
                        <a:pt x="694" y="912"/>
                      </a:lnTo>
                      <a:lnTo>
                        <a:pt x="701" y="900"/>
                      </a:lnTo>
                      <a:lnTo>
                        <a:pt x="708" y="888"/>
                      </a:lnTo>
                      <a:lnTo>
                        <a:pt x="716" y="875"/>
                      </a:lnTo>
                      <a:lnTo>
                        <a:pt x="723" y="863"/>
                      </a:lnTo>
                      <a:lnTo>
                        <a:pt x="731" y="851"/>
                      </a:lnTo>
                      <a:lnTo>
                        <a:pt x="745" y="831"/>
                      </a:lnTo>
                      <a:lnTo>
                        <a:pt x="760" y="810"/>
                      </a:lnTo>
                      <a:lnTo>
                        <a:pt x="775" y="787"/>
                      </a:lnTo>
                      <a:lnTo>
                        <a:pt x="790" y="761"/>
                      </a:lnTo>
                      <a:lnTo>
                        <a:pt x="805" y="734"/>
                      </a:lnTo>
                      <a:lnTo>
                        <a:pt x="820" y="705"/>
                      </a:lnTo>
                      <a:lnTo>
                        <a:pt x="834" y="673"/>
                      </a:lnTo>
                      <a:lnTo>
                        <a:pt x="846" y="639"/>
                      </a:lnTo>
                      <a:lnTo>
                        <a:pt x="858" y="604"/>
                      </a:lnTo>
                      <a:lnTo>
                        <a:pt x="867" y="566"/>
                      </a:lnTo>
                      <a:lnTo>
                        <a:pt x="874" y="527"/>
                      </a:lnTo>
                      <a:lnTo>
                        <a:pt x="879" y="486"/>
                      </a:lnTo>
                      <a:lnTo>
                        <a:pt x="881" y="442"/>
                      </a:lnTo>
                      <a:lnTo>
                        <a:pt x="880" y="397"/>
                      </a:lnTo>
                      <a:lnTo>
                        <a:pt x="875" y="350"/>
                      </a:lnTo>
                      <a:lnTo>
                        <a:pt x="866" y="300"/>
                      </a:lnTo>
                      <a:lnTo>
                        <a:pt x="847" y="248"/>
                      </a:lnTo>
                      <a:lnTo>
                        <a:pt x="824" y="201"/>
                      </a:lnTo>
                      <a:lnTo>
                        <a:pt x="797" y="160"/>
                      </a:lnTo>
                      <a:lnTo>
                        <a:pt x="763" y="124"/>
                      </a:lnTo>
                      <a:lnTo>
                        <a:pt x="728" y="93"/>
                      </a:lnTo>
                      <a:lnTo>
                        <a:pt x="689" y="66"/>
                      </a:lnTo>
                      <a:lnTo>
                        <a:pt x="647" y="45"/>
                      </a:lnTo>
                      <a:lnTo>
                        <a:pt x="604" y="27"/>
                      </a:lnTo>
                      <a:lnTo>
                        <a:pt x="560" y="15"/>
                      </a:lnTo>
                      <a:lnTo>
                        <a:pt x="513" y="5"/>
                      </a:lnTo>
                      <a:lnTo>
                        <a:pt x="469" y="1"/>
                      </a:lnTo>
                      <a:lnTo>
                        <a:pt x="424" y="0"/>
                      </a:lnTo>
                      <a:lnTo>
                        <a:pt x="379" y="3"/>
                      </a:lnTo>
                      <a:lnTo>
                        <a:pt x="336" y="9"/>
                      </a:lnTo>
                      <a:lnTo>
                        <a:pt x="297" y="19"/>
                      </a:lnTo>
                      <a:lnTo>
                        <a:pt x="259" y="32"/>
                      </a:lnTo>
                      <a:close/>
                    </a:path>
                  </a:pathLst>
                </a:custGeom>
                <a:solidFill>
                  <a:srgbClr val="F7AD07"/>
                </a:solidFill>
                <a:ln w="9525">
                  <a:noFill/>
                  <a:round/>
                  <a:headEnd/>
                  <a:tailEnd/>
                </a:ln>
                <a:effectLst/>
              </p:spPr>
              <p:txBody>
                <a:bodyPr/>
                <a:lstStyle/>
                <a:p>
                  <a:pPr>
                    <a:defRPr/>
                  </a:pPr>
                  <a:endParaRPr lang="en-US">
                    <a:latin typeface="Arial" charset="0"/>
                    <a:cs typeface="+mn-cs"/>
                  </a:endParaRPr>
                </a:p>
              </p:txBody>
            </p:sp>
            <p:sp>
              <p:nvSpPr>
                <p:cNvPr id="19" name="Freeform 16"/>
                <p:cNvSpPr>
                  <a:spLocks/>
                </p:cNvSpPr>
                <p:nvPr/>
              </p:nvSpPr>
              <p:spPr bwMode="auto">
                <a:xfrm>
                  <a:off x="2212" y="2842"/>
                  <a:ext cx="438" cy="623"/>
                </a:xfrm>
                <a:custGeom>
                  <a:avLst/>
                  <a:gdLst/>
                  <a:ahLst/>
                  <a:cxnLst>
                    <a:cxn ang="0">
                      <a:pos x="217" y="55"/>
                    </a:cxn>
                    <a:cxn ang="0">
                      <a:pos x="141" y="113"/>
                    </a:cxn>
                    <a:cxn ang="0">
                      <a:pos x="77" y="184"/>
                    </a:cxn>
                    <a:cxn ang="0">
                      <a:pos x="31" y="267"/>
                    </a:cxn>
                    <a:cxn ang="0">
                      <a:pos x="5" y="363"/>
                    </a:cxn>
                    <a:cxn ang="0">
                      <a:pos x="3" y="470"/>
                    </a:cxn>
                    <a:cxn ang="0">
                      <a:pos x="26" y="587"/>
                    </a:cxn>
                    <a:cxn ang="0">
                      <a:pos x="79" y="716"/>
                    </a:cxn>
                    <a:cxn ang="0">
                      <a:pos x="128" y="803"/>
                    </a:cxn>
                    <a:cxn ang="0">
                      <a:pos x="152" y="840"/>
                    </a:cxn>
                    <a:cxn ang="0">
                      <a:pos x="176" y="875"/>
                    </a:cxn>
                    <a:cxn ang="0">
                      <a:pos x="201" y="911"/>
                    </a:cxn>
                    <a:cxn ang="0">
                      <a:pos x="217" y="940"/>
                    </a:cxn>
                    <a:cxn ang="0">
                      <a:pos x="226" y="963"/>
                    </a:cxn>
                    <a:cxn ang="0">
                      <a:pos x="234" y="986"/>
                    </a:cxn>
                    <a:cxn ang="0">
                      <a:pos x="243" y="1008"/>
                    </a:cxn>
                    <a:cxn ang="0">
                      <a:pos x="252" y="1064"/>
                    </a:cxn>
                    <a:cxn ang="0">
                      <a:pos x="263" y="1154"/>
                    </a:cxn>
                    <a:cxn ang="0">
                      <a:pos x="273" y="1213"/>
                    </a:cxn>
                    <a:cxn ang="0">
                      <a:pos x="287" y="1237"/>
                    </a:cxn>
                    <a:cxn ang="0">
                      <a:pos x="312" y="1250"/>
                    </a:cxn>
                    <a:cxn ang="0">
                      <a:pos x="351" y="1250"/>
                    </a:cxn>
                    <a:cxn ang="0">
                      <a:pos x="391" y="1250"/>
                    </a:cxn>
                    <a:cxn ang="0">
                      <a:pos x="430" y="1250"/>
                    </a:cxn>
                    <a:cxn ang="0">
                      <a:pos x="468" y="1250"/>
                    </a:cxn>
                    <a:cxn ang="0">
                      <a:pos x="507" y="1250"/>
                    </a:cxn>
                    <a:cxn ang="0">
                      <a:pos x="546" y="1250"/>
                    </a:cxn>
                    <a:cxn ang="0">
                      <a:pos x="585" y="1250"/>
                    </a:cxn>
                    <a:cxn ang="0">
                      <a:pos x="611" y="1241"/>
                    </a:cxn>
                    <a:cxn ang="0">
                      <a:pos x="624" y="1220"/>
                    </a:cxn>
                    <a:cxn ang="0">
                      <a:pos x="632" y="1169"/>
                    </a:cxn>
                    <a:cxn ang="0">
                      <a:pos x="639" y="1086"/>
                    </a:cxn>
                    <a:cxn ang="0">
                      <a:pos x="649" y="1021"/>
                    </a:cxn>
                    <a:cxn ang="0">
                      <a:pos x="662" y="972"/>
                    </a:cxn>
                    <a:cxn ang="0">
                      <a:pos x="676" y="935"/>
                    </a:cxn>
                    <a:cxn ang="0">
                      <a:pos x="690" y="910"/>
                    </a:cxn>
                    <a:cxn ang="0">
                      <a:pos x="704" y="886"/>
                    </a:cxn>
                    <a:cxn ang="0">
                      <a:pos x="719" y="862"/>
                    </a:cxn>
                    <a:cxn ang="0">
                      <a:pos x="741" y="829"/>
                    </a:cxn>
                    <a:cxn ang="0">
                      <a:pos x="769" y="786"/>
                    </a:cxn>
                    <a:cxn ang="0">
                      <a:pos x="801" y="733"/>
                    </a:cxn>
                    <a:cxn ang="0">
                      <a:pos x="828" y="672"/>
                    </a:cxn>
                    <a:cxn ang="0">
                      <a:pos x="852" y="602"/>
                    </a:cxn>
                    <a:cxn ang="0">
                      <a:pos x="870" y="525"/>
                    </a:cxn>
                    <a:cxn ang="0">
                      <a:pos x="877" y="440"/>
                    </a:cxn>
                    <a:cxn ang="0">
                      <a:pos x="870" y="348"/>
                    </a:cxn>
                    <a:cxn ang="0">
                      <a:pos x="843" y="247"/>
                    </a:cxn>
                    <a:cxn ang="0">
                      <a:pos x="792" y="159"/>
                    </a:cxn>
                    <a:cxn ang="0">
                      <a:pos x="725" y="92"/>
                    </a:cxn>
                    <a:cxn ang="0">
                      <a:pos x="645" y="44"/>
                    </a:cxn>
                    <a:cxn ang="0">
                      <a:pos x="559" y="14"/>
                    </a:cxn>
                    <a:cxn ang="0">
                      <a:pos x="469" y="0"/>
                    </a:cxn>
                    <a:cxn ang="0">
                      <a:pos x="380" y="2"/>
                    </a:cxn>
                    <a:cxn ang="0">
                      <a:pos x="297" y="19"/>
                    </a:cxn>
                  </a:cxnLst>
                  <a:rect l="0" t="0" r="r" b="b"/>
                  <a:pathLst>
                    <a:path w="877" h="1250">
                      <a:moveTo>
                        <a:pt x="259" y="31"/>
                      </a:moveTo>
                      <a:lnTo>
                        <a:pt x="217" y="55"/>
                      </a:lnTo>
                      <a:lnTo>
                        <a:pt x="178" y="83"/>
                      </a:lnTo>
                      <a:lnTo>
                        <a:pt x="141" y="113"/>
                      </a:lnTo>
                      <a:lnTo>
                        <a:pt x="107" y="148"/>
                      </a:lnTo>
                      <a:lnTo>
                        <a:pt x="77" y="184"/>
                      </a:lnTo>
                      <a:lnTo>
                        <a:pt x="52" y="225"/>
                      </a:lnTo>
                      <a:lnTo>
                        <a:pt x="31" y="267"/>
                      </a:lnTo>
                      <a:lnTo>
                        <a:pt x="15" y="313"/>
                      </a:lnTo>
                      <a:lnTo>
                        <a:pt x="5" y="363"/>
                      </a:lnTo>
                      <a:lnTo>
                        <a:pt x="0" y="415"/>
                      </a:lnTo>
                      <a:lnTo>
                        <a:pt x="3" y="470"/>
                      </a:lnTo>
                      <a:lnTo>
                        <a:pt x="11" y="528"/>
                      </a:lnTo>
                      <a:lnTo>
                        <a:pt x="26" y="587"/>
                      </a:lnTo>
                      <a:lnTo>
                        <a:pt x="47" y="651"/>
                      </a:lnTo>
                      <a:lnTo>
                        <a:pt x="79" y="716"/>
                      </a:lnTo>
                      <a:lnTo>
                        <a:pt x="117" y="784"/>
                      </a:lnTo>
                      <a:lnTo>
                        <a:pt x="128" y="803"/>
                      </a:lnTo>
                      <a:lnTo>
                        <a:pt x="141" y="821"/>
                      </a:lnTo>
                      <a:lnTo>
                        <a:pt x="152" y="840"/>
                      </a:lnTo>
                      <a:lnTo>
                        <a:pt x="165" y="857"/>
                      </a:lnTo>
                      <a:lnTo>
                        <a:pt x="176" y="875"/>
                      </a:lnTo>
                      <a:lnTo>
                        <a:pt x="189" y="893"/>
                      </a:lnTo>
                      <a:lnTo>
                        <a:pt x="201" y="911"/>
                      </a:lnTo>
                      <a:lnTo>
                        <a:pt x="212" y="928"/>
                      </a:lnTo>
                      <a:lnTo>
                        <a:pt x="217" y="940"/>
                      </a:lnTo>
                      <a:lnTo>
                        <a:pt x="221" y="951"/>
                      </a:lnTo>
                      <a:lnTo>
                        <a:pt x="226" y="963"/>
                      </a:lnTo>
                      <a:lnTo>
                        <a:pt x="231" y="974"/>
                      </a:lnTo>
                      <a:lnTo>
                        <a:pt x="234" y="986"/>
                      </a:lnTo>
                      <a:lnTo>
                        <a:pt x="239" y="996"/>
                      </a:lnTo>
                      <a:lnTo>
                        <a:pt x="243" y="1008"/>
                      </a:lnTo>
                      <a:lnTo>
                        <a:pt x="248" y="1019"/>
                      </a:lnTo>
                      <a:lnTo>
                        <a:pt x="252" y="1064"/>
                      </a:lnTo>
                      <a:lnTo>
                        <a:pt x="258" y="1109"/>
                      </a:lnTo>
                      <a:lnTo>
                        <a:pt x="263" y="1154"/>
                      </a:lnTo>
                      <a:lnTo>
                        <a:pt x="267" y="1200"/>
                      </a:lnTo>
                      <a:lnTo>
                        <a:pt x="273" y="1213"/>
                      </a:lnTo>
                      <a:lnTo>
                        <a:pt x="280" y="1224"/>
                      </a:lnTo>
                      <a:lnTo>
                        <a:pt x="287" y="1237"/>
                      </a:lnTo>
                      <a:lnTo>
                        <a:pt x="293" y="1250"/>
                      </a:lnTo>
                      <a:lnTo>
                        <a:pt x="312" y="1250"/>
                      </a:lnTo>
                      <a:lnTo>
                        <a:pt x="332" y="1250"/>
                      </a:lnTo>
                      <a:lnTo>
                        <a:pt x="351" y="1250"/>
                      </a:lnTo>
                      <a:lnTo>
                        <a:pt x="371" y="1250"/>
                      </a:lnTo>
                      <a:lnTo>
                        <a:pt x="391" y="1250"/>
                      </a:lnTo>
                      <a:lnTo>
                        <a:pt x="410" y="1250"/>
                      </a:lnTo>
                      <a:lnTo>
                        <a:pt x="430" y="1250"/>
                      </a:lnTo>
                      <a:lnTo>
                        <a:pt x="449" y="1250"/>
                      </a:lnTo>
                      <a:lnTo>
                        <a:pt x="468" y="1250"/>
                      </a:lnTo>
                      <a:lnTo>
                        <a:pt x="487" y="1250"/>
                      </a:lnTo>
                      <a:lnTo>
                        <a:pt x="507" y="1250"/>
                      </a:lnTo>
                      <a:lnTo>
                        <a:pt x="526" y="1250"/>
                      </a:lnTo>
                      <a:lnTo>
                        <a:pt x="546" y="1250"/>
                      </a:lnTo>
                      <a:lnTo>
                        <a:pt x="566" y="1250"/>
                      </a:lnTo>
                      <a:lnTo>
                        <a:pt x="585" y="1250"/>
                      </a:lnTo>
                      <a:lnTo>
                        <a:pt x="605" y="1250"/>
                      </a:lnTo>
                      <a:lnTo>
                        <a:pt x="611" y="1241"/>
                      </a:lnTo>
                      <a:lnTo>
                        <a:pt x="617" y="1230"/>
                      </a:lnTo>
                      <a:lnTo>
                        <a:pt x="624" y="1220"/>
                      </a:lnTo>
                      <a:lnTo>
                        <a:pt x="630" y="1211"/>
                      </a:lnTo>
                      <a:lnTo>
                        <a:pt x="632" y="1169"/>
                      </a:lnTo>
                      <a:lnTo>
                        <a:pt x="636" y="1128"/>
                      </a:lnTo>
                      <a:lnTo>
                        <a:pt x="639" y="1086"/>
                      </a:lnTo>
                      <a:lnTo>
                        <a:pt x="642" y="1046"/>
                      </a:lnTo>
                      <a:lnTo>
                        <a:pt x="649" y="1021"/>
                      </a:lnTo>
                      <a:lnTo>
                        <a:pt x="655" y="996"/>
                      </a:lnTo>
                      <a:lnTo>
                        <a:pt x="662" y="972"/>
                      </a:lnTo>
                      <a:lnTo>
                        <a:pt x="669" y="948"/>
                      </a:lnTo>
                      <a:lnTo>
                        <a:pt x="676" y="935"/>
                      </a:lnTo>
                      <a:lnTo>
                        <a:pt x="683" y="923"/>
                      </a:lnTo>
                      <a:lnTo>
                        <a:pt x="690" y="910"/>
                      </a:lnTo>
                      <a:lnTo>
                        <a:pt x="697" y="897"/>
                      </a:lnTo>
                      <a:lnTo>
                        <a:pt x="704" y="886"/>
                      </a:lnTo>
                      <a:lnTo>
                        <a:pt x="712" y="873"/>
                      </a:lnTo>
                      <a:lnTo>
                        <a:pt x="719" y="862"/>
                      </a:lnTo>
                      <a:lnTo>
                        <a:pt x="727" y="849"/>
                      </a:lnTo>
                      <a:lnTo>
                        <a:pt x="741" y="829"/>
                      </a:lnTo>
                      <a:lnTo>
                        <a:pt x="754" y="809"/>
                      </a:lnTo>
                      <a:lnTo>
                        <a:pt x="769" y="786"/>
                      </a:lnTo>
                      <a:lnTo>
                        <a:pt x="784" y="760"/>
                      </a:lnTo>
                      <a:lnTo>
                        <a:pt x="801" y="733"/>
                      </a:lnTo>
                      <a:lnTo>
                        <a:pt x="814" y="703"/>
                      </a:lnTo>
                      <a:lnTo>
                        <a:pt x="828" y="672"/>
                      </a:lnTo>
                      <a:lnTo>
                        <a:pt x="841" y="638"/>
                      </a:lnTo>
                      <a:lnTo>
                        <a:pt x="852" y="602"/>
                      </a:lnTo>
                      <a:lnTo>
                        <a:pt x="862" y="564"/>
                      </a:lnTo>
                      <a:lnTo>
                        <a:pt x="870" y="525"/>
                      </a:lnTo>
                      <a:lnTo>
                        <a:pt x="874" y="484"/>
                      </a:lnTo>
                      <a:lnTo>
                        <a:pt x="877" y="440"/>
                      </a:lnTo>
                      <a:lnTo>
                        <a:pt x="875" y="395"/>
                      </a:lnTo>
                      <a:lnTo>
                        <a:pt x="870" y="348"/>
                      </a:lnTo>
                      <a:lnTo>
                        <a:pt x="862" y="298"/>
                      </a:lnTo>
                      <a:lnTo>
                        <a:pt x="843" y="247"/>
                      </a:lnTo>
                      <a:lnTo>
                        <a:pt x="820" y="201"/>
                      </a:lnTo>
                      <a:lnTo>
                        <a:pt x="792" y="159"/>
                      </a:lnTo>
                      <a:lnTo>
                        <a:pt x="760" y="123"/>
                      </a:lnTo>
                      <a:lnTo>
                        <a:pt x="725" y="92"/>
                      </a:lnTo>
                      <a:lnTo>
                        <a:pt x="687" y="66"/>
                      </a:lnTo>
                      <a:lnTo>
                        <a:pt x="645" y="44"/>
                      </a:lnTo>
                      <a:lnTo>
                        <a:pt x="602" y="27"/>
                      </a:lnTo>
                      <a:lnTo>
                        <a:pt x="559" y="14"/>
                      </a:lnTo>
                      <a:lnTo>
                        <a:pt x="514" y="6"/>
                      </a:lnTo>
                      <a:lnTo>
                        <a:pt x="469" y="0"/>
                      </a:lnTo>
                      <a:lnTo>
                        <a:pt x="424" y="0"/>
                      </a:lnTo>
                      <a:lnTo>
                        <a:pt x="380" y="2"/>
                      </a:lnTo>
                      <a:lnTo>
                        <a:pt x="338" y="8"/>
                      </a:lnTo>
                      <a:lnTo>
                        <a:pt x="297" y="19"/>
                      </a:lnTo>
                      <a:lnTo>
                        <a:pt x="259" y="31"/>
                      </a:lnTo>
                      <a:close/>
                    </a:path>
                  </a:pathLst>
                </a:custGeom>
                <a:solidFill>
                  <a:srgbClr val="F9B505"/>
                </a:solidFill>
                <a:ln w="9525">
                  <a:noFill/>
                  <a:round/>
                  <a:headEnd/>
                  <a:tailEnd/>
                </a:ln>
                <a:effectLst/>
              </p:spPr>
              <p:txBody>
                <a:bodyPr/>
                <a:lstStyle/>
                <a:p>
                  <a:pPr>
                    <a:defRPr/>
                  </a:pPr>
                  <a:endParaRPr lang="en-US">
                    <a:latin typeface="Arial" charset="0"/>
                    <a:cs typeface="+mn-cs"/>
                  </a:endParaRPr>
                </a:p>
              </p:txBody>
            </p:sp>
            <p:sp>
              <p:nvSpPr>
                <p:cNvPr id="20" name="Freeform 17"/>
                <p:cNvSpPr>
                  <a:spLocks/>
                </p:cNvSpPr>
                <p:nvPr/>
              </p:nvSpPr>
              <p:spPr bwMode="auto">
                <a:xfrm>
                  <a:off x="2215" y="2844"/>
                  <a:ext cx="434" cy="620"/>
                </a:xfrm>
                <a:custGeom>
                  <a:avLst/>
                  <a:gdLst/>
                  <a:ahLst/>
                  <a:cxnLst>
                    <a:cxn ang="0">
                      <a:pos x="215" y="55"/>
                    </a:cxn>
                    <a:cxn ang="0">
                      <a:pos x="139" y="112"/>
                    </a:cxn>
                    <a:cxn ang="0">
                      <a:pos x="76" y="184"/>
                    </a:cxn>
                    <a:cxn ang="0">
                      <a:pos x="30" y="266"/>
                    </a:cxn>
                    <a:cxn ang="0">
                      <a:pos x="4" y="362"/>
                    </a:cxn>
                    <a:cxn ang="0">
                      <a:pos x="1" y="468"/>
                    </a:cxn>
                    <a:cxn ang="0">
                      <a:pos x="25" y="585"/>
                    </a:cxn>
                    <a:cxn ang="0">
                      <a:pos x="78" y="714"/>
                    </a:cxn>
                    <a:cxn ang="0">
                      <a:pos x="127" y="801"/>
                    </a:cxn>
                    <a:cxn ang="0">
                      <a:pos x="152" y="838"/>
                    </a:cxn>
                    <a:cxn ang="0">
                      <a:pos x="175" y="873"/>
                    </a:cxn>
                    <a:cxn ang="0">
                      <a:pos x="199" y="909"/>
                    </a:cxn>
                    <a:cxn ang="0">
                      <a:pos x="215" y="938"/>
                    </a:cxn>
                    <a:cxn ang="0">
                      <a:pos x="224" y="961"/>
                    </a:cxn>
                    <a:cxn ang="0">
                      <a:pos x="233" y="984"/>
                    </a:cxn>
                    <a:cxn ang="0">
                      <a:pos x="241" y="1006"/>
                    </a:cxn>
                    <a:cxn ang="0">
                      <a:pos x="251" y="1062"/>
                    </a:cxn>
                    <a:cxn ang="0">
                      <a:pos x="261" y="1153"/>
                    </a:cxn>
                    <a:cxn ang="0">
                      <a:pos x="271" y="1211"/>
                    </a:cxn>
                    <a:cxn ang="0">
                      <a:pos x="285" y="1235"/>
                    </a:cxn>
                    <a:cxn ang="0">
                      <a:pos x="311" y="1248"/>
                    </a:cxn>
                    <a:cxn ang="0">
                      <a:pos x="350" y="1248"/>
                    </a:cxn>
                    <a:cxn ang="0">
                      <a:pos x="388" y="1248"/>
                    </a:cxn>
                    <a:cxn ang="0">
                      <a:pos x="427" y="1248"/>
                    </a:cxn>
                    <a:cxn ang="0">
                      <a:pos x="466" y="1248"/>
                    </a:cxn>
                    <a:cxn ang="0">
                      <a:pos x="505" y="1248"/>
                    </a:cxn>
                    <a:cxn ang="0">
                      <a:pos x="543" y="1248"/>
                    </a:cxn>
                    <a:cxn ang="0">
                      <a:pos x="582" y="1248"/>
                    </a:cxn>
                    <a:cxn ang="0">
                      <a:pos x="608" y="1239"/>
                    </a:cxn>
                    <a:cxn ang="0">
                      <a:pos x="618" y="1218"/>
                    </a:cxn>
                    <a:cxn ang="0">
                      <a:pos x="626" y="1167"/>
                    </a:cxn>
                    <a:cxn ang="0">
                      <a:pos x="633" y="1084"/>
                    </a:cxn>
                    <a:cxn ang="0">
                      <a:pos x="642" y="1020"/>
                    </a:cxn>
                    <a:cxn ang="0">
                      <a:pos x="656" y="970"/>
                    </a:cxn>
                    <a:cxn ang="0">
                      <a:pos x="670" y="933"/>
                    </a:cxn>
                    <a:cxn ang="0">
                      <a:pos x="684" y="908"/>
                    </a:cxn>
                    <a:cxn ang="0">
                      <a:pos x="699" y="884"/>
                    </a:cxn>
                    <a:cxn ang="0">
                      <a:pos x="714" y="860"/>
                    </a:cxn>
                    <a:cxn ang="0">
                      <a:pos x="734" y="829"/>
                    </a:cxn>
                    <a:cxn ang="0">
                      <a:pos x="763" y="785"/>
                    </a:cxn>
                    <a:cxn ang="0">
                      <a:pos x="793" y="732"/>
                    </a:cxn>
                    <a:cxn ang="0">
                      <a:pos x="822" y="672"/>
                    </a:cxn>
                    <a:cxn ang="0">
                      <a:pos x="846" y="603"/>
                    </a:cxn>
                    <a:cxn ang="0">
                      <a:pos x="862" y="526"/>
                    </a:cxn>
                    <a:cxn ang="0">
                      <a:pos x="869" y="440"/>
                    </a:cxn>
                    <a:cxn ang="0">
                      <a:pos x="862" y="348"/>
                    </a:cxn>
                    <a:cxn ang="0">
                      <a:pos x="836" y="247"/>
                    </a:cxn>
                    <a:cxn ang="0">
                      <a:pos x="786" y="160"/>
                    </a:cxn>
                    <a:cxn ang="0">
                      <a:pos x="719" y="94"/>
                    </a:cxn>
                    <a:cxn ang="0">
                      <a:pos x="641" y="45"/>
                    </a:cxn>
                    <a:cxn ang="0">
                      <a:pos x="556" y="15"/>
                    </a:cxn>
                    <a:cxn ang="0">
                      <a:pos x="467" y="2"/>
                    </a:cxn>
                    <a:cxn ang="0">
                      <a:pos x="380" y="3"/>
                    </a:cxn>
                    <a:cxn ang="0">
                      <a:pos x="296" y="18"/>
                    </a:cxn>
                  </a:cxnLst>
                  <a:rect l="0" t="0" r="r" b="b"/>
                  <a:pathLst>
                    <a:path w="869" h="1248">
                      <a:moveTo>
                        <a:pt x="258" y="30"/>
                      </a:moveTo>
                      <a:lnTo>
                        <a:pt x="215" y="55"/>
                      </a:lnTo>
                      <a:lnTo>
                        <a:pt x="176" y="82"/>
                      </a:lnTo>
                      <a:lnTo>
                        <a:pt x="139" y="112"/>
                      </a:lnTo>
                      <a:lnTo>
                        <a:pt x="106" y="147"/>
                      </a:lnTo>
                      <a:lnTo>
                        <a:pt x="76" y="184"/>
                      </a:lnTo>
                      <a:lnTo>
                        <a:pt x="50" y="224"/>
                      </a:lnTo>
                      <a:lnTo>
                        <a:pt x="30" y="266"/>
                      </a:lnTo>
                      <a:lnTo>
                        <a:pt x="15" y="313"/>
                      </a:lnTo>
                      <a:lnTo>
                        <a:pt x="4" y="362"/>
                      </a:lnTo>
                      <a:lnTo>
                        <a:pt x="0" y="414"/>
                      </a:lnTo>
                      <a:lnTo>
                        <a:pt x="1" y="468"/>
                      </a:lnTo>
                      <a:lnTo>
                        <a:pt x="9" y="526"/>
                      </a:lnTo>
                      <a:lnTo>
                        <a:pt x="25" y="585"/>
                      </a:lnTo>
                      <a:lnTo>
                        <a:pt x="47" y="649"/>
                      </a:lnTo>
                      <a:lnTo>
                        <a:pt x="78" y="714"/>
                      </a:lnTo>
                      <a:lnTo>
                        <a:pt x="116" y="782"/>
                      </a:lnTo>
                      <a:lnTo>
                        <a:pt x="127" y="801"/>
                      </a:lnTo>
                      <a:lnTo>
                        <a:pt x="139" y="819"/>
                      </a:lnTo>
                      <a:lnTo>
                        <a:pt x="152" y="838"/>
                      </a:lnTo>
                      <a:lnTo>
                        <a:pt x="163" y="855"/>
                      </a:lnTo>
                      <a:lnTo>
                        <a:pt x="175" y="873"/>
                      </a:lnTo>
                      <a:lnTo>
                        <a:pt x="187" y="891"/>
                      </a:lnTo>
                      <a:lnTo>
                        <a:pt x="199" y="909"/>
                      </a:lnTo>
                      <a:lnTo>
                        <a:pt x="210" y="926"/>
                      </a:lnTo>
                      <a:lnTo>
                        <a:pt x="215" y="938"/>
                      </a:lnTo>
                      <a:lnTo>
                        <a:pt x="220" y="949"/>
                      </a:lnTo>
                      <a:lnTo>
                        <a:pt x="224" y="961"/>
                      </a:lnTo>
                      <a:lnTo>
                        <a:pt x="229" y="972"/>
                      </a:lnTo>
                      <a:lnTo>
                        <a:pt x="233" y="984"/>
                      </a:lnTo>
                      <a:lnTo>
                        <a:pt x="237" y="994"/>
                      </a:lnTo>
                      <a:lnTo>
                        <a:pt x="241" y="1006"/>
                      </a:lnTo>
                      <a:lnTo>
                        <a:pt x="246" y="1017"/>
                      </a:lnTo>
                      <a:lnTo>
                        <a:pt x="251" y="1062"/>
                      </a:lnTo>
                      <a:lnTo>
                        <a:pt x="256" y="1107"/>
                      </a:lnTo>
                      <a:lnTo>
                        <a:pt x="261" y="1153"/>
                      </a:lnTo>
                      <a:lnTo>
                        <a:pt x="266" y="1198"/>
                      </a:lnTo>
                      <a:lnTo>
                        <a:pt x="271" y="1211"/>
                      </a:lnTo>
                      <a:lnTo>
                        <a:pt x="278" y="1222"/>
                      </a:lnTo>
                      <a:lnTo>
                        <a:pt x="285" y="1235"/>
                      </a:lnTo>
                      <a:lnTo>
                        <a:pt x="291" y="1248"/>
                      </a:lnTo>
                      <a:lnTo>
                        <a:pt x="311" y="1248"/>
                      </a:lnTo>
                      <a:lnTo>
                        <a:pt x="330" y="1248"/>
                      </a:lnTo>
                      <a:lnTo>
                        <a:pt x="350" y="1248"/>
                      </a:lnTo>
                      <a:lnTo>
                        <a:pt x="369" y="1248"/>
                      </a:lnTo>
                      <a:lnTo>
                        <a:pt x="388" y="1248"/>
                      </a:lnTo>
                      <a:lnTo>
                        <a:pt x="407" y="1248"/>
                      </a:lnTo>
                      <a:lnTo>
                        <a:pt x="427" y="1248"/>
                      </a:lnTo>
                      <a:lnTo>
                        <a:pt x="446" y="1248"/>
                      </a:lnTo>
                      <a:lnTo>
                        <a:pt x="466" y="1248"/>
                      </a:lnTo>
                      <a:lnTo>
                        <a:pt x="486" y="1248"/>
                      </a:lnTo>
                      <a:lnTo>
                        <a:pt x="505" y="1248"/>
                      </a:lnTo>
                      <a:lnTo>
                        <a:pt x="525" y="1248"/>
                      </a:lnTo>
                      <a:lnTo>
                        <a:pt x="543" y="1248"/>
                      </a:lnTo>
                      <a:lnTo>
                        <a:pt x="563" y="1248"/>
                      </a:lnTo>
                      <a:lnTo>
                        <a:pt x="582" y="1248"/>
                      </a:lnTo>
                      <a:lnTo>
                        <a:pt x="602" y="1248"/>
                      </a:lnTo>
                      <a:lnTo>
                        <a:pt x="608" y="1239"/>
                      </a:lnTo>
                      <a:lnTo>
                        <a:pt x="612" y="1228"/>
                      </a:lnTo>
                      <a:lnTo>
                        <a:pt x="618" y="1218"/>
                      </a:lnTo>
                      <a:lnTo>
                        <a:pt x="624" y="1207"/>
                      </a:lnTo>
                      <a:lnTo>
                        <a:pt x="626" y="1167"/>
                      </a:lnTo>
                      <a:lnTo>
                        <a:pt x="630" y="1126"/>
                      </a:lnTo>
                      <a:lnTo>
                        <a:pt x="633" y="1084"/>
                      </a:lnTo>
                      <a:lnTo>
                        <a:pt x="635" y="1044"/>
                      </a:lnTo>
                      <a:lnTo>
                        <a:pt x="642" y="1020"/>
                      </a:lnTo>
                      <a:lnTo>
                        <a:pt x="649" y="994"/>
                      </a:lnTo>
                      <a:lnTo>
                        <a:pt x="656" y="970"/>
                      </a:lnTo>
                      <a:lnTo>
                        <a:pt x="663" y="946"/>
                      </a:lnTo>
                      <a:lnTo>
                        <a:pt x="670" y="933"/>
                      </a:lnTo>
                      <a:lnTo>
                        <a:pt x="677" y="921"/>
                      </a:lnTo>
                      <a:lnTo>
                        <a:pt x="684" y="908"/>
                      </a:lnTo>
                      <a:lnTo>
                        <a:pt x="692" y="896"/>
                      </a:lnTo>
                      <a:lnTo>
                        <a:pt x="699" y="884"/>
                      </a:lnTo>
                      <a:lnTo>
                        <a:pt x="706" y="871"/>
                      </a:lnTo>
                      <a:lnTo>
                        <a:pt x="714" y="860"/>
                      </a:lnTo>
                      <a:lnTo>
                        <a:pt x="721" y="847"/>
                      </a:lnTo>
                      <a:lnTo>
                        <a:pt x="734" y="829"/>
                      </a:lnTo>
                      <a:lnTo>
                        <a:pt x="748" y="808"/>
                      </a:lnTo>
                      <a:lnTo>
                        <a:pt x="763" y="785"/>
                      </a:lnTo>
                      <a:lnTo>
                        <a:pt x="778" y="759"/>
                      </a:lnTo>
                      <a:lnTo>
                        <a:pt x="793" y="732"/>
                      </a:lnTo>
                      <a:lnTo>
                        <a:pt x="808" y="703"/>
                      </a:lnTo>
                      <a:lnTo>
                        <a:pt x="822" y="672"/>
                      </a:lnTo>
                      <a:lnTo>
                        <a:pt x="835" y="638"/>
                      </a:lnTo>
                      <a:lnTo>
                        <a:pt x="846" y="603"/>
                      </a:lnTo>
                      <a:lnTo>
                        <a:pt x="855" y="565"/>
                      </a:lnTo>
                      <a:lnTo>
                        <a:pt x="862" y="526"/>
                      </a:lnTo>
                      <a:lnTo>
                        <a:pt x="867" y="484"/>
                      </a:lnTo>
                      <a:lnTo>
                        <a:pt x="869" y="440"/>
                      </a:lnTo>
                      <a:lnTo>
                        <a:pt x="868" y="395"/>
                      </a:lnTo>
                      <a:lnTo>
                        <a:pt x="862" y="348"/>
                      </a:lnTo>
                      <a:lnTo>
                        <a:pt x="854" y="299"/>
                      </a:lnTo>
                      <a:lnTo>
                        <a:pt x="836" y="247"/>
                      </a:lnTo>
                      <a:lnTo>
                        <a:pt x="813" y="201"/>
                      </a:lnTo>
                      <a:lnTo>
                        <a:pt x="786" y="160"/>
                      </a:lnTo>
                      <a:lnTo>
                        <a:pt x="754" y="125"/>
                      </a:lnTo>
                      <a:lnTo>
                        <a:pt x="719" y="94"/>
                      </a:lnTo>
                      <a:lnTo>
                        <a:pt x="681" y="67"/>
                      </a:lnTo>
                      <a:lnTo>
                        <a:pt x="641" y="45"/>
                      </a:lnTo>
                      <a:lnTo>
                        <a:pt x="600" y="28"/>
                      </a:lnTo>
                      <a:lnTo>
                        <a:pt x="556" y="15"/>
                      </a:lnTo>
                      <a:lnTo>
                        <a:pt x="512" y="6"/>
                      </a:lnTo>
                      <a:lnTo>
                        <a:pt x="467" y="2"/>
                      </a:lnTo>
                      <a:lnTo>
                        <a:pt x="423" y="0"/>
                      </a:lnTo>
                      <a:lnTo>
                        <a:pt x="380" y="3"/>
                      </a:lnTo>
                      <a:lnTo>
                        <a:pt x="337" y="8"/>
                      </a:lnTo>
                      <a:lnTo>
                        <a:pt x="296" y="18"/>
                      </a:lnTo>
                      <a:lnTo>
                        <a:pt x="258" y="30"/>
                      </a:lnTo>
                      <a:close/>
                    </a:path>
                  </a:pathLst>
                </a:custGeom>
                <a:solidFill>
                  <a:srgbClr val="FCBF02"/>
                </a:solidFill>
                <a:ln w="9525">
                  <a:noFill/>
                  <a:round/>
                  <a:headEnd/>
                  <a:tailEnd/>
                </a:ln>
                <a:effectLst/>
              </p:spPr>
              <p:txBody>
                <a:bodyPr/>
                <a:lstStyle/>
                <a:p>
                  <a:pPr>
                    <a:defRPr/>
                  </a:pPr>
                  <a:endParaRPr lang="en-US">
                    <a:latin typeface="Arial" charset="0"/>
                    <a:cs typeface="+mn-cs"/>
                  </a:endParaRPr>
                </a:p>
              </p:txBody>
            </p:sp>
            <p:sp>
              <p:nvSpPr>
                <p:cNvPr id="21" name="Freeform 18"/>
                <p:cNvSpPr>
                  <a:spLocks/>
                </p:cNvSpPr>
                <p:nvPr/>
              </p:nvSpPr>
              <p:spPr bwMode="auto">
                <a:xfrm>
                  <a:off x="2215" y="2844"/>
                  <a:ext cx="434" cy="620"/>
                </a:xfrm>
                <a:custGeom>
                  <a:avLst/>
                  <a:gdLst/>
                  <a:ahLst/>
                  <a:cxnLst>
                    <a:cxn ang="0">
                      <a:pos x="259" y="30"/>
                    </a:cxn>
                    <a:cxn ang="0">
                      <a:pos x="216" y="54"/>
                    </a:cxn>
                    <a:cxn ang="0">
                      <a:pos x="176" y="80"/>
                    </a:cxn>
                    <a:cxn ang="0">
                      <a:pos x="139" y="111"/>
                    </a:cxn>
                    <a:cxn ang="0">
                      <a:pos x="106" y="145"/>
                    </a:cxn>
                    <a:cxn ang="0">
                      <a:pos x="77" y="182"/>
                    </a:cxn>
                    <a:cxn ang="0">
                      <a:pos x="52" y="222"/>
                    </a:cxn>
                    <a:cxn ang="0">
                      <a:pos x="31" y="265"/>
                    </a:cxn>
                    <a:cxn ang="0">
                      <a:pos x="15" y="311"/>
                    </a:cxn>
                    <a:cxn ang="0">
                      <a:pos x="4" y="360"/>
                    </a:cxn>
                    <a:cxn ang="0">
                      <a:pos x="0" y="412"/>
                    </a:cxn>
                    <a:cxn ang="0">
                      <a:pos x="2" y="466"/>
                    </a:cxn>
                    <a:cxn ang="0">
                      <a:pos x="10" y="524"/>
                    </a:cxn>
                    <a:cxn ang="0">
                      <a:pos x="25" y="584"/>
                    </a:cxn>
                    <a:cxn ang="0">
                      <a:pos x="48" y="647"/>
                    </a:cxn>
                    <a:cxn ang="0">
                      <a:pos x="79" y="713"/>
                    </a:cxn>
                    <a:cxn ang="0">
                      <a:pos x="117" y="781"/>
                    </a:cxn>
                    <a:cxn ang="0">
                      <a:pos x="212" y="923"/>
                    </a:cxn>
                    <a:cxn ang="0">
                      <a:pos x="247" y="1014"/>
                    </a:cxn>
                    <a:cxn ang="0">
                      <a:pos x="267" y="1195"/>
                    </a:cxn>
                    <a:cxn ang="0">
                      <a:pos x="292" y="1245"/>
                    </a:cxn>
                    <a:cxn ang="0">
                      <a:pos x="601" y="1245"/>
                    </a:cxn>
                    <a:cxn ang="0">
                      <a:pos x="620" y="1204"/>
                    </a:cxn>
                    <a:cxn ang="0">
                      <a:pos x="632" y="1041"/>
                    </a:cxn>
                    <a:cxn ang="0">
                      <a:pos x="660" y="943"/>
                    </a:cxn>
                    <a:cxn ang="0">
                      <a:pos x="718" y="844"/>
                    </a:cxn>
                    <a:cxn ang="0">
                      <a:pos x="731" y="826"/>
                    </a:cxn>
                    <a:cxn ang="0">
                      <a:pos x="746" y="805"/>
                    </a:cxn>
                    <a:cxn ang="0">
                      <a:pos x="760" y="782"/>
                    </a:cxn>
                    <a:cxn ang="0">
                      <a:pos x="775" y="758"/>
                    </a:cxn>
                    <a:cxn ang="0">
                      <a:pos x="790" y="730"/>
                    </a:cxn>
                    <a:cxn ang="0">
                      <a:pos x="805" y="701"/>
                    </a:cxn>
                    <a:cxn ang="0">
                      <a:pos x="817" y="670"/>
                    </a:cxn>
                    <a:cxn ang="0">
                      <a:pos x="830" y="637"/>
                    </a:cxn>
                    <a:cxn ang="0">
                      <a:pos x="842" y="601"/>
                    </a:cxn>
                    <a:cxn ang="0">
                      <a:pos x="851" y="564"/>
                    </a:cxn>
                    <a:cxn ang="0">
                      <a:pos x="858" y="525"/>
                    </a:cxn>
                    <a:cxn ang="0">
                      <a:pos x="862" y="483"/>
                    </a:cxn>
                    <a:cxn ang="0">
                      <a:pos x="865" y="440"/>
                    </a:cxn>
                    <a:cxn ang="0">
                      <a:pos x="863" y="395"/>
                    </a:cxn>
                    <a:cxn ang="0">
                      <a:pos x="859" y="348"/>
                    </a:cxn>
                    <a:cxn ang="0">
                      <a:pos x="851" y="298"/>
                    </a:cxn>
                    <a:cxn ang="0">
                      <a:pos x="832" y="246"/>
                    </a:cxn>
                    <a:cxn ang="0">
                      <a:pos x="809" y="201"/>
                    </a:cxn>
                    <a:cxn ang="0">
                      <a:pos x="782" y="160"/>
                    </a:cxn>
                    <a:cxn ang="0">
                      <a:pos x="751" y="124"/>
                    </a:cxn>
                    <a:cxn ang="0">
                      <a:pos x="716" y="93"/>
                    </a:cxn>
                    <a:cxn ang="0">
                      <a:pos x="679" y="67"/>
                    </a:cxn>
                    <a:cxn ang="0">
                      <a:pos x="640" y="45"/>
                    </a:cxn>
                    <a:cxn ang="0">
                      <a:pos x="599" y="27"/>
                    </a:cxn>
                    <a:cxn ang="0">
                      <a:pos x="556" y="15"/>
                    </a:cxn>
                    <a:cxn ang="0">
                      <a:pos x="512" y="5"/>
                    </a:cxn>
                    <a:cxn ang="0">
                      <a:pos x="468" y="1"/>
                    </a:cxn>
                    <a:cxn ang="0">
                      <a:pos x="424" y="0"/>
                    </a:cxn>
                    <a:cxn ang="0">
                      <a:pos x="381" y="2"/>
                    </a:cxn>
                    <a:cxn ang="0">
                      <a:pos x="338" y="8"/>
                    </a:cxn>
                    <a:cxn ang="0">
                      <a:pos x="298" y="17"/>
                    </a:cxn>
                    <a:cxn ang="0">
                      <a:pos x="259" y="30"/>
                    </a:cxn>
                  </a:cxnLst>
                  <a:rect l="0" t="0" r="r" b="b"/>
                  <a:pathLst>
                    <a:path w="865" h="1245">
                      <a:moveTo>
                        <a:pt x="259" y="30"/>
                      </a:moveTo>
                      <a:lnTo>
                        <a:pt x="216" y="54"/>
                      </a:lnTo>
                      <a:lnTo>
                        <a:pt x="176" y="80"/>
                      </a:lnTo>
                      <a:lnTo>
                        <a:pt x="139" y="111"/>
                      </a:lnTo>
                      <a:lnTo>
                        <a:pt x="106" y="145"/>
                      </a:lnTo>
                      <a:lnTo>
                        <a:pt x="77" y="182"/>
                      </a:lnTo>
                      <a:lnTo>
                        <a:pt x="52" y="222"/>
                      </a:lnTo>
                      <a:lnTo>
                        <a:pt x="31" y="265"/>
                      </a:lnTo>
                      <a:lnTo>
                        <a:pt x="15" y="311"/>
                      </a:lnTo>
                      <a:lnTo>
                        <a:pt x="4" y="360"/>
                      </a:lnTo>
                      <a:lnTo>
                        <a:pt x="0" y="412"/>
                      </a:lnTo>
                      <a:lnTo>
                        <a:pt x="2" y="466"/>
                      </a:lnTo>
                      <a:lnTo>
                        <a:pt x="10" y="524"/>
                      </a:lnTo>
                      <a:lnTo>
                        <a:pt x="25" y="584"/>
                      </a:lnTo>
                      <a:lnTo>
                        <a:pt x="48" y="647"/>
                      </a:lnTo>
                      <a:lnTo>
                        <a:pt x="79" y="713"/>
                      </a:lnTo>
                      <a:lnTo>
                        <a:pt x="117" y="781"/>
                      </a:lnTo>
                      <a:lnTo>
                        <a:pt x="212" y="923"/>
                      </a:lnTo>
                      <a:lnTo>
                        <a:pt x="247" y="1014"/>
                      </a:lnTo>
                      <a:lnTo>
                        <a:pt x="267" y="1195"/>
                      </a:lnTo>
                      <a:lnTo>
                        <a:pt x="292" y="1245"/>
                      </a:lnTo>
                      <a:lnTo>
                        <a:pt x="601" y="1245"/>
                      </a:lnTo>
                      <a:lnTo>
                        <a:pt x="620" y="1204"/>
                      </a:lnTo>
                      <a:lnTo>
                        <a:pt x="632" y="1041"/>
                      </a:lnTo>
                      <a:lnTo>
                        <a:pt x="660" y="943"/>
                      </a:lnTo>
                      <a:lnTo>
                        <a:pt x="718" y="844"/>
                      </a:lnTo>
                      <a:lnTo>
                        <a:pt x="731" y="826"/>
                      </a:lnTo>
                      <a:lnTo>
                        <a:pt x="746" y="805"/>
                      </a:lnTo>
                      <a:lnTo>
                        <a:pt x="760" y="782"/>
                      </a:lnTo>
                      <a:lnTo>
                        <a:pt x="775" y="758"/>
                      </a:lnTo>
                      <a:lnTo>
                        <a:pt x="790" y="730"/>
                      </a:lnTo>
                      <a:lnTo>
                        <a:pt x="805" y="701"/>
                      </a:lnTo>
                      <a:lnTo>
                        <a:pt x="817" y="670"/>
                      </a:lnTo>
                      <a:lnTo>
                        <a:pt x="830" y="637"/>
                      </a:lnTo>
                      <a:lnTo>
                        <a:pt x="842" y="601"/>
                      </a:lnTo>
                      <a:lnTo>
                        <a:pt x="851" y="564"/>
                      </a:lnTo>
                      <a:lnTo>
                        <a:pt x="858" y="525"/>
                      </a:lnTo>
                      <a:lnTo>
                        <a:pt x="862" y="483"/>
                      </a:lnTo>
                      <a:lnTo>
                        <a:pt x="865" y="440"/>
                      </a:lnTo>
                      <a:lnTo>
                        <a:pt x="863" y="395"/>
                      </a:lnTo>
                      <a:lnTo>
                        <a:pt x="859" y="348"/>
                      </a:lnTo>
                      <a:lnTo>
                        <a:pt x="851" y="298"/>
                      </a:lnTo>
                      <a:lnTo>
                        <a:pt x="832" y="246"/>
                      </a:lnTo>
                      <a:lnTo>
                        <a:pt x="809" y="201"/>
                      </a:lnTo>
                      <a:lnTo>
                        <a:pt x="782" y="160"/>
                      </a:lnTo>
                      <a:lnTo>
                        <a:pt x="751" y="124"/>
                      </a:lnTo>
                      <a:lnTo>
                        <a:pt x="716" y="93"/>
                      </a:lnTo>
                      <a:lnTo>
                        <a:pt x="679" y="67"/>
                      </a:lnTo>
                      <a:lnTo>
                        <a:pt x="640" y="45"/>
                      </a:lnTo>
                      <a:lnTo>
                        <a:pt x="599" y="27"/>
                      </a:lnTo>
                      <a:lnTo>
                        <a:pt x="556" y="15"/>
                      </a:lnTo>
                      <a:lnTo>
                        <a:pt x="512" y="5"/>
                      </a:lnTo>
                      <a:lnTo>
                        <a:pt x="468" y="1"/>
                      </a:lnTo>
                      <a:lnTo>
                        <a:pt x="424" y="0"/>
                      </a:lnTo>
                      <a:lnTo>
                        <a:pt x="381" y="2"/>
                      </a:lnTo>
                      <a:lnTo>
                        <a:pt x="338" y="8"/>
                      </a:lnTo>
                      <a:lnTo>
                        <a:pt x="298" y="17"/>
                      </a:lnTo>
                      <a:lnTo>
                        <a:pt x="259" y="30"/>
                      </a:lnTo>
                      <a:close/>
                    </a:path>
                  </a:pathLst>
                </a:custGeom>
                <a:solidFill>
                  <a:srgbClr val="FFC900"/>
                </a:solidFill>
                <a:ln w="9525">
                  <a:noFill/>
                  <a:round/>
                  <a:headEnd/>
                  <a:tailEnd/>
                </a:ln>
                <a:effectLst/>
              </p:spPr>
              <p:txBody>
                <a:bodyPr/>
                <a:lstStyle/>
                <a:p>
                  <a:pPr>
                    <a:defRPr/>
                  </a:pPr>
                  <a:endParaRPr lang="en-US">
                    <a:latin typeface="Arial" charset="0"/>
                    <a:cs typeface="+mn-cs"/>
                  </a:endParaRPr>
                </a:p>
              </p:txBody>
            </p:sp>
            <p:sp>
              <p:nvSpPr>
                <p:cNvPr id="22" name="Freeform 19"/>
                <p:cNvSpPr>
                  <a:spLocks/>
                </p:cNvSpPr>
                <p:nvPr/>
              </p:nvSpPr>
              <p:spPr bwMode="auto">
                <a:xfrm>
                  <a:off x="2239" y="2869"/>
                  <a:ext cx="388" cy="588"/>
                </a:xfrm>
                <a:custGeom>
                  <a:avLst/>
                  <a:gdLst/>
                  <a:ahLst/>
                  <a:cxnLst>
                    <a:cxn ang="0">
                      <a:pos x="235" y="20"/>
                    </a:cxn>
                    <a:cxn ang="0">
                      <a:pos x="196" y="41"/>
                    </a:cxn>
                    <a:cxn ang="0">
                      <a:pos x="160" y="65"/>
                    </a:cxn>
                    <a:cxn ang="0">
                      <a:pos x="127" y="93"/>
                    </a:cxn>
                    <a:cxn ang="0">
                      <a:pos x="96" y="123"/>
                    </a:cxn>
                    <a:cxn ang="0">
                      <a:pos x="69" y="155"/>
                    </a:cxn>
                    <a:cxn ang="0">
                      <a:pos x="46" y="191"/>
                    </a:cxn>
                    <a:cxn ang="0">
                      <a:pos x="28" y="229"/>
                    </a:cxn>
                    <a:cxn ang="0">
                      <a:pos x="14" y="270"/>
                    </a:cxn>
                    <a:cxn ang="0">
                      <a:pos x="4" y="314"/>
                    </a:cxn>
                    <a:cxn ang="0">
                      <a:pos x="0" y="360"/>
                    </a:cxn>
                    <a:cxn ang="0">
                      <a:pos x="1" y="409"/>
                    </a:cxn>
                    <a:cxn ang="0">
                      <a:pos x="10" y="460"/>
                    </a:cxn>
                    <a:cxn ang="0">
                      <a:pos x="23" y="513"/>
                    </a:cxn>
                    <a:cxn ang="0">
                      <a:pos x="44" y="570"/>
                    </a:cxn>
                    <a:cxn ang="0">
                      <a:pos x="72" y="627"/>
                    </a:cxn>
                    <a:cxn ang="0">
                      <a:pos x="106" y="688"/>
                    </a:cxn>
                    <a:cxn ang="0">
                      <a:pos x="219" y="816"/>
                    </a:cxn>
                    <a:cxn ang="0">
                      <a:pos x="243" y="896"/>
                    </a:cxn>
                    <a:cxn ang="0">
                      <a:pos x="259" y="1118"/>
                    </a:cxn>
                    <a:cxn ang="0">
                      <a:pos x="308" y="1173"/>
                    </a:cxn>
                    <a:cxn ang="0">
                      <a:pos x="516" y="1173"/>
                    </a:cxn>
                    <a:cxn ang="0">
                      <a:pos x="557" y="1126"/>
                    </a:cxn>
                    <a:cxn ang="0">
                      <a:pos x="565" y="935"/>
                    </a:cxn>
                    <a:cxn ang="0">
                      <a:pos x="589" y="847"/>
                    </a:cxn>
                    <a:cxn ang="0">
                      <a:pos x="637" y="760"/>
                    </a:cxn>
                    <a:cxn ang="0">
                      <a:pos x="664" y="722"/>
                    </a:cxn>
                    <a:cxn ang="0">
                      <a:pos x="691" y="676"/>
                    </a:cxn>
                    <a:cxn ang="0">
                      <a:pos x="718" y="623"/>
                    </a:cxn>
                    <a:cxn ang="0">
                      <a:pos x="741" y="564"/>
                    </a:cxn>
                    <a:cxn ang="0">
                      <a:pos x="759" y="497"/>
                    </a:cxn>
                    <a:cxn ang="0">
                      <a:pos x="772" y="425"/>
                    </a:cxn>
                    <a:cxn ang="0">
                      <a:pos x="774" y="345"/>
                    </a:cxn>
                    <a:cxn ang="0">
                      <a:pos x="766" y="259"/>
                    </a:cxn>
                    <a:cxn ang="0">
                      <a:pos x="750" y="214"/>
                    </a:cxn>
                    <a:cxn ang="0">
                      <a:pos x="729" y="172"/>
                    </a:cxn>
                    <a:cxn ang="0">
                      <a:pos x="705" y="138"/>
                    </a:cxn>
                    <a:cxn ang="0">
                      <a:pos x="677" y="107"/>
                    </a:cxn>
                    <a:cxn ang="0">
                      <a:pos x="646" y="79"/>
                    </a:cxn>
                    <a:cxn ang="0">
                      <a:pos x="614" y="57"/>
                    </a:cxn>
                    <a:cxn ang="0">
                      <a:pos x="578" y="39"/>
                    </a:cxn>
                    <a:cxn ang="0">
                      <a:pos x="542" y="24"/>
                    </a:cxn>
                    <a:cxn ang="0">
                      <a:pos x="504" y="12"/>
                    </a:cxn>
                    <a:cxn ang="0">
                      <a:pos x="464" y="5"/>
                    </a:cxn>
                    <a:cxn ang="0">
                      <a:pos x="425" y="1"/>
                    </a:cxn>
                    <a:cxn ang="0">
                      <a:pos x="386" y="0"/>
                    </a:cxn>
                    <a:cxn ang="0">
                      <a:pos x="347" y="1"/>
                    </a:cxn>
                    <a:cxn ang="0">
                      <a:pos x="308" y="5"/>
                    </a:cxn>
                    <a:cxn ang="0">
                      <a:pos x="271" y="11"/>
                    </a:cxn>
                    <a:cxn ang="0">
                      <a:pos x="235" y="20"/>
                    </a:cxn>
                  </a:cxnLst>
                  <a:rect l="0" t="0" r="r" b="b"/>
                  <a:pathLst>
                    <a:path w="774" h="1173">
                      <a:moveTo>
                        <a:pt x="235" y="20"/>
                      </a:moveTo>
                      <a:lnTo>
                        <a:pt x="196" y="41"/>
                      </a:lnTo>
                      <a:lnTo>
                        <a:pt x="160" y="65"/>
                      </a:lnTo>
                      <a:lnTo>
                        <a:pt x="127" y="93"/>
                      </a:lnTo>
                      <a:lnTo>
                        <a:pt x="96" y="123"/>
                      </a:lnTo>
                      <a:lnTo>
                        <a:pt x="69" y="155"/>
                      </a:lnTo>
                      <a:lnTo>
                        <a:pt x="46" y="191"/>
                      </a:lnTo>
                      <a:lnTo>
                        <a:pt x="28" y="229"/>
                      </a:lnTo>
                      <a:lnTo>
                        <a:pt x="14" y="270"/>
                      </a:lnTo>
                      <a:lnTo>
                        <a:pt x="4" y="314"/>
                      </a:lnTo>
                      <a:lnTo>
                        <a:pt x="0" y="360"/>
                      </a:lnTo>
                      <a:lnTo>
                        <a:pt x="1" y="409"/>
                      </a:lnTo>
                      <a:lnTo>
                        <a:pt x="10" y="460"/>
                      </a:lnTo>
                      <a:lnTo>
                        <a:pt x="23" y="513"/>
                      </a:lnTo>
                      <a:lnTo>
                        <a:pt x="44" y="570"/>
                      </a:lnTo>
                      <a:lnTo>
                        <a:pt x="72" y="627"/>
                      </a:lnTo>
                      <a:lnTo>
                        <a:pt x="106" y="688"/>
                      </a:lnTo>
                      <a:lnTo>
                        <a:pt x="219" y="816"/>
                      </a:lnTo>
                      <a:lnTo>
                        <a:pt x="243" y="896"/>
                      </a:lnTo>
                      <a:lnTo>
                        <a:pt x="259" y="1118"/>
                      </a:lnTo>
                      <a:lnTo>
                        <a:pt x="308" y="1173"/>
                      </a:lnTo>
                      <a:lnTo>
                        <a:pt x="516" y="1173"/>
                      </a:lnTo>
                      <a:lnTo>
                        <a:pt x="557" y="1126"/>
                      </a:lnTo>
                      <a:lnTo>
                        <a:pt x="565" y="935"/>
                      </a:lnTo>
                      <a:lnTo>
                        <a:pt x="589" y="847"/>
                      </a:lnTo>
                      <a:lnTo>
                        <a:pt x="637" y="760"/>
                      </a:lnTo>
                      <a:lnTo>
                        <a:pt x="664" y="722"/>
                      </a:lnTo>
                      <a:lnTo>
                        <a:pt x="691" y="676"/>
                      </a:lnTo>
                      <a:lnTo>
                        <a:pt x="718" y="623"/>
                      </a:lnTo>
                      <a:lnTo>
                        <a:pt x="741" y="564"/>
                      </a:lnTo>
                      <a:lnTo>
                        <a:pt x="759" y="497"/>
                      </a:lnTo>
                      <a:lnTo>
                        <a:pt x="772" y="425"/>
                      </a:lnTo>
                      <a:lnTo>
                        <a:pt x="774" y="345"/>
                      </a:lnTo>
                      <a:lnTo>
                        <a:pt x="766" y="259"/>
                      </a:lnTo>
                      <a:lnTo>
                        <a:pt x="750" y="214"/>
                      </a:lnTo>
                      <a:lnTo>
                        <a:pt x="729" y="172"/>
                      </a:lnTo>
                      <a:lnTo>
                        <a:pt x="705" y="138"/>
                      </a:lnTo>
                      <a:lnTo>
                        <a:pt x="677" y="107"/>
                      </a:lnTo>
                      <a:lnTo>
                        <a:pt x="646" y="79"/>
                      </a:lnTo>
                      <a:lnTo>
                        <a:pt x="614" y="57"/>
                      </a:lnTo>
                      <a:lnTo>
                        <a:pt x="578" y="39"/>
                      </a:lnTo>
                      <a:lnTo>
                        <a:pt x="542" y="24"/>
                      </a:lnTo>
                      <a:lnTo>
                        <a:pt x="504" y="12"/>
                      </a:lnTo>
                      <a:lnTo>
                        <a:pt x="464" y="5"/>
                      </a:lnTo>
                      <a:lnTo>
                        <a:pt x="425" y="1"/>
                      </a:lnTo>
                      <a:lnTo>
                        <a:pt x="386" y="0"/>
                      </a:lnTo>
                      <a:lnTo>
                        <a:pt x="347" y="1"/>
                      </a:lnTo>
                      <a:lnTo>
                        <a:pt x="308" y="5"/>
                      </a:lnTo>
                      <a:lnTo>
                        <a:pt x="271" y="11"/>
                      </a:lnTo>
                      <a:lnTo>
                        <a:pt x="235" y="20"/>
                      </a:lnTo>
                      <a:close/>
                    </a:path>
                  </a:pathLst>
                </a:custGeom>
                <a:solidFill>
                  <a:srgbClr val="FFC900"/>
                </a:solidFill>
                <a:ln w="9525">
                  <a:noFill/>
                  <a:round/>
                  <a:headEnd/>
                  <a:tailEnd/>
                </a:ln>
                <a:effectLst/>
              </p:spPr>
              <p:txBody>
                <a:bodyPr/>
                <a:lstStyle/>
                <a:p>
                  <a:pPr>
                    <a:defRPr/>
                  </a:pPr>
                  <a:endParaRPr lang="en-US">
                    <a:latin typeface="Arial" charset="0"/>
                    <a:cs typeface="+mn-cs"/>
                  </a:endParaRPr>
                </a:p>
              </p:txBody>
            </p:sp>
            <p:sp>
              <p:nvSpPr>
                <p:cNvPr id="23" name="Freeform 20"/>
                <p:cNvSpPr>
                  <a:spLocks/>
                </p:cNvSpPr>
                <p:nvPr/>
              </p:nvSpPr>
              <p:spPr bwMode="auto">
                <a:xfrm>
                  <a:off x="2251" y="2877"/>
                  <a:ext cx="363" cy="580"/>
                </a:xfrm>
                <a:custGeom>
                  <a:avLst/>
                  <a:gdLst/>
                  <a:ahLst/>
                  <a:cxnLst>
                    <a:cxn ang="0">
                      <a:pos x="189" y="38"/>
                    </a:cxn>
                    <a:cxn ang="0">
                      <a:pos x="121" y="87"/>
                    </a:cxn>
                    <a:cxn ang="0">
                      <a:pos x="65" y="147"/>
                    </a:cxn>
                    <a:cxn ang="0">
                      <a:pos x="25" y="218"/>
                    </a:cxn>
                    <a:cxn ang="0">
                      <a:pos x="4" y="299"/>
                    </a:cxn>
                    <a:cxn ang="0">
                      <a:pos x="2" y="388"/>
                    </a:cxn>
                    <a:cxn ang="0">
                      <a:pos x="24" y="486"/>
                    </a:cxn>
                    <a:cxn ang="0">
                      <a:pos x="71" y="592"/>
                    </a:cxn>
                    <a:cxn ang="0">
                      <a:pos x="119" y="667"/>
                    </a:cxn>
                    <a:cxn ang="0">
                      <a:pos x="145" y="706"/>
                    </a:cxn>
                    <a:cxn ang="0">
                      <a:pos x="170" y="745"/>
                    </a:cxn>
                    <a:cxn ang="0">
                      <a:pos x="197" y="784"/>
                    </a:cxn>
                    <a:cxn ang="0">
                      <a:pos x="217" y="823"/>
                    </a:cxn>
                    <a:cxn ang="0">
                      <a:pos x="227" y="862"/>
                    </a:cxn>
                    <a:cxn ang="0">
                      <a:pos x="236" y="937"/>
                    </a:cxn>
                    <a:cxn ang="0">
                      <a:pos x="244" y="1048"/>
                    </a:cxn>
                    <a:cxn ang="0">
                      <a:pos x="253" y="1110"/>
                    </a:cxn>
                    <a:cxn ang="0">
                      <a:pos x="265" y="1124"/>
                    </a:cxn>
                    <a:cxn ang="0">
                      <a:pos x="275" y="1138"/>
                    </a:cxn>
                    <a:cxn ang="0">
                      <a:pos x="287" y="1151"/>
                    </a:cxn>
                    <a:cxn ang="0">
                      <a:pos x="305" y="1158"/>
                    </a:cxn>
                    <a:cxn ang="0">
                      <a:pos x="329" y="1158"/>
                    </a:cxn>
                    <a:cxn ang="0">
                      <a:pos x="354" y="1158"/>
                    </a:cxn>
                    <a:cxn ang="0">
                      <a:pos x="378" y="1158"/>
                    </a:cxn>
                    <a:cxn ang="0">
                      <a:pos x="403" y="1158"/>
                    </a:cxn>
                    <a:cxn ang="0">
                      <a:pos x="427" y="1158"/>
                    </a:cxn>
                    <a:cxn ang="0">
                      <a:pos x="451" y="1158"/>
                    </a:cxn>
                    <a:cxn ang="0">
                      <a:pos x="476" y="1158"/>
                    </a:cxn>
                    <a:cxn ang="0">
                      <a:pos x="493" y="1153"/>
                    </a:cxn>
                    <a:cxn ang="0">
                      <a:pos x="502" y="1141"/>
                    </a:cxn>
                    <a:cxn ang="0">
                      <a:pos x="512" y="1130"/>
                    </a:cxn>
                    <a:cxn ang="0">
                      <a:pos x="522" y="1117"/>
                    </a:cxn>
                    <a:cxn ang="0">
                      <a:pos x="529" y="1064"/>
                    </a:cxn>
                    <a:cxn ang="0">
                      <a:pos x="532" y="969"/>
                    </a:cxn>
                    <a:cxn ang="0">
                      <a:pos x="539" y="900"/>
                    </a:cxn>
                    <a:cxn ang="0">
                      <a:pos x="550" y="857"/>
                    </a:cxn>
                    <a:cxn ang="0">
                      <a:pos x="562" y="824"/>
                    </a:cxn>
                    <a:cxn ang="0">
                      <a:pos x="574" y="802"/>
                    </a:cxn>
                    <a:cxn ang="0">
                      <a:pos x="584" y="781"/>
                    </a:cxn>
                    <a:cxn ang="0">
                      <a:pos x="595" y="759"/>
                    </a:cxn>
                    <a:cxn ang="0">
                      <a:pos x="625" y="710"/>
                    </a:cxn>
                    <a:cxn ang="0">
                      <a:pos x="676" y="612"/>
                    </a:cxn>
                    <a:cxn ang="0">
                      <a:pos x="715" y="489"/>
                    </a:cxn>
                    <a:cxn ang="0">
                      <a:pos x="728" y="337"/>
                    </a:cxn>
                    <a:cxn ang="0">
                      <a:pos x="707" y="209"/>
                    </a:cxn>
                    <a:cxn ang="0">
                      <a:pos x="668" y="137"/>
                    </a:cxn>
                    <a:cxn ang="0">
                      <a:pos x="615" y="81"/>
                    </a:cxn>
                    <a:cxn ang="0">
                      <a:pos x="553" y="41"/>
                    </a:cxn>
                    <a:cxn ang="0">
                      <a:pos x="483" y="15"/>
                    </a:cxn>
                    <a:cxn ang="0">
                      <a:pos x="409" y="2"/>
                    </a:cxn>
                    <a:cxn ang="0">
                      <a:pos x="334" y="0"/>
                    </a:cxn>
                    <a:cxn ang="0">
                      <a:pos x="263" y="9"/>
                    </a:cxn>
                  </a:cxnLst>
                  <a:rect l="0" t="0" r="r" b="b"/>
                  <a:pathLst>
                    <a:path w="728" h="1158">
                      <a:moveTo>
                        <a:pt x="228" y="17"/>
                      </a:moveTo>
                      <a:lnTo>
                        <a:pt x="189" y="38"/>
                      </a:lnTo>
                      <a:lnTo>
                        <a:pt x="153" y="61"/>
                      </a:lnTo>
                      <a:lnTo>
                        <a:pt x="121" y="87"/>
                      </a:lnTo>
                      <a:lnTo>
                        <a:pt x="91" y="116"/>
                      </a:lnTo>
                      <a:lnTo>
                        <a:pt x="65" y="147"/>
                      </a:lnTo>
                      <a:lnTo>
                        <a:pt x="43" y="182"/>
                      </a:lnTo>
                      <a:lnTo>
                        <a:pt x="25" y="218"/>
                      </a:lnTo>
                      <a:lnTo>
                        <a:pt x="12" y="258"/>
                      </a:lnTo>
                      <a:lnTo>
                        <a:pt x="4" y="299"/>
                      </a:lnTo>
                      <a:lnTo>
                        <a:pt x="0" y="342"/>
                      </a:lnTo>
                      <a:lnTo>
                        <a:pt x="2" y="388"/>
                      </a:lnTo>
                      <a:lnTo>
                        <a:pt x="10" y="436"/>
                      </a:lnTo>
                      <a:lnTo>
                        <a:pt x="24" y="486"/>
                      </a:lnTo>
                      <a:lnTo>
                        <a:pt x="45" y="538"/>
                      </a:lnTo>
                      <a:lnTo>
                        <a:pt x="71" y="592"/>
                      </a:lnTo>
                      <a:lnTo>
                        <a:pt x="106" y="647"/>
                      </a:lnTo>
                      <a:lnTo>
                        <a:pt x="119" y="667"/>
                      </a:lnTo>
                      <a:lnTo>
                        <a:pt x="132" y="686"/>
                      </a:lnTo>
                      <a:lnTo>
                        <a:pt x="145" y="706"/>
                      </a:lnTo>
                      <a:lnTo>
                        <a:pt x="158" y="725"/>
                      </a:lnTo>
                      <a:lnTo>
                        <a:pt x="170" y="745"/>
                      </a:lnTo>
                      <a:lnTo>
                        <a:pt x="184" y="764"/>
                      </a:lnTo>
                      <a:lnTo>
                        <a:pt x="197" y="784"/>
                      </a:lnTo>
                      <a:lnTo>
                        <a:pt x="211" y="804"/>
                      </a:lnTo>
                      <a:lnTo>
                        <a:pt x="217" y="823"/>
                      </a:lnTo>
                      <a:lnTo>
                        <a:pt x="222" y="843"/>
                      </a:lnTo>
                      <a:lnTo>
                        <a:pt x="227" y="862"/>
                      </a:lnTo>
                      <a:lnTo>
                        <a:pt x="233" y="882"/>
                      </a:lnTo>
                      <a:lnTo>
                        <a:pt x="236" y="937"/>
                      </a:lnTo>
                      <a:lnTo>
                        <a:pt x="241" y="992"/>
                      </a:lnTo>
                      <a:lnTo>
                        <a:pt x="244" y="1048"/>
                      </a:lnTo>
                      <a:lnTo>
                        <a:pt x="248" y="1103"/>
                      </a:lnTo>
                      <a:lnTo>
                        <a:pt x="253" y="1110"/>
                      </a:lnTo>
                      <a:lnTo>
                        <a:pt x="259" y="1117"/>
                      </a:lnTo>
                      <a:lnTo>
                        <a:pt x="265" y="1124"/>
                      </a:lnTo>
                      <a:lnTo>
                        <a:pt x="271" y="1131"/>
                      </a:lnTo>
                      <a:lnTo>
                        <a:pt x="275" y="1138"/>
                      </a:lnTo>
                      <a:lnTo>
                        <a:pt x="281" y="1144"/>
                      </a:lnTo>
                      <a:lnTo>
                        <a:pt x="287" y="1151"/>
                      </a:lnTo>
                      <a:lnTo>
                        <a:pt x="293" y="1158"/>
                      </a:lnTo>
                      <a:lnTo>
                        <a:pt x="305" y="1158"/>
                      </a:lnTo>
                      <a:lnTo>
                        <a:pt x="317" y="1158"/>
                      </a:lnTo>
                      <a:lnTo>
                        <a:pt x="329" y="1158"/>
                      </a:lnTo>
                      <a:lnTo>
                        <a:pt x="342" y="1158"/>
                      </a:lnTo>
                      <a:lnTo>
                        <a:pt x="354" y="1158"/>
                      </a:lnTo>
                      <a:lnTo>
                        <a:pt x="366" y="1158"/>
                      </a:lnTo>
                      <a:lnTo>
                        <a:pt x="378" y="1158"/>
                      </a:lnTo>
                      <a:lnTo>
                        <a:pt x="390" y="1158"/>
                      </a:lnTo>
                      <a:lnTo>
                        <a:pt x="403" y="1158"/>
                      </a:lnTo>
                      <a:lnTo>
                        <a:pt x="415" y="1158"/>
                      </a:lnTo>
                      <a:lnTo>
                        <a:pt x="427" y="1158"/>
                      </a:lnTo>
                      <a:lnTo>
                        <a:pt x="439" y="1158"/>
                      </a:lnTo>
                      <a:lnTo>
                        <a:pt x="451" y="1158"/>
                      </a:lnTo>
                      <a:lnTo>
                        <a:pt x="464" y="1158"/>
                      </a:lnTo>
                      <a:lnTo>
                        <a:pt x="476" y="1158"/>
                      </a:lnTo>
                      <a:lnTo>
                        <a:pt x="488" y="1158"/>
                      </a:lnTo>
                      <a:lnTo>
                        <a:pt x="493" y="1153"/>
                      </a:lnTo>
                      <a:lnTo>
                        <a:pt x="498" y="1147"/>
                      </a:lnTo>
                      <a:lnTo>
                        <a:pt x="502" y="1141"/>
                      </a:lnTo>
                      <a:lnTo>
                        <a:pt x="508" y="1135"/>
                      </a:lnTo>
                      <a:lnTo>
                        <a:pt x="512" y="1130"/>
                      </a:lnTo>
                      <a:lnTo>
                        <a:pt x="517" y="1123"/>
                      </a:lnTo>
                      <a:lnTo>
                        <a:pt x="522" y="1117"/>
                      </a:lnTo>
                      <a:lnTo>
                        <a:pt x="526" y="1111"/>
                      </a:lnTo>
                      <a:lnTo>
                        <a:pt x="529" y="1064"/>
                      </a:lnTo>
                      <a:lnTo>
                        <a:pt x="530" y="1017"/>
                      </a:lnTo>
                      <a:lnTo>
                        <a:pt x="532" y="969"/>
                      </a:lnTo>
                      <a:lnTo>
                        <a:pt x="533" y="922"/>
                      </a:lnTo>
                      <a:lnTo>
                        <a:pt x="539" y="900"/>
                      </a:lnTo>
                      <a:lnTo>
                        <a:pt x="545" y="878"/>
                      </a:lnTo>
                      <a:lnTo>
                        <a:pt x="550" y="857"/>
                      </a:lnTo>
                      <a:lnTo>
                        <a:pt x="556" y="835"/>
                      </a:lnTo>
                      <a:lnTo>
                        <a:pt x="562" y="824"/>
                      </a:lnTo>
                      <a:lnTo>
                        <a:pt x="568" y="813"/>
                      </a:lnTo>
                      <a:lnTo>
                        <a:pt x="574" y="802"/>
                      </a:lnTo>
                      <a:lnTo>
                        <a:pt x="579" y="791"/>
                      </a:lnTo>
                      <a:lnTo>
                        <a:pt x="584" y="781"/>
                      </a:lnTo>
                      <a:lnTo>
                        <a:pt x="590" y="770"/>
                      </a:lnTo>
                      <a:lnTo>
                        <a:pt x="595" y="759"/>
                      </a:lnTo>
                      <a:lnTo>
                        <a:pt x="601" y="748"/>
                      </a:lnTo>
                      <a:lnTo>
                        <a:pt x="625" y="710"/>
                      </a:lnTo>
                      <a:lnTo>
                        <a:pt x="651" y="664"/>
                      </a:lnTo>
                      <a:lnTo>
                        <a:pt x="676" y="612"/>
                      </a:lnTo>
                      <a:lnTo>
                        <a:pt x="698" y="554"/>
                      </a:lnTo>
                      <a:lnTo>
                        <a:pt x="715" y="489"/>
                      </a:lnTo>
                      <a:lnTo>
                        <a:pt x="726" y="417"/>
                      </a:lnTo>
                      <a:lnTo>
                        <a:pt x="728" y="337"/>
                      </a:lnTo>
                      <a:lnTo>
                        <a:pt x="721" y="252"/>
                      </a:lnTo>
                      <a:lnTo>
                        <a:pt x="707" y="209"/>
                      </a:lnTo>
                      <a:lnTo>
                        <a:pt x="690" y="171"/>
                      </a:lnTo>
                      <a:lnTo>
                        <a:pt x="668" y="137"/>
                      </a:lnTo>
                      <a:lnTo>
                        <a:pt x="643" y="107"/>
                      </a:lnTo>
                      <a:lnTo>
                        <a:pt x="615" y="81"/>
                      </a:lnTo>
                      <a:lnTo>
                        <a:pt x="585" y="60"/>
                      </a:lnTo>
                      <a:lnTo>
                        <a:pt x="553" y="41"/>
                      </a:lnTo>
                      <a:lnTo>
                        <a:pt x="518" y="26"/>
                      </a:lnTo>
                      <a:lnTo>
                        <a:pt x="483" y="15"/>
                      </a:lnTo>
                      <a:lnTo>
                        <a:pt x="446" y="7"/>
                      </a:lnTo>
                      <a:lnTo>
                        <a:pt x="409" y="2"/>
                      </a:lnTo>
                      <a:lnTo>
                        <a:pt x="371" y="0"/>
                      </a:lnTo>
                      <a:lnTo>
                        <a:pt x="334" y="0"/>
                      </a:lnTo>
                      <a:lnTo>
                        <a:pt x="297" y="3"/>
                      </a:lnTo>
                      <a:lnTo>
                        <a:pt x="263" y="9"/>
                      </a:lnTo>
                      <a:lnTo>
                        <a:pt x="228" y="17"/>
                      </a:lnTo>
                      <a:close/>
                    </a:path>
                  </a:pathLst>
                </a:custGeom>
                <a:solidFill>
                  <a:srgbClr val="FFCE14"/>
                </a:solidFill>
                <a:ln w="9525">
                  <a:noFill/>
                  <a:round/>
                  <a:headEnd/>
                  <a:tailEnd/>
                </a:ln>
                <a:effectLst/>
              </p:spPr>
              <p:txBody>
                <a:bodyPr/>
                <a:lstStyle/>
                <a:p>
                  <a:pPr>
                    <a:defRPr/>
                  </a:pPr>
                  <a:endParaRPr lang="en-US">
                    <a:latin typeface="Arial" charset="0"/>
                    <a:cs typeface="+mn-cs"/>
                  </a:endParaRPr>
                </a:p>
              </p:txBody>
            </p:sp>
            <p:sp>
              <p:nvSpPr>
                <p:cNvPr id="24" name="Freeform 21"/>
                <p:cNvSpPr>
                  <a:spLocks/>
                </p:cNvSpPr>
                <p:nvPr/>
              </p:nvSpPr>
              <p:spPr bwMode="auto">
                <a:xfrm>
                  <a:off x="2261" y="2885"/>
                  <a:ext cx="341" cy="571"/>
                </a:xfrm>
                <a:custGeom>
                  <a:avLst/>
                  <a:gdLst/>
                  <a:ahLst/>
                  <a:cxnLst>
                    <a:cxn ang="0">
                      <a:pos x="181" y="34"/>
                    </a:cxn>
                    <a:cxn ang="0">
                      <a:pos x="113" y="81"/>
                    </a:cxn>
                    <a:cxn ang="0">
                      <a:pos x="60" y="139"/>
                    </a:cxn>
                    <a:cxn ang="0">
                      <a:pos x="22" y="207"/>
                    </a:cxn>
                    <a:cxn ang="0">
                      <a:pos x="2" y="283"/>
                    </a:cxn>
                    <a:cxn ang="0">
                      <a:pos x="2" y="367"/>
                    </a:cxn>
                    <a:cxn ang="0">
                      <a:pos x="24" y="458"/>
                    </a:cxn>
                    <a:cxn ang="0">
                      <a:pos x="71" y="556"/>
                    </a:cxn>
                    <a:cxn ang="0">
                      <a:pos x="116" y="630"/>
                    </a:cxn>
                    <a:cxn ang="0">
                      <a:pos x="140" y="676"/>
                    </a:cxn>
                    <a:cxn ang="0">
                      <a:pos x="165" y="722"/>
                    </a:cxn>
                    <a:cxn ang="0">
                      <a:pos x="189" y="768"/>
                    </a:cxn>
                    <a:cxn ang="0">
                      <a:pos x="206" y="810"/>
                    </a:cxn>
                    <a:cxn ang="0">
                      <a:pos x="216" y="850"/>
                    </a:cxn>
                    <a:cxn ang="0">
                      <a:pos x="226" y="924"/>
                    </a:cxn>
                    <a:cxn ang="0">
                      <a:pos x="233" y="1034"/>
                    </a:cxn>
                    <a:cxn ang="0">
                      <a:pos x="242" y="1095"/>
                    </a:cxn>
                    <a:cxn ang="0">
                      <a:pos x="252" y="1109"/>
                    </a:cxn>
                    <a:cxn ang="0">
                      <a:pos x="262" y="1123"/>
                    </a:cxn>
                    <a:cxn ang="0">
                      <a:pos x="273" y="1136"/>
                    </a:cxn>
                    <a:cxn ang="0">
                      <a:pos x="300" y="1143"/>
                    </a:cxn>
                    <a:cxn ang="0">
                      <a:pos x="345" y="1143"/>
                    </a:cxn>
                    <a:cxn ang="0">
                      <a:pos x="391" y="1143"/>
                    </a:cxn>
                    <a:cxn ang="0">
                      <a:pos x="436" y="1143"/>
                    </a:cxn>
                    <a:cxn ang="0">
                      <a:pos x="464" y="1138"/>
                    </a:cxn>
                    <a:cxn ang="0">
                      <a:pos x="472" y="1126"/>
                    </a:cxn>
                    <a:cxn ang="0">
                      <a:pos x="481" y="1113"/>
                    </a:cxn>
                    <a:cxn ang="0">
                      <a:pos x="489" y="1102"/>
                    </a:cxn>
                    <a:cxn ang="0">
                      <a:pos x="496" y="1049"/>
                    </a:cxn>
                    <a:cxn ang="0">
                      <a:pos x="500" y="956"/>
                    </a:cxn>
                    <a:cxn ang="0">
                      <a:pos x="507" y="886"/>
                    </a:cxn>
                    <a:cxn ang="0">
                      <a:pos x="517" y="844"/>
                    </a:cxn>
                    <a:cxn ang="0">
                      <a:pos x="528" y="812"/>
                    </a:cxn>
                    <a:cxn ang="0">
                      <a:pos x="539" y="790"/>
                    </a:cxn>
                    <a:cxn ang="0">
                      <a:pos x="549" y="769"/>
                    </a:cxn>
                    <a:cxn ang="0">
                      <a:pos x="560" y="747"/>
                    </a:cxn>
                    <a:cxn ang="0">
                      <a:pos x="586" y="699"/>
                    </a:cxn>
                    <a:cxn ang="0">
                      <a:pos x="632" y="602"/>
                    </a:cxn>
                    <a:cxn ang="0">
                      <a:pos x="668" y="480"/>
                    </a:cxn>
                    <a:cxn ang="0">
                      <a:pos x="682" y="330"/>
                    </a:cxn>
                    <a:cxn ang="0">
                      <a:pos x="666" y="205"/>
                    </a:cxn>
                    <a:cxn ang="0">
                      <a:pos x="631" y="136"/>
                    </a:cxn>
                    <a:cxn ang="0">
                      <a:pos x="584" y="81"/>
                    </a:cxn>
                    <a:cxn ang="0">
                      <a:pos x="526" y="42"/>
                    </a:cxn>
                    <a:cxn ang="0">
                      <a:pos x="461" y="16"/>
                    </a:cxn>
                    <a:cxn ang="0">
                      <a:pos x="391" y="2"/>
                    </a:cxn>
                    <a:cxn ang="0">
                      <a:pos x="320" y="0"/>
                    </a:cxn>
                    <a:cxn ang="0">
                      <a:pos x="251" y="7"/>
                    </a:cxn>
                  </a:cxnLst>
                  <a:rect l="0" t="0" r="r" b="b"/>
                  <a:pathLst>
                    <a:path w="682" h="1143">
                      <a:moveTo>
                        <a:pt x="219" y="15"/>
                      </a:moveTo>
                      <a:lnTo>
                        <a:pt x="181" y="34"/>
                      </a:lnTo>
                      <a:lnTo>
                        <a:pt x="145" y="56"/>
                      </a:lnTo>
                      <a:lnTo>
                        <a:pt x="113" y="81"/>
                      </a:lnTo>
                      <a:lnTo>
                        <a:pt x="84" y="109"/>
                      </a:lnTo>
                      <a:lnTo>
                        <a:pt x="60" y="139"/>
                      </a:lnTo>
                      <a:lnTo>
                        <a:pt x="38" y="172"/>
                      </a:lnTo>
                      <a:lnTo>
                        <a:pt x="22" y="207"/>
                      </a:lnTo>
                      <a:lnTo>
                        <a:pt x="9" y="244"/>
                      </a:lnTo>
                      <a:lnTo>
                        <a:pt x="2" y="283"/>
                      </a:lnTo>
                      <a:lnTo>
                        <a:pt x="0" y="324"/>
                      </a:lnTo>
                      <a:lnTo>
                        <a:pt x="2" y="367"/>
                      </a:lnTo>
                      <a:lnTo>
                        <a:pt x="10" y="412"/>
                      </a:lnTo>
                      <a:lnTo>
                        <a:pt x="24" y="458"/>
                      </a:lnTo>
                      <a:lnTo>
                        <a:pt x="45" y="506"/>
                      </a:lnTo>
                      <a:lnTo>
                        <a:pt x="71" y="556"/>
                      </a:lnTo>
                      <a:lnTo>
                        <a:pt x="104" y="607"/>
                      </a:lnTo>
                      <a:lnTo>
                        <a:pt x="116" y="630"/>
                      </a:lnTo>
                      <a:lnTo>
                        <a:pt x="128" y="653"/>
                      </a:lnTo>
                      <a:lnTo>
                        <a:pt x="140" y="676"/>
                      </a:lnTo>
                      <a:lnTo>
                        <a:pt x="152" y="699"/>
                      </a:lnTo>
                      <a:lnTo>
                        <a:pt x="165" y="722"/>
                      </a:lnTo>
                      <a:lnTo>
                        <a:pt x="176" y="745"/>
                      </a:lnTo>
                      <a:lnTo>
                        <a:pt x="189" y="768"/>
                      </a:lnTo>
                      <a:lnTo>
                        <a:pt x="200" y="791"/>
                      </a:lnTo>
                      <a:lnTo>
                        <a:pt x="206" y="810"/>
                      </a:lnTo>
                      <a:lnTo>
                        <a:pt x="211" y="830"/>
                      </a:lnTo>
                      <a:lnTo>
                        <a:pt x="216" y="850"/>
                      </a:lnTo>
                      <a:lnTo>
                        <a:pt x="222" y="869"/>
                      </a:lnTo>
                      <a:lnTo>
                        <a:pt x="226" y="924"/>
                      </a:lnTo>
                      <a:lnTo>
                        <a:pt x="229" y="979"/>
                      </a:lnTo>
                      <a:lnTo>
                        <a:pt x="233" y="1034"/>
                      </a:lnTo>
                      <a:lnTo>
                        <a:pt x="236" y="1088"/>
                      </a:lnTo>
                      <a:lnTo>
                        <a:pt x="242" y="1095"/>
                      </a:lnTo>
                      <a:lnTo>
                        <a:pt x="246" y="1102"/>
                      </a:lnTo>
                      <a:lnTo>
                        <a:pt x="252" y="1109"/>
                      </a:lnTo>
                      <a:lnTo>
                        <a:pt x="257" y="1116"/>
                      </a:lnTo>
                      <a:lnTo>
                        <a:pt x="262" y="1123"/>
                      </a:lnTo>
                      <a:lnTo>
                        <a:pt x="267" y="1129"/>
                      </a:lnTo>
                      <a:lnTo>
                        <a:pt x="273" y="1136"/>
                      </a:lnTo>
                      <a:lnTo>
                        <a:pt x="277" y="1143"/>
                      </a:lnTo>
                      <a:lnTo>
                        <a:pt x="300" y="1143"/>
                      </a:lnTo>
                      <a:lnTo>
                        <a:pt x="324" y="1143"/>
                      </a:lnTo>
                      <a:lnTo>
                        <a:pt x="345" y="1143"/>
                      </a:lnTo>
                      <a:lnTo>
                        <a:pt x="368" y="1143"/>
                      </a:lnTo>
                      <a:lnTo>
                        <a:pt x="391" y="1143"/>
                      </a:lnTo>
                      <a:lnTo>
                        <a:pt x="413" y="1143"/>
                      </a:lnTo>
                      <a:lnTo>
                        <a:pt x="436" y="1143"/>
                      </a:lnTo>
                      <a:lnTo>
                        <a:pt x="459" y="1143"/>
                      </a:lnTo>
                      <a:lnTo>
                        <a:pt x="464" y="1138"/>
                      </a:lnTo>
                      <a:lnTo>
                        <a:pt x="469" y="1132"/>
                      </a:lnTo>
                      <a:lnTo>
                        <a:pt x="472" y="1126"/>
                      </a:lnTo>
                      <a:lnTo>
                        <a:pt x="477" y="1119"/>
                      </a:lnTo>
                      <a:lnTo>
                        <a:pt x="481" y="1113"/>
                      </a:lnTo>
                      <a:lnTo>
                        <a:pt x="486" y="1108"/>
                      </a:lnTo>
                      <a:lnTo>
                        <a:pt x="489" y="1102"/>
                      </a:lnTo>
                      <a:lnTo>
                        <a:pt x="494" y="1096"/>
                      </a:lnTo>
                      <a:lnTo>
                        <a:pt x="496" y="1049"/>
                      </a:lnTo>
                      <a:lnTo>
                        <a:pt x="497" y="1003"/>
                      </a:lnTo>
                      <a:lnTo>
                        <a:pt x="500" y="956"/>
                      </a:lnTo>
                      <a:lnTo>
                        <a:pt x="501" y="908"/>
                      </a:lnTo>
                      <a:lnTo>
                        <a:pt x="507" y="886"/>
                      </a:lnTo>
                      <a:lnTo>
                        <a:pt x="512" y="865"/>
                      </a:lnTo>
                      <a:lnTo>
                        <a:pt x="517" y="844"/>
                      </a:lnTo>
                      <a:lnTo>
                        <a:pt x="523" y="822"/>
                      </a:lnTo>
                      <a:lnTo>
                        <a:pt x="528" y="812"/>
                      </a:lnTo>
                      <a:lnTo>
                        <a:pt x="533" y="800"/>
                      </a:lnTo>
                      <a:lnTo>
                        <a:pt x="539" y="790"/>
                      </a:lnTo>
                      <a:lnTo>
                        <a:pt x="543" y="779"/>
                      </a:lnTo>
                      <a:lnTo>
                        <a:pt x="549" y="769"/>
                      </a:lnTo>
                      <a:lnTo>
                        <a:pt x="554" y="759"/>
                      </a:lnTo>
                      <a:lnTo>
                        <a:pt x="560" y="747"/>
                      </a:lnTo>
                      <a:lnTo>
                        <a:pt x="564" y="737"/>
                      </a:lnTo>
                      <a:lnTo>
                        <a:pt x="586" y="699"/>
                      </a:lnTo>
                      <a:lnTo>
                        <a:pt x="609" y="654"/>
                      </a:lnTo>
                      <a:lnTo>
                        <a:pt x="632" y="602"/>
                      </a:lnTo>
                      <a:lnTo>
                        <a:pt x="652" y="544"/>
                      </a:lnTo>
                      <a:lnTo>
                        <a:pt x="668" y="480"/>
                      </a:lnTo>
                      <a:lnTo>
                        <a:pt x="678" y="408"/>
                      </a:lnTo>
                      <a:lnTo>
                        <a:pt x="682" y="330"/>
                      </a:lnTo>
                      <a:lnTo>
                        <a:pt x="676" y="245"/>
                      </a:lnTo>
                      <a:lnTo>
                        <a:pt x="666" y="205"/>
                      </a:lnTo>
                      <a:lnTo>
                        <a:pt x="651" y="168"/>
                      </a:lnTo>
                      <a:lnTo>
                        <a:pt x="631" y="136"/>
                      </a:lnTo>
                      <a:lnTo>
                        <a:pt x="609" y="107"/>
                      </a:lnTo>
                      <a:lnTo>
                        <a:pt x="584" y="81"/>
                      </a:lnTo>
                      <a:lnTo>
                        <a:pt x="556" y="61"/>
                      </a:lnTo>
                      <a:lnTo>
                        <a:pt x="526" y="42"/>
                      </a:lnTo>
                      <a:lnTo>
                        <a:pt x="494" y="27"/>
                      </a:lnTo>
                      <a:lnTo>
                        <a:pt x="461" y="16"/>
                      </a:lnTo>
                      <a:lnTo>
                        <a:pt x="426" y="8"/>
                      </a:lnTo>
                      <a:lnTo>
                        <a:pt x="391" y="2"/>
                      </a:lnTo>
                      <a:lnTo>
                        <a:pt x="356" y="0"/>
                      </a:lnTo>
                      <a:lnTo>
                        <a:pt x="320" y="0"/>
                      </a:lnTo>
                      <a:lnTo>
                        <a:pt x="286" y="2"/>
                      </a:lnTo>
                      <a:lnTo>
                        <a:pt x="251" y="7"/>
                      </a:lnTo>
                      <a:lnTo>
                        <a:pt x="219" y="15"/>
                      </a:lnTo>
                      <a:close/>
                    </a:path>
                  </a:pathLst>
                </a:custGeom>
                <a:solidFill>
                  <a:srgbClr val="FFD12B"/>
                </a:solidFill>
                <a:ln w="9525">
                  <a:noFill/>
                  <a:round/>
                  <a:headEnd/>
                  <a:tailEnd/>
                </a:ln>
                <a:effectLst/>
              </p:spPr>
              <p:txBody>
                <a:bodyPr/>
                <a:lstStyle/>
                <a:p>
                  <a:pPr>
                    <a:defRPr/>
                  </a:pPr>
                  <a:endParaRPr lang="en-US">
                    <a:latin typeface="Arial" charset="0"/>
                    <a:cs typeface="+mn-cs"/>
                  </a:endParaRPr>
                </a:p>
              </p:txBody>
            </p:sp>
            <p:sp>
              <p:nvSpPr>
                <p:cNvPr id="25" name="Freeform 22"/>
                <p:cNvSpPr>
                  <a:spLocks/>
                </p:cNvSpPr>
                <p:nvPr/>
              </p:nvSpPr>
              <p:spPr bwMode="auto">
                <a:xfrm>
                  <a:off x="2270" y="2893"/>
                  <a:ext cx="320" cy="563"/>
                </a:xfrm>
                <a:custGeom>
                  <a:avLst/>
                  <a:gdLst/>
                  <a:ahLst/>
                  <a:cxnLst>
                    <a:cxn ang="0">
                      <a:pos x="174" y="32"/>
                    </a:cxn>
                    <a:cxn ang="0">
                      <a:pos x="107" y="78"/>
                    </a:cxn>
                    <a:cxn ang="0">
                      <a:pos x="55" y="134"/>
                    </a:cxn>
                    <a:cxn ang="0">
                      <a:pos x="19" y="197"/>
                    </a:cxn>
                    <a:cxn ang="0">
                      <a:pos x="2" y="270"/>
                    </a:cxn>
                    <a:cxn ang="0">
                      <a:pos x="3" y="348"/>
                    </a:cxn>
                    <a:cxn ang="0">
                      <a:pos x="26" y="432"/>
                    </a:cxn>
                    <a:cxn ang="0">
                      <a:pos x="71" y="521"/>
                    </a:cxn>
                    <a:cxn ang="0">
                      <a:pos x="115" y="594"/>
                    </a:cxn>
                    <a:cxn ang="0">
                      <a:pos x="137" y="647"/>
                    </a:cxn>
                    <a:cxn ang="0">
                      <a:pos x="159" y="701"/>
                    </a:cxn>
                    <a:cxn ang="0">
                      <a:pos x="180" y="754"/>
                    </a:cxn>
                    <a:cxn ang="0">
                      <a:pos x="197" y="800"/>
                    </a:cxn>
                    <a:cxn ang="0">
                      <a:pos x="207" y="838"/>
                    </a:cxn>
                    <a:cxn ang="0">
                      <a:pos x="215" y="913"/>
                    </a:cxn>
                    <a:cxn ang="0">
                      <a:pos x="221" y="1022"/>
                    </a:cxn>
                    <a:cxn ang="0">
                      <a:pos x="229" y="1083"/>
                    </a:cxn>
                    <a:cxn ang="0">
                      <a:pos x="239" y="1096"/>
                    </a:cxn>
                    <a:cxn ang="0">
                      <a:pos x="248" y="1110"/>
                    </a:cxn>
                    <a:cxn ang="0">
                      <a:pos x="259" y="1123"/>
                    </a:cxn>
                    <a:cxn ang="0">
                      <a:pos x="284" y="1130"/>
                    </a:cxn>
                    <a:cxn ang="0">
                      <a:pos x="327" y="1130"/>
                    </a:cxn>
                    <a:cxn ang="0">
                      <a:pos x="368" y="1130"/>
                    </a:cxn>
                    <a:cxn ang="0">
                      <a:pos x="411" y="1130"/>
                    </a:cxn>
                    <a:cxn ang="0">
                      <a:pos x="440" y="1119"/>
                    </a:cxn>
                    <a:cxn ang="0">
                      <a:pos x="456" y="1095"/>
                    </a:cxn>
                    <a:cxn ang="0">
                      <a:pos x="466" y="1037"/>
                    </a:cxn>
                    <a:cxn ang="0">
                      <a:pos x="469" y="944"/>
                    </a:cxn>
                    <a:cxn ang="0">
                      <a:pos x="475" y="876"/>
                    </a:cxn>
                    <a:cxn ang="0">
                      <a:pos x="484" y="833"/>
                    </a:cxn>
                    <a:cxn ang="0">
                      <a:pos x="494" y="801"/>
                    </a:cxn>
                    <a:cxn ang="0">
                      <a:pos x="504" y="779"/>
                    </a:cxn>
                    <a:cxn ang="0">
                      <a:pos x="514" y="758"/>
                    </a:cxn>
                    <a:cxn ang="0">
                      <a:pos x="524" y="736"/>
                    </a:cxn>
                    <a:cxn ang="0">
                      <a:pos x="549" y="688"/>
                    </a:cxn>
                    <a:cxn ang="0">
                      <a:pos x="590" y="594"/>
                    </a:cxn>
                    <a:cxn ang="0">
                      <a:pos x="623" y="473"/>
                    </a:cxn>
                    <a:cxn ang="0">
                      <a:pos x="635" y="324"/>
                    </a:cxn>
                    <a:cxn ang="0">
                      <a:pos x="623" y="202"/>
                    </a:cxn>
                    <a:cxn ang="0">
                      <a:pos x="595" y="136"/>
                    </a:cxn>
                    <a:cxn ang="0">
                      <a:pos x="552" y="86"/>
                    </a:cxn>
                    <a:cxn ang="0">
                      <a:pos x="499" y="47"/>
                    </a:cxn>
                    <a:cxn ang="0">
                      <a:pos x="440" y="20"/>
                    </a:cxn>
                    <a:cxn ang="0">
                      <a:pos x="374" y="5"/>
                    </a:cxn>
                    <a:cxn ang="0">
                      <a:pos x="307" y="0"/>
                    </a:cxn>
                    <a:cxn ang="0">
                      <a:pos x="243" y="6"/>
                    </a:cxn>
                  </a:cxnLst>
                  <a:rect l="0" t="0" r="r" b="b"/>
                  <a:pathLst>
                    <a:path w="635" h="1130">
                      <a:moveTo>
                        <a:pt x="212" y="13"/>
                      </a:moveTo>
                      <a:lnTo>
                        <a:pt x="174" y="32"/>
                      </a:lnTo>
                      <a:lnTo>
                        <a:pt x="138" y="53"/>
                      </a:lnTo>
                      <a:lnTo>
                        <a:pt x="107" y="78"/>
                      </a:lnTo>
                      <a:lnTo>
                        <a:pt x="79" y="104"/>
                      </a:lnTo>
                      <a:lnTo>
                        <a:pt x="55" y="134"/>
                      </a:lnTo>
                      <a:lnTo>
                        <a:pt x="35" y="165"/>
                      </a:lnTo>
                      <a:lnTo>
                        <a:pt x="19" y="197"/>
                      </a:lnTo>
                      <a:lnTo>
                        <a:pt x="8" y="233"/>
                      </a:lnTo>
                      <a:lnTo>
                        <a:pt x="2" y="270"/>
                      </a:lnTo>
                      <a:lnTo>
                        <a:pt x="0" y="309"/>
                      </a:lnTo>
                      <a:lnTo>
                        <a:pt x="3" y="348"/>
                      </a:lnTo>
                      <a:lnTo>
                        <a:pt x="12" y="390"/>
                      </a:lnTo>
                      <a:lnTo>
                        <a:pt x="26" y="432"/>
                      </a:lnTo>
                      <a:lnTo>
                        <a:pt x="46" y="476"/>
                      </a:lnTo>
                      <a:lnTo>
                        <a:pt x="71" y="521"/>
                      </a:lnTo>
                      <a:lnTo>
                        <a:pt x="103" y="567"/>
                      </a:lnTo>
                      <a:lnTo>
                        <a:pt x="115" y="594"/>
                      </a:lnTo>
                      <a:lnTo>
                        <a:pt x="125" y="620"/>
                      </a:lnTo>
                      <a:lnTo>
                        <a:pt x="137" y="647"/>
                      </a:lnTo>
                      <a:lnTo>
                        <a:pt x="148" y="673"/>
                      </a:lnTo>
                      <a:lnTo>
                        <a:pt x="159" y="701"/>
                      </a:lnTo>
                      <a:lnTo>
                        <a:pt x="170" y="727"/>
                      </a:lnTo>
                      <a:lnTo>
                        <a:pt x="180" y="754"/>
                      </a:lnTo>
                      <a:lnTo>
                        <a:pt x="192" y="780"/>
                      </a:lnTo>
                      <a:lnTo>
                        <a:pt x="197" y="800"/>
                      </a:lnTo>
                      <a:lnTo>
                        <a:pt x="202" y="819"/>
                      </a:lnTo>
                      <a:lnTo>
                        <a:pt x="207" y="838"/>
                      </a:lnTo>
                      <a:lnTo>
                        <a:pt x="212" y="858"/>
                      </a:lnTo>
                      <a:lnTo>
                        <a:pt x="215" y="913"/>
                      </a:lnTo>
                      <a:lnTo>
                        <a:pt x="218" y="967"/>
                      </a:lnTo>
                      <a:lnTo>
                        <a:pt x="221" y="1022"/>
                      </a:lnTo>
                      <a:lnTo>
                        <a:pt x="224" y="1076"/>
                      </a:lnTo>
                      <a:lnTo>
                        <a:pt x="229" y="1083"/>
                      </a:lnTo>
                      <a:lnTo>
                        <a:pt x="233" y="1089"/>
                      </a:lnTo>
                      <a:lnTo>
                        <a:pt x="239" y="1096"/>
                      </a:lnTo>
                      <a:lnTo>
                        <a:pt x="244" y="1103"/>
                      </a:lnTo>
                      <a:lnTo>
                        <a:pt x="248" y="1110"/>
                      </a:lnTo>
                      <a:lnTo>
                        <a:pt x="254" y="1116"/>
                      </a:lnTo>
                      <a:lnTo>
                        <a:pt x="259" y="1123"/>
                      </a:lnTo>
                      <a:lnTo>
                        <a:pt x="263" y="1130"/>
                      </a:lnTo>
                      <a:lnTo>
                        <a:pt x="284" y="1130"/>
                      </a:lnTo>
                      <a:lnTo>
                        <a:pt x="306" y="1130"/>
                      </a:lnTo>
                      <a:lnTo>
                        <a:pt x="327" y="1130"/>
                      </a:lnTo>
                      <a:lnTo>
                        <a:pt x="347" y="1130"/>
                      </a:lnTo>
                      <a:lnTo>
                        <a:pt x="368" y="1130"/>
                      </a:lnTo>
                      <a:lnTo>
                        <a:pt x="389" y="1130"/>
                      </a:lnTo>
                      <a:lnTo>
                        <a:pt x="411" y="1130"/>
                      </a:lnTo>
                      <a:lnTo>
                        <a:pt x="431" y="1130"/>
                      </a:lnTo>
                      <a:lnTo>
                        <a:pt x="440" y="1119"/>
                      </a:lnTo>
                      <a:lnTo>
                        <a:pt x="448" y="1106"/>
                      </a:lnTo>
                      <a:lnTo>
                        <a:pt x="456" y="1095"/>
                      </a:lnTo>
                      <a:lnTo>
                        <a:pt x="464" y="1083"/>
                      </a:lnTo>
                      <a:lnTo>
                        <a:pt x="466" y="1037"/>
                      </a:lnTo>
                      <a:lnTo>
                        <a:pt x="467" y="990"/>
                      </a:lnTo>
                      <a:lnTo>
                        <a:pt x="469" y="944"/>
                      </a:lnTo>
                      <a:lnTo>
                        <a:pt x="471" y="898"/>
                      </a:lnTo>
                      <a:lnTo>
                        <a:pt x="475" y="876"/>
                      </a:lnTo>
                      <a:lnTo>
                        <a:pt x="480" y="854"/>
                      </a:lnTo>
                      <a:lnTo>
                        <a:pt x="484" y="833"/>
                      </a:lnTo>
                      <a:lnTo>
                        <a:pt x="489" y="811"/>
                      </a:lnTo>
                      <a:lnTo>
                        <a:pt x="494" y="801"/>
                      </a:lnTo>
                      <a:lnTo>
                        <a:pt x="499" y="789"/>
                      </a:lnTo>
                      <a:lnTo>
                        <a:pt x="504" y="779"/>
                      </a:lnTo>
                      <a:lnTo>
                        <a:pt x="509" y="769"/>
                      </a:lnTo>
                      <a:lnTo>
                        <a:pt x="514" y="758"/>
                      </a:lnTo>
                      <a:lnTo>
                        <a:pt x="519" y="748"/>
                      </a:lnTo>
                      <a:lnTo>
                        <a:pt x="524" y="736"/>
                      </a:lnTo>
                      <a:lnTo>
                        <a:pt x="528" y="726"/>
                      </a:lnTo>
                      <a:lnTo>
                        <a:pt x="549" y="688"/>
                      </a:lnTo>
                      <a:lnTo>
                        <a:pt x="570" y="644"/>
                      </a:lnTo>
                      <a:lnTo>
                        <a:pt x="590" y="594"/>
                      </a:lnTo>
                      <a:lnTo>
                        <a:pt x="609" y="536"/>
                      </a:lnTo>
                      <a:lnTo>
                        <a:pt x="623" y="473"/>
                      </a:lnTo>
                      <a:lnTo>
                        <a:pt x="633" y="402"/>
                      </a:lnTo>
                      <a:lnTo>
                        <a:pt x="635" y="324"/>
                      </a:lnTo>
                      <a:lnTo>
                        <a:pt x="631" y="240"/>
                      </a:lnTo>
                      <a:lnTo>
                        <a:pt x="623" y="202"/>
                      </a:lnTo>
                      <a:lnTo>
                        <a:pt x="611" y="167"/>
                      </a:lnTo>
                      <a:lnTo>
                        <a:pt x="595" y="136"/>
                      </a:lnTo>
                      <a:lnTo>
                        <a:pt x="575" y="110"/>
                      </a:lnTo>
                      <a:lnTo>
                        <a:pt x="552" y="86"/>
                      </a:lnTo>
                      <a:lnTo>
                        <a:pt x="527" y="64"/>
                      </a:lnTo>
                      <a:lnTo>
                        <a:pt x="499" y="47"/>
                      </a:lnTo>
                      <a:lnTo>
                        <a:pt x="471" y="32"/>
                      </a:lnTo>
                      <a:lnTo>
                        <a:pt x="440" y="20"/>
                      </a:lnTo>
                      <a:lnTo>
                        <a:pt x="407" y="11"/>
                      </a:lnTo>
                      <a:lnTo>
                        <a:pt x="374" y="5"/>
                      </a:lnTo>
                      <a:lnTo>
                        <a:pt x="341" y="2"/>
                      </a:lnTo>
                      <a:lnTo>
                        <a:pt x="307" y="0"/>
                      </a:lnTo>
                      <a:lnTo>
                        <a:pt x="275" y="3"/>
                      </a:lnTo>
                      <a:lnTo>
                        <a:pt x="243" y="6"/>
                      </a:lnTo>
                      <a:lnTo>
                        <a:pt x="212" y="13"/>
                      </a:lnTo>
                      <a:close/>
                    </a:path>
                  </a:pathLst>
                </a:custGeom>
                <a:solidFill>
                  <a:srgbClr val="FFD63F"/>
                </a:solidFill>
                <a:ln w="9525">
                  <a:noFill/>
                  <a:round/>
                  <a:headEnd/>
                  <a:tailEnd/>
                </a:ln>
                <a:effectLst/>
              </p:spPr>
              <p:txBody>
                <a:bodyPr/>
                <a:lstStyle/>
                <a:p>
                  <a:pPr>
                    <a:defRPr/>
                  </a:pPr>
                  <a:endParaRPr lang="en-US">
                    <a:latin typeface="Arial" charset="0"/>
                    <a:cs typeface="+mn-cs"/>
                  </a:endParaRPr>
                </a:p>
              </p:txBody>
            </p:sp>
            <p:sp>
              <p:nvSpPr>
                <p:cNvPr id="26" name="Freeform 23"/>
                <p:cNvSpPr>
                  <a:spLocks/>
                </p:cNvSpPr>
                <p:nvPr/>
              </p:nvSpPr>
              <p:spPr bwMode="auto">
                <a:xfrm>
                  <a:off x="2282" y="2899"/>
                  <a:ext cx="295" cy="558"/>
                </a:xfrm>
                <a:custGeom>
                  <a:avLst/>
                  <a:gdLst/>
                  <a:ahLst/>
                  <a:cxnLst>
                    <a:cxn ang="0">
                      <a:pos x="165" y="29"/>
                    </a:cxn>
                    <a:cxn ang="0">
                      <a:pos x="100" y="73"/>
                    </a:cxn>
                    <a:cxn ang="0">
                      <a:pos x="49" y="126"/>
                    </a:cxn>
                    <a:cxn ang="0">
                      <a:pos x="16" y="187"/>
                    </a:cxn>
                    <a:cxn ang="0">
                      <a:pos x="0" y="255"/>
                    </a:cxn>
                    <a:cxn ang="0">
                      <a:pos x="3" y="329"/>
                    </a:cxn>
                    <a:cxn ang="0">
                      <a:pos x="26" y="406"/>
                    </a:cxn>
                    <a:cxn ang="0">
                      <a:pos x="71" y="486"/>
                    </a:cxn>
                    <a:cxn ang="0">
                      <a:pos x="112" y="557"/>
                    </a:cxn>
                    <a:cxn ang="0">
                      <a:pos x="132" y="618"/>
                    </a:cxn>
                    <a:cxn ang="0">
                      <a:pos x="152" y="679"/>
                    </a:cxn>
                    <a:cxn ang="0">
                      <a:pos x="172" y="739"/>
                    </a:cxn>
                    <a:cxn ang="0">
                      <a:pos x="187" y="788"/>
                    </a:cxn>
                    <a:cxn ang="0">
                      <a:pos x="195" y="827"/>
                    </a:cxn>
                    <a:cxn ang="0">
                      <a:pos x="203" y="901"/>
                    </a:cxn>
                    <a:cxn ang="0">
                      <a:pos x="209" y="1008"/>
                    </a:cxn>
                    <a:cxn ang="0">
                      <a:pos x="217" y="1069"/>
                    </a:cxn>
                    <a:cxn ang="0">
                      <a:pos x="225" y="1082"/>
                    </a:cxn>
                    <a:cxn ang="0">
                      <a:pos x="234" y="1096"/>
                    </a:cxn>
                    <a:cxn ang="0">
                      <a:pos x="244" y="1109"/>
                    </a:cxn>
                    <a:cxn ang="0">
                      <a:pos x="268" y="1116"/>
                    </a:cxn>
                    <a:cxn ang="0">
                      <a:pos x="306" y="1116"/>
                    </a:cxn>
                    <a:cxn ang="0">
                      <a:pos x="344" y="1116"/>
                    </a:cxn>
                    <a:cxn ang="0">
                      <a:pos x="383" y="1116"/>
                    </a:cxn>
                    <a:cxn ang="0">
                      <a:pos x="409" y="1105"/>
                    </a:cxn>
                    <a:cxn ang="0">
                      <a:pos x="424" y="1082"/>
                    </a:cxn>
                    <a:cxn ang="0">
                      <a:pos x="434" y="1023"/>
                    </a:cxn>
                    <a:cxn ang="0">
                      <a:pos x="437" y="931"/>
                    </a:cxn>
                    <a:cxn ang="0">
                      <a:pos x="443" y="864"/>
                    </a:cxn>
                    <a:cxn ang="0">
                      <a:pos x="451" y="821"/>
                    </a:cxn>
                    <a:cxn ang="0">
                      <a:pos x="460" y="789"/>
                    </a:cxn>
                    <a:cxn ang="0">
                      <a:pos x="469" y="768"/>
                    </a:cxn>
                    <a:cxn ang="0">
                      <a:pos x="477" y="747"/>
                    </a:cxn>
                    <a:cxn ang="0">
                      <a:pos x="487" y="726"/>
                    </a:cxn>
                    <a:cxn ang="0">
                      <a:pos x="510" y="677"/>
                    </a:cxn>
                    <a:cxn ang="0">
                      <a:pos x="547" y="584"/>
                    </a:cxn>
                    <a:cxn ang="0">
                      <a:pos x="576" y="464"/>
                    </a:cxn>
                    <a:cxn ang="0">
                      <a:pos x="589" y="318"/>
                    </a:cxn>
                    <a:cxn ang="0">
                      <a:pos x="581" y="198"/>
                    </a:cxn>
                    <a:cxn ang="0">
                      <a:pos x="558" y="136"/>
                    </a:cxn>
                    <a:cxn ang="0">
                      <a:pos x="521" y="87"/>
                    </a:cxn>
                    <a:cxn ang="0">
                      <a:pos x="474" y="49"/>
                    </a:cxn>
                    <a:cxn ang="0">
                      <a:pos x="418" y="22"/>
                    </a:cxn>
                    <a:cxn ang="0">
                      <a:pos x="357" y="6"/>
                    </a:cxn>
                    <a:cxn ang="0">
                      <a:pos x="294" y="0"/>
                    </a:cxn>
                    <a:cxn ang="0">
                      <a:pos x="233" y="6"/>
                    </a:cxn>
                  </a:cxnLst>
                  <a:rect l="0" t="0" r="r" b="b"/>
                  <a:pathLst>
                    <a:path w="589" h="1116">
                      <a:moveTo>
                        <a:pt x="203" y="12"/>
                      </a:moveTo>
                      <a:lnTo>
                        <a:pt x="165" y="29"/>
                      </a:lnTo>
                      <a:lnTo>
                        <a:pt x="131" y="50"/>
                      </a:lnTo>
                      <a:lnTo>
                        <a:pt x="100" y="73"/>
                      </a:lnTo>
                      <a:lnTo>
                        <a:pt x="72" y="98"/>
                      </a:lnTo>
                      <a:lnTo>
                        <a:pt x="49" y="126"/>
                      </a:lnTo>
                      <a:lnTo>
                        <a:pt x="31" y="156"/>
                      </a:lnTo>
                      <a:lnTo>
                        <a:pt x="16" y="187"/>
                      </a:lnTo>
                      <a:lnTo>
                        <a:pt x="5" y="220"/>
                      </a:lnTo>
                      <a:lnTo>
                        <a:pt x="0" y="255"/>
                      </a:lnTo>
                      <a:lnTo>
                        <a:pt x="0" y="291"/>
                      </a:lnTo>
                      <a:lnTo>
                        <a:pt x="3" y="329"/>
                      </a:lnTo>
                      <a:lnTo>
                        <a:pt x="12" y="367"/>
                      </a:lnTo>
                      <a:lnTo>
                        <a:pt x="26" y="406"/>
                      </a:lnTo>
                      <a:lnTo>
                        <a:pt x="46" y="446"/>
                      </a:lnTo>
                      <a:lnTo>
                        <a:pt x="71" y="486"/>
                      </a:lnTo>
                      <a:lnTo>
                        <a:pt x="102" y="527"/>
                      </a:lnTo>
                      <a:lnTo>
                        <a:pt x="112" y="557"/>
                      </a:lnTo>
                      <a:lnTo>
                        <a:pt x="122" y="588"/>
                      </a:lnTo>
                      <a:lnTo>
                        <a:pt x="132" y="618"/>
                      </a:lnTo>
                      <a:lnTo>
                        <a:pt x="142" y="648"/>
                      </a:lnTo>
                      <a:lnTo>
                        <a:pt x="152" y="679"/>
                      </a:lnTo>
                      <a:lnTo>
                        <a:pt x="162" y="709"/>
                      </a:lnTo>
                      <a:lnTo>
                        <a:pt x="172" y="739"/>
                      </a:lnTo>
                      <a:lnTo>
                        <a:pt x="183" y="768"/>
                      </a:lnTo>
                      <a:lnTo>
                        <a:pt x="187" y="788"/>
                      </a:lnTo>
                      <a:lnTo>
                        <a:pt x="192" y="808"/>
                      </a:lnTo>
                      <a:lnTo>
                        <a:pt x="195" y="827"/>
                      </a:lnTo>
                      <a:lnTo>
                        <a:pt x="200" y="847"/>
                      </a:lnTo>
                      <a:lnTo>
                        <a:pt x="203" y="901"/>
                      </a:lnTo>
                      <a:lnTo>
                        <a:pt x="207" y="954"/>
                      </a:lnTo>
                      <a:lnTo>
                        <a:pt x="209" y="1008"/>
                      </a:lnTo>
                      <a:lnTo>
                        <a:pt x="213" y="1062"/>
                      </a:lnTo>
                      <a:lnTo>
                        <a:pt x="217" y="1069"/>
                      </a:lnTo>
                      <a:lnTo>
                        <a:pt x="222" y="1075"/>
                      </a:lnTo>
                      <a:lnTo>
                        <a:pt x="225" y="1082"/>
                      </a:lnTo>
                      <a:lnTo>
                        <a:pt x="230" y="1089"/>
                      </a:lnTo>
                      <a:lnTo>
                        <a:pt x="234" y="1096"/>
                      </a:lnTo>
                      <a:lnTo>
                        <a:pt x="239" y="1102"/>
                      </a:lnTo>
                      <a:lnTo>
                        <a:pt x="244" y="1109"/>
                      </a:lnTo>
                      <a:lnTo>
                        <a:pt x="248" y="1116"/>
                      </a:lnTo>
                      <a:lnTo>
                        <a:pt x="268" y="1116"/>
                      </a:lnTo>
                      <a:lnTo>
                        <a:pt x="286" y="1116"/>
                      </a:lnTo>
                      <a:lnTo>
                        <a:pt x="306" y="1116"/>
                      </a:lnTo>
                      <a:lnTo>
                        <a:pt x="325" y="1116"/>
                      </a:lnTo>
                      <a:lnTo>
                        <a:pt x="344" y="1116"/>
                      </a:lnTo>
                      <a:lnTo>
                        <a:pt x="363" y="1116"/>
                      </a:lnTo>
                      <a:lnTo>
                        <a:pt x="383" y="1116"/>
                      </a:lnTo>
                      <a:lnTo>
                        <a:pt x="403" y="1116"/>
                      </a:lnTo>
                      <a:lnTo>
                        <a:pt x="409" y="1105"/>
                      </a:lnTo>
                      <a:lnTo>
                        <a:pt x="418" y="1093"/>
                      </a:lnTo>
                      <a:lnTo>
                        <a:pt x="424" y="1082"/>
                      </a:lnTo>
                      <a:lnTo>
                        <a:pt x="433" y="1070"/>
                      </a:lnTo>
                      <a:lnTo>
                        <a:pt x="434" y="1023"/>
                      </a:lnTo>
                      <a:lnTo>
                        <a:pt x="435" y="977"/>
                      </a:lnTo>
                      <a:lnTo>
                        <a:pt x="437" y="931"/>
                      </a:lnTo>
                      <a:lnTo>
                        <a:pt x="438" y="885"/>
                      </a:lnTo>
                      <a:lnTo>
                        <a:pt x="443" y="864"/>
                      </a:lnTo>
                      <a:lnTo>
                        <a:pt x="447" y="842"/>
                      </a:lnTo>
                      <a:lnTo>
                        <a:pt x="451" y="821"/>
                      </a:lnTo>
                      <a:lnTo>
                        <a:pt x="456" y="800"/>
                      </a:lnTo>
                      <a:lnTo>
                        <a:pt x="460" y="789"/>
                      </a:lnTo>
                      <a:lnTo>
                        <a:pt x="465" y="779"/>
                      </a:lnTo>
                      <a:lnTo>
                        <a:pt x="469" y="768"/>
                      </a:lnTo>
                      <a:lnTo>
                        <a:pt x="474" y="757"/>
                      </a:lnTo>
                      <a:lnTo>
                        <a:pt x="477" y="747"/>
                      </a:lnTo>
                      <a:lnTo>
                        <a:pt x="482" y="736"/>
                      </a:lnTo>
                      <a:lnTo>
                        <a:pt x="487" y="726"/>
                      </a:lnTo>
                      <a:lnTo>
                        <a:pt x="491" y="716"/>
                      </a:lnTo>
                      <a:lnTo>
                        <a:pt x="510" y="677"/>
                      </a:lnTo>
                      <a:lnTo>
                        <a:pt x="528" y="634"/>
                      </a:lnTo>
                      <a:lnTo>
                        <a:pt x="547" y="584"/>
                      </a:lnTo>
                      <a:lnTo>
                        <a:pt x="563" y="528"/>
                      </a:lnTo>
                      <a:lnTo>
                        <a:pt x="576" y="464"/>
                      </a:lnTo>
                      <a:lnTo>
                        <a:pt x="586" y="395"/>
                      </a:lnTo>
                      <a:lnTo>
                        <a:pt x="589" y="318"/>
                      </a:lnTo>
                      <a:lnTo>
                        <a:pt x="586" y="234"/>
                      </a:lnTo>
                      <a:lnTo>
                        <a:pt x="581" y="198"/>
                      </a:lnTo>
                      <a:lnTo>
                        <a:pt x="571" y="166"/>
                      </a:lnTo>
                      <a:lnTo>
                        <a:pt x="558" y="136"/>
                      </a:lnTo>
                      <a:lnTo>
                        <a:pt x="541" y="110"/>
                      </a:lnTo>
                      <a:lnTo>
                        <a:pt x="521" y="87"/>
                      </a:lnTo>
                      <a:lnTo>
                        <a:pt x="498" y="66"/>
                      </a:lnTo>
                      <a:lnTo>
                        <a:pt x="474" y="49"/>
                      </a:lnTo>
                      <a:lnTo>
                        <a:pt x="446" y="34"/>
                      </a:lnTo>
                      <a:lnTo>
                        <a:pt x="418" y="22"/>
                      </a:lnTo>
                      <a:lnTo>
                        <a:pt x="388" y="13"/>
                      </a:lnTo>
                      <a:lnTo>
                        <a:pt x="357" y="6"/>
                      </a:lnTo>
                      <a:lnTo>
                        <a:pt x="325" y="3"/>
                      </a:lnTo>
                      <a:lnTo>
                        <a:pt x="294" y="0"/>
                      </a:lnTo>
                      <a:lnTo>
                        <a:pt x="263" y="1"/>
                      </a:lnTo>
                      <a:lnTo>
                        <a:pt x="233" y="6"/>
                      </a:lnTo>
                      <a:lnTo>
                        <a:pt x="203" y="12"/>
                      </a:lnTo>
                      <a:close/>
                    </a:path>
                  </a:pathLst>
                </a:custGeom>
                <a:solidFill>
                  <a:srgbClr val="FFDB54"/>
                </a:solidFill>
                <a:ln w="9525">
                  <a:noFill/>
                  <a:round/>
                  <a:headEnd/>
                  <a:tailEnd/>
                </a:ln>
                <a:effectLst/>
              </p:spPr>
              <p:txBody>
                <a:bodyPr/>
                <a:lstStyle/>
                <a:p>
                  <a:pPr>
                    <a:defRPr/>
                  </a:pPr>
                  <a:endParaRPr lang="en-US">
                    <a:latin typeface="Arial" charset="0"/>
                    <a:cs typeface="+mn-cs"/>
                  </a:endParaRPr>
                </a:p>
              </p:txBody>
            </p:sp>
            <p:sp>
              <p:nvSpPr>
                <p:cNvPr id="27" name="Freeform 24"/>
                <p:cNvSpPr>
                  <a:spLocks/>
                </p:cNvSpPr>
                <p:nvPr/>
              </p:nvSpPr>
              <p:spPr bwMode="auto">
                <a:xfrm>
                  <a:off x="2292" y="2907"/>
                  <a:ext cx="271" cy="550"/>
                </a:xfrm>
                <a:custGeom>
                  <a:avLst/>
                  <a:gdLst/>
                  <a:ahLst/>
                  <a:cxnLst>
                    <a:cxn ang="0">
                      <a:pos x="159" y="26"/>
                    </a:cxn>
                    <a:cxn ang="0">
                      <a:pos x="95" y="67"/>
                    </a:cxn>
                    <a:cxn ang="0">
                      <a:pos x="46" y="118"/>
                    </a:cxn>
                    <a:cxn ang="0">
                      <a:pos x="14" y="176"/>
                    </a:cxn>
                    <a:cxn ang="0">
                      <a:pos x="0" y="240"/>
                    </a:cxn>
                    <a:cxn ang="0">
                      <a:pos x="5" y="308"/>
                    </a:cxn>
                    <a:cxn ang="0">
                      <a:pos x="28" y="378"/>
                    </a:cxn>
                    <a:cxn ang="0">
                      <a:pos x="72" y="449"/>
                    </a:cxn>
                    <a:cxn ang="0">
                      <a:pos x="111" y="520"/>
                    </a:cxn>
                    <a:cxn ang="0">
                      <a:pos x="129" y="588"/>
                    </a:cxn>
                    <a:cxn ang="0">
                      <a:pos x="148" y="654"/>
                    </a:cxn>
                    <a:cxn ang="0">
                      <a:pos x="166" y="722"/>
                    </a:cxn>
                    <a:cxn ang="0">
                      <a:pos x="179" y="775"/>
                    </a:cxn>
                    <a:cxn ang="0">
                      <a:pos x="187" y="813"/>
                    </a:cxn>
                    <a:cxn ang="0">
                      <a:pos x="194" y="886"/>
                    </a:cxn>
                    <a:cxn ang="0">
                      <a:pos x="199" y="993"/>
                    </a:cxn>
                    <a:cxn ang="0">
                      <a:pos x="210" y="1061"/>
                    </a:cxn>
                    <a:cxn ang="0">
                      <a:pos x="226" y="1087"/>
                    </a:cxn>
                    <a:cxn ang="0">
                      <a:pos x="251" y="1101"/>
                    </a:cxn>
                    <a:cxn ang="0">
                      <a:pos x="287" y="1101"/>
                    </a:cxn>
                    <a:cxn ang="0">
                      <a:pos x="323" y="1101"/>
                    </a:cxn>
                    <a:cxn ang="0">
                      <a:pos x="358" y="1101"/>
                    </a:cxn>
                    <a:cxn ang="0">
                      <a:pos x="381" y="1090"/>
                    </a:cxn>
                    <a:cxn ang="0">
                      <a:pos x="395" y="1067"/>
                    </a:cxn>
                    <a:cxn ang="0">
                      <a:pos x="403" y="1009"/>
                    </a:cxn>
                    <a:cxn ang="0">
                      <a:pos x="407" y="918"/>
                    </a:cxn>
                    <a:cxn ang="0">
                      <a:pos x="413" y="850"/>
                    </a:cxn>
                    <a:cxn ang="0">
                      <a:pos x="419" y="809"/>
                    </a:cxn>
                    <a:cxn ang="0">
                      <a:pos x="432" y="766"/>
                    </a:cxn>
                    <a:cxn ang="0">
                      <a:pos x="448" y="725"/>
                    </a:cxn>
                    <a:cxn ang="0">
                      <a:pos x="472" y="667"/>
                    </a:cxn>
                    <a:cxn ang="0">
                      <a:pos x="506" y="574"/>
                    </a:cxn>
                    <a:cxn ang="0">
                      <a:pos x="532" y="456"/>
                    </a:cxn>
                    <a:cxn ang="0">
                      <a:pos x="544" y="310"/>
                    </a:cxn>
                    <a:cxn ang="0">
                      <a:pos x="539" y="194"/>
                    </a:cxn>
                    <a:cxn ang="0">
                      <a:pos x="523" y="135"/>
                    </a:cxn>
                    <a:cxn ang="0">
                      <a:pos x="491" y="88"/>
                    </a:cxn>
                    <a:cxn ang="0">
                      <a:pos x="448" y="51"/>
                    </a:cxn>
                    <a:cxn ang="0">
                      <a:pos x="398" y="23"/>
                    </a:cxn>
                    <a:cxn ang="0">
                      <a:pos x="341" y="7"/>
                    </a:cxn>
                    <a:cxn ang="0">
                      <a:pos x="282" y="0"/>
                    </a:cxn>
                    <a:cxn ang="0">
                      <a:pos x="225" y="3"/>
                    </a:cxn>
                  </a:cxnLst>
                  <a:rect l="0" t="0" r="r" b="b"/>
                  <a:pathLst>
                    <a:path w="544" h="1101">
                      <a:moveTo>
                        <a:pt x="197" y="8"/>
                      </a:moveTo>
                      <a:lnTo>
                        <a:pt x="159" y="26"/>
                      </a:lnTo>
                      <a:lnTo>
                        <a:pt x="125" y="45"/>
                      </a:lnTo>
                      <a:lnTo>
                        <a:pt x="95" y="67"/>
                      </a:lnTo>
                      <a:lnTo>
                        <a:pt x="68" y="91"/>
                      </a:lnTo>
                      <a:lnTo>
                        <a:pt x="46" y="118"/>
                      </a:lnTo>
                      <a:lnTo>
                        <a:pt x="28" y="147"/>
                      </a:lnTo>
                      <a:lnTo>
                        <a:pt x="14" y="176"/>
                      </a:lnTo>
                      <a:lnTo>
                        <a:pt x="5" y="208"/>
                      </a:lnTo>
                      <a:lnTo>
                        <a:pt x="0" y="240"/>
                      </a:lnTo>
                      <a:lnTo>
                        <a:pt x="0" y="273"/>
                      </a:lnTo>
                      <a:lnTo>
                        <a:pt x="5" y="308"/>
                      </a:lnTo>
                      <a:lnTo>
                        <a:pt x="14" y="342"/>
                      </a:lnTo>
                      <a:lnTo>
                        <a:pt x="28" y="378"/>
                      </a:lnTo>
                      <a:lnTo>
                        <a:pt x="47" y="414"/>
                      </a:lnTo>
                      <a:lnTo>
                        <a:pt x="72" y="449"/>
                      </a:lnTo>
                      <a:lnTo>
                        <a:pt x="102" y="485"/>
                      </a:lnTo>
                      <a:lnTo>
                        <a:pt x="111" y="520"/>
                      </a:lnTo>
                      <a:lnTo>
                        <a:pt x="120" y="553"/>
                      </a:lnTo>
                      <a:lnTo>
                        <a:pt x="129" y="588"/>
                      </a:lnTo>
                      <a:lnTo>
                        <a:pt x="138" y="621"/>
                      </a:lnTo>
                      <a:lnTo>
                        <a:pt x="148" y="654"/>
                      </a:lnTo>
                      <a:lnTo>
                        <a:pt x="157" y="689"/>
                      </a:lnTo>
                      <a:lnTo>
                        <a:pt x="166" y="722"/>
                      </a:lnTo>
                      <a:lnTo>
                        <a:pt x="175" y="757"/>
                      </a:lnTo>
                      <a:lnTo>
                        <a:pt x="179" y="775"/>
                      </a:lnTo>
                      <a:lnTo>
                        <a:pt x="183" y="795"/>
                      </a:lnTo>
                      <a:lnTo>
                        <a:pt x="187" y="813"/>
                      </a:lnTo>
                      <a:lnTo>
                        <a:pt x="191" y="833"/>
                      </a:lnTo>
                      <a:lnTo>
                        <a:pt x="194" y="886"/>
                      </a:lnTo>
                      <a:lnTo>
                        <a:pt x="197" y="940"/>
                      </a:lnTo>
                      <a:lnTo>
                        <a:pt x="199" y="993"/>
                      </a:lnTo>
                      <a:lnTo>
                        <a:pt x="202" y="1047"/>
                      </a:lnTo>
                      <a:lnTo>
                        <a:pt x="210" y="1061"/>
                      </a:lnTo>
                      <a:lnTo>
                        <a:pt x="218" y="1074"/>
                      </a:lnTo>
                      <a:lnTo>
                        <a:pt x="226" y="1087"/>
                      </a:lnTo>
                      <a:lnTo>
                        <a:pt x="234" y="1101"/>
                      </a:lnTo>
                      <a:lnTo>
                        <a:pt x="251" y="1101"/>
                      </a:lnTo>
                      <a:lnTo>
                        <a:pt x="270" y="1101"/>
                      </a:lnTo>
                      <a:lnTo>
                        <a:pt x="287" y="1101"/>
                      </a:lnTo>
                      <a:lnTo>
                        <a:pt x="305" y="1101"/>
                      </a:lnTo>
                      <a:lnTo>
                        <a:pt x="323" y="1101"/>
                      </a:lnTo>
                      <a:lnTo>
                        <a:pt x="340" y="1101"/>
                      </a:lnTo>
                      <a:lnTo>
                        <a:pt x="358" y="1101"/>
                      </a:lnTo>
                      <a:lnTo>
                        <a:pt x="376" y="1101"/>
                      </a:lnTo>
                      <a:lnTo>
                        <a:pt x="381" y="1090"/>
                      </a:lnTo>
                      <a:lnTo>
                        <a:pt x="388" y="1078"/>
                      </a:lnTo>
                      <a:lnTo>
                        <a:pt x="395" y="1067"/>
                      </a:lnTo>
                      <a:lnTo>
                        <a:pt x="402" y="1055"/>
                      </a:lnTo>
                      <a:lnTo>
                        <a:pt x="403" y="1009"/>
                      </a:lnTo>
                      <a:lnTo>
                        <a:pt x="406" y="963"/>
                      </a:lnTo>
                      <a:lnTo>
                        <a:pt x="407" y="918"/>
                      </a:lnTo>
                      <a:lnTo>
                        <a:pt x="408" y="872"/>
                      </a:lnTo>
                      <a:lnTo>
                        <a:pt x="413" y="850"/>
                      </a:lnTo>
                      <a:lnTo>
                        <a:pt x="416" y="829"/>
                      </a:lnTo>
                      <a:lnTo>
                        <a:pt x="419" y="809"/>
                      </a:lnTo>
                      <a:lnTo>
                        <a:pt x="424" y="788"/>
                      </a:lnTo>
                      <a:lnTo>
                        <a:pt x="432" y="766"/>
                      </a:lnTo>
                      <a:lnTo>
                        <a:pt x="440" y="745"/>
                      </a:lnTo>
                      <a:lnTo>
                        <a:pt x="448" y="725"/>
                      </a:lnTo>
                      <a:lnTo>
                        <a:pt x="456" y="704"/>
                      </a:lnTo>
                      <a:lnTo>
                        <a:pt x="472" y="667"/>
                      </a:lnTo>
                      <a:lnTo>
                        <a:pt x="490" y="623"/>
                      </a:lnTo>
                      <a:lnTo>
                        <a:pt x="506" y="574"/>
                      </a:lnTo>
                      <a:lnTo>
                        <a:pt x="520" y="519"/>
                      </a:lnTo>
                      <a:lnTo>
                        <a:pt x="532" y="456"/>
                      </a:lnTo>
                      <a:lnTo>
                        <a:pt x="540" y="386"/>
                      </a:lnTo>
                      <a:lnTo>
                        <a:pt x="544" y="310"/>
                      </a:lnTo>
                      <a:lnTo>
                        <a:pt x="541" y="226"/>
                      </a:lnTo>
                      <a:lnTo>
                        <a:pt x="539" y="194"/>
                      </a:lnTo>
                      <a:lnTo>
                        <a:pt x="533" y="163"/>
                      </a:lnTo>
                      <a:lnTo>
                        <a:pt x="523" y="135"/>
                      </a:lnTo>
                      <a:lnTo>
                        <a:pt x="508" y="111"/>
                      </a:lnTo>
                      <a:lnTo>
                        <a:pt x="491" y="88"/>
                      </a:lnTo>
                      <a:lnTo>
                        <a:pt x="471" y="68"/>
                      </a:lnTo>
                      <a:lnTo>
                        <a:pt x="448" y="51"/>
                      </a:lnTo>
                      <a:lnTo>
                        <a:pt x="424" y="36"/>
                      </a:lnTo>
                      <a:lnTo>
                        <a:pt x="398" y="23"/>
                      </a:lnTo>
                      <a:lnTo>
                        <a:pt x="370" y="14"/>
                      </a:lnTo>
                      <a:lnTo>
                        <a:pt x="341" y="7"/>
                      </a:lnTo>
                      <a:lnTo>
                        <a:pt x="312" y="3"/>
                      </a:lnTo>
                      <a:lnTo>
                        <a:pt x="282" y="0"/>
                      </a:lnTo>
                      <a:lnTo>
                        <a:pt x="254" y="0"/>
                      </a:lnTo>
                      <a:lnTo>
                        <a:pt x="225" y="3"/>
                      </a:lnTo>
                      <a:lnTo>
                        <a:pt x="197" y="8"/>
                      </a:lnTo>
                      <a:close/>
                    </a:path>
                  </a:pathLst>
                </a:custGeom>
                <a:solidFill>
                  <a:srgbClr val="FFE06B"/>
                </a:solidFill>
                <a:ln w="9525">
                  <a:noFill/>
                  <a:round/>
                  <a:headEnd/>
                  <a:tailEnd/>
                </a:ln>
                <a:effectLst/>
              </p:spPr>
              <p:txBody>
                <a:bodyPr/>
                <a:lstStyle/>
                <a:p>
                  <a:pPr>
                    <a:defRPr/>
                  </a:pPr>
                  <a:endParaRPr lang="en-US">
                    <a:latin typeface="Arial" charset="0"/>
                    <a:cs typeface="+mn-cs"/>
                  </a:endParaRPr>
                </a:p>
              </p:txBody>
            </p:sp>
            <p:sp>
              <p:nvSpPr>
                <p:cNvPr id="28" name="Freeform 25"/>
                <p:cNvSpPr>
                  <a:spLocks/>
                </p:cNvSpPr>
                <p:nvPr/>
              </p:nvSpPr>
              <p:spPr bwMode="auto">
                <a:xfrm>
                  <a:off x="2302" y="2915"/>
                  <a:ext cx="249" cy="542"/>
                </a:xfrm>
                <a:custGeom>
                  <a:avLst/>
                  <a:gdLst/>
                  <a:ahLst/>
                  <a:cxnLst>
                    <a:cxn ang="0">
                      <a:pos x="151" y="22"/>
                    </a:cxn>
                    <a:cxn ang="0">
                      <a:pos x="88" y="62"/>
                    </a:cxn>
                    <a:cxn ang="0">
                      <a:pos x="41" y="111"/>
                    </a:cxn>
                    <a:cxn ang="0">
                      <a:pos x="12" y="166"/>
                    </a:cxn>
                    <a:cxn ang="0">
                      <a:pos x="0" y="226"/>
                    </a:cxn>
                    <a:cxn ang="0">
                      <a:pos x="6" y="288"/>
                    </a:cxn>
                    <a:cxn ang="0">
                      <a:pos x="30" y="352"/>
                    </a:cxn>
                    <a:cxn ang="0">
                      <a:pos x="73" y="415"/>
                    </a:cxn>
                    <a:cxn ang="0">
                      <a:pos x="109" y="484"/>
                    </a:cxn>
                    <a:cxn ang="0">
                      <a:pos x="126" y="558"/>
                    </a:cxn>
                    <a:cxn ang="0">
                      <a:pos x="142" y="632"/>
                    </a:cxn>
                    <a:cxn ang="0">
                      <a:pos x="158" y="707"/>
                    </a:cxn>
                    <a:cxn ang="0">
                      <a:pos x="170" y="764"/>
                    </a:cxn>
                    <a:cxn ang="0">
                      <a:pos x="177" y="802"/>
                    </a:cxn>
                    <a:cxn ang="0">
                      <a:pos x="183" y="874"/>
                    </a:cxn>
                    <a:cxn ang="0">
                      <a:pos x="189" y="980"/>
                    </a:cxn>
                    <a:cxn ang="0">
                      <a:pos x="198" y="1047"/>
                    </a:cxn>
                    <a:cxn ang="0">
                      <a:pos x="213" y="1073"/>
                    </a:cxn>
                    <a:cxn ang="0">
                      <a:pos x="236" y="1086"/>
                    </a:cxn>
                    <a:cxn ang="0">
                      <a:pos x="268" y="1086"/>
                    </a:cxn>
                    <a:cxn ang="0">
                      <a:pos x="299" y="1086"/>
                    </a:cxn>
                    <a:cxn ang="0">
                      <a:pos x="332" y="1086"/>
                    </a:cxn>
                    <a:cxn ang="0">
                      <a:pos x="354" y="1075"/>
                    </a:cxn>
                    <a:cxn ang="0">
                      <a:pos x="366" y="1053"/>
                    </a:cxn>
                    <a:cxn ang="0">
                      <a:pos x="373" y="995"/>
                    </a:cxn>
                    <a:cxn ang="0">
                      <a:pos x="375" y="905"/>
                    </a:cxn>
                    <a:cxn ang="0">
                      <a:pos x="380" y="839"/>
                    </a:cxn>
                    <a:cxn ang="0">
                      <a:pos x="387" y="797"/>
                    </a:cxn>
                    <a:cxn ang="0">
                      <a:pos x="398" y="754"/>
                    </a:cxn>
                    <a:cxn ang="0">
                      <a:pos x="413" y="713"/>
                    </a:cxn>
                    <a:cxn ang="0">
                      <a:pos x="434" y="655"/>
                    </a:cxn>
                    <a:cxn ang="0">
                      <a:pos x="464" y="564"/>
                    </a:cxn>
                    <a:cxn ang="0">
                      <a:pos x="487" y="448"/>
                    </a:cxn>
                    <a:cxn ang="0">
                      <a:pos x="499" y="304"/>
                    </a:cxn>
                    <a:cxn ang="0">
                      <a:pos x="497" y="190"/>
                    </a:cxn>
                    <a:cxn ang="0">
                      <a:pos x="486" y="136"/>
                    </a:cxn>
                    <a:cxn ang="0">
                      <a:pos x="461" y="90"/>
                    </a:cxn>
                    <a:cxn ang="0">
                      <a:pos x="423" y="53"/>
                    </a:cxn>
                    <a:cxn ang="0">
                      <a:pos x="377" y="27"/>
                    </a:cxn>
                    <a:cxn ang="0">
                      <a:pos x="325" y="8"/>
                    </a:cxn>
                    <a:cxn ang="0">
                      <a:pos x="269" y="0"/>
                    </a:cxn>
                    <a:cxn ang="0">
                      <a:pos x="215" y="1"/>
                    </a:cxn>
                  </a:cxnLst>
                  <a:rect l="0" t="0" r="r" b="b"/>
                  <a:pathLst>
                    <a:path w="499" h="1086">
                      <a:moveTo>
                        <a:pt x="189" y="6"/>
                      </a:moveTo>
                      <a:lnTo>
                        <a:pt x="151" y="22"/>
                      </a:lnTo>
                      <a:lnTo>
                        <a:pt x="117" y="42"/>
                      </a:lnTo>
                      <a:lnTo>
                        <a:pt x="88" y="62"/>
                      </a:lnTo>
                      <a:lnTo>
                        <a:pt x="62" y="86"/>
                      </a:lnTo>
                      <a:lnTo>
                        <a:pt x="41" y="111"/>
                      </a:lnTo>
                      <a:lnTo>
                        <a:pt x="24" y="138"/>
                      </a:lnTo>
                      <a:lnTo>
                        <a:pt x="12" y="166"/>
                      </a:lnTo>
                      <a:lnTo>
                        <a:pt x="3" y="196"/>
                      </a:lnTo>
                      <a:lnTo>
                        <a:pt x="0" y="226"/>
                      </a:lnTo>
                      <a:lnTo>
                        <a:pt x="1" y="257"/>
                      </a:lnTo>
                      <a:lnTo>
                        <a:pt x="6" y="288"/>
                      </a:lnTo>
                      <a:lnTo>
                        <a:pt x="16" y="320"/>
                      </a:lnTo>
                      <a:lnTo>
                        <a:pt x="30" y="352"/>
                      </a:lnTo>
                      <a:lnTo>
                        <a:pt x="50" y="384"/>
                      </a:lnTo>
                      <a:lnTo>
                        <a:pt x="73" y="415"/>
                      </a:lnTo>
                      <a:lnTo>
                        <a:pt x="101" y="446"/>
                      </a:lnTo>
                      <a:lnTo>
                        <a:pt x="109" y="484"/>
                      </a:lnTo>
                      <a:lnTo>
                        <a:pt x="117" y="521"/>
                      </a:lnTo>
                      <a:lnTo>
                        <a:pt x="126" y="558"/>
                      </a:lnTo>
                      <a:lnTo>
                        <a:pt x="134" y="596"/>
                      </a:lnTo>
                      <a:lnTo>
                        <a:pt x="142" y="632"/>
                      </a:lnTo>
                      <a:lnTo>
                        <a:pt x="150" y="669"/>
                      </a:lnTo>
                      <a:lnTo>
                        <a:pt x="158" y="707"/>
                      </a:lnTo>
                      <a:lnTo>
                        <a:pt x="166" y="745"/>
                      </a:lnTo>
                      <a:lnTo>
                        <a:pt x="170" y="764"/>
                      </a:lnTo>
                      <a:lnTo>
                        <a:pt x="174" y="783"/>
                      </a:lnTo>
                      <a:lnTo>
                        <a:pt x="177" y="802"/>
                      </a:lnTo>
                      <a:lnTo>
                        <a:pt x="181" y="821"/>
                      </a:lnTo>
                      <a:lnTo>
                        <a:pt x="183" y="874"/>
                      </a:lnTo>
                      <a:lnTo>
                        <a:pt x="187" y="927"/>
                      </a:lnTo>
                      <a:lnTo>
                        <a:pt x="189" y="980"/>
                      </a:lnTo>
                      <a:lnTo>
                        <a:pt x="191" y="1033"/>
                      </a:lnTo>
                      <a:lnTo>
                        <a:pt x="198" y="1047"/>
                      </a:lnTo>
                      <a:lnTo>
                        <a:pt x="206" y="1060"/>
                      </a:lnTo>
                      <a:lnTo>
                        <a:pt x="213" y="1073"/>
                      </a:lnTo>
                      <a:lnTo>
                        <a:pt x="220" y="1086"/>
                      </a:lnTo>
                      <a:lnTo>
                        <a:pt x="236" y="1086"/>
                      </a:lnTo>
                      <a:lnTo>
                        <a:pt x="252" y="1086"/>
                      </a:lnTo>
                      <a:lnTo>
                        <a:pt x="268" y="1086"/>
                      </a:lnTo>
                      <a:lnTo>
                        <a:pt x="284" y="1086"/>
                      </a:lnTo>
                      <a:lnTo>
                        <a:pt x="299" y="1086"/>
                      </a:lnTo>
                      <a:lnTo>
                        <a:pt x="316" y="1086"/>
                      </a:lnTo>
                      <a:lnTo>
                        <a:pt x="332" y="1086"/>
                      </a:lnTo>
                      <a:lnTo>
                        <a:pt x="348" y="1086"/>
                      </a:lnTo>
                      <a:lnTo>
                        <a:pt x="354" y="1075"/>
                      </a:lnTo>
                      <a:lnTo>
                        <a:pt x="360" y="1063"/>
                      </a:lnTo>
                      <a:lnTo>
                        <a:pt x="366" y="1053"/>
                      </a:lnTo>
                      <a:lnTo>
                        <a:pt x="372" y="1041"/>
                      </a:lnTo>
                      <a:lnTo>
                        <a:pt x="373" y="995"/>
                      </a:lnTo>
                      <a:lnTo>
                        <a:pt x="374" y="950"/>
                      </a:lnTo>
                      <a:lnTo>
                        <a:pt x="375" y="905"/>
                      </a:lnTo>
                      <a:lnTo>
                        <a:pt x="377" y="859"/>
                      </a:lnTo>
                      <a:lnTo>
                        <a:pt x="380" y="839"/>
                      </a:lnTo>
                      <a:lnTo>
                        <a:pt x="383" y="818"/>
                      </a:lnTo>
                      <a:lnTo>
                        <a:pt x="387" y="797"/>
                      </a:lnTo>
                      <a:lnTo>
                        <a:pt x="392" y="776"/>
                      </a:lnTo>
                      <a:lnTo>
                        <a:pt x="398" y="754"/>
                      </a:lnTo>
                      <a:lnTo>
                        <a:pt x="406" y="734"/>
                      </a:lnTo>
                      <a:lnTo>
                        <a:pt x="413" y="713"/>
                      </a:lnTo>
                      <a:lnTo>
                        <a:pt x="420" y="692"/>
                      </a:lnTo>
                      <a:lnTo>
                        <a:pt x="434" y="655"/>
                      </a:lnTo>
                      <a:lnTo>
                        <a:pt x="449" y="613"/>
                      </a:lnTo>
                      <a:lnTo>
                        <a:pt x="464" y="564"/>
                      </a:lnTo>
                      <a:lnTo>
                        <a:pt x="477" y="509"/>
                      </a:lnTo>
                      <a:lnTo>
                        <a:pt x="487" y="448"/>
                      </a:lnTo>
                      <a:lnTo>
                        <a:pt x="495" y="379"/>
                      </a:lnTo>
                      <a:lnTo>
                        <a:pt x="499" y="304"/>
                      </a:lnTo>
                      <a:lnTo>
                        <a:pt x="497" y="221"/>
                      </a:lnTo>
                      <a:lnTo>
                        <a:pt x="497" y="190"/>
                      </a:lnTo>
                      <a:lnTo>
                        <a:pt x="494" y="162"/>
                      </a:lnTo>
                      <a:lnTo>
                        <a:pt x="486" y="136"/>
                      </a:lnTo>
                      <a:lnTo>
                        <a:pt x="474" y="112"/>
                      </a:lnTo>
                      <a:lnTo>
                        <a:pt x="461" y="90"/>
                      </a:lnTo>
                      <a:lnTo>
                        <a:pt x="442" y="70"/>
                      </a:lnTo>
                      <a:lnTo>
                        <a:pt x="423" y="53"/>
                      </a:lnTo>
                      <a:lnTo>
                        <a:pt x="401" y="39"/>
                      </a:lnTo>
                      <a:lnTo>
                        <a:pt x="377" y="27"/>
                      </a:lnTo>
                      <a:lnTo>
                        <a:pt x="351" y="16"/>
                      </a:lnTo>
                      <a:lnTo>
                        <a:pt x="325" y="8"/>
                      </a:lnTo>
                      <a:lnTo>
                        <a:pt x="297" y="4"/>
                      </a:lnTo>
                      <a:lnTo>
                        <a:pt x="269" y="0"/>
                      </a:lnTo>
                      <a:lnTo>
                        <a:pt x="242" y="0"/>
                      </a:lnTo>
                      <a:lnTo>
                        <a:pt x="215" y="1"/>
                      </a:lnTo>
                      <a:lnTo>
                        <a:pt x="189" y="6"/>
                      </a:lnTo>
                      <a:close/>
                    </a:path>
                  </a:pathLst>
                </a:custGeom>
                <a:solidFill>
                  <a:srgbClr val="FFE27F"/>
                </a:solidFill>
                <a:ln w="9525">
                  <a:noFill/>
                  <a:round/>
                  <a:headEnd/>
                  <a:tailEnd/>
                </a:ln>
                <a:effectLst/>
              </p:spPr>
              <p:txBody>
                <a:bodyPr/>
                <a:lstStyle/>
                <a:p>
                  <a:pPr>
                    <a:defRPr/>
                  </a:pPr>
                  <a:endParaRPr lang="en-US">
                    <a:latin typeface="Arial" charset="0"/>
                    <a:cs typeface="+mn-cs"/>
                  </a:endParaRPr>
                </a:p>
              </p:txBody>
            </p:sp>
            <p:sp>
              <p:nvSpPr>
                <p:cNvPr id="29" name="Freeform 26"/>
                <p:cNvSpPr>
                  <a:spLocks/>
                </p:cNvSpPr>
                <p:nvPr/>
              </p:nvSpPr>
              <p:spPr bwMode="auto">
                <a:xfrm>
                  <a:off x="2314" y="2921"/>
                  <a:ext cx="228" cy="536"/>
                </a:xfrm>
                <a:custGeom>
                  <a:avLst/>
                  <a:gdLst/>
                  <a:ahLst/>
                  <a:cxnLst>
                    <a:cxn ang="0">
                      <a:pos x="144" y="22"/>
                    </a:cxn>
                    <a:cxn ang="0">
                      <a:pos x="81" y="60"/>
                    </a:cxn>
                    <a:cxn ang="0">
                      <a:pos x="37" y="106"/>
                    </a:cxn>
                    <a:cxn ang="0">
                      <a:pos x="10" y="156"/>
                    </a:cxn>
                    <a:cxn ang="0">
                      <a:pos x="0" y="213"/>
                    </a:cxn>
                    <a:cxn ang="0">
                      <a:pos x="7" y="269"/>
                    </a:cxn>
                    <a:cxn ang="0">
                      <a:pos x="31" y="326"/>
                    </a:cxn>
                    <a:cxn ang="0">
                      <a:pos x="73" y="381"/>
                    </a:cxn>
                    <a:cxn ang="0">
                      <a:pos x="108" y="448"/>
                    </a:cxn>
                    <a:cxn ang="0">
                      <a:pos x="122" y="530"/>
                    </a:cxn>
                    <a:cxn ang="0">
                      <a:pos x="137" y="611"/>
                    </a:cxn>
                    <a:cxn ang="0">
                      <a:pos x="151" y="694"/>
                    </a:cxn>
                    <a:cxn ang="0">
                      <a:pos x="161" y="754"/>
                    </a:cxn>
                    <a:cxn ang="0">
                      <a:pos x="168" y="792"/>
                    </a:cxn>
                    <a:cxn ang="0">
                      <a:pos x="174" y="864"/>
                    </a:cxn>
                    <a:cxn ang="0">
                      <a:pos x="177" y="968"/>
                    </a:cxn>
                    <a:cxn ang="0">
                      <a:pos x="186" y="1034"/>
                    </a:cxn>
                    <a:cxn ang="0">
                      <a:pos x="199" y="1060"/>
                    </a:cxn>
                    <a:cxn ang="0">
                      <a:pos x="220" y="1073"/>
                    </a:cxn>
                    <a:cxn ang="0">
                      <a:pos x="248" y="1073"/>
                    </a:cxn>
                    <a:cxn ang="0">
                      <a:pos x="277" y="1073"/>
                    </a:cxn>
                    <a:cxn ang="0">
                      <a:pos x="305" y="1073"/>
                    </a:cxn>
                    <a:cxn ang="0">
                      <a:pos x="324" y="1062"/>
                    </a:cxn>
                    <a:cxn ang="0">
                      <a:pos x="335" y="1040"/>
                    </a:cxn>
                    <a:cxn ang="0">
                      <a:pos x="342" y="983"/>
                    </a:cxn>
                    <a:cxn ang="0">
                      <a:pos x="344" y="893"/>
                    </a:cxn>
                    <a:cxn ang="0">
                      <a:pos x="349" y="827"/>
                    </a:cxn>
                    <a:cxn ang="0">
                      <a:pos x="356" y="786"/>
                    </a:cxn>
                    <a:cxn ang="0">
                      <a:pos x="365" y="745"/>
                    </a:cxn>
                    <a:cxn ang="0">
                      <a:pos x="379" y="703"/>
                    </a:cxn>
                    <a:cxn ang="0">
                      <a:pos x="396" y="647"/>
                    </a:cxn>
                    <a:cxn ang="0">
                      <a:pos x="421" y="556"/>
                    </a:cxn>
                    <a:cxn ang="0">
                      <a:pos x="442" y="441"/>
                    </a:cxn>
                    <a:cxn ang="0">
                      <a:pos x="452" y="298"/>
                    </a:cxn>
                    <a:cxn ang="0">
                      <a:pos x="456" y="187"/>
                    </a:cxn>
                    <a:cxn ang="0">
                      <a:pos x="450" y="137"/>
                    </a:cxn>
                    <a:cxn ang="0">
                      <a:pos x="429" y="93"/>
                    </a:cxn>
                    <a:cxn ang="0">
                      <a:pos x="397" y="57"/>
                    </a:cxn>
                    <a:cxn ang="0">
                      <a:pos x="356" y="30"/>
                    </a:cxn>
                    <a:cxn ang="0">
                      <a:pos x="308" y="11"/>
                    </a:cxn>
                    <a:cxn ang="0">
                      <a:pos x="258" y="1"/>
                    </a:cxn>
                    <a:cxn ang="0">
                      <a:pos x="206" y="2"/>
                    </a:cxn>
                  </a:cxnLst>
                  <a:rect l="0" t="0" r="r" b="b"/>
                  <a:pathLst>
                    <a:path w="456" h="1073">
                      <a:moveTo>
                        <a:pt x="182" y="5"/>
                      </a:moveTo>
                      <a:lnTo>
                        <a:pt x="144" y="22"/>
                      </a:lnTo>
                      <a:lnTo>
                        <a:pt x="111" y="39"/>
                      </a:lnTo>
                      <a:lnTo>
                        <a:pt x="81" y="60"/>
                      </a:lnTo>
                      <a:lnTo>
                        <a:pt x="57" y="82"/>
                      </a:lnTo>
                      <a:lnTo>
                        <a:pt x="37" y="106"/>
                      </a:lnTo>
                      <a:lnTo>
                        <a:pt x="22" y="131"/>
                      </a:lnTo>
                      <a:lnTo>
                        <a:pt x="10" y="156"/>
                      </a:lnTo>
                      <a:lnTo>
                        <a:pt x="2" y="184"/>
                      </a:lnTo>
                      <a:lnTo>
                        <a:pt x="0" y="213"/>
                      </a:lnTo>
                      <a:lnTo>
                        <a:pt x="1" y="240"/>
                      </a:lnTo>
                      <a:lnTo>
                        <a:pt x="7" y="269"/>
                      </a:lnTo>
                      <a:lnTo>
                        <a:pt x="17" y="298"/>
                      </a:lnTo>
                      <a:lnTo>
                        <a:pt x="31" y="326"/>
                      </a:lnTo>
                      <a:lnTo>
                        <a:pt x="50" y="353"/>
                      </a:lnTo>
                      <a:lnTo>
                        <a:pt x="73" y="381"/>
                      </a:lnTo>
                      <a:lnTo>
                        <a:pt x="101" y="406"/>
                      </a:lnTo>
                      <a:lnTo>
                        <a:pt x="108" y="448"/>
                      </a:lnTo>
                      <a:lnTo>
                        <a:pt x="115" y="488"/>
                      </a:lnTo>
                      <a:lnTo>
                        <a:pt x="122" y="530"/>
                      </a:lnTo>
                      <a:lnTo>
                        <a:pt x="130" y="571"/>
                      </a:lnTo>
                      <a:lnTo>
                        <a:pt x="137" y="611"/>
                      </a:lnTo>
                      <a:lnTo>
                        <a:pt x="144" y="653"/>
                      </a:lnTo>
                      <a:lnTo>
                        <a:pt x="151" y="694"/>
                      </a:lnTo>
                      <a:lnTo>
                        <a:pt x="157" y="736"/>
                      </a:lnTo>
                      <a:lnTo>
                        <a:pt x="161" y="754"/>
                      </a:lnTo>
                      <a:lnTo>
                        <a:pt x="164" y="773"/>
                      </a:lnTo>
                      <a:lnTo>
                        <a:pt x="168" y="792"/>
                      </a:lnTo>
                      <a:lnTo>
                        <a:pt x="171" y="811"/>
                      </a:lnTo>
                      <a:lnTo>
                        <a:pt x="174" y="864"/>
                      </a:lnTo>
                      <a:lnTo>
                        <a:pt x="176" y="915"/>
                      </a:lnTo>
                      <a:lnTo>
                        <a:pt x="177" y="968"/>
                      </a:lnTo>
                      <a:lnTo>
                        <a:pt x="179" y="1021"/>
                      </a:lnTo>
                      <a:lnTo>
                        <a:pt x="186" y="1034"/>
                      </a:lnTo>
                      <a:lnTo>
                        <a:pt x="193" y="1047"/>
                      </a:lnTo>
                      <a:lnTo>
                        <a:pt x="199" y="1060"/>
                      </a:lnTo>
                      <a:lnTo>
                        <a:pt x="206" y="1073"/>
                      </a:lnTo>
                      <a:lnTo>
                        <a:pt x="220" y="1073"/>
                      </a:lnTo>
                      <a:lnTo>
                        <a:pt x="235" y="1073"/>
                      </a:lnTo>
                      <a:lnTo>
                        <a:pt x="248" y="1073"/>
                      </a:lnTo>
                      <a:lnTo>
                        <a:pt x="262" y="1073"/>
                      </a:lnTo>
                      <a:lnTo>
                        <a:pt x="277" y="1073"/>
                      </a:lnTo>
                      <a:lnTo>
                        <a:pt x="291" y="1073"/>
                      </a:lnTo>
                      <a:lnTo>
                        <a:pt x="305" y="1073"/>
                      </a:lnTo>
                      <a:lnTo>
                        <a:pt x="319" y="1073"/>
                      </a:lnTo>
                      <a:lnTo>
                        <a:pt x="324" y="1062"/>
                      </a:lnTo>
                      <a:lnTo>
                        <a:pt x="330" y="1050"/>
                      </a:lnTo>
                      <a:lnTo>
                        <a:pt x="335" y="1040"/>
                      </a:lnTo>
                      <a:lnTo>
                        <a:pt x="341" y="1028"/>
                      </a:lnTo>
                      <a:lnTo>
                        <a:pt x="342" y="983"/>
                      </a:lnTo>
                      <a:lnTo>
                        <a:pt x="343" y="938"/>
                      </a:lnTo>
                      <a:lnTo>
                        <a:pt x="344" y="893"/>
                      </a:lnTo>
                      <a:lnTo>
                        <a:pt x="345" y="847"/>
                      </a:lnTo>
                      <a:lnTo>
                        <a:pt x="349" y="827"/>
                      </a:lnTo>
                      <a:lnTo>
                        <a:pt x="352" y="806"/>
                      </a:lnTo>
                      <a:lnTo>
                        <a:pt x="356" y="786"/>
                      </a:lnTo>
                      <a:lnTo>
                        <a:pt x="358" y="766"/>
                      </a:lnTo>
                      <a:lnTo>
                        <a:pt x="365" y="745"/>
                      </a:lnTo>
                      <a:lnTo>
                        <a:pt x="372" y="724"/>
                      </a:lnTo>
                      <a:lnTo>
                        <a:pt x="379" y="703"/>
                      </a:lnTo>
                      <a:lnTo>
                        <a:pt x="384" y="683"/>
                      </a:lnTo>
                      <a:lnTo>
                        <a:pt x="396" y="647"/>
                      </a:lnTo>
                      <a:lnTo>
                        <a:pt x="409" y="604"/>
                      </a:lnTo>
                      <a:lnTo>
                        <a:pt x="421" y="556"/>
                      </a:lnTo>
                      <a:lnTo>
                        <a:pt x="433" y="502"/>
                      </a:lnTo>
                      <a:lnTo>
                        <a:pt x="442" y="441"/>
                      </a:lnTo>
                      <a:lnTo>
                        <a:pt x="449" y="373"/>
                      </a:lnTo>
                      <a:lnTo>
                        <a:pt x="452" y="298"/>
                      </a:lnTo>
                      <a:lnTo>
                        <a:pt x="452" y="215"/>
                      </a:lnTo>
                      <a:lnTo>
                        <a:pt x="456" y="187"/>
                      </a:lnTo>
                      <a:lnTo>
                        <a:pt x="455" y="161"/>
                      </a:lnTo>
                      <a:lnTo>
                        <a:pt x="450" y="137"/>
                      </a:lnTo>
                      <a:lnTo>
                        <a:pt x="441" y="114"/>
                      </a:lnTo>
                      <a:lnTo>
                        <a:pt x="429" y="93"/>
                      </a:lnTo>
                      <a:lnTo>
                        <a:pt x="414" y="75"/>
                      </a:lnTo>
                      <a:lnTo>
                        <a:pt x="397" y="57"/>
                      </a:lnTo>
                      <a:lnTo>
                        <a:pt x="377" y="42"/>
                      </a:lnTo>
                      <a:lnTo>
                        <a:pt x="356" y="30"/>
                      </a:lnTo>
                      <a:lnTo>
                        <a:pt x="333" y="19"/>
                      </a:lnTo>
                      <a:lnTo>
                        <a:pt x="308" y="11"/>
                      </a:lnTo>
                      <a:lnTo>
                        <a:pt x="283" y="5"/>
                      </a:lnTo>
                      <a:lnTo>
                        <a:pt x="258" y="1"/>
                      </a:lnTo>
                      <a:lnTo>
                        <a:pt x="231" y="0"/>
                      </a:lnTo>
                      <a:lnTo>
                        <a:pt x="206" y="2"/>
                      </a:lnTo>
                      <a:lnTo>
                        <a:pt x="182" y="5"/>
                      </a:lnTo>
                      <a:close/>
                    </a:path>
                  </a:pathLst>
                </a:custGeom>
                <a:solidFill>
                  <a:srgbClr val="FFE893"/>
                </a:solidFill>
                <a:ln w="9525">
                  <a:noFill/>
                  <a:round/>
                  <a:headEnd/>
                  <a:tailEnd/>
                </a:ln>
                <a:effectLst/>
              </p:spPr>
              <p:txBody>
                <a:bodyPr/>
                <a:lstStyle/>
                <a:p>
                  <a:pPr>
                    <a:defRPr/>
                  </a:pPr>
                  <a:endParaRPr lang="en-US">
                    <a:latin typeface="Arial" charset="0"/>
                    <a:cs typeface="+mn-cs"/>
                  </a:endParaRPr>
                </a:p>
              </p:txBody>
            </p:sp>
            <p:sp>
              <p:nvSpPr>
                <p:cNvPr id="30" name="Freeform 27"/>
                <p:cNvSpPr>
                  <a:spLocks/>
                </p:cNvSpPr>
                <p:nvPr/>
              </p:nvSpPr>
              <p:spPr bwMode="auto">
                <a:xfrm>
                  <a:off x="2324" y="2926"/>
                  <a:ext cx="208" cy="531"/>
                </a:xfrm>
                <a:custGeom>
                  <a:avLst/>
                  <a:gdLst/>
                  <a:ahLst/>
                  <a:cxnLst>
                    <a:cxn ang="0">
                      <a:pos x="138" y="18"/>
                    </a:cxn>
                    <a:cxn ang="0">
                      <a:pos x="77" y="55"/>
                    </a:cxn>
                    <a:cxn ang="0">
                      <a:pos x="35" y="99"/>
                    </a:cxn>
                    <a:cxn ang="0">
                      <a:pos x="8" y="147"/>
                    </a:cxn>
                    <a:cxn ang="0">
                      <a:pos x="0" y="198"/>
                    </a:cxn>
                    <a:cxn ang="0">
                      <a:pos x="10" y="249"/>
                    </a:cxn>
                    <a:cxn ang="0">
                      <a:pos x="35" y="300"/>
                    </a:cxn>
                    <a:cxn ang="0">
                      <a:pos x="75" y="345"/>
                    </a:cxn>
                    <a:cxn ang="0">
                      <a:pos x="109" y="411"/>
                    </a:cxn>
                    <a:cxn ang="0">
                      <a:pos x="121" y="501"/>
                    </a:cxn>
                    <a:cxn ang="0">
                      <a:pos x="133" y="589"/>
                    </a:cxn>
                    <a:cxn ang="0">
                      <a:pos x="145" y="679"/>
                    </a:cxn>
                    <a:cxn ang="0">
                      <a:pos x="153" y="742"/>
                    </a:cxn>
                    <a:cxn ang="0">
                      <a:pos x="160" y="780"/>
                    </a:cxn>
                    <a:cxn ang="0">
                      <a:pos x="165" y="851"/>
                    </a:cxn>
                    <a:cxn ang="0">
                      <a:pos x="168" y="954"/>
                    </a:cxn>
                    <a:cxn ang="0">
                      <a:pos x="176" y="1020"/>
                    </a:cxn>
                    <a:cxn ang="0">
                      <a:pos x="188" y="1046"/>
                    </a:cxn>
                    <a:cxn ang="0">
                      <a:pos x="206" y="1059"/>
                    </a:cxn>
                    <a:cxn ang="0">
                      <a:pos x="231" y="1059"/>
                    </a:cxn>
                    <a:cxn ang="0">
                      <a:pos x="256" y="1059"/>
                    </a:cxn>
                    <a:cxn ang="0">
                      <a:pos x="280" y="1059"/>
                    </a:cxn>
                    <a:cxn ang="0">
                      <a:pos x="297" y="1048"/>
                    </a:cxn>
                    <a:cxn ang="0">
                      <a:pos x="308" y="1026"/>
                    </a:cxn>
                    <a:cxn ang="0">
                      <a:pos x="314" y="969"/>
                    </a:cxn>
                    <a:cxn ang="0">
                      <a:pos x="315" y="881"/>
                    </a:cxn>
                    <a:cxn ang="0">
                      <a:pos x="319" y="815"/>
                    </a:cxn>
                    <a:cxn ang="0">
                      <a:pos x="325" y="774"/>
                    </a:cxn>
                    <a:cxn ang="0">
                      <a:pos x="333" y="733"/>
                    </a:cxn>
                    <a:cxn ang="0">
                      <a:pos x="345" y="692"/>
                    </a:cxn>
                    <a:cxn ang="0">
                      <a:pos x="361" y="636"/>
                    </a:cxn>
                    <a:cxn ang="0">
                      <a:pos x="381" y="547"/>
                    </a:cxn>
                    <a:cxn ang="0">
                      <a:pos x="399" y="433"/>
                    </a:cxn>
                    <a:cxn ang="0">
                      <a:pos x="409" y="291"/>
                    </a:cxn>
                    <a:cxn ang="0">
                      <a:pos x="416" y="184"/>
                    </a:cxn>
                    <a:cxn ang="0">
                      <a:pos x="416" y="137"/>
                    </a:cxn>
                    <a:cxn ang="0">
                      <a:pos x="401" y="95"/>
                    </a:cxn>
                    <a:cxn ang="0">
                      <a:pos x="373" y="59"/>
                    </a:cxn>
                    <a:cxn ang="0">
                      <a:pos x="337" y="32"/>
                    </a:cxn>
                    <a:cxn ang="0">
                      <a:pos x="294" y="12"/>
                    </a:cxn>
                    <a:cxn ang="0">
                      <a:pos x="247" y="2"/>
                    </a:cxn>
                    <a:cxn ang="0">
                      <a:pos x="200" y="0"/>
                    </a:cxn>
                  </a:cxnLst>
                  <a:rect l="0" t="0" r="r" b="b"/>
                  <a:pathLst>
                    <a:path w="418" h="1059">
                      <a:moveTo>
                        <a:pt x="176" y="3"/>
                      </a:moveTo>
                      <a:lnTo>
                        <a:pt x="138" y="18"/>
                      </a:lnTo>
                      <a:lnTo>
                        <a:pt x="106" y="35"/>
                      </a:lnTo>
                      <a:lnTo>
                        <a:pt x="77" y="55"/>
                      </a:lnTo>
                      <a:lnTo>
                        <a:pt x="53" y="76"/>
                      </a:lnTo>
                      <a:lnTo>
                        <a:pt x="35" y="99"/>
                      </a:lnTo>
                      <a:lnTo>
                        <a:pt x="20" y="122"/>
                      </a:lnTo>
                      <a:lnTo>
                        <a:pt x="8" y="147"/>
                      </a:lnTo>
                      <a:lnTo>
                        <a:pt x="3" y="172"/>
                      </a:lnTo>
                      <a:lnTo>
                        <a:pt x="0" y="198"/>
                      </a:lnTo>
                      <a:lnTo>
                        <a:pt x="3" y="224"/>
                      </a:lnTo>
                      <a:lnTo>
                        <a:pt x="10" y="249"/>
                      </a:lnTo>
                      <a:lnTo>
                        <a:pt x="20" y="275"/>
                      </a:lnTo>
                      <a:lnTo>
                        <a:pt x="35" y="300"/>
                      </a:lnTo>
                      <a:lnTo>
                        <a:pt x="53" y="323"/>
                      </a:lnTo>
                      <a:lnTo>
                        <a:pt x="75" y="345"/>
                      </a:lnTo>
                      <a:lnTo>
                        <a:pt x="102" y="366"/>
                      </a:lnTo>
                      <a:lnTo>
                        <a:pt x="109" y="411"/>
                      </a:lnTo>
                      <a:lnTo>
                        <a:pt x="114" y="456"/>
                      </a:lnTo>
                      <a:lnTo>
                        <a:pt x="121" y="501"/>
                      </a:lnTo>
                      <a:lnTo>
                        <a:pt x="127" y="544"/>
                      </a:lnTo>
                      <a:lnTo>
                        <a:pt x="133" y="589"/>
                      </a:lnTo>
                      <a:lnTo>
                        <a:pt x="138" y="634"/>
                      </a:lnTo>
                      <a:lnTo>
                        <a:pt x="145" y="679"/>
                      </a:lnTo>
                      <a:lnTo>
                        <a:pt x="151" y="724"/>
                      </a:lnTo>
                      <a:lnTo>
                        <a:pt x="153" y="742"/>
                      </a:lnTo>
                      <a:lnTo>
                        <a:pt x="157" y="761"/>
                      </a:lnTo>
                      <a:lnTo>
                        <a:pt x="160" y="780"/>
                      </a:lnTo>
                      <a:lnTo>
                        <a:pt x="163" y="799"/>
                      </a:lnTo>
                      <a:lnTo>
                        <a:pt x="165" y="851"/>
                      </a:lnTo>
                      <a:lnTo>
                        <a:pt x="166" y="903"/>
                      </a:lnTo>
                      <a:lnTo>
                        <a:pt x="168" y="954"/>
                      </a:lnTo>
                      <a:lnTo>
                        <a:pt x="171" y="1007"/>
                      </a:lnTo>
                      <a:lnTo>
                        <a:pt x="176" y="1020"/>
                      </a:lnTo>
                      <a:lnTo>
                        <a:pt x="182" y="1033"/>
                      </a:lnTo>
                      <a:lnTo>
                        <a:pt x="188" y="1046"/>
                      </a:lnTo>
                      <a:lnTo>
                        <a:pt x="194" y="1059"/>
                      </a:lnTo>
                      <a:lnTo>
                        <a:pt x="206" y="1059"/>
                      </a:lnTo>
                      <a:lnTo>
                        <a:pt x="219" y="1059"/>
                      </a:lnTo>
                      <a:lnTo>
                        <a:pt x="231" y="1059"/>
                      </a:lnTo>
                      <a:lnTo>
                        <a:pt x="243" y="1059"/>
                      </a:lnTo>
                      <a:lnTo>
                        <a:pt x="256" y="1059"/>
                      </a:lnTo>
                      <a:lnTo>
                        <a:pt x="267" y="1059"/>
                      </a:lnTo>
                      <a:lnTo>
                        <a:pt x="280" y="1059"/>
                      </a:lnTo>
                      <a:lnTo>
                        <a:pt x="293" y="1059"/>
                      </a:lnTo>
                      <a:lnTo>
                        <a:pt x="297" y="1048"/>
                      </a:lnTo>
                      <a:lnTo>
                        <a:pt x="303" y="1036"/>
                      </a:lnTo>
                      <a:lnTo>
                        <a:pt x="308" y="1026"/>
                      </a:lnTo>
                      <a:lnTo>
                        <a:pt x="312" y="1014"/>
                      </a:lnTo>
                      <a:lnTo>
                        <a:pt x="314" y="969"/>
                      </a:lnTo>
                      <a:lnTo>
                        <a:pt x="315" y="924"/>
                      </a:lnTo>
                      <a:lnTo>
                        <a:pt x="315" y="881"/>
                      </a:lnTo>
                      <a:lnTo>
                        <a:pt x="316" y="836"/>
                      </a:lnTo>
                      <a:lnTo>
                        <a:pt x="319" y="815"/>
                      </a:lnTo>
                      <a:lnTo>
                        <a:pt x="322" y="794"/>
                      </a:lnTo>
                      <a:lnTo>
                        <a:pt x="325" y="774"/>
                      </a:lnTo>
                      <a:lnTo>
                        <a:pt x="327" y="754"/>
                      </a:lnTo>
                      <a:lnTo>
                        <a:pt x="333" y="733"/>
                      </a:lnTo>
                      <a:lnTo>
                        <a:pt x="339" y="712"/>
                      </a:lnTo>
                      <a:lnTo>
                        <a:pt x="345" y="692"/>
                      </a:lnTo>
                      <a:lnTo>
                        <a:pt x="350" y="672"/>
                      </a:lnTo>
                      <a:lnTo>
                        <a:pt x="361" y="636"/>
                      </a:lnTo>
                      <a:lnTo>
                        <a:pt x="371" y="595"/>
                      </a:lnTo>
                      <a:lnTo>
                        <a:pt x="381" y="547"/>
                      </a:lnTo>
                      <a:lnTo>
                        <a:pt x="391" y="494"/>
                      </a:lnTo>
                      <a:lnTo>
                        <a:pt x="399" y="433"/>
                      </a:lnTo>
                      <a:lnTo>
                        <a:pt x="406" y="366"/>
                      </a:lnTo>
                      <a:lnTo>
                        <a:pt x="409" y="291"/>
                      </a:lnTo>
                      <a:lnTo>
                        <a:pt x="410" y="209"/>
                      </a:lnTo>
                      <a:lnTo>
                        <a:pt x="416" y="184"/>
                      </a:lnTo>
                      <a:lnTo>
                        <a:pt x="418" y="160"/>
                      </a:lnTo>
                      <a:lnTo>
                        <a:pt x="416" y="137"/>
                      </a:lnTo>
                      <a:lnTo>
                        <a:pt x="410" y="115"/>
                      </a:lnTo>
                      <a:lnTo>
                        <a:pt x="401" y="95"/>
                      </a:lnTo>
                      <a:lnTo>
                        <a:pt x="388" y="77"/>
                      </a:lnTo>
                      <a:lnTo>
                        <a:pt x="373" y="59"/>
                      </a:lnTo>
                      <a:lnTo>
                        <a:pt x="356" y="46"/>
                      </a:lnTo>
                      <a:lnTo>
                        <a:pt x="337" y="32"/>
                      </a:lnTo>
                      <a:lnTo>
                        <a:pt x="316" y="21"/>
                      </a:lnTo>
                      <a:lnTo>
                        <a:pt x="294" y="12"/>
                      </a:lnTo>
                      <a:lnTo>
                        <a:pt x="271" y="6"/>
                      </a:lnTo>
                      <a:lnTo>
                        <a:pt x="247" y="2"/>
                      </a:lnTo>
                      <a:lnTo>
                        <a:pt x="224" y="0"/>
                      </a:lnTo>
                      <a:lnTo>
                        <a:pt x="200" y="0"/>
                      </a:lnTo>
                      <a:lnTo>
                        <a:pt x="176" y="3"/>
                      </a:lnTo>
                      <a:close/>
                    </a:path>
                  </a:pathLst>
                </a:custGeom>
                <a:solidFill>
                  <a:srgbClr val="FFEDAA"/>
                </a:solidFill>
                <a:ln w="9525">
                  <a:noFill/>
                  <a:round/>
                  <a:headEnd/>
                  <a:tailEnd/>
                </a:ln>
                <a:effectLst/>
              </p:spPr>
              <p:txBody>
                <a:bodyPr/>
                <a:lstStyle/>
                <a:p>
                  <a:pPr>
                    <a:defRPr/>
                  </a:pPr>
                  <a:endParaRPr lang="en-US">
                    <a:latin typeface="Arial" charset="0"/>
                    <a:cs typeface="+mn-cs"/>
                  </a:endParaRPr>
                </a:p>
              </p:txBody>
            </p:sp>
            <p:sp>
              <p:nvSpPr>
                <p:cNvPr id="31" name="Freeform 28"/>
                <p:cNvSpPr>
                  <a:spLocks/>
                </p:cNvSpPr>
                <p:nvPr/>
              </p:nvSpPr>
              <p:spPr bwMode="auto">
                <a:xfrm>
                  <a:off x="2333" y="2934"/>
                  <a:ext cx="189" cy="522"/>
                </a:xfrm>
                <a:custGeom>
                  <a:avLst/>
                  <a:gdLst/>
                  <a:ahLst/>
                  <a:cxnLst>
                    <a:cxn ang="0">
                      <a:pos x="131" y="16"/>
                    </a:cxn>
                    <a:cxn ang="0">
                      <a:pos x="71" y="51"/>
                    </a:cxn>
                    <a:cxn ang="0">
                      <a:pos x="30" y="92"/>
                    </a:cxn>
                    <a:cxn ang="0">
                      <a:pos x="7" y="138"/>
                    </a:cxn>
                    <a:cxn ang="0">
                      <a:pos x="0" y="186"/>
                    </a:cxn>
                    <a:cxn ang="0">
                      <a:pos x="10" y="232"/>
                    </a:cxn>
                    <a:cxn ang="0">
                      <a:pos x="36" y="275"/>
                    </a:cxn>
                    <a:cxn ang="0">
                      <a:pos x="76" y="312"/>
                    </a:cxn>
                    <a:cxn ang="0">
                      <a:pos x="107" y="377"/>
                    </a:cxn>
                    <a:cxn ang="0">
                      <a:pos x="117" y="472"/>
                    </a:cxn>
                    <a:cxn ang="0">
                      <a:pos x="128" y="569"/>
                    </a:cxn>
                    <a:cxn ang="0">
                      <a:pos x="138" y="666"/>
                    </a:cxn>
                    <a:cxn ang="0">
                      <a:pos x="145" y="733"/>
                    </a:cxn>
                    <a:cxn ang="0">
                      <a:pos x="150" y="770"/>
                    </a:cxn>
                    <a:cxn ang="0">
                      <a:pos x="154" y="840"/>
                    </a:cxn>
                    <a:cxn ang="0">
                      <a:pos x="158" y="943"/>
                    </a:cxn>
                    <a:cxn ang="0">
                      <a:pos x="164" y="1008"/>
                    </a:cxn>
                    <a:cxn ang="0">
                      <a:pos x="174" y="1034"/>
                    </a:cxn>
                    <a:cxn ang="0">
                      <a:pos x="189" y="1047"/>
                    </a:cxn>
                    <a:cxn ang="0">
                      <a:pos x="211" y="1047"/>
                    </a:cxn>
                    <a:cxn ang="0">
                      <a:pos x="233" y="1047"/>
                    </a:cxn>
                    <a:cxn ang="0">
                      <a:pos x="255" y="1047"/>
                    </a:cxn>
                    <a:cxn ang="0">
                      <a:pos x="269" y="1036"/>
                    </a:cxn>
                    <a:cxn ang="0">
                      <a:pos x="278" y="1014"/>
                    </a:cxn>
                    <a:cxn ang="0">
                      <a:pos x="283" y="958"/>
                    </a:cxn>
                    <a:cxn ang="0">
                      <a:pos x="283" y="870"/>
                    </a:cxn>
                    <a:cxn ang="0">
                      <a:pos x="287" y="805"/>
                    </a:cxn>
                    <a:cxn ang="0">
                      <a:pos x="293" y="764"/>
                    </a:cxn>
                    <a:cxn ang="0">
                      <a:pos x="299" y="724"/>
                    </a:cxn>
                    <a:cxn ang="0">
                      <a:pos x="310" y="683"/>
                    </a:cxn>
                    <a:cxn ang="0">
                      <a:pos x="322" y="627"/>
                    </a:cxn>
                    <a:cxn ang="0">
                      <a:pos x="339" y="539"/>
                    </a:cxn>
                    <a:cxn ang="0">
                      <a:pos x="354" y="428"/>
                    </a:cxn>
                    <a:cxn ang="0">
                      <a:pos x="363" y="287"/>
                    </a:cxn>
                    <a:cxn ang="0">
                      <a:pos x="374" y="182"/>
                    </a:cxn>
                    <a:cxn ang="0">
                      <a:pos x="380" y="138"/>
                    </a:cxn>
                    <a:cxn ang="0">
                      <a:pos x="370" y="99"/>
                    </a:cxn>
                    <a:cxn ang="0">
                      <a:pos x="348" y="65"/>
                    </a:cxn>
                    <a:cxn ang="0">
                      <a:pos x="316" y="37"/>
                    </a:cxn>
                    <a:cxn ang="0">
                      <a:pos x="276" y="16"/>
                    </a:cxn>
                    <a:cxn ang="0">
                      <a:pos x="234" y="4"/>
                    </a:cxn>
                    <a:cxn ang="0">
                      <a:pos x="190" y="0"/>
                    </a:cxn>
                  </a:cxnLst>
                  <a:rect l="0" t="0" r="r" b="b"/>
                  <a:pathLst>
                    <a:path w="380" h="1047">
                      <a:moveTo>
                        <a:pt x="169" y="3"/>
                      </a:moveTo>
                      <a:lnTo>
                        <a:pt x="131" y="16"/>
                      </a:lnTo>
                      <a:lnTo>
                        <a:pt x="99" y="32"/>
                      </a:lnTo>
                      <a:lnTo>
                        <a:pt x="71" y="51"/>
                      </a:lnTo>
                      <a:lnTo>
                        <a:pt x="48" y="72"/>
                      </a:lnTo>
                      <a:lnTo>
                        <a:pt x="30" y="92"/>
                      </a:lnTo>
                      <a:lnTo>
                        <a:pt x="16" y="115"/>
                      </a:lnTo>
                      <a:lnTo>
                        <a:pt x="7" y="138"/>
                      </a:lnTo>
                      <a:lnTo>
                        <a:pt x="1" y="161"/>
                      </a:lnTo>
                      <a:lnTo>
                        <a:pt x="0" y="186"/>
                      </a:lnTo>
                      <a:lnTo>
                        <a:pt x="3" y="209"/>
                      </a:lnTo>
                      <a:lnTo>
                        <a:pt x="10" y="232"/>
                      </a:lnTo>
                      <a:lnTo>
                        <a:pt x="21" y="254"/>
                      </a:lnTo>
                      <a:lnTo>
                        <a:pt x="36" y="275"/>
                      </a:lnTo>
                      <a:lnTo>
                        <a:pt x="54" y="295"/>
                      </a:lnTo>
                      <a:lnTo>
                        <a:pt x="76" y="312"/>
                      </a:lnTo>
                      <a:lnTo>
                        <a:pt x="101" y="328"/>
                      </a:lnTo>
                      <a:lnTo>
                        <a:pt x="107" y="377"/>
                      </a:lnTo>
                      <a:lnTo>
                        <a:pt x="112" y="424"/>
                      </a:lnTo>
                      <a:lnTo>
                        <a:pt x="117" y="472"/>
                      </a:lnTo>
                      <a:lnTo>
                        <a:pt x="122" y="521"/>
                      </a:lnTo>
                      <a:lnTo>
                        <a:pt x="128" y="569"/>
                      </a:lnTo>
                      <a:lnTo>
                        <a:pt x="132" y="618"/>
                      </a:lnTo>
                      <a:lnTo>
                        <a:pt x="138" y="666"/>
                      </a:lnTo>
                      <a:lnTo>
                        <a:pt x="143" y="714"/>
                      </a:lnTo>
                      <a:lnTo>
                        <a:pt x="145" y="733"/>
                      </a:lnTo>
                      <a:lnTo>
                        <a:pt x="147" y="751"/>
                      </a:lnTo>
                      <a:lnTo>
                        <a:pt x="150" y="770"/>
                      </a:lnTo>
                      <a:lnTo>
                        <a:pt x="152" y="788"/>
                      </a:lnTo>
                      <a:lnTo>
                        <a:pt x="154" y="840"/>
                      </a:lnTo>
                      <a:lnTo>
                        <a:pt x="155" y="892"/>
                      </a:lnTo>
                      <a:lnTo>
                        <a:pt x="158" y="943"/>
                      </a:lnTo>
                      <a:lnTo>
                        <a:pt x="159" y="995"/>
                      </a:lnTo>
                      <a:lnTo>
                        <a:pt x="164" y="1008"/>
                      </a:lnTo>
                      <a:lnTo>
                        <a:pt x="169" y="1021"/>
                      </a:lnTo>
                      <a:lnTo>
                        <a:pt x="174" y="1034"/>
                      </a:lnTo>
                      <a:lnTo>
                        <a:pt x="179" y="1047"/>
                      </a:lnTo>
                      <a:lnTo>
                        <a:pt x="189" y="1047"/>
                      </a:lnTo>
                      <a:lnTo>
                        <a:pt x="200" y="1047"/>
                      </a:lnTo>
                      <a:lnTo>
                        <a:pt x="211" y="1047"/>
                      </a:lnTo>
                      <a:lnTo>
                        <a:pt x="222" y="1047"/>
                      </a:lnTo>
                      <a:lnTo>
                        <a:pt x="233" y="1047"/>
                      </a:lnTo>
                      <a:lnTo>
                        <a:pt x="243" y="1047"/>
                      </a:lnTo>
                      <a:lnTo>
                        <a:pt x="255" y="1047"/>
                      </a:lnTo>
                      <a:lnTo>
                        <a:pt x="265" y="1047"/>
                      </a:lnTo>
                      <a:lnTo>
                        <a:pt x="269" y="1036"/>
                      </a:lnTo>
                      <a:lnTo>
                        <a:pt x="274" y="1024"/>
                      </a:lnTo>
                      <a:lnTo>
                        <a:pt x="278" y="1014"/>
                      </a:lnTo>
                      <a:lnTo>
                        <a:pt x="282" y="1002"/>
                      </a:lnTo>
                      <a:lnTo>
                        <a:pt x="283" y="958"/>
                      </a:lnTo>
                      <a:lnTo>
                        <a:pt x="283" y="914"/>
                      </a:lnTo>
                      <a:lnTo>
                        <a:pt x="283" y="870"/>
                      </a:lnTo>
                      <a:lnTo>
                        <a:pt x="284" y="825"/>
                      </a:lnTo>
                      <a:lnTo>
                        <a:pt x="287" y="805"/>
                      </a:lnTo>
                      <a:lnTo>
                        <a:pt x="290" y="785"/>
                      </a:lnTo>
                      <a:lnTo>
                        <a:pt x="293" y="764"/>
                      </a:lnTo>
                      <a:lnTo>
                        <a:pt x="295" y="744"/>
                      </a:lnTo>
                      <a:lnTo>
                        <a:pt x="299" y="724"/>
                      </a:lnTo>
                      <a:lnTo>
                        <a:pt x="305" y="703"/>
                      </a:lnTo>
                      <a:lnTo>
                        <a:pt x="310" y="683"/>
                      </a:lnTo>
                      <a:lnTo>
                        <a:pt x="314" y="662"/>
                      </a:lnTo>
                      <a:lnTo>
                        <a:pt x="322" y="627"/>
                      </a:lnTo>
                      <a:lnTo>
                        <a:pt x="331" y="586"/>
                      </a:lnTo>
                      <a:lnTo>
                        <a:pt x="339" y="539"/>
                      </a:lnTo>
                      <a:lnTo>
                        <a:pt x="347" y="486"/>
                      </a:lnTo>
                      <a:lnTo>
                        <a:pt x="354" y="428"/>
                      </a:lnTo>
                      <a:lnTo>
                        <a:pt x="358" y="361"/>
                      </a:lnTo>
                      <a:lnTo>
                        <a:pt x="363" y="287"/>
                      </a:lnTo>
                      <a:lnTo>
                        <a:pt x="365" y="205"/>
                      </a:lnTo>
                      <a:lnTo>
                        <a:pt x="374" y="182"/>
                      </a:lnTo>
                      <a:lnTo>
                        <a:pt x="379" y="160"/>
                      </a:lnTo>
                      <a:lnTo>
                        <a:pt x="380" y="138"/>
                      </a:lnTo>
                      <a:lnTo>
                        <a:pt x="377" y="119"/>
                      </a:lnTo>
                      <a:lnTo>
                        <a:pt x="370" y="99"/>
                      </a:lnTo>
                      <a:lnTo>
                        <a:pt x="360" y="82"/>
                      </a:lnTo>
                      <a:lnTo>
                        <a:pt x="348" y="65"/>
                      </a:lnTo>
                      <a:lnTo>
                        <a:pt x="333" y="50"/>
                      </a:lnTo>
                      <a:lnTo>
                        <a:pt x="316" y="37"/>
                      </a:lnTo>
                      <a:lnTo>
                        <a:pt x="297" y="26"/>
                      </a:lnTo>
                      <a:lnTo>
                        <a:pt x="276" y="16"/>
                      </a:lnTo>
                      <a:lnTo>
                        <a:pt x="256" y="9"/>
                      </a:lnTo>
                      <a:lnTo>
                        <a:pt x="234" y="4"/>
                      </a:lnTo>
                      <a:lnTo>
                        <a:pt x="212" y="1"/>
                      </a:lnTo>
                      <a:lnTo>
                        <a:pt x="190" y="0"/>
                      </a:lnTo>
                      <a:lnTo>
                        <a:pt x="169" y="3"/>
                      </a:lnTo>
                      <a:close/>
                    </a:path>
                  </a:pathLst>
                </a:custGeom>
                <a:solidFill>
                  <a:srgbClr val="FFF2BF"/>
                </a:solidFill>
                <a:ln w="9525">
                  <a:noFill/>
                  <a:round/>
                  <a:headEnd/>
                  <a:tailEnd/>
                </a:ln>
                <a:effectLst/>
              </p:spPr>
              <p:txBody>
                <a:bodyPr/>
                <a:lstStyle/>
                <a:p>
                  <a:pPr>
                    <a:defRPr/>
                  </a:pPr>
                  <a:endParaRPr lang="en-US">
                    <a:latin typeface="Arial" charset="0"/>
                    <a:cs typeface="+mn-cs"/>
                  </a:endParaRPr>
                </a:p>
              </p:txBody>
            </p:sp>
            <p:sp>
              <p:nvSpPr>
                <p:cNvPr id="32" name="Freeform 29"/>
                <p:cNvSpPr>
                  <a:spLocks/>
                </p:cNvSpPr>
                <p:nvPr/>
              </p:nvSpPr>
              <p:spPr bwMode="auto">
                <a:xfrm>
                  <a:off x="2343" y="2940"/>
                  <a:ext cx="172" cy="517"/>
                </a:xfrm>
                <a:custGeom>
                  <a:avLst/>
                  <a:gdLst/>
                  <a:ahLst/>
                  <a:cxnLst>
                    <a:cxn ang="0">
                      <a:pos x="125" y="14"/>
                    </a:cxn>
                    <a:cxn ang="0">
                      <a:pos x="65" y="47"/>
                    </a:cxn>
                    <a:cxn ang="0">
                      <a:pos x="26" y="85"/>
                    </a:cxn>
                    <a:cxn ang="0">
                      <a:pos x="4" y="128"/>
                    </a:cxn>
                    <a:cxn ang="0">
                      <a:pos x="0" y="172"/>
                    </a:cxn>
                    <a:cxn ang="0">
                      <a:pos x="11" y="212"/>
                    </a:cxn>
                    <a:cxn ang="0">
                      <a:pos x="37" y="249"/>
                    </a:cxn>
                    <a:cxn ang="0">
                      <a:pos x="77" y="278"/>
                    </a:cxn>
                    <a:cxn ang="0">
                      <a:pos x="109" y="392"/>
                    </a:cxn>
                    <a:cxn ang="0">
                      <a:pos x="126" y="599"/>
                    </a:cxn>
                    <a:cxn ang="0">
                      <a:pos x="137" y="721"/>
                    </a:cxn>
                    <a:cxn ang="0">
                      <a:pos x="140" y="758"/>
                    </a:cxn>
                    <a:cxn ang="0">
                      <a:pos x="144" y="827"/>
                    </a:cxn>
                    <a:cxn ang="0">
                      <a:pos x="147" y="931"/>
                    </a:cxn>
                    <a:cxn ang="0">
                      <a:pos x="152" y="994"/>
                    </a:cxn>
                    <a:cxn ang="0">
                      <a:pos x="160" y="1020"/>
                    </a:cxn>
                    <a:cxn ang="0">
                      <a:pos x="174" y="1033"/>
                    </a:cxn>
                    <a:cxn ang="0">
                      <a:pos x="192" y="1033"/>
                    </a:cxn>
                    <a:cxn ang="0">
                      <a:pos x="209" y="1033"/>
                    </a:cxn>
                    <a:cxn ang="0">
                      <a:pos x="228" y="1033"/>
                    </a:cxn>
                    <a:cxn ang="0">
                      <a:pos x="240" y="1022"/>
                    </a:cxn>
                    <a:cxn ang="0">
                      <a:pos x="247" y="1000"/>
                    </a:cxn>
                    <a:cxn ang="0">
                      <a:pos x="252" y="944"/>
                    </a:cxn>
                    <a:cxn ang="0">
                      <a:pos x="253" y="857"/>
                    </a:cxn>
                    <a:cxn ang="0">
                      <a:pos x="257" y="792"/>
                    </a:cxn>
                    <a:cxn ang="0">
                      <a:pos x="260" y="752"/>
                    </a:cxn>
                    <a:cxn ang="0">
                      <a:pos x="267" y="712"/>
                    </a:cxn>
                    <a:cxn ang="0">
                      <a:pos x="275" y="672"/>
                    </a:cxn>
                    <a:cxn ang="0">
                      <a:pos x="284" y="616"/>
                    </a:cxn>
                    <a:cxn ang="0">
                      <a:pos x="297" y="530"/>
                    </a:cxn>
                    <a:cxn ang="0">
                      <a:pos x="307" y="419"/>
                    </a:cxn>
                    <a:cxn ang="0">
                      <a:pos x="318" y="280"/>
                    </a:cxn>
                    <a:cxn ang="0">
                      <a:pos x="333" y="179"/>
                    </a:cxn>
                    <a:cxn ang="0">
                      <a:pos x="343" y="138"/>
                    </a:cxn>
                    <a:cxn ang="0">
                      <a:pos x="338" y="101"/>
                    </a:cxn>
                    <a:cxn ang="0">
                      <a:pos x="321" y="68"/>
                    </a:cxn>
                    <a:cxn ang="0">
                      <a:pos x="295" y="39"/>
                    </a:cxn>
                    <a:cxn ang="0">
                      <a:pos x="260" y="17"/>
                    </a:cxn>
                    <a:cxn ang="0">
                      <a:pos x="222" y="4"/>
                    </a:cxn>
                    <a:cxn ang="0">
                      <a:pos x="182" y="0"/>
                    </a:cxn>
                  </a:cxnLst>
                  <a:rect l="0" t="0" r="r" b="b"/>
                  <a:pathLst>
                    <a:path w="343" h="1033">
                      <a:moveTo>
                        <a:pt x="162" y="1"/>
                      </a:moveTo>
                      <a:lnTo>
                        <a:pt x="125" y="14"/>
                      </a:lnTo>
                      <a:lnTo>
                        <a:pt x="93" y="30"/>
                      </a:lnTo>
                      <a:lnTo>
                        <a:pt x="65" y="47"/>
                      </a:lnTo>
                      <a:lnTo>
                        <a:pt x="44" y="66"/>
                      </a:lnTo>
                      <a:lnTo>
                        <a:pt x="26" y="85"/>
                      </a:lnTo>
                      <a:lnTo>
                        <a:pt x="12" y="107"/>
                      </a:lnTo>
                      <a:lnTo>
                        <a:pt x="4" y="128"/>
                      </a:lnTo>
                      <a:lnTo>
                        <a:pt x="0" y="150"/>
                      </a:lnTo>
                      <a:lnTo>
                        <a:pt x="0" y="172"/>
                      </a:lnTo>
                      <a:lnTo>
                        <a:pt x="3" y="192"/>
                      </a:lnTo>
                      <a:lnTo>
                        <a:pt x="11" y="212"/>
                      </a:lnTo>
                      <a:lnTo>
                        <a:pt x="23" y="232"/>
                      </a:lnTo>
                      <a:lnTo>
                        <a:pt x="37" y="249"/>
                      </a:lnTo>
                      <a:lnTo>
                        <a:pt x="55" y="264"/>
                      </a:lnTo>
                      <a:lnTo>
                        <a:pt x="77" y="278"/>
                      </a:lnTo>
                      <a:lnTo>
                        <a:pt x="101" y="288"/>
                      </a:lnTo>
                      <a:lnTo>
                        <a:pt x="109" y="392"/>
                      </a:lnTo>
                      <a:lnTo>
                        <a:pt x="117" y="495"/>
                      </a:lnTo>
                      <a:lnTo>
                        <a:pt x="126" y="599"/>
                      </a:lnTo>
                      <a:lnTo>
                        <a:pt x="134" y="703"/>
                      </a:lnTo>
                      <a:lnTo>
                        <a:pt x="137" y="721"/>
                      </a:lnTo>
                      <a:lnTo>
                        <a:pt x="138" y="739"/>
                      </a:lnTo>
                      <a:lnTo>
                        <a:pt x="140" y="758"/>
                      </a:lnTo>
                      <a:lnTo>
                        <a:pt x="143" y="776"/>
                      </a:lnTo>
                      <a:lnTo>
                        <a:pt x="144" y="827"/>
                      </a:lnTo>
                      <a:lnTo>
                        <a:pt x="145" y="879"/>
                      </a:lnTo>
                      <a:lnTo>
                        <a:pt x="147" y="931"/>
                      </a:lnTo>
                      <a:lnTo>
                        <a:pt x="148" y="981"/>
                      </a:lnTo>
                      <a:lnTo>
                        <a:pt x="152" y="994"/>
                      </a:lnTo>
                      <a:lnTo>
                        <a:pt x="156" y="1007"/>
                      </a:lnTo>
                      <a:lnTo>
                        <a:pt x="160" y="1020"/>
                      </a:lnTo>
                      <a:lnTo>
                        <a:pt x="164" y="1033"/>
                      </a:lnTo>
                      <a:lnTo>
                        <a:pt x="174" y="1033"/>
                      </a:lnTo>
                      <a:lnTo>
                        <a:pt x="183" y="1033"/>
                      </a:lnTo>
                      <a:lnTo>
                        <a:pt x="192" y="1033"/>
                      </a:lnTo>
                      <a:lnTo>
                        <a:pt x="201" y="1033"/>
                      </a:lnTo>
                      <a:lnTo>
                        <a:pt x="209" y="1033"/>
                      </a:lnTo>
                      <a:lnTo>
                        <a:pt x="219" y="1033"/>
                      </a:lnTo>
                      <a:lnTo>
                        <a:pt x="228" y="1033"/>
                      </a:lnTo>
                      <a:lnTo>
                        <a:pt x="237" y="1033"/>
                      </a:lnTo>
                      <a:lnTo>
                        <a:pt x="240" y="1022"/>
                      </a:lnTo>
                      <a:lnTo>
                        <a:pt x="244" y="1010"/>
                      </a:lnTo>
                      <a:lnTo>
                        <a:pt x="247" y="1000"/>
                      </a:lnTo>
                      <a:lnTo>
                        <a:pt x="251" y="988"/>
                      </a:lnTo>
                      <a:lnTo>
                        <a:pt x="252" y="944"/>
                      </a:lnTo>
                      <a:lnTo>
                        <a:pt x="253" y="901"/>
                      </a:lnTo>
                      <a:lnTo>
                        <a:pt x="253" y="857"/>
                      </a:lnTo>
                      <a:lnTo>
                        <a:pt x="254" y="813"/>
                      </a:lnTo>
                      <a:lnTo>
                        <a:pt x="257" y="792"/>
                      </a:lnTo>
                      <a:lnTo>
                        <a:pt x="258" y="772"/>
                      </a:lnTo>
                      <a:lnTo>
                        <a:pt x="260" y="752"/>
                      </a:lnTo>
                      <a:lnTo>
                        <a:pt x="262" y="731"/>
                      </a:lnTo>
                      <a:lnTo>
                        <a:pt x="267" y="712"/>
                      </a:lnTo>
                      <a:lnTo>
                        <a:pt x="270" y="691"/>
                      </a:lnTo>
                      <a:lnTo>
                        <a:pt x="275" y="672"/>
                      </a:lnTo>
                      <a:lnTo>
                        <a:pt x="278" y="652"/>
                      </a:lnTo>
                      <a:lnTo>
                        <a:pt x="284" y="616"/>
                      </a:lnTo>
                      <a:lnTo>
                        <a:pt x="291" y="576"/>
                      </a:lnTo>
                      <a:lnTo>
                        <a:pt x="297" y="530"/>
                      </a:lnTo>
                      <a:lnTo>
                        <a:pt x="303" y="478"/>
                      </a:lnTo>
                      <a:lnTo>
                        <a:pt x="307" y="419"/>
                      </a:lnTo>
                      <a:lnTo>
                        <a:pt x="313" y="354"/>
                      </a:lnTo>
                      <a:lnTo>
                        <a:pt x="318" y="280"/>
                      </a:lnTo>
                      <a:lnTo>
                        <a:pt x="321" y="199"/>
                      </a:lnTo>
                      <a:lnTo>
                        <a:pt x="333" y="179"/>
                      </a:lnTo>
                      <a:lnTo>
                        <a:pt x="341" y="158"/>
                      </a:lnTo>
                      <a:lnTo>
                        <a:pt x="343" y="138"/>
                      </a:lnTo>
                      <a:lnTo>
                        <a:pt x="343" y="120"/>
                      </a:lnTo>
                      <a:lnTo>
                        <a:pt x="338" y="101"/>
                      </a:lnTo>
                      <a:lnTo>
                        <a:pt x="331" y="84"/>
                      </a:lnTo>
                      <a:lnTo>
                        <a:pt x="321" y="68"/>
                      </a:lnTo>
                      <a:lnTo>
                        <a:pt x="310" y="53"/>
                      </a:lnTo>
                      <a:lnTo>
                        <a:pt x="295" y="39"/>
                      </a:lnTo>
                      <a:lnTo>
                        <a:pt x="278" y="28"/>
                      </a:lnTo>
                      <a:lnTo>
                        <a:pt x="260" y="17"/>
                      </a:lnTo>
                      <a:lnTo>
                        <a:pt x="242" y="9"/>
                      </a:lnTo>
                      <a:lnTo>
                        <a:pt x="222" y="4"/>
                      </a:lnTo>
                      <a:lnTo>
                        <a:pt x="201" y="0"/>
                      </a:lnTo>
                      <a:lnTo>
                        <a:pt x="182" y="0"/>
                      </a:lnTo>
                      <a:lnTo>
                        <a:pt x="162" y="1"/>
                      </a:lnTo>
                      <a:close/>
                    </a:path>
                  </a:pathLst>
                </a:custGeom>
                <a:solidFill>
                  <a:srgbClr val="FFF4D3"/>
                </a:solidFill>
                <a:ln w="9525">
                  <a:noFill/>
                  <a:round/>
                  <a:headEnd/>
                  <a:tailEnd/>
                </a:ln>
                <a:effectLst/>
              </p:spPr>
              <p:txBody>
                <a:bodyPr/>
                <a:lstStyle/>
                <a:p>
                  <a:pPr>
                    <a:defRPr/>
                  </a:pPr>
                  <a:endParaRPr lang="en-US">
                    <a:latin typeface="Arial" charset="0"/>
                    <a:cs typeface="+mn-cs"/>
                  </a:endParaRPr>
                </a:p>
              </p:txBody>
            </p:sp>
            <p:sp>
              <p:nvSpPr>
                <p:cNvPr id="33" name="Freeform 30"/>
                <p:cNvSpPr>
                  <a:spLocks/>
                </p:cNvSpPr>
                <p:nvPr/>
              </p:nvSpPr>
              <p:spPr bwMode="auto">
                <a:xfrm>
                  <a:off x="2353" y="2945"/>
                  <a:ext cx="157" cy="512"/>
                </a:xfrm>
                <a:custGeom>
                  <a:avLst/>
                  <a:gdLst/>
                  <a:ahLst/>
                  <a:cxnLst>
                    <a:cxn ang="0">
                      <a:pos x="119" y="13"/>
                    </a:cxn>
                    <a:cxn ang="0">
                      <a:pos x="61" y="44"/>
                    </a:cxn>
                    <a:cxn ang="0">
                      <a:pos x="23" y="81"/>
                    </a:cxn>
                    <a:cxn ang="0">
                      <a:pos x="4" y="120"/>
                    </a:cxn>
                    <a:cxn ang="0">
                      <a:pos x="1" y="159"/>
                    </a:cxn>
                    <a:cxn ang="0">
                      <a:pos x="14" y="194"/>
                    </a:cxn>
                    <a:cxn ang="0">
                      <a:pos x="41" y="224"/>
                    </a:cxn>
                    <a:cxn ang="0">
                      <a:pos x="79" y="244"/>
                    </a:cxn>
                    <a:cxn ang="0">
                      <a:pos x="109" y="361"/>
                    </a:cxn>
                    <a:cxn ang="0">
                      <a:pos x="121" y="582"/>
                    </a:cxn>
                    <a:cxn ang="0">
                      <a:pos x="129" y="712"/>
                    </a:cxn>
                    <a:cxn ang="0">
                      <a:pos x="133" y="748"/>
                    </a:cxn>
                    <a:cxn ang="0">
                      <a:pos x="135" y="817"/>
                    </a:cxn>
                    <a:cxn ang="0">
                      <a:pos x="137" y="919"/>
                    </a:cxn>
                    <a:cxn ang="0">
                      <a:pos x="142" y="982"/>
                    </a:cxn>
                    <a:cxn ang="0">
                      <a:pos x="149" y="1007"/>
                    </a:cxn>
                    <a:cxn ang="0">
                      <a:pos x="159" y="1020"/>
                    </a:cxn>
                    <a:cxn ang="0">
                      <a:pos x="174" y="1020"/>
                    </a:cxn>
                    <a:cxn ang="0">
                      <a:pos x="189" y="1020"/>
                    </a:cxn>
                    <a:cxn ang="0">
                      <a:pos x="204" y="1020"/>
                    </a:cxn>
                    <a:cxn ang="0">
                      <a:pos x="213" y="1010"/>
                    </a:cxn>
                    <a:cxn ang="0">
                      <a:pos x="220" y="988"/>
                    </a:cxn>
                    <a:cxn ang="0">
                      <a:pos x="223" y="934"/>
                    </a:cxn>
                    <a:cxn ang="0">
                      <a:pos x="224" y="846"/>
                    </a:cxn>
                    <a:cxn ang="0">
                      <a:pos x="227" y="783"/>
                    </a:cxn>
                    <a:cxn ang="0">
                      <a:pos x="231" y="742"/>
                    </a:cxn>
                    <a:cxn ang="0">
                      <a:pos x="235" y="703"/>
                    </a:cxn>
                    <a:cxn ang="0">
                      <a:pos x="241" y="663"/>
                    </a:cxn>
                    <a:cxn ang="0">
                      <a:pos x="253" y="569"/>
                    </a:cxn>
                    <a:cxn ang="0">
                      <a:pos x="269" y="349"/>
                    </a:cxn>
                    <a:cxn ang="0">
                      <a:pos x="293" y="177"/>
                    </a:cxn>
                    <a:cxn ang="0">
                      <a:pos x="309" y="140"/>
                    </a:cxn>
                    <a:cxn ang="0">
                      <a:pos x="310" y="106"/>
                    </a:cxn>
                    <a:cxn ang="0">
                      <a:pos x="297" y="72"/>
                    </a:cxn>
                    <a:cxn ang="0">
                      <a:pos x="276" y="43"/>
                    </a:cxn>
                    <a:cxn ang="0">
                      <a:pos x="246" y="21"/>
                    </a:cxn>
                    <a:cxn ang="0">
                      <a:pos x="211" y="6"/>
                    </a:cxn>
                    <a:cxn ang="0">
                      <a:pos x="174" y="0"/>
                    </a:cxn>
                  </a:cxnLst>
                  <a:rect l="0" t="0" r="r" b="b"/>
                  <a:pathLst>
                    <a:path w="311" h="1020">
                      <a:moveTo>
                        <a:pt x="156" y="1"/>
                      </a:moveTo>
                      <a:lnTo>
                        <a:pt x="119" y="13"/>
                      </a:lnTo>
                      <a:lnTo>
                        <a:pt x="88" y="27"/>
                      </a:lnTo>
                      <a:lnTo>
                        <a:pt x="61" y="44"/>
                      </a:lnTo>
                      <a:lnTo>
                        <a:pt x="39" y="62"/>
                      </a:lnTo>
                      <a:lnTo>
                        <a:pt x="23" y="81"/>
                      </a:lnTo>
                      <a:lnTo>
                        <a:pt x="11" y="100"/>
                      </a:lnTo>
                      <a:lnTo>
                        <a:pt x="4" y="120"/>
                      </a:lnTo>
                      <a:lnTo>
                        <a:pt x="0" y="140"/>
                      </a:lnTo>
                      <a:lnTo>
                        <a:pt x="1" y="159"/>
                      </a:lnTo>
                      <a:lnTo>
                        <a:pt x="6" y="177"/>
                      </a:lnTo>
                      <a:lnTo>
                        <a:pt x="14" y="194"/>
                      </a:lnTo>
                      <a:lnTo>
                        <a:pt x="26" y="210"/>
                      </a:lnTo>
                      <a:lnTo>
                        <a:pt x="41" y="224"/>
                      </a:lnTo>
                      <a:lnTo>
                        <a:pt x="58" y="236"/>
                      </a:lnTo>
                      <a:lnTo>
                        <a:pt x="79" y="244"/>
                      </a:lnTo>
                      <a:lnTo>
                        <a:pt x="102" y="249"/>
                      </a:lnTo>
                      <a:lnTo>
                        <a:pt x="109" y="361"/>
                      </a:lnTo>
                      <a:lnTo>
                        <a:pt x="114" y="472"/>
                      </a:lnTo>
                      <a:lnTo>
                        <a:pt x="121" y="582"/>
                      </a:lnTo>
                      <a:lnTo>
                        <a:pt x="127" y="694"/>
                      </a:lnTo>
                      <a:lnTo>
                        <a:pt x="129" y="712"/>
                      </a:lnTo>
                      <a:lnTo>
                        <a:pt x="130" y="730"/>
                      </a:lnTo>
                      <a:lnTo>
                        <a:pt x="133" y="748"/>
                      </a:lnTo>
                      <a:lnTo>
                        <a:pt x="134" y="767"/>
                      </a:lnTo>
                      <a:lnTo>
                        <a:pt x="135" y="817"/>
                      </a:lnTo>
                      <a:lnTo>
                        <a:pt x="136" y="868"/>
                      </a:lnTo>
                      <a:lnTo>
                        <a:pt x="137" y="919"/>
                      </a:lnTo>
                      <a:lnTo>
                        <a:pt x="139" y="969"/>
                      </a:lnTo>
                      <a:lnTo>
                        <a:pt x="142" y="982"/>
                      </a:lnTo>
                      <a:lnTo>
                        <a:pt x="145" y="995"/>
                      </a:lnTo>
                      <a:lnTo>
                        <a:pt x="149" y="1007"/>
                      </a:lnTo>
                      <a:lnTo>
                        <a:pt x="152" y="1020"/>
                      </a:lnTo>
                      <a:lnTo>
                        <a:pt x="159" y="1020"/>
                      </a:lnTo>
                      <a:lnTo>
                        <a:pt x="167" y="1020"/>
                      </a:lnTo>
                      <a:lnTo>
                        <a:pt x="174" y="1020"/>
                      </a:lnTo>
                      <a:lnTo>
                        <a:pt x="182" y="1020"/>
                      </a:lnTo>
                      <a:lnTo>
                        <a:pt x="189" y="1020"/>
                      </a:lnTo>
                      <a:lnTo>
                        <a:pt x="196" y="1020"/>
                      </a:lnTo>
                      <a:lnTo>
                        <a:pt x="204" y="1020"/>
                      </a:lnTo>
                      <a:lnTo>
                        <a:pt x="211" y="1020"/>
                      </a:lnTo>
                      <a:lnTo>
                        <a:pt x="213" y="1010"/>
                      </a:lnTo>
                      <a:lnTo>
                        <a:pt x="217" y="998"/>
                      </a:lnTo>
                      <a:lnTo>
                        <a:pt x="220" y="988"/>
                      </a:lnTo>
                      <a:lnTo>
                        <a:pt x="223" y="977"/>
                      </a:lnTo>
                      <a:lnTo>
                        <a:pt x="223" y="934"/>
                      </a:lnTo>
                      <a:lnTo>
                        <a:pt x="224" y="890"/>
                      </a:lnTo>
                      <a:lnTo>
                        <a:pt x="224" y="846"/>
                      </a:lnTo>
                      <a:lnTo>
                        <a:pt x="225" y="802"/>
                      </a:lnTo>
                      <a:lnTo>
                        <a:pt x="227" y="783"/>
                      </a:lnTo>
                      <a:lnTo>
                        <a:pt x="228" y="762"/>
                      </a:lnTo>
                      <a:lnTo>
                        <a:pt x="231" y="742"/>
                      </a:lnTo>
                      <a:lnTo>
                        <a:pt x="232" y="723"/>
                      </a:lnTo>
                      <a:lnTo>
                        <a:pt x="235" y="703"/>
                      </a:lnTo>
                      <a:lnTo>
                        <a:pt x="239" y="683"/>
                      </a:lnTo>
                      <a:lnTo>
                        <a:pt x="241" y="663"/>
                      </a:lnTo>
                      <a:lnTo>
                        <a:pt x="244" y="642"/>
                      </a:lnTo>
                      <a:lnTo>
                        <a:pt x="253" y="569"/>
                      </a:lnTo>
                      <a:lnTo>
                        <a:pt x="261" y="472"/>
                      </a:lnTo>
                      <a:lnTo>
                        <a:pt x="269" y="349"/>
                      </a:lnTo>
                      <a:lnTo>
                        <a:pt x="278" y="195"/>
                      </a:lnTo>
                      <a:lnTo>
                        <a:pt x="293" y="177"/>
                      </a:lnTo>
                      <a:lnTo>
                        <a:pt x="303" y="159"/>
                      </a:lnTo>
                      <a:lnTo>
                        <a:pt x="309" y="140"/>
                      </a:lnTo>
                      <a:lnTo>
                        <a:pt x="311" y="123"/>
                      </a:lnTo>
                      <a:lnTo>
                        <a:pt x="310" y="106"/>
                      </a:lnTo>
                      <a:lnTo>
                        <a:pt x="305" y="88"/>
                      </a:lnTo>
                      <a:lnTo>
                        <a:pt x="297" y="72"/>
                      </a:lnTo>
                      <a:lnTo>
                        <a:pt x="288" y="57"/>
                      </a:lnTo>
                      <a:lnTo>
                        <a:pt x="276" y="43"/>
                      </a:lnTo>
                      <a:lnTo>
                        <a:pt x="262" y="32"/>
                      </a:lnTo>
                      <a:lnTo>
                        <a:pt x="246" y="21"/>
                      </a:lnTo>
                      <a:lnTo>
                        <a:pt x="228" y="12"/>
                      </a:lnTo>
                      <a:lnTo>
                        <a:pt x="211" y="6"/>
                      </a:lnTo>
                      <a:lnTo>
                        <a:pt x="193" y="2"/>
                      </a:lnTo>
                      <a:lnTo>
                        <a:pt x="174" y="0"/>
                      </a:lnTo>
                      <a:lnTo>
                        <a:pt x="156" y="1"/>
                      </a:lnTo>
                      <a:close/>
                    </a:path>
                  </a:pathLst>
                </a:custGeom>
                <a:solidFill>
                  <a:srgbClr val="FFF9EA"/>
                </a:solidFill>
                <a:ln w="9525">
                  <a:noFill/>
                  <a:round/>
                  <a:headEnd/>
                  <a:tailEnd/>
                </a:ln>
                <a:effectLst/>
              </p:spPr>
              <p:txBody>
                <a:bodyPr/>
                <a:lstStyle/>
                <a:p>
                  <a:pPr>
                    <a:defRPr/>
                  </a:pPr>
                  <a:endParaRPr lang="en-US">
                    <a:latin typeface="Arial" charset="0"/>
                    <a:cs typeface="+mn-cs"/>
                  </a:endParaRPr>
                </a:p>
              </p:txBody>
            </p:sp>
            <p:sp>
              <p:nvSpPr>
                <p:cNvPr id="34" name="Freeform 31"/>
                <p:cNvSpPr>
                  <a:spLocks/>
                </p:cNvSpPr>
                <p:nvPr/>
              </p:nvSpPr>
              <p:spPr bwMode="auto">
                <a:xfrm>
                  <a:off x="2362" y="2953"/>
                  <a:ext cx="140" cy="503"/>
                </a:xfrm>
                <a:custGeom>
                  <a:avLst/>
                  <a:gdLst/>
                  <a:ahLst/>
                  <a:cxnLst>
                    <a:cxn ang="0">
                      <a:pos x="150" y="0"/>
                    </a:cxn>
                    <a:cxn ang="0">
                      <a:pos x="113" y="12"/>
                    </a:cxn>
                    <a:cxn ang="0">
                      <a:pos x="82" y="26"/>
                    </a:cxn>
                    <a:cxn ang="0">
                      <a:pos x="55" y="42"/>
                    </a:cxn>
                    <a:cxn ang="0">
                      <a:pos x="36" y="58"/>
                    </a:cxn>
                    <a:cxn ang="0">
                      <a:pos x="19" y="75"/>
                    </a:cxn>
                    <a:cxn ang="0">
                      <a:pos x="9" y="94"/>
                    </a:cxn>
                    <a:cxn ang="0">
                      <a:pos x="2" y="112"/>
                    </a:cxn>
                    <a:cxn ang="0">
                      <a:pos x="0" y="129"/>
                    </a:cxn>
                    <a:cxn ang="0">
                      <a:pos x="1" y="147"/>
                    </a:cxn>
                    <a:cxn ang="0">
                      <a:pos x="7" y="163"/>
                    </a:cxn>
                    <a:cxn ang="0">
                      <a:pos x="16" y="176"/>
                    </a:cxn>
                    <a:cxn ang="0">
                      <a:pos x="28" y="189"/>
                    </a:cxn>
                    <a:cxn ang="0">
                      <a:pos x="43" y="199"/>
                    </a:cxn>
                    <a:cxn ang="0">
                      <a:pos x="60" y="206"/>
                    </a:cxn>
                    <a:cxn ang="0">
                      <a:pos x="81" y="210"/>
                    </a:cxn>
                    <a:cxn ang="0">
                      <a:pos x="102" y="211"/>
                    </a:cxn>
                    <a:cxn ang="0">
                      <a:pos x="120" y="684"/>
                    </a:cxn>
                    <a:cxn ang="0">
                      <a:pos x="125" y="756"/>
                    </a:cxn>
                    <a:cxn ang="0">
                      <a:pos x="129" y="958"/>
                    </a:cxn>
                    <a:cxn ang="0">
                      <a:pos x="139" y="1008"/>
                    </a:cxn>
                    <a:cxn ang="0">
                      <a:pos x="184" y="1008"/>
                    </a:cxn>
                    <a:cxn ang="0">
                      <a:pos x="192" y="965"/>
                    </a:cxn>
                    <a:cxn ang="0">
                      <a:pos x="195" y="793"/>
                    </a:cxn>
                    <a:cxn ang="0">
                      <a:pos x="199" y="712"/>
                    </a:cxn>
                    <a:cxn ang="0">
                      <a:pos x="209" y="634"/>
                    </a:cxn>
                    <a:cxn ang="0">
                      <a:pos x="213" y="560"/>
                    </a:cxn>
                    <a:cxn ang="0">
                      <a:pos x="218" y="464"/>
                    </a:cxn>
                    <a:cxn ang="0">
                      <a:pos x="224" y="343"/>
                    </a:cxn>
                    <a:cxn ang="0">
                      <a:pos x="235" y="191"/>
                    </a:cxn>
                    <a:cxn ang="0">
                      <a:pos x="252" y="175"/>
                    </a:cxn>
                    <a:cxn ang="0">
                      <a:pos x="266" y="159"/>
                    </a:cxn>
                    <a:cxn ang="0">
                      <a:pos x="274" y="143"/>
                    </a:cxn>
                    <a:cxn ang="0">
                      <a:pos x="279" y="126"/>
                    </a:cxn>
                    <a:cxn ang="0">
                      <a:pos x="280" y="108"/>
                    </a:cxn>
                    <a:cxn ang="0">
                      <a:pos x="277" y="92"/>
                    </a:cxn>
                    <a:cxn ang="0">
                      <a:pos x="273" y="76"/>
                    </a:cxn>
                    <a:cxn ang="0">
                      <a:pos x="265" y="61"/>
                    </a:cxn>
                    <a:cxn ang="0">
                      <a:pos x="256" y="47"/>
                    </a:cxn>
                    <a:cxn ang="0">
                      <a:pos x="243" y="35"/>
                    </a:cxn>
                    <a:cxn ang="0">
                      <a:pos x="230" y="24"/>
                    </a:cxn>
                    <a:cxn ang="0">
                      <a:pos x="215" y="15"/>
                    </a:cxn>
                    <a:cxn ang="0">
                      <a:pos x="199" y="7"/>
                    </a:cxn>
                    <a:cxn ang="0">
                      <a:pos x="183" y="3"/>
                    </a:cxn>
                    <a:cxn ang="0">
                      <a:pos x="166" y="0"/>
                    </a:cxn>
                    <a:cxn ang="0">
                      <a:pos x="150" y="0"/>
                    </a:cxn>
                  </a:cxnLst>
                  <a:rect l="0" t="0" r="r" b="b"/>
                  <a:pathLst>
                    <a:path w="280" h="1008">
                      <a:moveTo>
                        <a:pt x="150" y="0"/>
                      </a:moveTo>
                      <a:lnTo>
                        <a:pt x="113" y="12"/>
                      </a:lnTo>
                      <a:lnTo>
                        <a:pt x="82" y="26"/>
                      </a:lnTo>
                      <a:lnTo>
                        <a:pt x="55" y="42"/>
                      </a:lnTo>
                      <a:lnTo>
                        <a:pt x="36" y="58"/>
                      </a:lnTo>
                      <a:lnTo>
                        <a:pt x="19" y="75"/>
                      </a:lnTo>
                      <a:lnTo>
                        <a:pt x="9" y="94"/>
                      </a:lnTo>
                      <a:lnTo>
                        <a:pt x="2" y="112"/>
                      </a:lnTo>
                      <a:lnTo>
                        <a:pt x="0" y="129"/>
                      </a:lnTo>
                      <a:lnTo>
                        <a:pt x="1" y="147"/>
                      </a:lnTo>
                      <a:lnTo>
                        <a:pt x="7" y="163"/>
                      </a:lnTo>
                      <a:lnTo>
                        <a:pt x="16" y="176"/>
                      </a:lnTo>
                      <a:lnTo>
                        <a:pt x="28" y="189"/>
                      </a:lnTo>
                      <a:lnTo>
                        <a:pt x="43" y="199"/>
                      </a:lnTo>
                      <a:lnTo>
                        <a:pt x="60" y="206"/>
                      </a:lnTo>
                      <a:lnTo>
                        <a:pt x="81" y="210"/>
                      </a:lnTo>
                      <a:lnTo>
                        <a:pt x="102" y="211"/>
                      </a:lnTo>
                      <a:lnTo>
                        <a:pt x="120" y="684"/>
                      </a:lnTo>
                      <a:lnTo>
                        <a:pt x="125" y="756"/>
                      </a:lnTo>
                      <a:lnTo>
                        <a:pt x="129" y="958"/>
                      </a:lnTo>
                      <a:lnTo>
                        <a:pt x="139" y="1008"/>
                      </a:lnTo>
                      <a:lnTo>
                        <a:pt x="184" y="1008"/>
                      </a:lnTo>
                      <a:lnTo>
                        <a:pt x="192" y="965"/>
                      </a:lnTo>
                      <a:lnTo>
                        <a:pt x="195" y="793"/>
                      </a:lnTo>
                      <a:lnTo>
                        <a:pt x="199" y="712"/>
                      </a:lnTo>
                      <a:lnTo>
                        <a:pt x="209" y="634"/>
                      </a:lnTo>
                      <a:lnTo>
                        <a:pt x="213" y="560"/>
                      </a:lnTo>
                      <a:lnTo>
                        <a:pt x="218" y="464"/>
                      </a:lnTo>
                      <a:lnTo>
                        <a:pt x="224" y="343"/>
                      </a:lnTo>
                      <a:lnTo>
                        <a:pt x="235" y="191"/>
                      </a:lnTo>
                      <a:lnTo>
                        <a:pt x="252" y="175"/>
                      </a:lnTo>
                      <a:lnTo>
                        <a:pt x="266" y="159"/>
                      </a:lnTo>
                      <a:lnTo>
                        <a:pt x="274" y="143"/>
                      </a:lnTo>
                      <a:lnTo>
                        <a:pt x="279" y="126"/>
                      </a:lnTo>
                      <a:lnTo>
                        <a:pt x="280" y="108"/>
                      </a:lnTo>
                      <a:lnTo>
                        <a:pt x="277" y="92"/>
                      </a:lnTo>
                      <a:lnTo>
                        <a:pt x="273" y="76"/>
                      </a:lnTo>
                      <a:lnTo>
                        <a:pt x="265" y="61"/>
                      </a:lnTo>
                      <a:lnTo>
                        <a:pt x="256" y="47"/>
                      </a:lnTo>
                      <a:lnTo>
                        <a:pt x="243" y="35"/>
                      </a:lnTo>
                      <a:lnTo>
                        <a:pt x="230" y="24"/>
                      </a:lnTo>
                      <a:lnTo>
                        <a:pt x="215" y="15"/>
                      </a:lnTo>
                      <a:lnTo>
                        <a:pt x="199" y="7"/>
                      </a:lnTo>
                      <a:lnTo>
                        <a:pt x="183" y="3"/>
                      </a:lnTo>
                      <a:lnTo>
                        <a:pt x="166" y="0"/>
                      </a:lnTo>
                      <a:lnTo>
                        <a:pt x="150" y="0"/>
                      </a:lnTo>
                      <a:close/>
                    </a:path>
                  </a:pathLst>
                </a:custGeom>
                <a:solidFill>
                  <a:srgbClr val="FFFFFF"/>
                </a:solidFill>
                <a:ln w="9525">
                  <a:noFill/>
                  <a:round/>
                  <a:headEnd/>
                  <a:tailEnd/>
                </a:ln>
                <a:effectLst/>
              </p:spPr>
              <p:txBody>
                <a:bodyPr/>
                <a:lstStyle/>
                <a:p>
                  <a:pPr>
                    <a:defRPr/>
                  </a:pPr>
                  <a:endParaRPr lang="en-US">
                    <a:latin typeface="Arial" charset="0"/>
                    <a:cs typeface="+mn-cs"/>
                  </a:endParaRPr>
                </a:p>
              </p:txBody>
            </p:sp>
            <p:sp>
              <p:nvSpPr>
                <p:cNvPr id="35" name="Freeform 32"/>
                <p:cNvSpPr>
                  <a:spLocks/>
                </p:cNvSpPr>
                <p:nvPr/>
              </p:nvSpPr>
              <p:spPr bwMode="auto">
                <a:xfrm>
                  <a:off x="2227" y="2869"/>
                  <a:ext cx="148" cy="286"/>
                </a:xfrm>
                <a:custGeom>
                  <a:avLst/>
                  <a:gdLst/>
                  <a:ahLst/>
                  <a:cxnLst>
                    <a:cxn ang="0">
                      <a:pos x="218" y="4"/>
                    </a:cxn>
                    <a:cxn ang="0">
                      <a:pos x="189" y="20"/>
                    </a:cxn>
                    <a:cxn ang="0">
                      <a:pos x="161" y="41"/>
                    </a:cxn>
                    <a:cxn ang="0">
                      <a:pos x="135" y="64"/>
                    </a:cxn>
                    <a:cxn ang="0">
                      <a:pos x="110" y="91"/>
                    </a:cxn>
                    <a:cxn ang="0">
                      <a:pos x="85" y="121"/>
                    </a:cxn>
                    <a:cxn ang="0">
                      <a:pos x="63" y="154"/>
                    </a:cxn>
                    <a:cxn ang="0">
                      <a:pos x="45" y="188"/>
                    </a:cxn>
                    <a:cxn ang="0">
                      <a:pos x="28" y="225"/>
                    </a:cxn>
                    <a:cxn ang="0">
                      <a:pos x="15" y="264"/>
                    </a:cxn>
                    <a:cxn ang="0">
                      <a:pos x="6" y="304"/>
                    </a:cxn>
                    <a:cxn ang="0">
                      <a:pos x="0" y="347"/>
                    </a:cxn>
                    <a:cxn ang="0">
                      <a:pos x="0" y="390"/>
                    </a:cxn>
                    <a:cxn ang="0">
                      <a:pos x="4" y="435"/>
                    </a:cxn>
                    <a:cxn ang="0">
                      <a:pos x="13" y="480"/>
                    </a:cxn>
                    <a:cxn ang="0">
                      <a:pos x="28" y="524"/>
                    </a:cxn>
                    <a:cxn ang="0">
                      <a:pos x="49" y="570"/>
                    </a:cxn>
                    <a:cxn ang="0">
                      <a:pos x="50" y="529"/>
                    </a:cxn>
                    <a:cxn ang="0">
                      <a:pos x="52" y="489"/>
                    </a:cxn>
                    <a:cxn ang="0">
                      <a:pos x="57" y="447"/>
                    </a:cxn>
                    <a:cxn ang="0">
                      <a:pos x="62" y="407"/>
                    </a:cxn>
                    <a:cxn ang="0">
                      <a:pos x="70" y="367"/>
                    </a:cxn>
                    <a:cxn ang="0">
                      <a:pos x="81" y="327"/>
                    </a:cxn>
                    <a:cxn ang="0">
                      <a:pos x="92" y="288"/>
                    </a:cxn>
                    <a:cxn ang="0">
                      <a:pos x="107" y="250"/>
                    </a:cxn>
                    <a:cxn ang="0">
                      <a:pos x="122" y="213"/>
                    </a:cxn>
                    <a:cxn ang="0">
                      <a:pos x="141" y="178"/>
                    </a:cxn>
                    <a:cxn ang="0">
                      <a:pos x="161" y="144"/>
                    </a:cxn>
                    <a:cxn ang="0">
                      <a:pos x="183" y="111"/>
                    </a:cxn>
                    <a:cxn ang="0">
                      <a:pos x="209" y="81"/>
                    </a:cxn>
                    <a:cxn ang="0">
                      <a:pos x="235" y="52"/>
                    </a:cxn>
                    <a:cxn ang="0">
                      <a:pos x="265" y="25"/>
                    </a:cxn>
                    <a:cxn ang="0">
                      <a:pos x="296" y="0"/>
                    </a:cxn>
                    <a:cxn ang="0">
                      <a:pos x="218" y="4"/>
                    </a:cxn>
                  </a:cxnLst>
                  <a:rect l="0" t="0" r="r" b="b"/>
                  <a:pathLst>
                    <a:path w="296" h="570">
                      <a:moveTo>
                        <a:pt x="218" y="4"/>
                      </a:moveTo>
                      <a:lnTo>
                        <a:pt x="189" y="20"/>
                      </a:lnTo>
                      <a:lnTo>
                        <a:pt x="161" y="41"/>
                      </a:lnTo>
                      <a:lnTo>
                        <a:pt x="135" y="64"/>
                      </a:lnTo>
                      <a:lnTo>
                        <a:pt x="110" y="91"/>
                      </a:lnTo>
                      <a:lnTo>
                        <a:pt x="85" y="121"/>
                      </a:lnTo>
                      <a:lnTo>
                        <a:pt x="63" y="154"/>
                      </a:lnTo>
                      <a:lnTo>
                        <a:pt x="45" y="188"/>
                      </a:lnTo>
                      <a:lnTo>
                        <a:pt x="28" y="225"/>
                      </a:lnTo>
                      <a:lnTo>
                        <a:pt x="15" y="264"/>
                      </a:lnTo>
                      <a:lnTo>
                        <a:pt x="6" y="304"/>
                      </a:lnTo>
                      <a:lnTo>
                        <a:pt x="0" y="347"/>
                      </a:lnTo>
                      <a:lnTo>
                        <a:pt x="0" y="390"/>
                      </a:lnTo>
                      <a:lnTo>
                        <a:pt x="4" y="435"/>
                      </a:lnTo>
                      <a:lnTo>
                        <a:pt x="13" y="480"/>
                      </a:lnTo>
                      <a:lnTo>
                        <a:pt x="28" y="524"/>
                      </a:lnTo>
                      <a:lnTo>
                        <a:pt x="49" y="570"/>
                      </a:lnTo>
                      <a:lnTo>
                        <a:pt x="50" y="529"/>
                      </a:lnTo>
                      <a:lnTo>
                        <a:pt x="52" y="489"/>
                      </a:lnTo>
                      <a:lnTo>
                        <a:pt x="57" y="447"/>
                      </a:lnTo>
                      <a:lnTo>
                        <a:pt x="62" y="407"/>
                      </a:lnTo>
                      <a:lnTo>
                        <a:pt x="70" y="367"/>
                      </a:lnTo>
                      <a:lnTo>
                        <a:pt x="81" y="327"/>
                      </a:lnTo>
                      <a:lnTo>
                        <a:pt x="92" y="288"/>
                      </a:lnTo>
                      <a:lnTo>
                        <a:pt x="107" y="250"/>
                      </a:lnTo>
                      <a:lnTo>
                        <a:pt x="122" y="213"/>
                      </a:lnTo>
                      <a:lnTo>
                        <a:pt x="141" y="178"/>
                      </a:lnTo>
                      <a:lnTo>
                        <a:pt x="161" y="144"/>
                      </a:lnTo>
                      <a:lnTo>
                        <a:pt x="183" y="111"/>
                      </a:lnTo>
                      <a:lnTo>
                        <a:pt x="209" y="81"/>
                      </a:lnTo>
                      <a:lnTo>
                        <a:pt x="235" y="52"/>
                      </a:lnTo>
                      <a:lnTo>
                        <a:pt x="265" y="25"/>
                      </a:lnTo>
                      <a:lnTo>
                        <a:pt x="296" y="0"/>
                      </a:lnTo>
                      <a:lnTo>
                        <a:pt x="218" y="4"/>
                      </a:lnTo>
                      <a:close/>
                    </a:path>
                  </a:pathLst>
                </a:custGeom>
                <a:solidFill>
                  <a:srgbClr val="FFC900"/>
                </a:solidFill>
                <a:ln w="9525">
                  <a:noFill/>
                  <a:round/>
                  <a:headEnd/>
                  <a:tailEnd/>
                </a:ln>
                <a:effectLst/>
              </p:spPr>
              <p:txBody>
                <a:bodyPr/>
                <a:lstStyle/>
                <a:p>
                  <a:pPr>
                    <a:defRPr/>
                  </a:pPr>
                  <a:endParaRPr lang="en-US">
                    <a:latin typeface="Arial" charset="0"/>
                    <a:cs typeface="+mn-cs"/>
                  </a:endParaRPr>
                </a:p>
              </p:txBody>
            </p:sp>
            <p:sp>
              <p:nvSpPr>
                <p:cNvPr id="36" name="Freeform 33"/>
                <p:cNvSpPr>
                  <a:spLocks/>
                </p:cNvSpPr>
                <p:nvPr/>
              </p:nvSpPr>
              <p:spPr bwMode="auto">
                <a:xfrm>
                  <a:off x="2229" y="2869"/>
                  <a:ext cx="143" cy="280"/>
                </a:xfrm>
                <a:custGeom>
                  <a:avLst/>
                  <a:gdLst/>
                  <a:ahLst/>
                  <a:cxnLst>
                    <a:cxn ang="0">
                      <a:pos x="212" y="5"/>
                    </a:cxn>
                    <a:cxn ang="0">
                      <a:pos x="185" y="23"/>
                    </a:cxn>
                    <a:cxn ang="0">
                      <a:pos x="158" y="42"/>
                    </a:cxn>
                    <a:cxn ang="0">
                      <a:pos x="132" y="65"/>
                    </a:cxn>
                    <a:cxn ang="0">
                      <a:pos x="108" y="92"/>
                    </a:cxn>
                    <a:cxn ang="0">
                      <a:pos x="85" y="121"/>
                    </a:cxn>
                    <a:cxn ang="0">
                      <a:pos x="64" y="153"/>
                    </a:cxn>
                    <a:cxn ang="0">
                      <a:pos x="44" y="186"/>
                    </a:cxn>
                    <a:cxn ang="0">
                      <a:pos x="29" y="222"/>
                    </a:cxn>
                    <a:cxn ang="0">
                      <a:pos x="17" y="260"/>
                    </a:cxn>
                    <a:cxn ang="0">
                      <a:pos x="6" y="299"/>
                    </a:cxn>
                    <a:cxn ang="0">
                      <a:pos x="2" y="339"/>
                    </a:cxn>
                    <a:cxn ang="0">
                      <a:pos x="0" y="382"/>
                    </a:cxn>
                    <a:cxn ang="0">
                      <a:pos x="4" y="426"/>
                    </a:cxn>
                    <a:cxn ang="0">
                      <a:pos x="13" y="470"/>
                    </a:cxn>
                    <a:cxn ang="0">
                      <a:pos x="27" y="515"/>
                    </a:cxn>
                    <a:cxn ang="0">
                      <a:pos x="47" y="559"/>
                    </a:cxn>
                    <a:cxn ang="0">
                      <a:pos x="48" y="518"/>
                    </a:cxn>
                    <a:cxn ang="0">
                      <a:pos x="50" y="478"/>
                    </a:cxn>
                    <a:cxn ang="0">
                      <a:pos x="53" y="437"/>
                    </a:cxn>
                    <a:cxn ang="0">
                      <a:pos x="60" y="397"/>
                    </a:cxn>
                    <a:cxn ang="0">
                      <a:pos x="67" y="357"/>
                    </a:cxn>
                    <a:cxn ang="0">
                      <a:pos x="78" y="318"/>
                    </a:cxn>
                    <a:cxn ang="0">
                      <a:pos x="89" y="280"/>
                    </a:cxn>
                    <a:cxn ang="0">
                      <a:pos x="103" y="243"/>
                    </a:cxn>
                    <a:cxn ang="0">
                      <a:pos x="118" y="207"/>
                    </a:cxn>
                    <a:cxn ang="0">
                      <a:pos x="135" y="172"/>
                    </a:cxn>
                    <a:cxn ang="0">
                      <a:pos x="156" y="139"/>
                    </a:cxn>
                    <a:cxn ang="0">
                      <a:pos x="178" y="108"/>
                    </a:cxn>
                    <a:cxn ang="0">
                      <a:pos x="202" y="78"/>
                    </a:cxn>
                    <a:cxn ang="0">
                      <a:pos x="228" y="49"/>
                    </a:cxn>
                    <a:cxn ang="0">
                      <a:pos x="258" y="24"/>
                    </a:cxn>
                    <a:cxn ang="0">
                      <a:pos x="289" y="0"/>
                    </a:cxn>
                    <a:cxn ang="0">
                      <a:pos x="280" y="0"/>
                    </a:cxn>
                    <a:cxn ang="0">
                      <a:pos x="270" y="1"/>
                    </a:cxn>
                    <a:cxn ang="0">
                      <a:pos x="261" y="1"/>
                    </a:cxn>
                    <a:cxn ang="0">
                      <a:pos x="251" y="2"/>
                    </a:cxn>
                    <a:cxn ang="0">
                      <a:pos x="241" y="3"/>
                    </a:cxn>
                    <a:cxn ang="0">
                      <a:pos x="232" y="4"/>
                    </a:cxn>
                    <a:cxn ang="0">
                      <a:pos x="222" y="4"/>
                    </a:cxn>
                    <a:cxn ang="0">
                      <a:pos x="212" y="5"/>
                    </a:cxn>
                  </a:cxnLst>
                  <a:rect l="0" t="0" r="r" b="b"/>
                  <a:pathLst>
                    <a:path w="289" h="559">
                      <a:moveTo>
                        <a:pt x="212" y="5"/>
                      </a:moveTo>
                      <a:lnTo>
                        <a:pt x="185" y="23"/>
                      </a:lnTo>
                      <a:lnTo>
                        <a:pt x="158" y="42"/>
                      </a:lnTo>
                      <a:lnTo>
                        <a:pt x="132" y="65"/>
                      </a:lnTo>
                      <a:lnTo>
                        <a:pt x="108" y="92"/>
                      </a:lnTo>
                      <a:lnTo>
                        <a:pt x="85" y="121"/>
                      </a:lnTo>
                      <a:lnTo>
                        <a:pt x="64" y="153"/>
                      </a:lnTo>
                      <a:lnTo>
                        <a:pt x="44" y="186"/>
                      </a:lnTo>
                      <a:lnTo>
                        <a:pt x="29" y="222"/>
                      </a:lnTo>
                      <a:lnTo>
                        <a:pt x="17" y="260"/>
                      </a:lnTo>
                      <a:lnTo>
                        <a:pt x="6" y="299"/>
                      </a:lnTo>
                      <a:lnTo>
                        <a:pt x="2" y="339"/>
                      </a:lnTo>
                      <a:lnTo>
                        <a:pt x="0" y="382"/>
                      </a:lnTo>
                      <a:lnTo>
                        <a:pt x="4" y="426"/>
                      </a:lnTo>
                      <a:lnTo>
                        <a:pt x="13" y="470"/>
                      </a:lnTo>
                      <a:lnTo>
                        <a:pt x="27" y="515"/>
                      </a:lnTo>
                      <a:lnTo>
                        <a:pt x="47" y="559"/>
                      </a:lnTo>
                      <a:lnTo>
                        <a:pt x="48" y="518"/>
                      </a:lnTo>
                      <a:lnTo>
                        <a:pt x="50" y="478"/>
                      </a:lnTo>
                      <a:lnTo>
                        <a:pt x="53" y="437"/>
                      </a:lnTo>
                      <a:lnTo>
                        <a:pt x="60" y="397"/>
                      </a:lnTo>
                      <a:lnTo>
                        <a:pt x="67" y="357"/>
                      </a:lnTo>
                      <a:lnTo>
                        <a:pt x="78" y="318"/>
                      </a:lnTo>
                      <a:lnTo>
                        <a:pt x="89" y="280"/>
                      </a:lnTo>
                      <a:lnTo>
                        <a:pt x="103" y="243"/>
                      </a:lnTo>
                      <a:lnTo>
                        <a:pt x="118" y="207"/>
                      </a:lnTo>
                      <a:lnTo>
                        <a:pt x="135" y="172"/>
                      </a:lnTo>
                      <a:lnTo>
                        <a:pt x="156" y="139"/>
                      </a:lnTo>
                      <a:lnTo>
                        <a:pt x="178" y="108"/>
                      </a:lnTo>
                      <a:lnTo>
                        <a:pt x="202" y="78"/>
                      </a:lnTo>
                      <a:lnTo>
                        <a:pt x="228" y="49"/>
                      </a:lnTo>
                      <a:lnTo>
                        <a:pt x="258" y="24"/>
                      </a:lnTo>
                      <a:lnTo>
                        <a:pt x="289" y="0"/>
                      </a:lnTo>
                      <a:lnTo>
                        <a:pt x="280" y="0"/>
                      </a:lnTo>
                      <a:lnTo>
                        <a:pt x="270" y="1"/>
                      </a:lnTo>
                      <a:lnTo>
                        <a:pt x="261" y="1"/>
                      </a:lnTo>
                      <a:lnTo>
                        <a:pt x="251" y="2"/>
                      </a:lnTo>
                      <a:lnTo>
                        <a:pt x="241" y="3"/>
                      </a:lnTo>
                      <a:lnTo>
                        <a:pt x="232" y="4"/>
                      </a:lnTo>
                      <a:lnTo>
                        <a:pt x="222" y="4"/>
                      </a:lnTo>
                      <a:lnTo>
                        <a:pt x="212" y="5"/>
                      </a:lnTo>
                      <a:close/>
                    </a:path>
                  </a:pathLst>
                </a:custGeom>
                <a:solidFill>
                  <a:srgbClr val="FFCC07"/>
                </a:solidFill>
                <a:ln w="9525">
                  <a:noFill/>
                  <a:round/>
                  <a:headEnd/>
                  <a:tailEnd/>
                </a:ln>
                <a:effectLst/>
              </p:spPr>
              <p:txBody>
                <a:bodyPr/>
                <a:lstStyle/>
                <a:p>
                  <a:pPr>
                    <a:defRPr/>
                  </a:pPr>
                  <a:endParaRPr lang="en-US">
                    <a:latin typeface="Arial" charset="0"/>
                    <a:cs typeface="+mn-cs"/>
                  </a:endParaRPr>
                </a:p>
              </p:txBody>
            </p:sp>
            <p:sp>
              <p:nvSpPr>
                <p:cNvPr id="37" name="Freeform 34"/>
                <p:cNvSpPr>
                  <a:spLocks/>
                </p:cNvSpPr>
                <p:nvPr/>
              </p:nvSpPr>
              <p:spPr bwMode="auto">
                <a:xfrm>
                  <a:off x="2229" y="2872"/>
                  <a:ext cx="143" cy="275"/>
                </a:xfrm>
                <a:custGeom>
                  <a:avLst/>
                  <a:gdLst/>
                  <a:ahLst/>
                  <a:cxnLst>
                    <a:cxn ang="0">
                      <a:pos x="206" y="7"/>
                    </a:cxn>
                    <a:cxn ang="0">
                      <a:pos x="179" y="24"/>
                    </a:cxn>
                    <a:cxn ang="0">
                      <a:pos x="154" y="45"/>
                    </a:cxn>
                    <a:cxn ang="0">
                      <a:pos x="129" y="68"/>
                    </a:cxn>
                    <a:cxn ang="0">
                      <a:pos x="105" y="93"/>
                    </a:cxn>
                    <a:cxn ang="0">
                      <a:pos x="83" y="122"/>
                    </a:cxn>
                    <a:cxn ang="0">
                      <a:pos x="62" y="152"/>
                    </a:cxn>
                    <a:cxn ang="0">
                      <a:pos x="44" y="184"/>
                    </a:cxn>
                    <a:cxn ang="0">
                      <a:pos x="29" y="220"/>
                    </a:cxn>
                    <a:cxn ang="0">
                      <a:pos x="16" y="256"/>
                    </a:cxn>
                    <a:cxn ang="0">
                      <a:pos x="7" y="295"/>
                    </a:cxn>
                    <a:cxn ang="0">
                      <a:pos x="1" y="334"/>
                    </a:cxn>
                    <a:cxn ang="0">
                      <a:pos x="0" y="375"/>
                    </a:cxn>
                    <a:cxn ang="0">
                      <a:pos x="3" y="418"/>
                    </a:cxn>
                    <a:cxn ang="0">
                      <a:pos x="11" y="461"/>
                    </a:cxn>
                    <a:cxn ang="0">
                      <a:pos x="24" y="506"/>
                    </a:cxn>
                    <a:cxn ang="0">
                      <a:pos x="44" y="551"/>
                    </a:cxn>
                    <a:cxn ang="0">
                      <a:pos x="45" y="509"/>
                    </a:cxn>
                    <a:cxn ang="0">
                      <a:pos x="47" y="469"/>
                    </a:cxn>
                    <a:cxn ang="0">
                      <a:pos x="50" y="427"/>
                    </a:cxn>
                    <a:cxn ang="0">
                      <a:pos x="56" y="388"/>
                    </a:cxn>
                    <a:cxn ang="0">
                      <a:pos x="63" y="349"/>
                    </a:cxn>
                    <a:cxn ang="0">
                      <a:pos x="72" y="311"/>
                    </a:cxn>
                    <a:cxn ang="0">
                      <a:pos x="84" y="273"/>
                    </a:cxn>
                    <a:cxn ang="0">
                      <a:pos x="98" y="237"/>
                    </a:cxn>
                    <a:cxn ang="0">
                      <a:pos x="113" y="202"/>
                    </a:cxn>
                    <a:cxn ang="0">
                      <a:pos x="130" y="168"/>
                    </a:cxn>
                    <a:cxn ang="0">
                      <a:pos x="149" y="136"/>
                    </a:cxn>
                    <a:cxn ang="0">
                      <a:pos x="171" y="105"/>
                    </a:cxn>
                    <a:cxn ang="0">
                      <a:pos x="196" y="76"/>
                    </a:cxn>
                    <a:cxn ang="0">
                      <a:pos x="222" y="48"/>
                    </a:cxn>
                    <a:cxn ang="0">
                      <a:pos x="251" y="23"/>
                    </a:cxn>
                    <a:cxn ang="0">
                      <a:pos x="283" y="0"/>
                    </a:cxn>
                    <a:cxn ang="0">
                      <a:pos x="274" y="1"/>
                    </a:cxn>
                    <a:cxn ang="0">
                      <a:pos x="263" y="1"/>
                    </a:cxn>
                    <a:cxn ang="0">
                      <a:pos x="254" y="2"/>
                    </a:cxn>
                    <a:cxn ang="0">
                      <a:pos x="245" y="3"/>
                    </a:cxn>
                    <a:cxn ang="0">
                      <a:pos x="235" y="5"/>
                    </a:cxn>
                    <a:cxn ang="0">
                      <a:pos x="225" y="5"/>
                    </a:cxn>
                    <a:cxn ang="0">
                      <a:pos x="215" y="6"/>
                    </a:cxn>
                    <a:cxn ang="0">
                      <a:pos x="206" y="7"/>
                    </a:cxn>
                  </a:cxnLst>
                  <a:rect l="0" t="0" r="r" b="b"/>
                  <a:pathLst>
                    <a:path w="283" h="551">
                      <a:moveTo>
                        <a:pt x="206" y="7"/>
                      </a:moveTo>
                      <a:lnTo>
                        <a:pt x="179" y="24"/>
                      </a:lnTo>
                      <a:lnTo>
                        <a:pt x="154" y="45"/>
                      </a:lnTo>
                      <a:lnTo>
                        <a:pt x="129" y="68"/>
                      </a:lnTo>
                      <a:lnTo>
                        <a:pt x="105" y="93"/>
                      </a:lnTo>
                      <a:lnTo>
                        <a:pt x="83" y="122"/>
                      </a:lnTo>
                      <a:lnTo>
                        <a:pt x="62" y="152"/>
                      </a:lnTo>
                      <a:lnTo>
                        <a:pt x="44" y="184"/>
                      </a:lnTo>
                      <a:lnTo>
                        <a:pt x="29" y="220"/>
                      </a:lnTo>
                      <a:lnTo>
                        <a:pt x="16" y="256"/>
                      </a:lnTo>
                      <a:lnTo>
                        <a:pt x="7" y="295"/>
                      </a:lnTo>
                      <a:lnTo>
                        <a:pt x="1" y="334"/>
                      </a:lnTo>
                      <a:lnTo>
                        <a:pt x="0" y="375"/>
                      </a:lnTo>
                      <a:lnTo>
                        <a:pt x="3" y="418"/>
                      </a:lnTo>
                      <a:lnTo>
                        <a:pt x="11" y="461"/>
                      </a:lnTo>
                      <a:lnTo>
                        <a:pt x="24" y="506"/>
                      </a:lnTo>
                      <a:lnTo>
                        <a:pt x="44" y="551"/>
                      </a:lnTo>
                      <a:lnTo>
                        <a:pt x="45" y="509"/>
                      </a:lnTo>
                      <a:lnTo>
                        <a:pt x="47" y="469"/>
                      </a:lnTo>
                      <a:lnTo>
                        <a:pt x="50" y="427"/>
                      </a:lnTo>
                      <a:lnTo>
                        <a:pt x="56" y="388"/>
                      </a:lnTo>
                      <a:lnTo>
                        <a:pt x="63" y="349"/>
                      </a:lnTo>
                      <a:lnTo>
                        <a:pt x="72" y="311"/>
                      </a:lnTo>
                      <a:lnTo>
                        <a:pt x="84" y="273"/>
                      </a:lnTo>
                      <a:lnTo>
                        <a:pt x="98" y="237"/>
                      </a:lnTo>
                      <a:lnTo>
                        <a:pt x="113" y="202"/>
                      </a:lnTo>
                      <a:lnTo>
                        <a:pt x="130" y="168"/>
                      </a:lnTo>
                      <a:lnTo>
                        <a:pt x="149" y="136"/>
                      </a:lnTo>
                      <a:lnTo>
                        <a:pt x="171" y="105"/>
                      </a:lnTo>
                      <a:lnTo>
                        <a:pt x="196" y="76"/>
                      </a:lnTo>
                      <a:lnTo>
                        <a:pt x="222" y="48"/>
                      </a:lnTo>
                      <a:lnTo>
                        <a:pt x="251" y="23"/>
                      </a:lnTo>
                      <a:lnTo>
                        <a:pt x="283" y="0"/>
                      </a:lnTo>
                      <a:lnTo>
                        <a:pt x="274" y="1"/>
                      </a:lnTo>
                      <a:lnTo>
                        <a:pt x="263" y="1"/>
                      </a:lnTo>
                      <a:lnTo>
                        <a:pt x="254" y="2"/>
                      </a:lnTo>
                      <a:lnTo>
                        <a:pt x="245" y="3"/>
                      </a:lnTo>
                      <a:lnTo>
                        <a:pt x="235" y="5"/>
                      </a:lnTo>
                      <a:lnTo>
                        <a:pt x="225" y="5"/>
                      </a:lnTo>
                      <a:lnTo>
                        <a:pt x="215" y="6"/>
                      </a:lnTo>
                      <a:lnTo>
                        <a:pt x="206" y="7"/>
                      </a:lnTo>
                      <a:close/>
                    </a:path>
                  </a:pathLst>
                </a:custGeom>
                <a:solidFill>
                  <a:srgbClr val="FFD111"/>
                </a:solidFill>
                <a:ln w="9525">
                  <a:noFill/>
                  <a:round/>
                  <a:headEnd/>
                  <a:tailEnd/>
                </a:ln>
                <a:effectLst/>
              </p:spPr>
              <p:txBody>
                <a:bodyPr/>
                <a:lstStyle/>
                <a:p>
                  <a:pPr>
                    <a:defRPr/>
                  </a:pPr>
                  <a:endParaRPr lang="en-US">
                    <a:latin typeface="Arial" charset="0"/>
                    <a:cs typeface="+mn-cs"/>
                  </a:endParaRPr>
                </a:p>
              </p:txBody>
            </p:sp>
            <p:sp>
              <p:nvSpPr>
                <p:cNvPr id="38" name="Freeform 35"/>
                <p:cNvSpPr>
                  <a:spLocks/>
                </p:cNvSpPr>
                <p:nvPr/>
              </p:nvSpPr>
              <p:spPr bwMode="auto">
                <a:xfrm>
                  <a:off x="2231" y="2874"/>
                  <a:ext cx="138" cy="269"/>
                </a:xfrm>
                <a:custGeom>
                  <a:avLst/>
                  <a:gdLst/>
                  <a:ahLst/>
                  <a:cxnLst>
                    <a:cxn ang="0">
                      <a:pos x="202" y="10"/>
                    </a:cxn>
                    <a:cxn ang="0">
                      <a:pos x="176" y="27"/>
                    </a:cxn>
                    <a:cxn ang="0">
                      <a:pos x="151" y="48"/>
                    </a:cxn>
                    <a:cxn ang="0">
                      <a:pos x="127" y="71"/>
                    </a:cxn>
                    <a:cxn ang="0">
                      <a:pos x="104" y="95"/>
                    </a:cxn>
                    <a:cxn ang="0">
                      <a:pos x="82" y="122"/>
                    </a:cxn>
                    <a:cxn ang="0">
                      <a:pos x="61" y="152"/>
                    </a:cxn>
                    <a:cxn ang="0">
                      <a:pos x="44" y="183"/>
                    </a:cxn>
                    <a:cxn ang="0">
                      <a:pos x="29" y="218"/>
                    </a:cxn>
                    <a:cxn ang="0">
                      <a:pos x="16" y="253"/>
                    </a:cxn>
                    <a:cxn ang="0">
                      <a:pos x="7" y="291"/>
                    </a:cxn>
                    <a:cxn ang="0">
                      <a:pos x="1" y="329"/>
                    </a:cxn>
                    <a:cxn ang="0">
                      <a:pos x="0" y="369"/>
                    </a:cxn>
                    <a:cxn ang="0">
                      <a:pos x="2" y="410"/>
                    </a:cxn>
                    <a:cxn ang="0">
                      <a:pos x="10" y="453"/>
                    </a:cxn>
                    <a:cxn ang="0">
                      <a:pos x="23" y="496"/>
                    </a:cxn>
                    <a:cxn ang="0">
                      <a:pos x="42" y="540"/>
                    </a:cxn>
                    <a:cxn ang="0">
                      <a:pos x="43" y="499"/>
                    </a:cxn>
                    <a:cxn ang="0">
                      <a:pos x="44" y="459"/>
                    </a:cxn>
                    <a:cxn ang="0">
                      <a:pos x="48" y="418"/>
                    </a:cxn>
                    <a:cxn ang="0">
                      <a:pos x="53" y="378"/>
                    </a:cxn>
                    <a:cxn ang="0">
                      <a:pos x="60" y="340"/>
                    </a:cxn>
                    <a:cxn ang="0">
                      <a:pos x="69" y="302"/>
                    </a:cxn>
                    <a:cxn ang="0">
                      <a:pos x="81" y="265"/>
                    </a:cxn>
                    <a:cxn ang="0">
                      <a:pos x="93" y="231"/>
                    </a:cxn>
                    <a:cxn ang="0">
                      <a:pos x="107" y="196"/>
                    </a:cxn>
                    <a:cxn ang="0">
                      <a:pos x="124" y="163"/>
                    </a:cxn>
                    <a:cxn ang="0">
                      <a:pos x="144" y="132"/>
                    </a:cxn>
                    <a:cxn ang="0">
                      <a:pos x="166" y="102"/>
                    </a:cxn>
                    <a:cxn ang="0">
                      <a:pos x="189" y="74"/>
                    </a:cxn>
                    <a:cxn ang="0">
                      <a:pos x="215" y="48"/>
                    </a:cxn>
                    <a:cxn ang="0">
                      <a:pos x="244" y="23"/>
                    </a:cxn>
                    <a:cxn ang="0">
                      <a:pos x="276" y="0"/>
                    </a:cxn>
                    <a:cxn ang="0">
                      <a:pos x="267" y="1"/>
                    </a:cxn>
                    <a:cxn ang="0">
                      <a:pos x="258" y="3"/>
                    </a:cxn>
                    <a:cxn ang="0">
                      <a:pos x="249" y="4"/>
                    </a:cxn>
                    <a:cxn ang="0">
                      <a:pos x="240" y="5"/>
                    </a:cxn>
                    <a:cxn ang="0">
                      <a:pos x="229" y="6"/>
                    </a:cxn>
                    <a:cxn ang="0">
                      <a:pos x="220" y="7"/>
                    </a:cxn>
                    <a:cxn ang="0">
                      <a:pos x="211" y="8"/>
                    </a:cxn>
                    <a:cxn ang="0">
                      <a:pos x="202" y="10"/>
                    </a:cxn>
                  </a:cxnLst>
                  <a:rect l="0" t="0" r="r" b="b"/>
                  <a:pathLst>
                    <a:path w="276" h="540">
                      <a:moveTo>
                        <a:pt x="202" y="10"/>
                      </a:moveTo>
                      <a:lnTo>
                        <a:pt x="176" y="27"/>
                      </a:lnTo>
                      <a:lnTo>
                        <a:pt x="151" y="48"/>
                      </a:lnTo>
                      <a:lnTo>
                        <a:pt x="127" y="71"/>
                      </a:lnTo>
                      <a:lnTo>
                        <a:pt x="104" y="95"/>
                      </a:lnTo>
                      <a:lnTo>
                        <a:pt x="82" y="122"/>
                      </a:lnTo>
                      <a:lnTo>
                        <a:pt x="61" y="152"/>
                      </a:lnTo>
                      <a:lnTo>
                        <a:pt x="44" y="183"/>
                      </a:lnTo>
                      <a:lnTo>
                        <a:pt x="29" y="218"/>
                      </a:lnTo>
                      <a:lnTo>
                        <a:pt x="16" y="253"/>
                      </a:lnTo>
                      <a:lnTo>
                        <a:pt x="7" y="291"/>
                      </a:lnTo>
                      <a:lnTo>
                        <a:pt x="1" y="329"/>
                      </a:lnTo>
                      <a:lnTo>
                        <a:pt x="0" y="369"/>
                      </a:lnTo>
                      <a:lnTo>
                        <a:pt x="2" y="410"/>
                      </a:lnTo>
                      <a:lnTo>
                        <a:pt x="10" y="453"/>
                      </a:lnTo>
                      <a:lnTo>
                        <a:pt x="23" y="496"/>
                      </a:lnTo>
                      <a:lnTo>
                        <a:pt x="42" y="540"/>
                      </a:lnTo>
                      <a:lnTo>
                        <a:pt x="43" y="499"/>
                      </a:lnTo>
                      <a:lnTo>
                        <a:pt x="44" y="459"/>
                      </a:lnTo>
                      <a:lnTo>
                        <a:pt x="48" y="418"/>
                      </a:lnTo>
                      <a:lnTo>
                        <a:pt x="53" y="378"/>
                      </a:lnTo>
                      <a:lnTo>
                        <a:pt x="60" y="340"/>
                      </a:lnTo>
                      <a:lnTo>
                        <a:pt x="69" y="302"/>
                      </a:lnTo>
                      <a:lnTo>
                        <a:pt x="81" y="265"/>
                      </a:lnTo>
                      <a:lnTo>
                        <a:pt x="93" y="231"/>
                      </a:lnTo>
                      <a:lnTo>
                        <a:pt x="107" y="196"/>
                      </a:lnTo>
                      <a:lnTo>
                        <a:pt x="124" y="163"/>
                      </a:lnTo>
                      <a:lnTo>
                        <a:pt x="144" y="132"/>
                      </a:lnTo>
                      <a:lnTo>
                        <a:pt x="166" y="102"/>
                      </a:lnTo>
                      <a:lnTo>
                        <a:pt x="189" y="74"/>
                      </a:lnTo>
                      <a:lnTo>
                        <a:pt x="215" y="48"/>
                      </a:lnTo>
                      <a:lnTo>
                        <a:pt x="244" y="23"/>
                      </a:lnTo>
                      <a:lnTo>
                        <a:pt x="276" y="0"/>
                      </a:lnTo>
                      <a:lnTo>
                        <a:pt x="267" y="1"/>
                      </a:lnTo>
                      <a:lnTo>
                        <a:pt x="258" y="3"/>
                      </a:lnTo>
                      <a:lnTo>
                        <a:pt x="249" y="4"/>
                      </a:lnTo>
                      <a:lnTo>
                        <a:pt x="240" y="5"/>
                      </a:lnTo>
                      <a:lnTo>
                        <a:pt x="229" y="6"/>
                      </a:lnTo>
                      <a:lnTo>
                        <a:pt x="220" y="7"/>
                      </a:lnTo>
                      <a:lnTo>
                        <a:pt x="211" y="8"/>
                      </a:lnTo>
                      <a:lnTo>
                        <a:pt x="202" y="10"/>
                      </a:lnTo>
                      <a:close/>
                    </a:path>
                  </a:pathLst>
                </a:custGeom>
                <a:solidFill>
                  <a:srgbClr val="FFD619"/>
                </a:solidFill>
                <a:ln w="9525">
                  <a:noFill/>
                  <a:round/>
                  <a:headEnd/>
                  <a:tailEnd/>
                </a:ln>
                <a:effectLst/>
              </p:spPr>
              <p:txBody>
                <a:bodyPr/>
                <a:lstStyle/>
                <a:p>
                  <a:pPr>
                    <a:defRPr/>
                  </a:pPr>
                  <a:endParaRPr lang="en-US">
                    <a:latin typeface="Arial" charset="0"/>
                    <a:cs typeface="+mn-cs"/>
                  </a:endParaRPr>
                </a:p>
              </p:txBody>
            </p:sp>
            <p:sp>
              <p:nvSpPr>
                <p:cNvPr id="39" name="Freeform 36"/>
                <p:cNvSpPr>
                  <a:spLocks/>
                </p:cNvSpPr>
                <p:nvPr/>
              </p:nvSpPr>
              <p:spPr bwMode="auto">
                <a:xfrm>
                  <a:off x="2231" y="2874"/>
                  <a:ext cx="136" cy="264"/>
                </a:xfrm>
                <a:custGeom>
                  <a:avLst/>
                  <a:gdLst/>
                  <a:ahLst/>
                  <a:cxnLst>
                    <a:cxn ang="0">
                      <a:pos x="196" y="10"/>
                    </a:cxn>
                    <a:cxn ang="0">
                      <a:pos x="172" y="27"/>
                    </a:cxn>
                    <a:cxn ang="0">
                      <a:pos x="148" y="48"/>
                    </a:cxn>
                    <a:cxn ang="0">
                      <a:pos x="125" y="70"/>
                    </a:cxn>
                    <a:cxn ang="0">
                      <a:pos x="102" y="95"/>
                    </a:cxn>
                    <a:cxn ang="0">
                      <a:pos x="81" y="122"/>
                    </a:cxn>
                    <a:cxn ang="0">
                      <a:pos x="61" y="150"/>
                    </a:cxn>
                    <a:cxn ang="0">
                      <a:pos x="44" y="182"/>
                    </a:cxn>
                    <a:cxn ang="0">
                      <a:pos x="29" y="214"/>
                    </a:cxn>
                    <a:cxn ang="0">
                      <a:pos x="16" y="247"/>
                    </a:cxn>
                    <a:cxn ang="0">
                      <a:pos x="7" y="284"/>
                    </a:cxn>
                    <a:cxn ang="0">
                      <a:pos x="3" y="321"/>
                    </a:cxn>
                    <a:cxn ang="0">
                      <a:pos x="0" y="360"/>
                    </a:cxn>
                    <a:cxn ang="0">
                      <a:pos x="3" y="400"/>
                    </a:cxn>
                    <a:cxn ang="0">
                      <a:pos x="11" y="442"/>
                    </a:cxn>
                    <a:cxn ang="0">
                      <a:pos x="22" y="486"/>
                    </a:cxn>
                    <a:cxn ang="0">
                      <a:pos x="40" y="529"/>
                    </a:cxn>
                    <a:cxn ang="0">
                      <a:pos x="41" y="488"/>
                    </a:cxn>
                    <a:cxn ang="0">
                      <a:pos x="42" y="448"/>
                    </a:cxn>
                    <a:cxn ang="0">
                      <a:pos x="45" y="407"/>
                    </a:cxn>
                    <a:cxn ang="0">
                      <a:pos x="51" y="368"/>
                    </a:cxn>
                    <a:cxn ang="0">
                      <a:pos x="58" y="330"/>
                    </a:cxn>
                    <a:cxn ang="0">
                      <a:pos x="66" y="293"/>
                    </a:cxn>
                    <a:cxn ang="0">
                      <a:pos x="76" y="258"/>
                    </a:cxn>
                    <a:cxn ang="0">
                      <a:pos x="89" y="223"/>
                    </a:cxn>
                    <a:cxn ang="0">
                      <a:pos x="103" y="190"/>
                    </a:cxn>
                    <a:cxn ang="0">
                      <a:pos x="120" y="157"/>
                    </a:cxn>
                    <a:cxn ang="0">
                      <a:pos x="139" y="127"/>
                    </a:cxn>
                    <a:cxn ang="0">
                      <a:pos x="160" y="99"/>
                    </a:cxn>
                    <a:cxn ang="0">
                      <a:pos x="183" y="71"/>
                    </a:cxn>
                    <a:cxn ang="0">
                      <a:pos x="210" y="46"/>
                    </a:cxn>
                    <a:cxn ang="0">
                      <a:pos x="239" y="21"/>
                    </a:cxn>
                    <a:cxn ang="0">
                      <a:pos x="271" y="0"/>
                    </a:cxn>
                    <a:cxn ang="0">
                      <a:pos x="262" y="1"/>
                    </a:cxn>
                    <a:cxn ang="0">
                      <a:pos x="253" y="2"/>
                    </a:cxn>
                    <a:cxn ang="0">
                      <a:pos x="243" y="3"/>
                    </a:cxn>
                    <a:cxn ang="0">
                      <a:pos x="234" y="4"/>
                    </a:cxn>
                    <a:cxn ang="0">
                      <a:pos x="224" y="7"/>
                    </a:cxn>
                    <a:cxn ang="0">
                      <a:pos x="215" y="8"/>
                    </a:cxn>
                    <a:cxn ang="0">
                      <a:pos x="205" y="9"/>
                    </a:cxn>
                    <a:cxn ang="0">
                      <a:pos x="196" y="10"/>
                    </a:cxn>
                  </a:cxnLst>
                  <a:rect l="0" t="0" r="r" b="b"/>
                  <a:pathLst>
                    <a:path w="271" h="529">
                      <a:moveTo>
                        <a:pt x="196" y="10"/>
                      </a:moveTo>
                      <a:lnTo>
                        <a:pt x="172" y="27"/>
                      </a:lnTo>
                      <a:lnTo>
                        <a:pt x="148" y="48"/>
                      </a:lnTo>
                      <a:lnTo>
                        <a:pt x="125" y="70"/>
                      </a:lnTo>
                      <a:lnTo>
                        <a:pt x="102" y="95"/>
                      </a:lnTo>
                      <a:lnTo>
                        <a:pt x="81" y="122"/>
                      </a:lnTo>
                      <a:lnTo>
                        <a:pt x="61" y="150"/>
                      </a:lnTo>
                      <a:lnTo>
                        <a:pt x="44" y="182"/>
                      </a:lnTo>
                      <a:lnTo>
                        <a:pt x="29" y="214"/>
                      </a:lnTo>
                      <a:lnTo>
                        <a:pt x="16" y="247"/>
                      </a:lnTo>
                      <a:lnTo>
                        <a:pt x="7" y="284"/>
                      </a:lnTo>
                      <a:lnTo>
                        <a:pt x="3" y="321"/>
                      </a:lnTo>
                      <a:lnTo>
                        <a:pt x="0" y="360"/>
                      </a:lnTo>
                      <a:lnTo>
                        <a:pt x="3" y="400"/>
                      </a:lnTo>
                      <a:lnTo>
                        <a:pt x="11" y="442"/>
                      </a:lnTo>
                      <a:lnTo>
                        <a:pt x="22" y="486"/>
                      </a:lnTo>
                      <a:lnTo>
                        <a:pt x="40" y="529"/>
                      </a:lnTo>
                      <a:lnTo>
                        <a:pt x="41" y="488"/>
                      </a:lnTo>
                      <a:lnTo>
                        <a:pt x="42" y="448"/>
                      </a:lnTo>
                      <a:lnTo>
                        <a:pt x="45" y="407"/>
                      </a:lnTo>
                      <a:lnTo>
                        <a:pt x="51" y="368"/>
                      </a:lnTo>
                      <a:lnTo>
                        <a:pt x="58" y="330"/>
                      </a:lnTo>
                      <a:lnTo>
                        <a:pt x="66" y="293"/>
                      </a:lnTo>
                      <a:lnTo>
                        <a:pt x="76" y="258"/>
                      </a:lnTo>
                      <a:lnTo>
                        <a:pt x="89" y="223"/>
                      </a:lnTo>
                      <a:lnTo>
                        <a:pt x="103" y="190"/>
                      </a:lnTo>
                      <a:lnTo>
                        <a:pt x="120" y="157"/>
                      </a:lnTo>
                      <a:lnTo>
                        <a:pt x="139" y="127"/>
                      </a:lnTo>
                      <a:lnTo>
                        <a:pt x="160" y="99"/>
                      </a:lnTo>
                      <a:lnTo>
                        <a:pt x="183" y="71"/>
                      </a:lnTo>
                      <a:lnTo>
                        <a:pt x="210" y="46"/>
                      </a:lnTo>
                      <a:lnTo>
                        <a:pt x="239" y="21"/>
                      </a:lnTo>
                      <a:lnTo>
                        <a:pt x="271" y="0"/>
                      </a:lnTo>
                      <a:lnTo>
                        <a:pt x="262" y="1"/>
                      </a:lnTo>
                      <a:lnTo>
                        <a:pt x="253" y="2"/>
                      </a:lnTo>
                      <a:lnTo>
                        <a:pt x="243" y="3"/>
                      </a:lnTo>
                      <a:lnTo>
                        <a:pt x="234" y="4"/>
                      </a:lnTo>
                      <a:lnTo>
                        <a:pt x="224" y="7"/>
                      </a:lnTo>
                      <a:lnTo>
                        <a:pt x="215" y="8"/>
                      </a:lnTo>
                      <a:lnTo>
                        <a:pt x="205" y="9"/>
                      </a:lnTo>
                      <a:lnTo>
                        <a:pt x="196" y="10"/>
                      </a:lnTo>
                      <a:close/>
                    </a:path>
                  </a:pathLst>
                </a:custGeom>
                <a:solidFill>
                  <a:srgbClr val="FFDB21"/>
                </a:solidFill>
                <a:ln w="9525">
                  <a:noFill/>
                  <a:round/>
                  <a:headEnd/>
                  <a:tailEnd/>
                </a:ln>
                <a:effectLst/>
              </p:spPr>
              <p:txBody>
                <a:bodyPr/>
                <a:lstStyle/>
                <a:p>
                  <a:pPr>
                    <a:defRPr/>
                  </a:pPr>
                  <a:endParaRPr lang="en-US">
                    <a:latin typeface="Arial" charset="0"/>
                    <a:cs typeface="+mn-cs"/>
                  </a:endParaRPr>
                </a:p>
              </p:txBody>
            </p:sp>
            <p:sp>
              <p:nvSpPr>
                <p:cNvPr id="40" name="Freeform 37"/>
                <p:cNvSpPr>
                  <a:spLocks/>
                </p:cNvSpPr>
                <p:nvPr/>
              </p:nvSpPr>
              <p:spPr bwMode="auto">
                <a:xfrm>
                  <a:off x="2234" y="2874"/>
                  <a:ext cx="131" cy="261"/>
                </a:xfrm>
                <a:custGeom>
                  <a:avLst/>
                  <a:gdLst/>
                  <a:ahLst/>
                  <a:cxnLst>
                    <a:cxn ang="0">
                      <a:pos x="190" y="11"/>
                    </a:cxn>
                    <a:cxn ang="0">
                      <a:pos x="167" y="30"/>
                    </a:cxn>
                    <a:cxn ang="0">
                      <a:pos x="144" y="51"/>
                    </a:cxn>
                    <a:cxn ang="0">
                      <a:pos x="121" y="72"/>
                    </a:cxn>
                    <a:cxn ang="0">
                      <a:pos x="99" y="97"/>
                    </a:cxn>
                    <a:cxn ang="0">
                      <a:pos x="78" y="123"/>
                    </a:cxn>
                    <a:cxn ang="0">
                      <a:pos x="60" y="151"/>
                    </a:cxn>
                    <a:cxn ang="0">
                      <a:pos x="42" y="180"/>
                    </a:cxn>
                    <a:cxn ang="0">
                      <a:pos x="28" y="212"/>
                    </a:cxn>
                    <a:cxn ang="0">
                      <a:pos x="16" y="244"/>
                    </a:cxn>
                    <a:cxn ang="0">
                      <a:pos x="7" y="279"/>
                    </a:cxn>
                    <a:cxn ang="0">
                      <a:pos x="2" y="315"/>
                    </a:cxn>
                    <a:cxn ang="0">
                      <a:pos x="0" y="353"/>
                    </a:cxn>
                    <a:cxn ang="0">
                      <a:pos x="2" y="393"/>
                    </a:cxn>
                    <a:cxn ang="0">
                      <a:pos x="9" y="433"/>
                    </a:cxn>
                    <a:cxn ang="0">
                      <a:pos x="20" y="476"/>
                    </a:cxn>
                    <a:cxn ang="0">
                      <a:pos x="37" y="519"/>
                    </a:cxn>
                    <a:cxn ang="0">
                      <a:pos x="38" y="478"/>
                    </a:cxn>
                    <a:cxn ang="0">
                      <a:pos x="39" y="438"/>
                    </a:cxn>
                    <a:cxn ang="0">
                      <a:pos x="42" y="397"/>
                    </a:cxn>
                    <a:cxn ang="0">
                      <a:pos x="47" y="359"/>
                    </a:cxn>
                    <a:cxn ang="0">
                      <a:pos x="54" y="322"/>
                    </a:cxn>
                    <a:cxn ang="0">
                      <a:pos x="62" y="286"/>
                    </a:cxn>
                    <a:cxn ang="0">
                      <a:pos x="71" y="251"/>
                    </a:cxn>
                    <a:cxn ang="0">
                      <a:pos x="84" y="216"/>
                    </a:cxn>
                    <a:cxn ang="0">
                      <a:pos x="98" y="184"/>
                    </a:cxn>
                    <a:cxn ang="0">
                      <a:pos x="114" y="153"/>
                    </a:cxn>
                    <a:cxn ang="0">
                      <a:pos x="132" y="124"/>
                    </a:cxn>
                    <a:cxn ang="0">
                      <a:pos x="153" y="95"/>
                    </a:cxn>
                    <a:cxn ang="0">
                      <a:pos x="177" y="69"/>
                    </a:cxn>
                    <a:cxn ang="0">
                      <a:pos x="202" y="45"/>
                    </a:cxn>
                    <a:cxn ang="0">
                      <a:pos x="231" y="22"/>
                    </a:cxn>
                    <a:cxn ang="0">
                      <a:pos x="263" y="0"/>
                    </a:cxn>
                    <a:cxn ang="0">
                      <a:pos x="254" y="1"/>
                    </a:cxn>
                    <a:cxn ang="0">
                      <a:pos x="245" y="2"/>
                    </a:cxn>
                    <a:cxn ang="0">
                      <a:pos x="236" y="3"/>
                    </a:cxn>
                    <a:cxn ang="0">
                      <a:pos x="227" y="6"/>
                    </a:cxn>
                    <a:cxn ang="0">
                      <a:pos x="217" y="7"/>
                    </a:cxn>
                    <a:cxn ang="0">
                      <a:pos x="208" y="8"/>
                    </a:cxn>
                    <a:cxn ang="0">
                      <a:pos x="199" y="10"/>
                    </a:cxn>
                    <a:cxn ang="0">
                      <a:pos x="190" y="11"/>
                    </a:cxn>
                  </a:cxnLst>
                  <a:rect l="0" t="0" r="r" b="b"/>
                  <a:pathLst>
                    <a:path w="263" h="519">
                      <a:moveTo>
                        <a:pt x="190" y="11"/>
                      </a:moveTo>
                      <a:lnTo>
                        <a:pt x="167" y="30"/>
                      </a:lnTo>
                      <a:lnTo>
                        <a:pt x="144" y="51"/>
                      </a:lnTo>
                      <a:lnTo>
                        <a:pt x="121" y="72"/>
                      </a:lnTo>
                      <a:lnTo>
                        <a:pt x="99" y="97"/>
                      </a:lnTo>
                      <a:lnTo>
                        <a:pt x="78" y="123"/>
                      </a:lnTo>
                      <a:lnTo>
                        <a:pt x="60" y="151"/>
                      </a:lnTo>
                      <a:lnTo>
                        <a:pt x="42" y="180"/>
                      </a:lnTo>
                      <a:lnTo>
                        <a:pt x="28" y="212"/>
                      </a:lnTo>
                      <a:lnTo>
                        <a:pt x="16" y="244"/>
                      </a:lnTo>
                      <a:lnTo>
                        <a:pt x="7" y="279"/>
                      </a:lnTo>
                      <a:lnTo>
                        <a:pt x="2" y="315"/>
                      </a:lnTo>
                      <a:lnTo>
                        <a:pt x="0" y="353"/>
                      </a:lnTo>
                      <a:lnTo>
                        <a:pt x="2" y="393"/>
                      </a:lnTo>
                      <a:lnTo>
                        <a:pt x="9" y="433"/>
                      </a:lnTo>
                      <a:lnTo>
                        <a:pt x="20" y="476"/>
                      </a:lnTo>
                      <a:lnTo>
                        <a:pt x="37" y="519"/>
                      </a:lnTo>
                      <a:lnTo>
                        <a:pt x="38" y="478"/>
                      </a:lnTo>
                      <a:lnTo>
                        <a:pt x="39" y="438"/>
                      </a:lnTo>
                      <a:lnTo>
                        <a:pt x="42" y="397"/>
                      </a:lnTo>
                      <a:lnTo>
                        <a:pt x="47" y="359"/>
                      </a:lnTo>
                      <a:lnTo>
                        <a:pt x="54" y="322"/>
                      </a:lnTo>
                      <a:lnTo>
                        <a:pt x="62" y="286"/>
                      </a:lnTo>
                      <a:lnTo>
                        <a:pt x="71" y="251"/>
                      </a:lnTo>
                      <a:lnTo>
                        <a:pt x="84" y="216"/>
                      </a:lnTo>
                      <a:lnTo>
                        <a:pt x="98" y="184"/>
                      </a:lnTo>
                      <a:lnTo>
                        <a:pt x="114" y="153"/>
                      </a:lnTo>
                      <a:lnTo>
                        <a:pt x="132" y="124"/>
                      </a:lnTo>
                      <a:lnTo>
                        <a:pt x="153" y="95"/>
                      </a:lnTo>
                      <a:lnTo>
                        <a:pt x="177" y="69"/>
                      </a:lnTo>
                      <a:lnTo>
                        <a:pt x="202" y="45"/>
                      </a:lnTo>
                      <a:lnTo>
                        <a:pt x="231" y="22"/>
                      </a:lnTo>
                      <a:lnTo>
                        <a:pt x="263" y="0"/>
                      </a:lnTo>
                      <a:lnTo>
                        <a:pt x="254" y="1"/>
                      </a:lnTo>
                      <a:lnTo>
                        <a:pt x="245" y="2"/>
                      </a:lnTo>
                      <a:lnTo>
                        <a:pt x="236" y="3"/>
                      </a:lnTo>
                      <a:lnTo>
                        <a:pt x="227" y="6"/>
                      </a:lnTo>
                      <a:lnTo>
                        <a:pt x="217" y="7"/>
                      </a:lnTo>
                      <a:lnTo>
                        <a:pt x="208" y="8"/>
                      </a:lnTo>
                      <a:lnTo>
                        <a:pt x="199" y="10"/>
                      </a:lnTo>
                      <a:lnTo>
                        <a:pt x="190" y="11"/>
                      </a:lnTo>
                      <a:close/>
                    </a:path>
                  </a:pathLst>
                </a:custGeom>
                <a:solidFill>
                  <a:srgbClr val="FFDD28"/>
                </a:solidFill>
                <a:ln w="9525">
                  <a:noFill/>
                  <a:round/>
                  <a:headEnd/>
                  <a:tailEnd/>
                </a:ln>
                <a:effectLst/>
              </p:spPr>
              <p:txBody>
                <a:bodyPr/>
                <a:lstStyle/>
                <a:p>
                  <a:pPr>
                    <a:defRPr/>
                  </a:pPr>
                  <a:endParaRPr lang="en-US">
                    <a:latin typeface="Arial" charset="0"/>
                    <a:cs typeface="+mn-cs"/>
                  </a:endParaRPr>
                </a:p>
              </p:txBody>
            </p:sp>
            <p:sp>
              <p:nvSpPr>
                <p:cNvPr id="41" name="Freeform 38"/>
                <p:cNvSpPr>
                  <a:spLocks/>
                </p:cNvSpPr>
                <p:nvPr/>
              </p:nvSpPr>
              <p:spPr bwMode="auto">
                <a:xfrm>
                  <a:off x="2234" y="2877"/>
                  <a:ext cx="128" cy="253"/>
                </a:xfrm>
                <a:custGeom>
                  <a:avLst/>
                  <a:gdLst/>
                  <a:ahLst/>
                  <a:cxnLst>
                    <a:cxn ang="0">
                      <a:pos x="184" y="15"/>
                    </a:cxn>
                    <a:cxn ang="0">
                      <a:pos x="162" y="33"/>
                    </a:cxn>
                    <a:cxn ang="0">
                      <a:pos x="139" y="54"/>
                    </a:cxn>
                    <a:cxn ang="0">
                      <a:pos x="118" y="76"/>
                    </a:cxn>
                    <a:cxn ang="0">
                      <a:pos x="97" y="100"/>
                    </a:cxn>
                    <a:cxn ang="0">
                      <a:pos x="77" y="124"/>
                    </a:cxn>
                    <a:cxn ang="0">
                      <a:pos x="59" y="152"/>
                    </a:cxn>
                    <a:cxn ang="0">
                      <a:pos x="43" y="181"/>
                    </a:cxn>
                    <a:cxn ang="0">
                      <a:pos x="28" y="211"/>
                    </a:cxn>
                    <a:cxn ang="0">
                      <a:pos x="16" y="242"/>
                    </a:cxn>
                    <a:cxn ang="0">
                      <a:pos x="7" y="275"/>
                    </a:cxn>
                    <a:cxn ang="0">
                      <a:pos x="1" y="311"/>
                    </a:cxn>
                    <a:cxn ang="0">
                      <a:pos x="0" y="348"/>
                    </a:cxn>
                    <a:cxn ang="0">
                      <a:pos x="1" y="386"/>
                    </a:cxn>
                    <a:cxn ang="0">
                      <a:pos x="7" y="426"/>
                    </a:cxn>
                    <a:cxn ang="0">
                      <a:pos x="17" y="468"/>
                    </a:cxn>
                    <a:cxn ang="0">
                      <a:pos x="34" y="511"/>
                    </a:cxn>
                    <a:cxn ang="0">
                      <a:pos x="34" y="470"/>
                    </a:cxn>
                    <a:cxn ang="0">
                      <a:pos x="36" y="430"/>
                    </a:cxn>
                    <a:cxn ang="0">
                      <a:pos x="39" y="389"/>
                    </a:cxn>
                    <a:cxn ang="0">
                      <a:pos x="44" y="351"/>
                    </a:cxn>
                    <a:cxn ang="0">
                      <a:pos x="50" y="314"/>
                    </a:cxn>
                    <a:cxn ang="0">
                      <a:pos x="57" y="279"/>
                    </a:cxn>
                    <a:cxn ang="0">
                      <a:pos x="67" y="244"/>
                    </a:cxn>
                    <a:cxn ang="0">
                      <a:pos x="78" y="212"/>
                    </a:cxn>
                    <a:cxn ang="0">
                      <a:pos x="92" y="180"/>
                    </a:cxn>
                    <a:cxn ang="0">
                      <a:pos x="107" y="150"/>
                    </a:cxn>
                    <a:cxn ang="0">
                      <a:pos x="126" y="121"/>
                    </a:cxn>
                    <a:cxn ang="0">
                      <a:pos x="146" y="93"/>
                    </a:cxn>
                    <a:cxn ang="0">
                      <a:pos x="169" y="68"/>
                    </a:cxn>
                    <a:cxn ang="0">
                      <a:pos x="195" y="44"/>
                    </a:cxn>
                    <a:cxn ang="0">
                      <a:pos x="224" y="21"/>
                    </a:cxn>
                    <a:cxn ang="0">
                      <a:pos x="256" y="0"/>
                    </a:cxn>
                    <a:cxn ang="0">
                      <a:pos x="247" y="2"/>
                    </a:cxn>
                    <a:cxn ang="0">
                      <a:pos x="238" y="5"/>
                    </a:cxn>
                    <a:cxn ang="0">
                      <a:pos x="229" y="6"/>
                    </a:cxn>
                    <a:cxn ang="0">
                      <a:pos x="220" y="8"/>
                    </a:cxn>
                    <a:cxn ang="0">
                      <a:pos x="212" y="9"/>
                    </a:cxn>
                    <a:cxn ang="0">
                      <a:pos x="203" y="12"/>
                    </a:cxn>
                    <a:cxn ang="0">
                      <a:pos x="194" y="13"/>
                    </a:cxn>
                    <a:cxn ang="0">
                      <a:pos x="184" y="15"/>
                    </a:cxn>
                  </a:cxnLst>
                  <a:rect l="0" t="0" r="r" b="b"/>
                  <a:pathLst>
                    <a:path w="256" h="511">
                      <a:moveTo>
                        <a:pt x="184" y="15"/>
                      </a:moveTo>
                      <a:lnTo>
                        <a:pt x="162" y="33"/>
                      </a:lnTo>
                      <a:lnTo>
                        <a:pt x="139" y="54"/>
                      </a:lnTo>
                      <a:lnTo>
                        <a:pt x="118" y="76"/>
                      </a:lnTo>
                      <a:lnTo>
                        <a:pt x="97" y="100"/>
                      </a:lnTo>
                      <a:lnTo>
                        <a:pt x="77" y="124"/>
                      </a:lnTo>
                      <a:lnTo>
                        <a:pt x="59" y="152"/>
                      </a:lnTo>
                      <a:lnTo>
                        <a:pt x="43" y="181"/>
                      </a:lnTo>
                      <a:lnTo>
                        <a:pt x="28" y="211"/>
                      </a:lnTo>
                      <a:lnTo>
                        <a:pt x="16" y="242"/>
                      </a:lnTo>
                      <a:lnTo>
                        <a:pt x="7" y="275"/>
                      </a:lnTo>
                      <a:lnTo>
                        <a:pt x="1" y="311"/>
                      </a:lnTo>
                      <a:lnTo>
                        <a:pt x="0" y="348"/>
                      </a:lnTo>
                      <a:lnTo>
                        <a:pt x="1" y="386"/>
                      </a:lnTo>
                      <a:lnTo>
                        <a:pt x="7" y="426"/>
                      </a:lnTo>
                      <a:lnTo>
                        <a:pt x="17" y="468"/>
                      </a:lnTo>
                      <a:lnTo>
                        <a:pt x="34" y="511"/>
                      </a:lnTo>
                      <a:lnTo>
                        <a:pt x="34" y="470"/>
                      </a:lnTo>
                      <a:lnTo>
                        <a:pt x="36" y="430"/>
                      </a:lnTo>
                      <a:lnTo>
                        <a:pt x="39" y="389"/>
                      </a:lnTo>
                      <a:lnTo>
                        <a:pt x="44" y="351"/>
                      </a:lnTo>
                      <a:lnTo>
                        <a:pt x="50" y="314"/>
                      </a:lnTo>
                      <a:lnTo>
                        <a:pt x="57" y="279"/>
                      </a:lnTo>
                      <a:lnTo>
                        <a:pt x="67" y="244"/>
                      </a:lnTo>
                      <a:lnTo>
                        <a:pt x="78" y="212"/>
                      </a:lnTo>
                      <a:lnTo>
                        <a:pt x="92" y="180"/>
                      </a:lnTo>
                      <a:lnTo>
                        <a:pt x="107" y="150"/>
                      </a:lnTo>
                      <a:lnTo>
                        <a:pt x="126" y="121"/>
                      </a:lnTo>
                      <a:lnTo>
                        <a:pt x="146" y="93"/>
                      </a:lnTo>
                      <a:lnTo>
                        <a:pt x="169" y="68"/>
                      </a:lnTo>
                      <a:lnTo>
                        <a:pt x="195" y="44"/>
                      </a:lnTo>
                      <a:lnTo>
                        <a:pt x="224" y="21"/>
                      </a:lnTo>
                      <a:lnTo>
                        <a:pt x="256" y="0"/>
                      </a:lnTo>
                      <a:lnTo>
                        <a:pt x="247" y="2"/>
                      </a:lnTo>
                      <a:lnTo>
                        <a:pt x="238" y="5"/>
                      </a:lnTo>
                      <a:lnTo>
                        <a:pt x="229" y="6"/>
                      </a:lnTo>
                      <a:lnTo>
                        <a:pt x="220" y="8"/>
                      </a:lnTo>
                      <a:lnTo>
                        <a:pt x="212" y="9"/>
                      </a:lnTo>
                      <a:lnTo>
                        <a:pt x="203" y="12"/>
                      </a:lnTo>
                      <a:lnTo>
                        <a:pt x="194" y="13"/>
                      </a:lnTo>
                      <a:lnTo>
                        <a:pt x="184" y="15"/>
                      </a:lnTo>
                      <a:close/>
                    </a:path>
                  </a:pathLst>
                </a:custGeom>
                <a:solidFill>
                  <a:srgbClr val="FFE233"/>
                </a:solidFill>
                <a:ln w="9525">
                  <a:noFill/>
                  <a:round/>
                  <a:headEnd/>
                  <a:tailEnd/>
                </a:ln>
                <a:effectLst/>
              </p:spPr>
              <p:txBody>
                <a:bodyPr/>
                <a:lstStyle/>
                <a:p>
                  <a:pPr>
                    <a:defRPr/>
                  </a:pPr>
                  <a:endParaRPr lang="en-US">
                    <a:latin typeface="Arial" charset="0"/>
                    <a:cs typeface="+mn-cs"/>
                  </a:endParaRPr>
                </a:p>
              </p:txBody>
            </p:sp>
            <p:sp>
              <p:nvSpPr>
                <p:cNvPr id="42" name="Freeform 39"/>
                <p:cNvSpPr>
                  <a:spLocks/>
                </p:cNvSpPr>
                <p:nvPr/>
              </p:nvSpPr>
              <p:spPr bwMode="auto">
                <a:xfrm>
                  <a:off x="2234" y="2877"/>
                  <a:ext cx="126" cy="250"/>
                </a:xfrm>
                <a:custGeom>
                  <a:avLst/>
                  <a:gdLst/>
                  <a:ahLst/>
                  <a:cxnLst>
                    <a:cxn ang="0">
                      <a:pos x="180" y="14"/>
                    </a:cxn>
                    <a:cxn ang="0">
                      <a:pos x="159" y="33"/>
                    </a:cxn>
                    <a:cxn ang="0">
                      <a:pos x="137" y="54"/>
                    </a:cxn>
                    <a:cxn ang="0">
                      <a:pos x="117" y="76"/>
                    </a:cxn>
                    <a:cxn ang="0">
                      <a:pos x="96" y="99"/>
                    </a:cxn>
                    <a:cxn ang="0">
                      <a:pos x="77" y="123"/>
                    </a:cxn>
                    <a:cxn ang="0">
                      <a:pos x="59" y="149"/>
                    </a:cxn>
                    <a:cxn ang="0">
                      <a:pos x="43" y="177"/>
                    </a:cxn>
                    <a:cxn ang="0">
                      <a:pos x="29" y="206"/>
                    </a:cxn>
                    <a:cxn ang="0">
                      <a:pos x="18" y="237"/>
                    </a:cxn>
                    <a:cxn ang="0">
                      <a:pos x="9" y="269"/>
                    </a:cxn>
                    <a:cxn ang="0">
                      <a:pos x="3" y="302"/>
                    </a:cxn>
                    <a:cxn ang="0">
                      <a:pos x="0" y="338"/>
                    </a:cxn>
                    <a:cxn ang="0">
                      <a:pos x="3" y="376"/>
                    </a:cxn>
                    <a:cxn ang="0">
                      <a:pos x="8" y="415"/>
                    </a:cxn>
                    <a:cxn ang="0">
                      <a:pos x="18" y="457"/>
                    </a:cxn>
                    <a:cxn ang="0">
                      <a:pos x="33" y="499"/>
                    </a:cxn>
                    <a:cxn ang="0">
                      <a:pos x="33" y="458"/>
                    </a:cxn>
                    <a:cxn ang="0">
                      <a:pos x="35" y="416"/>
                    </a:cxn>
                    <a:cxn ang="0">
                      <a:pos x="37" y="378"/>
                    </a:cxn>
                    <a:cxn ang="0">
                      <a:pos x="42" y="340"/>
                    </a:cxn>
                    <a:cxn ang="0">
                      <a:pos x="47" y="304"/>
                    </a:cxn>
                    <a:cxn ang="0">
                      <a:pos x="54" y="269"/>
                    </a:cxn>
                    <a:cxn ang="0">
                      <a:pos x="64" y="236"/>
                    </a:cxn>
                    <a:cxn ang="0">
                      <a:pos x="75" y="203"/>
                    </a:cxn>
                    <a:cxn ang="0">
                      <a:pos x="88" y="172"/>
                    </a:cxn>
                    <a:cxn ang="0">
                      <a:pos x="104" y="143"/>
                    </a:cxn>
                    <a:cxn ang="0">
                      <a:pos x="121" y="116"/>
                    </a:cxn>
                    <a:cxn ang="0">
                      <a:pos x="142" y="89"/>
                    </a:cxn>
                    <a:cxn ang="0">
                      <a:pos x="165" y="65"/>
                    </a:cxn>
                    <a:cxn ang="0">
                      <a:pos x="190" y="41"/>
                    </a:cxn>
                    <a:cxn ang="0">
                      <a:pos x="219" y="20"/>
                    </a:cxn>
                    <a:cxn ang="0">
                      <a:pos x="251" y="0"/>
                    </a:cxn>
                    <a:cxn ang="0">
                      <a:pos x="242" y="2"/>
                    </a:cxn>
                    <a:cxn ang="0">
                      <a:pos x="233" y="3"/>
                    </a:cxn>
                    <a:cxn ang="0">
                      <a:pos x="225" y="5"/>
                    </a:cxn>
                    <a:cxn ang="0">
                      <a:pos x="216" y="6"/>
                    </a:cxn>
                    <a:cxn ang="0">
                      <a:pos x="206" y="9"/>
                    </a:cxn>
                    <a:cxn ang="0">
                      <a:pos x="198" y="11"/>
                    </a:cxn>
                    <a:cxn ang="0">
                      <a:pos x="189" y="12"/>
                    </a:cxn>
                    <a:cxn ang="0">
                      <a:pos x="180" y="14"/>
                    </a:cxn>
                  </a:cxnLst>
                  <a:rect l="0" t="0" r="r" b="b"/>
                  <a:pathLst>
                    <a:path w="251" h="499">
                      <a:moveTo>
                        <a:pt x="180" y="14"/>
                      </a:moveTo>
                      <a:lnTo>
                        <a:pt x="159" y="33"/>
                      </a:lnTo>
                      <a:lnTo>
                        <a:pt x="137" y="54"/>
                      </a:lnTo>
                      <a:lnTo>
                        <a:pt x="117" y="76"/>
                      </a:lnTo>
                      <a:lnTo>
                        <a:pt x="96" y="99"/>
                      </a:lnTo>
                      <a:lnTo>
                        <a:pt x="77" y="123"/>
                      </a:lnTo>
                      <a:lnTo>
                        <a:pt x="59" y="149"/>
                      </a:lnTo>
                      <a:lnTo>
                        <a:pt x="43" y="177"/>
                      </a:lnTo>
                      <a:lnTo>
                        <a:pt x="29" y="206"/>
                      </a:lnTo>
                      <a:lnTo>
                        <a:pt x="18" y="237"/>
                      </a:lnTo>
                      <a:lnTo>
                        <a:pt x="9" y="269"/>
                      </a:lnTo>
                      <a:lnTo>
                        <a:pt x="3" y="302"/>
                      </a:lnTo>
                      <a:lnTo>
                        <a:pt x="0" y="338"/>
                      </a:lnTo>
                      <a:lnTo>
                        <a:pt x="3" y="376"/>
                      </a:lnTo>
                      <a:lnTo>
                        <a:pt x="8" y="415"/>
                      </a:lnTo>
                      <a:lnTo>
                        <a:pt x="18" y="457"/>
                      </a:lnTo>
                      <a:lnTo>
                        <a:pt x="33" y="499"/>
                      </a:lnTo>
                      <a:lnTo>
                        <a:pt x="33" y="458"/>
                      </a:lnTo>
                      <a:lnTo>
                        <a:pt x="35" y="416"/>
                      </a:lnTo>
                      <a:lnTo>
                        <a:pt x="37" y="378"/>
                      </a:lnTo>
                      <a:lnTo>
                        <a:pt x="42" y="340"/>
                      </a:lnTo>
                      <a:lnTo>
                        <a:pt x="47" y="304"/>
                      </a:lnTo>
                      <a:lnTo>
                        <a:pt x="54" y="269"/>
                      </a:lnTo>
                      <a:lnTo>
                        <a:pt x="64" y="236"/>
                      </a:lnTo>
                      <a:lnTo>
                        <a:pt x="75" y="203"/>
                      </a:lnTo>
                      <a:lnTo>
                        <a:pt x="88" y="172"/>
                      </a:lnTo>
                      <a:lnTo>
                        <a:pt x="104" y="143"/>
                      </a:lnTo>
                      <a:lnTo>
                        <a:pt x="121" y="116"/>
                      </a:lnTo>
                      <a:lnTo>
                        <a:pt x="142" y="89"/>
                      </a:lnTo>
                      <a:lnTo>
                        <a:pt x="165" y="65"/>
                      </a:lnTo>
                      <a:lnTo>
                        <a:pt x="190" y="41"/>
                      </a:lnTo>
                      <a:lnTo>
                        <a:pt x="219" y="20"/>
                      </a:lnTo>
                      <a:lnTo>
                        <a:pt x="251" y="0"/>
                      </a:lnTo>
                      <a:lnTo>
                        <a:pt x="242" y="2"/>
                      </a:lnTo>
                      <a:lnTo>
                        <a:pt x="233" y="3"/>
                      </a:lnTo>
                      <a:lnTo>
                        <a:pt x="225" y="5"/>
                      </a:lnTo>
                      <a:lnTo>
                        <a:pt x="216" y="6"/>
                      </a:lnTo>
                      <a:lnTo>
                        <a:pt x="206" y="9"/>
                      </a:lnTo>
                      <a:lnTo>
                        <a:pt x="198" y="11"/>
                      </a:lnTo>
                      <a:lnTo>
                        <a:pt x="189" y="12"/>
                      </a:lnTo>
                      <a:lnTo>
                        <a:pt x="180" y="14"/>
                      </a:lnTo>
                      <a:close/>
                    </a:path>
                  </a:pathLst>
                </a:custGeom>
                <a:solidFill>
                  <a:srgbClr val="FFE83A"/>
                </a:solidFill>
                <a:ln w="9525">
                  <a:noFill/>
                  <a:round/>
                  <a:headEnd/>
                  <a:tailEnd/>
                </a:ln>
                <a:effectLst/>
              </p:spPr>
              <p:txBody>
                <a:bodyPr/>
                <a:lstStyle/>
                <a:p>
                  <a:pPr>
                    <a:defRPr/>
                  </a:pPr>
                  <a:endParaRPr lang="en-US">
                    <a:latin typeface="Arial" charset="0"/>
                    <a:cs typeface="+mn-cs"/>
                  </a:endParaRPr>
                </a:p>
              </p:txBody>
            </p:sp>
            <p:sp>
              <p:nvSpPr>
                <p:cNvPr id="43" name="Freeform 40"/>
                <p:cNvSpPr>
                  <a:spLocks/>
                </p:cNvSpPr>
                <p:nvPr/>
              </p:nvSpPr>
              <p:spPr bwMode="auto">
                <a:xfrm>
                  <a:off x="2236" y="2877"/>
                  <a:ext cx="121" cy="245"/>
                </a:xfrm>
                <a:custGeom>
                  <a:avLst/>
                  <a:gdLst/>
                  <a:ahLst/>
                  <a:cxnLst>
                    <a:cxn ang="0">
                      <a:pos x="175" y="16"/>
                    </a:cxn>
                    <a:cxn ang="0">
                      <a:pos x="154" y="36"/>
                    </a:cxn>
                    <a:cxn ang="0">
                      <a:pos x="133" y="56"/>
                    </a:cxn>
                    <a:cxn ang="0">
                      <a:pos x="114" y="77"/>
                    </a:cxn>
                    <a:cxn ang="0">
                      <a:pos x="94" y="100"/>
                    </a:cxn>
                    <a:cxn ang="0">
                      <a:pos x="76" y="124"/>
                    </a:cxn>
                    <a:cxn ang="0">
                      <a:pos x="58" y="148"/>
                    </a:cxn>
                    <a:cxn ang="0">
                      <a:pos x="42" y="175"/>
                    </a:cxn>
                    <a:cxn ang="0">
                      <a:pos x="28" y="204"/>
                    </a:cxn>
                    <a:cxn ang="0">
                      <a:pos x="17" y="232"/>
                    </a:cxn>
                    <a:cxn ang="0">
                      <a:pos x="9" y="264"/>
                    </a:cxn>
                    <a:cxn ang="0">
                      <a:pos x="3" y="297"/>
                    </a:cxn>
                    <a:cxn ang="0">
                      <a:pos x="0" y="332"/>
                    </a:cxn>
                    <a:cxn ang="0">
                      <a:pos x="1" y="368"/>
                    </a:cxn>
                    <a:cxn ang="0">
                      <a:pos x="6" y="406"/>
                    </a:cxn>
                    <a:cxn ang="0">
                      <a:pos x="16" y="447"/>
                    </a:cxn>
                    <a:cxn ang="0">
                      <a:pos x="30" y="489"/>
                    </a:cxn>
                    <a:cxn ang="0">
                      <a:pos x="30" y="448"/>
                    </a:cxn>
                    <a:cxn ang="0">
                      <a:pos x="32" y="406"/>
                    </a:cxn>
                    <a:cxn ang="0">
                      <a:pos x="34" y="368"/>
                    </a:cxn>
                    <a:cxn ang="0">
                      <a:pos x="38" y="330"/>
                    </a:cxn>
                    <a:cxn ang="0">
                      <a:pos x="43" y="295"/>
                    </a:cxn>
                    <a:cxn ang="0">
                      <a:pos x="50" y="261"/>
                    </a:cxn>
                    <a:cxn ang="0">
                      <a:pos x="59" y="228"/>
                    </a:cxn>
                    <a:cxn ang="0">
                      <a:pos x="70" y="197"/>
                    </a:cxn>
                    <a:cxn ang="0">
                      <a:pos x="82" y="167"/>
                    </a:cxn>
                    <a:cxn ang="0">
                      <a:pos x="97" y="139"/>
                    </a:cxn>
                    <a:cxn ang="0">
                      <a:pos x="115" y="113"/>
                    </a:cxn>
                    <a:cxn ang="0">
                      <a:pos x="135" y="87"/>
                    </a:cxn>
                    <a:cxn ang="0">
                      <a:pos x="157" y="63"/>
                    </a:cxn>
                    <a:cxn ang="0">
                      <a:pos x="184" y="40"/>
                    </a:cxn>
                    <a:cxn ang="0">
                      <a:pos x="211" y="19"/>
                    </a:cxn>
                    <a:cxn ang="0">
                      <a:pos x="244" y="0"/>
                    </a:cxn>
                    <a:cxn ang="0">
                      <a:pos x="236" y="2"/>
                    </a:cxn>
                    <a:cxn ang="0">
                      <a:pos x="226" y="4"/>
                    </a:cxn>
                    <a:cxn ang="0">
                      <a:pos x="218" y="7"/>
                    </a:cxn>
                    <a:cxn ang="0">
                      <a:pos x="209" y="8"/>
                    </a:cxn>
                    <a:cxn ang="0">
                      <a:pos x="201" y="10"/>
                    </a:cxn>
                    <a:cxn ang="0">
                      <a:pos x="192" y="12"/>
                    </a:cxn>
                    <a:cxn ang="0">
                      <a:pos x="184" y="14"/>
                    </a:cxn>
                    <a:cxn ang="0">
                      <a:pos x="175" y="16"/>
                    </a:cxn>
                  </a:cxnLst>
                  <a:rect l="0" t="0" r="r" b="b"/>
                  <a:pathLst>
                    <a:path w="244" h="489">
                      <a:moveTo>
                        <a:pt x="175" y="16"/>
                      </a:moveTo>
                      <a:lnTo>
                        <a:pt x="154" y="36"/>
                      </a:lnTo>
                      <a:lnTo>
                        <a:pt x="133" y="56"/>
                      </a:lnTo>
                      <a:lnTo>
                        <a:pt x="114" y="77"/>
                      </a:lnTo>
                      <a:lnTo>
                        <a:pt x="94" y="100"/>
                      </a:lnTo>
                      <a:lnTo>
                        <a:pt x="76" y="124"/>
                      </a:lnTo>
                      <a:lnTo>
                        <a:pt x="58" y="148"/>
                      </a:lnTo>
                      <a:lnTo>
                        <a:pt x="42" y="175"/>
                      </a:lnTo>
                      <a:lnTo>
                        <a:pt x="28" y="204"/>
                      </a:lnTo>
                      <a:lnTo>
                        <a:pt x="17" y="232"/>
                      </a:lnTo>
                      <a:lnTo>
                        <a:pt x="9" y="264"/>
                      </a:lnTo>
                      <a:lnTo>
                        <a:pt x="3" y="297"/>
                      </a:lnTo>
                      <a:lnTo>
                        <a:pt x="0" y="332"/>
                      </a:lnTo>
                      <a:lnTo>
                        <a:pt x="1" y="368"/>
                      </a:lnTo>
                      <a:lnTo>
                        <a:pt x="6" y="406"/>
                      </a:lnTo>
                      <a:lnTo>
                        <a:pt x="16" y="447"/>
                      </a:lnTo>
                      <a:lnTo>
                        <a:pt x="30" y="489"/>
                      </a:lnTo>
                      <a:lnTo>
                        <a:pt x="30" y="448"/>
                      </a:lnTo>
                      <a:lnTo>
                        <a:pt x="32" y="406"/>
                      </a:lnTo>
                      <a:lnTo>
                        <a:pt x="34" y="368"/>
                      </a:lnTo>
                      <a:lnTo>
                        <a:pt x="38" y="330"/>
                      </a:lnTo>
                      <a:lnTo>
                        <a:pt x="43" y="295"/>
                      </a:lnTo>
                      <a:lnTo>
                        <a:pt x="50" y="261"/>
                      </a:lnTo>
                      <a:lnTo>
                        <a:pt x="59" y="228"/>
                      </a:lnTo>
                      <a:lnTo>
                        <a:pt x="70" y="197"/>
                      </a:lnTo>
                      <a:lnTo>
                        <a:pt x="82" y="167"/>
                      </a:lnTo>
                      <a:lnTo>
                        <a:pt x="97" y="139"/>
                      </a:lnTo>
                      <a:lnTo>
                        <a:pt x="115" y="113"/>
                      </a:lnTo>
                      <a:lnTo>
                        <a:pt x="135" y="87"/>
                      </a:lnTo>
                      <a:lnTo>
                        <a:pt x="157" y="63"/>
                      </a:lnTo>
                      <a:lnTo>
                        <a:pt x="184" y="40"/>
                      </a:lnTo>
                      <a:lnTo>
                        <a:pt x="211" y="19"/>
                      </a:lnTo>
                      <a:lnTo>
                        <a:pt x="244" y="0"/>
                      </a:lnTo>
                      <a:lnTo>
                        <a:pt x="236" y="2"/>
                      </a:lnTo>
                      <a:lnTo>
                        <a:pt x="226" y="4"/>
                      </a:lnTo>
                      <a:lnTo>
                        <a:pt x="218" y="7"/>
                      </a:lnTo>
                      <a:lnTo>
                        <a:pt x="209" y="8"/>
                      </a:lnTo>
                      <a:lnTo>
                        <a:pt x="201" y="10"/>
                      </a:lnTo>
                      <a:lnTo>
                        <a:pt x="192" y="12"/>
                      </a:lnTo>
                      <a:lnTo>
                        <a:pt x="184" y="14"/>
                      </a:lnTo>
                      <a:lnTo>
                        <a:pt x="175" y="16"/>
                      </a:lnTo>
                      <a:close/>
                    </a:path>
                  </a:pathLst>
                </a:custGeom>
                <a:solidFill>
                  <a:srgbClr val="FFED44"/>
                </a:solidFill>
                <a:ln w="9525">
                  <a:noFill/>
                  <a:round/>
                  <a:headEnd/>
                  <a:tailEnd/>
                </a:ln>
                <a:effectLst/>
              </p:spPr>
              <p:txBody>
                <a:bodyPr/>
                <a:lstStyle/>
                <a:p>
                  <a:pPr>
                    <a:defRPr/>
                  </a:pPr>
                  <a:endParaRPr lang="en-US">
                    <a:latin typeface="Arial" charset="0"/>
                    <a:cs typeface="+mn-cs"/>
                  </a:endParaRPr>
                </a:p>
              </p:txBody>
            </p:sp>
            <p:sp>
              <p:nvSpPr>
                <p:cNvPr id="44" name="Freeform 41"/>
                <p:cNvSpPr>
                  <a:spLocks/>
                </p:cNvSpPr>
                <p:nvPr/>
              </p:nvSpPr>
              <p:spPr bwMode="auto">
                <a:xfrm>
                  <a:off x="2239" y="2880"/>
                  <a:ext cx="116" cy="239"/>
                </a:xfrm>
                <a:custGeom>
                  <a:avLst/>
                  <a:gdLst/>
                  <a:ahLst/>
                  <a:cxnLst>
                    <a:cxn ang="0">
                      <a:pos x="168" y="19"/>
                    </a:cxn>
                    <a:cxn ang="0">
                      <a:pos x="149" y="38"/>
                    </a:cxn>
                    <a:cxn ang="0">
                      <a:pos x="129" y="59"/>
                    </a:cxn>
                    <a:cxn ang="0">
                      <a:pos x="111" y="80"/>
                    </a:cxn>
                    <a:cxn ang="0">
                      <a:pos x="91" y="101"/>
                    </a:cxn>
                    <a:cxn ang="0">
                      <a:pos x="74" y="125"/>
                    </a:cxn>
                    <a:cxn ang="0">
                      <a:pos x="56" y="149"/>
                    </a:cxn>
                    <a:cxn ang="0">
                      <a:pos x="41" y="174"/>
                    </a:cxn>
                    <a:cxn ang="0">
                      <a:pos x="29" y="201"/>
                    </a:cxn>
                    <a:cxn ang="0">
                      <a:pos x="17" y="229"/>
                    </a:cxn>
                    <a:cxn ang="0">
                      <a:pos x="8" y="259"/>
                    </a:cxn>
                    <a:cxn ang="0">
                      <a:pos x="2" y="292"/>
                    </a:cxn>
                    <a:cxn ang="0">
                      <a:pos x="0" y="325"/>
                    </a:cxn>
                    <a:cxn ang="0">
                      <a:pos x="0" y="361"/>
                    </a:cxn>
                    <a:cxn ang="0">
                      <a:pos x="5" y="397"/>
                    </a:cxn>
                    <a:cxn ang="0">
                      <a:pos x="14" y="438"/>
                    </a:cxn>
                    <a:cxn ang="0">
                      <a:pos x="27" y="480"/>
                    </a:cxn>
                    <a:cxn ang="0">
                      <a:pos x="27" y="438"/>
                    </a:cxn>
                    <a:cxn ang="0">
                      <a:pos x="28" y="397"/>
                    </a:cxn>
                    <a:cxn ang="0">
                      <a:pos x="31" y="359"/>
                    </a:cxn>
                    <a:cxn ang="0">
                      <a:pos x="35" y="321"/>
                    </a:cxn>
                    <a:cxn ang="0">
                      <a:pos x="39" y="287"/>
                    </a:cxn>
                    <a:cxn ang="0">
                      <a:pos x="46" y="253"/>
                    </a:cxn>
                    <a:cxn ang="0">
                      <a:pos x="54" y="221"/>
                    </a:cxn>
                    <a:cxn ang="0">
                      <a:pos x="65" y="190"/>
                    </a:cxn>
                    <a:cxn ang="0">
                      <a:pos x="77" y="161"/>
                    </a:cxn>
                    <a:cxn ang="0">
                      <a:pos x="91" y="135"/>
                    </a:cxn>
                    <a:cxn ang="0">
                      <a:pos x="108" y="108"/>
                    </a:cxn>
                    <a:cxn ang="0">
                      <a:pos x="128" y="84"/>
                    </a:cxn>
                    <a:cxn ang="0">
                      <a:pos x="151" y="61"/>
                    </a:cxn>
                    <a:cxn ang="0">
                      <a:pos x="176" y="39"/>
                    </a:cxn>
                    <a:cxn ang="0">
                      <a:pos x="204" y="19"/>
                    </a:cxn>
                    <a:cxn ang="0">
                      <a:pos x="236" y="0"/>
                    </a:cxn>
                    <a:cxn ang="0">
                      <a:pos x="228" y="2"/>
                    </a:cxn>
                    <a:cxn ang="0">
                      <a:pos x="220" y="5"/>
                    </a:cxn>
                    <a:cxn ang="0">
                      <a:pos x="211" y="7"/>
                    </a:cxn>
                    <a:cxn ang="0">
                      <a:pos x="203" y="9"/>
                    </a:cxn>
                    <a:cxn ang="0">
                      <a:pos x="193" y="12"/>
                    </a:cxn>
                    <a:cxn ang="0">
                      <a:pos x="185" y="14"/>
                    </a:cxn>
                    <a:cxn ang="0">
                      <a:pos x="176" y="16"/>
                    </a:cxn>
                    <a:cxn ang="0">
                      <a:pos x="168" y="19"/>
                    </a:cxn>
                  </a:cxnLst>
                  <a:rect l="0" t="0" r="r" b="b"/>
                  <a:pathLst>
                    <a:path w="236" h="480">
                      <a:moveTo>
                        <a:pt x="168" y="19"/>
                      </a:moveTo>
                      <a:lnTo>
                        <a:pt x="149" y="38"/>
                      </a:lnTo>
                      <a:lnTo>
                        <a:pt x="129" y="59"/>
                      </a:lnTo>
                      <a:lnTo>
                        <a:pt x="111" y="80"/>
                      </a:lnTo>
                      <a:lnTo>
                        <a:pt x="91" y="101"/>
                      </a:lnTo>
                      <a:lnTo>
                        <a:pt x="74" y="125"/>
                      </a:lnTo>
                      <a:lnTo>
                        <a:pt x="56" y="149"/>
                      </a:lnTo>
                      <a:lnTo>
                        <a:pt x="41" y="174"/>
                      </a:lnTo>
                      <a:lnTo>
                        <a:pt x="29" y="201"/>
                      </a:lnTo>
                      <a:lnTo>
                        <a:pt x="17" y="229"/>
                      </a:lnTo>
                      <a:lnTo>
                        <a:pt x="8" y="259"/>
                      </a:lnTo>
                      <a:lnTo>
                        <a:pt x="2" y="292"/>
                      </a:lnTo>
                      <a:lnTo>
                        <a:pt x="0" y="325"/>
                      </a:lnTo>
                      <a:lnTo>
                        <a:pt x="0" y="361"/>
                      </a:lnTo>
                      <a:lnTo>
                        <a:pt x="5" y="397"/>
                      </a:lnTo>
                      <a:lnTo>
                        <a:pt x="14" y="438"/>
                      </a:lnTo>
                      <a:lnTo>
                        <a:pt x="27" y="480"/>
                      </a:lnTo>
                      <a:lnTo>
                        <a:pt x="27" y="438"/>
                      </a:lnTo>
                      <a:lnTo>
                        <a:pt x="28" y="397"/>
                      </a:lnTo>
                      <a:lnTo>
                        <a:pt x="31" y="359"/>
                      </a:lnTo>
                      <a:lnTo>
                        <a:pt x="35" y="321"/>
                      </a:lnTo>
                      <a:lnTo>
                        <a:pt x="39" y="287"/>
                      </a:lnTo>
                      <a:lnTo>
                        <a:pt x="46" y="253"/>
                      </a:lnTo>
                      <a:lnTo>
                        <a:pt x="54" y="221"/>
                      </a:lnTo>
                      <a:lnTo>
                        <a:pt x="65" y="190"/>
                      </a:lnTo>
                      <a:lnTo>
                        <a:pt x="77" y="161"/>
                      </a:lnTo>
                      <a:lnTo>
                        <a:pt x="91" y="135"/>
                      </a:lnTo>
                      <a:lnTo>
                        <a:pt x="108" y="108"/>
                      </a:lnTo>
                      <a:lnTo>
                        <a:pt x="128" y="84"/>
                      </a:lnTo>
                      <a:lnTo>
                        <a:pt x="151" y="61"/>
                      </a:lnTo>
                      <a:lnTo>
                        <a:pt x="176" y="39"/>
                      </a:lnTo>
                      <a:lnTo>
                        <a:pt x="204" y="19"/>
                      </a:lnTo>
                      <a:lnTo>
                        <a:pt x="236" y="0"/>
                      </a:lnTo>
                      <a:lnTo>
                        <a:pt x="228" y="2"/>
                      </a:lnTo>
                      <a:lnTo>
                        <a:pt x="220" y="5"/>
                      </a:lnTo>
                      <a:lnTo>
                        <a:pt x="211" y="7"/>
                      </a:lnTo>
                      <a:lnTo>
                        <a:pt x="203" y="9"/>
                      </a:lnTo>
                      <a:lnTo>
                        <a:pt x="193" y="12"/>
                      </a:lnTo>
                      <a:lnTo>
                        <a:pt x="185" y="14"/>
                      </a:lnTo>
                      <a:lnTo>
                        <a:pt x="176" y="16"/>
                      </a:lnTo>
                      <a:lnTo>
                        <a:pt x="168" y="19"/>
                      </a:lnTo>
                      <a:close/>
                    </a:path>
                  </a:pathLst>
                </a:custGeom>
                <a:solidFill>
                  <a:srgbClr val="FFF24C"/>
                </a:solidFill>
                <a:ln w="9525">
                  <a:noFill/>
                  <a:round/>
                  <a:headEnd/>
                  <a:tailEnd/>
                </a:ln>
                <a:effectLst/>
              </p:spPr>
              <p:txBody>
                <a:bodyPr/>
                <a:lstStyle/>
                <a:p>
                  <a:pPr>
                    <a:defRPr/>
                  </a:pPr>
                  <a:endParaRPr lang="en-US">
                    <a:latin typeface="Arial" charset="0"/>
                    <a:cs typeface="+mn-cs"/>
                  </a:endParaRPr>
                </a:p>
              </p:txBody>
            </p:sp>
            <p:sp>
              <p:nvSpPr>
                <p:cNvPr id="45" name="Freeform 42"/>
                <p:cNvSpPr>
                  <a:spLocks/>
                </p:cNvSpPr>
                <p:nvPr/>
              </p:nvSpPr>
              <p:spPr bwMode="auto">
                <a:xfrm>
                  <a:off x="2239" y="2880"/>
                  <a:ext cx="116" cy="237"/>
                </a:xfrm>
                <a:custGeom>
                  <a:avLst/>
                  <a:gdLst/>
                  <a:ahLst/>
                  <a:cxnLst>
                    <a:cxn ang="0">
                      <a:pos x="163" y="20"/>
                    </a:cxn>
                    <a:cxn ang="0">
                      <a:pos x="144" y="41"/>
                    </a:cxn>
                    <a:cxn ang="0">
                      <a:pos x="126" y="60"/>
                    </a:cxn>
                    <a:cxn ang="0">
                      <a:pos x="107" y="81"/>
                    </a:cxn>
                    <a:cxn ang="0">
                      <a:pos x="89" y="103"/>
                    </a:cxn>
                    <a:cxn ang="0">
                      <a:pos x="72" y="125"/>
                    </a:cxn>
                    <a:cxn ang="0">
                      <a:pos x="56" y="149"/>
                    </a:cxn>
                    <a:cxn ang="0">
                      <a:pos x="42" y="173"/>
                    </a:cxn>
                    <a:cxn ang="0">
                      <a:pos x="28" y="199"/>
                    </a:cxn>
                    <a:cxn ang="0">
                      <a:pos x="18" y="226"/>
                    </a:cxn>
                    <a:cxn ang="0">
                      <a:pos x="8" y="254"/>
                    </a:cxn>
                    <a:cxn ang="0">
                      <a:pos x="3" y="285"/>
                    </a:cxn>
                    <a:cxn ang="0">
                      <a:pos x="0" y="317"/>
                    </a:cxn>
                    <a:cxn ang="0">
                      <a:pos x="0" y="352"/>
                    </a:cxn>
                    <a:cxn ang="0">
                      <a:pos x="4" y="389"/>
                    </a:cxn>
                    <a:cxn ang="0">
                      <a:pos x="12" y="429"/>
                    </a:cxn>
                    <a:cxn ang="0">
                      <a:pos x="25" y="470"/>
                    </a:cxn>
                    <a:cxn ang="0">
                      <a:pos x="25" y="428"/>
                    </a:cxn>
                    <a:cxn ang="0">
                      <a:pos x="26" y="387"/>
                    </a:cxn>
                    <a:cxn ang="0">
                      <a:pos x="28" y="349"/>
                    </a:cxn>
                    <a:cxn ang="0">
                      <a:pos x="31" y="313"/>
                    </a:cxn>
                    <a:cxn ang="0">
                      <a:pos x="36" y="278"/>
                    </a:cxn>
                    <a:cxn ang="0">
                      <a:pos x="43" y="245"/>
                    </a:cxn>
                    <a:cxn ang="0">
                      <a:pos x="50" y="213"/>
                    </a:cxn>
                    <a:cxn ang="0">
                      <a:pos x="60" y="184"/>
                    </a:cxn>
                    <a:cxn ang="0">
                      <a:pos x="72" y="156"/>
                    </a:cxn>
                    <a:cxn ang="0">
                      <a:pos x="87" y="129"/>
                    </a:cxn>
                    <a:cxn ang="0">
                      <a:pos x="103" y="104"/>
                    </a:cxn>
                    <a:cxn ang="0">
                      <a:pos x="122" y="81"/>
                    </a:cxn>
                    <a:cxn ang="0">
                      <a:pos x="145" y="59"/>
                    </a:cxn>
                    <a:cxn ang="0">
                      <a:pos x="171" y="38"/>
                    </a:cxn>
                    <a:cxn ang="0">
                      <a:pos x="198" y="19"/>
                    </a:cxn>
                    <a:cxn ang="0">
                      <a:pos x="231" y="0"/>
                    </a:cxn>
                    <a:cxn ang="0">
                      <a:pos x="223" y="3"/>
                    </a:cxn>
                    <a:cxn ang="0">
                      <a:pos x="213" y="5"/>
                    </a:cxn>
                    <a:cxn ang="0">
                      <a:pos x="205" y="8"/>
                    </a:cxn>
                    <a:cxn ang="0">
                      <a:pos x="197" y="11"/>
                    </a:cxn>
                    <a:cxn ang="0">
                      <a:pos x="188" y="13"/>
                    </a:cxn>
                    <a:cxn ang="0">
                      <a:pos x="180" y="15"/>
                    </a:cxn>
                    <a:cxn ang="0">
                      <a:pos x="171" y="18"/>
                    </a:cxn>
                    <a:cxn ang="0">
                      <a:pos x="163" y="20"/>
                    </a:cxn>
                  </a:cxnLst>
                  <a:rect l="0" t="0" r="r" b="b"/>
                  <a:pathLst>
                    <a:path w="231" h="470">
                      <a:moveTo>
                        <a:pt x="163" y="20"/>
                      </a:moveTo>
                      <a:lnTo>
                        <a:pt x="144" y="41"/>
                      </a:lnTo>
                      <a:lnTo>
                        <a:pt x="126" y="60"/>
                      </a:lnTo>
                      <a:lnTo>
                        <a:pt x="107" y="81"/>
                      </a:lnTo>
                      <a:lnTo>
                        <a:pt x="89" y="103"/>
                      </a:lnTo>
                      <a:lnTo>
                        <a:pt x="72" y="125"/>
                      </a:lnTo>
                      <a:lnTo>
                        <a:pt x="56" y="149"/>
                      </a:lnTo>
                      <a:lnTo>
                        <a:pt x="42" y="173"/>
                      </a:lnTo>
                      <a:lnTo>
                        <a:pt x="28" y="199"/>
                      </a:lnTo>
                      <a:lnTo>
                        <a:pt x="18" y="226"/>
                      </a:lnTo>
                      <a:lnTo>
                        <a:pt x="8" y="254"/>
                      </a:lnTo>
                      <a:lnTo>
                        <a:pt x="3" y="285"/>
                      </a:lnTo>
                      <a:lnTo>
                        <a:pt x="0" y="317"/>
                      </a:lnTo>
                      <a:lnTo>
                        <a:pt x="0" y="352"/>
                      </a:lnTo>
                      <a:lnTo>
                        <a:pt x="4" y="389"/>
                      </a:lnTo>
                      <a:lnTo>
                        <a:pt x="12" y="429"/>
                      </a:lnTo>
                      <a:lnTo>
                        <a:pt x="25" y="470"/>
                      </a:lnTo>
                      <a:lnTo>
                        <a:pt x="25" y="428"/>
                      </a:lnTo>
                      <a:lnTo>
                        <a:pt x="26" y="387"/>
                      </a:lnTo>
                      <a:lnTo>
                        <a:pt x="28" y="349"/>
                      </a:lnTo>
                      <a:lnTo>
                        <a:pt x="31" y="313"/>
                      </a:lnTo>
                      <a:lnTo>
                        <a:pt x="36" y="278"/>
                      </a:lnTo>
                      <a:lnTo>
                        <a:pt x="43" y="245"/>
                      </a:lnTo>
                      <a:lnTo>
                        <a:pt x="50" y="213"/>
                      </a:lnTo>
                      <a:lnTo>
                        <a:pt x="60" y="184"/>
                      </a:lnTo>
                      <a:lnTo>
                        <a:pt x="72" y="156"/>
                      </a:lnTo>
                      <a:lnTo>
                        <a:pt x="87" y="129"/>
                      </a:lnTo>
                      <a:lnTo>
                        <a:pt x="103" y="104"/>
                      </a:lnTo>
                      <a:lnTo>
                        <a:pt x="122" y="81"/>
                      </a:lnTo>
                      <a:lnTo>
                        <a:pt x="145" y="59"/>
                      </a:lnTo>
                      <a:lnTo>
                        <a:pt x="171" y="38"/>
                      </a:lnTo>
                      <a:lnTo>
                        <a:pt x="198" y="19"/>
                      </a:lnTo>
                      <a:lnTo>
                        <a:pt x="231" y="0"/>
                      </a:lnTo>
                      <a:lnTo>
                        <a:pt x="223" y="3"/>
                      </a:lnTo>
                      <a:lnTo>
                        <a:pt x="213" y="5"/>
                      </a:lnTo>
                      <a:lnTo>
                        <a:pt x="205" y="8"/>
                      </a:lnTo>
                      <a:lnTo>
                        <a:pt x="197" y="11"/>
                      </a:lnTo>
                      <a:lnTo>
                        <a:pt x="188" y="13"/>
                      </a:lnTo>
                      <a:lnTo>
                        <a:pt x="180" y="15"/>
                      </a:lnTo>
                      <a:lnTo>
                        <a:pt x="171" y="18"/>
                      </a:lnTo>
                      <a:lnTo>
                        <a:pt x="163" y="20"/>
                      </a:lnTo>
                      <a:close/>
                    </a:path>
                  </a:pathLst>
                </a:custGeom>
                <a:solidFill>
                  <a:srgbClr val="FFF454"/>
                </a:solidFill>
                <a:ln w="9525">
                  <a:noFill/>
                  <a:round/>
                  <a:headEnd/>
                  <a:tailEnd/>
                </a:ln>
                <a:effectLst/>
              </p:spPr>
              <p:txBody>
                <a:bodyPr/>
                <a:lstStyle/>
                <a:p>
                  <a:pPr>
                    <a:defRPr/>
                  </a:pPr>
                  <a:endParaRPr lang="en-US">
                    <a:latin typeface="Arial" charset="0"/>
                    <a:cs typeface="+mn-cs"/>
                  </a:endParaRPr>
                </a:p>
              </p:txBody>
            </p:sp>
            <p:sp>
              <p:nvSpPr>
                <p:cNvPr id="46" name="Freeform 43"/>
                <p:cNvSpPr>
                  <a:spLocks/>
                </p:cNvSpPr>
                <p:nvPr/>
              </p:nvSpPr>
              <p:spPr bwMode="auto">
                <a:xfrm>
                  <a:off x="2241" y="2882"/>
                  <a:ext cx="111" cy="229"/>
                </a:xfrm>
                <a:custGeom>
                  <a:avLst/>
                  <a:gdLst/>
                  <a:ahLst/>
                  <a:cxnLst>
                    <a:cxn ang="0">
                      <a:pos x="157" y="22"/>
                    </a:cxn>
                    <a:cxn ang="0">
                      <a:pos x="140" y="42"/>
                    </a:cxn>
                    <a:cxn ang="0">
                      <a:pos x="122" y="62"/>
                    </a:cxn>
                    <a:cxn ang="0">
                      <a:pos x="104" y="83"/>
                    </a:cxn>
                    <a:cxn ang="0">
                      <a:pos x="87" y="103"/>
                    </a:cxn>
                    <a:cxn ang="0">
                      <a:pos x="70" y="125"/>
                    </a:cxn>
                    <a:cxn ang="0">
                      <a:pos x="55" y="148"/>
                    </a:cxn>
                    <a:cxn ang="0">
                      <a:pos x="40" y="171"/>
                    </a:cxn>
                    <a:cxn ang="0">
                      <a:pos x="27" y="196"/>
                    </a:cxn>
                    <a:cxn ang="0">
                      <a:pos x="17" y="221"/>
                    </a:cxn>
                    <a:cxn ang="0">
                      <a:pos x="9" y="248"/>
                    </a:cxn>
                    <a:cxn ang="0">
                      <a:pos x="2" y="278"/>
                    </a:cxn>
                    <a:cxn ang="0">
                      <a:pos x="0" y="310"/>
                    </a:cxn>
                    <a:cxn ang="0">
                      <a:pos x="0" y="343"/>
                    </a:cxn>
                    <a:cxn ang="0">
                      <a:pos x="3" y="379"/>
                    </a:cxn>
                    <a:cxn ang="0">
                      <a:pos x="10" y="418"/>
                    </a:cxn>
                    <a:cxn ang="0">
                      <a:pos x="22" y="459"/>
                    </a:cxn>
                    <a:cxn ang="0">
                      <a:pos x="22" y="417"/>
                    </a:cxn>
                    <a:cxn ang="0">
                      <a:pos x="23" y="376"/>
                    </a:cxn>
                    <a:cxn ang="0">
                      <a:pos x="25" y="338"/>
                    </a:cxn>
                    <a:cxn ang="0">
                      <a:pos x="27" y="301"/>
                    </a:cxn>
                    <a:cxn ang="0">
                      <a:pos x="32" y="268"/>
                    </a:cxn>
                    <a:cxn ang="0">
                      <a:pos x="38" y="236"/>
                    </a:cxn>
                    <a:cxn ang="0">
                      <a:pos x="46" y="205"/>
                    </a:cxn>
                    <a:cxn ang="0">
                      <a:pos x="55" y="176"/>
                    </a:cxn>
                    <a:cxn ang="0">
                      <a:pos x="66" y="149"/>
                    </a:cxn>
                    <a:cxn ang="0">
                      <a:pos x="80" y="124"/>
                    </a:cxn>
                    <a:cxn ang="0">
                      <a:pos x="96" y="100"/>
                    </a:cxn>
                    <a:cxn ang="0">
                      <a:pos x="116" y="78"/>
                    </a:cxn>
                    <a:cxn ang="0">
                      <a:pos x="138" y="56"/>
                    </a:cxn>
                    <a:cxn ang="0">
                      <a:pos x="163" y="37"/>
                    </a:cxn>
                    <a:cxn ang="0">
                      <a:pos x="191" y="17"/>
                    </a:cxn>
                    <a:cxn ang="0">
                      <a:pos x="223" y="0"/>
                    </a:cxn>
                    <a:cxn ang="0">
                      <a:pos x="215" y="2"/>
                    </a:cxn>
                    <a:cxn ang="0">
                      <a:pos x="207" y="5"/>
                    </a:cxn>
                    <a:cxn ang="0">
                      <a:pos x="199" y="8"/>
                    </a:cxn>
                    <a:cxn ang="0">
                      <a:pos x="191" y="10"/>
                    </a:cxn>
                    <a:cxn ang="0">
                      <a:pos x="182" y="12"/>
                    </a:cxn>
                    <a:cxn ang="0">
                      <a:pos x="174" y="16"/>
                    </a:cxn>
                    <a:cxn ang="0">
                      <a:pos x="165" y="18"/>
                    </a:cxn>
                    <a:cxn ang="0">
                      <a:pos x="157" y="22"/>
                    </a:cxn>
                  </a:cxnLst>
                  <a:rect l="0" t="0" r="r" b="b"/>
                  <a:pathLst>
                    <a:path w="223" h="459">
                      <a:moveTo>
                        <a:pt x="157" y="22"/>
                      </a:moveTo>
                      <a:lnTo>
                        <a:pt x="140" y="42"/>
                      </a:lnTo>
                      <a:lnTo>
                        <a:pt x="122" y="62"/>
                      </a:lnTo>
                      <a:lnTo>
                        <a:pt x="104" y="83"/>
                      </a:lnTo>
                      <a:lnTo>
                        <a:pt x="87" y="103"/>
                      </a:lnTo>
                      <a:lnTo>
                        <a:pt x="70" y="125"/>
                      </a:lnTo>
                      <a:lnTo>
                        <a:pt x="55" y="148"/>
                      </a:lnTo>
                      <a:lnTo>
                        <a:pt x="40" y="171"/>
                      </a:lnTo>
                      <a:lnTo>
                        <a:pt x="27" y="196"/>
                      </a:lnTo>
                      <a:lnTo>
                        <a:pt x="17" y="221"/>
                      </a:lnTo>
                      <a:lnTo>
                        <a:pt x="9" y="248"/>
                      </a:lnTo>
                      <a:lnTo>
                        <a:pt x="2" y="278"/>
                      </a:lnTo>
                      <a:lnTo>
                        <a:pt x="0" y="310"/>
                      </a:lnTo>
                      <a:lnTo>
                        <a:pt x="0" y="343"/>
                      </a:lnTo>
                      <a:lnTo>
                        <a:pt x="3" y="379"/>
                      </a:lnTo>
                      <a:lnTo>
                        <a:pt x="10" y="418"/>
                      </a:lnTo>
                      <a:lnTo>
                        <a:pt x="22" y="459"/>
                      </a:lnTo>
                      <a:lnTo>
                        <a:pt x="22" y="417"/>
                      </a:lnTo>
                      <a:lnTo>
                        <a:pt x="23" y="376"/>
                      </a:lnTo>
                      <a:lnTo>
                        <a:pt x="25" y="338"/>
                      </a:lnTo>
                      <a:lnTo>
                        <a:pt x="27" y="301"/>
                      </a:lnTo>
                      <a:lnTo>
                        <a:pt x="32" y="268"/>
                      </a:lnTo>
                      <a:lnTo>
                        <a:pt x="38" y="236"/>
                      </a:lnTo>
                      <a:lnTo>
                        <a:pt x="46" y="205"/>
                      </a:lnTo>
                      <a:lnTo>
                        <a:pt x="55" y="176"/>
                      </a:lnTo>
                      <a:lnTo>
                        <a:pt x="66" y="149"/>
                      </a:lnTo>
                      <a:lnTo>
                        <a:pt x="80" y="124"/>
                      </a:lnTo>
                      <a:lnTo>
                        <a:pt x="96" y="100"/>
                      </a:lnTo>
                      <a:lnTo>
                        <a:pt x="116" y="78"/>
                      </a:lnTo>
                      <a:lnTo>
                        <a:pt x="138" y="56"/>
                      </a:lnTo>
                      <a:lnTo>
                        <a:pt x="163" y="37"/>
                      </a:lnTo>
                      <a:lnTo>
                        <a:pt x="191" y="17"/>
                      </a:lnTo>
                      <a:lnTo>
                        <a:pt x="223" y="0"/>
                      </a:lnTo>
                      <a:lnTo>
                        <a:pt x="215" y="2"/>
                      </a:lnTo>
                      <a:lnTo>
                        <a:pt x="207" y="5"/>
                      </a:lnTo>
                      <a:lnTo>
                        <a:pt x="199" y="8"/>
                      </a:lnTo>
                      <a:lnTo>
                        <a:pt x="191" y="10"/>
                      </a:lnTo>
                      <a:lnTo>
                        <a:pt x="182" y="12"/>
                      </a:lnTo>
                      <a:lnTo>
                        <a:pt x="174" y="16"/>
                      </a:lnTo>
                      <a:lnTo>
                        <a:pt x="165" y="18"/>
                      </a:lnTo>
                      <a:lnTo>
                        <a:pt x="157" y="22"/>
                      </a:lnTo>
                      <a:close/>
                    </a:path>
                  </a:pathLst>
                </a:custGeom>
                <a:solidFill>
                  <a:srgbClr val="FFF95B"/>
                </a:solidFill>
                <a:ln w="9525">
                  <a:noFill/>
                  <a:round/>
                  <a:headEnd/>
                  <a:tailEnd/>
                </a:ln>
                <a:effectLst/>
              </p:spPr>
              <p:txBody>
                <a:bodyPr/>
                <a:lstStyle/>
                <a:p>
                  <a:pPr>
                    <a:defRPr/>
                  </a:pPr>
                  <a:endParaRPr lang="en-US">
                    <a:latin typeface="Arial" charset="0"/>
                    <a:cs typeface="+mn-cs"/>
                  </a:endParaRPr>
                </a:p>
              </p:txBody>
            </p:sp>
            <p:sp>
              <p:nvSpPr>
                <p:cNvPr id="47" name="Freeform 44"/>
                <p:cNvSpPr>
                  <a:spLocks/>
                </p:cNvSpPr>
                <p:nvPr/>
              </p:nvSpPr>
              <p:spPr bwMode="auto">
                <a:xfrm>
                  <a:off x="2241" y="2882"/>
                  <a:ext cx="109" cy="226"/>
                </a:xfrm>
                <a:custGeom>
                  <a:avLst/>
                  <a:gdLst/>
                  <a:ahLst/>
                  <a:cxnLst>
                    <a:cxn ang="0">
                      <a:pos x="152" y="23"/>
                    </a:cxn>
                    <a:cxn ang="0">
                      <a:pos x="136" y="44"/>
                    </a:cxn>
                    <a:cxn ang="0">
                      <a:pos x="119" y="65"/>
                    </a:cxn>
                    <a:cxn ang="0">
                      <a:pos x="102" y="85"/>
                    </a:cxn>
                    <a:cxn ang="0">
                      <a:pos x="86" y="105"/>
                    </a:cxn>
                    <a:cxn ang="0">
                      <a:pos x="70" y="126"/>
                    </a:cxn>
                    <a:cxn ang="0">
                      <a:pos x="55" y="147"/>
                    </a:cxn>
                    <a:cxn ang="0">
                      <a:pos x="41" y="169"/>
                    </a:cxn>
                    <a:cxn ang="0">
                      <a:pos x="29" y="194"/>
                    </a:cxn>
                    <a:cxn ang="0">
                      <a:pos x="18" y="218"/>
                    </a:cxn>
                    <a:cxn ang="0">
                      <a:pos x="9" y="244"/>
                    </a:cxn>
                    <a:cxn ang="0">
                      <a:pos x="3" y="273"/>
                    </a:cxn>
                    <a:cxn ang="0">
                      <a:pos x="0" y="303"/>
                    </a:cxn>
                    <a:cxn ang="0">
                      <a:pos x="0" y="335"/>
                    </a:cxn>
                    <a:cxn ang="0">
                      <a:pos x="2" y="371"/>
                    </a:cxn>
                    <a:cxn ang="0">
                      <a:pos x="9" y="409"/>
                    </a:cxn>
                    <a:cxn ang="0">
                      <a:pos x="20" y="450"/>
                    </a:cxn>
                    <a:cxn ang="0">
                      <a:pos x="20" y="408"/>
                    </a:cxn>
                    <a:cxn ang="0">
                      <a:pos x="21" y="367"/>
                    </a:cxn>
                    <a:cxn ang="0">
                      <a:pos x="22" y="329"/>
                    </a:cxn>
                    <a:cxn ang="0">
                      <a:pos x="25" y="294"/>
                    </a:cxn>
                    <a:cxn ang="0">
                      <a:pos x="29" y="259"/>
                    </a:cxn>
                    <a:cxn ang="0">
                      <a:pos x="34" y="228"/>
                    </a:cxn>
                    <a:cxn ang="0">
                      <a:pos x="41" y="198"/>
                    </a:cxn>
                    <a:cxn ang="0">
                      <a:pos x="51" y="170"/>
                    </a:cxn>
                    <a:cxn ang="0">
                      <a:pos x="62" y="144"/>
                    </a:cxn>
                    <a:cxn ang="0">
                      <a:pos x="76" y="120"/>
                    </a:cxn>
                    <a:cxn ang="0">
                      <a:pos x="92" y="97"/>
                    </a:cxn>
                    <a:cxn ang="0">
                      <a:pos x="110" y="75"/>
                    </a:cxn>
                    <a:cxn ang="0">
                      <a:pos x="132" y="54"/>
                    </a:cxn>
                    <a:cxn ang="0">
                      <a:pos x="158" y="36"/>
                    </a:cxn>
                    <a:cxn ang="0">
                      <a:pos x="185" y="17"/>
                    </a:cxn>
                    <a:cxn ang="0">
                      <a:pos x="218" y="0"/>
                    </a:cxn>
                    <a:cxn ang="0">
                      <a:pos x="152" y="23"/>
                    </a:cxn>
                  </a:cxnLst>
                  <a:rect l="0" t="0" r="r" b="b"/>
                  <a:pathLst>
                    <a:path w="218" h="450">
                      <a:moveTo>
                        <a:pt x="152" y="23"/>
                      </a:moveTo>
                      <a:lnTo>
                        <a:pt x="136" y="44"/>
                      </a:lnTo>
                      <a:lnTo>
                        <a:pt x="119" y="65"/>
                      </a:lnTo>
                      <a:lnTo>
                        <a:pt x="102" y="85"/>
                      </a:lnTo>
                      <a:lnTo>
                        <a:pt x="86" y="105"/>
                      </a:lnTo>
                      <a:lnTo>
                        <a:pt x="70" y="126"/>
                      </a:lnTo>
                      <a:lnTo>
                        <a:pt x="55" y="147"/>
                      </a:lnTo>
                      <a:lnTo>
                        <a:pt x="41" y="169"/>
                      </a:lnTo>
                      <a:lnTo>
                        <a:pt x="29" y="194"/>
                      </a:lnTo>
                      <a:lnTo>
                        <a:pt x="18" y="218"/>
                      </a:lnTo>
                      <a:lnTo>
                        <a:pt x="9" y="244"/>
                      </a:lnTo>
                      <a:lnTo>
                        <a:pt x="3" y="273"/>
                      </a:lnTo>
                      <a:lnTo>
                        <a:pt x="0" y="303"/>
                      </a:lnTo>
                      <a:lnTo>
                        <a:pt x="0" y="335"/>
                      </a:lnTo>
                      <a:lnTo>
                        <a:pt x="2" y="371"/>
                      </a:lnTo>
                      <a:lnTo>
                        <a:pt x="9" y="409"/>
                      </a:lnTo>
                      <a:lnTo>
                        <a:pt x="20" y="450"/>
                      </a:lnTo>
                      <a:lnTo>
                        <a:pt x="20" y="408"/>
                      </a:lnTo>
                      <a:lnTo>
                        <a:pt x="21" y="367"/>
                      </a:lnTo>
                      <a:lnTo>
                        <a:pt x="22" y="329"/>
                      </a:lnTo>
                      <a:lnTo>
                        <a:pt x="25" y="294"/>
                      </a:lnTo>
                      <a:lnTo>
                        <a:pt x="29" y="259"/>
                      </a:lnTo>
                      <a:lnTo>
                        <a:pt x="34" y="228"/>
                      </a:lnTo>
                      <a:lnTo>
                        <a:pt x="41" y="198"/>
                      </a:lnTo>
                      <a:lnTo>
                        <a:pt x="51" y="170"/>
                      </a:lnTo>
                      <a:lnTo>
                        <a:pt x="62" y="144"/>
                      </a:lnTo>
                      <a:lnTo>
                        <a:pt x="76" y="120"/>
                      </a:lnTo>
                      <a:lnTo>
                        <a:pt x="92" y="97"/>
                      </a:lnTo>
                      <a:lnTo>
                        <a:pt x="110" y="75"/>
                      </a:lnTo>
                      <a:lnTo>
                        <a:pt x="132" y="54"/>
                      </a:lnTo>
                      <a:lnTo>
                        <a:pt x="158" y="36"/>
                      </a:lnTo>
                      <a:lnTo>
                        <a:pt x="185" y="17"/>
                      </a:lnTo>
                      <a:lnTo>
                        <a:pt x="218" y="0"/>
                      </a:lnTo>
                      <a:lnTo>
                        <a:pt x="152" y="23"/>
                      </a:lnTo>
                      <a:close/>
                    </a:path>
                  </a:pathLst>
                </a:custGeom>
                <a:solidFill>
                  <a:srgbClr val="FFFF66"/>
                </a:solidFill>
                <a:ln w="9525">
                  <a:noFill/>
                  <a:round/>
                  <a:headEnd/>
                  <a:tailEnd/>
                </a:ln>
                <a:effectLst/>
              </p:spPr>
              <p:txBody>
                <a:bodyPr/>
                <a:lstStyle/>
                <a:p>
                  <a:pPr>
                    <a:defRPr/>
                  </a:pPr>
                  <a:endParaRPr lang="en-US">
                    <a:latin typeface="Arial" charset="0"/>
                    <a:cs typeface="+mn-cs"/>
                  </a:endParaRPr>
                </a:p>
              </p:txBody>
            </p:sp>
            <p:sp>
              <p:nvSpPr>
                <p:cNvPr id="48" name="Freeform 45"/>
                <p:cNvSpPr>
                  <a:spLocks/>
                </p:cNvSpPr>
                <p:nvPr/>
              </p:nvSpPr>
              <p:spPr bwMode="auto">
                <a:xfrm>
                  <a:off x="2558" y="3013"/>
                  <a:ext cx="78" cy="242"/>
                </a:xfrm>
                <a:custGeom>
                  <a:avLst/>
                  <a:gdLst/>
                  <a:ahLst/>
                  <a:cxnLst>
                    <a:cxn ang="0">
                      <a:pos x="144" y="75"/>
                    </a:cxn>
                    <a:cxn ang="0">
                      <a:pos x="149" y="118"/>
                    </a:cxn>
                    <a:cxn ang="0">
                      <a:pos x="152" y="163"/>
                    </a:cxn>
                    <a:cxn ang="0">
                      <a:pos x="149" y="210"/>
                    </a:cxn>
                    <a:cxn ang="0">
                      <a:pos x="141" y="260"/>
                    </a:cxn>
                    <a:cxn ang="0">
                      <a:pos x="123" y="311"/>
                    </a:cxn>
                    <a:cxn ang="0">
                      <a:pos x="95" y="367"/>
                    </a:cxn>
                    <a:cxn ang="0">
                      <a:pos x="54" y="424"/>
                    </a:cxn>
                    <a:cxn ang="0">
                      <a:pos x="0" y="484"/>
                    </a:cxn>
                    <a:cxn ang="0">
                      <a:pos x="19" y="431"/>
                    </a:cxn>
                    <a:cxn ang="0">
                      <a:pos x="39" y="372"/>
                    </a:cxn>
                    <a:cxn ang="0">
                      <a:pos x="57" y="309"/>
                    </a:cxn>
                    <a:cxn ang="0">
                      <a:pos x="73" y="242"/>
                    </a:cxn>
                    <a:cxn ang="0">
                      <a:pos x="88" y="177"/>
                    </a:cxn>
                    <a:cxn ang="0">
                      <a:pos x="101" y="113"/>
                    </a:cxn>
                    <a:cxn ang="0">
                      <a:pos x="111" y="53"/>
                    </a:cxn>
                    <a:cxn ang="0">
                      <a:pos x="119" y="0"/>
                    </a:cxn>
                    <a:cxn ang="0">
                      <a:pos x="144" y="75"/>
                    </a:cxn>
                  </a:cxnLst>
                  <a:rect l="0" t="0" r="r" b="b"/>
                  <a:pathLst>
                    <a:path w="152" h="484">
                      <a:moveTo>
                        <a:pt x="144" y="75"/>
                      </a:moveTo>
                      <a:lnTo>
                        <a:pt x="149" y="118"/>
                      </a:lnTo>
                      <a:lnTo>
                        <a:pt x="152" y="163"/>
                      </a:lnTo>
                      <a:lnTo>
                        <a:pt x="149" y="210"/>
                      </a:lnTo>
                      <a:lnTo>
                        <a:pt x="141" y="260"/>
                      </a:lnTo>
                      <a:lnTo>
                        <a:pt x="123" y="311"/>
                      </a:lnTo>
                      <a:lnTo>
                        <a:pt x="95" y="367"/>
                      </a:lnTo>
                      <a:lnTo>
                        <a:pt x="54" y="424"/>
                      </a:lnTo>
                      <a:lnTo>
                        <a:pt x="0" y="484"/>
                      </a:lnTo>
                      <a:lnTo>
                        <a:pt x="19" y="431"/>
                      </a:lnTo>
                      <a:lnTo>
                        <a:pt x="39" y="372"/>
                      </a:lnTo>
                      <a:lnTo>
                        <a:pt x="57" y="309"/>
                      </a:lnTo>
                      <a:lnTo>
                        <a:pt x="73" y="242"/>
                      </a:lnTo>
                      <a:lnTo>
                        <a:pt x="88" y="177"/>
                      </a:lnTo>
                      <a:lnTo>
                        <a:pt x="101" y="113"/>
                      </a:lnTo>
                      <a:lnTo>
                        <a:pt x="111" y="53"/>
                      </a:lnTo>
                      <a:lnTo>
                        <a:pt x="119" y="0"/>
                      </a:lnTo>
                      <a:lnTo>
                        <a:pt x="144" y="75"/>
                      </a:lnTo>
                      <a:close/>
                    </a:path>
                  </a:pathLst>
                </a:custGeom>
                <a:solidFill>
                  <a:srgbClr val="FFC900"/>
                </a:solidFill>
                <a:ln w="9525">
                  <a:noFill/>
                  <a:round/>
                  <a:headEnd/>
                  <a:tailEnd/>
                </a:ln>
                <a:effectLst/>
              </p:spPr>
              <p:txBody>
                <a:bodyPr/>
                <a:lstStyle/>
                <a:p>
                  <a:pPr>
                    <a:defRPr/>
                  </a:pPr>
                  <a:endParaRPr lang="en-US">
                    <a:latin typeface="Arial" charset="0"/>
                    <a:cs typeface="+mn-cs"/>
                  </a:endParaRPr>
                </a:p>
              </p:txBody>
            </p:sp>
            <p:sp>
              <p:nvSpPr>
                <p:cNvPr id="49" name="Freeform 46"/>
                <p:cNvSpPr>
                  <a:spLocks/>
                </p:cNvSpPr>
                <p:nvPr/>
              </p:nvSpPr>
              <p:spPr bwMode="auto">
                <a:xfrm>
                  <a:off x="2561" y="3018"/>
                  <a:ext cx="75" cy="234"/>
                </a:xfrm>
                <a:custGeom>
                  <a:avLst/>
                  <a:gdLst/>
                  <a:ahLst/>
                  <a:cxnLst>
                    <a:cxn ang="0">
                      <a:pos x="138" y="71"/>
                    </a:cxn>
                    <a:cxn ang="0">
                      <a:pos x="144" y="113"/>
                    </a:cxn>
                    <a:cxn ang="0">
                      <a:pos x="146" y="156"/>
                    </a:cxn>
                    <a:cxn ang="0">
                      <a:pos x="144" y="201"/>
                    </a:cxn>
                    <a:cxn ang="0">
                      <a:pos x="135" y="250"/>
                    </a:cxn>
                    <a:cxn ang="0">
                      <a:pos x="118" y="300"/>
                    </a:cxn>
                    <a:cxn ang="0">
                      <a:pos x="91" y="353"/>
                    </a:cxn>
                    <a:cxn ang="0">
                      <a:pos x="52" y="409"/>
                    </a:cxn>
                    <a:cxn ang="0">
                      <a:pos x="0" y="466"/>
                    </a:cxn>
                    <a:cxn ang="0">
                      <a:pos x="20" y="415"/>
                    </a:cxn>
                    <a:cxn ang="0">
                      <a:pos x="38" y="358"/>
                    </a:cxn>
                    <a:cxn ang="0">
                      <a:pos x="54" y="298"/>
                    </a:cxn>
                    <a:cxn ang="0">
                      <a:pos x="70" y="235"/>
                    </a:cxn>
                    <a:cxn ang="0">
                      <a:pos x="85" y="171"/>
                    </a:cxn>
                    <a:cxn ang="0">
                      <a:pos x="97" y="110"/>
                    </a:cxn>
                    <a:cxn ang="0">
                      <a:pos x="107" y="53"/>
                    </a:cxn>
                    <a:cxn ang="0">
                      <a:pos x="115" y="0"/>
                    </a:cxn>
                    <a:cxn ang="0">
                      <a:pos x="121" y="18"/>
                    </a:cxn>
                    <a:cxn ang="0">
                      <a:pos x="127" y="35"/>
                    </a:cxn>
                    <a:cxn ang="0">
                      <a:pos x="133" y="53"/>
                    </a:cxn>
                    <a:cxn ang="0">
                      <a:pos x="138" y="71"/>
                    </a:cxn>
                  </a:cxnLst>
                  <a:rect l="0" t="0" r="r" b="b"/>
                  <a:pathLst>
                    <a:path w="146" h="466">
                      <a:moveTo>
                        <a:pt x="138" y="71"/>
                      </a:moveTo>
                      <a:lnTo>
                        <a:pt x="144" y="113"/>
                      </a:lnTo>
                      <a:lnTo>
                        <a:pt x="146" y="156"/>
                      </a:lnTo>
                      <a:lnTo>
                        <a:pt x="144" y="201"/>
                      </a:lnTo>
                      <a:lnTo>
                        <a:pt x="135" y="250"/>
                      </a:lnTo>
                      <a:lnTo>
                        <a:pt x="118" y="300"/>
                      </a:lnTo>
                      <a:lnTo>
                        <a:pt x="91" y="353"/>
                      </a:lnTo>
                      <a:lnTo>
                        <a:pt x="52" y="409"/>
                      </a:lnTo>
                      <a:lnTo>
                        <a:pt x="0" y="466"/>
                      </a:lnTo>
                      <a:lnTo>
                        <a:pt x="20" y="415"/>
                      </a:lnTo>
                      <a:lnTo>
                        <a:pt x="38" y="358"/>
                      </a:lnTo>
                      <a:lnTo>
                        <a:pt x="54" y="298"/>
                      </a:lnTo>
                      <a:lnTo>
                        <a:pt x="70" y="235"/>
                      </a:lnTo>
                      <a:lnTo>
                        <a:pt x="85" y="171"/>
                      </a:lnTo>
                      <a:lnTo>
                        <a:pt x="97" y="110"/>
                      </a:lnTo>
                      <a:lnTo>
                        <a:pt x="107" y="53"/>
                      </a:lnTo>
                      <a:lnTo>
                        <a:pt x="115" y="0"/>
                      </a:lnTo>
                      <a:lnTo>
                        <a:pt x="121" y="18"/>
                      </a:lnTo>
                      <a:lnTo>
                        <a:pt x="127" y="35"/>
                      </a:lnTo>
                      <a:lnTo>
                        <a:pt x="133" y="53"/>
                      </a:lnTo>
                      <a:lnTo>
                        <a:pt x="138" y="71"/>
                      </a:lnTo>
                      <a:close/>
                    </a:path>
                  </a:pathLst>
                </a:custGeom>
                <a:solidFill>
                  <a:srgbClr val="FFCC07"/>
                </a:solidFill>
                <a:ln w="9525">
                  <a:noFill/>
                  <a:round/>
                  <a:headEnd/>
                  <a:tailEnd/>
                </a:ln>
                <a:effectLst/>
              </p:spPr>
              <p:txBody>
                <a:bodyPr/>
                <a:lstStyle/>
                <a:p>
                  <a:pPr>
                    <a:defRPr/>
                  </a:pPr>
                  <a:endParaRPr lang="en-US">
                    <a:latin typeface="Arial" charset="0"/>
                    <a:cs typeface="+mn-cs"/>
                  </a:endParaRPr>
                </a:p>
              </p:txBody>
            </p:sp>
            <p:sp>
              <p:nvSpPr>
                <p:cNvPr id="50" name="Freeform 47"/>
                <p:cNvSpPr>
                  <a:spLocks/>
                </p:cNvSpPr>
                <p:nvPr/>
              </p:nvSpPr>
              <p:spPr bwMode="auto">
                <a:xfrm>
                  <a:off x="2563" y="3024"/>
                  <a:ext cx="70" cy="223"/>
                </a:xfrm>
                <a:custGeom>
                  <a:avLst/>
                  <a:gdLst/>
                  <a:ahLst/>
                  <a:cxnLst>
                    <a:cxn ang="0">
                      <a:pos x="132" y="67"/>
                    </a:cxn>
                    <a:cxn ang="0">
                      <a:pos x="137" y="107"/>
                    </a:cxn>
                    <a:cxn ang="0">
                      <a:pos x="138" y="149"/>
                    </a:cxn>
                    <a:cxn ang="0">
                      <a:pos x="136" y="194"/>
                    </a:cxn>
                    <a:cxn ang="0">
                      <a:pos x="127" y="240"/>
                    </a:cxn>
                    <a:cxn ang="0">
                      <a:pos x="110" y="289"/>
                    </a:cxn>
                    <a:cxn ang="0">
                      <a:pos x="85" y="340"/>
                    </a:cxn>
                    <a:cxn ang="0">
                      <a:pos x="48" y="393"/>
                    </a:cxn>
                    <a:cxn ang="0">
                      <a:pos x="0" y="448"/>
                    </a:cxn>
                    <a:cxn ang="0">
                      <a:pos x="18" y="399"/>
                    </a:cxn>
                    <a:cxn ang="0">
                      <a:pos x="36" y="344"/>
                    </a:cxn>
                    <a:cxn ang="0">
                      <a:pos x="52" y="286"/>
                    </a:cxn>
                    <a:cxn ang="0">
                      <a:pos x="67" y="226"/>
                    </a:cxn>
                    <a:cxn ang="0">
                      <a:pos x="81" y="166"/>
                    </a:cxn>
                    <a:cxn ang="0">
                      <a:pos x="92" y="107"/>
                    </a:cxn>
                    <a:cxn ang="0">
                      <a:pos x="102" y="51"/>
                    </a:cxn>
                    <a:cxn ang="0">
                      <a:pos x="109" y="0"/>
                    </a:cxn>
                    <a:cxn ang="0">
                      <a:pos x="115" y="16"/>
                    </a:cxn>
                    <a:cxn ang="0">
                      <a:pos x="121" y="33"/>
                    </a:cxn>
                    <a:cxn ang="0">
                      <a:pos x="127" y="51"/>
                    </a:cxn>
                    <a:cxn ang="0">
                      <a:pos x="132" y="67"/>
                    </a:cxn>
                  </a:cxnLst>
                  <a:rect l="0" t="0" r="r" b="b"/>
                  <a:pathLst>
                    <a:path w="138" h="448">
                      <a:moveTo>
                        <a:pt x="132" y="67"/>
                      </a:moveTo>
                      <a:lnTo>
                        <a:pt x="137" y="107"/>
                      </a:lnTo>
                      <a:lnTo>
                        <a:pt x="138" y="149"/>
                      </a:lnTo>
                      <a:lnTo>
                        <a:pt x="136" y="194"/>
                      </a:lnTo>
                      <a:lnTo>
                        <a:pt x="127" y="240"/>
                      </a:lnTo>
                      <a:lnTo>
                        <a:pt x="110" y="289"/>
                      </a:lnTo>
                      <a:lnTo>
                        <a:pt x="85" y="340"/>
                      </a:lnTo>
                      <a:lnTo>
                        <a:pt x="48" y="393"/>
                      </a:lnTo>
                      <a:lnTo>
                        <a:pt x="0" y="448"/>
                      </a:lnTo>
                      <a:lnTo>
                        <a:pt x="18" y="399"/>
                      </a:lnTo>
                      <a:lnTo>
                        <a:pt x="36" y="344"/>
                      </a:lnTo>
                      <a:lnTo>
                        <a:pt x="52" y="286"/>
                      </a:lnTo>
                      <a:lnTo>
                        <a:pt x="67" y="226"/>
                      </a:lnTo>
                      <a:lnTo>
                        <a:pt x="81" y="166"/>
                      </a:lnTo>
                      <a:lnTo>
                        <a:pt x="92" y="107"/>
                      </a:lnTo>
                      <a:lnTo>
                        <a:pt x="102" y="51"/>
                      </a:lnTo>
                      <a:lnTo>
                        <a:pt x="109" y="0"/>
                      </a:lnTo>
                      <a:lnTo>
                        <a:pt x="115" y="16"/>
                      </a:lnTo>
                      <a:lnTo>
                        <a:pt x="121" y="33"/>
                      </a:lnTo>
                      <a:lnTo>
                        <a:pt x="127" y="51"/>
                      </a:lnTo>
                      <a:lnTo>
                        <a:pt x="132" y="67"/>
                      </a:lnTo>
                      <a:close/>
                    </a:path>
                  </a:pathLst>
                </a:custGeom>
                <a:solidFill>
                  <a:srgbClr val="FFD111"/>
                </a:solidFill>
                <a:ln w="9525">
                  <a:noFill/>
                  <a:round/>
                  <a:headEnd/>
                  <a:tailEnd/>
                </a:ln>
                <a:effectLst/>
              </p:spPr>
              <p:txBody>
                <a:bodyPr/>
                <a:lstStyle/>
                <a:p>
                  <a:pPr>
                    <a:defRPr/>
                  </a:pPr>
                  <a:endParaRPr lang="en-US">
                    <a:latin typeface="Arial" charset="0"/>
                    <a:cs typeface="+mn-cs"/>
                  </a:endParaRPr>
                </a:p>
              </p:txBody>
            </p:sp>
            <p:sp>
              <p:nvSpPr>
                <p:cNvPr id="51" name="Freeform 48"/>
                <p:cNvSpPr>
                  <a:spLocks/>
                </p:cNvSpPr>
                <p:nvPr/>
              </p:nvSpPr>
              <p:spPr bwMode="auto">
                <a:xfrm>
                  <a:off x="2568" y="3029"/>
                  <a:ext cx="63" cy="215"/>
                </a:xfrm>
                <a:custGeom>
                  <a:avLst/>
                  <a:gdLst/>
                  <a:ahLst/>
                  <a:cxnLst>
                    <a:cxn ang="0">
                      <a:pos x="126" y="63"/>
                    </a:cxn>
                    <a:cxn ang="0">
                      <a:pos x="130" y="102"/>
                    </a:cxn>
                    <a:cxn ang="0">
                      <a:pos x="131" y="142"/>
                    </a:cxn>
                    <a:cxn ang="0">
                      <a:pos x="129" y="185"/>
                    </a:cxn>
                    <a:cxn ang="0">
                      <a:pos x="120" y="230"/>
                    </a:cxn>
                    <a:cxn ang="0">
                      <a:pos x="104" y="277"/>
                    </a:cxn>
                    <a:cxn ang="0">
                      <a:pos x="80" y="326"/>
                    </a:cxn>
                    <a:cxn ang="0">
                      <a:pos x="46" y="377"/>
                    </a:cxn>
                    <a:cxn ang="0">
                      <a:pos x="0" y="429"/>
                    </a:cxn>
                    <a:cxn ang="0">
                      <a:pos x="17" y="382"/>
                    </a:cxn>
                    <a:cxn ang="0">
                      <a:pos x="34" y="329"/>
                    </a:cxn>
                    <a:cxn ang="0">
                      <a:pos x="49" y="273"/>
                    </a:cxn>
                    <a:cxn ang="0">
                      <a:pos x="64" y="217"/>
                    </a:cxn>
                    <a:cxn ang="0">
                      <a:pos x="77" y="159"/>
                    </a:cxn>
                    <a:cxn ang="0">
                      <a:pos x="88" y="103"/>
                    </a:cxn>
                    <a:cxn ang="0">
                      <a:pos x="97" y="50"/>
                    </a:cxn>
                    <a:cxn ang="0">
                      <a:pos x="104" y="0"/>
                    </a:cxn>
                    <a:cxn ang="0">
                      <a:pos x="110" y="15"/>
                    </a:cxn>
                    <a:cxn ang="0">
                      <a:pos x="116" y="32"/>
                    </a:cxn>
                    <a:cxn ang="0">
                      <a:pos x="120" y="46"/>
                    </a:cxn>
                    <a:cxn ang="0">
                      <a:pos x="126" y="63"/>
                    </a:cxn>
                  </a:cxnLst>
                  <a:rect l="0" t="0" r="r" b="b"/>
                  <a:pathLst>
                    <a:path w="131" h="429">
                      <a:moveTo>
                        <a:pt x="126" y="63"/>
                      </a:moveTo>
                      <a:lnTo>
                        <a:pt x="130" y="102"/>
                      </a:lnTo>
                      <a:lnTo>
                        <a:pt x="131" y="142"/>
                      </a:lnTo>
                      <a:lnTo>
                        <a:pt x="129" y="185"/>
                      </a:lnTo>
                      <a:lnTo>
                        <a:pt x="120" y="230"/>
                      </a:lnTo>
                      <a:lnTo>
                        <a:pt x="104" y="277"/>
                      </a:lnTo>
                      <a:lnTo>
                        <a:pt x="80" y="326"/>
                      </a:lnTo>
                      <a:lnTo>
                        <a:pt x="46" y="377"/>
                      </a:lnTo>
                      <a:lnTo>
                        <a:pt x="0" y="429"/>
                      </a:lnTo>
                      <a:lnTo>
                        <a:pt x="17" y="382"/>
                      </a:lnTo>
                      <a:lnTo>
                        <a:pt x="34" y="329"/>
                      </a:lnTo>
                      <a:lnTo>
                        <a:pt x="49" y="273"/>
                      </a:lnTo>
                      <a:lnTo>
                        <a:pt x="64" y="217"/>
                      </a:lnTo>
                      <a:lnTo>
                        <a:pt x="77" y="159"/>
                      </a:lnTo>
                      <a:lnTo>
                        <a:pt x="88" y="103"/>
                      </a:lnTo>
                      <a:lnTo>
                        <a:pt x="97" y="50"/>
                      </a:lnTo>
                      <a:lnTo>
                        <a:pt x="104" y="0"/>
                      </a:lnTo>
                      <a:lnTo>
                        <a:pt x="110" y="15"/>
                      </a:lnTo>
                      <a:lnTo>
                        <a:pt x="116" y="32"/>
                      </a:lnTo>
                      <a:lnTo>
                        <a:pt x="120" y="46"/>
                      </a:lnTo>
                      <a:lnTo>
                        <a:pt x="126" y="63"/>
                      </a:lnTo>
                      <a:close/>
                    </a:path>
                  </a:pathLst>
                </a:custGeom>
                <a:solidFill>
                  <a:srgbClr val="FFD619"/>
                </a:solidFill>
                <a:ln w="9525">
                  <a:noFill/>
                  <a:round/>
                  <a:headEnd/>
                  <a:tailEnd/>
                </a:ln>
                <a:effectLst/>
              </p:spPr>
              <p:txBody>
                <a:bodyPr/>
                <a:lstStyle/>
                <a:p>
                  <a:pPr>
                    <a:defRPr/>
                  </a:pPr>
                  <a:endParaRPr lang="en-US">
                    <a:latin typeface="Arial" charset="0"/>
                    <a:cs typeface="+mn-cs"/>
                  </a:endParaRPr>
                </a:p>
              </p:txBody>
            </p:sp>
            <p:sp>
              <p:nvSpPr>
                <p:cNvPr id="52" name="Freeform 49"/>
                <p:cNvSpPr>
                  <a:spLocks/>
                </p:cNvSpPr>
                <p:nvPr/>
              </p:nvSpPr>
              <p:spPr bwMode="auto">
                <a:xfrm>
                  <a:off x="2568" y="3032"/>
                  <a:ext cx="63" cy="207"/>
                </a:xfrm>
                <a:custGeom>
                  <a:avLst/>
                  <a:gdLst/>
                  <a:ahLst/>
                  <a:cxnLst>
                    <a:cxn ang="0">
                      <a:pos x="121" y="58"/>
                    </a:cxn>
                    <a:cxn ang="0">
                      <a:pos x="125" y="96"/>
                    </a:cxn>
                    <a:cxn ang="0">
                      <a:pos x="125" y="136"/>
                    </a:cxn>
                    <a:cxn ang="0">
                      <a:pos x="122" y="177"/>
                    </a:cxn>
                    <a:cxn ang="0">
                      <a:pos x="114" y="221"/>
                    </a:cxn>
                    <a:cxn ang="0">
                      <a:pos x="99" y="266"/>
                    </a:cxn>
                    <a:cxn ang="0">
                      <a:pos x="76" y="313"/>
                    </a:cxn>
                    <a:cxn ang="0">
                      <a:pos x="44" y="361"/>
                    </a:cxn>
                    <a:cxn ang="0">
                      <a:pos x="0" y="411"/>
                    </a:cxn>
                    <a:cxn ang="0">
                      <a:pos x="16" y="365"/>
                    </a:cxn>
                    <a:cxn ang="0">
                      <a:pos x="32" y="315"/>
                    </a:cxn>
                    <a:cxn ang="0">
                      <a:pos x="49" y="262"/>
                    </a:cxn>
                    <a:cxn ang="0">
                      <a:pos x="62" y="208"/>
                    </a:cxn>
                    <a:cxn ang="0">
                      <a:pos x="74" y="154"/>
                    </a:cxn>
                    <a:cxn ang="0">
                      <a:pos x="85" y="101"/>
                    </a:cxn>
                    <a:cxn ang="0">
                      <a:pos x="93" y="48"/>
                    </a:cxn>
                    <a:cxn ang="0">
                      <a:pos x="100" y="0"/>
                    </a:cxn>
                    <a:cxn ang="0">
                      <a:pos x="106" y="13"/>
                    </a:cxn>
                    <a:cxn ang="0">
                      <a:pos x="111" y="28"/>
                    </a:cxn>
                    <a:cxn ang="0">
                      <a:pos x="116" y="43"/>
                    </a:cxn>
                    <a:cxn ang="0">
                      <a:pos x="121" y="58"/>
                    </a:cxn>
                  </a:cxnLst>
                  <a:rect l="0" t="0" r="r" b="b"/>
                  <a:pathLst>
                    <a:path w="125" h="411">
                      <a:moveTo>
                        <a:pt x="121" y="58"/>
                      </a:moveTo>
                      <a:lnTo>
                        <a:pt x="125" y="96"/>
                      </a:lnTo>
                      <a:lnTo>
                        <a:pt x="125" y="136"/>
                      </a:lnTo>
                      <a:lnTo>
                        <a:pt x="122" y="177"/>
                      </a:lnTo>
                      <a:lnTo>
                        <a:pt x="114" y="221"/>
                      </a:lnTo>
                      <a:lnTo>
                        <a:pt x="99" y="266"/>
                      </a:lnTo>
                      <a:lnTo>
                        <a:pt x="76" y="313"/>
                      </a:lnTo>
                      <a:lnTo>
                        <a:pt x="44" y="361"/>
                      </a:lnTo>
                      <a:lnTo>
                        <a:pt x="0" y="411"/>
                      </a:lnTo>
                      <a:lnTo>
                        <a:pt x="16" y="365"/>
                      </a:lnTo>
                      <a:lnTo>
                        <a:pt x="32" y="315"/>
                      </a:lnTo>
                      <a:lnTo>
                        <a:pt x="49" y="262"/>
                      </a:lnTo>
                      <a:lnTo>
                        <a:pt x="62" y="208"/>
                      </a:lnTo>
                      <a:lnTo>
                        <a:pt x="74" y="154"/>
                      </a:lnTo>
                      <a:lnTo>
                        <a:pt x="85" y="101"/>
                      </a:lnTo>
                      <a:lnTo>
                        <a:pt x="93" y="48"/>
                      </a:lnTo>
                      <a:lnTo>
                        <a:pt x="100" y="0"/>
                      </a:lnTo>
                      <a:lnTo>
                        <a:pt x="106" y="13"/>
                      </a:lnTo>
                      <a:lnTo>
                        <a:pt x="111" y="28"/>
                      </a:lnTo>
                      <a:lnTo>
                        <a:pt x="116" y="43"/>
                      </a:lnTo>
                      <a:lnTo>
                        <a:pt x="121" y="58"/>
                      </a:lnTo>
                      <a:close/>
                    </a:path>
                  </a:pathLst>
                </a:custGeom>
                <a:solidFill>
                  <a:srgbClr val="FFDB21"/>
                </a:solidFill>
                <a:ln w="9525">
                  <a:noFill/>
                  <a:round/>
                  <a:headEnd/>
                  <a:tailEnd/>
                </a:ln>
                <a:effectLst/>
              </p:spPr>
              <p:txBody>
                <a:bodyPr/>
                <a:lstStyle/>
                <a:p>
                  <a:pPr>
                    <a:defRPr/>
                  </a:pPr>
                  <a:endParaRPr lang="en-US">
                    <a:latin typeface="Arial" charset="0"/>
                    <a:cs typeface="+mn-cs"/>
                  </a:endParaRPr>
                </a:p>
              </p:txBody>
            </p:sp>
            <p:sp>
              <p:nvSpPr>
                <p:cNvPr id="53" name="Freeform 50"/>
                <p:cNvSpPr>
                  <a:spLocks/>
                </p:cNvSpPr>
                <p:nvPr/>
              </p:nvSpPr>
              <p:spPr bwMode="auto">
                <a:xfrm>
                  <a:off x="2571" y="3038"/>
                  <a:ext cx="61" cy="196"/>
                </a:xfrm>
                <a:custGeom>
                  <a:avLst/>
                  <a:gdLst/>
                  <a:ahLst/>
                  <a:cxnLst>
                    <a:cxn ang="0">
                      <a:pos x="116" y="55"/>
                    </a:cxn>
                    <a:cxn ang="0">
                      <a:pos x="118" y="91"/>
                    </a:cxn>
                    <a:cxn ang="0">
                      <a:pos x="118" y="130"/>
                    </a:cxn>
                    <a:cxn ang="0">
                      <a:pos x="115" y="170"/>
                    </a:cxn>
                    <a:cxn ang="0">
                      <a:pos x="107" y="212"/>
                    </a:cxn>
                    <a:cxn ang="0">
                      <a:pos x="93" y="256"/>
                    </a:cxn>
                    <a:cxn ang="0">
                      <a:pos x="71" y="300"/>
                    </a:cxn>
                    <a:cxn ang="0">
                      <a:pos x="40" y="345"/>
                    </a:cxn>
                    <a:cxn ang="0">
                      <a:pos x="0" y="393"/>
                    </a:cxn>
                    <a:cxn ang="0">
                      <a:pos x="16" y="349"/>
                    </a:cxn>
                    <a:cxn ang="0">
                      <a:pos x="31" y="302"/>
                    </a:cxn>
                    <a:cxn ang="0">
                      <a:pos x="46" y="252"/>
                    </a:cxn>
                    <a:cxn ang="0">
                      <a:pos x="58" y="200"/>
                    </a:cxn>
                    <a:cxn ang="0">
                      <a:pos x="71" y="150"/>
                    </a:cxn>
                    <a:cxn ang="0">
                      <a:pos x="82" y="98"/>
                    </a:cxn>
                    <a:cxn ang="0">
                      <a:pos x="90" y="48"/>
                    </a:cxn>
                    <a:cxn ang="0">
                      <a:pos x="96" y="0"/>
                    </a:cxn>
                    <a:cxn ang="0">
                      <a:pos x="101" y="14"/>
                    </a:cxn>
                    <a:cxn ang="0">
                      <a:pos x="106" y="27"/>
                    </a:cxn>
                    <a:cxn ang="0">
                      <a:pos x="111" y="41"/>
                    </a:cxn>
                    <a:cxn ang="0">
                      <a:pos x="116" y="55"/>
                    </a:cxn>
                  </a:cxnLst>
                  <a:rect l="0" t="0" r="r" b="b"/>
                  <a:pathLst>
                    <a:path w="118" h="393">
                      <a:moveTo>
                        <a:pt x="116" y="55"/>
                      </a:moveTo>
                      <a:lnTo>
                        <a:pt x="118" y="91"/>
                      </a:lnTo>
                      <a:lnTo>
                        <a:pt x="118" y="130"/>
                      </a:lnTo>
                      <a:lnTo>
                        <a:pt x="115" y="170"/>
                      </a:lnTo>
                      <a:lnTo>
                        <a:pt x="107" y="212"/>
                      </a:lnTo>
                      <a:lnTo>
                        <a:pt x="93" y="256"/>
                      </a:lnTo>
                      <a:lnTo>
                        <a:pt x="71" y="300"/>
                      </a:lnTo>
                      <a:lnTo>
                        <a:pt x="40" y="345"/>
                      </a:lnTo>
                      <a:lnTo>
                        <a:pt x="0" y="393"/>
                      </a:lnTo>
                      <a:lnTo>
                        <a:pt x="16" y="349"/>
                      </a:lnTo>
                      <a:lnTo>
                        <a:pt x="31" y="302"/>
                      </a:lnTo>
                      <a:lnTo>
                        <a:pt x="46" y="252"/>
                      </a:lnTo>
                      <a:lnTo>
                        <a:pt x="58" y="200"/>
                      </a:lnTo>
                      <a:lnTo>
                        <a:pt x="71" y="150"/>
                      </a:lnTo>
                      <a:lnTo>
                        <a:pt x="82" y="98"/>
                      </a:lnTo>
                      <a:lnTo>
                        <a:pt x="90" y="48"/>
                      </a:lnTo>
                      <a:lnTo>
                        <a:pt x="96" y="0"/>
                      </a:lnTo>
                      <a:lnTo>
                        <a:pt x="101" y="14"/>
                      </a:lnTo>
                      <a:lnTo>
                        <a:pt x="106" y="27"/>
                      </a:lnTo>
                      <a:lnTo>
                        <a:pt x="111" y="41"/>
                      </a:lnTo>
                      <a:lnTo>
                        <a:pt x="116" y="55"/>
                      </a:lnTo>
                      <a:close/>
                    </a:path>
                  </a:pathLst>
                </a:custGeom>
                <a:solidFill>
                  <a:srgbClr val="FFDD28"/>
                </a:solidFill>
                <a:ln w="9525">
                  <a:noFill/>
                  <a:round/>
                  <a:headEnd/>
                  <a:tailEnd/>
                </a:ln>
                <a:effectLst/>
              </p:spPr>
              <p:txBody>
                <a:bodyPr/>
                <a:lstStyle/>
                <a:p>
                  <a:pPr>
                    <a:defRPr/>
                  </a:pPr>
                  <a:endParaRPr lang="en-US">
                    <a:latin typeface="Arial" charset="0"/>
                    <a:cs typeface="+mn-cs"/>
                  </a:endParaRPr>
                </a:p>
              </p:txBody>
            </p:sp>
            <p:sp>
              <p:nvSpPr>
                <p:cNvPr id="54" name="Freeform 51"/>
                <p:cNvSpPr>
                  <a:spLocks/>
                </p:cNvSpPr>
                <p:nvPr/>
              </p:nvSpPr>
              <p:spPr bwMode="auto">
                <a:xfrm>
                  <a:off x="2573" y="3043"/>
                  <a:ext cx="58" cy="188"/>
                </a:xfrm>
                <a:custGeom>
                  <a:avLst/>
                  <a:gdLst/>
                  <a:ahLst/>
                  <a:cxnLst>
                    <a:cxn ang="0">
                      <a:pos x="111" y="52"/>
                    </a:cxn>
                    <a:cxn ang="0">
                      <a:pos x="112" y="86"/>
                    </a:cxn>
                    <a:cxn ang="0">
                      <a:pos x="112" y="123"/>
                    </a:cxn>
                    <a:cxn ang="0">
                      <a:pos x="109" y="162"/>
                    </a:cxn>
                    <a:cxn ang="0">
                      <a:pos x="101" y="204"/>
                    </a:cxn>
                    <a:cxn ang="0">
                      <a:pos x="88" y="245"/>
                    </a:cxn>
                    <a:cxn ang="0">
                      <a:pos x="67" y="288"/>
                    </a:cxn>
                    <a:cxn ang="0">
                      <a:pos x="38" y="333"/>
                    </a:cxn>
                    <a:cxn ang="0">
                      <a:pos x="0" y="377"/>
                    </a:cxn>
                    <a:cxn ang="0">
                      <a:pos x="15" y="334"/>
                    </a:cxn>
                    <a:cxn ang="0">
                      <a:pos x="30" y="288"/>
                    </a:cxn>
                    <a:cxn ang="0">
                      <a:pos x="44" y="242"/>
                    </a:cxn>
                    <a:cxn ang="0">
                      <a:pos x="57" y="194"/>
                    </a:cxn>
                    <a:cxn ang="0">
                      <a:pos x="68" y="144"/>
                    </a:cxn>
                    <a:cxn ang="0">
                      <a:pos x="78" y="96"/>
                    </a:cxn>
                    <a:cxn ang="0">
                      <a:pos x="87" y="47"/>
                    </a:cxn>
                    <a:cxn ang="0">
                      <a:pos x="92" y="0"/>
                    </a:cxn>
                    <a:cxn ang="0">
                      <a:pos x="97" y="13"/>
                    </a:cxn>
                    <a:cxn ang="0">
                      <a:pos x="102" y="25"/>
                    </a:cxn>
                    <a:cxn ang="0">
                      <a:pos x="106" y="39"/>
                    </a:cxn>
                    <a:cxn ang="0">
                      <a:pos x="111" y="52"/>
                    </a:cxn>
                  </a:cxnLst>
                  <a:rect l="0" t="0" r="r" b="b"/>
                  <a:pathLst>
                    <a:path w="112" h="377">
                      <a:moveTo>
                        <a:pt x="111" y="52"/>
                      </a:moveTo>
                      <a:lnTo>
                        <a:pt x="112" y="86"/>
                      </a:lnTo>
                      <a:lnTo>
                        <a:pt x="112" y="123"/>
                      </a:lnTo>
                      <a:lnTo>
                        <a:pt x="109" y="162"/>
                      </a:lnTo>
                      <a:lnTo>
                        <a:pt x="101" y="204"/>
                      </a:lnTo>
                      <a:lnTo>
                        <a:pt x="88" y="245"/>
                      </a:lnTo>
                      <a:lnTo>
                        <a:pt x="67" y="288"/>
                      </a:lnTo>
                      <a:lnTo>
                        <a:pt x="38" y="333"/>
                      </a:lnTo>
                      <a:lnTo>
                        <a:pt x="0" y="377"/>
                      </a:lnTo>
                      <a:lnTo>
                        <a:pt x="15" y="334"/>
                      </a:lnTo>
                      <a:lnTo>
                        <a:pt x="30" y="288"/>
                      </a:lnTo>
                      <a:lnTo>
                        <a:pt x="44" y="242"/>
                      </a:lnTo>
                      <a:lnTo>
                        <a:pt x="57" y="194"/>
                      </a:lnTo>
                      <a:lnTo>
                        <a:pt x="68" y="144"/>
                      </a:lnTo>
                      <a:lnTo>
                        <a:pt x="78" y="96"/>
                      </a:lnTo>
                      <a:lnTo>
                        <a:pt x="87" y="47"/>
                      </a:lnTo>
                      <a:lnTo>
                        <a:pt x="92" y="0"/>
                      </a:lnTo>
                      <a:lnTo>
                        <a:pt x="97" y="13"/>
                      </a:lnTo>
                      <a:lnTo>
                        <a:pt x="102" y="25"/>
                      </a:lnTo>
                      <a:lnTo>
                        <a:pt x="106" y="39"/>
                      </a:lnTo>
                      <a:lnTo>
                        <a:pt x="111" y="52"/>
                      </a:lnTo>
                      <a:close/>
                    </a:path>
                  </a:pathLst>
                </a:custGeom>
                <a:solidFill>
                  <a:srgbClr val="FFE233"/>
                </a:solidFill>
                <a:ln w="9525">
                  <a:noFill/>
                  <a:round/>
                  <a:headEnd/>
                  <a:tailEnd/>
                </a:ln>
                <a:effectLst/>
              </p:spPr>
              <p:txBody>
                <a:bodyPr/>
                <a:lstStyle/>
                <a:p>
                  <a:pPr>
                    <a:defRPr/>
                  </a:pPr>
                  <a:endParaRPr lang="en-US">
                    <a:latin typeface="Arial" charset="0"/>
                    <a:cs typeface="+mn-cs"/>
                  </a:endParaRPr>
                </a:p>
              </p:txBody>
            </p:sp>
            <p:sp>
              <p:nvSpPr>
                <p:cNvPr id="55" name="Freeform 52"/>
                <p:cNvSpPr>
                  <a:spLocks/>
                </p:cNvSpPr>
                <p:nvPr/>
              </p:nvSpPr>
              <p:spPr bwMode="auto">
                <a:xfrm>
                  <a:off x="2575" y="3048"/>
                  <a:ext cx="53" cy="180"/>
                </a:xfrm>
                <a:custGeom>
                  <a:avLst/>
                  <a:gdLst/>
                  <a:ahLst/>
                  <a:cxnLst>
                    <a:cxn ang="0">
                      <a:pos x="106" y="48"/>
                    </a:cxn>
                    <a:cxn ang="0">
                      <a:pos x="106" y="81"/>
                    </a:cxn>
                    <a:cxn ang="0">
                      <a:pos x="106" y="117"/>
                    </a:cxn>
                    <a:cxn ang="0">
                      <a:pos x="101" y="155"/>
                    </a:cxn>
                    <a:cxn ang="0">
                      <a:pos x="94" y="194"/>
                    </a:cxn>
                    <a:cxn ang="0">
                      <a:pos x="82" y="234"/>
                    </a:cxn>
                    <a:cxn ang="0">
                      <a:pos x="62" y="275"/>
                    </a:cxn>
                    <a:cxn ang="0">
                      <a:pos x="36" y="317"/>
                    </a:cxn>
                    <a:cxn ang="0">
                      <a:pos x="0" y="359"/>
                    </a:cxn>
                    <a:cxn ang="0">
                      <a:pos x="15" y="317"/>
                    </a:cxn>
                    <a:cxn ang="0">
                      <a:pos x="29" y="275"/>
                    </a:cxn>
                    <a:cxn ang="0">
                      <a:pos x="41" y="230"/>
                    </a:cxn>
                    <a:cxn ang="0">
                      <a:pos x="54" y="185"/>
                    </a:cxn>
                    <a:cxn ang="0">
                      <a:pos x="64" y="139"/>
                    </a:cxn>
                    <a:cxn ang="0">
                      <a:pos x="74" y="93"/>
                    </a:cxn>
                    <a:cxn ang="0">
                      <a:pos x="82" y="46"/>
                    </a:cxn>
                    <a:cxn ang="0">
                      <a:pos x="87" y="0"/>
                    </a:cxn>
                    <a:cxn ang="0">
                      <a:pos x="92" y="12"/>
                    </a:cxn>
                    <a:cxn ang="0">
                      <a:pos x="97" y="23"/>
                    </a:cxn>
                    <a:cxn ang="0">
                      <a:pos x="101" y="36"/>
                    </a:cxn>
                    <a:cxn ang="0">
                      <a:pos x="106" y="48"/>
                    </a:cxn>
                  </a:cxnLst>
                  <a:rect l="0" t="0" r="r" b="b"/>
                  <a:pathLst>
                    <a:path w="106" h="359">
                      <a:moveTo>
                        <a:pt x="106" y="48"/>
                      </a:moveTo>
                      <a:lnTo>
                        <a:pt x="106" y="81"/>
                      </a:lnTo>
                      <a:lnTo>
                        <a:pt x="106" y="117"/>
                      </a:lnTo>
                      <a:lnTo>
                        <a:pt x="101" y="155"/>
                      </a:lnTo>
                      <a:lnTo>
                        <a:pt x="94" y="194"/>
                      </a:lnTo>
                      <a:lnTo>
                        <a:pt x="82" y="234"/>
                      </a:lnTo>
                      <a:lnTo>
                        <a:pt x="62" y="275"/>
                      </a:lnTo>
                      <a:lnTo>
                        <a:pt x="36" y="317"/>
                      </a:lnTo>
                      <a:lnTo>
                        <a:pt x="0" y="359"/>
                      </a:lnTo>
                      <a:lnTo>
                        <a:pt x="15" y="317"/>
                      </a:lnTo>
                      <a:lnTo>
                        <a:pt x="29" y="275"/>
                      </a:lnTo>
                      <a:lnTo>
                        <a:pt x="41" y="230"/>
                      </a:lnTo>
                      <a:lnTo>
                        <a:pt x="54" y="185"/>
                      </a:lnTo>
                      <a:lnTo>
                        <a:pt x="64" y="139"/>
                      </a:lnTo>
                      <a:lnTo>
                        <a:pt x="74" y="93"/>
                      </a:lnTo>
                      <a:lnTo>
                        <a:pt x="82" y="46"/>
                      </a:lnTo>
                      <a:lnTo>
                        <a:pt x="87" y="0"/>
                      </a:lnTo>
                      <a:lnTo>
                        <a:pt x="92" y="12"/>
                      </a:lnTo>
                      <a:lnTo>
                        <a:pt x="97" y="23"/>
                      </a:lnTo>
                      <a:lnTo>
                        <a:pt x="101" y="36"/>
                      </a:lnTo>
                      <a:lnTo>
                        <a:pt x="106" y="48"/>
                      </a:lnTo>
                      <a:close/>
                    </a:path>
                  </a:pathLst>
                </a:custGeom>
                <a:solidFill>
                  <a:srgbClr val="FFE83A"/>
                </a:solidFill>
                <a:ln w="9525">
                  <a:noFill/>
                  <a:round/>
                  <a:headEnd/>
                  <a:tailEnd/>
                </a:ln>
                <a:effectLst/>
              </p:spPr>
              <p:txBody>
                <a:bodyPr/>
                <a:lstStyle/>
                <a:p>
                  <a:pPr>
                    <a:defRPr/>
                  </a:pPr>
                  <a:endParaRPr lang="en-US">
                    <a:latin typeface="Arial" charset="0"/>
                    <a:cs typeface="+mn-cs"/>
                  </a:endParaRPr>
                </a:p>
              </p:txBody>
            </p:sp>
            <p:sp>
              <p:nvSpPr>
                <p:cNvPr id="56" name="Freeform 53"/>
                <p:cNvSpPr>
                  <a:spLocks/>
                </p:cNvSpPr>
                <p:nvPr/>
              </p:nvSpPr>
              <p:spPr bwMode="auto">
                <a:xfrm>
                  <a:off x="2578" y="3054"/>
                  <a:ext cx="51" cy="169"/>
                </a:xfrm>
                <a:custGeom>
                  <a:avLst/>
                  <a:gdLst/>
                  <a:ahLst/>
                  <a:cxnLst>
                    <a:cxn ang="0">
                      <a:pos x="99" y="42"/>
                    </a:cxn>
                    <a:cxn ang="0">
                      <a:pos x="99" y="75"/>
                    </a:cxn>
                    <a:cxn ang="0">
                      <a:pos x="98" y="109"/>
                    </a:cxn>
                    <a:cxn ang="0">
                      <a:pos x="94" y="146"/>
                    </a:cxn>
                    <a:cxn ang="0">
                      <a:pos x="86" y="183"/>
                    </a:cxn>
                    <a:cxn ang="0">
                      <a:pos x="75" y="222"/>
                    </a:cxn>
                    <a:cxn ang="0">
                      <a:pos x="56" y="261"/>
                    </a:cxn>
                    <a:cxn ang="0">
                      <a:pos x="32" y="300"/>
                    </a:cxn>
                    <a:cxn ang="0">
                      <a:pos x="0" y="340"/>
                    </a:cxn>
                    <a:cxn ang="0">
                      <a:pos x="14" y="299"/>
                    </a:cxn>
                    <a:cxn ang="0">
                      <a:pos x="26" y="259"/>
                    </a:cxn>
                    <a:cxn ang="0">
                      <a:pos x="38" y="217"/>
                    </a:cxn>
                    <a:cxn ang="0">
                      <a:pos x="49" y="175"/>
                    </a:cxn>
                    <a:cxn ang="0">
                      <a:pos x="60" y="132"/>
                    </a:cxn>
                    <a:cxn ang="0">
                      <a:pos x="69" y="88"/>
                    </a:cxn>
                    <a:cxn ang="0">
                      <a:pos x="76" y="45"/>
                    </a:cxn>
                    <a:cxn ang="0">
                      <a:pos x="81" y="0"/>
                    </a:cxn>
                    <a:cxn ang="0">
                      <a:pos x="86" y="10"/>
                    </a:cxn>
                    <a:cxn ang="0">
                      <a:pos x="91" y="21"/>
                    </a:cxn>
                    <a:cxn ang="0">
                      <a:pos x="94" y="31"/>
                    </a:cxn>
                    <a:cxn ang="0">
                      <a:pos x="99" y="42"/>
                    </a:cxn>
                  </a:cxnLst>
                  <a:rect l="0" t="0" r="r" b="b"/>
                  <a:pathLst>
                    <a:path w="99" h="340">
                      <a:moveTo>
                        <a:pt x="99" y="42"/>
                      </a:moveTo>
                      <a:lnTo>
                        <a:pt x="99" y="75"/>
                      </a:lnTo>
                      <a:lnTo>
                        <a:pt x="98" y="109"/>
                      </a:lnTo>
                      <a:lnTo>
                        <a:pt x="94" y="146"/>
                      </a:lnTo>
                      <a:lnTo>
                        <a:pt x="86" y="183"/>
                      </a:lnTo>
                      <a:lnTo>
                        <a:pt x="75" y="222"/>
                      </a:lnTo>
                      <a:lnTo>
                        <a:pt x="56" y="261"/>
                      </a:lnTo>
                      <a:lnTo>
                        <a:pt x="32" y="300"/>
                      </a:lnTo>
                      <a:lnTo>
                        <a:pt x="0" y="340"/>
                      </a:lnTo>
                      <a:lnTo>
                        <a:pt x="14" y="299"/>
                      </a:lnTo>
                      <a:lnTo>
                        <a:pt x="26" y="259"/>
                      </a:lnTo>
                      <a:lnTo>
                        <a:pt x="38" y="217"/>
                      </a:lnTo>
                      <a:lnTo>
                        <a:pt x="49" y="175"/>
                      </a:lnTo>
                      <a:lnTo>
                        <a:pt x="60" y="132"/>
                      </a:lnTo>
                      <a:lnTo>
                        <a:pt x="69" y="88"/>
                      </a:lnTo>
                      <a:lnTo>
                        <a:pt x="76" y="45"/>
                      </a:lnTo>
                      <a:lnTo>
                        <a:pt x="81" y="0"/>
                      </a:lnTo>
                      <a:lnTo>
                        <a:pt x="86" y="10"/>
                      </a:lnTo>
                      <a:lnTo>
                        <a:pt x="91" y="21"/>
                      </a:lnTo>
                      <a:lnTo>
                        <a:pt x="94" y="31"/>
                      </a:lnTo>
                      <a:lnTo>
                        <a:pt x="99" y="42"/>
                      </a:lnTo>
                      <a:close/>
                    </a:path>
                  </a:pathLst>
                </a:custGeom>
                <a:solidFill>
                  <a:srgbClr val="FFED44"/>
                </a:solidFill>
                <a:ln w="9525">
                  <a:noFill/>
                  <a:round/>
                  <a:headEnd/>
                  <a:tailEnd/>
                </a:ln>
                <a:effectLst/>
              </p:spPr>
              <p:txBody>
                <a:bodyPr/>
                <a:lstStyle/>
                <a:p>
                  <a:pPr>
                    <a:defRPr/>
                  </a:pPr>
                  <a:endParaRPr lang="en-US">
                    <a:latin typeface="Arial" charset="0"/>
                    <a:cs typeface="+mn-cs"/>
                  </a:endParaRPr>
                </a:p>
              </p:txBody>
            </p:sp>
            <p:sp>
              <p:nvSpPr>
                <p:cNvPr id="57" name="Freeform 54"/>
                <p:cNvSpPr>
                  <a:spLocks/>
                </p:cNvSpPr>
                <p:nvPr/>
              </p:nvSpPr>
              <p:spPr bwMode="auto">
                <a:xfrm>
                  <a:off x="2580" y="3059"/>
                  <a:ext cx="48" cy="161"/>
                </a:xfrm>
                <a:custGeom>
                  <a:avLst/>
                  <a:gdLst/>
                  <a:ahLst/>
                  <a:cxnLst>
                    <a:cxn ang="0">
                      <a:pos x="94" y="39"/>
                    </a:cxn>
                    <a:cxn ang="0">
                      <a:pos x="92" y="70"/>
                    </a:cxn>
                    <a:cxn ang="0">
                      <a:pos x="91" y="103"/>
                    </a:cxn>
                    <a:cxn ang="0">
                      <a:pos x="87" y="138"/>
                    </a:cxn>
                    <a:cxn ang="0">
                      <a:pos x="80" y="174"/>
                    </a:cxn>
                    <a:cxn ang="0">
                      <a:pos x="68" y="211"/>
                    </a:cxn>
                    <a:cxn ang="0">
                      <a:pos x="52" y="249"/>
                    </a:cxn>
                    <a:cxn ang="0">
                      <a:pos x="30" y="286"/>
                    </a:cxn>
                    <a:cxn ang="0">
                      <a:pos x="0" y="322"/>
                    </a:cxn>
                    <a:cxn ang="0">
                      <a:pos x="13" y="284"/>
                    </a:cxn>
                    <a:cxn ang="0">
                      <a:pos x="25" y="245"/>
                    </a:cxn>
                    <a:cxn ang="0">
                      <a:pos x="37" y="207"/>
                    </a:cxn>
                    <a:cxn ang="0">
                      <a:pos x="48" y="167"/>
                    </a:cxn>
                    <a:cxn ang="0">
                      <a:pos x="57" y="127"/>
                    </a:cxn>
                    <a:cxn ang="0">
                      <a:pos x="66" y="85"/>
                    </a:cxn>
                    <a:cxn ang="0">
                      <a:pos x="73" y="44"/>
                    </a:cxn>
                    <a:cxn ang="0">
                      <a:pos x="77" y="0"/>
                    </a:cxn>
                    <a:cxn ang="0">
                      <a:pos x="82" y="9"/>
                    </a:cxn>
                    <a:cxn ang="0">
                      <a:pos x="86" y="20"/>
                    </a:cxn>
                    <a:cxn ang="0">
                      <a:pos x="90" y="29"/>
                    </a:cxn>
                    <a:cxn ang="0">
                      <a:pos x="94" y="39"/>
                    </a:cxn>
                  </a:cxnLst>
                  <a:rect l="0" t="0" r="r" b="b"/>
                  <a:pathLst>
                    <a:path w="94" h="322">
                      <a:moveTo>
                        <a:pt x="94" y="39"/>
                      </a:moveTo>
                      <a:lnTo>
                        <a:pt x="92" y="70"/>
                      </a:lnTo>
                      <a:lnTo>
                        <a:pt x="91" y="103"/>
                      </a:lnTo>
                      <a:lnTo>
                        <a:pt x="87" y="138"/>
                      </a:lnTo>
                      <a:lnTo>
                        <a:pt x="80" y="174"/>
                      </a:lnTo>
                      <a:lnTo>
                        <a:pt x="68" y="211"/>
                      </a:lnTo>
                      <a:lnTo>
                        <a:pt x="52" y="249"/>
                      </a:lnTo>
                      <a:lnTo>
                        <a:pt x="30" y="286"/>
                      </a:lnTo>
                      <a:lnTo>
                        <a:pt x="0" y="322"/>
                      </a:lnTo>
                      <a:lnTo>
                        <a:pt x="13" y="284"/>
                      </a:lnTo>
                      <a:lnTo>
                        <a:pt x="25" y="245"/>
                      </a:lnTo>
                      <a:lnTo>
                        <a:pt x="37" y="207"/>
                      </a:lnTo>
                      <a:lnTo>
                        <a:pt x="48" y="167"/>
                      </a:lnTo>
                      <a:lnTo>
                        <a:pt x="57" y="127"/>
                      </a:lnTo>
                      <a:lnTo>
                        <a:pt x="66" y="85"/>
                      </a:lnTo>
                      <a:lnTo>
                        <a:pt x="73" y="44"/>
                      </a:lnTo>
                      <a:lnTo>
                        <a:pt x="77" y="0"/>
                      </a:lnTo>
                      <a:lnTo>
                        <a:pt x="82" y="9"/>
                      </a:lnTo>
                      <a:lnTo>
                        <a:pt x="86" y="20"/>
                      </a:lnTo>
                      <a:lnTo>
                        <a:pt x="90" y="29"/>
                      </a:lnTo>
                      <a:lnTo>
                        <a:pt x="94" y="39"/>
                      </a:lnTo>
                      <a:close/>
                    </a:path>
                  </a:pathLst>
                </a:custGeom>
                <a:solidFill>
                  <a:srgbClr val="FFF24C"/>
                </a:solidFill>
                <a:ln w="9525">
                  <a:noFill/>
                  <a:round/>
                  <a:headEnd/>
                  <a:tailEnd/>
                </a:ln>
                <a:effectLst/>
              </p:spPr>
              <p:txBody>
                <a:bodyPr/>
                <a:lstStyle/>
                <a:p>
                  <a:pPr>
                    <a:defRPr/>
                  </a:pPr>
                  <a:endParaRPr lang="en-US">
                    <a:latin typeface="Arial" charset="0"/>
                    <a:cs typeface="+mn-cs"/>
                  </a:endParaRPr>
                </a:p>
              </p:txBody>
            </p:sp>
            <p:sp>
              <p:nvSpPr>
                <p:cNvPr id="58" name="Freeform 55"/>
                <p:cNvSpPr>
                  <a:spLocks/>
                </p:cNvSpPr>
                <p:nvPr/>
              </p:nvSpPr>
              <p:spPr bwMode="auto">
                <a:xfrm>
                  <a:off x="2583" y="3062"/>
                  <a:ext cx="46" cy="152"/>
                </a:xfrm>
                <a:custGeom>
                  <a:avLst/>
                  <a:gdLst/>
                  <a:ahLst/>
                  <a:cxnLst>
                    <a:cxn ang="0">
                      <a:pos x="89" y="35"/>
                    </a:cxn>
                    <a:cxn ang="0">
                      <a:pos x="87" y="65"/>
                    </a:cxn>
                    <a:cxn ang="0">
                      <a:pos x="85" y="96"/>
                    </a:cxn>
                    <a:cxn ang="0">
                      <a:pos x="81" y="129"/>
                    </a:cxn>
                    <a:cxn ang="0">
                      <a:pos x="74" y="164"/>
                    </a:cxn>
                    <a:cxn ang="0">
                      <a:pos x="62" y="200"/>
                    </a:cxn>
                    <a:cxn ang="0">
                      <a:pos x="47" y="235"/>
                    </a:cxn>
                    <a:cxn ang="0">
                      <a:pos x="26" y="271"/>
                    </a:cxn>
                    <a:cxn ang="0">
                      <a:pos x="0" y="304"/>
                    </a:cxn>
                    <a:cxn ang="0">
                      <a:pos x="11" y="268"/>
                    </a:cxn>
                    <a:cxn ang="0">
                      <a:pos x="23" y="232"/>
                    </a:cxn>
                    <a:cxn ang="0">
                      <a:pos x="34" y="195"/>
                    </a:cxn>
                    <a:cxn ang="0">
                      <a:pos x="45" y="158"/>
                    </a:cxn>
                    <a:cxn ang="0">
                      <a:pos x="54" y="121"/>
                    </a:cxn>
                    <a:cxn ang="0">
                      <a:pos x="62" y="82"/>
                    </a:cxn>
                    <a:cxn ang="0">
                      <a:pos x="68" y="43"/>
                    </a:cxn>
                    <a:cxn ang="0">
                      <a:pos x="72" y="0"/>
                    </a:cxn>
                    <a:cxn ang="0">
                      <a:pos x="77" y="8"/>
                    </a:cxn>
                    <a:cxn ang="0">
                      <a:pos x="81" y="18"/>
                    </a:cxn>
                    <a:cxn ang="0">
                      <a:pos x="84" y="26"/>
                    </a:cxn>
                    <a:cxn ang="0">
                      <a:pos x="89" y="35"/>
                    </a:cxn>
                  </a:cxnLst>
                  <a:rect l="0" t="0" r="r" b="b"/>
                  <a:pathLst>
                    <a:path w="89" h="304">
                      <a:moveTo>
                        <a:pt x="89" y="35"/>
                      </a:moveTo>
                      <a:lnTo>
                        <a:pt x="87" y="65"/>
                      </a:lnTo>
                      <a:lnTo>
                        <a:pt x="85" y="96"/>
                      </a:lnTo>
                      <a:lnTo>
                        <a:pt x="81" y="129"/>
                      </a:lnTo>
                      <a:lnTo>
                        <a:pt x="74" y="164"/>
                      </a:lnTo>
                      <a:lnTo>
                        <a:pt x="62" y="200"/>
                      </a:lnTo>
                      <a:lnTo>
                        <a:pt x="47" y="235"/>
                      </a:lnTo>
                      <a:lnTo>
                        <a:pt x="26" y="271"/>
                      </a:lnTo>
                      <a:lnTo>
                        <a:pt x="0" y="304"/>
                      </a:lnTo>
                      <a:lnTo>
                        <a:pt x="11" y="268"/>
                      </a:lnTo>
                      <a:lnTo>
                        <a:pt x="23" y="232"/>
                      </a:lnTo>
                      <a:lnTo>
                        <a:pt x="34" y="195"/>
                      </a:lnTo>
                      <a:lnTo>
                        <a:pt x="45" y="158"/>
                      </a:lnTo>
                      <a:lnTo>
                        <a:pt x="54" y="121"/>
                      </a:lnTo>
                      <a:lnTo>
                        <a:pt x="62" y="82"/>
                      </a:lnTo>
                      <a:lnTo>
                        <a:pt x="68" y="43"/>
                      </a:lnTo>
                      <a:lnTo>
                        <a:pt x="72" y="0"/>
                      </a:lnTo>
                      <a:lnTo>
                        <a:pt x="77" y="8"/>
                      </a:lnTo>
                      <a:lnTo>
                        <a:pt x="81" y="18"/>
                      </a:lnTo>
                      <a:lnTo>
                        <a:pt x="84" y="26"/>
                      </a:lnTo>
                      <a:lnTo>
                        <a:pt x="89" y="35"/>
                      </a:lnTo>
                      <a:close/>
                    </a:path>
                  </a:pathLst>
                </a:custGeom>
                <a:solidFill>
                  <a:srgbClr val="FFF454"/>
                </a:solidFill>
                <a:ln w="9525">
                  <a:noFill/>
                  <a:round/>
                  <a:headEnd/>
                  <a:tailEnd/>
                </a:ln>
                <a:effectLst/>
              </p:spPr>
              <p:txBody>
                <a:bodyPr/>
                <a:lstStyle/>
                <a:p>
                  <a:pPr>
                    <a:defRPr/>
                  </a:pPr>
                  <a:endParaRPr lang="en-US">
                    <a:latin typeface="Arial" charset="0"/>
                    <a:cs typeface="+mn-cs"/>
                  </a:endParaRPr>
                </a:p>
              </p:txBody>
            </p:sp>
            <p:sp>
              <p:nvSpPr>
                <p:cNvPr id="59" name="Freeform 56"/>
                <p:cNvSpPr>
                  <a:spLocks/>
                </p:cNvSpPr>
                <p:nvPr/>
              </p:nvSpPr>
              <p:spPr bwMode="auto">
                <a:xfrm>
                  <a:off x="2585" y="3067"/>
                  <a:ext cx="41" cy="144"/>
                </a:xfrm>
                <a:custGeom>
                  <a:avLst/>
                  <a:gdLst/>
                  <a:ahLst/>
                  <a:cxnLst>
                    <a:cxn ang="0">
                      <a:pos x="82" y="33"/>
                    </a:cxn>
                    <a:cxn ang="0">
                      <a:pos x="80" y="60"/>
                    </a:cxn>
                    <a:cxn ang="0">
                      <a:pos x="78" y="91"/>
                    </a:cxn>
                    <a:cxn ang="0">
                      <a:pos x="73" y="124"/>
                    </a:cxn>
                    <a:cxn ang="0">
                      <a:pos x="66" y="157"/>
                    </a:cxn>
                    <a:cxn ang="0">
                      <a:pos x="56" y="190"/>
                    </a:cxn>
                    <a:cxn ang="0">
                      <a:pos x="42" y="224"/>
                    </a:cxn>
                    <a:cxn ang="0">
                      <a:pos x="24" y="257"/>
                    </a:cxn>
                    <a:cxn ang="0">
                      <a:pos x="0" y="288"/>
                    </a:cxn>
                    <a:cxn ang="0">
                      <a:pos x="11" y="253"/>
                    </a:cxn>
                    <a:cxn ang="0">
                      <a:pos x="21" y="219"/>
                    </a:cxn>
                    <a:cxn ang="0">
                      <a:pos x="32" y="185"/>
                    </a:cxn>
                    <a:cxn ang="0">
                      <a:pos x="42" y="151"/>
                    </a:cxn>
                    <a:cxn ang="0">
                      <a:pos x="50" y="117"/>
                    </a:cxn>
                    <a:cxn ang="0">
                      <a:pos x="57" y="80"/>
                    </a:cxn>
                    <a:cxn ang="0">
                      <a:pos x="64" y="42"/>
                    </a:cxn>
                    <a:cxn ang="0">
                      <a:pos x="67" y="0"/>
                    </a:cxn>
                    <a:cxn ang="0">
                      <a:pos x="72" y="8"/>
                    </a:cxn>
                    <a:cxn ang="0">
                      <a:pos x="76" y="17"/>
                    </a:cxn>
                    <a:cxn ang="0">
                      <a:pos x="79" y="25"/>
                    </a:cxn>
                    <a:cxn ang="0">
                      <a:pos x="82" y="33"/>
                    </a:cxn>
                  </a:cxnLst>
                  <a:rect l="0" t="0" r="r" b="b"/>
                  <a:pathLst>
                    <a:path w="82" h="288">
                      <a:moveTo>
                        <a:pt x="82" y="33"/>
                      </a:moveTo>
                      <a:lnTo>
                        <a:pt x="80" y="60"/>
                      </a:lnTo>
                      <a:lnTo>
                        <a:pt x="78" y="91"/>
                      </a:lnTo>
                      <a:lnTo>
                        <a:pt x="73" y="124"/>
                      </a:lnTo>
                      <a:lnTo>
                        <a:pt x="66" y="157"/>
                      </a:lnTo>
                      <a:lnTo>
                        <a:pt x="56" y="190"/>
                      </a:lnTo>
                      <a:lnTo>
                        <a:pt x="42" y="224"/>
                      </a:lnTo>
                      <a:lnTo>
                        <a:pt x="24" y="257"/>
                      </a:lnTo>
                      <a:lnTo>
                        <a:pt x="0" y="288"/>
                      </a:lnTo>
                      <a:lnTo>
                        <a:pt x="11" y="253"/>
                      </a:lnTo>
                      <a:lnTo>
                        <a:pt x="21" y="219"/>
                      </a:lnTo>
                      <a:lnTo>
                        <a:pt x="32" y="185"/>
                      </a:lnTo>
                      <a:lnTo>
                        <a:pt x="42" y="151"/>
                      </a:lnTo>
                      <a:lnTo>
                        <a:pt x="50" y="117"/>
                      </a:lnTo>
                      <a:lnTo>
                        <a:pt x="57" y="80"/>
                      </a:lnTo>
                      <a:lnTo>
                        <a:pt x="64" y="42"/>
                      </a:lnTo>
                      <a:lnTo>
                        <a:pt x="67" y="0"/>
                      </a:lnTo>
                      <a:lnTo>
                        <a:pt x="72" y="8"/>
                      </a:lnTo>
                      <a:lnTo>
                        <a:pt x="76" y="17"/>
                      </a:lnTo>
                      <a:lnTo>
                        <a:pt x="79" y="25"/>
                      </a:lnTo>
                      <a:lnTo>
                        <a:pt x="82" y="33"/>
                      </a:lnTo>
                      <a:close/>
                    </a:path>
                  </a:pathLst>
                </a:custGeom>
                <a:solidFill>
                  <a:srgbClr val="FFF95B"/>
                </a:solidFill>
                <a:ln w="9525">
                  <a:noFill/>
                  <a:round/>
                  <a:headEnd/>
                  <a:tailEnd/>
                </a:ln>
                <a:effectLst/>
              </p:spPr>
              <p:txBody>
                <a:bodyPr/>
                <a:lstStyle/>
                <a:p>
                  <a:pPr>
                    <a:defRPr/>
                  </a:pPr>
                  <a:endParaRPr lang="en-US">
                    <a:latin typeface="Arial" charset="0"/>
                    <a:cs typeface="+mn-cs"/>
                  </a:endParaRPr>
                </a:p>
              </p:txBody>
            </p:sp>
            <p:sp>
              <p:nvSpPr>
                <p:cNvPr id="60" name="Freeform 57"/>
                <p:cNvSpPr>
                  <a:spLocks/>
                </p:cNvSpPr>
                <p:nvPr/>
              </p:nvSpPr>
              <p:spPr bwMode="auto">
                <a:xfrm>
                  <a:off x="2588" y="3073"/>
                  <a:ext cx="39" cy="133"/>
                </a:xfrm>
                <a:custGeom>
                  <a:avLst/>
                  <a:gdLst/>
                  <a:ahLst/>
                  <a:cxnLst>
                    <a:cxn ang="0">
                      <a:pos x="77" y="27"/>
                    </a:cxn>
                    <a:cxn ang="0">
                      <a:pos x="75" y="54"/>
                    </a:cxn>
                    <a:cxn ang="0">
                      <a:pos x="72" y="84"/>
                    </a:cxn>
                    <a:cxn ang="0">
                      <a:pos x="67" y="114"/>
                    </a:cxn>
                    <a:cxn ang="0">
                      <a:pos x="60" y="146"/>
                    </a:cxn>
                    <a:cxn ang="0">
                      <a:pos x="51" y="178"/>
                    </a:cxn>
                    <a:cxn ang="0">
                      <a:pos x="38" y="209"/>
                    </a:cxn>
                    <a:cxn ang="0">
                      <a:pos x="22" y="241"/>
                    </a:cxn>
                    <a:cxn ang="0">
                      <a:pos x="0" y="269"/>
                    </a:cxn>
                    <a:cxn ang="0">
                      <a:pos x="11" y="236"/>
                    </a:cxn>
                    <a:cxn ang="0">
                      <a:pos x="21" y="204"/>
                    </a:cxn>
                    <a:cxn ang="0">
                      <a:pos x="30" y="173"/>
                    </a:cxn>
                    <a:cxn ang="0">
                      <a:pos x="39" y="141"/>
                    </a:cxn>
                    <a:cxn ang="0">
                      <a:pos x="47" y="110"/>
                    </a:cxn>
                    <a:cxn ang="0">
                      <a:pos x="54" y="77"/>
                    </a:cxn>
                    <a:cxn ang="0">
                      <a:pos x="60" y="40"/>
                    </a:cxn>
                    <a:cxn ang="0">
                      <a:pos x="63" y="0"/>
                    </a:cxn>
                    <a:cxn ang="0">
                      <a:pos x="77" y="27"/>
                    </a:cxn>
                  </a:cxnLst>
                  <a:rect l="0" t="0" r="r" b="b"/>
                  <a:pathLst>
                    <a:path w="77" h="269">
                      <a:moveTo>
                        <a:pt x="77" y="27"/>
                      </a:moveTo>
                      <a:lnTo>
                        <a:pt x="75" y="54"/>
                      </a:lnTo>
                      <a:lnTo>
                        <a:pt x="72" y="84"/>
                      </a:lnTo>
                      <a:lnTo>
                        <a:pt x="67" y="114"/>
                      </a:lnTo>
                      <a:lnTo>
                        <a:pt x="60" y="146"/>
                      </a:lnTo>
                      <a:lnTo>
                        <a:pt x="51" y="178"/>
                      </a:lnTo>
                      <a:lnTo>
                        <a:pt x="38" y="209"/>
                      </a:lnTo>
                      <a:lnTo>
                        <a:pt x="22" y="241"/>
                      </a:lnTo>
                      <a:lnTo>
                        <a:pt x="0" y="269"/>
                      </a:lnTo>
                      <a:lnTo>
                        <a:pt x="11" y="236"/>
                      </a:lnTo>
                      <a:lnTo>
                        <a:pt x="21" y="204"/>
                      </a:lnTo>
                      <a:lnTo>
                        <a:pt x="30" y="173"/>
                      </a:lnTo>
                      <a:lnTo>
                        <a:pt x="39" y="141"/>
                      </a:lnTo>
                      <a:lnTo>
                        <a:pt x="47" y="110"/>
                      </a:lnTo>
                      <a:lnTo>
                        <a:pt x="54" y="77"/>
                      </a:lnTo>
                      <a:lnTo>
                        <a:pt x="60" y="40"/>
                      </a:lnTo>
                      <a:lnTo>
                        <a:pt x="63" y="0"/>
                      </a:lnTo>
                      <a:lnTo>
                        <a:pt x="77" y="27"/>
                      </a:lnTo>
                      <a:close/>
                    </a:path>
                  </a:pathLst>
                </a:custGeom>
                <a:solidFill>
                  <a:srgbClr val="FFFF66"/>
                </a:solidFill>
                <a:ln w="9525">
                  <a:noFill/>
                  <a:round/>
                  <a:headEnd/>
                  <a:tailEnd/>
                </a:ln>
                <a:effectLst/>
              </p:spPr>
              <p:txBody>
                <a:bodyPr/>
                <a:lstStyle/>
                <a:p>
                  <a:pPr>
                    <a:defRPr/>
                  </a:pPr>
                  <a:endParaRPr lang="en-US">
                    <a:latin typeface="Arial" charset="0"/>
                    <a:cs typeface="+mn-cs"/>
                  </a:endParaRPr>
                </a:p>
              </p:txBody>
            </p:sp>
            <p:sp>
              <p:nvSpPr>
                <p:cNvPr id="61" name="Freeform 58"/>
                <p:cNvSpPr>
                  <a:spLocks/>
                </p:cNvSpPr>
                <p:nvPr/>
              </p:nvSpPr>
              <p:spPr bwMode="auto">
                <a:xfrm>
                  <a:off x="2406" y="3106"/>
                  <a:ext cx="44" cy="354"/>
                </a:xfrm>
                <a:custGeom>
                  <a:avLst/>
                  <a:gdLst/>
                  <a:ahLst/>
                  <a:cxnLst>
                    <a:cxn ang="0">
                      <a:pos x="64" y="143"/>
                    </a:cxn>
                    <a:cxn ang="0">
                      <a:pos x="56" y="10"/>
                    </a:cxn>
                    <a:cxn ang="0">
                      <a:pos x="88" y="0"/>
                    </a:cxn>
                    <a:cxn ang="0">
                      <a:pos x="88" y="57"/>
                    </a:cxn>
                    <a:cxn ang="0">
                      <a:pos x="71" y="704"/>
                    </a:cxn>
                    <a:cxn ang="0">
                      <a:pos x="0" y="704"/>
                    </a:cxn>
                    <a:cxn ang="0">
                      <a:pos x="3" y="700"/>
                    </a:cxn>
                    <a:cxn ang="0">
                      <a:pos x="8" y="691"/>
                    </a:cxn>
                    <a:cxn ang="0">
                      <a:pos x="17" y="677"/>
                    </a:cxn>
                    <a:cxn ang="0">
                      <a:pos x="27" y="659"/>
                    </a:cxn>
                    <a:cxn ang="0">
                      <a:pos x="36" y="640"/>
                    </a:cxn>
                    <a:cxn ang="0">
                      <a:pos x="44" y="620"/>
                    </a:cxn>
                    <a:cxn ang="0">
                      <a:pos x="50" y="601"/>
                    </a:cxn>
                    <a:cxn ang="0">
                      <a:pos x="52" y="584"/>
                    </a:cxn>
                    <a:cxn ang="0">
                      <a:pos x="51" y="455"/>
                    </a:cxn>
                    <a:cxn ang="0">
                      <a:pos x="52" y="313"/>
                    </a:cxn>
                    <a:cxn ang="0">
                      <a:pos x="56" y="197"/>
                    </a:cxn>
                    <a:cxn ang="0">
                      <a:pos x="64" y="143"/>
                    </a:cxn>
                  </a:cxnLst>
                  <a:rect l="0" t="0" r="r" b="b"/>
                  <a:pathLst>
                    <a:path w="88" h="704">
                      <a:moveTo>
                        <a:pt x="64" y="143"/>
                      </a:moveTo>
                      <a:lnTo>
                        <a:pt x="56" y="10"/>
                      </a:lnTo>
                      <a:lnTo>
                        <a:pt x="88" y="0"/>
                      </a:lnTo>
                      <a:lnTo>
                        <a:pt x="88" y="57"/>
                      </a:lnTo>
                      <a:lnTo>
                        <a:pt x="71" y="704"/>
                      </a:lnTo>
                      <a:lnTo>
                        <a:pt x="0" y="704"/>
                      </a:lnTo>
                      <a:lnTo>
                        <a:pt x="3" y="700"/>
                      </a:lnTo>
                      <a:lnTo>
                        <a:pt x="8" y="691"/>
                      </a:lnTo>
                      <a:lnTo>
                        <a:pt x="17" y="677"/>
                      </a:lnTo>
                      <a:lnTo>
                        <a:pt x="27" y="659"/>
                      </a:lnTo>
                      <a:lnTo>
                        <a:pt x="36" y="640"/>
                      </a:lnTo>
                      <a:lnTo>
                        <a:pt x="44" y="620"/>
                      </a:lnTo>
                      <a:lnTo>
                        <a:pt x="50" y="601"/>
                      </a:lnTo>
                      <a:lnTo>
                        <a:pt x="52" y="584"/>
                      </a:lnTo>
                      <a:lnTo>
                        <a:pt x="51" y="455"/>
                      </a:lnTo>
                      <a:lnTo>
                        <a:pt x="52" y="313"/>
                      </a:lnTo>
                      <a:lnTo>
                        <a:pt x="56" y="197"/>
                      </a:lnTo>
                      <a:lnTo>
                        <a:pt x="64" y="143"/>
                      </a:lnTo>
                      <a:close/>
                    </a:path>
                  </a:pathLst>
                </a:custGeom>
                <a:solidFill>
                  <a:srgbClr val="FFEF3F"/>
                </a:solidFill>
                <a:ln w="9525">
                  <a:noFill/>
                  <a:round/>
                  <a:headEnd/>
                  <a:tailEnd/>
                </a:ln>
                <a:effectLst/>
              </p:spPr>
              <p:txBody>
                <a:bodyPr/>
                <a:lstStyle/>
                <a:p>
                  <a:pPr>
                    <a:defRPr/>
                  </a:pPr>
                  <a:endParaRPr lang="en-US">
                    <a:latin typeface="Arial" charset="0"/>
                    <a:cs typeface="+mn-cs"/>
                  </a:endParaRPr>
                </a:p>
              </p:txBody>
            </p:sp>
            <p:sp>
              <p:nvSpPr>
                <p:cNvPr id="62" name="Freeform 59"/>
                <p:cNvSpPr>
                  <a:spLocks/>
                </p:cNvSpPr>
                <p:nvPr/>
              </p:nvSpPr>
              <p:spPr bwMode="auto">
                <a:xfrm>
                  <a:off x="2452" y="3106"/>
                  <a:ext cx="31" cy="351"/>
                </a:xfrm>
                <a:custGeom>
                  <a:avLst/>
                  <a:gdLst/>
                  <a:ahLst/>
                  <a:cxnLst>
                    <a:cxn ang="0">
                      <a:pos x="8" y="143"/>
                    </a:cxn>
                    <a:cxn ang="0">
                      <a:pos x="4" y="10"/>
                    </a:cxn>
                    <a:cxn ang="0">
                      <a:pos x="23" y="0"/>
                    </a:cxn>
                    <a:cxn ang="0">
                      <a:pos x="23" y="56"/>
                    </a:cxn>
                    <a:cxn ang="0">
                      <a:pos x="27" y="626"/>
                    </a:cxn>
                    <a:cxn ang="0">
                      <a:pos x="65" y="701"/>
                    </a:cxn>
                    <a:cxn ang="0">
                      <a:pos x="2" y="701"/>
                    </a:cxn>
                    <a:cxn ang="0">
                      <a:pos x="2" y="616"/>
                    </a:cxn>
                    <a:cxn ang="0">
                      <a:pos x="0" y="428"/>
                    </a:cxn>
                    <a:cxn ang="0">
                      <a:pos x="3" y="237"/>
                    </a:cxn>
                    <a:cxn ang="0">
                      <a:pos x="8" y="143"/>
                    </a:cxn>
                  </a:cxnLst>
                  <a:rect l="0" t="0" r="r" b="b"/>
                  <a:pathLst>
                    <a:path w="65" h="701">
                      <a:moveTo>
                        <a:pt x="8" y="143"/>
                      </a:moveTo>
                      <a:lnTo>
                        <a:pt x="4" y="10"/>
                      </a:lnTo>
                      <a:lnTo>
                        <a:pt x="23" y="0"/>
                      </a:lnTo>
                      <a:lnTo>
                        <a:pt x="23" y="56"/>
                      </a:lnTo>
                      <a:lnTo>
                        <a:pt x="27" y="626"/>
                      </a:lnTo>
                      <a:lnTo>
                        <a:pt x="65" y="701"/>
                      </a:lnTo>
                      <a:lnTo>
                        <a:pt x="2" y="701"/>
                      </a:lnTo>
                      <a:lnTo>
                        <a:pt x="2" y="616"/>
                      </a:lnTo>
                      <a:lnTo>
                        <a:pt x="0" y="428"/>
                      </a:lnTo>
                      <a:lnTo>
                        <a:pt x="3" y="237"/>
                      </a:lnTo>
                      <a:lnTo>
                        <a:pt x="8" y="143"/>
                      </a:lnTo>
                      <a:close/>
                    </a:path>
                  </a:pathLst>
                </a:custGeom>
                <a:solidFill>
                  <a:srgbClr val="FFEF3F"/>
                </a:solidFill>
                <a:ln w="9525">
                  <a:noFill/>
                  <a:round/>
                  <a:headEnd/>
                  <a:tailEnd/>
                </a:ln>
                <a:effectLst/>
              </p:spPr>
              <p:txBody>
                <a:bodyPr/>
                <a:lstStyle/>
                <a:p>
                  <a:pPr>
                    <a:defRPr/>
                  </a:pPr>
                  <a:endParaRPr lang="en-US">
                    <a:latin typeface="Arial" charset="0"/>
                    <a:cs typeface="+mn-cs"/>
                  </a:endParaRPr>
                </a:p>
              </p:txBody>
            </p:sp>
            <p:sp>
              <p:nvSpPr>
                <p:cNvPr id="63" name="Freeform 60"/>
                <p:cNvSpPr>
                  <a:spLocks/>
                </p:cNvSpPr>
                <p:nvPr/>
              </p:nvSpPr>
              <p:spPr bwMode="auto">
                <a:xfrm>
                  <a:off x="2345" y="3462"/>
                  <a:ext cx="184" cy="131"/>
                </a:xfrm>
                <a:custGeom>
                  <a:avLst/>
                  <a:gdLst/>
                  <a:ahLst/>
                  <a:cxnLst>
                    <a:cxn ang="0">
                      <a:pos x="0" y="0"/>
                    </a:cxn>
                    <a:cxn ang="0">
                      <a:pos x="368" y="1"/>
                    </a:cxn>
                    <a:cxn ang="0">
                      <a:pos x="356" y="19"/>
                    </a:cxn>
                    <a:cxn ang="0">
                      <a:pos x="353" y="57"/>
                    </a:cxn>
                    <a:cxn ang="0">
                      <a:pos x="334" y="67"/>
                    </a:cxn>
                    <a:cxn ang="0">
                      <a:pos x="334" y="82"/>
                    </a:cxn>
                    <a:cxn ang="0">
                      <a:pos x="354" y="82"/>
                    </a:cxn>
                    <a:cxn ang="0">
                      <a:pos x="353" y="108"/>
                    </a:cxn>
                    <a:cxn ang="0">
                      <a:pos x="338" y="114"/>
                    </a:cxn>
                    <a:cxn ang="0">
                      <a:pos x="350" y="129"/>
                    </a:cxn>
                    <a:cxn ang="0">
                      <a:pos x="350" y="148"/>
                    </a:cxn>
                    <a:cxn ang="0">
                      <a:pos x="340" y="159"/>
                    </a:cxn>
                    <a:cxn ang="0">
                      <a:pos x="355" y="174"/>
                    </a:cxn>
                    <a:cxn ang="0">
                      <a:pos x="351" y="191"/>
                    </a:cxn>
                    <a:cxn ang="0">
                      <a:pos x="343" y="205"/>
                    </a:cxn>
                    <a:cxn ang="0">
                      <a:pos x="335" y="228"/>
                    </a:cxn>
                    <a:cxn ang="0">
                      <a:pos x="320" y="244"/>
                    </a:cxn>
                    <a:cxn ang="0">
                      <a:pos x="311" y="249"/>
                    </a:cxn>
                    <a:cxn ang="0">
                      <a:pos x="298" y="252"/>
                    </a:cxn>
                    <a:cxn ang="0">
                      <a:pos x="283" y="256"/>
                    </a:cxn>
                    <a:cxn ang="0">
                      <a:pos x="266" y="258"/>
                    </a:cxn>
                    <a:cxn ang="0">
                      <a:pos x="249" y="260"/>
                    </a:cxn>
                    <a:cxn ang="0">
                      <a:pos x="229" y="261"/>
                    </a:cxn>
                    <a:cxn ang="0">
                      <a:pos x="209" y="262"/>
                    </a:cxn>
                    <a:cxn ang="0">
                      <a:pos x="188" y="262"/>
                    </a:cxn>
                    <a:cxn ang="0">
                      <a:pos x="167" y="262"/>
                    </a:cxn>
                    <a:cxn ang="0">
                      <a:pos x="146" y="261"/>
                    </a:cxn>
                    <a:cxn ang="0">
                      <a:pos x="127" y="260"/>
                    </a:cxn>
                    <a:cxn ang="0">
                      <a:pos x="108" y="258"/>
                    </a:cxn>
                    <a:cxn ang="0">
                      <a:pos x="91" y="256"/>
                    </a:cxn>
                    <a:cxn ang="0">
                      <a:pos x="76" y="252"/>
                    </a:cxn>
                    <a:cxn ang="0">
                      <a:pos x="62" y="249"/>
                    </a:cxn>
                    <a:cxn ang="0">
                      <a:pos x="52" y="244"/>
                    </a:cxn>
                    <a:cxn ang="0">
                      <a:pos x="45" y="232"/>
                    </a:cxn>
                    <a:cxn ang="0">
                      <a:pos x="41" y="221"/>
                    </a:cxn>
                    <a:cxn ang="0">
                      <a:pos x="37" y="209"/>
                    </a:cxn>
                    <a:cxn ang="0">
                      <a:pos x="36" y="197"/>
                    </a:cxn>
                    <a:cxn ang="0">
                      <a:pos x="23" y="189"/>
                    </a:cxn>
                    <a:cxn ang="0">
                      <a:pos x="20" y="171"/>
                    </a:cxn>
                    <a:cxn ang="0">
                      <a:pos x="39" y="160"/>
                    </a:cxn>
                    <a:cxn ang="0">
                      <a:pos x="14" y="160"/>
                    </a:cxn>
                    <a:cxn ang="0">
                      <a:pos x="15" y="133"/>
                    </a:cxn>
                    <a:cxn ang="0">
                      <a:pos x="35" y="125"/>
                    </a:cxn>
                    <a:cxn ang="0">
                      <a:pos x="16" y="109"/>
                    </a:cxn>
                    <a:cxn ang="0">
                      <a:pos x="12" y="94"/>
                    </a:cxn>
                    <a:cxn ang="0">
                      <a:pos x="34" y="83"/>
                    </a:cxn>
                    <a:cxn ang="0">
                      <a:pos x="32" y="69"/>
                    </a:cxn>
                    <a:cxn ang="0">
                      <a:pos x="13" y="60"/>
                    </a:cxn>
                    <a:cxn ang="0">
                      <a:pos x="13" y="26"/>
                    </a:cxn>
                    <a:cxn ang="0">
                      <a:pos x="0" y="0"/>
                    </a:cxn>
                  </a:cxnLst>
                  <a:rect l="0" t="0" r="r" b="b"/>
                  <a:pathLst>
                    <a:path w="368" h="262">
                      <a:moveTo>
                        <a:pt x="0" y="0"/>
                      </a:moveTo>
                      <a:lnTo>
                        <a:pt x="368" y="1"/>
                      </a:lnTo>
                      <a:lnTo>
                        <a:pt x="356" y="19"/>
                      </a:lnTo>
                      <a:lnTo>
                        <a:pt x="353" y="57"/>
                      </a:lnTo>
                      <a:lnTo>
                        <a:pt x="334" y="67"/>
                      </a:lnTo>
                      <a:lnTo>
                        <a:pt x="334" y="82"/>
                      </a:lnTo>
                      <a:lnTo>
                        <a:pt x="354" y="82"/>
                      </a:lnTo>
                      <a:lnTo>
                        <a:pt x="353" y="108"/>
                      </a:lnTo>
                      <a:lnTo>
                        <a:pt x="338" y="114"/>
                      </a:lnTo>
                      <a:lnTo>
                        <a:pt x="350" y="129"/>
                      </a:lnTo>
                      <a:lnTo>
                        <a:pt x="350" y="148"/>
                      </a:lnTo>
                      <a:lnTo>
                        <a:pt x="340" y="159"/>
                      </a:lnTo>
                      <a:lnTo>
                        <a:pt x="355" y="174"/>
                      </a:lnTo>
                      <a:lnTo>
                        <a:pt x="351" y="191"/>
                      </a:lnTo>
                      <a:lnTo>
                        <a:pt x="343" y="205"/>
                      </a:lnTo>
                      <a:lnTo>
                        <a:pt x="335" y="228"/>
                      </a:lnTo>
                      <a:lnTo>
                        <a:pt x="320" y="244"/>
                      </a:lnTo>
                      <a:lnTo>
                        <a:pt x="311" y="249"/>
                      </a:lnTo>
                      <a:lnTo>
                        <a:pt x="298" y="252"/>
                      </a:lnTo>
                      <a:lnTo>
                        <a:pt x="283" y="256"/>
                      </a:lnTo>
                      <a:lnTo>
                        <a:pt x="266" y="258"/>
                      </a:lnTo>
                      <a:lnTo>
                        <a:pt x="249" y="260"/>
                      </a:lnTo>
                      <a:lnTo>
                        <a:pt x="229" y="261"/>
                      </a:lnTo>
                      <a:lnTo>
                        <a:pt x="209" y="262"/>
                      </a:lnTo>
                      <a:lnTo>
                        <a:pt x="188" y="262"/>
                      </a:lnTo>
                      <a:lnTo>
                        <a:pt x="167" y="262"/>
                      </a:lnTo>
                      <a:lnTo>
                        <a:pt x="146" y="261"/>
                      </a:lnTo>
                      <a:lnTo>
                        <a:pt x="127" y="260"/>
                      </a:lnTo>
                      <a:lnTo>
                        <a:pt x="108" y="258"/>
                      </a:lnTo>
                      <a:lnTo>
                        <a:pt x="91" y="256"/>
                      </a:lnTo>
                      <a:lnTo>
                        <a:pt x="76" y="252"/>
                      </a:lnTo>
                      <a:lnTo>
                        <a:pt x="62" y="249"/>
                      </a:lnTo>
                      <a:lnTo>
                        <a:pt x="52" y="244"/>
                      </a:lnTo>
                      <a:lnTo>
                        <a:pt x="45" y="232"/>
                      </a:lnTo>
                      <a:lnTo>
                        <a:pt x="41" y="221"/>
                      </a:lnTo>
                      <a:lnTo>
                        <a:pt x="37" y="209"/>
                      </a:lnTo>
                      <a:lnTo>
                        <a:pt x="36" y="197"/>
                      </a:lnTo>
                      <a:lnTo>
                        <a:pt x="23" y="189"/>
                      </a:lnTo>
                      <a:lnTo>
                        <a:pt x="20" y="171"/>
                      </a:lnTo>
                      <a:lnTo>
                        <a:pt x="39" y="160"/>
                      </a:lnTo>
                      <a:lnTo>
                        <a:pt x="14" y="160"/>
                      </a:lnTo>
                      <a:lnTo>
                        <a:pt x="15" y="133"/>
                      </a:lnTo>
                      <a:lnTo>
                        <a:pt x="35" y="125"/>
                      </a:lnTo>
                      <a:lnTo>
                        <a:pt x="16" y="109"/>
                      </a:lnTo>
                      <a:lnTo>
                        <a:pt x="12" y="94"/>
                      </a:lnTo>
                      <a:lnTo>
                        <a:pt x="34" y="83"/>
                      </a:lnTo>
                      <a:lnTo>
                        <a:pt x="32" y="69"/>
                      </a:lnTo>
                      <a:lnTo>
                        <a:pt x="13" y="60"/>
                      </a:lnTo>
                      <a:lnTo>
                        <a:pt x="13" y="26"/>
                      </a:lnTo>
                      <a:lnTo>
                        <a:pt x="0" y="0"/>
                      </a:lnTo>
                      <a:close/>
                    </a:path>
                  </a:pathLst>
                </a:custGeom>
                <a:solidFill>
                  <a:srgbClr val="33353A"/>
                </a:solidFill>
                <a:ln w="9525">
                  <a:noFill/>
                  <a:round/>
                  <a:headEnd/>
                  <a:tailEnd/>
                </a:ln>
                <a:effectLst/>
              </p:spPr>
              <p:txBody>
                <a:bodyPr/>
                <a:lstStyle/>
                <a:p>
                  <a:pPr>
                    <a:defRPr/>
                  </a:pPr>
                  <a:endParaRPr lang="en-US">
                    <a:latin typeface="Arial" charset="0"/>
                    <a:cs typeface="+mn-cs"/>
                  </a:endParaRPr>
                </a:p>
              </p:txBody>
            </p:sp>
            <p:sp>
              <p:nvSpPr>
                <p:cNvPr id="64" name="Freeform 61"/>
                <p:cNvSpPr>
                  <a:spLocks/>
                </p:cNvSpPr>
                <p:nvPr/>
              </p:nvSpPr>
              <p:spPr bwMode="auto">
                <a:xfrm>
                  <a:off x="2350" y="3465"/>
                  <a:ext cx="172" cy="131"/>
                </a:xfrm>
                <a:custGeom>
                  <a:avLst/>
                  <a:gdLst/>
                  <a:ahLst/>
                  <a:cxnLst>
                    <a:cxn ang="0">
                      <a:pos x="42" y="0"/>
                    </a:cxn>
                    <a:cxn ang="0">
                      <a:pos x="107" y="0"/>
                    </a:cxn>
                    <a:cxn ang="0">
                      <a:pos x="171" y="0"/>
                    </a:cxn>
                    <a:cxn ang="0">
                      <a:pos x="236" y="0"/>
                    </a:cxn>
                    <a:cxn ang="0">
                      <a:pos x="300" y="0"/>
                    </a:cxn>
                    <a:cxn ang="0">
                      <a:pos x="341" y="5"/>
                    </a:cxn>
                    <a:cxn ang="0">
                      <a:pos x="333" y="19"/>
                    </a:cxn>
                    <a:cxn ang="0">
                      <a:pos x="330" y="47"/>
                    </a:cxn>
                    <a:cxn ang="0">
                      <a:pos x="321" y="61"/>
                    </a:cxn>
                    <a:cxn ang="0">
                      <a:pos x="313" y="69"/>
                    </a:cxn>
                    <a:cxn ang="0">
                      <a:pos x="313" y="81"/>
                    </a:cxn>
                    <a:cxn ang="0">
                      <a:pos x="327" y="81"/>
                    </a:cxn>
                    <a:cxn ang="0">
                      <a:pos x="331" y="95"/>
                    </a:cxn>
                    <a:cxn ang="0">
                      <a:pos x="327" y="108"/>
                    </a:cxn>
                    <a:cxn ang="0">
                      <a:pos x="315" y="113"/>
                    </a:cxn>
                    <a:cxn ang="0">
                      <a:pos x="326" y="125"/>
                    </a:cxn>
                    <a:cxn ang="0">
                      <a:pos x="328" y="137"/>
                    </a:cxn>
                    <a:cxn ang="0">
                      <a:pos x="326" y="150"/>
                    </a:cxn>
                    <a:cxn ang="0">
                      <a:pos x="318" y="158"/>
                    </a:cxn>
                    <a:cxn ang="0">
                      <a:pos x="328" y="168"/>
                    </a:cxn>
                    <a:cxn ang="0">
                      <a:pos x="330" y="180"/>
                    </a:cxn>
                    <a:cxn ang="0">
                      <a:pos x="327" y="192"/>
                    </a:cxn>
                    <a:cxn ang="0">
                      <a:pos x="321" y="203"/>
                    </a:cxn>
                    <a:cxn ang="0">
                      <a:pos x="315" y="221"/>
                    </a:cxn>
                    <a:cxn ang="0">
                      <a:pos x="307" y="234"/>
                    </a:cxn>
                    <a:cxn ang="0">
                      <a:pos x="291" y="247"/>
                    </a:cxn>
                    <a:cxn ang="0">
                      <a:pos x="250" y="256"/>
                    </a:cxn>
                    <a:cxn ang="0">
                      <a:pos x="195" y="260"/>
                    </a:cxn>
                    <a:cxn ang="0">
                      <a:pos x="137" y="260"/>
                    </a:cxn>
                    <a:cxn ang="0">
                      <a:pos x="85" y="255"/>
                    </a:cxn>
                    <a:cxn ang="0">
                      <a:pos x="48" y="243"/>
                    </a:cxn>
                    <a:cxn ang="0">
                      <a:pos x="35" y="207"/>
                    </a:cxn>
                    <a:cxn ang="0">
                      <a:pos x="27" y="190"/>
                    </a:cxn>
                    <a:cxn ang="0">
                      <a:pos x="20" y="182"/>
                    </a:cxn>
                    <a:cxn ang="0">
                      <a:pos x="18" y="169"/>
                    </a:cxn>
                    <a:cxn ang="0">
                      <a:pos x="32" y="161"/>
                    </a:cxn>
                    <a:cxn ang="0">
                      <a:pos x="25" y="158"/>
                    </a:cxn>
                    <a:cxn ang="0">
                      <a:pos x="14" y="152"/>
                    </a:cxn>
                    <a:cxn ang="0">
                      <a:pos x="14" y="131"/>
                    </a:cxn>
                    <a:cxn ang="0">
                      <a:pos x="27" y="126"/>
                    </a:cxn>
                    <a:cxn ang="0">
                      <a:pos x="24" y="116"/>
                    </a:cxn>
                    <a:cxn ang="0">
                      <a:pos x="14" y="105"/>
                    </a:cxn>
                    <a:cxn ang="0">
                      <a:pos x="11" y="93"/>
                    </a:cxn>
                    <a:cxn ang="0">
                      <a:pos x="27" y="84"/>
                    </a:cxn>
                    <a:cxn ang="0">
                      <a:pos x="31" y="75"/>
                    </a:cxn>
                    <a:cxn ang="0">
                      <a:pos x="25" y="65"/>
                    </a:cxn>
                    <a:cxn ang="0">
                      <a:pos x="11" y="59"/>
                    </a:cxn>
                    <a:cxn ang="0">
                      <a:pos x="11" y="34"/>
                    </a:cxn>
                    <a:cxn ang="0">
                      <a:pos x="5" y="13"/>
                    </a:cxn>
                  </a:cxnLst>
                  <a:rect l="0" t="0" r="r" b="b"/>
                  <a:pathLst>
                    <a:path w="343" h="262">
                      <a:moveTo>
                        <a:pt x="0" y="0"/>
                      </a:moveTo>
                      <a:lnTo>
                        <a:pt x="22" y="0"/>
                      </a:lnTo>
                      <a:lnTo>
                        <a:pt x="42" y="0"/>
                      </a:lnTo>
                      <a:lnTo>
                        <a:pt x="64" y="0"/>
                      </a:lnTo>
                      <a:lnTo>
                        <a:pt x="85" y="0"/>
                      </a:lnTo>
                      <a:lnTo>
                        <a:pt x="107" y="0"/>
                      </a:lnTo>
                      <a:lnTo>
                        <a:pt x="129" y="0"/>
                      </a:lnTo>
                      <a:lnTo>
                        <a:pt x="149" y="0"/>
                      </a:lnTo>
                      <a:lnTo>
                        <a:pt x="171" y="0"/>
                      </a:lnTo>
                      <a:lnTo>
                        <a:pt x="193" y="0"/>
                      </a:lnTo>
                      <a:lnTo>
                        <a:pt x="214" y="0"/>
                      </a:lnTo>
                      <a:lnTo>
                        <a:pt x="236" y="0"/>
                      </a:lnTo>
                      <a:lnTo>
                        <a:pt x="258" y="0"/>
                      </a:lnTo>
                      <a:lnTo>
                        <a:pt x="278" y="0"/>
                      </a:lnTo>
                      <a:lnTo>
                        <a:pt x="300" y="0"/>
                      </a:lnTo>
                      <a:lnTo>
                        <a:pt x="321" y="0"/>
                      </a:lnTo>
                      <a:lnTo>
                        <a:pt x="343" y="0"/>
                      </a:lnTo>
                      <a:lnTo>
                        <a:pt x="341" y="5"/>
                      </a:lnTo>
                      <a:lnTo>
                        <a:pt x="338" y="9"/>
                      </a:lnTo>
                      <a:lnTo>
                        <a:pt x="335" y="14"/>
                      </a:lnTo>
                      <a:lnTo>
                        <a:pt x="333" y="19"/>
                      </a:lnTo>
                      <a:lnTo>
                        <a:pt x="331" y="28"/>
                      </a:lnTo>
                      <a:lnTo>
                        <a:pt x="331" y="37"/>
                      </a:lnTo>
                      <a:lnTo>
                        <a:pt x="330" y="47"/>
                      </a:lnTo>
                      <a:lnTo>
                        <a:pt x="329" y="57"/>
                      </a:lnTo>
                      <a:lnTo>
                        <a:pt x="324" y="59"/>
                      </a:lnTo>
                      <a:lnTo>
                        <a:pt x="321" y="61"/>
                      </a:lnTo>
                      <a:lnTo>
                        <a:pt x="316" y="63"/>
                      </a:lnTo>
                      <a:lnTo>
                        <a:pt x="313" y="66"/>
                      </a:lnTo>
                      <a:lnTo>
                        <a:pt x="313" y="69"/>
                      </a:lnTo>
                      <a:lnTo>
                        <a:pt x="313" y="73"/>
                      </a:lnTo>
                      <a:lnTo>
                        <a:pt x="313" y="77"/>
                      </a:lnTo>
                      <a:lnTo>
                        <a:pt x="313" y="81"/>
                      </a:lnTo>
                      <a:lnTo>
                        <a:pt x="318" y="81"/>
                      </a:lnTo>
                      <a:lnTo>
                        <a:pt x="322" y="81"/>
                      </a:lnTo>
                      <a:lnTo>
                        <a:pt x="327" y="81"/>
                      </a:lnTo>
                      <a:lnTo>
                        <a:pt x="331" y="81"/>
                      </a:lnTo>
                      <a:lnTo>
                        <a:pt x="331" y="88"/>
                      </a:lnTo>
                      <a:lnTo>
                        <a:pt x="331" y="95"/>
                      </a:lnTo>
                      <a:lnTo>
                        <a:pt x="330" y="101"/>
                      </a:lnTo>
                      <a:lnTo>
                        <a:pt x="330" y="107"/>
                      </a:lnTo>
                      <a:lnTo>
                        <a:pt x="327" y="108"/>
                      </a:lnTo>
                      <a:lnTo>
                        <a:pt x="323" y="110"/>
                      </a:lnTo>
                      <a:lnTo>
                        <a:pt x="320" y="112"/>
                      </a:lnTo>
                      <a:lnTo>
                        <a:pt x="315" y="113"/>
                      </a:lnTo>
                      <a:lnTo>
                        <a:pt x="319" y="116"/>
                      </a:lnTo>
                      <a:lnTo>
                        <a:pt x="322" y="120"/>
                      </a:lnTo>
                      <a:lnTo>
                        <a:pt x="326" y="125"/>
                      </a:lnTo>
                      <a:lnTo>
                        <a:pt x="328" y="128"/>
                      </a:lnTo>
                      <a:lnTo>
                        <a:pt x="328" y="133"/>
                      </a:lnTo>
                      <a:lnTo>
                        <a:pt x="328" y="137"/>
                      </a:lnTo>
                      <a:lnTo>
                        <a:pt x="328" y="142"/>
                      </a:lnTo>
                      <a:lnTo>
                        <a:pt x="328" y="146"/>
                      </a:lnTo>
                      <a:lnTo>
                        <a:pt x="326" y="150"/>
                      </a:lnTo>
                      <a:lnTo>
                        <a:pt x="323" y="152"/>
                      </a:lnTo>
                      <a:lnTo>
                        <a:pt x="320" y="156"/>
                      </a:lnTo>
                      <a:lnTo>
                        <a:pt x="318" y="158"/>
                      </a:lnTo>
                      <a:lnTo>
                        <a:pt x="321" y="161"/>
                      </a:lnTo>
                      <a:lnTo>
                        <a:pt x="324" y="165"/>
                      </a:lnTo>
                      <a:lnTo>
                        <a:pt x="328" y="168"/>
                      </a:lnTo>
                      <a:lnTo>
                        <a:pt x="331" y="172"/>
                      </a:lnTo>
                      <a:lnTo>
                        <a:pt x="330" y="176"/>
                      </a:lnTo>
                      <a:lnTo>
                        <a:pt x="330" y="180"/>
                      </a:lnTo>
                      <a:lnTo>
                        <a:pt x="329" y="184"/>
                      </a:lnTo>
                      <a:lnTo>
                        <a:pt x="328" y="189"/>
                      </a:lnTo>
                      <a:lnTo>
                        <a:pt x="327" y="192"/>
                      </a:lnTo>
                      <a:lnTo>
                        <a:pt x="324" y="196"/>
                      </a:lnTo>
                      <a:lnTo>
                        <a:pt x="323" y="199"/>
                      </a:lnTo>
                      <a:lnTo>
                        <a:pt x="321" y="203"/>
                      </a:lnTo>
                      <a:lnTo>
                        <a:pt x="319" y="209"/>
                      </a:lnTo>
                      <a:lnTo>
                        <a:pt x="318" y="214"/>
                      </a:lnTo>
                      <a:lnTo>
                        <a:pt x="315" y="221"/>
                      </a:lnTo>
                      <a:lnTo>
                        <a:pt x="313" y="227"/>
                      </a:lnTo>
                      <a:lnTo>
                        <a:pt x="309" y="230"/>
                      </a:lnTo>
                      <a:lnTo>
                        <a:pt x="307" y="234"/>
                      </a:lnTo>
                      <a:lnTo>
                        <a:pt x="304" y="239"/>
                      </a:lnTo>
                      <a:lnTo>
                        <a:pt x="300" y="242"/>
                      </a:lnTo>
                      <a:lnTo>
                        <a:pt x="291" y="247"/>
                      </a:lnTo>
                      <a:lnTo>
                        <a:pt x="280" y="250"/>
                      </a:lnTo>
                      <a:lnTo>
                        <a:pt x="266" y="254"/>
                      </a:lnTo>
                      <a:lnTo>
                        <a:pt x="250" y="256"/>
                      </a:lnTo>
                      <a:lnTo>
                        <a:pt x="232" y="258"/>
                      </a:lnTo>
                      <a:lnTo>
                        <a:pt x="214" y="260"/>
                      </a:lnTo>
                      <a:lnTo>
                        <a:pt x="195" y="260"/>
                      </a:lnTo>
                      <a:lnTo>
                        <a:pt x="176" y="262"/>
                      </a:lnTo>
                      <a:lnTo>
                        <a:pt x="156" y="260"/>
                      </a:lnTo>
                      <a:lnTo>
                        <a:pt x="137" y="260"/>
                      </a:lnTo>
                      <a:lnTo>
                        <a:pt x="118" y="259"/>
                      </a:lnTo>
                      <a:lnTo>
                        <a:pt x="101" y="257"/>
                      </a:lnTo>
                      <a:lnTo>
                        <a:pt x="85" y="255"/>
                      </a:lnTo>
                      <a:lnTo>
                        <a:pt x="70" y="251"/>
                      </a:lnTo>
                      <a:lnTo>
                        <a:pt x="57" y="248"/>
                      </a:lnTo>
                      <a:lnTo>
                        <a:pt x="48" y="243"/>
                      </a:lnTo>
                      <a:lnTo>
                        <a:pt x="42" y="232"/>
                      </a:lnTo>
                      <a:lnTo>
                        <a:pt x="38" y="219"/>
                      </a:lnTo>
                      <a:lnTo>
                        <a:pt x="35" y="207"/>
                      </a:lnTo>
                      <a:lnTo>
                        <a:pt x="34" y="195"/>
                      </a:lnTo>
                      <a:lnTo>
                        <a:pt x="31" y="192"/>
                      </a:lnTo>
                      <a:lnTo>
                        <a:pt x="27" y="190"/>
                      </a:lnTo>
                      <a:lnTo>
                        <a:pt x="24" y="189"/>
                      </a:lnTo>
                      <a:lnTo>
                        <a:pt x="22" y="187"/>
                      </a:lnTo>
                      <a:lnTo>
                        <a:pt x="20" y="182"/>
                      </a:lnTo>
                      <a:lnTo>
                        <a:pt x="20" y="177"/>
                      </a:lnTo>
                      <a:lnTo>
                        <a:pt x="19" y="174"/>
                      </a:lnTo>
                      <a:lnTo>
                        <a:pt x="18" y="169"/>
                      </a:lnTo>
                      <a:lnTo>
                        <a:pt x="23" y="166"/>
                      </a:lnTo>
                      <a:lnTo>
                        <a:pt x="27" y="164"/>
                      </a:lnTo>
                      <a:lnTo>
                        <a:pt x="32" y="161"/>
                      </a:lnTo>
                      <a:lnTo>
                        <a:pt x="37" y="158"/>
                      </a:lnTo>
                      <a:lnTo>
                        <a:pt x="31" y="158"/>
                      </a:lnTo>
                      <a:lnTo>
                        <a:pt x="25" y="158"/>
                      </a:lnTo>
                      <a:lnTo>
                        <a:pt x="19" y="158"/>
                      </a:lnTo>
                      <a:lnTo>
                        <a:pt x="14" y="158"/>
                      </a:lnTo>
                      <a:lnTo>
                        <a:pt x="14" y="152"/>
                      </a:lnTo>
                      <a:lnTo>
                        <a:pt x="14" y="145"/>
                      </a:lnTo>
                      <a:lnTo>
                        <a:pt x="14" y="138"/>
                      </a:lnTo>
                      <a:lnTo>
                        <a:pt x="14" y="131"/>
                      </a:lnTo>
                      <a:lnTo>
                        <a:pt x="18" y="129"/>
                      </a:lnTo>
                      <a:lnTo>
                        <a:pt x="23" y="128"/>
                      </a:lnTo>
                      <a:lnTo>
                        <a:pt x="27" y="126"/>
                      </a:lnTo>
                      <a:lnTo>
                        <a:pt x="32" y="125"/>
                      </a:lnTo>
                      <a:lnTo>
                        <a:pt x="27" y="120"/>
                      </a:lnTo>
                      <a:lnTo>
                        <a:pt x="24" y="116"/>
                      </a:lnTo>
                      <a:lnTo>
                        <a:pt x="19" y="113"/>
                      </a:lnTo>
                      <a:lnTo>
                        <a:pt x="15" y="108"/>
                      </a:lnTo>
                      <a:lnTo>
                        <a:pt x="14" y="105"/>
                      </a:lnTo>
                      <a:lnTo>
                        <a:pt x="14" y="100"/>
                      </a:lnTo>
                      <a:lnTo>
                        <a:pt x="12" y="97"/>
                      </a:lnTo>
                      <a:lnTo>
                        <a:pt x="11" y="93"/>
                      </a:lnTo>
                      <a:lnTo>
                        <a:pt x="17" y="91"/>
                      </a:lnTo>
                      <a:lnTo>
                        <a:pt x="22" y="88"/>
                      </a:lnTo>
                      <a:lnTo>
                        <a:pt x="27" y="84"/>
                      </a:lnTo>
                      <a:lnTo>
                        <a:pt x="32" y="82"/>
                      </a:lnTo>
                      <a:lnTo>
                        <a:pt x="31" y="78"/>
                      </a:lnTo>
                      <a:lnTo>
                        <a:pt x="31" y="75"/>
                      </a:lnTo>
                      <a:lnTo>
                        <a:pt x="31" y="72"/>
                      </a:lnTo>
                      <a:lnTo>
                        <a:pt x="30" y="67"/>
                      </a:lnTo>
                      <a:lnTo>
                        <a:pt x="25" y="65"/>
                      </a:lnTo>
                      <a:lnTo>
                        <a:pt x="20" y="62"/>
                      </a:lnTo>
                      <a:lnTo>
                        <a:pt x="16" y="61"/>
                      </a:lnTo>
                      <a:lnTo>
                        <a:pt x="11" y="59"/>
                      </a:lnTo>
                      <a:lnTo>
                        <a:pt x="11" y="51"/>
                      </a:lnTo>
                      <a:lnTo>
                        <a:pt x="11" y="42"/>
                      </a:lnTo>
                      <a:lnTo>
                        <a:pt x="11" y="34"/>
                      </a:lnTo>
                      <a:lnTo>
                        <a:pt x="11" y="25"/>
                      </a:lnTo>
                      <a:lnTo>
                        <a:pt x="9" y="20"/>
                      </a:lnTo>
                      <a:lnTo>
                        <a:pt x="5" y="13"/>
                      </a:lnTo>
                      <a:lnTo>
                        <a:pt x="2" y="6"/>
                      </a:lnTo>
                      <a:lnTo>
                        <a:pt x="0" y="0"/>
                      </a:lnTo>
                      <a:close/>
                    </a:path>
                  </a:pathLst>
                </a:custGeom>
                <a:solidFill>
                  <a:srgbClr val="3D3F42"/>
                </a:solidFill>
                <a:ln w="9525">
                  <a:noFill/>
                  <a:round/>
                  <a:headEnd/>
                  <a:tailEnd/>
                </a:ln>
                <a:effectLst/>
              </p:spPr>
              <p:txBody>
                <a:bodyPr/>
                <a:lstStyle/>
                <a:p>
                  <a:pPr>
                    <a:defRPr/>
                  </a:pPr>
                  <a:endParaRPr lang="en-US">
                    <a:latin typeface="Arial" charset="0"/>
                    <a:cs typeface="+mn-cs"/>
                  </a:endParaRPr>
                </a:p>
              </p:txBody>
            </p:sp>
            <p:sp>
              <p:nvSpPr>
                <p:cNvPr id="65" name="Freeform 62"/>
                <p:cNvSpPr>
                  <a:spLocks/>
                </p:cNvSpPr>
                <p:nvPr/>
              </p:nvSpPr>
              <p:spPr bwMode="auto">
                <a:xfrm>
                  <a:off x="2357" y="3465"/>
                  <a:ext cx="160" cy="131"/>
                </a:xfrm>
                <a:custGeom>
                  <a:avLst/>
                  <a:gdLst/>
                  <a:ahLst/>
                  <a:cxnLst>
                    <a:cxn ang="0">
                      <a:pos x="41" y="0"/>
                    </a:cxn>
                    <a:cxn ang="0">
                      <a:pos x="100" y="0"/>
                    </a:cxn>
                    <a:cxn ang="0">
                      <a:pos x="160" y="0"/>
                    </a:cxn>
                    <a:cxn ang="0">
                      <a:pos x="220" y="0"/>
                    </a:cxn>
                    <a:cxn ang="0">
                      <a:pos x="280" y="0"/>
                    </a:cxn>
                    <a:cxn ang="0">
                      <a:pos x="318" y="5"/>
                    </a:cxn>
                    <a:cxn ang="0">
                      <a:pos x="311" y="19"/>
                    </a:cxn>
                    <a:cxn ang="0">
                      <a:pos x="309" y="47"/>
                    </a:cxn>
                    <a:cxn ang="0">
                      <a:pos x="300" y="61"/>
                    </a:cxn>
                    <a:cxn ang="0">
                      <a:pos x="292" y="69"/>
                    </a:cxn>
                    <a:cxn ang="0">
                      <a:pos x="292" y="81"/>
                    </a:cxn>
                    <a:cxn ang="0">
                      <a:pos x="304" y="81"/>
                    </a:cxn>
                    <a:cxn ang="0">
                      <a:pos x="309" y="94"/>
                    </a:cxn>
                    <a:cxn ang="0">
                      <a:pos x="304" y="109"/>
                    </a:cxn>
                    <a:cxn ang="0">
                      <a:pos x="295" y="112"/>
                    </a:cxn>
                    <a:cxn ang="0">
                      <a:pos x="304" y="124"/>
                    </a:cxn>
                    <a:cxn ang="0">
                      <a:pos x="307" y="137"/>
                    </a:cxn>
                    <a:cxn ang="0">
                      <a:pos x="304" y="149"/>
                    </a:cxn>
                    <a:cxn ang="0">
                      <a:pos x="296" y="157"/>
                    </a:cxn>
                    <a:cxn ang="0">
                      <a:pos x="307" y="168"/>
                    </a:cxn>
                    <a:cxn ang="0">
                      <a:pos x="309" y="180"/>
                    </a:cxn>
                    <a:cxn ang="0">
                      <a:pos x="305" y="191"/>
                    </a:cxn>
                    <a:cxn ang="0">
                      <a:pos x="300" y="203"/>
                    </a:cxn>
                    <a:cxn ang="0">
                      <a:pos x="295" y="220"/>
                    </a:cxn>
                    <a:cxn ang="0">
                      <a:pos x="287" y="234"/>
                    </a:cxn>
                    <a:cxn ang="0">
                      <a:pos x="272" y="247"/>
                    </a:cxn>
                    <a:cxn ang="0">
                      <a:pos x="233" y="256"/>
                    </a:cxn>
                    <a:cxn ang="0">
                      <a:pos x="182" y="261"/>
                    </a:cxn>
                    <a:cxn ang="0">
                      <a:pos x="128" y="259"/>
                    </a:cxn>
                    <a:cxn ang="0">
                      <a:pos x="79" y="254"/>
                    </a:cxn>
                    <a:cxn ang="0">
                      <a:pos x="45" y="242"/>
                    </a:cxn>
                    <a:cxn ang="0">
                      <a:pos x="34" y="206"/>
                    </a:cxn>
                    <a:cxn ang="0">
                      <a:pos x="27" y="190"/>
                    </a:cxn>
                    <a:cxn ang="0">
                      <a:pos x="20" y="181"/>
                    </a:cxn>
                    <a:cxn ang="0">
                      <a:pos x="19" y="170"/>
                    </a:cxn>
                    <a:cxn ang="0">
                      <a:pos x="30" y="160"/>
                    </a:cxn>
                    <a:cxn ang="0">
                      <a:pos x="24" y="158"/>
                    </a:cxn>
                    <a:cxn ang="0">
                      <a:pos x="13" y="151"/>
                    </a:cxn>
                    <a:cxn ang="0">
                      <a:pos x="14" y="132"/>
                    </a:cxn>
                    <a:cxn ang="0">
                      <a:pos x="26" y="126"/>
                    </a:cxn>
                    <a:cxn ang="0">
                      <a:pos x="23" y="115"/>
                    </a:cxn>
                    <a:cxn ang="0">
                      <a:pos x="14" y="105"/>
                    </a:cxn>
                    <a:cxn ang="0">
                      <a:pos x="12" y="94"/>
                    </a:cxn>
                    <a:cxn ang="0">
                      <a:pos x="26" y="84"/>
                    </a:cxn>
                    <a:cxn ang="0">
                      <a:pos x="30" y="75"/>
                    </a:cxn>
                    <a:cxn ang="0">
                      <a:pos x="24" y="66"/>
                    </a:cxn>
                    <a:cxn ang="0">
                      <a:pos x="12" y="59"/>
                    </a:cxn>
                    <a:cxn ang="0">
                      <a:pos x="12" y="34"/>
                    </a:cxn>
                    <a:cxn ang="0">
                      <a:pos x="6" y="13"/>
                    </a:cxn>
                  </a:cxnLst>
                  <a:rect l="0" t="0" r="r" b="b"/>
                  <a:pathLst>
                    <a:path w="320" h="261">
                      <a:moveTo>
                        <a:pt x="0" y="0"/>
                      </a:moveTo>
                      <a:lnTo>
                        <a:pt x="20" y="0"/>
                      </a:lnTo>
                      <a:lnTo>
                        <a:pt x="41" y="0"/>
                      </a:lnTo>
                      <a:lnTo>
                        <a:pt x="60" y="0"/>
                      </a:lnTo>
                      <a:lnTo>
                        <a:pt x="81" y="0"/>
                      </a:lnTo>
                      <a:lnTo>
                        <a:pt x="100" y="0"/>
                      </a:lnTo>
                      <a:lnTo>
                        <a:pt x="121" y="0"/>
                      </a:lnTo>
                      <a:lnTo>
                        <a:pt x="141" y="0"/>
                      </a:lnTo>
                      <a:lnTo>
                        <a:pt x="160" y="0"/>
                      </a:lnTo>
                      <a:lnTo>
                        <a:pt x="181" y="0"/>
                      </a:lnTo>
                      <a:lnTo>
                        <a:pt x="201" y="0"/>
                      </a:lnTo>
                      <a:lnTo>
                        <a:pt x="220" y="0"/>
                      </a:lnTo>
                      <a:lnTo>
                        <a:pt x="241" y="0"/>
                      </a:lnTo>
                      <a:lnTo>
                        <a:pt x="260" y="0"/>
                      </a:lnTo>
                      <a:lnTo>
                        <a:pt x="280" y="0"/>
                      </a:lnTo>
                      <a:lnTo>
                        <a:pt x="301" y="0"/>
                      </a:lnTo>
                      <a:lnTo>
                        <a:pt x="320" y="0"/>
                      </a:lnTo>
                      <a:lnTo>
                        <a:pt x="318" y="5"/>
                      </a:lnTo>
                      <a:lnTo>
                        <a:pt x="316" y="9"/>
                      </a:lnTo>
                      <a:lnTo>
                        <a:pt x="313" y="14"/>
                      </a:lnTo>
                      <a:lnTo>
                        <a:pt x="311" y="19"/>
                      </a:lnTo>
                      <a:lnTo>
                        <a:pt x="310" y="28"/>
                      </a:lnTo>
                      <a:lnTo>
                        <a:pt x="310" y="37"/>
                      </a:lnTo>
                      <a:lnTo>
                        <a:pt x="309" y="47"/>
                      </a:lnTo>
                      <a:lnTo>
                        <a:pt x="308" y="57"/>
                      </a:lnTo>
                      <a:lnTo>
                        <a:pt x="303" y="59"/>
                      </a:lnTo>
                      <a:lnTo>
                        <a:pt x="300" y="61"/>
                      </a:lnTo>
                      <a:lnTo>
                        <a:pt x="296" y="64"/>
                      </a:lnTo>
                      <a:lnTo>
                        <a:pt x="292" y="66"/>
                      </a:lnTo>
                      <a:lnTo>
                        <a:pt x="292" y="69"/>
                      </a:lnTo>
                      <a:lnTo>
                        <a:pt x="292" y="73"/>
                      </a:lnTo>
                      <a:lnTo>
                        <a:pt x="292" y="77"/>
                      </a:lnTo>
                      <a:lnTo>
                        <a:pt x="292" y="81"/>
                      </a:lnTo>
                      <a:lnTo>
                        <a:pt x="296" y="81"/>
                      </a:lnTo>
                      <a:lnTo>
                        <a:pt x="301" y="81"/>
                      </a:lnTo>
                      <a:lnTo>
                        <a:pt x="304" y="81"/>
                      </a:lnTo>
                      <a:lnTo>
                        <a:pt x="309" y="81"/>
                      </a:lnTo>
                      <a:lnTo>
                        <a:pt x="309" y="88"/>
                      </a:lnTo>
                      <a:lnTo>
                        <a:pt x="309" y="94"/>
                      </a:lnTo>
                      <a:lnTo>
                        <a:pt x="309" y="100"/>
                      </a:lnTo>
                      <a:lnTo>
                        <a:pt x="308" y="107"/>
                      </a:lnTo>
                      <a:lnTo>
                        <a:pt x="304" y="109"/>
                      </a:lnTo>
                      <a:lnTo>
                        <a:pt x="302" y="110"/>
                      </a:lnTo>
                      <a:lnTo>
                        <a:pt x="298" y="111"/>
                      </a:lnTo>
                      <a:lnTo>
                        <a:pt x="295" y="112"/>
                      </a:lnTo>
                      <a:lnTo>
                        <a:pt x="297" y="117"/>
                      </a:lnTo>
                      <a:lnTo>
                        <a:pt x="301" y="120"/>
                      </a:lnTo>
                      <a:lnTo>
                        <a:pt x="304" y="124"/>
                      </a:lnTo>
                      <a:lnTo>
                        <a:pt x="307" y="128"/>
                      </a:lnTo>
                      <a:lnTo>
                        <a:pt x="307" y="133"/>
                      </a:lnTo>
                      <a:lnTo>
                        <a:pt x="307" y="137"/>
                      </a:lnTo>
                      <a:lnTo>
                        <a:pt x="307" y="142"/>
                      </a:lnTo>
                      <a:lnTo>
                        <a:pt x="307" y="147"/>
                      </a:lnTo>
                      <a:lnTo>
                        <a:pt x="304" y="149"/>
                      </a:lnTo>
                      <a:lnTo>
                        <a:pt x="302" y="151"/>
                      </a:lnTo>
                      <a:lnTo>
                        <a:pt x="298" y="155"/>
                      </a:lnTo>
                      <a:lnTo>
                        <a:pt x="296" y="157"/>
                      </a:lnTo>
                      <a:lnTo>
                        <a:pt x="300" y="160"/>
                      </a:lnTo>
                      <a:lnTo>
                        <a:pt x="303" y="164"/>
                      </a:lnTo>
                      <a:lnTo>
                        <a:pt x="307" y="168"/>
                      </a:lnTo>
                      <a:lnTo>
                        <a:pt x="310" y="172"/>
                      </a:lnTo>
                      <a:lnTo>
                        <a:pt x="309" y="176"/>
                      </a:lnTo>
                      <a:lnTo>
                        <a:pt x="309" y="180"/>
                      </a:lnTo>
                      <a:lnTo>
                        <a:pt x="308" y="183"/>
                      </a:lnTo>
                      <a:lnTo>
                        <a:pt x="307" y="188"/>
                      </a:lnTo>
                      <a:lnTo>
                        <a:pt x="305" y="191"/>
                      </a:lnTo>
                      <a:lnTo>
                        <a:pt x="303" y="195"/>
                      </a:lnTo>
                      <a:lnTo>
                        <a:pt x="302" y="200"/>
                      </a:lnTo>
                      <a:lnTo>
                        <a:pt x="300" y="203"/>
                      </a:lnTo>
                      <a:lnTo>
                        <a:pt x="298" y="209"/>
                      </a:lnTo>
                      <a:lnTo>
                        <a:pt x="296" y="214"/>
                      </a:lnTo>
                      <a:lnTo>
                        <a:pt x="295" y="220"/>
                      </a:lnTo>
                      <a:lnTo>
                        <a:pt x="293" y="226"/>
                      </a:lnTo>
                      <a:lnTo>
                        <a:pt x="290" y="231"/>
                      </a:lnTo>
                      <a:lnTo>
                        <a:pt x="287" y="234"/>
                      </a:lnTo>
                      <a:lnTo>
                        <a:pt x="284" y="238"/>
                      </a:lnTo>
                      <a:lnTo>
                        <a:pt x="280" y="242"/>
                      </a:lnTo>
                      <a:lnTo>
                        <a:pt x="272" y="247"/>
                      </a:lnTo>
                      <a:lnTo>
                        <a:pt x="260" y="250"/>
                      </a:lnTo>
                      <a:lnTo>
                        <a:pt x="248" y="254"/>
                      </a:lnTo>
                      <a:lnTo>
                        <a:pt x="233" y="256"/>
                      </a:lnTo>
                      <a:lnTo>
                        <a:pt x="217" y="258"/>
                      </a:lnTo>
                      <a:lnTo>
                        <a:pt x="199" y="259"/>
                      </a:lnTo>
                      <a:lnTo>
                        <a:pt x="182" y="261"/>
                      </a:lnTo>
                      <a:lnTo>
                        <a:pt x="164" y="261"/>
                      </a:lnTo>
                      <a:lnTo>
                        <a:pt x="145" y="261"/>
                      </a:lnTo>
                      <a:lnTo>
                        <a:pt x="128" y="259"/>
                      </a:lnTo>
                      <a:lnTo>
                        <a:pt x="111" y="258"/>
                      </a:lnTo>
                      <a:lnTo>
                        <a:pt x="94" y="256"/>
                      </a:lnTo>
                      <a:lnTo>
                        <a:pt x="79" y="254"/>
                      </a:lnTo>
                      <a:lnTo>
                        <a:pt x="66" y="250"/>
                      </a:lnTo>
                      <a:lnTo>
                        <a:pt x="54" y="247"/>
                      </a:lnTo>
                      <a:lnTo>
                        <a:pt x="45" y="242"/>
                      </a:lnTo>
                      <a:lnTo>
                        <a:pt x="41" y="231"/>
                      </a:lnTo>
                      <a:lnTo>
                        <a:pt x="36" y="218"/>
                      </a:lnTo>
                      <a:lnTo>
                        <a:pt x="34" y="206"/>
                      </a:lnTo>
                      <a:lnTo>
                        <a:pt x="32" y="194"/>
                      </a:lnTo>
                      <a:lnTo>
                        <a:pt x="30" y="191"/>
                      </a:lnTo>
                      <a:lnTo>
                        <a:pt x="27" y="190"/>
                      </a:lnTo>
                      <a:lnTo>
                        <a:pt x="23" y="188"/>
                      </a:lnTo>
                      <a:lnTo>
                        <a:pt x="21" y="186"/>
                      </a:lnTo>
                      <a:lnTo>
                        <a:pt x="20" y="181"/>
                      </a:lnTo>
                      <a:lnTo>
                        <a:pt x="20" y="178"/>
                      </a:lnTo>
                      <a:lnTo>
                        <a:pt x="19" y="174"/>
                      </a:lnTo>
                      <a:lnTo>
                        <a:pt x="19" y="170"/>
                      </a:lnTo>
                      <a:lnTo>
                        <a:pt x="23" y="166"/>
                      </a:lnTo>
                      <a:lnTo>
                        <a:pt x="27" y="163"/>
                      </a:lnTo>
                      <a:lnTo>
                        <a:pt x="30" y="160"/>
                      </a:lnTo>
                      <a:lnTo>
                        <a:pt x="35" y="158"/>
                      </a:lnTo>
                      <a:lnTo>
                        <a:pt x="29" y="158"/>
                      </a:lnTo>
                      <a:lnTo>
                        <a:pt x="24" y="158"/>
                      </a:lnTo>
                      <a:lnTo>
                        <a:pt x="19" y="158"/>
                      </a:lnTo>
                      <a:lnTo>
                        <a:pt x="13" y="158"/>
                      </a:lnTo>
                      <a:lnTo>
                        <a:pt x="13" y="151"/>
                      </a:lnTo>
                      <a:lnTo>
                        <a:pt x="13" y="144"/>
                      </a:lnTo>
                      <a:lnTo>
                        <a:pt x="13" y="137"/>
                      </a:lnTo>
                      <a:lnTo>
                        <a:pt x="14" y="132"/>
                      </a:lnTo>
                      <a:lnTo>
                        <a:pt x="18" y="129"/>
                      </a:lnTo>
                      <a:lnTo>
                        <a:pt x="22" y="127"/>
                      </a:lnTo>
                      <a:lnTo>
                        <a:pt x="26" y="126"/>
                      </a:lnTo>
                      <a:lnTo>
                        <a:pt x="30" y="124"/>
                      </a:lnTo>
                      <a:lnTo>
                        <a:pt x="27" y="119"/>
                      </a:lnTo>
                      <a:lnTo>
                        <a:pt x="23" y="115"/>
                      </a:lnTo>
                      <a:lnTo>
                        <a:pt x="19" y="112"/>
                      </a:lnTo>
                      <a:lnTo>
                        <a:pt x="15" y="109"/>
                      </a:lnTo>
                      <a:lnTo>
                        <a:pt x="14" y="105"/>
                      </a:lnTo>
                      <a:lnTo>
                        <a:pt x="14" y="100"/>
                      </a:lnTo>
                      <a:lnTo>
                        <a:pt x="13" y="97"/>
                      </a:lnTo>
                      <a:lnTo>
                        <a:pt x="12" y="94"/>
                      </a:lnTo>
                      <a:lnTo>
                        <a:pt x="16" y="91"/>
                      </a:lnTo>
                      <a:lnTo>
                        <a:pt x="21" y="88"/>
                      </a:lnTo>
                      <a:lnTo>
                        <a:pt x="26" y="84"/>
                      </a:lnTo>
                      <a:lnTo>
                        <a:pt x="30" y="82"/>
                      </a:lnTo>
                      <a:lnTo>
                        <a:pt x="30" y="79"/>
                      </a:lnTo>
                      <a:lnTo>
                        <a:pt x="30" y="75"/>
                      </a:lnTo>
                      <a:lnTo>
                        <a:pt x="29" y="72"/>
                      </a:lnTo>
                      <a:lnTo>
                        <a:pt x="29" y="68"/>
                      </a:lnTo>
                      <a:lnTo>
                        <a:pt x="24" y="66"/>
                      </a:lnTo>
                      <a:lnTo>
                        <a:pt x="21" y="64"/>
                      </a:lnTo>
                      <a:lnTo>
                        <a:pt x="16" y="61"/>
                      </a:lnTo>
                      <a:lnTo>
                        <a:pt x="12" y="59"/>
                      </a:lnTo>
                      <a:lnTo>
                        <a:pt x="12" y="51"/>
                      </a:lnTo>
                      <a:lnTo>
                        <a:pt x="12" y="42"/>
                      </a:lnTo>
                      <a:lnTo>
                        <a:pt x="12" y="34"/>
                      </a:lnTo>
                      <a:lnTo>
                        <a:pt x="12" y="26"/>
                      </a:lnTo>
                      <a:lnTo>
                        <a:pt x="9" y="20"/>
                      </a:lnTo>
                      <a:lnTo>
                        <a:pt x="6" y="13"/>
                      </a:lnTo>
                      <a:lnTo>
                        <a:pt x="4" y="6"/>
                      </a:lnTo>
                      <a:lnTo>
                        <a:pt x="0" y="0"/>
                      </a:lnTo>
                      <a:close/>
                    </a:path>
                  </a:pathLst>
                </a:custGeom>
                <a:solidFill>
                  <a:srgbClr val="47474C"/>
                </a:solidFill>
                <a:ln w="9525">
                  <a:noFill/>
                  <a:round/>
                  <a:headEnd/>
                  <a:tailEnd/>
                </a:ln>
                <a:effectLst/>
              </p:spPr>
              <p:txBody>
                <a:bodyPr/>
                <a:lstStyle/>
                <a:p>
                  <a:pPr>
                    <a:defRPr/>
                  </a:pPr>
                  <a:endParaRPr lang="en-US">
                    <a:latin typeface="Arial" charset="0"/>
                    <a:cs typeface="+mn-cs"/>
                  </a:endParaRPr>
                </a:p>
              </p:txBody>
            </p:sp>
            <p:sp>
              <p:nvSpPr>
                <p:cNvPr id="66" name="Freeform 63"/>
                <p:cNvSpPr>
                  <a:spLocks/>
                </p:cNvSpPr>
                <p:nvPr/>
              </p:nvSpPr>
              <p:spPr bwMode="auto">
                <a:xfrm>
                  <a:off x="2362" y="3465"/>
                  <a:ext cx="148" cy="131"/>
                </a:xfrm>
                <a:custGeom>
                  <a:avLst/>
                  <a:gdLst/>
                  <a:ahLst/>
                  <a:cxnLst>
                    <a:cxn ang="0">
                      <a:pos x="37" y="0"/>
                    </a:cxn>
                    <a:cxn ang="0">
                      <a:pos x="92" y="0"/>
                    </a:cxn>
                    <a:cxn ang="0">
                      <a:pos x="147" y="0"/>
                    </a:cxn>
                    <a:cxn ang="0">
                      <a:pos x="203" y="0"/>
                    </a:cxn>
                    <a:cxn ang="0">
                      <a:pos x="259" y="2"/>
                    </a:cxn>
                    <a:cxn ang="0">
                      <a:pos x="294" y="6"/>
                    </a:cxn>
                    <a:cxn ang="0">
                      <a:pos x="287" y="19"/>
                    </a:cxn>
                    <a:cxn ang="0">
                      <a:pos x="284" y="48"/>
                    </a:cxn>
                    <a:cxn ang="0">
                      <a:pos x="276" y="60"/>
                    </a:cxn>
                    <a:cxn ang="0">
                      <a:pos x="269" y="70"/>
                    </a:cxn>
                    <a:cxn ang="0">
                      <a:pos x="269" y="81"/>
                    </a:cxn>
                    <a:cxn ang="0">
                      <a:pos x="281" y="81"/>
                    </a:cxn>
                    <a:cxn ang="0">
                      <a:pos x="285" y="94"/>
                    </a:cxn>
                    <a:cxn ang="0">
                      <a:pos x="281" y="109"/>
                    </a:cxn>
                    <a:cxn ang="0">
                      <a:pos x="272" y="112"/>
                    </a:cxn>
                    <a:cxn ang="0">
                      <a:pos x="280" y="124"/>
                    </a:cxn>
                    <a:cxn ang="0">
                      <a:pos x="283" y="136"/>
                    </a:cxn>
                    <a:cxn ang="0">
                      <a:pos x="281" y="149"/>
                    </a:cxn>
                    <a:cxn ang="0">
                      <a:pos x="274" y="157"/>
                    </a:cxn>
                    <a:cxn ang="0">
                      <a:pos x="283" y="167"/>
                    </a:cxn>
                    <a:cxn ang="0">
                      <a:pos x="284" y="179"/>
                    </a:cxn>
                    <a:cxn ang="0">
                      <a:pos x="282" y="192"/>
                    </a:cxn>
                    <a:cxn ang="0">
                      <a:pos x="276" y="202"/>
                    </a:cxn>
                    <a:cxn ang="0">
                      <a:pos x="272" y="220"/>
                    </a:cxn>
                    <a:cxn ang="0">
                      <a:pos x="265" y="233"/>
                    </a:cxn>
                    <a:cxn ang="0">
                      <a:pos x="251" y="246"/>
                    </a:cxn>
                    <a:cxn ang="0">
                      <a:pos x="215" y="255"/>
                    </a:cxn>
                    <a:cxn ang="0">
                      <a:pos x="168" y="260"/>
                    </a:cxn>
                    <a:cxn ang="0">
                      <a:pos x="117" y="258"/>
                    </a:cxn>
                    <a:cxn ang="0">
                      <a:pos x="72" y="253"/>
                    </a:cxn>
                    <a:cxn ang="0">
                      <a:pos x="40" y="241"/>
                    </a:cxn>
                    <a:cxn ang="0">
                      <a:pos x="30" y="205"/>
                    </a:cxn>
                    <a:cxn ang="0">
                      <a:pos x="24" y="189"/>
                    </a:cxn>
                    <a:cxn ang="0">
                      <a:pos x="17" y="181"/>
                    </a:cxn>
                    <a:cxn ang="0">
                      <a:pos x="16" y="169"/>
                    </a:cxn>
                    <a:cxn ang="0">
                      <a:pos x="28" y="161"/>
                    </a:cxn>
                    <a:cxn ang="0">
                      <a:pos x="22" y="157"/>
                    </a:cxn>
                    <a:cxn ang="0">
                      <a:pos x="11" y="151"/>
                    </a:cxn>
                    <a:cxn ang="0">
                      <a:pos x="11" y="131"/>
                    </a:cxn>
                    <a:cxn ang="0">
                      <a:pos x="23" y="125"/>
                    </a:cxn>
                    <a:cxn ang="0">
                      <a:pos x="19" y="116"/>
                    </a:cxn>
                    <a:cxn ang="0">
                      <a:pos x="11" y="104"/>
                    </a:cxn>
                    <a:cxn ang="0">
                      <a:pos x="9" y="94"/>
                    </a:cxn>
                    <a:cxn ang="0">
                      <a:pos x="23" y="85"/>
                    </a:cxn>
                    <a:cxn ang="0">
                      <a:pos x="26" y="75"/>
                    </a:cxn>
                    <a:cxn ang="0">
                      <a:pos x="22" y="65"/>
                    </a:cxn>
                    <a:cxn ang="0">
                      <a:pos x="9" y="59"/>
                    </a:cxn>
                    <a:cxn ang="0">
                      <a:pos x="9" y="34"/>
                    </a:cxn>
                    <a:cxn ang="0">
                      <a:pos x="5" y="13"/>
                    </a:cxn>
                  </a:cxnLst>
                  <a:rect l="0" t="0" r="r" b="b"/>
                  <a:pathLst>
                    <a:path w="296" h="260">
                      <a:moveTo>
                        <a:pt x="0" y="0"/>
                      </a:moveTo>
                      <a:lnTo>
                        <a:pt x="18" y="0"/>
                      </a:lnTo>
                      <a:lnTo>
                        <a:pt x="37" y="0"/>
                      </a:lnTo>
                      <a:lnTo>
                        <a:pt x="55" y="0"/>
                      </a:lnTo>
                      <a:lnTo>
                        <a:pt x="74" y="0"/>
                      </a:lnTo>
                      <a:lnTo>
                        <a:pt x="92" y="0"/>
                      </a:lnTo>
                      <a:lnTo>
                        <a:pt x="110" y="0"/>
                      </a:lnTo>
                      <a:lnTo>
                        <a:pt x="129" y="0"/>
                      </a:lnTo>
                      <a:lnTo>
                        <a:pt x="147" y="0"/>
                      </a:lnTo>
                      <a:lnTo>
                        <a:pt x="166" y="0"/>
                      </a:lnTo>
                      <a:lnTo>
                        <a:pt x="184" y="0"/>
                      </a:lnTo>
                      <a:lnTo>
                        <a:pt x="203" y="0"/>
                      </a:lnTo>
                      <a:lnTo>
                        <a:pt x="222" y="0"/>
                      </a:lnTo>
                      <a:lnTo>
                        <a:pt x="241" y="2"/>
                      </a:lnTo>
                      <a:lnTo>
                        <a:pt x="259" y="2"/>
                      </a:lnTo>
                      <a:lnTo>
                        <a:pt x="277" y="2"/>
                      </a:lnTo>
                      <a:lnTo>
                        <a:pt x="296" y="2"/>
                      </a:lnTo>
                      <a:lnTo>
                        <a:pt x="294" y="6"/>
                      </a:lnTo>
                      <a:lnTo>
                        <a:pt x="291" y="10"/>
                      </a:lnTo>
                      <a:lnTo>
                        <a:pt x="289" y="14"/>
                      </a:lnTo>
                      <a:lnTo>
                        <a:pt x="287" y="19"/>
                      </a:lnTo>
                      <a:lnTo>
                        <a:pt x="285" y="28"/>
                      </a:lnTo>
                      <a:lnTo>
                        <a:pt x="285" y="37"/>
                      </a:lnTo>
                      <a:lnTo>
                        <a:pt x="284" y="48"/>
                      </a:lnTo>
                      <a:lnTo>
                        <a:pt x="284" y="57"/>
                      </a:lnTo>
                      <a:lnTo>
                        <a:pt x="280" y="59"/>
                      </a:lnTo>
                      <a:lnTo>
                        <a:pt x="276" y="60"/>
                      </a:lnTo>
                      <a:lnTo>
                        <a:pt x="273" y="63"/>
                      </a:lnTo>
                      <a:lnTo>
                        <a:pt x="269" y="65"/>
                      </a:lnTo>
                      <a:lnTo>
                        <a:pt x="269" y="70"/>
                      </a:lnTo>
                      <a:lnTo>
                        <a:pt x="269" y="73"/>
                      </a:lnTo>
                      <a:lnTo>
                        <a:pt x="269" y="78"/>
                      </a:lnTo>
                      <a:lnTo>
                        <a:pt x="269" y="81"/>
                      </a:lnTo>
                      <a:lnTo>
                        <a:pt x="274" y="81"/>
                      </a:lnTo>
                      <a:lnTo>
                        <a:pt x="277" y="81"/>
                      </a:lnTo>
                      <a:lnTo>
                        <a:pt x="281" y="81"/>
                      </a:lnTo>
                      <a:lnTo>
                        <a:pt x="285" y="81"/>
                      </a:lnTo>
                      <a:lnTo>
                        <a:pt x="285" y="88"/>
                      </a:lnTo>
                      <a:lnTo>
                        <a:pt x="285" y="94"/>
                      </a:lnTo>
                      <a:lnTo>
                        <a:pt x="284" y="101"/>
                      </a:lnTo>
                      <a:lnTo>
                        <a:pt x="284" y="108"/>
                      </a:lnTo>
                      <a:lnTo>
                        <a:pt x="281" y="109"/>
                      </a:lnTo>
                      <a:lnTo>
                        <a:pt x="279" y="110"/>
                      </a:lnTo>
                      <a:lnTo>
                        <a:pt x="275" y="111"/>
                      </a:lnTo>
                      <a:lnTo>
                        <a:pt x="272" y="112"/>
                      </a:lnTo>
                      <a:lnTo>
                        <a:pt x="274" y="116"/>
                      </a:lnTo>
                      <a:lnTo>
                        <a:pt x="277" y="119"/>
                      </a:lnTo>
                      <a:lnTo>
                        <a:pt x="280" y="124"/>
                      </a:lnTo>
                      <a:lnTo>
                        <a:pt x="283" y="127"/>
                      </a:lnTo>
                      <a:lnTo>
                        <a:pt x="283" y="132"/>
                      </a:lnTo>
                      <a:lnTo>
                        <a:pt x="283" y="136"/>
                      </a:lnTo>
                      <a:lnTo>
                        <a:pt x="283" y="142"/>
                      </a:lnTo>
                      <a:lnTo>
                        <a:pt x="283" y="147"/>
                      </a:lnTo>
                      <a:lnTo>
                        <a:pt x="281" y="149"/>
                      </a:lnTo>
                      <a:lnTo>
                        <a:pt x="279" y="151"/>
                      </a:lnTo>
                      <a:lnTo>
                        <a:pt x="276" y="155"/>
                      </a:lnTo>
                      <a:lnTo>
                        <a:pt x="274" y="157"/>
                      </a:lnTo>
                      <a:lnTo>
                        <a:pt x="276" y="161"/>
                      </a:lnTo>
                      <a:lnTo>
                        <a:pt x="280" y="164"/>
                      </a:lnTo>
                      <a:lnTo>
                        <a:pt x="283" y="167"/>
                      </a:lnTo>
                      <a:lnTo>
                        <a:pt x="285" y="171"/>
                      </a:lnTo>
                      <a:lnTo>
                        <a:pt x="284" y="175"/>
                      </a:lnTo>
                      <a:lnTo>
                        <a:pt x="284" y="179"/>
                      </a:lnTo>
                      <a:lnTo>
                        <a:pt x="283" y="184"/>
                      </a:lnTo>
                      <a:lnTo>
                        <a:pt x="283" y="188"/>
                      </a:lnTo>
                      <a:lnTo>
                        <a:pt x="282" y="192"/>
                      </a:lnTo>
                      <a:lnTo>
                        <a:pt x="280" y="195"/>
                      </a:lnTo>
                      <a:lnTo>
                        <a:pt x="279" y="199"/>
                      </a:lnTo>
                      <a:lnTo>
                        <a:pt x="276" y="202"/>
                      </a:lnTo>
                      <a:lnTo>
                        <a:pt x="275" y="208"/>
                      </a:lnTo>
                      <a:lnTo>
                        <a:pt x="274" y="213"/>
                      </a:lnTo>
                      <a:lnTo>
                        <a:pt x="272" y="220"/>
                      </a:lnTo>
                      <a:lnTo>
                        <a:pt x="271" y="226"/>
                      </a:lnTo>
                      <a:lnTo>
                        <a:pt x="268" y="230"/>
                      </a:lnTo>
                      <a:lnTo>
                        <a:pt x="265" y="233"/>
                      </a:lnTo>
                      <a:lnTo>
                        <a:pt x="261" y="238"/>
                      </a:lnTo>
                      <a:lnTo>
                        <a:pt x="259" y="241"/>
                      </a:lnTo>
                      <a:lnTo>
                        <a:pt x="251" y="246"/>
                      </a:lnTo>
                      <a:lnTo>
                        <a:pt x="241" y="249"/>
                      </a:lnTo>
                      <a:lnTo>
                        <a:pt x="229" y="253"/>
                      </a:lnTo>
                      <a:lnTo>
                        <a:pt x="215" y="255"/>
                      </a:lnTo>
                      <a:lnTo>
                        <a:pt x="200" y="257"/>
                      </a:lnTo>
                      <a:lnTo>
                        <a:pt x="184" y="258"/>
                      </a:lnTo>
                      <a:lnTo>
                        <a:pt x="168" y="260"/>
                      </a:lnTo>
                      <a:lnTo>
                        <a:pt x="151" y="260"/>
                      </a:lnTo>
                      <a:lnTo>
                        <a:pt x="133" y="260"/>
                      </a:lnTo>
                      <a:lnTo>
                        <a:pt x="117" y="258"/>
                      </a:lnTo>
                      <a:lnTo>
                        <a:pt x="101" y="257"/>
                      </a:lnTo>
                      <a:lnTo>
                        <a:pt x="86" y="255"/>
                      </a:lnTo>
                      <a:lnTo>
                        <a:pt x="72" y="253"/>
                      </a:lnTo>
                      <a:lnTo>
                        <a:pt x="60" y="249"/>
                      </a:lnTo>
                      <a:lnTo>
                        <a:pt x="48" y="246"/>
                      </a:lnTo>
                      <a:lnTo>
                        <a:pt x="40" y="241"/>
                      </a:lnTo>
                      <a:lnTo>
                        <a:pt x="36" y="230"/>
                      </a:lnTo>
                      <a:lnTo>
                        <a:pt x="32" y="218"/>
                      </a:lnTo>
                      <a:lnTo>
                        <a:pt x="30" y="205"/>
                      </a:lnTo>
                      <a:lnTo>
                        <a:pt x="29" y="194"/>
                      </a:lnTo>
                      <a:lnTo>
                        <a:pt x="26" y="192"/>
                      </a:lnTo>
                      <a:lnTo>
                        <a:pt x="24" y="189"/>
                      </a:lnTo>
                      <a:lnTo>
                        <a:pt x="21" y="188"/>
                      </a:lnTo>
                      <a:lnTo>
                        <a:pt x="18" y="186"/>
                      </a:lnTo>
                      <a:lnTo>
                        <a:pt x="17" y="181"/>
                      </a:lnTo>
                      <a:lnTo>
                        <a:pt x="17" y="177"/>
                      </a:lnTo>
                      <a:lnTo>
                        <a:pt x="16" y="173"/>
                      </a:lnTo>
                      <a:lnTo>
                        <a:pt x="16" y="169"/>
                      </a:lnTo>
                      <a:lnTo>
                        <a:pt x="19" y="166"/>
                      </a:lnTo>
                      <a:lnTo>
                        <a:pt x="24" y="163"/>
                      </a:lnTo>
                      <a:lnTo>
                        <a:pt x="28" y="161"/>
                      </a:lnTo>
                      <a:lnTo>
                        <a:pt x="32" y="157"/>
                      </a:lnTo>
                      <a:lnTo>
                        <a:pt x="28" y="157"/>
                      </a:lnTo>
                      <a:lnTo>
                        <a:pt x="22" y="157"/>
                      </a:lnTo>
                      <a:lnTo>
                        <a:pt x="17" y="157"/>
                      </a:lnTo>
                      <a:lnTo>
                        <a:pt x="11" y="157"/>
                      </a:lnTo>
                      <a:lnTo>
                        <a:pt x="11" y="151"/>
                      </a:lnTo>
                      <a:lnTo>
                        <a:pt x="11" y="144"/>
                      </a:lnTo>
                      <a:lnTo>
                        <a:pt x="11" y="137"/>
                      </a:lnTo>
                      <a:lnTo>
                        <a:pt x="11" y="131"/>
                      </a:lnTo>
                      <a:lnTo>
                        <a:pt x="16" y="128"/>
                      </a:lnTo>
                      <a:lnTo>
                        <a:pt x="19" y="127"/>
                      </a:lnTo>
                      <a:lnTo>
                        <a:pt x="23" y="125"/>
                      </a:lnTo>
                      <a:lnTo>
                        <a:pt x="28" y="124"/>
                      </a:lnTo>
                      <a:lnTo>
                        <a:pt x="23" y="119"/>
                      </a:lnTo>
                      <a:lnTo>
                        <a:pt x="19" y="116"/>
                      </a:lnTo>
                      <a:lnTo>
                        <a:pt x="16" y="112"/>
                      </a:lnTo>
                      <a:lnTo>
                        <a:pt x="13" y="109"/>
                      </a:lnTo>
                      <a:lnTo>
                        <a:pt x="11" y="104"/>
                      </a:lnTo>
                      <a:lnTo>
                        <a:pt x="11" y="101"/>
                      </a:lnTo>
                      <a:lnTo>
                        <a:pt x="10" y="97"/>
                      </a:lnTo>
                      <a:lnTo>
                        <a:pt x="9" y="94"/>
                      </a:lnTo>
                      <a:lnTo>
                        <a:pt x="14" y="91"/>
                      </a:lnTo>
                      <a:lnTo>
                        <a:pt x="18" y="88"/>
                      </a:lnTo>
                      <a:lnTo>
                        <a:pt x="23" y="85"/>
                      </a:lnTo>
                      <a:lnTo>
                        <a:pt x="28" y="82"/>
                      </a:lnTo>
                      <a:lnTo>
                        <a:pt x="26" y="79"/>
                      </a:lnTo>
                      <a:lnTo>
                        <a:pt x="26" y="75"/>
                      </a:lnTo>
                      <a:lnTo>
                        <a:pt x="26" y="72"/>
                      </a:lnTo>
                      <a:lnTo>
                        <a:pt x="25" y="67"/>
                      </a:lnTo>
                      <a:lnTo>
                        <a:pt x="22" y="65"/>
                      </a:lnTo>
                      <a:lnTo>
                        <a:pt x="17" y="63"/>
                      </a:lnTo>
                      <a:lnTo>
                        <a:pt x="14" y="61"/>
                      </a:lnTo>
                      <a:lnTo>
                        <a:pt x="9" y="59"/>
                      </a:lnTo>
                      <a:lnTo>
                        <a:pt x="9" y="51"/>
                      </a:lnTo>
                      <a:lnTo>
                        <a:pt x="9" y="42"/>
                      </a:lnTo>
                      <a:lnTo>
                        <a:pt x="9" y="34"/>
                      </a:lnTo>
                      <a:lnTo>
                        <a:pt x="9" y="26"/>
                      </a:lnTo>
                      <a:lnTo>
                        <a:pt x="7" y="20"/>
                      </a:lnTo>
                      <a:lnTo>
                        <a:pt x="5" y="13"/>
                      </a:lnTo>
                      <a:lnTo>
                        <a:pt x="2" y="7"/>
                      </a:lnTo>
                      <a:lnTo>
                        <a:pt x="0" y="0"/>
                      </a:lnTo>
                      <a:close/>
                    </a:path>
                  </a:pathLst>
                </a:custGeom>
                <a:solidFill>
                  <a:srgbClr val="4F5154"/>
                </a:solidFill>
                <a:ln w="9525">
                  <a:noFill/>
                  <a:round/>
                  <a:headEnd/>
                  <a:tailEnd/>
                </a:ln>
                <a:effectLst/>
              </p:spPr>
              <p:txBody>
                <a:bodyPr/>
                <a:lstStyle/>
                <a:p>
                  <a:pPr>
                    <a:defRPr/>
                  </a:pPr>
                  <a:endParaRPr lang="en-US">
                    <a:latin typeface="Arial" charset="0"/>
                    <a:cs typeface="+mn-cs"/>
                  </a:endParaRPr>
                </a:p>
              </p:txBody>
            </p:sp>
            <p:sp>
              <p:nvSpPr>
                <p:cNvPr id="67" name="Freeform 64"/>
                <p:cNvSpPr>
                  <a:spLocks/>
                </p:cNvSpPr>
                <p:nvPr/>
              </p:nvSpPr>
              <p:spPr bwMode="auto">
                <a:xfrm>
                  <a:off x="2370" y="3465"/>
                  <a:ext cx="136" cy="131"/>
                </a:xfrm>
                <a:custGeom>
                  <a:avLst/>
                  <a:gdLst/>
                  <a:ahLst/>
                  <a:cxnLst>
                    <a:cxn ang="0">
                      <a:pos x="35" y="0"/>
                    </a:cxn>
                    <a:cxn ang="0">
                      <a:pos x="86" y="0"/>
                    </a:cxn>
                    <a:cxn ang="0">
                      <a:pos x="137" y="0"/>
                    </a:cxn>
                    <a:cxn ang="0">
                      <a:pos x="188" y="0"/>
                    </a:cxn>
                    <a:cxn ang="0">
                      <a:pos x="239" y="0"/>
                    </a:cxn>
                    <a:cxn ang="0">
                      <a:pos x="271" y="4"/>
                    </a:cxn>
                    <a:cxn ang="0">
                      <a:pos x="264" y="18"/>
                    </a:cxn>
                    <a:cxn ang="0">
                      <a:pos x="263" y="46"/>
                    </a:cxn>
                    <a:cxn ang="0">
                      <a:pos x="255" y="60"/>
                    </a:cxn>
                    <a:cxn ang="0">
                      <a:pos x="248" y="68"/>
                    </a:cxn>
                    <a:cxn ang="0">
                      <a:pos x="248" y="79"/>
                    </a:cxn>
                    <a:cxn ang="0">
                      <a:pos x="260" y="79"/>
                    </a:cxn>
                    <a:cxn ang="0">
                      <a:pos x="263" y="92"/>
                    </a:cxn>
                    <a:cxn ang="0">
                      <a:pos x="260" y="107"/>
                    </a:cxn>
                    <a:cxn ang="0">
                      <a:pos x="251" y="110"/>
                    </a:cxn>
                    <a:cxn ang="0">
                      <a:pos x="258" y="122"/>
                    </a:cxn>
                    <a:cxn ang="0">
                      <a:pos x="261" y="134"/>
                    </a:cxn>
                    <a:cxn ang="0">
                      <a:pos x="258" y="146"/>
                    </a:cxn>
                    <a:cxn ang="0">
                      <a:pos x="253" y="154"/>
                    </a:cxn>
                    <a:cxn ang="0">
                      <a:pos x="261" y="166"/>
                    </a:cxn>
                    <a:cxn ang="0">
                      <a:pos x="263" y="177"/>
                    </a:cxn>
                    <a:cxn ang="0">
                      <a:pos x="260" y="189"/>
                    </a:cxn>
                    <a:cxn ang="0">
                      <a:pos x="255" y="199"/>
                    </a:cxn>
                    <a:cxn ang="0">
                      <a:pos x="251" y="217"/>
                    </a:cxn>
                    <a:cxn ang="0">
                      <a:pos x="246" y="230"/>
                    </a:cxn>
                    <a:cxn ang="0">
                      <a:pos x="233" y="243"/>
                    </a:cxn>
                    <a:cxn ang="0">
                      <a:pos x="200" y="252"/>
                    </a:cxn>
                    <a:cxn ang="0">
                      <a:pos x="155" y="257"/>
                    </a:cxn>
                    <a:cxn ang="0">
                      <a:pos x="109" y="255"/>
                    </a:cxn>
                    <a:cxn ang="0">
                      <a:pos x="66" y="251"/>
                    </a:cxn>
                    <a:cxn ang="0">
                      <a:pos x="37" y="239"/>
                    </a:cxn>
                    <a:cxn ang="0">
                      <a:pos x="28" y="202"/>
                    </a:cxn>
                    <a:cxn ang="0">
                      <a:pos x="22" y="187"/>
                    </a:cxn>
                    <a:cxn ang="0">
                      <a:pos x="17" y="178"/>
                    </a:cxn>
                    <a:cxn ang="0">
                      <a:pos x="15" y="167"/>
                    </a:cxn>
                    <a:cxn ang="0">
                      <a:pos x="26" y="158"/>
                    </a:cxn>
                    <a:cxn ang="0">
                      <a:pos x="21" y="155"/>
                    </a:cxn>
                    <a:cxn ang="0">
                      <a:pos x="11" y="148"/>
                    </a:cxn>
                    <a:cxn ang="0">
                      <a:pos x="11" y="128"/>
                    </a:cxn>
                    <a:cxn ang="0">
                      <a:pos x="22" y="123"/>
                    </a:cxn>
                    <a:cxn ang="0">
                      <a:pos x="19" y="113"/>
                    </a:cxn>
                    <a:cxn ang="0">
                      <a:pos x="12" y="102"/>
                    </a:cxn>
                    <a:cxn ang="0">
                      <a:pos x="10" y="92"/>
                    </a:cxn>
                    <a:cxn ang="0">
                      <a:pos x="21" y="83"/>
                    </a:cxn>
                    <a:cxn ang="0">
                      <a:pos x="26" y="73"/>
                    </a:cxn>
                    <a:cxn ang="0">
                      <a:pos x="21" y="63"/>
                    </a:cxn>
                    <a:cxn ang="0">
                      <a:pos x="10" y="57"/>
                    </a:cxn>
                    <a:cxn ang="0">
                      <a:pos x="10" y="32"/>
                    </a:cxn>
                    <a:cxn ang="0">
                      <a:pos x="5" y="11"/>
                    </a:cxn>
                  </a:cxnLst>
                  <a:rect l="0" t="0" r="r" b="b"/>
                  <a:pathLst>
                    <a:path w="273" h="257">
                      <a:moveTo>
                        <a:pt x="0" y="0"/>
                      </a:moveTo>
                      <a:lnTo>
                        <a:pt x="18" y="0"/>
                      </a:lnTo>
                      <a:lnTo>
                        <a:pt x="35" y="0"/>
                      </a:lnTo>
                      <a:lnTo>
                        <a:pt x="51" y="0"/>
                      </a:lnTo>
                      <a:lnTo>
                        <a:pt x="68" y="0"/>
                      </a:lnTo>
                      <a:lnTo>
                        <a:pt x="86" y="0"/>
                      </a:lnTo>
                      <a:lnTo>
                        <a:pt x="103" y="0"/>
                      </a:lnTo>
                      <a:lnTo>
                        <a:pt x="120" y="0"/>
                      </a:lnTo>
                      <a:lnTo>
                        <a:pt x="137" y="0"/>
                      </a:lnTo>
                      <a:lnTo>
                        <a:pt x="154" y="0"/>
                      </a:lnTo>
                      <a:lnTo>
                        <a:pt x="171" y="0"/>
                      </a:lnTo>
                      <a:lnTo>
                        <a:pt x="188" y="0"/>
                      </a:lnTo>
                      <a:lnTo>
                        <a:pt x="205" y="0"/>
                      </a:lnTo>
                      <a:lnTo>
                        <a:pt x="223" y="0"/>
                      </a:lnTo>
                      <a:lnTo>
                        <a:pt x="239" y="0"/>
                      </a:lnTo>
                      <a:lnTo>
                        <a:pt x="256" y="0"/>
                      </a:lnTo>
                      <a:lnTo>
                        <a:pt x="273" y="0"/>
                      </a:lnTo>
                      <a:lnTo>
                        <a:pt x="271" y="4"/>
                      </a:lnTo>
                      <a:lnTo>
                        <a:pt x="269" y="9"/>
                      </a:lnTo>
                      <a:lnTo>
                        <a:pt x="266" y="14"/>
                      </a:lnTo>
                      <a:lnTo>
                        <a:pt x="264" y="18"/>
                      </a:lnTo>
                      <a:lnTo>
                        <a:pt x="264" y="27"/>
                      </a:lnTo>
                      <a:lnTo>
                        <a:pt x="263" y="37"/>
                      </a:lnTo>
                      <a:lnTo>
                        <a:pt x="263" y="46"/>
                      </a:lnTo>
                      <a:lnTo>
                        <a:pt x="262" y="55"/>
                      </a:lnTo>
                      <a:lnTo>
                        <a:pt x="258" y="57"/>
                      </a:lnTo>
                      <a:lnTo>
                        <a:pt x="255" y="60"/>
                      </a:lnTo>
                      <a:lnTo>
                        <a:pt x="251" y="62"/>
                      </a:lnTo>
                      <a:lnTo>
                        <a:pt x="248" y="64"/>
                      </a:lnTo>
                      <a:lnTo>
                        <a:pt x="248" y="68"/>
                      </a:lnTo>
                      <a:lnTo>
                        <a:pt x="248" y="71"/>
                      </a:lnTo>
                      <a:lnTo>
                        <a:pt x="248" y="76"/>
                      </a:lnTo>
                      <a:lnTo>
                        <a:pt x="248" y="79"/>
                      </a:lnTo>
                      <a:lnTo>
                        <a:pt x="253" y="79"/>
                      </a:lnTo>
                      <a:lnTo>
                        <a:pt x="256" y="79"/>
                      </a:lnTo>
                      <a:lnTo>
                        <a:pt x="260" y="79"/>
                      </a:lnTo>
                      <a:lnTo>
                        <a:pt x="263" y="79"/>
                      </a:lnTo>
                      <a:lnTo>
                        <a:pt x="263" y="86"/>
                      </a:lnTo>
                      <a:lnTo>
                        <a:pt x="263" y="92"/>
                      </a:lnTo>
                      <a:lnTo>
                        <a:pt x="263" y="99"/>
                      </a:lnTo>
                      <a:lnTo>
                        <a:pt x="262" y="106"/>
                      </a:lnTo>
                      <a:lnTo>
                        <a:pt x="260" y="107"/>
                      </a:lnTo>
                      <a:lnTo>
                        <a:pt x="257" y="108"/>
                      </a:lnTo>
                      <a:lnTo>
                        <a:pt x="254" y="109"/>
                      </a:lnTo>
                      <a:lnTo>
                        <a:pt x="251" y="110"/>
                      </a:lnTo>
                      <a:lnTo>
                        <a:pt x="254" y="114"/>
                      </a:lnTo>
                      <a:lnTo>
                        <a:pt x="256" y="117"/>
                      </a:lnTo>
                      <a:lnTo>
                        <a:pt x="258" y="122"/>
                      </a:lnTo>
                      <a:lnTo>
                        <a:pt x="261" y="125"/>
                      </a:lnTo>
                      <a:lnTo>
                        <a:pt x="261" y="130"/>
                      </a:lnTo>
                      <a:lnTo>
                        <a:pt x="261" y="134"/>
                      </a:lnTo>
                      <a:lnTo>
                        <a:pt x="261" y="139"/>
                      </a:lnTo>
                      <a:lnTo>
                        <a:pt x="261" y="144"/>
                      </a:lnTo>
                      <a:lnTo>
                        <a:pt x="258" y="146"/>
                      </a:lnTo>
                      <a:lnTo>
                        <a:pt x="257" y="148"/>
                      </a:lnTo>
                      <a:lnTo>
                        <a:pt x="255" y="152"/>
                      </a:lnTo>
                      <a:lnTo>
                        <a:pt x="253" y="154"/>
                      </a:lnTo>
                      <a:lnTo>
                        <a:pt x="255" y="158"/>
                      </a:lnTo>
                      <a:lnTo>
                        <a:pt x="258" y="161"/>
                      </a:lnTo>
                      <a:lnTo>
                        <a:pt x="261" y="166"/>
                      </a:lnTo>
                      <a:lnTo>
                        <a:pt x="264" y="169"/>
                      </a:lnTo>
                      <a:lnTo>
                        <a:pt x="263" y="172"/>
                      </a:lnTo>
                      <a:lnTo>
                        <a:pt x="263" y="177"/>
                      </a:lnTo>
                      <a:lnTo>
                        <a:pt x="262" y="181"/>
                      </a:lnTo>
                      <a:lnTo>
                        <a:pt x="261" y="185"/>
                      </a:lnTo>
                      <a:lnTo>
                        <a:pt x="260" y="189"/>
                      </a:lnTo>
                      <a:lnTo>
                        <a:pt x="258" y="192"/>
                      </a:lnTo>
                      <a:lnTo>
                        <a:pt x="256" y="196"/>
                      </a:lnTo>
                      <a:lnTo>
                        <a:pt x="255" y="199"/>
                      </a:lnTo>
                      <a:lnTo>
                        <a:pt x="254" y="205"/>
                      </a:lnTo>
                      <a:lnTo>
                        <a:pt x="253" y="210"/>
                      </a:lnTo>
                      <a:lnTo>
                        <a:pt x="251" y="217"/>
                      </a:lnTo>
                      <a:lnTo>
                        <a:pt x="250" y="223"/>
                      </a:lnTo>
                      <a:lnTo>
                        <a:pt x="248" y="227"/>
                      </a:lnTo>
                      <a:lnTo>
                        <a:pt x="246" y="230"/>
                      </a:lnTo>
                      <a:lnTo>
                        <a:pt x="242" y="235"/>
                      </a:lnTo>
                      <a:lnTo>
                        <a:pt x="240" y="238"/>
                      </a:lnTo>
                      <a:lnTo>
                        <a:pt x="233" y="243"/>
                      </a:lnTo>
                      <a:lnTo>
                        <a:pt x="223" y="246"/>
                      </a:lnTo>
                      <a:lnTo>
                        <a:pt x="212" y="250"/>
                      </a:lnTo>
                      <a:lnTo>
                        <a:pt x="200" y="252"/>
                      </a:lnTo>
                      <a:lnTo>
                        <a:pt x="186" y="254"/>
                      </a:lnTo>
                      <a:lnTo>
                        <a:pt x="171" y="255"/>
                      </a:lnTo>
                      <a:lnTo>
                        <a:pt x="155" y="257"/>
                      </a:lnTo>
                      <a:lnTo>
                        <a:pt x="140" y="257"/>
                      </a:lnTo>
                      <a:lnTo>
                        <a:pt x="124" y="257"/>
                      </a:lnTo>
                      <a:lnTo>
                        <a:pt x="109" y="255"/>
                      </a:lnTo>
                      <a:lnTo>
                        <a:pt x="94" y="254"/>
                      </a:lnTo>
                      <a:lnTo>
                        <a:pt x="80" y="253"/>
                      </a:lnTo>
                      <a:lnTo>
                        <a:pt x="66" y="251"/>
                      </a:lnTo>
                      <a:lnTo>
                        <a:pt x="55" y="247"/>
                      </a:lnTo>
                      <a:lnTo>
                        <a:pt x="45" y="244"/>
                      </a:lnTo>
                      <a:lnTo>
                        <a:pt x="37" y="239"/>
                      </a:lnTo>
                      <a:lnTo>
                        <a:pt x="33" y="228"/>
                      </a:lnTo>
                      <a:lnTo>
                        <a:pt x="30" y="215"/>
                      </a:lnTo>
                      <a:lnTo>
                        <a:pt x="28" y="202"/>
                      </a:lnTo>
                      <a:lnTo>
                        <a:pt x="27" y="191"/>
                      </a:lnTo>
                      <a:lnTo>
                        <a:pt x="25" y="189"/>
                      </a:lnTo>
                      <a:lnTo>
                        <a:pt x="22" y="187"/>
                      </a:lnTo>
                      <a:lnTo>
                        <a:pt x="20" y="185"/>
                      </a:lnTo>
                      <a:lnTo>
                        <a:pt x="18" y="183"/>
                      </a:lnTo>
                      <a:lnTo>
                        <a:pt x="17" y="178"/>
                      </a:lnTo>
                      <a:lnTo>
                        <a:pt x="17" y="175"/>
                      </a:lnTo>
                      <a:lnTo>
                        <a:pt x="17" y="170"/>
                      </a:lnTo>
                      <a:lnTo>
                        <a:pt x="15" y="167"/>
                      </a:lnTo>
                      <a:lnTo>
                        <a:pt x="19" y="163"/>
                      </a:lnTo>
                      <a:lnTo>
                        <a:pt x="22" y="161"/>
                      </a:lnTo>
                      <a:lnTo>
                        <a:pt x="26" y="158"/>
                      </a:lnTo>
                      <a:lnTo>
                        <a:pt x="30" y="155"/>
                      </a:lnTo>
                      <a:lnTo>
                        <a:pt x="26" y="155"/>
                      </a:lnTo>
                      <a:lnTo>
                        <a:pt x="21" y="155"/>
                      </a:lnTo>
                      <a:lnTo>
                        <a:pt x="15" y="155"/>
                      </a:lnTo>
                      <a:lnTo>
                        <a:pt x="11" y="155"/>
                      </a:lnTo>
                      <a:lnTo>
                        <a:pt x="11" y="148"/>
                      </a:lnTo>
                      <a:lnTo>
                        <a:pt x="11" y="141"/>
                      </a:lnTo>
                      <a:lnTo>
                        <a:pt x="11" y="134"/>
                      </a:lnTo>
                      <a:lnTo>
                        <a:pt x="11" y="128"/>
                      </a:lnTo>
                      <a:lnTo>
                        <a:pt x="15" y="126"/>
                      </a:lnTo>
                      <a:lnTo>
                        <a:pt x="19" y="125"/>
                      </a:lnTo>
                      <a:lnTo>
                        <a:pt x="22" y="123"/>
                      </a:lnTo>
                      <a:lnTo>
                        <a:pt x="26" y="122"/>
                      </a:lnTo>
                      <a:lnTo>
                        <a:pt x="22" y="117"/>
                      </a:lnTo>
                      <a:lnTo>
                        <a:pt x="19" y="113"/>
                      </a:lnTo>
                      <a:lnTo>
                        <a:pt x="15" y="109"/>
                      </a:lnTo>
                      <a:lnTo>
                        <a:pt x="12" y="106"/>
                      </a:lnTo>
                      <a:lnTo>
                        <a:pt x="12" y="102"/>
                      </a:lnTo>
                      <a:lnTo>
                        <a:pt x="11" y="99"/>
                      </a:lnTo>
                      <a:lnTo>
                        <a:pt x="11" y="95"/>
                      </a:lnTo>
                      <a:lnTo>
                        <a:pt x="10" y="92"/>
                      </a:lnTo>
                      <a:lnTo>
                        <a:pt x="14" y="88"/>
                      </a:lnTo>
                      <a:lnTo>
                        <a:pt x="18" y="86"/>
                      </a:lnTo>
                      <a:lnTo>
                        <a:pt x="21" y="83"/>
                      </a:lnTo>
                      <a:lnTo>
                        <a:pt x="26" y="80"/>
                      </a:lnTo>
                      <a:lnTo>
                        <a:pt x="26" y="77"/>
                      </a:lnTo>
                      <a:lnTo>
                        <a:pt x="26" y="73"/>
                      </a:lnTo>
                      <a:lnTo>
                        <a:pt x="25" y="70"/>
                      </a:lnTo>
                      <a:lnTo>
                        <a:pt x="25" y="65"/>
                      </a:lnTo>
                      <a:lnTo>
                        <a:pt x="21" y="63"/>
                      </a:lnTo>
                      <a:lnTo>
                        <a:pt x="18" y="61"/>
                      </a:lnTo>
                      <a:lnTo>
                        <a:pt x="13" y="60"/>
                      </a:lnTo>
                      <a:lnTo>
                        <a:pt x="10" y="57"/>
                      </a:lnTo>
                      <a:lnTo>
                        <a:pt x="10" y="49"/>
                      </a:lnTo>
                      <a:lnTo>
                        <a:pt x="10" y="40"/>
                      </a:lnTo>
                      <a:lnTo>
                        <a:pt x="10" y="32"/>
                      </a:lnTo>
                      <a:lnTo>
                        <a:pt x="10" y="24"/>
                      </a:lnTo>
                      <a:lnTo>
                        <a:pt x="7" y="18"/>
                      </a:lnTo>
                      <a:lnTo>
                        <a:pt x="5" y="11"/>
                      </a:lnTo>
                      <a:lnTo>
                        <a:pt x="3" y="5"/>
                      </a:lnTo>
                      <a:lnTo>
                        <a:pt x="0" y="0"/>
                      </a:lnTo>
                      <a:close/>
                    </a:path>
                  </a:pathLst>
                </a:custGeom>
                <a:solidFill>
                  <a:srgbClr val="595B5B"/>
                </a:solidFill>
                <a:ln w="9525">
                  <a:noFill/>
                  <a:round/>
                  <a:headEnd/>
                  <a:tailEnd/>
                </a:ln>
                <a:effectLst/>
              </p:spPr>
              <p:txBody>
                <a:bodyPr/>
                <a:lstStyle/>
                <a:p>
                  <a:pPr>
                    <a:defRPr/>
                  </a:pPr>
                  <a:endParaRPr lang="en-US">
                    <a:latin typeface="Arial" charset="0"/>
                    <a:cs typeface="+mn-cs"/>
                  </a:endParaRPr>
                </a:p>
              </p:txBody>
            </p:sp>
            <p:sp>
              <p:nvSpPr>
                <p:cNvPr id="68" name="Freeform 65"/>
                <p:cNvSpPr>
                  <a:spLocks/>
                </p:cNvSpPr>
                <p:nvPr/>
              </p:nvSpPr>
              <p:spPr bwMode="auto">
                <a:xfrm>
                  <a:off x="2374" y="3467"/>
                  <a:ext cx="124" cy="128"/>
                </a:xfrm>
                <a:custGeom>
                  <a:avLst/>
                  <a:gdLst/>
                  <a:ahLst/>
                  <a:cxnLst>
                    <a:cxn ang="0">
                      <a:pos x="31" y="0"/>
                    </a:cxn>
                    <a:cxn ang="0">
                      <a:pos x="78" y="0"/>
                    </a:cxn>
                    <a:cxn ang="0">
                      <a:pos x="124" y="0"/>
                    </a:cxn>
                    <a:cxn ang="0">
                      <a:pos x="172" y="0"/>
                    </a:cxn>
                    <a:cxn ang="0">
                      <a:pos x="218" y="0"/>
                    </a:cxn>
                    <a:cxn ang="0">
                      <a:pos x="248" y="4"/>
                    </a:cxn>
                    <a:cxn ang="0">
                      <a:pos x="242" y="18"/>
                    </a:cxn>
                    <a:cxn ang="0">
                      <a:pos x="239" y="46"/>
                    </a:cxn>
                    <a:cxn ang="0">
                      <a:pos x="234" y="59"/>
                    </a:cxn>
                    <a:cxn ang="0">
                      <a:pos x="227" y="68"/>
                    </a:cxn>
                    <a:cxn ang="0">
                      <a:pos x="227" y="79"/>
                    </a:cxn>
                    <a:cxn ang="0">
                      <a:pos x="237" y="79"/>
                    </a:cxn>
                    <a:cxn ang="0">
                      <a:pos x="241" y="92"/>
                    </a:cxn>
                    <a:cxn ang="0">
                      <a:pos x="237" y="106"/>
                    </a:cxn>
                    <a:cxn ang="0">
                      <a:pos x="229" y="109"/>
                    </a:cxn>
                    <a:cxn ang="0">
                      <a:pos x="236" y="121"/>
                    </a:cxn>
                    <a:cxn ang="0">
                      <a:pos x="238" y="135"/>
                    </a:cxn>
                    <a:cxn ang="0">
                      <a:pos x="236" y="146"/>
                    </a:cxn>
                    <a:cxn ang="0">
                      <a:pos x="230" y="154"/>
                    </a:cxn>
                    <a:cxn ang="0">
                      <a:pos x="238" y="165"/>
                    </a:cxn>
                    <a:cxn ang="0">
                      <a:pos x="239" y="176"/>
                    </a:cxn>
                    <a:cxn ang="0">
                      <a:pos x="237" y="189"/>
                    </a:cxn>
                    <a:cxn ang="0">
                      <a:pos x="234" y="199"/>
                    </a:cxn>
                    <a:cxn ang="0">
                      <a:pos x="229" y="216"/>
                    </a:cxn>
                    <a:cxn ang="0">
                      <a:pos x="223" y="230"/>
                    </a:cxn>
                    <a:cxn ang="0">
                      <a:pos x="212" y="243"/>
                    </a:cxn>
                    <a:cxn ang="0">
                      <a:pos x="182" y="252"/>
                    </a:cxn>
                    <a:cxn ang="0">
                      <a:pos x="142" y="257"/>
                    </a:cxn>
                    <a:cxn ang="0">
                      <a:pos x="99" y="256"/>
                    </a:cxn>
                    <a:cxn ang="0">
                      <a:pos x="61" y="250"/>
                    </a:cxn>
                    <a:cxn ang="0">
                      <a:pos x="34" y="238"/>
                    </a:cxn>
                    <a:cxn ang="0">
                      <a:pos x="26" y="203"/>
                    </a:cxn>
                    <a:cxn ang="0">
                      <a:pos x="21" y="186"/>
                    </a:cxn>
                    <a:cxn ang="0">
                      <a:pos x="15" y="178"/>
                    </a:cxn>
                    <a:cxn ang="0">
                      <a:pos x="14" y="166"/>
                    </a:cxn>
                    <a:cxn ang="0">
                      <a:pos x="24" y="158"/>
                    </a:cxn>
                    <a:cxn ang="0">
                      <a:pos x="20" y="154"/>
                    </a:cxn>
                    <a:cxn ang="0">
                      <a:pos x="10" y="148"/>
                    </a:cxn>
                    <a:cxn ang="0">
                      <a:pos x="10" y="128"/>
                    </a:cxn>
                    <a:cxn ang="0">
                      <a:pos x="21" y="122"/>
                    </a:cxn>
                    <a:cxn ang="0">
                      <a:pos x="17" y="113"/>
                    </a:cxn>
                    <a:cxn ang="0">
                      <a:pos x="10" y="102"/>
                    </a:cxn>
                    <a:cxn ang="0">
                      <a:pos x="8" y="92"/>
                    </a:cxn>
                    <a:cxn ang="0">
                      <a:pos x="20" y="83"/>
                    </a:cxn>
                    <a:cxn ang="0">
                      <a:pos x="23" y="74"/>
                    </a:cxn>
                    <a:cxn ang="0">
                      <a:pos x="18" y="64"/>
                    </a:cxn>
                    <a:cxn ang="0">
                      <a:pos x="9" y="57"/>
                    </a:cxn>
                    <a:cxn ang="0">
                      <a:pos x="9" y="33"/>
                    </a:cxn>
                    <a:cxn ang="0">
                      <a:pos x="5" y="11"/>
                    </a:cxn>
                  </a:cxnLst>
                  <a:rect l="0" t="0" r="r" b="b"/>
                  <a:pathLst>
                    <a:path w="249" h="257">
                      <a:moveTo>
                        <a:pt x="0" y="0"/>
                      </a:moveTo>
                      <a:lnTo>
                        <a:pt x="16" y="0"/>
                      </a:lnTo>
                      <a:lnTo>
                        <a:pt x="31" y="0"/>
                      </a:lnTo>
                      <a:lnTo>
                        <a:pt x="47" y="0"/>
                      </a:lnTo>
                      <a:lnTo>
                        <a:pt x="62" y="0"/>
                      </a:lnTo>
                      <a:lnTo>
                        <a:pt x="78" y="0"/>
                      </a:lnTo>
                      <a:lnTo>
                        <a:pt x="93" y="0"/>
                      </a:lnTo>
                      <a:lnTo>
                        <a:pt x="109" y="0"/>
                      </a:lnTo>
                      <a:lnTo>
                        <a:pt x="124" y="0"/>
                      </a:lnTo>
                      <a:lnTo>
                        <a:pt x="140" y="0"/>
                      </a:lnTo>
                      <a:lnTo>
                        <a:pt x="155" y="0"/>
                      </a:lnTo>
                      <a:lnTo>
                        <a:pt x="172" y="0"/>
                      </a:lnTo>
                      <a:lnTo>
                        <a:pt x="186" y="0"/>
                      </a:lnTo>
                      <a:lnTo>
                        <a:pt x="203" y="0"/>
                      </a:lnTo>
                      <a:lnTo>
                        <a:pt x="218" y="0"/>
                      </a:lnTo>
                      <a:lnTo>
                        <a:pt x="234" y="0"/>
                      </a:lnTo>
                      <a:lnTo>
                        <a:pt x="249" y="0"/>
                      </a:lnTo>
                      <a:lnTo>
                        <a:pt x="248" y="4"/>
                      </a:lnTo>
                      <a:lnTo>
                        <a:pt x="245" y="9"/>
                      </a:lnTo>
                      <a:lnTo>
                        <a:pt x="244" y="14"/>
                      </a:lnTo>
                      <a:lnTo>
                        <a:pt x="242" y="18"/>
                      </a:lnTo>
                      <a:lnTo>
                        <a:pt x="241" y="28"/>
                      </a:lnTo>
                      <a:lnTo>
                        <a:pt x="241" y="37"/>
                      </a:lnTo>
                      <a:lnTo>
                        <a:pt x="239" y="46"/>
                      </a:lnTo>
                      <a:lnTo>
                        <a:pt x="239" y="55"/>
                      </a:lnTo>
                      <a:lnTo>
                        <a:pt x="236" y="57"/>
                      </a:lnTo>
                      <a:lnTo>
                        <a:pt x="234" y="59"/>
                      </a:lnTo>
                      <a:lnTo>
                        <a:pt x="230" y="61"/>
                      </a:lnTo>
                      <a:lnTo>
                        <a:pt x="227" y="63"/>
                      </a:lnTo>
                      <a:lnTo>
                        <a:pt x="227" y="68"/>
                      </a:lnTo>
                      <a:lnTo>
                        <a:pt x="227" y="71"/>
                      </a:lnTo>
                      <a:lnTo>
                        <a:pt x="227" y="76"/>
                      </a:lnTo>
                      <a:lnTo>
                        <a:pt x="227" y="79"/>
                      </a:lnTo>
                      <a:lnTo>
                        <a:pt x="230" y="79"/>
                      </a:lnTo>
                      <a:lnTo>
                        <a:pt x="234" y="79"/>
                      </a:lnTo>
                      <a:lnTo>
                        <a:pt x="237" y="79"/>
                      </a:lnTo>
                      <a:lnTo>
                        <a:pt x="241" y="79"/>
                      </a:lnTo>
                      <a:lnTo>
                        <a:pt x="241" y="85"/>
                      </a:lnTo>
                      <a:lnTo>
                        <a:pt x="241" y="92"/>
                      </a:lnTo>
                      <a:lnTo>
                        <a:pt x="239" y="99"/>
                      </a:lnTo>
                      <a:lnTo>
                        <a:pt x="239" y="105"/>
                      </a:lnTo>
                      <a:lnTo>
                        <a:pt x="237" y="106"/>
                      </a:lnTo>
                      <a:lnTo>
                        <a:pt x="235" y="107"/>
                      </a:lnTo>
                      <a:lnTo>
                        <a:pt x="231" y="108"/>
                      </a:lnTo>
                      <a:lnTo>
                        <a:pt x="229" y="109"/>
                      </a:lnTo>
                      <a:lnTo>
                        <a:pt x="231" y="113"/>
                      </a:lnTo>
                      <a:lnTo>
                        <a:pt x="234" y="117"/>
                      </a:lnTo>
                      <a:lnTo>
                        <a:pt x="236" y="121"/>
                      </a:lnTo>
                      <a:lnTo>
                        <a:pt x="238" y="125"/>
                      </a:lnTo>
                      <a:lnTo>
                        <a:pt x="238" y="130"/>
                      </a:lnTo>
                      <a:lnTo>
                        <a:pt x="238" y="135"/>
                      </a:lnTo>
                      <a:lnTo>
                        <a:pt x="238" y="139"/>
                      </a:lnTo>
                      <a:lnTo>
                        <a:pt x="238" y="144"/>
                      </a:lnTo>
                      <a:lnTo>
                        <a:pt x="236" y="146"/>
                      </a:lnTo>
                      <a:lnTo>
                        <a:pt x="235" y="148"/>
                      </a:lnTo>
                      <a:lnTo>
                        <a:pt x="233" y="152"/>
                      </a:lnTo>
                      <a:lnTo>
                        <a:pt x="230" y="154"/>
                      </a:lnTo>
                      <a:lnTo>
                        <a:pt x="233" y="158"/>
                      </a:lnTo>
                      <a:lnTo>
                        <a:pt x="236" y="161"/>
                      </a:lnTo>
                      <a:lnTo>
                        <a:pt x="238" y="165"/>
                      </a:lnTo>
                      <a:lnTo>
                        <a:pt x="241" y="168"/>
                      </a:lnTo>
                      <a:lnTo>
                        <a:pt x="239" y="173"/>
                      </a:lnTo>
                      <a:lnTo>
                        <a:pt x="239" y="176"/>
                      </a:lnTo>
                      <a:lnTo>
                        <a:pt x="239" y="181"/>
                      </a:lnTo>
                      <a:lnTo>
                        <a:pt x="238" y="185"/>
                      </a:lnTo>
                      <a:lnTo>
                        <a:pt x="237" y="189"/>
                      </a:lnTo>
                      <a:lnTo>
                        <a:pt x="236" y="192"/>
                      </a:lnTo>
                      <a:lnTo>
                        <a:pt x="235" y="196"/>
                      </a:lnTo>
                      <a:lnTo>
                        <a:pt x="234" y="199"/>
                      </a:lnTo>
                      <a:lnTo>
                        <a:pt x="233" y="205"/>
                      </a:lnTo>
                      <a:lnTo>
                        <a:pt x="231" y="211"/>
                      </a:lnTo>
                      <a:lnTo>
                        <a:pt x="229" y="216"/>
                      </a:lnTo>
                      <a:lnTo>
                        <a:pt x="228" y="222"/>
                      </a:lnTo>
                      <a:lnTo>
                        <a:pt x="226" y="227"/>
                      </a:lnTo>
                      <a:lnTo>
                        <a:pt x="223" y="230"/>
                      </a:lnTo>
                      <a:lnTo>
                        <a:pt x="221" y="234"/>
                      </a:lnTo>
                      <a:lnTo>
                        <a:pt x="219" y="238"/>
                      </a:lnTo>
                      <a:lnTo>
                        <a:pt x="212" y="243"/>
                      </a:lnTo>
                      <a:lnTo>
                        <a:pt x="204" y="246"/>
                      </a:lnTo>
                      <a:lnTo>
                        <a:pt x="193" y="250"/>
                      </a:lnTo>
                      <a:lnTo>
                        <a:pt x="182" y="252"/>
                      </a:lnTo>
                      <a:lnTo>
                        <a:pt x="169" y="254"/>
                      </a:lnTo>
                      <a:lnTo>
                        <a:pt x="155" y="256"/>
                      </a:lnTo>
                      <a:lnTo>
                        <a:pt x="142" y="257"/>
                      </a:lnTo>
                      <a:lnTo>
                        <a:pt x="128" y="257"/>
                      </a:lnTo>
                      <a:lnTo>
                        <a:pt x="113" y="257"/>
                      </a:lnTo>
                      <a:lnTo>
                        <a:pt x="99" y="256"/>
                      </a:lnTo>
                      <a:lnTo>
                        <a:pt x="85" y="254"/>
                      </a:lnTo>
                      <a:lnTo>
                        <a:pt x="72" y="252"/>
                      </a:lnTo>
                      <a:lnTo>
                        <a:pt x="61" y="250"/>
                      </a:lnTo>
                      <a:lnTo>
                        <a:pt x="51" y="246"/>
                      </a:lnTo>
                      <a:lnTo>
                        <a:pt x="41" y="243"/>
                      </a:lnTo>
                      <a:lnTo>
                        <a:pt x="34" y="238"/>
                      </a:lnTo>
                      <a:lnTo>
                        <a:pt x="31" y="227"/>
                      </a:lnTo>
                      <a:lnTo>
                        <a:pt x="28" y="214"/>
                      </a:lnTo>
                      <a:lnTo>
                        <a:pt x="26" y="203"/>
                      </a:lnTo>
                      <a:lnTo>
                        <a:pt x="25" y="191"/>
                      </a:lnTo>
                      <a:lnTo>
                        <a:pt x="23" y="189"/>
                      </a:lnTo>
                      <a:lnTo>
                        <a:pt x="21" y="186"/>
                      </a:lnTo>
                      <a:lnTo>
                        <a:pt x="18" y="185"/>
                      </a:lnTo>
                      <a:lnTo>
                        <a:pt x="16" y="183"/>
                      </a:lnTo>
                      <a:lnTo>
                        <a:pt x="15" y="178"/>
                      </a:lnTo>
                      <a:lnTo>
                        <a:pt x="15" y="174"/>
                      </a:lnTo>
                      <a:lnTo>
                        <a:pt x="15" y="170"/>
                      </a:lnTo>
                      <a:lnTo>
                        <a:pt x="14" y="166"/>
                      </a:lnTo>
                      <a:lnTo>
                        <a:pt x="17" y="163"/>
                      </a:lnTo>
                      <a:lnTo>
                        <a:pt x="21" y="160"/>
                      </a:lnTo>
                      <a:lnTo>
                        <a:pt x="24" y="158"/>
                      </a:lnTo>
                      <a:lnTo>
                        <a:pt x="28" y="154"/>
                      </a:lnTo>
                      <a:lnTo>
                        <a:pt x="23" y="154"/>
                      </a:lnTo>
                      <a:lnTo>
                        <a:pt x="20" y="154"/>
                      </a:lnTo>
                      <a:lnTo>
                        <a:pt x="15" y="154"/>
                      </a:lnTo>
                      <a:lnTo>
                        <a:pt x="10" y="154"/>
                      </a:lnTo>
                      <a:lnTo>
                        <a:pt x="10" y="148"/>
                      </a:lnTo>
                      <a:lnTo>
                        <a:pt x="10" y="142"/>
                      </a:lnTo>
                      <a:lnTo>
                        <a:pt x="10" y="135"/>
                      </a:lnTo>
                      <a:lnTo>
                        <a:pt x="10" y="128"/>
                      </a:lnTo>
                      <a:lnTo>
                        <a:pt x="14" y="125"/>
                      </a:lnTo>
                      <a:lnTo>
                        <a:pt x="17" y="124"/>
                      </a:lnTo>
                      <a:lnTo>
                        <a:pt x="21" y="122"/>
                      </a:lnTo>
                      <a:lnTo>
                        <a:pt x="23" y="121"/>
                      </a:lnTo>
                      <a:lnTo>
                        <a:pt x="21" y="117"/>
                      </a:lnTo>
                      <a:lnTo>
                        <a:pt x="17" y="113"/>
                      </a:lnTo>
                      <a:lnTo>
                        <a:pt x="14" y="109"/>
                      </a:lnTo>
                      <a:lnTo>
                        <a:pt x="11" y="106"/>
                      </a:lnTo>
                      <a:lnTo>
                        <a:pt x="10" y="102"/>
                      </a:lnTo>
                      <a:lnTo>
                        <a:pt x="10" y="99"/>
                      </a:lnTo>
                      <a:lnTo>
                        <a:pt x="9" y="95"/>
                      </a:lnTo>
                      <a:lnTo>
                        <a:pt x="8" y="92"/>
                      </a:lnTo>
                      <a:lnTo>
                        <a:pt x="13" y="89"/>
                      </a:lnTo>
                      <a:lnTo>
                        <a:pt x="16" y="86"/>
                      </a:lnTo>
                      <a:lnTo>
                        <a:pt x="20" y="83"/>
                      </a:lnTo>
                      <a:lnTo>
                        <a:pt x="23" y="81"/>
                      </a:lnTo>
                      <a:lnTo>
                        <a:pt x="23" y="77"/>
                      </a:lnTo>
                      <a:lnTo>
                        <a:pt x="23" y="74"/>
                      </a:lnTo>
                      <a:lnTo>
                        <a:pt x="23" y="70"/>
                      </a:lnTo>
                      <a:lnTo>
                        <a:pt x="22" y="67"/>
                      </a:lnTo>
                      <a:lnTo>
                        <a:pt x="18" y="64"/>
                      </a:lnTo>
                      <a:lnTo>
                        <a:pt x="16" y="62"/>
                      </a:lnTo>
                      <a:lnTo>
                        <a:pt x="13" y="60"/>
                      </a:lnTo>
                      <a:lnTo>
                        <a:pt x="9" y="57"/>
                      </a:lnTo>
                      <a:lnTo>
                        <a:pt x="9" y="49"/>
                      </a:lnTo>
                      <a:lnTo>
                        <a:pt x="9" y="41"/>
                      </a:lnTo>
                      <a:lnTo>
                        <a:pt x="9" y="33"/>
                      </a:lnTo>
                      <a:lnTo>
                        <a:pt x="9" y="25"/>
                      </a:lnTo>
                      <a:lnTo>
                        <a:pt x="7" y="18"/>
                      </a:lnTo>
                      <a:lnTo>
                        <a:pt x="5" y="11"/>
                      </a:lnTo>
                      <a:lnTo>
                        <a:pt x="2" y="6"/>
                      </a:lnTo>
                      <a:lnTo>
                        <a:pt x="0" y="0"/>
                      </a:lnTo>
                      <a:close/>
                    </a:path>
                  </a:pathLst>
                </a:custGeom>
                <a:solidFill>
                  <a:srgbClr val="636366"/>
                </a:solidFill>
                <a:ln w="9525">
                  <a:noFill/>
                  <a:round/>
                  <a:headEnd/>
                  <a:tailEnd/>
                </a:ln>
                <a:effectLst/>
              </p:spPr>
              <p:txBody>
                <a:bodyPr/>
                <a:lstStyle/>
                <a:p>
                  <a:pPr>
                    <a:defRPr/>
                  </a:pPr>
                  <a:endParaRPr lang="en-US">
                    <a:latin typeface="Arial" charset="0"/>
                    <a:cs typeface="+mn-cs"/>
                  </a:endParaRPr>
                </a:p>
              </p:txBody>
            </p:sp>
            <p:sp>
              <p:nvSpPr>
                <p:cNvPr id="69" name="Freeform 66"/>
                <p:cNvSpPr>
                  <a:spLocks/>
                </p:cNvSpPr>
                <p:nvPr/>
              </p:nvSpPr>
              <p:spPr bwMode="auto">
                <a:xfrm>
                  <a:off x="2382" y="3467"/>
                  <a:ext cx="111" cy="128"/>
                </a:xfrm>
                <a:custGeom>
                  <a:avLst/>
                  <a:gdLst/>
                  <a:ahLst/>
                  <a:cxnLst>
                    <a:cxn ang="0">
                      <a:pos x="27" y="0"/>
                    </a:cxn>
                    <a:cxn ang="0">
                      <a:pos x="70" y="0"/>
                    </a:cxn>
                    <a:cxn ang="0">
                      <a:pos x="112" y="0"/>
                    </a:cxn>
                    <a:cxn ang="0">
                      <a:pos x="154" y="0"/>
                    </a:cxn>
                    <a:cxn ang="0">
                      <a:pos x="197" y="0"/>
                    </a:cxn>
                    <a:cxn ang="0">
                      <a:pos x="223" y="5"/>
                    </a:cxn>
                    <a:cxn ang="0">
                      <a:pos x="217" y="18"/>
                    </a:cxn>
                    <a:cxn ang="0">
                      <a:pos x="216" y="46"/>
                    </a:cxn>
                    <a:cxn ang="0">
                      <a:pos x="210" y="59"/>
                    </a:cxn>
                    <a:cxn ang="0">
                      <a:pos x="205" y="68"/>
                    </a:cxn>
                    <a:cxn ang="0">
                      <a:pos x="205" y="80"/>
                    </a:cxn>
                    <a:cxn ang="0">
                      <a:pos x="214" y="80"/>
                    </a:cxn>
                    <a:cxn ang="0">
                      <a:pos x="216" y="92"/>
                    </a:cxn>
                    <a:cxn ang="0">
                      <a:pos x="214" y="106"/>
                    </a:cxn>
                    <a:cxn ang="0">
                      <a:pos x="207" y="108"/>
                    </a:cxn>
                    <a:cxn ang="0">
                      <a:pos x="213" y="121"/>
                    </a:cxn>
                    <a:cxn ang="0">
                      <a:pos x="215" y="134"/>
                    </a:cxn>
                    <a:cxn ang="0">
                      <a:pos x="214" y="145"/>
                    </a:cxn>
                    <a:cxn ang="0">
                      <a:pos x="208" y="154"/>
                    </a:cxn>
                    <a:cxn ang="0">
                      <a:pos x="215" y="164"/>
                    </a:cxn>
                    <a:cxn ang="0">
                      <a:pos x="216" y="175"/>
                    </a:cxn>
                    <a:cxn ang="0">
                      <a:pos x="214" y="188"/>
                    </a:cxn>
                    <a:cxn ang="0">
                      <a:pos x="210" y="198"/>
                    </a:cxn>
                    <a:cxn ang="0">
                      <a:pos x="207" y="217"/>
                    </a:cxn>
                    <a:cxn ang="0">
                      <a:pos x="202" y="229"/>
                    </a:cxn>
                    <a:cxn ang="0">
                      <a:pos x="184" y="245"/>
                    </a:cxn>
                    <a:cxn ang="0">
                      <a:pos x="114" y="256"/>
                    </a:cxn>
                    <a:cxn ang="0">
                      <a:pos x="43" y="245"/>
                    </a:cxn>
                    <a:cxn ang="0">
                      <a:pos x="24" y="214"/>
                    </a:cxn>
                    <a:cxn ang="0">
                      <a:pos x="19" y="188"/>
                    </a:cxn>
                    <a:cxn ang="0">
                      <a:pos x="13" y="182"/>
                    </a:cxn>
                    <a:cxn ang="0">
                      <a:pos x="12" y="169"/>
                    </a:cxn>
                    <a:cxn ang="0">
                      <a:pos x="18" y="160"/>
                    </a:cxn>
                    <a:cxn ang="0">
                      <a:pos x="19" y="154"/>
                    </a:cxn>
                    <a:cxn ang="0">
                      <a:pos x="8" y="154"/>
                    </a:cxn>
                    <a:cxn ang="0">
                      <a:pos x="8" y="134"/>
                    </a:cxn>
                    <a:cxn ang="0">
                      <a:pos x="15" y="123"/>
                    </a:cxn>
                    <a:cxn ang="0">
                      <a:pos x="18" y="118"/>
                    </a:cxn>
                    <a:cxn ang="0">
                      <a:pos x="9" y="106"/>
                    </a:cxn>
                    <a:cxn ang="0">
                      <a:pos x="8" y="96"/>
                    </a:cxn>
                    <a:cxn ang="0">
                      <a:pos x="13" y="85"/>
                    </a:cxn>
                    <a:cxn ang="0">
                      <a:pos x="19" y="77"/>
                    </a:cxn>
                    <a:cxn ang="0">
                      <a:pos x="19" y="67"/>
                    </a:cxn>
                    <a:cxn ang="0">
                      <a:pos x="10" y="60"/>
                    </a:cxn>
                    <a:cxn ang="0">
                      <a:pos x="7" y="41"/>
                    </a:cxn>
                    <a:cxn ang="0">
                      <a:pos x="5" y="20"/>
                    </a:cxn>
                    <a:cxn ang="0">
                      <a:pos x="0" y="0"/>
                    </a:cxn>
                  </a:cxnLst>
                  <a:rect l="0" t="0" r="r" b="b"/>
                  <a:pathLst>
                    <a:path w="224" h="256">
                      <a:moveTo>
                        <a:pt x="0" y="0"/>
                      </a:moveTo>
                      <a:lnTo>
                        <a:pt x="13" y="0"/>
                      </a:lnTo>
                      <a:lnTo>
                        <a:pt x="27" y="0"/>
                      </a:lnTo>
                      <a:lnTo>
                        <a:pt x="42" y="0"/>
                      </a:lnTo>
                      <a:lnTo>
                        <a:pt x="56" y="0"/>
                      </a:lnTo>
                      <a:lnTo>
                        <a:pt x="70" y="0"/>
                      </a:lnTo>
                      <a:lnTo>
                        <a:pt x="84" y="0"/>
                      </a:lnTo>
                      <a:lnTo>
                        <a:pt x="97" y="0"/>
                      </a:lnTo>
                      <a:lnTo>
                        <a:pt x="112" y="0"/>
                      </a:lnTo>
                      <a:lnTo>
                        <a:pt x="126" y="0"/>
                      </a:lnTo>
                      <a:lnTo>
                        <a:pt x="140" y="0"/>
                      </a:lnTo>
                      <a:lnTo>
                        <a:pt x="154" y="0"/>
                      </a:lnTo>
                      <a:lnTo>
                        <a:pt x="168" y="0"/>
                      </a:lnTo>
                      <a:lnTo>
                        <a:pt x="182" y="0"/>
                      </a:lnTo>
                      <a:lnTo>
                        <a:pt x="197" y="0"/>
                      </a:lnTo>
                      <a:lnTo>
                        <a:pt x="210" y="0"/>
                      </a:lnTo>
                      <a:lnTo>
                        <a:pt x="224" y="0"/>
                      </a:lnTo>
                      <a:lnTo>
                        <a:pt x="223" y="5"/>
                      </a:lnTo>
                      <a:lnTo>
                        <a:pt x="221" y="9"/>
                      </a:lnTo>
                      <a:lnTo>
                        <a:pt x="220" y="14"/>
                      </a:lnTo>
                      <a:lnTo>
                        <a:pt x="217" y="18"/>
                      </a:lnTo>
                      <a:lnTo>
                        <a:pt x="217" y="28"/>
                      </a:lnTo>
                      <a:lnTo>
                        <a:pt x="216" y="37"/>
                      </a:lnTo>
                      <a:lnTo>
                        <a:pt x="216" y="46"/>
                      </a:lnTo>
                      <a:lnTo>
                        <a:pt x="215" y="55"/>
                      </a:lnTo>
                      <a:lnTo>
                        <a:pt x="213" y="58"/>
                      </a:lnTo>
                      <a:lnTo>
                        <a:pt x="210" y="59"/>
                      </a:lnTo>
                      <a:lnTo>
                        <a:pt x="207" y="61"/>
                      </a:lnTo>
                      <a:lnTo>
                        <a:pt x="205" y="63"/>
                      </a:lnTo>
                      <a:lnTo>
                        <a:pt x="205" y="68"/>
                      </a:lnTo>
                      <a:lnTo>
                        <a:pt x="205" y="71"/>
                      </a:lnTo>
                      <a:lnTo>
                        <a:pt x="205" y="76"/>
                      </a:lnTo>
                      <a:lnTo>
                        <a:pt x="205" y="80"/>
                      </a:lnTo>
                      <a:lnTo>
                        <a:pt x="207" y="80"/>
                      </a:lnTo>
                      <a:lnTo>
                        <a:pt x="210" y="80"/>
                      </a:lnTo>
                      <a:lnTo>
                        <a:pt x="214" y="80"/>
                      </a:lnTo>
                      <a:lnTo>
                        <a:pt x="216" y="80"/>
                      </a:lnTo>
                      <a:lnTo>
                        <a:pt x="216" y="85"/>
                      </a:lnTo>
                      <a:lnTo>
                        <a:pt x="216" y="92"/>
                      </a:lnTo>
                      <a:lnTo>
                        <a:pt x="216" y="99"/>
                      </a:lnTo>
                      <a:lnTo>
                        <a:pt x="216" y="105"/>
                      </a:lnTo>
                      <a:lnTo>
                        <a:pt x="214" y="106"/>
                      </a:lnTo>
                      <a:lnTo>
                        <a:pt x="211" y="107"/>
                      </a:lnTo>
                      <a:lnTo>
                        <a:pt x="209" y="108"/>
                      </a:lnTo>
                      <a:lnTo>
                        <a:pt x="207" y="108"/>
                      </a:lnTo>
                      <a:lnTo>
                        <a:pt x="209" y="113"/>
                      </a:lnTo>
                      <a:lnTo>
                        <a:pt x="210" y="118"/>
                      </a:lnTo>
                      <a:lnTo>
                        <a:pt x="213" y="121"/>
                      </a:lnTo>
                      <a:lnTo>
                        <a:pt x="215" y="126"/>
                      </a:lnTo>
                      <a:lnTo>
                        <a:pt x="215" y="130"/>
                      </a:lnTo>
                      <a:lnTo>
                        <a:pt x="215" y="134"/>
                      </a:lnTo>
                      <a:lnTo>
                        <a:pt x="215" y="138"/>
                      </a:lnTo>
                      <a:lnTo>
                        <a:pt x="215" y="143"/>
                      </a:lnTo>
                      <a:lnTo>
                        <a:pt x="214" y="145"/>
                      </a:lnTo>
                      <a:lnTo>
                        <a:pt x="211" y="149"/>
                      </a:lnTo>
                      <a:lnTo>
                        <a:pt x="210" y="151"/>
                      </a:lnTo>
                      <a:lnTo>
                        <a:pt x="208" y="154"/>
                      </a:lnTo>
                      <a:lnTo>
                        <a:pt x="210" y="157"/>
                      </a:lnTo>
                      <a:lnTo>
                        <a:pt x="213" y="160"/>
                      </a:lnTo>
                      <a:lnTo>
                        <a:pt x="215" y="164"/>
                      </a:lnTo>
                      <a:lnTo>
                        <a:pt x="217" y="167"/>
                      </a:lnTo>
                      <a:lnTo>
                        <a:pt x="216" y="172"/>
                      </a:lnTo>
                      <a:lnTo>
                        <a:pt x="216" y="175"/>
                      </a:lnTo>
                      <a:lnTo>
                        <a:pt x="215" y="180"/>
                      </a:lnTo>
                      <a:lnTo>
                        <a:pt x="215" y="184"/>
                      </a:lnTo>
                      <a:lnTo>
                        <a:pt x="214" y="188"/>
                      </a:lnTo>
                      <a:lnTo>
                        <a:pt x="213" y="191"/>
                      </a:lnTo>
                      <a:lnTo>
                        <a:pt x="211" y="195"/>
                      </a:lnTo>
                      <a:lnTo>
                        <a:pt x="210" y="198"/>
                      </a:lnTo>
                      <a:lnTo>
                        <a:pt x="209" y="204"/>
                      </a:lnTo>
                      <a:lnTo>
                        <a:pt x="208" y="210"/>
                      </a:lnTo>
                      <a:lnTo>
                        <a:pt x="207" y="217"/>
                      </a:lnTo>
                      <a:lnTo>
                        <a:pt x="206" y="222"/>
                      </a:lnTo>
                      <a:lnTo>
                        <a:pt x="203" y="226"/>
                      </a:lnTo>
                      <a:lnTo>
                        <a:pt x="202" y="229"/>
                      </a:lnTo>
                      <a:lnTo>
                        <a:pt x="200" y="234"/>
                      </a:lnTo>
                      <a:lnTo>
                        <a:pt x="198" y="237"/>
                      </a:lnTo>
                      <a:lnTo>
                        <a:pt x="184" y="245"/>
                      </a:lnTo>
                      <a:lnTo>
                        <a:pt x="164" y="251"/>
                      </a:lnTo>
                      <a:lnTo>
                        <a:pt x="140" y="255"/>
                      </a:lnTo>
                      <a:lnTo>
                        <a:pt x="114" y="256"/>
                      </a:lnTo>
                      <a:lnTo>
                        <a:pt x="88" y="255"/>
                      </a:lnTo>
                      <a:lnTo>
                        <a:pt x="64" y="251"/>
                      </a:lnTo>
                      <a:lnTo>
                        <a:pt x="43" y="245"/>
                      </a:lnTo>
                      <a:lnTo>
                        <a:pt x="30" y="237"/>
                      </a:lnTo>
                      <a:lnTo>
                        <a:pt x="26" y="226"/>
                      </a:lnTo>
                      <a:lnTo>
                        <a:pt x="24" y="214"/>
                      </a:lnTo>
                      <a:lnTo>
                        <a:pt x="23" y="202"/>
                      </a:lnTo>
                      <a:lnTo>
                        <a:pt x="21" y="190"/>
                      </a:lnTo>
                      <a:lnTo>
                        <a:pt x="19" y="188"/>
                      </a:lnTo>
                      <a:lnTo>
                        <a:pt x="18" y="185"/>
                      </a:lnTo>
                      <a:lnTo>
                        <a:pt x="16" y="184"/>
                      </a:lnTo>
                      <a:lnTo>
                        <a:pt x="13" y="182"/>
                      </a:lnTo>
                      <a:lnTo>
                        <a:pt x="12" y="177"/>
                      </a:lnTo>
                      <a:lnTo>
                        <a:pt x="12" y="174"/>
                      </a:lnTo>
                      <a:lnTo>
                        <a:pt x="12" y="169"/>
                      </a:lnTo>
                      <a:lnTo>
                        <a:pt x="11" y="166"/>
                      </a:lnTo>
                      <a:lnTo>
                        <a:pt x="15" y="162"/>
                      </a:lnTo>
                      <a:lnTo>
                        <a:pt x="18" y="160"/>
                      </a:lnTo>
                      <a:lnTo>
                        <a:pt x="20" y="157"/>
                      </a:lnTo>
                      <a:lnTo>
                        <a:pt x="24" y="154"/>
                      </a:lnTo>
                      <a:lnTo>
                        <a:pt x="19" y="154"/>
                      </a:lnTo>
                      <a:lnTo>
                        <a:pt x="16" y="154"/>
                      </a:lnTo>
                      <a:lnTo>
                        <a:pt x="12" y="154"/>
                      </a:lnTo>
                      <a:lnTo>
                        <a:pt x="8" y="154"/>
                      </a:lnTo>
                      <a:lnTo>
                        <a:pt x="8" y="147"/>
                      </a:lnTo>
                      <a:lnTo>
                        <a:pt x="8" y="141"/>
                      </a:lnTo>
                      <a:lnTo>
                        <a:pt x="8" y="134"/>
                      </a:lnTo>
                      <a:lnTo>
                        <a:pt x="8" y="127"/>
                      </a:lnTo>
                      <a:lnTo>
                        <a:pt x="11" y="126"/>
                      </a:lnTo>
                      <a:lnTo>
                        <a:pt x="15" y="123"/>
                      </a:lnTo>
                      <a:lnTo>
                        <a:pt x="17" y="122"/>
                      </a:lnTo>
                      <a:lnTo>
                        <a:pt x="20" y="121"/>
                      </a:lnTo>
                      <a:lnTo>
                        <a:pt x="18" y="118"/>
                      </a:lnTo>
                      <a:lnTo>
                        <a:pt x="15" y="113"/>
                      </a:lnTo>
                      <a:lnTo>
                        <a:pt x="11" y="109"/>
                      </a:lnTo>
                      <a:lnTo>
                        <a:pt x="9" y="106"/>
                      </a:lnTo>
                      <a:lnTo>
                        <a:pt x="8" y="103"/>
                      </a:lnTo>
                      <a:lnTo>
                        <a:pt x="8" y="99"/>
                      </a:lnTo>
                      <a:lnTo>
                        <a:pt x="8" y="96"/>
                      </a:lnTo>
                      <a:lnTo>
                        <a:pt x="7" y="91"/>
                      </a:lnTo>
                      <a:lnTo>
                        <a:pt x="10" y="89"/>
                      </a:lnTo>
                      <a:lnTo>
                        <a:pt x="13" y="85"/>
                      </a:lnTo>
                      <a:lnTo>
                        <a:pt x="17" y="83"/>
                      </a:lnTo>
                      <a:lnTo>
                        <a:pt x="20" y="81"/>
                      </a:lnTo>
                      <a:lnTo>
                        <a:pt x="19" y="77"/>
                      </a:lnTo>
                      <a:lnTo>
                        <a:pt x="19" y="74"/>
                      </a:lnTo>
                      <a:lnTo>
                        <a:pt x="19" y="70"/>
                      </a:lnTo>
                      <a:lnTo>
                        <a:pt x="19" y="67"/>
                      </a:lnTo>
                      <a:lnTo>
                        <a:pt x="16" y="63"/>
                      </a:lnTo>
                      <a:lnTo>
                        <a:pt x="13" y="61"/>
                      </a:lnTo>
                      <a:lnTo>
                        <a:pt x="10" y="60"/>
                      </a:lnTo>
                      <a:lnTo>
                        <a:pt x="7" y="58"/>
                      </a:lnTo>
                      <a:lnTo>
                        <a:pt x="7" y="50"/>
                      </a:lnTo>
                      <a:lnTo>
                        <a:pt x="7" y="41"/>
                      </a:lnTo>
                      <a:lnTo>
                        <a:pt x="7" y="33"/>
                      </a:lnTo>
                      <a:lnTo>
                        <a:pt x="7" y="25"/>
                      </a:lnTo>
                      <a:lnTo>
                        <a:pt x="5" y="20"/>
                      </a:lnTo>
                      <a:lnTo>
                        <a:pt x="3" y="13"/>
                      </a:lnTo>
                      <a:lnTo>
                        <a:pt x="2" y="6"/>
                      </a:lnTo>
                      <a:lnTo>
                        <a:pt x="0" y="0"/>
                      </a:lnTo>
                      <a:close/>
                    </a:path>
                  </a:pathLst>
                </a:custGeom>
                <a:solidFill>
                  <a:srgbClr val="6D6D6D"/>
                </a:solidFill>
                <a:ln w="9525">
                  <a:noFill/>
                  <a:round/>
                  <a:headEnd/>
                  <a:tailEnd/>
                </a:ln>
                <a:effectLst/>
              </p:spPr>
              <p:txBody>
                <a:bodyPr/>
                <a:lstStyle/>
                <a:p>
                  <a:pPr>
                    <a:defRPr/>
                  </a:pPr>
                  <a:endParaRPr lang="en-US">
                    <a:latin typeface="Arial" charset="0"/>
                    <a:cs typeface="+mn-cs"/>
                  </a:endParaRPr>
                </a:p>
              </p:txBody>
            </p:sp>
            <p:sp>
              <p:nvSpPr>
                <p:cNvPr id="70" name="Freeform 67"/>
                <p:cNvSpPr>
                  <a:spLocks/>
                </p:cNvSpPr>
                <p:nvPr/>
              </p:nvSpPr>
              <p:spPr bwMode="auto">
                <a:xfrm>
                  <a:off x="2386" y="3470"/>
                  <a:ext cx="102" cy="125"/>
                </a:xfrm>
                <a:custGeom>
                  <a:avLst/>
                  <a:gdLst/>
                  <a:ahLst/>
                  <a:cxnLst>
                    <a:cxn ang="0">
                      <a:pos x="25" y="0"/>
                    </a:cxn>
                    <a:cxn ang="0">
                      <a:pos x="63" y="0"/>
                    </a:cxn>
                    <a:cxn ang="0">
                      <a:pos x="101" y="0"/>
                    </a:cxn>
                    <a:cxn ang="0">
                      <a:pos x="138" y="0"/>
                    </a:cxn>
                    <a:cxn ang="0">
                      <a:pos x="176" y="0"/>
                    </a:cxn>
                    <a:cxn ang="0">
                      <a:pos x="200" y="5"/>
                    </a:cxn>
                    <a:cxn ang="0">
                      <a:pos x="196" y="18"/>
                    </a:cxn>
                    <a:cxn ang="0">
                      <a:pos x="195" y="45"/>
                    </a:cxn>
                    <a:cxn ang="0">
                      <a:pos x="189" y="59"/>
                    </a:cxn>
                    <a:cxn ang="0">
                      <a:pos x="183" y="67"/>
                    </a:cxn>
                    <a:cxn ang="0">
                      <a:pos x="183" y="79"/>
                    </a:cxn>
                    <a:cxn ang="0">
                      <a:pos x="192" y="79"/>
                    </a:cxn>
                    <a:cxn ang="0">
                      <a:pos x="195" y="91"/>
                    </a:cxn>
                    <a:cxn ang="0">
                      <a:pos x="191" y="105"/>
                    </a:cxn>
                    <a:cxn ang="0">
                      <a:pos x="186" y="107"/>
                    </a:cxn>
                    <a:cxn ang="0">
                      <a:pos x="191" y="120"/>
                    </a:cxn>
                    <a:cxn ang="0">
                      <a:pos x="192" y="133"/>
                    </a:cxn>
                    <a:cxn ang="0">
                      <a:pos x="191" y="144"/>
                    </a:cxn>
                    <a:cxn ang="0">
                      <a:pos x="187" y="152"/>
                    </a:cxn>
                    <a:cxn ang="0">
                      <a:pos x="192" y="163"/>
                    </a:cxn>
                    <a:cxn ang="0">
                      <a:pos x="194" y="174"/>
                    </a:cxn>
                    <a:cxn ang="0">
                      <a:pos x="191" y="186"/>
                    </a:cxn>
                    <a:cxn ang="0">
                      <a:pos x="189" y="196"/>
                    </a:cxn>
                    <a:cxn ang="0">
                      <a:pos x="187" y="215"/>
                    </a:cxn>
                    <a:cxn ang="0">
                      <a:pos x="182" y="228"/>
                    </a:cxn>
                    <a:cxn ang="0">
                      <a:pos x="165" y="245"/>
                    </a:cxn>
                    <a:cxn ang="0">
                      <a:pos x="103" y="254"/>
                    </a:cxn>
                    <a:cxn ang="0">
                      <a:pos x="39" y="245"/>
                    </a:cxn>
                    <a:cxn ang="0">
                      <a:pos x="22" y="212"/>
                    </a:cxn>
                    <a:cxn ang="0">
                      <a:pos x="19" y="186"/>
                    </a:cxn>
                    <a:cxn ang="0">
                      <a:pos x="13" y="180"/>
                    </a:cxn>
                    <a:cxn ang="0">
                      <a:pos x="12" y="168"/>
                    </a:cxn>
                    <a:cxn ang="0">
                      <a:pos x="16" y="158"/>
                    </a:cxn>
                    <a:cxn ang="0">
                      <a:pos x="19" y="154"/>
                    </a:cxn>
                    <a:cxn ang="0">
                      <a:pos x="8" y="154"/>
                    </a:cxn>
                    <a:cxn ang="0">
                      <a:pos x="8" y="132"/>
                    </a:cxn>
                    <a:cxn ang="0">
                      <a:pos x="14" y="122"/>
                    </a:cxn>
                    <a:cxn ang="0">
                      <a:pos x="16" y="117"/>
                    </a:cxn>
                    <a:cxn ang="0">
                      <a:pos x="9" y="105"/>
                    </a:cxn>
                    <a:cxn ang="0">
                      <a:pos x="7" y="94"/>
                    </a:cxn>
                    <a:cxn ang="0">
                      <a:pos x="13" y="84"/>
                    </a:cxn>
                    <a:cxn ang="0">
                      <a:pos x="19" y="75"/>
                    </a:cxn>
                    <a:cxn ang="0">
                      <a:pos x="17" y="66"/>
                    </a:cxn>
                    <a:cxn ang="0">
                      <a:pos x="9" y="58"/>
                    </a:cxn>
                    <a:cxn ang="0">
                      <a:pos x="7" y="41"/>
                    </a:cxn>
                    <a:cxn ang="0">
                      <a:pos x="6" y="19"/>
                    </a:cxn>
                    <a:cxn ang="0">
                      <a:pos x="0" y="0"/>
                    </a:cxn>
                  </a:cxnLst>
                  <a:rect l="0" t="0" r="r" b="b"/>
                  <a:pathLst>
                    <a:path w="202" h="254">
                      <a:moveTo>
                        <a:pt x="0" y="0"/>
                      </a:moveTo>
                      <a:lnTo>
                        <a:pt x="13" y="0"/>
                      </a:lnTo>
                      <a:lnTo>
                        <a:pt x="25" y="0"/>
                      </a:lnTo>
                      <a:lnTo>
                        <a:pt x="38" y="0"/>
                      </a:lnTo>
                      <a:lnTo>
                        <a:pt x="51" y="0"/>
                      </a:lnTo>
                      <a:lnTo>
                        <a:pt x="63" y="0"/>
                      </a:lnTo>
                      <a:lnTo>
                        <a:pt x="76" y="0"/>
                      </a:lnTo>
                      <a:lnTo>
                        <a:pt x="89" y="0"/>
                      </a:lnTo>
                      <a:lnTo>
                        <a:pt x="101" y="0"/>
                      </a:lnTo>
                      <a:lnTo>
                        <a:pt x="113" y="0"/>
                      </a:lnTo>
                      <a:lnTo>
                        <a:pt x="126" y="0"/>
                      </a:lnTo>
                      <a:lnTo>
                        <a:pt x="138" y="0"/>
                      </a:lnTo>
                      <a:lnTo>
                        <a:pt x="151" y="0"/>
                      </a:lnTo>
                      <a:lnTo>
                        <a:pt x="164" y="0"/>
                      </a:lnTo>
                      <a:lnTo>
                        <a:pt x="176" y="0"/>
                      </a:lnTo>
                      <a:lnTo>
                        <a:pt x="189" y="0"/>
                      </a:lnTo>
                      <a:lnTo>
                        <a:pt x="202" y="0"/>
                      </a:lnTo>
                      <a:lnTo>
                        <a:pt x="200" y="5"/>
                      </a:lnTo>
                      <a:lnTo>
                        <a:pt x="198" y="8"/>
                      </a:lnTo>
                      <a:lnTo>
                        <a:pt x="197" y="13"/>
                      </a:lnTo>
                      <a:lnTo>
                        <a:pt x="196" y="18"/>
                      </a:lnTo>
                      <a:lnTo>
                        <a:pt x="195" y="27"/>
                      </a:lnTo>
                      <a:lnTo>
                        <a:pt x="195" y="36"/>
                      </a:lnTo>
                      <a:lnTo>
                        <a:pt x="195" y="45"/>
                      </a:lnTo>
                      <a:lnTo>
                        <a:pt x="194" y="54"/>
                      </a:lnTo>
                      <a:lnTo>
                        <a:pt x="191" y="57"/>
                      </a:lnTo>
                      <a:lnTo>
                        <a:pt x="189" y="59"/>
                      </a:lnTo>
                      <a:lnTo>
                        <a:pt x="186" y="61"/>
                      </a:lnTo>
                      <a:lnTo>
                        <a:pt x="183" y="64"/>
                      </a:lnTo>
                      <a:lnTo>
                        <a:pt x="183" y="67"/>
                      </a:lnTo>
                      <a:lnTo>
                        <a:pt x="183" y="71"/>
                      </a:lnTo>
                      <a:lnTo>
                        <a:pt x="183" y="74"/>
                      </a:lnTo>
                      <a:lnTo>
                        <a:pt x="183" y="79"/>
                      </a:lnTo>
                      <a:lnTo>
                        <a:pt x="187" y="79"/>
                      </a:lnTo>
                      <a:lnTo>
                        <a:pt x="189" y="79"/>
                      </a:lnTo>
                      <a:lnTo>
                        <a:pt x="192" y="79"/>
                      </a:lnTo>
                      <a:lnTo>
                        <a:pt x="195" y="79"/>
                      </a:lnTo>
                      <a:lnTo>
                        <a:pt x="195" y="84"/>
                      </a:lnTo>
                      <a:lnTo>
                        <a:pt x="195" y="91"/>
                      </a:lnTo>
                      <a:lnTo>
                        <a:pt x="194" y="98"/>
                      </a:lnTo>
                      <a:lnTo>
                        <a:pt x="194" y="104"/>
                      </a:lnTo>
                      <a:lnTo>
                        <a:pt x="191" y="105"/>
                      </a:lnTo>
                      <a:lnTo>
                        <a:pt x="190" y="105"/>
                      </a:lnTo>
                      <a:lnTo>
                        <a:pt x="188" y="106"/>
                      </a:lnTo>
                      <a:lnTo>
                        <a:pt x="186" y="107"/>
                      </a:lnTo>
                      <a:lnTo>
                        <a:pt x="188" y="112"/>
                      </a:lnTo>
                      <a:lnTo>
                        <a:pt x="189" y="116"/>
                      </a:lnTo>
                      <a:lnTo>
                        <a:pt x="191" y="120"/>
                      </a:lnTo>
                      <a:lnTo>
                        <a:pt x="192" y="124"/>
                      </a:lnTo>
                      <a:lnTo>
                        <a:pt x="192" y="128"/>
                      </a:lnTo>
                      <a:lnTo>
                        <a:pt x="192" y="133"/>
                      </a:lnTo>
                      <a:lnTo>
                        <a:pt x="192" y="137"/>
                      </a:lnTo>
                      <a:lnTo>
                        <a:pt x="192" y="142"/>
                      </a:lnTo>
                      <a:lnTo>
                        <a:pt x="191" y="144"/>
                      </a:lnTo>
                      <a:lnTo>
                        <a:pt x="190" y="147"/>
                      </a:lnTo>
                      <a:lnTo>
                        <a:pt x="188" y="150"/>
                      </a:lnTo>
                      <a:lnTo>
                        <a:pt x="187" y="152"/>
                      </a:lnTo>
                      <a:lnTo>
                        <a:pt x="189" y="156"/>
                      </a:lnTo>
                      <a:lnTo>
                        <a:pt x="191" y="159"/>
                      </a:lnTo>
                      <a:lnTo>
                        <a:pt x="192" y="163"/>
                      </a:lnTo>
                      <a:lnTo>
                        <a:pt x="195" y="166"/>
                      </a:lnTo>
                      <a:lnTo>
                        <a:pt x="195" y="171"/>
                      </a:lnTo>
                      <a:lnTo>
                        <a:pt x="194" y="174"/>
                      </a:lnTo>
                      <a:lnTo>
                        <a:pt x="194" y="179"/>
                      </a:lnTo>
                      <a:lnTo>
                        <a:pt x="192" y="182"/>
                      </a:lnTo>
                      <a:lnTo>
                        <a:pt x="191" y="186"/>
                      </a:lnTo>
                      <a:lnTo>
                        <a:pt x="191" y="189"/>
                      </a:lnTo>
                      <a:lnTo>
                        <a:pt x="190" y="193"/>
                      </a:lnTo>
                      <a:lnTo>
                        <a:pt x="189" y="196"/>
                      </a:lnTo>
                      <a:lnTo>
                        <a:pt x="188" y="202"/>
                      </a:lnTo>
                      <a:lnTo>
                        <a:pt x="188" y="208"/>
                      </a:lnTo>
                      <a:lnTo>
                        <a:pt x="187" y="215"/>
                      </a:lnTo>
                      <a:lnTo>
                        <a:pt x="186" y="220"/>
                      </a:lnTo>
                      <a:lnTo>
                        <a:pt x="183" y="225"/>
                      </a:lnTo>
                      <a:lnTo>
                        <a:pt x="182" y="228"/>
                      </a:lnTo>
                      <a:lnTo>
                        <a:pt x="180" y="232"/>
                      </a:lnTo>
                      <a:lnTo>
                        <a:pt x="177" y="236"/>
                      </a:lnTo>
                      <a:lnTo>
                        <a:pt x="165" y="245"/>
                      </a:lnTo>
                      <a:lnTo>
                        <a:pt x="148" y="249"/>
                      </a:lnTo>
                      <a:lnTo>
                        <a:pt x="126" y="253"/>
                      </a:lnTo>
                      <a:lnTo>
                        <a:pt x="103" y="254"/>
                      </a:lnTo>
                      <a:lnTo>
                        <a:pt x="80" y="254"/>
                      </a:lnTo>
                      <a:lnTo>
                        <a:pt x="58" y="250"/>
                      </a:lnTo>
                      <a:lnTo>
                        <a:pt x="39" y="245"/>
                      </a:lnTo>
                      <a:lnTo>
                        <a:pt x="27" y="236"/>
                      </a:lnTo>
                      <a:lnTo>
                        <a:pt x="24" y="225"/>
                      </a:lnTo>
                      <a:lnTo>
                        <a:pt x="22" y="212"/>
                      </a:lnTo>
                      <a:lnTo>
                        <a:pt x="21" y="201"/>
                      </a:lnTo>
                      <a:lnTo>
                        <a:pt x="20" y="188"/>
                      </a:lnTo>
                      <a:lnTo>
                        <a:pt x="19" y="186"/>
                      </a:lnTo>
                      <a:lnTo>
                        <a:pt x="16" y="185"/>
                      </a:lnTo>
                      <a:lnTo>
                        <a:pt x="15" y="182"/>
                      </a:lnTo>
                      <a:lnTo>
                        <a:pt x="13" y="180"/>
                      </a:lnTo>
                      <a:lnTo>
                        <a:pt x="12" y="177"/>
                      </a:lnTo>
                      <a:lnTo>
                        <a:pt x="12" y="172"/>
                      </a:lnTo>
                      <a:lnTo>
                        <a:pt x="12" y="168"/>
                      </a:lnTo>
                      <a:lnTo>
                        <a:pt x="10" y="164"/>
                      </a:lnTo>
                      <a:lnTo>
                        <a:pt x="14" y="162"/>
                      </a:lnTo>
                      <a:lnTo>
                        <a:pt x="16" y="158"/>
                      </a:lnTo>
                      <a:lnTo>
                        <a:pt x="20" y="156"/>
                      </a:lnTo>
                      <a:lnTo>
                        <a:pt x="22" y="154"/>
                      </a:lnTo>
                      <a:lnTo>
                        <a:pt x="19" y="154"/>
                      </a:lnTo>
                      <a:lnTo>
                        <a:pt x="15" y="154"/>
                      </a:lnTo>
                      <a:lnTo>
                        <a:pt x="12" y="154"/>
                      </a:lnTo>
                      <a:lnTo>
                        <a:pt x="8" y="154"/>
                      </a:lnTo>
                      <a:lnTo>
                        <a:pt x="8" y="145"/>
                      </a:lnTo>
                      <a:lnTo>
                        <a:pt x="8" y="139"/>
                      </a:lnTo>
                      <a:lnTo>
                        <a:pt x="8" y="132"/>
                      </a:lnTo>
                      <a:lnTo>
                        <a:pt x="8" y="125"/>
                      </a:lnTo>
                      <a:lnTo>
                        <a:pt x="10" y="124"/>
                      </a:lnTo>
                      <a:lnTo>
                        <a:pt x="14" y="122"/>
                      </a:lnTo>
                      <a:lnTo>
                        <a:pt x="16" y="121"/>
                      </a:lnTo>
                      <a:lnTo>
                        <a:pt x="19" y="120"/>
                      </a:lnTo>
                      <a:lnTo>
                        <a:pt x="16" y="117"/>
                      </a:lnTo>
                      <a:lnTo>
                        <a:pt x="14" y="112"/>
                      </a:lnTo>
                      <a:lnTo>
                        <a:pt x="12" y="109"/>
                      </a:lnTo>
                      <a:lnTo>
                        <a:pt x="9" y="105"/>
                      </a:lnTo>
                      <a:lnTo>
                        <a:pt x="8" y="102"/>
                      </a:lnTo>
                      <a:lnTo>
                        <a:pt x="8" y="97"/>
                      </a:lnTo>
                      <a:lnTo>
                        <a:pt x="7" y="94"/>
                      </a:lnTo>
                      <a:lnTo>
                        <a:pt x="7" y="90"/>
                      </a:lnTo>
                      <a:lnTo>
                        <a:pt x="9" y="88"/>
                      </a:lnTo>
                      <a:lnTo>
                        <a:pt x="13" y="84"/>
                      </a:lnTo>
                      <a:lnTo>
                        <a:pt x="16" y="82"/>
                      </a:lnTo>
                      <a:lnTo>
                        <a:pt x="19" y="79"/>
                      </a:lnTo>
                      <a:lnTo>
                        <a:pt x="19" y="75"/>
                      </a:lnTo>
                      <a:lnTo>
                        <a:pt x="19" y="72"/>
                      </a:lnTo>
                      <a:lnTo>
                        <a:pt x="19" y="69"/>
                      </a:lnTo>
                      <a:lnTo>
                        <a:pt x="17" y="66"/>
                      </a:lnTo>
                      <a:lnTo>
                        <a:pt x="15" y="63"/>
                      </a:lnTo>
                      <a:lnTo>
                        <a:pt x="13" y="60"/>
                      </a:lnTo>
                      <a:lnTo>
                        <a:pt x="9" y="58"/>
                      </a:lnTo>
                      <a:lnTo>
                        <a:pt x="7" y="57"/>
                      </a:lnTo>
                      <a:lnTo>
                        <a:pt x="7" y="49"/>
                      </a:lnTo>
                      <a:lnTo>
                        <a:pt x="7" y="41"/>
                      </a:lnTo>
                      <a:lnTo>
                        <a:pt x="7" y="33"/>
                      </a:lnTo>
                      <a:lnTo>
                        <a:pt x="7" y="25"/>
                      </a:lnTo>
                      <a:lnTo>
                        <a:pt x="6" y="19"/>
                      </a:lnTo>
                      <a:lnTo>
                        <a:pt x="4" y="12"/>
                      </a:lnTo>
                      <a:lnTo>
                        <a:pt x="2" y="6"/>
                      </a:lnTo>
                      <a:lnTo>
                        <a:pt x="0" y="0"/>
                      </a:lnTo>
                      <a:close/>
                    </a:path>
                  </a:pathLst>
                </a:custGeom>
                <a:solidFill>
                  <a:srgbClr val="777775"/>
                </a:solidFill>
                <a:ln w="9525">
                  <a:noFill/>
                  <a:round/>
                  <a:headEnd/>
                  <a:tailEnd/>
                </a:ln>
                <a:effectLst/>
              </p:spPr>
              <p:txBody>
                <a:bodyPr/>
                <a:lstStyle/>
                <a:p>
                  <a:pPr>
                    <a:defRPr/>
                  </a:pPr>
                  <a:endParaRPr lang="en-US">
                    <a:latin typeface="Arial" charset="0"/>
                    <a:cs typeface="+mn-cs"/>
                  </a:endParaRPr>
                </a:p>
              </p:txBody>
            </p:sp>
            <p:sp>
              <p:nvSpPr>
                <p:cNvPr id="71" name="Freeform 68"/>
                <p:cNvSpPr>
                  <a:spLocks/>
                </p:cNvSpPr>
                <p:nvPr/>
              </p:nvSpPr>
              <p:spPr bwMode="auto">
                <a:xfrm>
                  <a:off x="2391" y="3470"/>
                  <a:ext cx="90" cy="125"/>
                </a:xfrm>
                <a:custGeom>
                  <a:avLst/>
                  <a:gdLst/>
                  <a:ahLst/>
                  <a:cxnLst>
                    <a:cxn ang="0">
                      <a:pos x="45" y="0"/>
                    </a:cxn>
                    <a:cxn ang="0">
                      <a:pos x="111" y="0"/>
                    </a:cxn>
                    <a:cxn ang="0">
                      <a:pos x="178" y="0"/>
                    </a:cxn>
                    <a:cxn ang="0">
                      <a:pos x="174" y="13"/>
                    </a:cxn>
                    <a:cxn ang="0">
                      <a:pos x="172" y="36"/>
                    </a:cxn>
                    <a:cxn ang="0">
                      <a:pos x="169" y="57"/>
                    </a:cxn>
                    <a:cxn ang="0">
                      <a:pos x="162" y="64"/>
                    </a:cxn>
                    <a:cxn ang="0">
                      <a:pos x="162" y="74"/>
                    </a:cxn>
                    <a:cxn ang="0">
                      <a:pos x="167" y="79"/>
                    </a:cxn>
                    <a:cxn ang="0">
                      <a:pos x="171" y="85"/>
                    </a:cxn>
                    <a:cxn ang="0">
                      <a:pos x="171" y="104"/>
                    </a:cxn>
                    <a:cxn ang="0">
                      <a:pos x="165" y="106"/>
                    </a:cxn>
                    <a:cxn ang="0">
                      <a:pos x="167" y="116"/>
                    </a:cxn>
                    <a:cxn ang="0">
                      <a:pos x="170" y="128"/>
                    </a:cxn>
                    <a:cxn ang="0">
                      <a:pos x="170" y="142"/>
                    </a:cxn>
                    <a:cxn ang="0">
                      <a:pos x="165" y="150"/>
                    </a:cxn>
                    <a:cxn ang="0">
                      <a:pos x="168" y="158"/>
                    </a:cxn>
                    <a:cxn ang="0">
                      <a:pos x="171" y="170"/>
                    </a:cxn>
                    <a:cxn ang="0">
                      <a:pos x="170" y="182"/>
                    </a:cxn>
                    <a:cxn ang="0">
                      <a:pos x="168" y="193"/>
                    </a:cxn>
                    <a:cxn ang="0">
                      <a:pos x="165" y="208"/>
                    </a:cxn>
                    <a:cxn ang="0">
                      <a:pos x="163" y="224"/>
                    </a:cxn>
                    <a:cxn ang="0">
                      <a:pos x="157" y="235"/>
                    </a:cxn>
                    <a:cxn ang="0">
                      <a:pos x="111" y="252"/>
                    </a:cxn>
                    <a:cxn ang="0">
                      <a:pos x="50" y="249"/>
                    </a:cxn>
                    <a:cxn ang="0">
                      <a:pos x="20" y="224"/>
                    </a:cxn>
                    <a:cxn ang="0">
                      <a:pos x="17" y="188"/>
                    </a:cxn>
                    <a:cxn ang="0">
                      <a:pos x="12" y="182"/>
                    </a:cxn>
                    <a:cxn ang="0">
                      <a:pos x="10" y="171"/>
                    </a:cxn>
                    <a:cxn ang="0">
                      <a:pos x="12" y="161"/>
                    </a:cxn>
                    <a:cxn ang="0">
                      <a:pos x="19" y="153"/>
                    </a:cxn>
                    <a:cxn ang="0">
                      <a:pos x="10" y="153"/>
                    </a:cxn>
                    <a:cxn ang="0">
                      <a:pos x="7" y="139"/>
                    </a:cxn>
                    <a:cxn ang="0">
                      <a:pos x="9" y="124"/>
                    </a:cxn>
                    <a:cxn ang="0">
                      <a:pos x="17" y="120"/>
                    </a:cxn>
                    <a:cxn ang="0">
                      <a:pos x="10" y="109"/>
                    </a:cxn>
                    <a:cxn ang="0">
                      <a:pos x="7" y="97"/>
                    </a:cxn>
                    <a:cxn ang="0">
                      <a:pos x="8" y="88"/>
                    </a:cxn>
                    <a:cxn ang="0">
                      <a:pos x="17" y="79"/>
                    </a:cxn>
                    <a:cxn ang="0">
                      <a:pos x="16" y="68"/>
                    </a:cxn>
                    <a:cxn ang="0">
                      <a:pos x="11" y="62"/>
                    </a:cxn>
                    <a:cxn ang="0">
                      <a:pos x="5" y="49"/>
                    </a:cxn>
                    <a:cxn ang="0">
                      <a:pos x="5" y="25"/>
                    </a:cxn>
                    <a:cxn ang="0">
                      <a:pos x="1" y="6"/>
                    </a:cxn>
                  </a:cxnLst>
                  <a:rect l="0" t="0" r="r" b="b"/>
                  <a:pathLst>
                    <a:path w="178" h="253">
                      <a:moveTo>
                        <a:pt x="0" y="0"/>
                      </a:moveTo>
                      <a:lnTo>
                        <a:pt x="22" y="0"/>
                      </a:lnTo>
                      <a:lnTo>
                        <a:pt x="45" y="0"/>
                      </a:lnTo>
                      <a:lnTo>
                        <a:pt x="66" y="0"/>
                      </a:lnTo>
                      <a:lnTo>
                        <a:pt x="89" y="0"/>
                      </a:lnTo>
                      <a:lnTo>
                        <a:pt x="111" y="0"/>
                      </a:lnTo>
                      <a:lnTo>
                        <a:pt x="133" y="0"/>
                      </a:lnTo>
                      <a:lnTo>
                        <a:pt x="156" y="0"/>
                      </a:lnTo>
                      <a:lnTo>
                        <a:pt x="178" y="0"/>
                      </a:lnTo>
                      <a:lnTo>
                        <a:pt x="177" y="5"/>
                      </a:lnTo>
                      <a:lnTo>
                        <a:pt x="176" y="9"/>
                      </a:lnTo>
                      <a:lnTo>
                        <a:pt x="174" y="13"/>
                      </a:lnTo>
                      <a:lnTo>
                        <a:pt x="172" y="19"/>
                      </a:lnTo>
                      <a:lnTo>
                        <a:pt x="172" y="28"/>
                      </a:lnTo>
                      <a:lnTo>
                        <a:pt x="172" y="36"/>
                      </a:lnTo>
                      <a:lnTo>
                        <a:pt x="171" y="45"/>
                      </a:lnTo>
                      <a:lnTo>
                        <a:pt x="171" y="55"/>
                      </a:lnTo>
                      <a:lnTo>
                        <a:pt x="169" y="57"/>
                      </a:lnTo>
                      <a:lnTo>
                        <a:pt x="167" y="58"/>
                      </a:lnTo>
                      <a:lnTo>
                        <a:pt x="164" y="60"/>
                      </a:lnTo>
                      <a:lnTo>
                        <a:pt x="162" y="64"/>
                      </a:lnTo>
                      <a:lnTo>
                        <a:pt x="162" y="67"/>
                      </a:lnTo>
                      <a:lnTo>
                        <a:pt x="162" y="71"/>
                      </a:lnTo>
                      <a:lnTo>
                        <a:pt x="162" y="74"/>
                      </a:lnTo>
                      <a:lnTo>
                        <a:pt x="162" y="79"/>
                      </a:lnTo>
                      <a:lnTo>
                        <a:pt x="164" y="79"/>
                      </a:lnTo>
                      <a:lnTo>
                        <a:pt x="167" y="79"/>
                      </a:lnTo>
                      <a:lnTo>
                        <a:pt x="169" y="79"/>
                      </a:lnTo>
                      <a:lnTo>
                        <a:pt x="171" y="79"/>
                      </a:lnTo>
                      <a:lnTo>
                        <a:pt x="171" y="85"/>
                      </a:lnTo>
                      <a:lnTo>
                        <a:pt x="171" y="91"/>
                      </a:lnTo>
                      <a:lnTo>
                        <a:pt x="171" y="97"/>
                      </a:lnTo>
                      <a:lnTo>
                        <a:pt x="171" y="104"/>
                      </a:lnTo>
                      <a:lnTo>
                        <a:pt x="169" y="105"/>
                      </a:lnTo>
                      <a:lnTo>
                        <a:pt x="168" y="105"/>
                      </a:lnTo>
                      <a:lnTo>
                        <a:pt x="165" y="106"/>
                      </a:lnTo>
                      <a:lnTo>
                        <a:pt x="163" y="109"/>
                      </a:lnTo>
                      <a:lnTo>
                        <a:pt x="165" y="112"/>
                      </a:lnTo>
                      <a:lnTo>
                        <a:pt x="167" y="116"/>
                      </a:lnTo>
                      <a:lnTo>
                        <a:pt x="169" y="120"/>
                      </a:lnTo>
                      <a:lnTo>
                        <a:pt x="170" y="124"/>
                      </a:lnTo>
                      <a:lnTo>
                        <a:pt x="170" y="128"/>
                      </a:lnTo>
                      <a:lnTo>
                        <a:pt x="170" y="133"/>
                      </a:lnTo>
                      <a:lnTo>
                        <a:pt x="170" y="138"/>
                      </a:lnTo>
                      <a:lnTo>
                        <a:pt x="170" y="142"/>
                      </a:lnTo>
                      <a:lnTo>
                        <a:pt x="169" y="144"/>
                      </a:lnTo>
                      <a:lnTo>
                        <a:pt x="168" y="147"/>
                      </a:lnTo>
                      <a:lnTo>
                        <a:pt x="165" y="150"/>
                      </a:lnTo>
                      <a:lnTo>
                        <a:pt x="164" y="153"/>
                      </a:lnTo>
                      <a:lnTo>
                        <a:pt x="167" y="156"/>
                      </a:lnTo>
                      <a:lnTo>
                        <a:pt x="168" y="158"/>
                      </a:lnTo>
                      <a:lnTo>
                        <a:pt x="170" y="162"/>
                      </a:lnTo>
                      <a:lnTo>
                        <a:pt x="172" y="165"/>
                      </a:lnTo>
                      <a:lnTo>
                        <a:pt x="171" y="170"/>
                      </a:lnTo>
                      <a:lnTo>
                        <a:pt x="171" y="173"/>
                      </a:lnTo>
                      <a:lnTo>
                        <a:pt x="171" y="178"/>
                      </a:lnTo>
                      <a:lnTo>
                        <a:pt x="170" y="182"/>
                      </a:lnTo>
                      <a:lnTo>
                        <a:pt x="169" y="186"/>
                      </a:lnTo>
                      <a:lnTo>
                        <a:pt x="169" y="189"/>
                      </a:lnTo>
                      <a:lnTo>
                        <a:pt x="168" y="193"/>
                      </a:lnTo>
                      <a:lnTo>
                        <a:pt x="167" y="196"/>
                      </a:lnTo>
                      <a:lnTo>
                        <a:pt x="165" y="202"/>
                      </a:lnTo>
                      <a:lnTo>
                        <a:pt x="165" y="208"/>
                      </a:lnTo>
                      <a:lnTo>
                        <a:pt x="164" y="215"/>
                      </a:lnTo>
                      <a:lnTo>
                        <a:pt x="164" y="220"/>
                      </a:lnTo>
                      <a:lnTo>
                        <a:pt x="163" y="224"/>
                      </a:lnTo>
                      <a:lnTo>
                        <a:pt x="161" y="227"/>
                      </a:lnTo>
                      <a:lnTo>
                        <a:pt x="160" y="232"/>
                      </a:lnTo>
                      <a:lnTo>
                        <a:pt x="157" y="235"/>
                      </a:lnTo>
                      <a:lnTo>
                        <a:pt x="147" y="244"/>
                      </a:lnTo>
                      <a:lnTo>
                        <a:pt x="131" y="248"/>
                      </a:lnTo>
                      <a:lnTo>
                        <a:pt x="111" y="252"/>
                      </a:lnTo>
                      <a:lnTo>
                        <a:pt x="91" y="253"/>
                      </a:lnTo>
                      <a:lnTo>
                        <a:pt x="70" y="253"/>
                      </a:lnTo>
                      <a:lnTo>
                        <a:pt x="50" y="249"/>
                      </a:lnTo>
                      <a:lnTo>
                        <a:pt x="34" y="244"/>
                      </a:lnTo>
                      <a:lnTo>
                        <a:pt x="23" y="235"/>
                      </a:lnTo>
                      <a:lnTo>
                        <a:pt x="20" y="224"/>
                      </a:lnTo>
                      <a:lnTo>
                        <a:pt x="18" y="211"/>
                      </a:lnTo>
                      <a:lnTo>
                        <a:pt x="17" y="200"/>
                      </a:lnTo>
                      <a:lnTo>
                        <a:pt x="17" y="188"/>
                      </a:lnTo>
                      <a:lnTo>
                        <a:pt x="16" y="186"/>
                      </a:lnTo>
                      <a:lnTo>
                        <a:pt x="15" y="184"/>
                      </a:lnTo>
                      <a:lnTo>
                        <a:pt x="12" y="182"/>
                      </a:lnTo>
                      <a:lnTo>
                        <a:pt x="11" y="180"/>
                      </a:lnTo>
                      <a:lnTo>
                        <a:pt x="10" y="176"/>
                      </a:lnTo>
                      <a:lnTo>
                        <a:pt x="10" y="171"/>
                      </a:lnTo>
                      <a:lnTo>
                        <a:pt x="10" y="167"/>
                      </a:lnTo>
                      <a:lnTo>
                        <a:pt x="10" y="163"/>
                      </a:lnTo>
                      <a:lnTo>
                        <a:pt x="12" y="161"/>
                      </a:lnTo>
                      <a:lnTo>
                        <a:pt x="15" y="157"/>
                      </a:lnTo>
                      <a:lnTo>
                        <a:pt x="17" y="155"/>
                      </a:lnTo>
                      <a:lnTo>
                        <a:pt x="19" y="153"/>
                      </a:lnTo>
                      <a:lnTo>
                        <a:pt x="16" y="153"/>
                      </a:lnTo>
                      <a:lnTo>
                        <a:pt x="13" y="153"/>
                      </a:lnTo>
                      <a:lnTo>
                        <a:pt x="10" y="153"/>
                      </a:lnTo>
                      <a:lnTo>
                        <a:pt x="7" y="153"/>
                      </a:lnTo>
                      <a:lnTo>
                        <a:pt x="7" y="146"/>
                      </a:lnTo>
                      <a:lnTo>
                        <a:pt x="7" y="139"/>
                      </a:lnTo>
                      <a:lnTo>
                        <a:pt x="7" y="132"/>
                      </a:lnTo>
                      <a:lnTo>
                        <a:pt x="7" y="125"/>
                      </a:lnTo>
                      <a:lnTo>
                        <a:pt x="9" y="124"/>
                      </a:lnTo>
                      <a:lnTo>
                        <a:pt x="12" y="123"/>
                      </a:lnTo>
                      <a:lnTo>
                        <a:pt x="15" y="121"/>
                      </a:lnTo>
                      <a:lnTo>
                        <a:pt x="17" y="120"/>
                      </a:lnTo>
                      <a:lnTo>
                        <a:pt x="15" y="116"/>
                      </a:lnTo>
                      <a:lnTo>
                        <a:pt x="12" y="112"/>
                      </a:lnTo>
                      <a:lnTo>
                        <a:pt x="10" y="109"/>
                      </a:lnTo>
                      <a:lnTo>
                        <a:pt x="8" y="105"/>
                      </a:lnTo>
                      <a:lnTo>
                        <a:pt x="7" y="101"/>
                      </a:lnTo>
                      <a:lnTo>
                        <a:pt x="7" y="97"/>
                      </a:lnTo>
                      <a:lnTo>
                        <a:pt x="7" y="94"/>
                      </a:lnTo>
                      <a:lnTo>
                        <a:pt x="5" y="90"/>
                      </a:lnTo>
                      <a:lnTo>
                        <a:pt x="8" y="88"/>
                      </a:lnTo>
                      <a:lnTo>
                        <a:pt x="11" y="85"/>
                      </a:lnTo>
                      <a:lnTo>
                        <a:pt x="13" y="82"/>
                      </a:lnTo>
                      <a:lnTo>
                        <a:pt x="17" y="79"/>
                      </a:lnTo>
                      <a:lnTo>
                        <a:pt x="16" y="75"/>
                      </a:lnTo>
                      <a:lnTo>
                        <a:pt x="16" y="72"/>
                      </a:lnTo>
                      <a:lnTo>
                        <a:pt x="16" y="68"/>
                      </a:lnTo>
                      <a:lnTo>
                        <a:pt x="16" y="66"/>
                      </a:lnTo>
                      <a:lnTo>
                        <a:pt x="13" y="64"/>
                      </a:lnTo>
                      <a:lnTo>
                        <a:pt x="11" y="62"/>
                      </a:lnTo>
                      <a:lnTo>
                        <a:pt x="8" y="59"/>
                      </a:lnTo>
                      <a:lnTo>
                        <a:pt x="5" y="57"/>
                      </a:lnTo>
                      <a:lnTo>
                        <a:pt x="5" y="49"/>
                      </a:lnTo>
                      <a:lnTo>
                        <a:pt x="5" y="41"/>
                      </a:lnTo>
                      <a:lnTo>
                        <a:pt x="5" y="33"/>
                      </a:lnTo>
                      <a:lnTo>
                        <a:pt x="5" y="25"/>
                      </a:lnTo>
                      <a:lnTo>
                        <a:pt x="4" y="19"/>
                      </a:lnTo>
                      <a:lnTo>
                        <a:pt x="3" y="12"/>
                      </a:lnTo>
                      <a:lnTo>
                        <a:pt x="1" y="6"/>
                      </a:lnTo>
                      <a:lnTo>
                        <a:pt x="0" y="0"/>
                      </a:lnTo>
                      <a:close/>
                    </a:path>
                  </a:pathLst>
                </a:custGeom>
                <a:solidFill>
                  <a:srgbClr val="827F7F"/>
                </a:solidFill>
                <a:ln w="9525">
                  <a:noFill/>
                  <a:round/>
                  <a:headEnd/>
                  <a:tailEnd/>
                </a:ln>
                <a:effectLst/>
              </p:spPr>
              <p:txBody>
                <a:bodyPr/>
                <a:lstStyle/>
                <a:p>
                  <a:pPr>
                    <a:defRPr/>
                  </a:pPr>
                  <a:endParaRPr lang="en-US">
                    <a:latin typeface="Arial" charset="0"/>
                    <a:cs typeface="+mn-cs"/>
                  </a:endParaRPr>
                </a:p>
              </p:txBody>
            </p:sp>
            <p:sp>
              <p:nvSpPr>
                <p:cNvPr id="72" name="Freeform 69"/>
                <p:cNvSpPr>
                  <a:spLocks/>
                </p:cNvSpPr>
                <p:nvPr/>
              </p:nvSpPr>
              <p:spPr bwMode="auto">
                <a:xfrm>
                  <a:off x="2399" y="3470"/>
                  <a:ext cx="78" cy="125"/>
                </a:xfrm>
                <a:custGeom>
                  <a:avLst/>
                  <a:gdLst/>
                  <a:ahLst/>
                  <a:cxnLst>
                    <a:cxn ang="0">
                      <a:pos x="39" y="0"/>
                    </a:cxn>
                    <a:cxn ang="0">
                      <a:pos x="97" y="0"/>
                    </a:cxn>
                    <a:cxn ang="0">
                      <a:pos x="156" y="0"/>
                    </a:cxn>
                    <a:cxn ang="0">
                      <a:pos x="152" y="13"/>
                    </a:cxn>
                    <a:cxn ang="0">
                      <a:pos x="150" y="35"/>
                    </a:cxn>
                    <a:cxn ang="0">
                      <a:pos x="148" y="55"/>
                    </a:cxn>
                    <a:cxn ang="0">
                      <a:pos x="142" y="63"/>
                    </a:cxn>
                    <a:cxn ang="0">
                      <a:pos x="142" y="73"/>
                    </a:cxn>
                    <a:cxn ang="0">
                      <a:pos x="145" y="78"/>
                    </a:cxn>
                    <a:cxn ang="0">
                      <a:pos x="150" y="84"/>
                    </a:cxn>
                    <a:cxn ang="0">
                      <a:pos x="149" y="103"/>
                    </a:cxn>
                    <a:cxn ang="0">
                      <a:pos x="144" y="106"/>
                    </a:cxn>
                    <a:cxn ang="0">
                      <a:pos x="145" y="115"/>
                    </a:cxn>
                    <a:cxn ang="0">
                      <a:pos x="149" y="127"/>
                    </a:cxn>
                    <a:cxn ang="0">
                      <a:pos x="149" y="140"/>
                    </a:cxn>
                    <a:cxn ang="0">
                      <a:pos x="145" y="148"/>
                    </a:cxn>
                    <a:cxn ang="0">
                      <a:pos x="146" y="157"/>
                    </a:cxn>
                    <a:cxn ang="0">
                      <a:pos x="150" y="169"/>
                    </a:cxn>
                    <a:cxn ang="0">
                      <a:pos x="149" y="180"/>
                    </a:cxn>
                    <a:cxn ang="0">
                      <a:pos x="146" y="191"/>
                    </a:cxn>
                    <a:cxn ang="0">
                      <a:pos x="144" y="206"/>
                    </a:cxn>
                    <a:cxn ang="0">
                      <a:pos x="142" y="223"/>
                    </a:cxn>
                    <a:cxn ang="0">
                      <a:pos x="138" y="233"/>
                    </a:cxn>
                    <a:cxn ang="0">
                      <a:pos x="98" y="251"/>
                    </a:cxn>
                    <a:cxn ang="0">
                      <a:pos x="44" y="247"/>
                    </a:cxn>
                    <a:cxn ang="0">
                      <a:pos x="19" y="222"/>
                    </a:cxn>
                    <a:cxn ang="0">
                      <a:pos x="16" y="186"/>
                    </a:cxn>
                    <a:cxn ang="0">
                      <a:pos x="12" y="180"/>
                    </a:cxn>
                    <a:cxn ang="0">
                      <a:pos x="11" y="170"/>
                    </a:cxn>
                    <a:cxn ang="0">
                      <a:pos x="12" y="160"/>
                    </a:cxn>
                    <a:cxn ang="0">
                      <a:pos x="17" y="152"/>
                    </a:cxn>
                    <a:cxn ang="0">
                      <a:pos x="9" y="152"/>
                    </a:cxn>
                    <a:cxn ang="0">
                      <a:pos x="7" y="137"/>
                    </a:cxn>
                    <a:cxn ang="0">
                      <a:pos x="9" y="122"/>
                    </a:cxn>
                    <a:cxn ang="0">
                      <a:pos x="15" y="118"/>
                    </a:cxn>
                    <a:cxn ang="0">
                      <a:pos x="9" y="107"/>
                    </a:cxn>
                    <a:cxn ang="0">
                      <a:pos x="7" y="96"/>
                    </a:cxn>
                    <a:cxn ang="0">
                      <a:pos x="8" y="87"/>
                    </a:cxn>
                    <a:cxn ang="0">
                      <a:pos x="15" y="78"/>
                    </a:cxn>
                    <a:cxn ang="0">
                      <a:pos x="15" y="68"/>
                    </a:cxn>
                    <a:cxn ang="0">
                      <a:pos x="11" y="60"/>
                    </a:cxn>
                    <a:cxn ang="0">
                      <a:pos x="6" y="48"/>
                    </a:cxn>
                    <a:cxn ang="0">
                      <a:pos x="6" y="24"/>
                    </a:cxn>
                    <a:cxn ang="0">
                      <a:pos x="1" y="5"/>
                    </a:cxn>
                  </a:cxnLst>
                  <a:rect l="0" t="0" r="r" b="b"/>
                  <a:pathLst>
                    <a:path w="156" h="252">
                      <a:moveTo>
                        <a:pt x="0" y="0"/>
                      </a:moveTo>
                      <a:lnTo>
                        <a:pt x="20" y="0"/>
                      </a:lnTo>
                      <a:lnTo>
                        <a:pt x="39" y="0"/>
                      </a:lnTo>
                      <a:lnTo>
                        <a:pt x="59" y="0"/>
                      </a:lnTo>
                      <a:lnTo>
                        <a:pt x="78" y="0"/>
                      </a:lnTo>
                      <a:lnTo>
                        <a:pt x="97" y="0"/>
                      </a:lnTo>
                      <a:lnTo>
                        <a:pt x="116" y="0"/>
                      </a:lnTo>
                      <a:lnTo>
                        <a:pt x="136" y="0"/>
                      </a:lnTo>
                      <a:lnTo>
                        <a:pt x="156" y="0"/>
                      </a:lnTo>
                      <a:lnTo>
                        <a:pt x="154" y="4"/>
                      </a:lnTo>
                      <a:lnTo>
                        <a:pt x="153" y="9"/>
                      </a:lnTo>
                      <a:lnTo>
                        <a:pt x="152" y="13"/>
                      </a:lnTo>
                      <a:lnTo>
                        <a:pt x="151" y="18"/>
                      </a:lnTo>
                      <a:lnTo>
                        <a:pt x="150" y="27"/>
                      </a:lnTo>
                      <a:lnTo>
                        <a:pt x="150" y="35"/>
                      </a:lnTo>
                      <a:lnTo>
                        <a:pt x="150" y="45"/>
                      </a:lnTo>
                      <a:lnTo>
                        <a:pt x="149" y="54"/>
                      </a:lnTo>
                      <a:lnTo>
                        <a:pt x="148" y="55"/>
                      </a:lnTo>
                      <a:lnTo>
                        <a:pt x="145" y="57"/>
                      </a:lnTo>
                      <a:lnTo>
                        <a:pt x="144" y="60"/>
                      </a:lnTo>
                      <a:lnTo>
                        <a:pt x="142" y="63"/>
                      </a:lnTo>
                      <a:lnTo>
                        <a:pt x="142" y="66"/>
                      </a:lnTo>
                      <a:lnTo>
                        <a:pt x="142" y="70"/>
                      </a:lnTo>
                      <a:lnTo>
                        <a:pt x="142" y="73"/>
                      </a:lnTo>
                      <a:lnTo>
                        <a:pt x="142" y="78"/>
                      </a:lnTo>
                      <a:lnTo>
                        <a:pt x="144" y="78"/>
                      </a:lnTo>
                      <a:lnTo>
                        <a:pt x="145" y="78"/>
                      </a:lnTo>
                      <a:lnTo>
                        <a:pt x="148" y="78"/>
                      </a:lnTo>
                      <a:lnTo>
                        <a:pt x="150" y="78"/>
                      </a:lnTo>
                      <a:lnTo>
                        <a:pt x="150" y="84"/>
                      </a:lnTo>
                      <a:lnTo>
                        <a:pt x="150" y="91"/>
                      </a:lnTo>
                      <a:lnTo>
                        <a:pt x="150" y="96"/>
                      </a:lnTo>
                      <a:lnTo>
                        <a:pt x="149" y="103"/>
                      </a:lnTo>
                      <a:lnTo>
                        <a:pt x="148" y="103"/>
                      </a:lnTo>
                      <a:lnTo>
                        <a:pt x="146" y="104"/>
                      </a:lnTo>
                      <a:lnTo>
                        <a:pt x="144" y="106"/>
                      </a:lnTo>
                      <a:lnTo>
                        <a:pt x="143" y="107"/>
                      </a:lnTo>
                      <a:lnTo>
                        <a:pt x="144" y="111"/>
                      </a:lnTo>
                      <a:lnTo>
                        <a:pt x="145" y="115"/>
                      </a:lnTo>
                      <a:lnTo>
                        <a:pt x="148" y="118"/>
                      </a:lnTo>
                      <a:lnTo>
                        <a:pt x="149" y="123"/>
                      </a:lnTo>
                      <a:lnTo>
                        <a:pt x="149" y="127"/>
                      </a:lnTo>
                      <a:lnTo>
                        <a:pt x="149" y="131"/>
                      </a:lnTo>
                      <a:lnTo>
                        <a:pt x="149" y="136"/>
                      </a:lnTo>
                      <a:lnTo>
                        <a:pt x="149" y="140"/>
                      </a:lnTo>
                      <a:lnTo>
                        <a:pt x="148" y="142"/>
                      </a:lnTo>
                      <a:lnTo>
                        <a:pt x="146" y="145"/>
                      </a:lnTo>
                      <a:lnTo>
                        <a:pt x="145" y="148"/>
                      </a:lnTo>
                      <a:lnTo>
                        <a:pt x="144" y="151"/>
                      </a:lnTo>
                      <a:lnTo>
                        <a:pt x="145" y="154"/>
                      </a:lnTo>
                      <a:lnTo>
                        <a:pt x="146" y="157"/>
                      </a:lnTo>
                      <a:lnTo>
                        <a:pt x="149" y="161"/>
                      </a:lnTo>
                      <a:lnTo>
                        <a:pt x="150" y="164"/>
                      </a:lnTo>
                      <a:lnTo>
                        <a:pt x="150" y="169"/>
                      </a:lnTo>
                      <a:lnTo>
                        <a:pt x="150" y="172"/>
                      </a:lnTo>
                      <a:lnTo>
                        <a:pt x="149" y="176"/>
                      </a:lnTo>
                      <a:lnTo>
                        <a:pt x="149" y="180"/>
                      </a:lnTo>
                      <a:lnTo>
                        <a:pt x="148" y="184"/>
                      </a:lnTo>
                      <a:lnTo>
                        <a:pt x="148" y="187"/>
                      </a:lnTo>
                      <a:lnTo>
                        <a:pt x="146" y="191"/>
                      </a:lnTo>
                      <a:lnTo>
                        <a:pt x="145" y="194"/>
                      </a:lnTo>
                      <a:lnTo>
                        <a:pt x="144" y="200"/>
                      </a:lnTo>
                      <a:lnTo>
                        <a:pt x="144" y="206"/>
                      </a:lnTo>
                      <a:lnTo>
                        <a:pt x="144" y="213"/>
                      </a:lnTo>
                      <a:lnTo>
                        <a:pt x="143" y="218"/>
                      </a:lnTo>
                      <a:lnTo>
                        <a:pt x="142" y="223"/>
                      </a:lnTo>
                      <a:lnTo>
                        <a:pt x="141" y="227"/>
                      </a:lnTo>
                      <a:lnTo>
                        <a:pt x="139" y="230"/>
                      </a:lnTo>
                      <a:lnTo>
                        <a:pt x="138" y="233"/>
                      </a:lnTo>
                      <a:lnTo>
                        <a:pt x="129" y="242"/>
                      </a:lnTo>
                      <a:lnTo>
                        <a:pt x="115" y="247"/>
                      </a:lnTo>
                      <a:lnTo>
                        <a:pt x="98" y="251"/>
                      </a:lnTo>
                      <a:lnTo>
                        <a:pt x="80" y="252"/>
                      </a:lnTo>
                      <a:lnTo>
                        <a:pt x="61" y="251"/>
                      </a:lnTo>
                      <a:lnTo>
                        <a:pt x="44" y="247"/>
                      </a:lnTo>
                      <a:lnTo>
                        <a:pt x="30" y="243"/>
                      </a:lnTo>
                      <a:lnTo>
                        <a:pt x="20" y="235"/>
                      </a:lnTo>
                      <a:lnTo>
                        <a:pt x="19" y="222"/>
                      </a:lnTo>
                      <a:lnTo>
                        <a:pt x="17" y="210"/>
                      </a:lnTo>
                      <a:lnTo>
                        <a:pt x="16" y="198"/>
                      </a:lnTo>
                      <a:lnTo>
                        <a:pt x="16" y="186"/>
                      </a:lnTo>
                      <a:lnTo>
                        <a:pt x="15" y="184"/>
                      </a:lnTo>
                      <a:lnTo>
                        <a:pt x="14" y="182"/>
                      </a:lnTo>
                      <a:lnTo>
                        <a:pt x="12" y="180"/>
                      </a:lnTo>
                      <a:lnTo>
                        <a:pt x="11" y="178"/>
                      </a:lnTo>
                      <a:lnTo>
                        <a:pt x="11" y="174"/>
                      </a:lnTo>
                      <a:lnTo>
                        <a:pt x="11" y="170"/>
                      </a:lnTo>
                      <a:lnTo>
                        <a:pt x="9" y="167"/>
                      </a:lnTo>
                      <a:lnTo>
                        <a:pt x="9" y="162"/>
                      </a:lnTo>
                      <a:lnTo>
                        <a:pt x="12" y="160"/>
                      </a:lnTo>
                      <a:lnTo>
                        <a:pt x="14" y="156"/>
                      </a:lnTo>
                      <a:lnTo>
                        <a:pt x="15" y="154"/>
                      </a:lnTo>
                      <a:lnTo>
                        <a:pt x="17" y="152"/>
                      </a:lnTo>
                      <a:lnTo>
                        <a:pt x="15" y="152"/>
                      </a:lnTo>
                      <a:lnTo>
                        <a:pt x="13" y="152"/>
                      </a:lnTo>
                      <a:lnTo>
                        <a:pt x="9" y="152"/>
                      </a:lnTo>
                      <a:lnTo>
                        <a:pt x="7" y="152"/>
                      </a:lnTo>
                      <a:lnTo>
                        <a:pt x="7" y="144"/>
                      </a:lnTo>
                      <a:lnTo>
                        <a:pt x="7" y="137"/>
                      </a:lnTo>
                      <a:lnTo>
                        <a:pt x="7" y="130"/>
                      </a:lnTo>
                      <a:lnTo>
                        <a:pt x="7" y="123"/>
                      </a:lnTo>
                      <a:lnTo>
                        <a:pt x="9" y="122"/>
                      </a:lnTo>
                      <a:lnTo>
                        <a:pt x="12" y="121"/>
                      </a:lnTo>
                      <a:lnTo>
                        <a:pt x="13" y="119"/>
                      </a:lnTo>
                      <a:lnTo>
                        <a:pt x="15" y="118"/>
                      </a:lnTo>
                      <a:lnTo>
                        <a:pt x="13" y="115"/>
                      </a:lnTo>
                      <a:lnTo>
                        <a:pt x="12" y="110"/>
                      </a:lnTo>
                      <a:lnTo>
                        <a:pt x="9" y="107"/>
                      </a:lnTo>
                      <a:lnTo>
                        <a:pt x="7" y="103"/>
                      </a:lnTo>
                      <a:lnTo>
                        <a:pt x="7" y="100"/>
                      </a:lnTo>
                      <a:lnTo>
                        <a:pt x="7" y="96"/>
                      </a:lnTo>
                      <a:lnTo>
                        <a:pt x="6" y="93"/>
                      </a:lnTo>
                      <a:lnTo>
                        <a:pt x="6" y="89"/>
                      </a:lnTo>
                      <a:lnTo>
                        <a:pt x="8" y="87"/>
                      </a:lnTo>
                      <a:lnTo>
                        <a:pt x="11" y="84"/>
                      </a:lnTo>
                      <a:lnTo>
                        <a:pt x="13" y="80"/>
                      </a:lnTo>
                      <a:lnTo>
                        <a:pt x="15" y="78"/>
                      </a:lnTo>
                      <a:lnTo>
                        <a:pt x="15" y="75"/>
                      </a:lnTo>
                      <a:lnTo>
                        <a:pt x="15" y="71"/>
                      </a:lnTo>
                      <a:lnTo>
                        <a:pt x="15" y="68"/>
                      </a:lnTo>
                      <a:lnTo>
                        <a:pt x="14" y="64"/>
                      </a:lnTo>
                      <a:lnTo>
                        <a:pt x="12" y="62"/>
                      </a:lnTo>
                      <a:lnTo>
                        <a:pt x="11" y="60"/>
                      </a:lnTo>
                      <a:lnTo>
                        <a:pt x="8" y="57"/>
                      </a:lnTo>
                      <a:lnTo>
                        <a:pt x="6" y="55"/>
                      </a:lnTo>
                      <a:lnTo>
                        <a:pt x="6" y="48"/>
                      </a:lnTo>
                      <a:lnTo>
                        <a:pt x="6" y="40"/>
                      </a:lnTo>
                      <a:lnTo>
                        <a:pt x="6" y="32"/>
                      </a:lnTo>
                      <a:lnTo>
                        <a:pt x="6" y="24"/>
                      </a:lnTo>
                      <a:lnTo>
                        <a:pt x="5" y="18"/>
                      </a:lnTo>
                      <a:lnTo>
                        <a:pt x="4" y="11"/>
                      </a:lnTo>
                      <a:lnTo>
                        <a:pt x="1" y="5"/>
                      </a:lnTo>
                      <a:lnTo>
                        <a:pt x="0" y="0"/>
                      </a:lnTo>
                      <a:close/>
                    </a:path>
                  </a:pathLst>
                </a:custGeom>
                <a:solidFill>
                  <a:srgbClr val="898987"/>
                </a:solidFill>
                <a:ln w="9525">
                  <a:noFill/>
                  <a:round/>
                  <a:headEnd/>
                  <a:tailEnd/>
                </a:ln>
                <a:effectLst/>
              </p:spPr>
              <p:txBody>
                <a:bodyPr/>
                <a:lstStyle/>
                <a:p>
                  <a:pPr>
                    <a:defRPr/>
                  </a:pPr>
                  <a:endParaRPr lang="en-US">
                    <a:latin typeface="Arial" charset="0"/>
                    <a:cs typeface="+mn-cs"/>
                  </a:endParaRPr>
                </a:p>
              </p:txBody>
            </p:sp>
            <p:sp>
              <p:nvSpPr>
                <p:cNvPr id="73" name="Freeform 70"/>
                <p:cNvSpPr>
                  <a:spLocks/>
                </p:cNvSpPr>
                <p:nvPr/>
              </p:nvSpPr>
              <p:spPr bwMode="auto">
                <a:xfrm>
                  <a:off x="2403" y="3470"/>
                  <a:ext cx="65" cy="125"/>
                </a:xfrm>
                <a:custGeom>
                  <a:avLst/>
                  <a:gdLst/>
                  <a:ahLst/>
                  <a:cxnLst>
                    <a:cxn ang="0">
                      <a:pos x="32" y="0"/>
                    </a:cxn>
                    <a:cxn ang="0">
                      <a:pos x="82" y="0"/>
                    </a:cxn>
                    <a:cxn ang="0">
                      <a:pos x="130" y="0"/>
                    </a:cxn>
                    <a:cxn ang="0">
                      <a:pos x="128" y="13"/>
                    </a:cxn>
                    <a:cxn ang="0">
                      <a:pos x="126" y="34"/>
                    </a:cxn>
                    <a:cxn ang="0">
                      <a:pos x="124" y="55"/>
                    </a:cxn>
                    <a:cxn ang="0">
                      <a:pos x="118" y="62"/>
                    </a:cxn>
                    <a:cxn ang="0">
                      <a:pos x="118" y="73"/>
                    </a:cxn>
                    <a:cxn ang="0">
                      <a:pos x="122" y="77"/>
                    </a:cxn>
                    <a:cxn ang="0">
                      <a:pos x="125" y="83"/>
                    </a:cxn>
                    <a:cxn ang="0">
                      <a:pos x="125" y="101"/>
                    </a:cxn>
                    <a:cxn ang="0">
                      <a:pos x="121" y="105"/>
                    </a:cxn>
                    <a:cxn ang="0">
                      <a:pos x="122" y="114"/>
                    </a:cxn>
                    <a:cxn ang="0">
                      <a:pos x="124" y="125"/>
                    </a:cxn>
                    <a:cxn ang="0">
                      <a:pos x="124" y="139"/>
                    </a:cxn>
                    <a:cxn ang="0">
                      <a:pos x="122" y="147"/>
                    </a:cxn>
                    <a:cxn ang="0">
                      <a:pos x="123" y="155"/>
                    </a:cxn>
                    <a:cxn ang="0">
                      <a:pos x="125" y="167"/>
                    </a:cxn>
                    <a:cxn ang="0">
                      <a:pos x="124" y="180"/>
                    </a:cxn>
                    <a:cxn ang="0">
                      <a:pos x="123" y="189"/>
                    </a:cxn>
                    <a:cxn ang="0">
                      <a:pos x="122" y="205"/>
                    </a:cxn>
                    <a:cxn ang="0">
                      <a:pos x="120" y="221"/>
                    </a:cxn>
                    <a:cxn ang="0">
                      <a:pos x="116" y="233"/>
                    </a:cxn>
                    <a:cxn ang="0">
                      <a:pos x="82" y="249"/>
                    </a:cxn>
                    <a:cxn ang="0">
                      <a:pos x="36" y="245"/>
                    </a:cxn>
                    <a:cxn ang="0">
                      <a:pos x="14" y="220"/>
                    </a:cxn>
                    <a:cxn ang="0">
                      <a:pos x="12" y="184"/>
                    </a:cxn>
                    <a:cxn ang="0">
                      <a:pos x="9" y="178"/>
                    </a:cxn>
                    <a:cxn ang="0">
                      <a:pos x="8" y="168"/>
                    </a:cxn>
                    <a:cxn ang="0">
                      <a:pos x="9" y="158"/>
                    </a:cxn>
                    <a:cxn ang="0">
                      <a:pos x="14" y="150"/>
                    </a:cxn>
                    <a:cxn ang="0">
                      <a:pos x="7" y="150"/>
                    </a:cxn>
                    <a:cxn ang="0">
                      <a:pos x="4" y="136"/>
                    </a:cxn>
                    <a:cxn ang="0">
                      <a:pos x="7" y="120"/>
                    </a:cxn>
                    <a:cxn ang="0">
                      <a:pos x="11" y="117"/>
                    </a:cxn>
                    <a:cxn ang="0">
                      <a:pos x="7" y="105"/>
                    </a:cxn>
                    <a:cxn ang="0">
                      <a:pos x="4" y="96"/>
                    </a:cxn>
                    <a:cxn ang="0">
                      <a:pos x="7" y="86"/>
                    </a:cxn>
                    <a:cxn ang="0">
                      <a:pos x="11" y="77"/>
                    </a:cxn>
                    <a:cxn ang="0">
                      <a:pos x="11" y="67"/>
                    </a:cxn>
                    <a:cxn ang="0">
                      <a:pos x="8" y="59"/>
                    </a:cxn>
                    <a:cxn ang="0">
                      <a:pos x="4" y="47"/>
                    </a:cxn>
                    <a:cxn ang="0">
                      <a:pos x="4" y="24"/>
                    </a:cxn>
                    <a:cxn ang="0">
                      <a:pos x="1" y="6"/>
                    </a:cxn>
                  </a:cxnLst>
                  <a:rect l="0" t="0" r="r" b="b"/>
                  <a:pathLst>
                    <a:path w="130" h="250">
                      <a:moveTo>
                        <a:pt x="0" y="0"/>
                      </a:moveTo>
                      <a:lnTo>
                        <a:pt x="16" y="0"/>
                      </a:lnTo>
                      <a:lnTo>
                        <a:pt x="32" y="0"/>
                      </a:lnTo>
                      <a:lnTo>
                        <a:pt x="49" y="0"/>
                      </a:lnTo>
                      <a:lnTo>
                        <a:pt x="65" y="0"/>
                      </a:lnTo>
                      <a:lnTo>
                        <a:pt x="82" y="0"/>
                      </a:lnTo>
                      <a:lnTo>
                        <a:pt x="98" y="0"/>
                      </a:lnTo>
                      <a:lnTo>
                        <a:pt x="114" y="0"/>
                      </a:lnTo>
                      <a:lnTo>
                        <a:pt x="130" y="0"/>
                      </a:lnTo>
                      <a:lnTo>
                        <a:pt x="129" y="5"/>
                      </a:lnTo>
                      <a:lnTo>
                        <a:pt x="129" y="8"/>
                      </a:lnTo>
                      <a:lnTo>
                        <a:pt x="128" y="13"/>
                      </a:lnTo>
                      <a:lnTo>
                        <a:pt x="126" y="17"/>
                      </a:lnTo>
                      <a:lnTo>
                        <a:pt x="126" y="26"/>
                      </a:lnTo>
                      <a:lnTo>
                        <a:pt x="126" y="34"/>
                      </a:lnTo>
                      <a:lnTo>
                        <a:pt x="125" y="44"/>
                      </a:lnTo>
                      <a:lnTo>
                        <a:pt x="125" y="53"/>
                      </a:lnTo>
                      <a:lnTo>
                        <a:pt x="124" y="55"/>
                      </a:lnTo>
                      <a:lnTo>
                        <a:pt x="122" y="58"/>
                      </a:lnTo>
                      <a:lnTo>
                        <a:pt x="121" y="60"/>
                      </a:lnTo>
                      <a:lnTo>
                        <a:pt x="118" y="62"/>
                      </a:lnTo>
                      <a:lnTo>
                        <a:pt x="118" y="66"/>
                      </a:lnTo>
                      <a:lnTo>
                        <a:pt x="118" y="69"/>
                      </a:lnTo>
                      <a:lnTo>
                        <a:pt x="118" y="73"/>
                      </a:lnTo>
                      <a:lnTo>
                        <a:pt x="118" y="77"/>
                      </a:lnTo>
                      <a:lnTo>
                        <a:pt x="121" y="77"/>
                      </a:lnTo>
                      <a:lnTo>
                        <a:pt x="122" y="77"/>
                      </a:lnTo>
                      <a:lnTo>
                        <a:pt x="124" y="77"/>
                      </a:lnTo>
                      <a:lnTo>
                        <a:pt x="125" y="77"/>
                      </a:lnTo>
                      <a:lnTo>
                        <a:pt x="125" y="83"/>
                      </a:lnTo>
                      <a:lnTo>
                        <a:pt x="125" y="89"/>
                      </a:lnTo>
                      <a:lnTo>
                        <a:pt x="125" y="96"/>
                      </a:lnTo>
                      <a:lnTo>
                        <a:pt x="125" y="101"/>
                      </a:lnTo>
                      <a:lnTo>
                        <a:pt x="124" y="102"/>
                      </a:lnTo>
                      <a:lnTo>
                        <a:pt x="123" y="104"/>
                      </a:lnTo>
                      <a:lnTo>
                        <a:pt x="121" y="105"/>
                      </a:lnTo>
                      <a:lnTo>
                        <a:pt x="120" y="105"/>
                      </a:lnTo>
                      <a:lnTo>
                        <a:pt x="121" y="109"/>
                      </a:lnTo>
                      <a:lnTo>
                        <a:pt x="122" y="114"/>
                      </a:lnTo>
                      <a:lnTo>
                        <a:pt x="123" y="117"/>
                      </a:lnTo>
                      <a:lnTo>
                        <a:pt x="124" y="121"/>
                      </a:lnTo>
                      <a:lnTo>
                        <a:pt x="124" y="125"/>
                      </a:lnTo>
                      <a:lnTo>
                        <a:pt x="124" y="130"/>
                      </a:lnTo>
                      <a:lnTo>
                        <a:pt x="124" y="135"/>
                      </a:lnTo>
                      <a:lnTo>
                        <a:pt x="124" y="139"/>
                      </a:lnTo>
                      <a:lnTo>
                        <a:pt x="123" y="142"/>
                      </a:lnTo>
                      <a:lnTo>
                        <a:pt x="123" y="144"/>
                      </a:lnTo>
                      <a:lnTo>
                        <a:pt x="122" y="147"/>
                      </a:lnTo>
                      <a:lnTo>
                        <a:pt x="121" y="150"/>
                      </a:lnTo>
                      <a:lnTo>
                        <a:pt x="122" y="153"/>
                      </a:lnTo>
                      <a:lnTo>
                        <a:pt x="123" y="155"/>
                      </a:lnTo>
                      <a:lnTo>
                        <a:pt x="125" y="159"/>
                      </a:lnTo>
                      <a:lnTo>
                        <a:pt x="126" y="162"/>
                      </a:lnTo>
                      <a:lnTo>
                        <a:pt x="125" y="167"/>
                      </a:lnTo>
                      <a:lnTo>
                        <a:pt x="125" y="170"/>
                      </a:lnTo>
                      <a:lnTo>
                        <a:pt x="125" y="175"/>
                      </a:lnTo>
                      <a:lnTo>
                        <a:pt x="124" y="180"/>
                      </a:lnTo>
                      <a:lnTo>
                        <a:pt x="124" y="182"/>
                      </a:lnTo>
                      <a:lnTo>
                        <a:pt x="123" y="185"/>
                      </a:lnTo>
                      <a:lnTo>
                        <a:pt x="123" y="189"/>
                      </a:lnTo>
                      <a:lnTo>
                        <a:pt x="122" y="192"/>
                      </a:lnTo>
                      <a:lnTo>
                        <a:pt x="122" y="198"/>
                      </a:lnTo>
                      <a:lnTo>
                        <a:pt x="122" y="205"/>
                      </a:lnTo>
                      <a:lnTo>
                        <a:pt x="121" y="211"/>
                      </a:lnTo>
                      <a:lnTo>
                        <a:pt x="121" y="218"/>
                      </a:lnTo>
                      <a:lnTo>
                        <a:pt x="120" y="221"/>
                      </a:lnTo>
                      <a:lnTo>
                        <a:pt x="118" y="225"/>
                      </a:lnTo>
                      <a:lnTo>
                        <a:pt x="117" y="228"/>
                      </a:lnTo>
                      <a:lnTo>
                        <a:pt x="116" y="233"/>
                      </a:lnTo>
                      <a:lnTo>
                        <a:pt x="108" y="241"/>
                      </a:lnTo>
                      <a:lnTo>
                        <a:pt x="97" y="245"/>
                      </a:lnTo>
                      <a:lnTo>
                        <a:pt x="82" y="249"/>
                      </a:lnTo>
                      <a:lnTo>
                        <a:pt x="67" y="250"/>
                      </a:lnTo>
                      <a:lnTo>
                        <a:pt x="50" y="249"/>
                      </a:lnTo>
                      <a:lnTo>
                        <a:pt x="36" y="245"/>
                      </a:lnTo>
                      <a:lnTo>
                        <a:pt x="24" y="241"/>
                      </a:lnTo>
                      <a:lnTo>
                        <a:pt x="15" y="233"/>
                      </a:lnTo>
                      <a:lnTo>
                        <a:pt x="14" y="220"/>
                      </a:lnTo>
                      <a:lnTo>
                        <a:pt x="14" y="208"/>
                      </a:lnTo>
                      <a:lnTo>
                        <a:pt x="12" y="196"/>
                      </a:lnTo>
                      <a:lnTo>
                        <a:pt x="12" y="184"/>
                      </a:lnTo>
                      <a:lnTo>
                        <a:pt x="11" y="182"/>
                      </a:lnTo>
                      <a:lnTo>
                        <a:pt x="10" y="181"/>
                      </a:lnTo>
                      <a:lnTo>
                        <a:pt x="9" y="178"/>
                      </a:lnTo>
                      <a:lnTo>
                        <a:pt x="8" y="177"/>
                      </a:lnTo>
                      <a:lnTo>
                        <a:pt x="8" y="173"/>
                      </a:lnTo>
                      <a:lnTo>
                        <a:pt x="8" y="168"/>
                      </a:lnTo>
                      <a:lnTo>
                        <a:pt x="7" y="165"/>
                      </a:lnTo>
                      <a:lnTo>
                        <a:pt x="7" y="160"/>
                      </a:lnTo>
                      <a:lnTo>
                        <a:pt x="9" y="158"/>
                      </a:lnTo>
                      <a:lnTo>
                        <a:pt x="10" y="154"/>
                      </a:lnTo>
                      <a:lnTo>
                        <a:pt x="12" y="152"/>
                      </a:lnTo>
                      <a:lnTo>
                        <a:pt x="14" y="150"/>
                      </a:lnTo>
                      <a:lnTo>
                        <a:pt x="11" y="150"/>
                      </a:lnTo>
                      <a:lnTo>
                        <a:pt x="9" y="150"/>
                      </a:lnTo>
                      <a:lnTo>
                        <a:pt x="7" y="150"/>
                      </a:lnTo>
                      <a:lnTo>
                        <a:pt x="4" y="150"/>
                      </a:lnTo>
                      <a:lnTo>
                        <a:pt x="4" y="143"/>
                      </a:lnTo>
                      <a:lnTo>
                        <a:pt x="4" y="136"/>
                      </a:lnTo>
                      <a:lnTo>
                        <a:pt x="4" y="129"/>
                      </a:lnTo>
                      <a:lnTo>
                        <a:pt x="4" y="121"/>
                      </a:lnTo>
                      <a:lnTo>
                        <a:pt x="7" y="120"/>
                      </a:lnTo>
                      <a:lnTo>
                        <a:pt x="8" y="119"/>
                      </a:lnTo>
                      <a:lnTo>
                        <a:pt x="10" y="119"/>
                      </a:lnTo>
                      <a:lnTo>
                        <a:pt x="11" y="117"/>
                      </a:lnTo>
                      <a:lnTo>
                        <a:pt x="10" y="114"/>
                      </a:lnTo>
                      <a:lnTo>
                        <a:pt x="9" y="109"/>
                      </a:lnTo>
                      <a:lnTo>
                        <a:pt x="7" y="105"/>
                      </a:lnTo>
                      <a:lnTo>
                        <a:pt x="6" y="101"/>
                      </a:lnTo>
                      <a:lnTo>
                        <a:pt x="4" y="99"/>
                      </a:lnTo>
                      <a:lnTo>
                        <a:pt x="4" y="96"/>
                      </a:lnTo>
                      <a:lnTo>
                        <a:pt x="4" y="92"/>
                      </a:lnTo>
                      <a:lnTo>
                        <a:pt x="4" y="89"/>
                      </a:lnTo>
                      <a:lnTo>
                        <a:pt x="7" y="86"/>
                      </a:lnTo>
                      <a:lnTo>
                        <a:pt x="8" y="83"/>
                      </a:lnTo>
                      <a:lnTo>
                        <a:pt x="10" y="79"/>
                      </a:lnTo>
                      <a:lnTo>
                        <a:pt x="11" y="77"/>
                      </a:lnTo>
                      <a:lnTo>
                        <a:pt x="11" y="74"/>
                      </a:lnTo>
                      <a:lnTo>
                        <a:pt x="11" y="70"/>
                      </a:lnTo>
                      <a:lnTo>
                        <a:pt x="11" y="67"/>
                      </a:lnTo>
                      <a:lnTo>
                        <a:pt x="11" y="63"/>
                      </a:lnTo>
                      <a:lnTo>
                        <a:pt x="10" y="61"/>
                      </a:lnTo>
                      <a:lnTo>
                        <a:pt x="8" y="59"/>
                      </a:lnTo>
                      <a:lnTo>
                        <a:pt x="7" y="56"/>
                      </a:lnTo>
                      <a:lnTo>
                        <a:pt x="4" y="55"/>
                      </a:lnTo>
                      <a:lnTo>
                        <a:pt x="4" y="47"/>
                      </a:lnTo>
                      <a:lnTo>
                        <a:pt x="4" y="39"/>
                      </a:lnTo>
                      <a:lnTo>
                        <a:pt x="4" y="32"/>
                      </a:lnTo>
                      <a:lnTo>
                        <a:pt x="4" y="24"/>
                      </a:lnTo>
                      <a:lnTo>
                        <a:pt x="3" y="18"/>
                      </a:lnTo>
                      <a:lnTo>
                        <a:pt x="2" y="11"/>
                      </a:lnTo>
                      <a:lnTo>
                        <a:pt x="1" y="6"/>
                      </a:lnTo>
                      <a:lnTo>
                        <a:pt x="0" y="0"/>
                      </a:lnTo>
                      <a:close/>
                    </a:path>
                  </a:pathLst>
                </a:custGeom>
                <a:solidFill>
                  <a:srgbClr val="93938E"/>
                </a:solidFill>
                <a:ln w="9525">
                  <a:noFill/>
                  <a:round/>
                  <a:headEnd/>
                  <a:tailEnd/>
                </a:ln>
                <a:effectLst/>
              </p:spPr>
              <p:txBody>
                <a:bodyPr/>
                <a:lstStyle/>
                <a:p>
                  <a:pPr>
                    <a:defRPr/>
                  </a:pPr>
                  <a:endParaRPr lang="en-US">
                    <a:latin typeface="Arial" charset="0"/>
                    <a:cs typeface="+mn-cs"/>
                  </a:endParaRPr>
                </a:p>
              </p:txBody>
            </p:sp>
            <p:sp>
              <p:nvSpPr>
                <p:cNvPr id="74" name="Freeform 71"/>
                <p:cNvSpPr>
                  <a:spLocks/>
                </p:cNvSpPr>
                <p:nvPr/>
              </p:nvSpPr>
              <p:spPr bwMode="auto">
                <a:xfrm>
                  <a:off x="2411" y="3473"/>
                  <a:ext cx="53" cy="122"/>
                </a:xfrm>
                <a:custGeom>
                  <a:avLst/>
                  <a:gdLst/>
                  <a:ahLst/>
                  <a:cxnLst>
                    <a:cxn ang="0">
                      <a:pos x="27" y="0"/>
                    </a:cxn>
                    <a:cxn ang="0">
                      <a:pos x="67" y="0"/>
                    </a:cxn>
                    <a:cxn ang="0">
                      <a:pos x="107" y="0"/>
                    </a:cxn>
                    <a:cxn ang="0">
                      <a:pos x="105" y="13"/>
                    </a:cxn>
                    <a:cxn ang="0">
                      <a:pos x="104" y="35"/>
                    </a:cxn>
                    <a:cxn ang="0">
                      <a:pos x="102" y="54"/>
                    </a:cxn>
                    <a:cxn ang="0">
                      <a:pos x="98" y="62"/>
                    </a:cxn>
                    <a:cxn ang="0">
                      <a:pos x="98" y="73"/>
                    </a:cxn>
                    <a:cxn ang="0">
                      <a:pos x="102" y="76"/>
                    </a:cxn>
                    <a:cxn ang="0">
                      <a:pos x="104" y="83"/>
                    </a:cxn>
                    <a:cxn ang="0">
                      <a:pos x="103" y="100"/>
                    </a:cxn>
                    <a:cxn ang="0">
                      <a:pos x="101" y="104"/>
                    </a:cxn>
                    <a:cxn ang="0">
                      <a:pos x="102" y="113"/>
                    </a:cxn>
                    <a:cxn ang="0">
                      <a:pos x="103" y="126"/>
                    </a:cxn>
                    <a:cxn ang="0">
                      <a:pos x="103" y="138"/>
                    </a:cxn>
                    <a:cxn ang="0">
                      <a:pos x="101" y="146"/>
                    </a:cxn>
                    <a:cxn ang="0">
                      <a:pos x="102" y="156"/>
                    </a:cxn>
                    <a:cxn ang="0">
                      <a:pos x="104" y="167"/>
                    </a:cxn>
                    <a:cxn ang="0">
                      <a:pos x="103" y="179"/>
                    </a:cxn>
                    <a:cxn ang="0">
                      <a:pos x="102" y="189"/>
                    </a:cxn>
                    <a:cxn ang="0">
                      <a:pos x="101" y="204"/>
                    </a:cxn>
                    <a:cxn ang="0">
                      <a:pos x="99" y="220"/>
                    </a:cxn>
                    <a:cxn ang="0">
                      <a:pos x="97" y="232"/>
                    </a:cxn>
                    <a:cxn ang="0">
                      <a:pos x="68" y="248"/>
                    </a:cxn>
                    <a:cxn ang="0">
                      <a:pos x="30" y="245"/>
                    </a:cxn>
                    <a:cxn ang="0">
                      <a:pos x="12" y="220"/>
                    </a:cxn>
                    <a:cxn ang="0">
                      <a:pos x="11" y="184"/>
                    </a:cxn>
                    <a:cxn ang="0">
                      <a:pos x="8" y="179"/>
                    </a:cxn>
                    <a:cxn ang="0">
                      <a:pos x="7" y="168"/>
                    </a:cxn>
                    <a:cxn ang="0">
                      <a:pos x="7" y="158"/>
                    </a:cxn>
                    <a:cxn ang="0">
                      <a:pos x="12" y="150"/>
                    </a:cxn>
                    <a:cxn ang="0">
                      <a:pos x="7" y="150"/>
                    </a:cxn>
                    <a:cxn ang="0">
                      <a:pos x="5" y="135"/>
                    </a:cxn>
                    <a:cxn ang="0">
                      <a:pos x="6" y="120"/>
                    </a:cxn>
                    <a:cxn ang="0">
                      <a:pos x="11" y="118"/>
                    </a:cxn>
                    <a:cxn ang="0">
                      <a:pos x="6" y="106"/>
                    </a:cxn>
                    <a:cxn ang="0">
                      <a:pos x="5" y="96"/>
                    </a:cxn>
                    <a:cxn ang="0">
                      <a:pos x="6" y="85"/>
                    </a:cxn>
                    <a:cxn ang="0">
                      <a:pos x="11" y="77"/>
                    </a:cxn>
                    <a:cxn ang="0">
                      <a:pos x="10" y="67"/>
                    </a:cxn>
                    <a:cxn ang="0">
                      <a:pos x="7" y="59"/>
                    </a:cxn>
                    <a:cxn ang="0">
                      <a:pos x="4" y="47"/>
                    </a:cxn>
                    <a:cxn ang="0">
                      <a:pos x="4" y="24"/>
                    </a:cxn>
                    <a:cxn ang="0">
                      <a:pos x="1" y="6"/>
                    </a:cxn>
                  </a:cxnLst>
                  <a:rect l="0" t="0" r="r" b="b"/>
                  <a:pathLst>
                    <a:path w="107" h="249">
                      <a:moveTo>
                        <a:pt x="0" y="0"/>
                      </a:moveTo>
                      <a:lnTo>
                        <a:pt x="14" y="0"/>
                      </a:lnTo>
                      <a:lnTo>
                        <a:pt x="27" y="0"/>
                      </a:lnTo>
                      <a:lnTo>
                        <a:pt x="41" y="0"/>
                      </a:lnTo>
                      <a:lnTo>
                        <a:pt x="54" y="0"/>
                      </a:lnTo>
                      <a:lnTo>
                        <a:pt x="67" y="0"/>
                      </a:lnTo>
                      <a:lnTo>
                        <a:pt x="81" y="0"/>
                      </a:lnTo>
                      <a:lnTo>
                        <a:pt x="94" y="0"/>
                      </a:lnTo>
                      <a:lnTo>
                        <a:pt x="107" y="0"/>
                      </a:lnTo>
                      <a:lnTo>
                        <a:pt x="106" y="5"/>
                      </a:lnTo>
                      <a:lnTo>
                        <a:pt x="106" y="8"/>
                      </a:lnTo>
                      <a:lnTo>
                        <a:pt x="105" y="13"/>
                      </a:lnTo>
                      <a:lnTo>
                        <a:pt x="104" y="17"/>
                      </a:lnTo>
                      <a:lnTo>
                        <a:pt x="104" y="27"/>
                      </a:lnTo>
                      <a:lnTo>
                        <a:pt x="104" y="35"/>
                      </a:lnTo>
                      <a:lnTo>
                        <a:pt x="104" y="44"/>
                      </a:lnTo>
                      <a:lnTo>
                        <a:pt x="103" y="52"/>
                      </a:lnTo>
                      <a:lnTo>
                        <a:pt x="102" y="54"/>
                      </a:lnTo>
                      <a:lnTo>
                        <a:pt x="101" y="57"/>
                      </a:lnTo>
                      <a:lnTo>
                        <a:pt x="99" y="60"/>
                      </a:lnTo>
                      <a:lnTo>
                        <a:pt x="98" y="62"/>
                      </a:lnTo>
                      <a:lnTo>
                        <a:pt x="98" y="66"/>
                      </a:lnTo>
                      <a:lnTo>
                        <a:pt x="98" y="69"/>
                      </a:lnTo>
                      <a:lnTo>
                        <a:pt x="98" y="73"/>
                      </a:lnTo>
                      <a:lnTo>
                        <a:pt x="98" y="76"/>
                      </a:lnTo>
                      <a:lnTo>
                        <a:pt x="99" y="76"/>
                      </a:lnTo>
                      <a:lnTo>
                        <a:pt x="102" y="76"/>
                      </a:lnTo>
                      <a:lnTo>
                        <a:pt x="103" y="76"/>
                      </a:lnTo>
                      <a:lnTo>
                        <a:pt x="104" y="76"/>
                      </a:lnTo>
                      <a:lnTo>
                        <a:pt x="104" y="83"/>
                      </a:lnTo>
                      <a:lnTo>
                        <a:pt x="104" y="89"/>
                      </a:lnTo>
                      <a:lnTo>
                        <a:pt x="104" y="95"/>
                      </a:lnTo>
                      <a:lnTo>
                        <a:pt x="103" y="100"/>
                      </a:lnTo>
                      <a:lnTo>
                        <a:pt x="102" y="101"/>
                      </a:lnTo>
                      <a:lnTo>
                        <a:pt x="102" y="103"/>
                      </a:lnTo>
                      <a:lnTo>
                        <a:pt x="101" y="104"/>
                      </a:lnTo>
                      <a:lnTo>
                        <a:pt x="99" y="105"/>
                      </a:lnTo>
                      <a:lnTo>
                        <a:pt x="101" y="110"/>
                      </a:lnTo>
                      <a:lnTo>
                        <a:pt x="102" y="113"/>
                      </a:lnTo>
                      <a:lnTo>
                        <a:pt x="102" y="118"/>
                      </a:lnTo>
                      <a:lnTo>
                        <a:pt x="103" y="121"/>
                      </a:lnTo>
                      <a:lnTo>
                        <a:pt x="103" y="126"/>
                      </a:lnTo>
                      <a:lnTo>
                        <a:pt x="103" y="129"/>
                      </a:lnTo>
                      <a:lnTo>
                        <a:pt x="103" y="134"/>
                      </a:lnTo>
                      <a:lnTo>
                        <a:pt x="103" y="138"/>
                      </a:lnTo>
                      <a:lnTo>
                        <a:pt x="102" y="141"/>
                      </a:lnTo>
                      <a:lnTo>
                        <a:pt x="102" y="143"/>
                      </a:lnTo>
                      <a:lnTo>
                        <a:pt x="101" y="146"/>
                      </a:lnTo>
                      <a:lnTo>
                        <a:pt x="99" y="149"/>
                      </a:lnTo>
                      <a:lnTo>
                        <a:pt x="101" y="152"/>
                      </a:lnTo>
                      <a:lnTo>
                        <a:pt x="102" y="156"/>
                      </a:lnTo>
                      <a:lnTo>
                        <a:pt x="103" y="159"/>
                      </a:lnTo>
                      <a:lnTo>
                        <a:pt x="104" y="162"/>
                      </a:lnTo>
                      <a:lnTo>
                        <a:pt x="104" y="167"/>
                      </a:lnTo>
                      <a:lnTo>
                        <a:pt x="104" y="171"/>
                      </a:lnTo>
                      <a:lnTo>
                        <a:pt x="103" y="174"/>
                      </a:lnTo>
                      <a:lnTo>
                        <a:pt x="103" y="179"/>
                      </a:lnTo>
                      <a:lnTo>
                        <a:pt x="102" y="182"/>
                      </a:lnTo>
                      <a:lnTo>
                        <a:pt x="102" y="186"/>
                      </a:lnTo>
                      <a:lnTo>
                        <a:pt x="102" y="189"/>
                      </a:lnTo>
                      <a:lnTo>
                        <a:pt x="101" y="192"/>
                      </a:lnTo>
                      <a:lnTo>
                        <a:pt x="101" y="198"/>
                      </a:lnTo>
                      <a:lnTo>
                        <a:pt x="101" y="204"/>
                      </a:lnTo>
                      <a:lnTo>
                        <a:pt x="101" y="211"/>
                      </a:lnTo>
                      <a:lnTo>
                        <a:pt x="101" y="217"/>
                      </a:lnTo>
                      <a:lnTo>
                        <a:pt x="99" y="220"/>
                      </a:lnTo>
                      <a:lnTo>
                        <a:pt x="99" y="224"/>
                      </a:lnTo>
                      <a:lnTo>
                        <a:pt x="98" y="228"/>
                      </a:lnTo>
                      <a:lnTo>
                        <a:pt x="97" y="232"/>
                      </a:lnTo>
                      <a:lnTo>
                        <a:pt x="90" y="240"/>
                      </a:lnTo>
                      <a:lnTo>
                        <a:pt x="81" y="244"/>
                      </a:lnTo>
                      <a:lnTo>
                        <a:pt x="68" y="248"/>
                      </a:lnTo>
                      <a:lnTo>
                        <a:pt x="56" y="249"/>
                      </a:lnTo>
                      <a:lnTo>
                        <a:pt x="42" y="249"/>
                      </a:lnTo>
                      <a:lnTo>
                        <a:pt x="30" y="245"/>
                      </a:lnTo>
                      <a:lnTo>
                        <a:pt x="19" y="240"/>
                      </a:lnTo>
                      <a:lnTo>
                        <a:pt x="12" y="232"/>
                      </a:lnTo>
                      <a:lnTo>
                        <a:pt x="12" y="220"/>
                      </a:lnTo>
                      <a:lnTo>
                        <a:pt x="12" y="207"/>
                      </a:lnTo>
                      <a:lnTo>
                        <a:pt x="11" y="196"/>
                      </a:lnTo>
                      <a:lnTo>
                        <a:pt x="11" y="184"/>
                      </a:lnTo>
                      <a:lnTo>
                        <a:pt x="10" y="182"/>
                      </a:lnTo>
                      <a:lnTo>
                        <a:pt x="10" y="180"/>
                      </a:lnTo>
                      <a:lnTo>
                        <a:pt x="8" y="179"/>
                      </a:lnTo>
                      <a:lnTo>
                        <a:pt x="7" y="176"/>
                      </a:lnTo>
                      <a:lnTo>
                        <a:pt x="7" y="172"/>
                      </a:lnTo>
                      <a:lnTo>
                        <a:pt x="7" y="168"/>
                      </a:lnTo>
                      <a:lnTo>
                        <a:pt x="6" y="165"/>
                      </a:lnTo>
                      <a:lnTo>
                        <a:pt x="6" y="160"/>
                      </a:lnTo>
                      <a:lnTo>
                        <a:pt x="7" y="158"/>
                      </a:lnTo>
                      <a:lnTo>
                        <a:pt x="10" y="154"/>
                      </a:lnTo>
                      <a:lnTo>
                        <a:pt x="11" y="152"/>
                      </a:lnTo>
                      <a:lnTo>
                        <a:pt x="12" y="150"/>
                      </a:lnTo>
                      <a:lnTo>
                        <a:pt x="11" y="150"/>
                      </a:lnTo>
                      <a:lnTo>
                        <a:pt x="8" y="150"/>
                      </a:lnTo>
                      <a:lnTo>
                        <a:pt x="7" y="150"/>
                      </a:lnTo>
                      <a:lnTo>
                        <a:pt x="5" y="150"/>
                      </a:lnTo>
                      <a:lnTo>
                        <a:pt x="5" y="142"/>
                      </a:lnTo>
                      <a:lnTo>
                        <a:pt x="5" y="135"/>
                      </a:lnTo>
                      <a:lnTo>
                        <a:pt x="5" y="128"/>
                      </a:lnTo>
                      <a:lnTo>
                        <a:pt x="4" y="121"/>
                      </a:lnTo>
                      <a:lnTo>
                        <a:pt x="6" y="120"/>
                      </a:lnTo>
                      <a:lnTo>
                        <a:pt x="7" y="119"/>
                      </a:lnTo>
                      <a:lnTo>
                        <a:pt x="10" y="119"/>
                      </a:lnTo>
                      <a:lnTo>
                        <a:pt x="11" y="118"/>
                      </a:lnTo>
                      <a:lnTo>
                        <a:pt x="10" y="113"/>
                      </a:lnTo>
                      <a:lnTo>
                        <a:pt x="8" y="110"/>
                      </a:lnTo>
                      <a:lnTo>
                        <a:pt x="6" y="106"/>
                      </a:lnTo>
                      <a:lnTo>
                        <a:pt x="5" y="101"/>
                      </a:lnTo>
                      <a:lnTo>
                        <a:pt x="5" y="99"/>
                      </a:lnTo>
                      <a:lnTo>
                        <a:pt x="5" y="96"/>
                      </a:lnTo>
                      <a:lnTo>
                        <a:pt x="5" y="92"/>
                      </a:lnTo>
                      <a:lnTo>
                        <a:pt x="4" y="89"/>
                      </a:lnTo>
                      <a:lnTo>
                        <a:pt x="6" y="85"/>
                      </a:lnTo>
                      <a:lnTo>
                        <a:pt x="7" y="83"/>
                      </a:lnTo>
                      <a:lnTo>
                        <a:pt x="10" y="80"/>
                      </a:lnTo>
                      <a:lnTo>
                        <a:pt x="11" y="77"/>
                      </a:lnTo>
                      <a:lnTo>
                        <a:pt x="11" y="74"/>
                      </a:lnTo>
                      <a:lnTo>
                        <a:pt x="11" y="70"/>
                      </a:lnTo>
                      <a:lnTo>
                        <a:pt x="10" y="67"/>
                      </a:lnTo>
                      <a:lnTo>
                        <a:pt x="10" y="63"/>
                      </a:lnTo>
                      <a:lnTo>
                        <a:pt x="8" y="61"/>
                      </a:lnTo>
                      <a:lnTo>
                        <a:pt x="7" y="59"/>
                      </a:lnTo>
                      <a:lnTo>
                        <a:pt x="5" y="57"/>
                      </a:lnTo>
                      <a:lnTo>
                        <a:pt x="4" y="54"/>
                      </a:lnTo>
                      <a:lnTo>
                        <a:pt x="4" y="47"/>
                      </a:lnTo>
                      <a:lnTo>
                        <a:pt x="4" y="39"/>
                      </a:lnTo>
                      <a:lnTo>
                        <a:pt x="4" y="32"/>
                      </a:lnTo>
                      <a:lnTo>
                        <a:pt x="4" y="24"/>
                      </a:lnTo>
                      <a:lnTo>
                        <a:pt x="3" y="19"/>
                      </a:lnTo>
                      <a:lnTo>
                        <a:pt x="3" y="12"/>
                      </a:lnTo>
                      <a:lnTo>
                        <a:pt x="1" y="6"/>
                      </a:lnTo>
                      <a:lnTo>
                        <a:pt x="0" y="0"/>
                      </a:lnTo>
                      <a:close/>
                    </a:path>
                  </a:pathLst>
                </a:custGeom>
                <a:solidFill>
                  <a:srgbClr val="9E9B99"/>
                </a:solidFill>
                <a:ln w="9525">
                  <a:noFill/>
                  <a:round/>
                  <a:headEnd/>
                  <a:tailEnd/>
                </a:ln>
                <a:effectLst/>
              </p:spPr>
              <p:txBody>
                <a:bodyPr/>
                <a:lstStyle/>
                <a:p>
                  <a:pPr>
                    <a:defRPr/>
                  </a:pPr>
                  <a:endParaRPr lang="en-US">
                    <a:latin typeface="Arial" charset="0"/>
                    <a:cs typeface="+mn-cs"/>
                  </a:endParaRPr>
                </a:p>
              </p:txBody>
            </p:sp>
            <p:sp>
              <p:nvSpPr>
                <p:cNvPr id="75" name="Freeform 72"/>
                <p:cNvSpPr>
                  <a:spLocks/>
                </p:cNvSpPr>
                <p:nvPr/>
              </p:nvSpPr>
              <p:spPr bwMode="auto">
                <a:xfrm>
                  <a:off x="2416" y="3473"/>
                  <a:ext cx="44" cy="122"/>
                </a:xfrm>
                <a:custGeom>
                  <a:avLst/>
                  <a:gdLst/>
                  <a:ahLst/>
                  <a:cxnLst>
                    <a:cxn ang="0">
                      <a:pos x="0" y="0"/>
                    </a:cxn>
                    <a:cxn ang="0">
                      <a:pos x="84" y="0"/>
                    </a:cxn>
                    <a:cxn ang="0">
                      <a:pos x="82" y="18"/>
                    </a:cxn>
                    <a:cxn ang="0">
                      <a:pos x="80" y="53"/>
                    </a:cxn>
                    <a:cxn ang="0">
                      <a:pos x="76" y="62"/>
                    </a:cxn>
                    <a:cxn ang="0">
                      <a:pos x="76" y="76"/>
                    </a:cxn>
                    <a:cxn ang="0">
                      <a:pos x="80" y="76"/>
                    </a:cxn>
                    <a:cxn ang="0">
                      <a:pos x="80" y="100"/>
                    </a:cxn>
                    <a:cxn ang="0">
                      <a:pos x="77" y="106"/>
                    </a:cxn>
                    <a:cxn ang="0">
                      <a:pos x="80" y="121"/>
                    </a:cxn>
                    <a:cxn ang="0">
                      <a:pos x="80" y="138"/>
                    </a:cxn>
                    <a:cxn ang="0">
                      <a:pos x="78" y="149"/>
                    </a:cxn>
                    <a:cxn ang="0">
                      <a:pos x="80" y="161"/>
                    </a:cxn>
                    <a:cxn ang="0">
                      <a:pos x="80" y="178"/>
                    </a:cxn>
                    <a:cxn ang="0">
                      <a:pos x="78" y="191"/>
                    </a:cxn>
                    <a:cxn ang="0">
                      <a:pos x="79" y="217"/>
                    </a:cxn>
                    <a:cxn ang="0">
                      <a:pos x="77" y="231"/>
                    </a:cxn>
                    <a:cxn ang="0">
                      <a:pos x="71" y="239"/>
                    </a:cxn>
                    <a:cxn ang="0">
                      <a:pos x="63" y="243"/>
                    </a:cxn>
                    <a:cxn ang="0">
                      <a:pos x="54" y="247"/>
                    </a:cxn>
                    <a:cxn ang="0">
                      <a:pos x="44" y="248"/>
                    </a:cxn>
                    <a:cxn ang="0">
                      <a:pos x="32" y="248"/>
                    </a:cxn>
                    <a:cxn ang="0">
                      <a:pos x="23" y="244"/>
                    </a:cxn>
                    <a:cxn ang="0">
                      <a:pos x="15" y="240"/>
                    </a:cxn>
                    <a:cxn ang="0">
                      <a:pos x="9" y="232"/>
                    </a:cxn>
                    <a:cxn ang="0">
                      <a:pos x="9" y="183"/>
                    </a:cxn>
                    <a:cxn ang="0">
                      <a:pos x="6" y="175"/>
                    </a:cxn>
                    <a:cxn ang="0">
                      <a:pos x="4" y="159"/>
                    </a:cxn>
                    <a:cxn ang="0">
                      <a:pos x="9" y="149"/>
                    </a:cxn>
                    <a:cxn ang="0">
                      <a:pos x="3" y="149"/>
                    </a:cxn>
                    <a:cxn ang="0">
                      <a:pos x="3" y="120"/>
                    </a:cxn>
                    <a:cxn ang="0">
                      <a:pos x="8" y="117"/>
                    </a:cxn>
                    <a:cxn ang="0">
                      <a:pos x="4" y="103"/>
                    </a:cxn>
                    <a:cxn ang="0">
                      <a:pos x="3" y="89"/>
                    </a:cxn>
                    <a:cxn ang="0">
                      <a:pos x="8" y="77"/>
                    </a:cxn>
                    <a:cxn ang="0">
                      <a:pos x="8" y="64"/>
                    </a:cxn>
                    <a:cxn ang="0">
                      <a:pos x="3" y="54"/>
                    </a:cxn>
                    <a:cxn ang="0">
                      <a:pos x="3" y="24"/>
                    </a:cxn>
                    <a:cxn ang="0">
                      <a:pos x="0" y="0"/>
                    </a:cxn>
                  </a:cxnLst>
                  <a:rect l="0" t="0" r="r" b="b"/>
                  <a:pathLst>
                    <a:path w="84" h="248">
                      <a:moveTo>
                        <a:pt x="0" y="0"/>
                      </a:moveTo>
                      <a:lnTo>
                        <a:pt x="84" y="0"/>
                      </a:lnTo>
                      <a:lnTo>
                        <a:pt x="82" y="18"/>
                      </a:lnTo>
                      <a:lnTo>
                        <a:pt x="80" y="53"/>
                      </a:lnTo>
                      <a:lnTo>
                        <a:pt x="76" y="62"/>
                      </a:lnTo>
                      <a:lnTo>
                        <a:pt x="76" y="76"/>
                      </a:lnTo>
                      <a:lnTo>
                        <a:pt x="80" y="76"/>
                      </a:lnTo>
                      <a:lnTo>
                        <a:pt x="80" y="100"/>
                      </a:lnTo>
                      <a:lnTo>
                        <a:pt x="77" y="106"/>
                      </a:lnTo>
                      <a:lnTo>
                        <a:pt x="80" y="121"/>
                      </a:lnTo>
                      <a:lnTo>
                        <a:pt x="80" y="138"/>
                      </a:lnTo>
                      <a:lnTo>
                        <a:pt x="78" y="149"/>
                      </a:lnTo>
                      <a:lnTo>
                        <a:pt x="80" y="161"/>
                      </a:lnTo>
                      <a:lnTo>
                        <a:pt x="80" y="178"/>
                      </a:lnTo>
                      <a:lnTo>
                        <a:pt x="78" y="191"/>
                      </a:lnTo>
                      <a:lnTo>
                        <a:pt x="79" y="217"/>
                      </a:lnTo>
                      <a:lnTo>
                        <a:pt x="77" y="231"/>
                      </a:lnTo>
                      <a:lnTo>
                        <a:pt x="71" y="239"/>
                      </a:lnTo>
                      <a:lnTo>
                        <a:pt x="63" y="243"/>
                      </a:lnTo>
                      <a:lnTo>
                        <a:pt x="54" y="247"/>
                      </a:lnTo>
                      <a:lnTo>
                        <a:pt x="44" y="248"/>
                      </a:lnTo>
                      <a:lnTo>
                        <a:pt x="32" y="248"/>
                      </a:lnTo>
                      <a:lnTo>
                        <a:pt x="23" y="244"/>
                      </a:lnTo>
                      <a:lnTo>
                        <a:pt x="15" y="240"/>
                      </a:lnTo>
                      <a:lnTo>
                        <a:pt x="9" y="232"/>
                      </a:lnTo>
                      <a:lnTo>
                        <a:pt x="9" y="183"/>
                      </a:lnTo>
                      <a:lnTo>
                        <a:pt x="6" y="175"/>
                      </a:lnTo>
                      <a:lnTo>
                        <a:pt x="4" y="159"/>
                      </a:lnTo>
                      <a:lnTo>
                        <a:pt x="9" y="149"/>
                      </a:lnTo>
                      <a:lnTo>
                        <a:pt x="3" y="149"/>
                      </a:lnTo>
                      <a:lnTo>
                        <a:pt x="3" y="120"/>
                      </a:lnTo>
                      <a:lnTo>
                        <a:pt x="8" y="117"/>
                      </a:lnTo>
                      <a:lnTo>
                        <a:pt x="4" y="103"/>
                      </a:lnTo>
                      <a:lnTo>
                        <a:pt x="3" y="89"/>
                      </a:lnTo>
                      <a:lnTo>
                        <a:pt x="8" y="77"/>
                      </a:lnTo>
                      <a:lnTo>
                        <a:pt x="8" y="64"/>
                      </a:lnTo>
                      <a:lnTo>
                        <a:pt x="3" y="54"/>
                      </a:lnTo>
                      <a:lnTo>
                        <a:pt x="3" y="24"/>
                      </a:lnTo>
                      <a:lnTo>
                        <a:pt x="0" y="0"/>
                      </a:lnTo>
                      <a:close/>
                    </a:path>
                  </a:pathLst>
                </a:custGeom>
                <a:solidFill>
                  <a:srgbClr val="A8A5A0"/>
                </a:solidFill>
                <a:ln w="9525">
                  <a:noFill/>
                  <a:round/>
                  <a:headEnd/>
                  <a:tailEnd/>
                </a:ln>
                <a:effectLst/>
              </p:spPr>
              <p:txBody>
                <a:bodyPr/>
                <a:lstStyle/>
                <a:p>
                  <a:pPr>
                    <a:defRPr/>
                  </a:pPr>
                  <a:endParaRPr lang="en-US">
                    <a:latin typeface="Arial" charset="0"/>
                    <a:cs typeface="+mn-cs"/>
                  </a:endParaRPr>
                </a:p>
              </p:txBody>
            </p:sp>
            <p:sp>
              <p:nvSpPr>
                <p:cNvPr id="76" name="Freeform 73"/>
                <p:cNvSpPr>
                  <a:spLocks/>
                </p:cNvSpPr>
                <p:nvPr/>
              </p:nvSpPr>
              <p:spPr bwMode="auto">
                <a:xfrm>
                  <a:off x="2360" y="3516"/>
                  <a:ext cx="153" cy="11"/>
                </a:xfrm>
                <a:custGeom>
                  <a:avLst/>
                  <a:gdLst/>
                  <a:ahLst/>
                  <a:cxnLst>
                    <a:cxn ang="0">
                      <a:pos x="0" y="4"/>
                    </a:cxn>
                    <a:cxn ang="0">
                      <a:pos x="19" y="6"/>
                    </a:cxn>
                    <a:cxn ang="0">
                      <a:pos x="39" y="7"/>
                    </a:cxn>
                    <a:cxn ang="0">
                      <a:pos x="57" y="7"/>
                    </a:cxn>
                    <a:cxn ang="0">
                      <a:pos x="77" y="7"/>
                    </a:cxn>
                    <a:cxn ang="0">
                      <a:pos x="97" y="8"/>
                    </a:cxn>
                    <a:cxn ang="0">
                      <a:pos x="116" y="8"/>
                    </a:cxn>
                    <a:cxn ang="0">
                      <a:pos x="135" y="8"/>
                    </a:cxn>
                    <a:cxn ang="0">
                      <a:pos x="154" y="7"/>
                    </a:cxn>
                    <a:cxn ang="0">
                      <a:pos x="174" y="7"/>
                    </a:cxn>
                    <a:cxn ang="0">
                      <a:pos x="192" y="7"/>
                    </a:cxn>
                    <a:cxn ang="0">
                      <a:pos x="212" y="6"/>
                    </a:cxn>
                    <a:cxn ang="0">
                      <a:pos x="231" y="4"/>
                    </a:cxn>
                    <a:cxn ang="0">
                      <a:pos x="251" y="3"/>
                    </a:cxn>
                    <a:cxn ang="0">
                      <a:pos x="269" y="2"/>
                    </a:cxn>
                    <a:cxn ang="0">
                      <a:pos x="289" y="1"/>
                    </a:cxn>
                    <a:cxn ang="0">
                      <a:pos x="308" y="0"/>
                    </a:cxn>
                    <a:cxn ang="0">
                      <a:pos x="293" y="6"/>
                    </a:cxn>
                    <a:cxn ang="0">
                      <a:pos x="279" y="10"/>
                    </a:cxn>
                    <a:cxn ang="0">
                      <a:pos x="261" y="14"/>
                    </a:cxn>
                    <a:cxn ang="0">
                      <a:pos x="243" y="17"/>
                    </a:cxn>
                    <a:cxn ang="0">
                      <a:pos x="224" y="19"/>
                    </a:cxn>
                    <a:cxn ang="0">
                      <a:pos x="205" y="21"/>
                    </a:cxn>
                    <a:cxn ang="0">
                      <a:pos x="185" y="22"/>
                    </a:cxn>
                    <a:cxn ang="0">
                      <a:pos x="166" y="23"/>
                    </a:cxn>
                    <a:cxn ang="0">
                      <a:pos x="145" y="23"/>
                    </a:cxn>
                    <a:cxn ang="0">
                      <a:pos x="125" y="23"/>
                    </a:cxn>
                    <a:cxn ang="0">
                      <a:pos x="106" y="23"/>
                    </a:cxn>
                    <a:cxn ang="0">
                      <a:pos x="86" y="22"/>
                    </a:cxn>
                    <a:cxn ang="0">
                      <a:pos x="67" y="22"/>
                    </a:cxn>
                    <a:cxn ang="0">
                      <a:pos x="48" y="21"/>
                    </a:cxn>
                    <a:cxn ang="0">
                      <a:pos x="31" y="21"/>
                    </a:cxn>
                    <a:cxn ang="0">
                      <a:pos x="15" y="21"/>
                    </a:cxn>
                    <a:cxn ang="0">
                      <a:pos x="0" y="4"/>
                    </a:cxn>
                  </a:cxnLst>
                  <a:rect l="0" t="0" r="r" b="b"/>
                  <a:pathLst>
                    <a:path w="308" h="23">
                      <a:moveTo>
                        <a:pt x="0" y="4"/>
                      </a:moveTo>
                      <a:lnTo>
                        <a:pt x="19" y="6"/>
                      </a:lnTo>
                      <a:lnTo>
                        <a:pt x="39" y="7"/>
                      </a:lnTo>
                      <a:lnTo>
                        <a:pt x="57" y="7"/>
                      </a:lnTo>
                      <a:lnTo>
                        <a:pt x="77" y="7"/>
                      </a:lnTo>
                      <a:lnTo>
                        <a:pt x="97" y="8"/>
                      </a:lnTo>
                      <a:lnTo>
                        <a:pt x="116" y="8"/>
                      </a:lnTo>
                      <a:lnTo>
                        <a:pt x="135" y="8"/>
                      </a:lnTo>
                      <a:lnTo>
                        <a:pt x="154" y="7"/>
                      </a:lnTo>
                      <a:lnTo>
                        <a:pt x="174" y="7"/>
                      </a:lnTo>
                      <a:lnTo>
                        <a:pt x="192" y="7"/>
                      </a:lnTo>
                      <a:lnTo>
                        <a:pt x="212" y="6"/>
                      </a:lnTo>
                      <a:lnTo>
                        <a:pt x="231" y="4"/>
                      </a:lnTo>
                      <a:lnTo>
                        <a:pt x="251" y="3"/>
                      </a:lnTo>
                      <a:lnTo>
                        <a:pt x="269" y="2"/>
                      </a:lnTo>
                      <a:lnTo>
                        <a:pt x="289" y="1"/>
                      </a:lnTo>
                      <a:lnTo>
                        <a:pt x="308" y="0"/>
                      </a:lnTo>
                      <a:lnTo>
                        <a:pt x="293" y="6"/>
                      </a:lnTo>
                      <a:lnTo>
                        <a:pt x="279" y="10"/>
                      </a:lnTo>
                      <a:lnTo>
                        <a:pt x="261" y="14"/>
                      </a:lnTo>
                      <a:lnTo>
                        <a:pt x="243" y="17"/>
                      </a:lnTo>
                      <a:lnTo>
                        <a:pt x="224" y="19"/>
                      </a:lnTo>
                      <a:lnTo>
                        <a:pt x="205" y="21"/>
                      </a:lnTo>
                      <a:lnTo>
                        <a:pt x="185" y="22"/>
                      </a:lnTo>
                      <a:lnTo>
                        <a:pt x="166" y="23"/>
                      </a:lnTo>
                      <a:lnTo>
                        <a:pt x="145" y="23"/>
                      </a:lnTo>
                      <a:lnTo>
                        <a:pt x="125" y="23"/>
                      </a:lnTo>
                      <a:lnTo>
                        <a:pt x="106" y="23"/>
                      </a:lnTo>
                      <a:lnTo>
                        <a:pt x="86" y="22"/>
                      </a:lnTo>
                      <a:lnTo>
                        <a:pt x="67" y="22"/>
                      </a:lnTo>
                      <a:lnTo>
                        <a:pt x="48" y="21"/>
                      </a:lnTo>
                      <a:lnTo>
                        <a:pt x="31" y="21"/>
                      </a:lnTo>
                      <a:lnTo>
                        <a:pt x="15" y="21"/>
                      </a:lnTo>
                      <a:lnTo>
                        <a:pt x="0" y="4"/>
                      </a:lnTo>
                      <a:close/>
                    </a:path>
                  </a:pathLst>
                </a:custGeom>
                <a:solidFill>
                  <a:srgbClr val="514F4F"/>
                </a:solidFill>
                <a:ln w="9525">
                  <a:noFill/>
                  <a:round/>
                  <a:headEnd/>
                  <a:tailEnd/>
                </a:ln>
                <a:effectLst/>
              </p:spPr>
              <p:txBody>
                <a:bodyPr/>
                <a:lstStyle/>
                <a:p>
                  <a:pPr>
                    <a:defRPr/>
                  </a:pPr>
                  <a:endParaRPr lang="en-US">
                    <a:latin typeface="Arial" charset="0"/>
                    <a:cs typeface="+mn-cs"/>
                  </a:endParaRPr>
                </a:p>
              </p:txBody>
            </p:sp>
            <p:sp>
              <p:nvSpPr>
                <p:cNvPr id="77" name="Freeform 74"/>
                <p:cNvSpPr>
                  <a:spLocks/>
                </p:cNvSpPr>
                <p:nvPr/>
              </p:nvSpPr>
              <p:spPr bwMode="auto">
                <a:xfrm>
                  <a:off x="2365" y="3536"/>
                  <a:ext cx="148" cy="14"/>
                </a:xfrm>
                <a:custGeom>
                  <a:avLst/>
                  <a:gdLst/>
                  <a:ahLst/>
                  <a:cxnLst>
                    <a:cxn ang="0">
                      <a:pos x="0" y="15"/>
                    </a:cxn>
                    <a:cxn ang="0">
                      <a:pos x="19" y="15"/>
                    </a:cxn>
                    <a:cxn ang="0">
                      <a:pos x="38" y="15"/>
                    </a:cxn>
                    <a:cxn ang="0">
                      <a:pos x="57" y="15"/>
                    </a:cxn>
                    <a:cxn ang="0">
                      <a:pos x="75" y="15"/>
                    </a:cxn>
                    <a:cxn ang="0">
                      <a:pos x="93" y="15"/>
                    </a:cxn>
                    <a:cxn ang="0">
                      <a:pos x="113" y="15"/>
                    </a:cxn>
                    <a:cxn ang="0">
                      <a:pos x="131" y="15"/>
                    </a:cxn>
                    <a:cxn ang="0">
                      <a:pos x="150" y="14"/>
                    </a:cxn>
                    <a:cxn ang="0">
                      <a:pos x="168" y="14"/>
                    </a:cxn>
                    <a:cxn ang="0">
                      <a:pos x="187" y="13"/>
                    </a:cxn>
                    <a:cxn ang="0">
                      <a:pos x="205" y="12"/>
                    </a:cxn>
                    <a:cxn ang="0">
                      <a:pos x="224" y="10"/>
                    </a:cxn>
                    <a:cxn ang="0">
                      <a:pos x="243" y="8"/>
                    </a:cxn>
                    <a:cxn ang="0">
                      <a:pos x="262" y="6"/>
                    </a:cxn>
                    <a:cxn ang="0">
                      <a:pos x="280" y="4"/>
                    </a:cxn>
                    <a:cxn ang="0">
                      <a:pos x="298" y="0"/>
                    </a:cxn>
                    <a:cxn ang="0">
                      <a:pos x="283" y="7"/>
                    </a:cxn>
                    <a:cxn ang="0">
                      <a:pos x="267" y="13"/>
                    </a:cxn>
                    <a:cxn ang="0">
                      <a:pos x="250" y="17"/>
                    </a:cxn>
                    <a:cxn ang="0">
                      <a:pos x="233" y="22"/>
                    </a:cxn>
                    <a:cxn ang="0">
                      <a:pos x="214" y="24"/>
                    </a:cxn>
                    <a:cxn ang="0">
                      <a:pos x="195" y="27"/>
                    </a:cxn>
                    <a:cxn ang="0">
                      <a:pos x="176" y="28"/>
                    </a:cxn>
                    <a:cxn ang="0">
                      <a:pos x="157" y="28"/>
                    </a:cxn>
                    <a:cxn ang="0">
                      <a:pos x="136" y="29"/>
                    </a:cxn>
                    <a:cxn ang="0">
                      <a:pos x="117" y="29"/>
                    </a:cxn>
                    <a:cxn ang="0">
                      <a:pos x="97" y="28"/>
                    </a:cxn>
                    <a:cxn ang="0">
                      <a:pos x="77" y="28"/>
                    </a:cxn>
                    <a:cxn ang="0">
                      <a:pos x="59" y="27"/>
                    </a:cxn>
                    <a:cxn ang="0">
                      <a:pos x="41" y="27"/>
                    </a:cxn>
                    <a:cxn ang="0">
                      <a:pos x="23" y="25"/>
                    </a:cxn>
                    <a:cxn ang="0">
                      <a:pos x="7" y="25"/>
                    </a:cxn>
                    <a:cxn ang="0">
                      <a:pos x="0" y="15"/>
                    </a:cxn>
                  </a:cxnLst>
                  <a:rect l="0" t="0" r="r" b="b"/>
                  <a:pathLst>
                    <a:path w="298" h="29">
                      <a:moveTo>
                        <a:pt x="0" y="15"/>
                      </a:moveTo>
                      <a:lnTo>
                        <a:pt x="19" y="15"/>
                      </a:lnTo>
                      <a:lnTo>
                        <a:pt x="38" y="15"/>
                      </a:lnTo>
                      <a:lnTo>
                        <a:pt x="57" y="15"/>
                      </a:lnTo>
                      <a:lnTo>
                        <a:pt x="75" y="15"/>
                      </a:lnTo>
                      <a:lnTo>
                        <a:pt x="93" y="15"/>
                      </a:lnTo>
                      <a:lnTo>
                        <a:pt x="113" y="15"/>
                      </a:lnTo>
                      <a:lnTo>
                        <a:pt x="131" y="15"/>
                      </a:lnTo>
                      <a:lnTo>
                        <a:pt x="150" y="14"/>
                      </a:lnTo>
                      <a:lnTo>
                        <a:pt x="168" y="14"/>
                      </a:lnTo>
                      <a:lnTo>
                        <a:pt x="187" y="13"/>
                      </a:lnTo>
                      <a:lnTo>
                        <a:pt x="205" y="12"/>
                      </a:lnTo>
                      <a:lnTo>
                        <a:pt x="224" y="10"/>
                      </a:lnTo>
                      <a:lnTo>
                        <a:pt x="243" y="8"/>
                      </a:lnTo>
                      <a:lnTo>
                        <a:pt x="262" y="6"/>
                      </a:lnTo>
                      <a:lnTo>
                        <a:pt x="280" y="4"/>
                      </a:lnTo>
                      <a:lnTo>
                        <a:pt x="298" y="0"/>
                      </a:lnTo>
                      <a:lnTo>
                        <a:pt x="283" y="7"/>
                      </a:lnTo>
                      <a:lnTo>
                        <a:pt x="267" y="13"/>
                      </a:lnTo>
                      <a:lnTo>
                        <a:pt x="250" y="17"/>
                      </a:lnTo>
                      <a:lnTo>
                        <a:pt x="233" y="22"/>
                      </a:lnTo>
                      <a:lnTo>
                        <a:pt x="214" y="24"/>
                      </a:lnTo>
                      <a:lnTo>
                        <a:pt x="195" y="27"/>
                      </a:lnTo>
                      <a:lnTo>
                        <a:pt x="176" y="28"/>
                      </a:lnTo>
                      <a:lnTo>
                        <a:pt x="157" y="28"/>
                      </a:lnTo>
                      <a:lnTo>
                        <a:pt x="136" y="29"/>
                      </a:lnTo>
                      <a:lnTo>
                        <a:pt x="117" y="29"/>
                      </a:lnTo>
                      <a:lnTo>
                        <a:pt x="97" y="28"/>
                      </a:lnTo>
                      <a:lnTo>
                        <a:pt x="77" y="28"/>
                      </a:lnTo>
                      <a:lnTo>
                        <a:pt x="59" y="27"/>
                      </a:lnTo>
                      <a:lnTo>
                        <a:pt x="41" y="27"/>
                      </a:lnTo>
                      <a:lnTo>
                        <a:pt x="23" y="25"/>
                      </a:lnTo>
                      <a:lnTo>
                        <a:pt x="7" y="25"/>
                      </a:lnTo>
                      <a:lnTo>
                        <a:pt x="0" y="15"/>
                      </a:lnTo>
                      <a:close/>
                    </a:path>
                  </a:pathLst>
                </a:custGeom>
                <a:solidFill>
                  <a:srgbClr val="666666"/>
                </a:solidFill>
                <a:ln w="9525">
                  <a:noFill/>
                  <a:round/>
                  <a:headEnd/>
                  <a:tailEnd/>
                </a:ln>
                <a:effectLst/>
              </p:spPr>
              <p:txBody>
                <a:bodyPr/>
                <a:lstStyle/>
                <a:p>
                  <a:pPr>
                    <a:defRPr/>
                  </a:pPr>
                  <a:endParaRPr lang="en-US">
                    <a:latin typeface="Arial" charset="0"/>
                    <a:cs typeface="+mn-cs"/>
                  </a:endParaRPr>
                </a:p>
              </p:txBody>
            </p:sp>
            <p:sp>
              <p:nvSpPr>
                <p:cNvPr id="78" name="Freeform 75"/>
                <p:cNvSpPr>
                  <a:spLocks/>
                </p:cNvSpPr>
                <p:nvPr/>
              </p:nvSpPr>
              <p:spPr bwMode="auto">
                <a:xfrm>
                  <a:off x="2365" y="3557"/>
                  <a:ext cx="150" cy="14"/>
                </a:xfrm>
                <a:custGeom>
                  <a:avLst/>
                  <a:gdLst/>
                  <a:ahLst/>
                  <a:cxnLst>
                    <a:cxn ang="0">
                      <a:pos x="6" y="15"/>
                    </a:cxn>
                    <a:cxn ang="0">
                      <a:pos x="25" y="16"/>
                    </a:cxn>
                    <a:cxn ang="0">
                      <a:pos x="44" y="16"/>
                    </a:cxn>
                    <a:cxn ang="0">
                      <a:pos x="63" y="17"/>
                    </a:cxn>
                    <a:cxn ang="0">
                      <a:pos x="81" y="17"/>
                    </a:cxn>
                    <a:cxn ang="0">
                      <a:pos x="99" y="18"/>
                    </a:cxn>
                    <a:cxn ang="0">
                      <a:pos x="117" y="18"/>
                    </a:cxn>
                    <a:cxn ang="0">
                      <a:pos x="135" y="18"/>
                    </a:cxn>
                    <a:cxn ang="0">
                      <a:pos x="153" y="17"/>
                    </a:cxn>
                    <a:cxn ang="0">
                      <a:pos x="171" y="16"/>
                    </a:cxn>
                    <a:cxn ang="0">
                      <a:pos x="188" y="16"/>
                    </a:cxn>
                    <a:cxn ang="0">
                      <a:pos x="207" y="14"/>
                    </a:cxn>
                    <a:cxn ang="0">
                      <a:pos x="225" y="12"/>
                    </a:cxn>
                    <a:cxn ang="0">
                      <a:pos x="242" y="10"/>
                    </a:cxn>
                    <a:cxn ang="0">
                      <a:pos x="261" y="7"/>
                    </a:cxn>
                    <a:cxn ang="0">
                      <a:pos x="279" y="3"/>
                    </a:cxn>
                    <a:cxn ang="0">
                      <a:pos x="298" y="0"/>
                    </a:cxn>
                    <a:cxn ang="0">
                      <a:pos x="280" y="17"/>
                    </a:cxn>
                    <a:cxn ang="0">
                      <a:pos x="263" y="19"/>
                    </a:cxn>
                    <a:cxn ang="0">
                      <a:pos x="246" y="22"/>
                    </a:cxn>
                    <a:cxn ang="0">
                      <a:pos x="229" y="24"/>
                    </a:cxn>
                    <a:cxn ang="0">
                      <a:pos x="211" y="25"/>
                    </a:cxn>
                    <a:cxn ang="0">
                      <a:pos x="194" y="26"/>
                    </a:cxn>
                    <a:cxn ang="0">
                      <a:pos x="176" y="27"/>
                    </a:cxn>
                    <a:cxn ang="0">
                      <a:pos x="158" y="27"/>
                    </a:cxn>
                    <a:cxn ang="0">
                      <a:pos x="141" y="27"/>
                    </a:cxn>
                    <a:cxn ang="0">
                      <a:pos x="123" y="27"/>
                    </a:cxn>
                    <a:cxn ang="0">
                      <a:pos x="105" y="27"/>
                    </a:cxn>
                    <a:cxn ang="0">
                      <a:pos x="88" y="27"/>
                    </a:cxn>
                    <a:cxn ang="0">
                      <a:pos x="70" y="27"/>
                    </a:cxn>
                    <a:cxn ang="0">
                      <a:pos x="52" y="26"/>
                    </a:cxn>
                    <a:cxn ang="0">
                      <a:pos x="35" y="26"/>
                    </a:cxn>
                    <a:cxn ang="0">
                      <a:pos x="17" y="26"/>
                    </a:cxn>
                    <a:cxn ang="0">
                      <a:pos x="0" y="26"/>
                    </a:cxn>
                    <a:cxn ang="0">
                      <a:pos x="6" y="15"/>
                    </a:cxn>
                  </a:cxnLst>
                  <a:rect l="0" t="0" r="r" b="b"/>
                  <a:pathLst>
                    <a:path w="298" h="27">
                      <a:moveTo>
                        <a:pt x="6" y="15"/>
                      </a:moveTo>
                      <a:lnTo>
                        <a:pt x="25" y="16"/>
                      </a:lnTo>
                      <a:lnTo>
                        <a:pt x="44" y="16"/>
                      </a:lnTo>
                      <a:lnTo>
                        <a:pt x="63" y="17"/>
                      </a:lnTo>
                      <a:lnTo>
                        <a:pt x="81" y="17"/>
                      </a:lnTo>
                      <a:lnTo>
                        <a:pt x="99" y="18"/>
                      </a:lnTo>
                      <a:lnTo>
                        <a:pt x="117" y="18"/>
                      </a:lnTo>
                      <a:lnTo>
                        <a:pt x="135" y="18"/>
                      </a:lnTo>
                      <a:lnTo>
                        <a:pt x="153" y="17"/>
                      </a:lnTo>
                      <a:lnTo>
                        <a:pt x="171" y="16"/>
                      </a:lnTo>
                      <a:lnTo>
                        <a:pt x="188" y="16"/>
                      </a:lnTo>
                      <a:lnTo>
                        <a:pt x="207" y="14"/>
                      </a:lnTo>
                      <a:lnTo>
                        <a:pt x="225" y="12"/>
                      </a:lnTo>
                      <a:lnTo>
                        <a:pt x="242" y="10"/>
                      </a:lnTo>
                      <a:lnTo>
                        <a:pt x="261" y="7"/>
                      </a:lnTo>
                      <a:lnTo>
                        <a:pt x="279" y="3"/>
                      </a:lnTo>
                      <a:lnTo>
                        <a:pt x="298" y="0"/>
                      </a:lnTo>
                      <a:lnTo>
                        <a:pt x="280" y="17"/>
                      </a:lnTo>
                      <a:lnTo>
                        <a:pt x="263" y="19"/>
                      </a:lnTo>
                      <a:lnTo>
                        <a:pt x="246" y="22"/>
                      </a:lnTo>
                      <a:lnTo>
                        <a:pt x="229" y="24"/>
                      </a:lnTo>
                      <a:lnTo>
                        <a:pt x="211" y="25"/>
                      </a:lnTo>
                      <a:lnTo>
                        <a:pt x="194" y="26"/>
                      </a:lnTo>
                      <a:lnTo>
                        <a:pt x="176" y="27"/>
                      </a:lnTo>
                      <a:lnTo>
                        <a:pt x="158" y="27"/>
                      </a:lnTo>
                      <a:lnTo>
                        <a:pt x="141" y="27"/>
                      </a:lnTo>
                      <a:lnTo>
                        <a:pt x="123" y="27"/>
                      </a:lnTo>
                      <a:lnTo>
                        <a:pt x="105" y="27"/>
                      </a:lnTo>
                      <a:lnTo>
                        <a:pt x="88" y="27"/>
                      </a:lnTo>
                      <a:lnTo>
                        <a:pt x="70" y="27"/>
                      </a:lnTo>
                      <a:lnTo>
                        <a:pt x="52" y="26"/>
                      </a:lnTo>
                      <a:lnTo>
                        <a:pt x="35" y="26"/>
                      </a:lnTo>
                      <a:lnTo>
                        <a:pt x="17" y="26"/>
                      </a:lnTo>
                      <a:lnTo>
                        <a:pt x="0" y="26"/>
                      </a:lnTo>
                      <a:lnTo>
                        <a:pt x="6" y="15"/>
                      </a:lnTo>
                      <a:close/>
                    </a:path>
                  </a:pathLst>
                </a:custGeom>
                <a:solidFill>
                  <a:srgbClr val="666666"/>
                </a:solidFill>
                <a:ln w="9525">
                  <a:noFill/>
                  <a:round/>
                  <a:headEnd/>
                  <a:tailEnd/>
                </a:ln>
                <a:effectLst/>
              </p:spPr>
              <p:txBody>
                <a:bodyPr/>
                <a:lstStyle/>
                <a:p>
                  <a:pPr>
                    <a:defRPr/>
                  </a:pPr>
                  <a:endParaRPr lang="en-US">
                    <a:latin typeface="Arial" charset="0"/>
                    <a:cs typeface="+mn-cs"/>
                  </a:endParaRPr>
                </a:p>
              </p:txBody>
            </p:sp>
            <p:sp>
              <p:nvSpPr>
                <p:cNvPr id="79" name="Freeform 76"/>
                <p:cNvSpPr>
                  <a:spLocks/>
                </p:cNvSpPr>
                <p:nvPr/>
              </p:nvSpPr>
              <p:spPr bwMode="auto">
                <a:xfrm>
                  <a:off x="2360" y="3470"/>
                  <a:ext cx="162" cy="3"/>
                </a:xfrm>
                <a:custGeom>
                  <a:avLst/>
                  <a:gdLst/>
                  <a:ahLst/>
                  <a:cxnLst>
                    <a:cxn ang="0">
                      <a:pos x="0" y="6"/>
                    </a:cxn>
                    <a:cxn ang="0">
                      <a:pos x="150" y="3"/>
                    </a:cxn>
                    <a:cxn ang="0">
                      <a:pos x="259" y="0"/>
                    </a:cxn>
                    <a:cxn ang="0">
                      <a:pos x="323" y="0"/>
                    </a:cxn>
                    <a:cxn ang="0">
                      <a:pos x="297" y="9"/>
                    </a:cxn>
                    <a:cxn ang="0">
                      <a:pos x="219" y="9"/>
                    </a:cxn>
                    <a:cxn ang="0">
                      <a:pos x="82" y="11"/>
                    </a:cxn>
                    <a:cxn ang="0">
                      <a:pos x="0" y="6"/>
                    </a:cxn>
                  </a:cxnLst>
                  <a:rect l="0" t="0" r="r" b="b"/>
                  <a:pathLst>
                    <a:path w="323" h="11">
                      <a:moveTo>
                        <a:pt x="0" y="6"/>
                      </a:moveTo>
                      <a:lnTo>
                        <a:pt x="150" y="3"/>
                      </a:lnTo>
                      <a:lnTo>
                        <a:pt x="259" y="0"/>
                      </a:lnTo>
                      <a:lnTo>
                        <a:pt x="323" y="0"/>
                      </a:lnTo>
                      <a:lnTo>
                        <a:pt x="297" y="9"/>
                      </a:lnTo>
                      <a:lnTo>
                        <a:pt x="219" y="9"/>
                      </a:lnTo>
                      <a:lnTo>
                        <a:pt x="82" y="11"/>
                      </a:lnTo>
                      <a:lnTo>
                        <a:pt x="0" y="6"/>
                      </a:lnTo>
                      <a:close/>
                    </a:path>
                  </a:pathLst>
                </a:custGeom>
                <a:solidFill>
                  <a:srgbClr val="666666"/>
                </a:solidFill>
                <a:ln w="9525">
                  <a:noFill/>
                  <a:round/>
                  <a:headEnd/>
                  <a:tailEnd/>
                </a:ln>
                <a:effectLst/>
              </p:spPr>
              <p:txBody>
                <a:bodyPr/>
                <a:lstStyle/>
                <a:p>
                  <a:pPr>
                    <a:defRPr/>
                  </a:pPr>
                  <a:endParaRPr lang="en-US">
                    <a:latin typeface="Arial" charset="0"/>
                    <a:cs typeface="+mn-cs"/>
                  </a:endParaRPr>
                </a:p>
              </p:txBody>
            </p:sp>
            <p:sp>
              <p:nvSpPr>
                <p:cNvPr id="80" name="Freeform 77"/>
                <p:cNvSpPr>
                  <a:spLocks/>
                </p:cNvSpPr>
                <p:nvPr/>
              </p:nvSpPr>
              <p:spPr bwMode="auto">
                <a:xfrm>
                  <a:off x="2365" y="3492"/>
                  <a:ext cx="148" cy="8"/>
                </a:xfrm>
                <a:custGeom>
                  <a:avLst/>
                  <a:gdLst/>
                  <a:ahLst/>
                  <a:cxnLst>
                    <a:cxn ang="0">
                      <a:pos x="17" y="6"/>
                    </a:cxn>
                    <a:cxn ang="0">
                      <a:pos x="168" y="8"/>
                    </a:cxn>
                    <a:cxn ang="0">
                      <a:pos x="297" y="0"/>
                    </a:cxn>
                    <a:cxn ang="0">
                      <a:pos x="283" y="8"/>
                    </a:cxn>
                    <a:cxn ang="0">
                      <a:pos x="120" y="16"/>
                    </a:cxn>
                    <a:cxn ang="0">
                      <a:pos x="0" y="16"/>
                    </a:cxn>
                    <a:cxn ang="0">
                      <a:pos x="0" y="7"/>
                    </a:cxn>
                    <a:cxn ang="0">
                      <a:pos x="17" y="6"/>
                    </a:cxn>
                  </a:cxnLst>
                  <a:rect l="0" t="0" r="r" b="b"/>
                  <a:pathLst>
                    <a:path w="297" h="16">
                      <a:moveTo>
                        <a:pt x="17" y="6"/>
                      </a:moveTo>
                      <a:lnTo>
                        <a:pt x="168" y="8"/>
                      </a:lnTo>
                      <a:lnTo>
                        <a:pt x="297" y="0"/>
                      </a:lnTo>
                      <a:lnTo>
                        <a:pt x="283" y="8"/>
                      </a:lnTo>
                      <a:lnTo>
                        <a:pt x="120" y="16"/>
                      </a:lnTo>
                      <a:lnTo>
                        <a:pt x="0" y="16"/>
                      </a:lnTo>
                      <a:lnTo>
                        <a:pt x="0" y="7"/>
                      </a:lnTo>
                      <a:lnTo>
                        <a:pt x="17" y="6"/>
                      </a:lnTo>
                      <a:close/>
                    </a:path>
                  </a:pathLst>
                </a:custGeom>
                <a:solidFill>
                  <a:srgbClr val="666666"/>
                </a:solidFill>
                <a:ln w="9525">
                  <a:noFill/>
                  <a:round/>
                  <a:headEnd/>
                  <a:tailEnd/>
                </a:ln>
                <a:effectLst/>
              </p:spPr>
              <p:txBody>
                <a:bodyPr/>
                <a:lstStyle/>
                <a:p>
                  <a:pPr>
                    <a:defRPr/>
                  </a:pPr>
                  <a:endParaRPr lang="en-US">
                    <a:latin typeface="Arial" charset="0"/>
                    <a:cs typeface="+mn-cs"/>
                  </a:endParaRPr>
                </a:p>
              </p:txBody>
            </p:sp>
            <p:sp>
              <p:nvSpPr>
                <p:cNvPr id="81" name="Freeform 78"/>
                <p:cNvSpPr>
                  <a:spLocks/>
                </p:cNvSpPr>
                <p:nvPr/>
              </p:nvSpPr>
              <p:spPr bwMode="auto">
                <a:xfrm>
                  <a:off x="2401" y="3508"/>
                  <a:ext cx="53" cy="5"/>
                </a:xfrm>
                <a:custGeom>
                  <a:avLst/>
                  <a:gdLst/>
                  <a:ahLst/>
                  <a:cxnLst>
                    <a:cxn ang="0">
                      <a:pos x="24" y="0"/>
                    </a:cxn>
                    <a:cxn ang="0">
                      <a:pos x="69" y="0"/>
                    </a:cxn>
                    <a:cxn ang="0">
                      <a:pos x="108" y="0"/>
                    </a:cxn>
                    <a:cxn ang="0">
                      <a:pos x="95" y="8"/>
                    </a:cxn>
                    <a:cxn ang="0">
                      <a:pos x="59" y="11"/>
                    </a:cxn>
                    <a:cxn ang="0">
                      <a:pos x="0" y="11"/>
                    </a:cxn>
                    <a:cxn ang="0">
                      <a:pos x="24" y="0"/>
                    </a:cxn>
                  </a:cxnLst>
                  <a:rect l="0" t="0" r="r" b="b"/>
                  <a:pathLst>
                    <a:path w="108" h="11">
                      <a:moveTo>
                        <a:pt x="24" y="0"/>
                      </a:moveTo>
                      <a:lnTo>
                        <a:pt x="69" y="0"/>
                      </a:lnTo>
                      <a:lnTo>
                        <a:pt x="108" y="0"/>
                      </a:lnTo>
                      <a:lnTo>
                        <a:pt x="95" y="8"/>
                      </a:lnTo>
                      <a:lnTo>
                        <a:pt x="59" y="11"/>
                      </a:lnTo>
                      <a:lnTo>
                        <a:pt x="0" y="11"/>
                      </a:lnTo>
                      <a:lnTo>
                        <a:pt x="24" y="0"/>
                      </a:lnTo>
                      <a:close/>
                    </a:path>
                  </a:pathLst>
                </a:custGeom>
                <a:solidFill>
                  <a:srgbClr val="D1E2FC"/>
                </a:solidFill>
                <a:ln w="9525">
                  <a:noFill/>
                  <a:round/>
                  <a:headEnd/>
                  <a:tailEnd/>
                </a:ln>
                <a:effectLst/>
              </p:spPr>
              <p:txBody>
                <a:bodyPr/>
                <a:lstStyle/>
                <a:p>
                  <a:pPr>
                    <a:defRPr/>
                  </a:pPr>
                  <a:endParaRPr lang="en-US">
                    <a:latin typeface="Arial" charset="0"/>
                    <a:cs typeface="+mn-cs"/>
                  </a:endParaRPr>
                </a:p>
              </p:txBody>
            </p:sp>
            <p:sp>
              <p:nvSpPr>
                <p:cNvPr id="82" name="Freeform 79"/>
                <p:cNvSpPr>
                  <a:spLocks/>
                </p:cNvSpPr>
                <p:nvPr/>
              </p:nvSpPr>
              <p:spPr bwMode="auto">
                <a:xfrm>
                  <a:off x="2408" y="3530"/>
                  <a:ext cx="39" cy="5"/>
                </a:xfrm>
                <a:custGeom>
                  <a:avLst/>
                  <a:gdLst/>
                  <a:ahLst/>
                  <a:cxnLst>
                    <a:cxn ang="0">
                      <a:pos x="18" y="0"/>
                    </a:cxn>
                    <a:cxn ang="0">
                      <a:pos x="78" y="0"/>
                    </a:cxn>
                    <a:cxn ang="0">
                      <a:pos x="63" y="9"/>
                    </a:cxn>
                    <a:cxn ang="0">
                      <a:pos x="0" y="9"/>
                    </a:cxn>
                    <a:cxn ang="0">
                      <a:pos x="18" y="0"/>
                    </a:cxn>
                  </a:cxnLst>
                  <a:rect l="0" t="0" r="r" b="b"/>
                  <a:pathLst>
                    <a:path w="78" h="9">
                      <a:moveTo>
                        <a:pt x="18" y="0"/>
                      </a:moveTo>
                      <a:lnTo>
                        <a:pt x="78" y="0"/>
                      </a:lnTo>
                      <a:lnTo>
                        <a:pt x="63" y="9"/>
                      </a:lnTo>
                      <a:lnTo>
                        <a:pt x="0" y="9"/>
                      </a:lnTo>
                      <a:lnTo>
                        <a:pt x="18" y="0"/>
                      </a:lnTo>
                      <a:close/>
                    </a:path>
                  </a:pathLst>
                </a:custGeom>
                <a:solidFill>
                  <a:srgbClr val="D1E2FC"/>
                </a:solidFill>
                <a:ln w="9525">
                  <a:noFill/>
                  <a:round/>
                  <a:headEnd/>
                  <a:tailEnd/>
                </a:ln>
                <a:effectLst/>
              </p:spPr>
              <p:txBody>
                <a:bodyPr/>
                <a:lstStyle/>
                <a:p>
                  <a:pPr>
                    <a:defRPr/>
                  </a:pPr>
                  <a:endParaRPr lang="en-US">
                    <a:latin typeface="Arial" charset="0"/>
                    <a:cs typeface="+mn-cs"/>
                  </a:endParaRPr>
                </a:p>
              </p:txBody>
            </p:sp>
            <p:sp>
              <p:nvSpPr>
                <p:cNvPr id="83" name="Freeform 80"/>
                <p:cNvSpPr>
                  <a:spLocks/>
                </p:cNvSpPr>
                <p:nvPr/>
              </p:nvSpPr>
              <p:spPr bwMode="auto">
                <a:xfrm>
                  <a:off x="2413" y="3555"/>
                  <a:ext cx="39" cy="5"/>
                </a:xfrm>
                <a:custGeom>
                  <a:avLst/>
                  <a:gdLst/>
                  <a:ahLst/>
                  <a:cxnLst>
                    <a:cxn ang="0">
                      <a:pos x="7" y="0"/>
                    </a:cxn>
                    <a:cxn ang="0">
                      <a:pos x="41" y="0"/>
                    </a:cxn>
                    <a:cxn ang="0">
                      <a:pos x="79" y="0"/>
                    </a:cxn>
                    <a:cxn ang="0">
                      <a:pos x="59" y="9"/>
                    </a:cxn>
                    <a:cxn ang="0">
                      <a:pos x="0" y="12"/>
                    </a:cxn>
                    <a:cxn ang="0">
                      <a:pos x="7" y="0"/>
                    </a:cxn>
                  </a:cxnLst>
                  <a:rect l="0" t="0" r="r" b="b"/>
                  <a:pathLst>
                    <a:path w="79" h="12">
                      <a:moveTo>
                        <a:pt x="7" y="0"/>
                      </a:moveTo>
                      <a:lnTo>
                        <a:pt x="41" y="0"/>
                      </a:lnTo>
                      <a:lnTo>
                        <a:pt x="79" y="0"/>
                      </a:lnTo>
                      <a:lnTo>
                        <a:pt x="59" y="9"/>
                      </a:lnTo>
                      <a:lnTo>
                        <a:pt x="0" y="12"/>
                      </a:lnTo>
                      <a:lnTo>
                        <a:pt x="7" y="0"/>
                      </a:lnTo>
                      <a:close/>
                    </a:path>
                  </a:pathLst>
                </a:custGeom>
                <a:solidFill>
                  <a:srgbClr val="D1E2FC"/>
                </a:solidFill>
                <a:ln w="9525">
                  <a:noFill/>
                  <a:round/>
                  <a:headEnd/>
                  <a:tailEnd/>
                </a:ln>
                <a:effectLst/>
              </p:spPr>
              <p:txBody>
                <a:bodyPr/>
                <a:lstStyle/>
                <a:p>
                  <a:pPr>
                    <a:defRPr/>
                  </a:pPr>
                  <a:endParaRPr lang="en-US">
                    <a:latin typeface="Arial" charset="0"/>
                    <a:cs typeface="+mn-cs"/>
                  </a:endParaRPr>
                </a:p>
              </p:txBody>
            </p:sp>
            <p:sp>
              <p:nvSpPr>
                <p:cNvPr id="84" name="Freeform 81"/>
                <p:cNvSpPr>
                  <a:spLocks/>
                </p:cNvSpPr>
                <p:nvPr/>
              </p:nvSpPr>
              <p:spPr bwMode="auto">
                <a:xfrm>
                  <a:off x="2401" y="3593"/>
                  <a:ext cx="75" cy="16"/>
                </a:xfrm>
                <a:custGeom>
                  <a:avLst/>
                  <a:gdLst/>
                  <a:ahLst/>
                  <a:cxnLst>
                    <a:cxn ang="0">
                      <a:pos x="0" y="0"/>
                    </a:cxn>
                    <a:cxn ang="0">
                      <a:pos x="59" y="2"/>
                    </a:cxn>
                    <a:cxn ang="0">
                      <a:pos x="109" y="1"/>
                    </a:cxn>
                    <a:cxn ang="0">
                      <a:pos x="154" y="0"/>
                    </a:cxn>
                    <a:cxn ang="0">
                      <a:pos x="119" y="24"/>
                    </a:cxn>
                    <a:cxn ang="0">
                      <a:pos x="104" y="31"/>
                    </a:cxn>
                    <a:cxn ang="0">
                      <a:pos x="56" y="33"/>
                    </a:cxn>
                    <a:cxn ang="0">
                      <a:pos x="23" y="22"/>
                    </a:cxn>
                    <a:cxn ang="0">
                      <a:pos x="0" y="0"/>
                    </a:cxn>
                  </a:cxnLst>
                  <a:rect l="0" t="0" r="r" b="b"/>
                  <a:pathLst>
                    <a:path w="154" h="33">
                      <a:moveTo>
                        <a:pt x="0" y="0"/>
                      </a:moveTo>
                      <a:lnTo>
                        <a:pt x="59" y="2"/>
                      </a:lnTo>
                      <a:lnTo>
                        <a:pt x="109" y="1"/>
                      </a:lnTo>
                      <a:lnTo>
                        <a:pt x="154" y="0"/>
                      </a:lnTo>
                      <a:lnTo>
                        <a:pt x="119" y="24"/>
                      </a:lnTo>
                      <a:lnTo>
                        <a:pt x="104" y="31"/>
                      </a:lnTo>
                      <a:lnTo>
                        <a:pt x="56" y="33"/>
                      </a:lnTo>
                      <a:lnTo>
                        <a:pt x="23" y="22"/>
                      </a:lnTo>
                      <a:lnTo>
                        <a:pt x="0" y="0"/>
                      </a:lnTo>
                      <a:close/>
                    </a:path>
                  </a:pathLst>
                </a:custGeom>
                <a:solidFill>
                  <a:srgbClr val="000000"/>
                </a:solidFill>
                <a:ln w="9525">
                  <a:noFill/>
                  <a:round/>
                  <a:headEnd/>
                  <a:tailEnd/>
                </a:ln>
                <a:effectLst/>
              </p:spPr>
              <p:txBody>
                <a:bodyPr/>
                <a:lstStyle/>
                <a:p>
                  <a:pPr>
                    <a:defRPr/>
                  </a:pPr>
                  <a:endParaRPr lang="en-US">
                    <a:latin typeface="Arial" charset="0"/>
                    <a:cs typeface="+mn-cs"/>
                  </a:endParaRPr>
                </a:p>
              </p:txBody>
            </p:sp>
          </p:grpSp>
          <p:sp>
            <p:nvSpPr>
              <p:cNvPr id="8" name="Line 82"/>
              <p:cNvSpPr>
                <a:spLocks noChangeShapeType="1"/>
              </p:cNvSpPr>
              <p:nvPr/>
            </p:nvSpPr>
            <p:spPr bwMode="auto">
              <a:xfrm>
                <a:off x="288" y="0"/>
                <a:ext cx="0" cy="480"/>
              </a:xfrm>
              <a:prstGeom prst="line">
                <a:avLst/>
              </a:prstGeom>
              <a:noFill/>
              <a:ln w="19050">
                <a:solidFill>
                  <a:srgbClr val="5F5F5F"/>
                </a:solidFill>
                <a:round/>
                <a:headEnd/>
                <a:tailEnd/>
              </a:ln>
              <a:effectLst/>
            </p:spPr>
            <p:txBody>
              <a:bodyPr/>
              <a:lstStyle/>
              <a:p>
                <a:pPr>
                  <a:defRPr/>
                </a:pPr>
                <a:endParaRPr lang="en-US">
                  <a:latin typeface="Arial" charset="0"/>
                  <a:cs typeface="+mn-cs"/>
                </a:endParaRPr>
              </a:p>
            </p:txBody>
          </p:sp>
        </p:grpSp>
      </p:grpSp>
      <p:sp>
        <p:nvSpPr>
          <p:cNvPr id="85" name="Rectangle 85"/>
          <p:cNvSpPr>
            <a:spLocks noChangeArrowheads="1"/>
          </p:cNvSpPr>
          <p:nvPr/>
        </p:nvSpPr>
        <p:spPr bwMode="auto">
          <a:xfrm>
            <a:off x="381000" y="6629400"/>
            <a:ext cx="8382000" cy="152400"/>
          </a:xfrm>
          <a:prstGeom prst="rect">
            <a:avLst/>
          </a:prstGeom>
          <a:noFill/>
          <a:ln w="12700">
            <a:noFill/>
            <a:miter lim="800000"/>
            <a:headEnd/>
            <a:tailEnd/>
          </a:ln>
          <a:effectLst/>
        </p:spPr>
        <p:txBody>
          <a:bodyPr/>
          <a:lstStyle/>
          <a:p>
            <a:pPr algn="ctr" eaLnBrk="0" hangingPunct="0">
              <a:defRPr/>
            </a:pPr>
            <a:r>
              <a:rPr lang="en-US" sz="1000">
                <a:latin typeface="Tahoma" pitchFamily="34" charset="0"/>
                <a:cs typeface="Arial" charset="0"/>
              </a:rPr>
              <a:t>Copyright © 2007 Prentice-Hall.  All rights reserved</a:t>
            </a:r>
          </a:p>
        </p:txBody>
      </p:sp>
      <p:sp>
        <p:nvSpPr>
          <p:cNvPr id="7251" name="Rectangle 83"/>
          <p:cNvSpPr>
            <a:spLocks noGrp="1" noChangeArrowheads="1"/>
          </p:cNvSpPr>
          <p:nvPr>
            <p:ph type="ctrTitle"/>
          </p:nvPr>
        </p:nvSpPr>
        <p:spPr>
          <a:xfrm>
            <a:off x="685800" y="2130425"/>
            <a:ext cx="7772400" cy="1470025"/>
          </a:xfrm>
          <a:effectLst>
            <a:outerShdw dist="25400" dir="5400000" algn="ctr" rotWithShape="0">
              <a:schemeClr val="tx1"/>
            </a:outerShdw>
          </a:effectLst>
        </p:spPr>
        <p:txBody>
          <a:bodyPr/>
          <a:lstStyle>
            <a:lvl1pPr>
              <a:defRPr/>
            </a:lvl1pPr>
          </a:lstStyle>
          <a:p>
            <a:r>
              <a:rPr lang="en-US"/>
              <a:t>Click to edit Master title style</a:t>
            </a:r>
          </a:p>
        </p:txBody>
      </p:sp>
      <p:sp>
        <p:nvSpPr>
          <p:cNvPr id="7252" name="Rectangle 8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86" name="Rectangle 86"/>
          <p:cNvSpPr>
            <a:spLocks noGrp="1" noChangeArrowheads="1"/>
          </p:cNvSpPr>
          <p:nvPr>
            <p:ph type="sldNum" sz="quarter" idx="10"/>
          </p:nvPr>
        </p:nvSpPr>
        <p:spPr/>
        <p:txBody>
          <a:bodyPr/>
          <a:lstStyle>
            <a:lvl1pPr>
              <a:defRPr/>
            </a:lvl1pPr>
          </a:lstStyle>
          <a:p>
            <a:pPr>
              <a:defRPr/>
            </a:pPr>
            <a:fld id="{1E8EAE2B-4BB0-4938-9ACD-3387EDF602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6"/>
          <p:cNvSpPr>
            <a:spLocks noGrp="1" noChangeArrowheads="1"/>
          </p:cNvSpPr>
          <p:nvPr>
            <p:ph type="sldNum" sz="quarter" idx="10"/>
          </p:nvPr>
        </p:nvSpPr>
        <p:spPr>
          <a:ln/>
        </p:spPr>
        <p:txBody>
          <a:bodyPr/>
          <a:lstStyle>
            <a:lvl1pPr>
              <a:defRPr/>
            </a:lvl1pPr>
          </a:lstStyle>
          <a:p>
            <a:pPr>
              <a:defRPr/>
            </a:pPr>
            <a:fld id="{DEF4CDC8-7A60-4300-90CD-415BD631CC8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6"/>
          <p:cNvSpPr>
            <a:spLocks noGrp="1" noChangeArrowheads="1"/>
          </p:cNvSpPr>
          <p:nvPr>
            <p:ph type="sldNum" sz="quarter" idx="10"/>
          </p:nvPr>
        </p:nvSpPr>
        <p:spPr>
          <a:ln/>
        </p:spPr>
        <p:txBody>
          <a:bodyPr/>
          <a:lstStyle>
            <a:lvl1pPr>
              <a:defRPr/>
            </a:lvl1pPr>
          </a:lstStyle>
          <a:p>
            <a:pPr>
              <a:defRPr/>
            </a:pPr>
            <a:fld id="{BC525656-63DF-4B8F-846D-FCB9F17CF10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2">
                    <a:lumMod val="2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87989462-1FD5-4211-85BD-E99A4CF90F7A}"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89462-1FD5-4211-85BD-E99A4CF90F7A}"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7989462-1FD5-4211-85BD-E99A4CF90F7A}"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7989462-1FD5-4211-85BD-E99A4CF90F7A}"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87989462-1FD5-4211-85BD-E99A4CF90F7A}"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87989462-1FD5-4211-85BD-E99A4CF90F7A}"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87989462-1FD5-4211-85BD-E99A4CF90F7A}"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7989462-1FD5-4211-85BD-E99A4CF90F7A}"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6"/>
          <p:cNvSpPr>
            <a:spLocks noGrp="1" noChangeArrowheads="1"/>
          </p:cNvSpPr>
          <p:nvPr>
            <p:ph type="sldNum" sz="quarter" idx="10"/>
          </p:nvPr>
        </p:nvSpPr>
        <p:spPr>
          <a:ln/>
        </p:spPr>
        <p:txBody>
          <a:bodyPr/>
          <a:lstStyle>
            <a:lvl1pPr>
              <a:defRPr/>
            </a:lvl1pPr>
          </a:lstStyle>
          <a:p>
            <a:pPr>
              <a:defRPr/>
            </a:pPr>
            <a:fld id="{83FA637F-77F7-48E2-85D3-DE17E40F1578}"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7989462-1FD5-4211-85BD-E99A4CF90F7A}"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7989462-1FD5-4211-85BD-E99A4CF90F7A}"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7989462-1FD5-4211-85BD-E99A4CF90F7A}"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lang="en-US"/>
          </a:p>
        </p:txBody>
      </p:sp>
    </p:spTree>
  </p:cSld>
  <p:clrMapOvr>
    <a:masterClrMapping/>
  </p:clrMapOvr>
  <p:transition spd="med">
    <p:wip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Rectangle 22"/>
          <p:cNvSpPr>
            <a:spLocks noGrp="1"/>
          </p:cNvSpPr>
          <p:nvPr>
            <p:ph type="dt" sz="half" idx="10"/>
          </p:nvPr>
        </p:nvSpPr>
        <p:spPr/>
        <p:txBody>
          <a:bodyPr/>
          <a:lstStyle>
            <a:lvl1pPr>
              <a:defRPr/>
            </a:lvl1pPr>
          </a:lstStyle>
          <a:p>
            <a:pPr>
              <a:defRPr/>
            </a:pPr>
            <a:endParaRPr lang="en-US"/>
          </a:p>
        </p:txBody>
      </p:sp>
    </p:spTree>
  </p:cSld>
  <p:clrMapOvr>
    <a:masterClrMapping/>
  </p:clrMapOvr>
  <p:transition spd="med">
    <p:wip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smtClean="0"/>
              <a:t>Click icon to add table</a:t>
            </a:r>
            <a:endParaRPr lang="en-US" noProof="0" dirty="0" smtClean="0"/>
          </a:p>
        </p:txBody>
      </p:sp>
      <p:sp>
        <p:nvSpPr>
          <p:cNvPr id="4" name="Rectangle 22"/>
          <p:cNvSpPr>
            <a:spLocks noGrp="1"/>
          </p:cNvSpPr>
          <p:nvPr>
            <p:ph type="dt" sz="half" idx="10"/>
          </p:nvPr>
        </p:nvSpPr>
        <p:spPr/>
        <p:txBody>
          <a:bodyPr/>
          <a:lstStyle>
            <a:lvl1pPr>
              <a:defRPr/>
            </a:lvl1pPr>
          </a:lstStyle>
          <a:p>
            <a:pPr>
              <a:defRPr/>
            </a:pPr>
            <a:endParaRPr lang="en-US"/>
          </a:p>
        </p:txBody>
      </p:sp>
    </p:spTree>
    <p:extLst>
      <p:ext uri="{BB962C8B-B14F-4D97-AF65-F5344CB8AC3E}">
        <p14:creationId xmlns:p14="http://schemas.microsoft.com/office/powerpoint/2010/main" xmlns="" val="3969894345"/>
      </p:ext>
    </p:extLst>
  </p:cSld>
  <p:clrMapOvr>
    <a:masterClrMapping/>
  </p:clrMapOvr>
  <p:transition spd="med">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66"/>
          <p:cNvSpPr>
            <a:spLocks noGrp="1" noChangeArrowheads="1"/>
          </p:cNvSpPr>
          <p:nvPr>
            <p:ph type="sldNum" sz="quarter" idx="10"/>
          </p:nvPr>
        </p:nvSpPr>
        <p:spPr>
          <a:ln/>
        </p:spPr>
        <p:txBody>
          <a:bodyPr/>
          <a:lstStyle>
            <a:lvl1pPr>
              <a:defRPr/>
            </a:lvl1pPr>
          </a:lstStyle>
          <a:p>
            <a:pPr>
              <a:defRPr/>
            </a:pPr>
            <a:fld id="{362242DE-5D57-43D2-9F44-1501DAB689D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66"/>
          <p:cNvSpPr>
            <a:spLocks noGrp="1" noChangeArrowheads="1"/>
          </p:cNvSpPr>
          <p:nvPr>
            <p:ph type="sldNum" sz="quarter" idx="10"/>
          </p:nvPr>
        </p:nvSpPr>
        <p:spPr>
          <a:ln/>
        </p:spPr>
        <p:txBody>
          <a:bodyPr/>
          <a:lstStyle>
            <a:lvl1pPr>
              <a:defRPr/>
            </a:lvl1pPr>
          </a:lstStyle>
          <a:p>
            <a:pPr>
              <a:defRPr/>
            </a:pPr>
            <a:fld id="{142B6F0C-41A6-49C7-AFC0-B541B115229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66"/>
          <p:cNvSpPr>
            <a:spLocks noGrp="1" noChangeArrowheads="1"/>
          </p:cNvSpPr>
          <p:nvPr>
            <p:ph type="sldNum" sz="quarter" idx="10"/>
          </p:nvPr>
        </p:nvSpPr>
        <p:spPr>
          <a:ln/>
        </p:spPr>
        <p:txBody>
          <a:bodyPr/>
          <a:lstStyle>
            <a:lvl1pPr>
              <a:defRPr/>
            </a:lvl1pPr>
          </a:lstStyle>
          <a:p>
            <a:pPr>
              <a:defRPr/>
            </a:pPr>
            <a:fld id="{BBA4D368-6FE9-48A8-A993-E59CEDC81DA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66"/>
          <p:cNvSpPr>
            <a:spLocks noGrp="1" noChangeArrowheads="1"/>
          </p:cNvSpPr>
          <p:nvPr>
            <p:ph type="sldNum" sz="quarter" idx="10"/>
          </p:nvPr>
        </p:nvSpPr>
        <p:spPr>
          <a:ln/>
        </p:spPr>
        <p:txBody>
          <a:bodyPr/>
          <a:lstStyle>
            <a:lvl1pPr>
              <a:defRPr/>
            </a:lvl1pPr>
          </a:lstStyle>
          <a:p>
            <a:pPr>
              <a:defRPr/>
            </a:pPr>
            <a:fld id="{3B4ADADC-422E-4A4B-8A3F-EBC2E9D180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66"/>
          <p:cNvSpPr>
            <a:spLocks noGrp="1" noChangeArrowheads="1"/>
          </p:cNvSpPr>
          <p:nvPr>
            <p:ph type="sldNum" sz="quarter" idx="10"/>
          </p:nvPr>
        </p:nvSpPr>
        <p:spPr>
          <a:ln/>
        </p:spPr>
        <p:txBody>
          <a:bodyPr/>
          <a:lstStyle>
            <a:lvl1pPr>
              <a:defRPr/>
            </a:lvl1pPr>
          </a:lstStyle>
          <a:p>
            <a:pPr>
              <a:defRPr/>
            </a:pPr>
            <a:fld id="{CCC0644F-D9A7-44BA-A927-700C4339D49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6"/>
          <p:cNvSpPr>
            <a:spLocks noGrp="1" noChangeArrowheads="1"/>
          </p:cNvSpPr>
          <p:nvPr>
            <p:ph type="sldNum" sz="quarter" idx="10"/>
          </p:nvPr>
        </p:nvSpPr>
        <p:spPr>
          <a:ln/>
        </p:spPr>
        <p:txBody>
          <a:bodyPr/>
          <a:lstStyle>
            <a:lvl1pPr>
              <a:defRPr/>
            </a:lvl1pPr>
          </a:lstStyle>
          <a:p>
            <a:pPr>
              <a:defRPr/>
            </a:pPr>
            <a:fld id="{D4BAE004-6CB7-44BC-A4DC-89C53776C60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6"/>
          <p:cNvSpPr>
            <a:spLocks noGrp="1" noChangeArrowheads="1"/>
          </p:cNvSpPr>
          <p:nvPr>
            <p:ph type="sldNum" sz="quarter" idx="10"/>
          </p:nvPr>
        </p:nvSpPr>
        <p:spPr>
          <a:ln/>
        </p:spPr>
        <p:txBody>
          <a:bodyPr/>
          <a:lstStyle>
            <a:lvl1pPr>
              <a:defRPr/>
            </a:lvl1pPr>
          </a:lstStyle>
          <a:p>
            <a:pPr>
              <a:defRPr/>
            </a:pPr>
            <a:fld id="{3AB048B9-95B6-455A-B5B9-4D781654809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grpSp>
        <p:nvGrpSpPr>
          <p:cNvPr id="7170" name="Group 2"/>
          <p:cNvGrpSpPr>
            <a:grpSpLocks/>
          </p:cNvGrpSpPr>
          <p:nvPr/>
        </p:nvGrpSpPr>
        <p:grpSpPr bwMode="auto">
          <a:xfrm>
            <a:off x="0" y="0"/>
            <a:ext cx="4800600" cy="4800600"/>
            <a:chOff x="0" y="0"/>
            <a:chExt cx="3024" cy="3024"/>
          </a:xfrm>
        </p:grpSpPr>
        <p:sp>
          <p:nvSpPr>
            <p:cNvPr id="6147" name="Rectangle 3"/>
            <p:cNvSpPr>
              <a:spLocks noChangeArrowheads="1"/>
            </p:cNvSpPr>
            <p:nvPr userDrawn="1"/>
          </p:nvSpPr>
          <p:spPr bwMode="auto">
            <a:xfrm>
              <a:off x="0" y="0"/>
              <a:ext cx="3024" cy="3024"/>
            </a:xfrm>
            <a:prstGeom prst="rect">
              <a:avLst/>
            </a:prstGeom>
            <a:gradFill rotWithShape="1">
              <a:gsLst>
                <a:gs pos="0">
                  <a:srgbClr val="FFCC00"/>
                </a:gs>
                <a:gs pos="100000">
                  <a:schemeClr val="bg1">
                    <a:alpha val="50000"/>
                  </a:schemeClr>
                </a:gs>
              </a:gsLst>
              <a:path path="rect">
                <a:fillToRect r="100000" b="100000"/>
              </a:path>
            </a:gradFill>
            <a:ln w="9525">
              <a:noFill/>
              <a:miter lim="800000"/>
              <a:headEnd/>
              <a:tailEnd/>
            </a:ln>
            <a:effectLst/>
          </p:spPr>
          <p:txBody>
            <a:bodyPr wrap="none" anchor="ctr"/>
            <a:lstStyle/>
            <a:p>
              <a:pPr>
                <a:defRPr/>
              </a:pPr>
              <a:endParaRPr lang="en-US">
                <a:latin typeface="Arial" charset="0"/>
                <a:cs typeface="+mn-cs"/>
              </a:endParaRPr>
            </a:p>
          </p:txBody>
        </p:sp>
        <p:grpSp>
          <p:nvGrpSpPr>
            <p:cNvPr id="7256" name="Group 4"/>
            <p:cNvGrpSpPr>
              <a:grpSpLocks/>
            </p:cNvGrpSpPr>
            <p:nvPr userDrawn="1"/>
          </p:nvGrpSpPr>
          <p:grpSpPr bwMode="auto">
            <a:xfrm>
              <a:off x="288" y="0"/>
              <a:ext cx="192" cy="768"/>
              <a:chOff x="192" y="0"/>
              <a:chExt cx="192" cy="768"/>
            </a:xfrm>
          </p:grpSpPr>
          <p:grpSp>
            <p:nvGrpSpPr>
              <p:cNvPr id="7257" name="Group 5"/>
              <p:cNvGrpSpPr>
                <a:grpSpLocks/>
              </p:cNvGrpSpPr>
              <p:nvPr/>
            </p:nvGrpSpPr>
            <p:grpSpPr bwMode="auto">
              <a:xfrm flipV="1">
                <a:off x="192" y="480"/>
                <a:ext cx="192" cy="288"/>
                <a:chOff x="2200" y="2828"/>
                <a:chExt cx="465" cy="781"/>
              </a:xfrm>
            </p:grpSpPr>
            <p:sp>
              <p:nvSpPr>
                <p:cNvPr id="6150" name="Freeform 6"/>
                <p:cNvSpPr>
                  <a:spLocks/>
                </p:cNvSpPr>
                <p:nvPr/>
              </p:nvSpPr>
              <p:spPr bwMode="auto">
                <a:xfrm>
                  <a:off x="2200" y="2828"/>
                  <a:ext cx="465" cy="637"/>
                </a:xfrm>
                <a:custGeom>
                  <a:avLst/>
                  <a:gdLst/>
                  <a:ahLst/>
                  <a:cxnLst>
                    <a:cxn ang="0">
                      <a:pos x="220" y="65"/>
                    </a:cxn>
                    <a:cxn ang="0">
                      <a:pos x="145" y="125"/>
                    </a:cxn>
                    <a:cxn ang="0">
                      <a:pos x="82" y="198"/>
                    </a:cxn>
                    <a:cxn ang="0">
                      <a:pos x="33" y="283"/>
                    </a:cxn>
                    <a:cxn ang="0">
                      <a:pos x="6" y="380"/>
                    </a:cxn>
                    <a:cxn ang="0">
                      <a:pos x="0" y="488"/>
                    </a:cxn>
                    <a:cxn ang="0">
                      <a:pos x="22" y="608"/>
                    </a:cxn>
                    <a:cxn ang="0">
                      <a:pos x="75" y="738"/>
                    </a:cxn>
                    <a:cxn ang="0">
                      <a:pos x="212" y="952"/>
                    </a:cxn>
                    <a:cxn ang="0">
                      <a:pos x="267" y="1225"/>
                    </a:cxn>
                    <a:cxn ang="0">
                      <a:pos x="624" y="1276"/>
                    </a:cxn>
                    <a:cxn ang="0">
                      <a:pos x="689" y="1070"/>
                    </a:cxn>
                    <a:cxn ang="0">
                      <a:pos x="702" y="1021"/>
                    </a:cxn>
                    <a:cxn ang="0">
                      <a:pos x="716" y="973"/>
                    </a:cxn>
                    <a:cxn ang="0">
                      <a:pos x="725" y="945"/>
                    </a:cxn>
                    <a:cxn ang="0">
                      <a:pos x="738" y="919"/>
                    </a:cxn>
                    <a:cxn ang="0">
                      <a:pos x="753" y="895"/>
                    </a:cxn>
                    <a:cxn ang="0">
                      <a:pos x="769" y="870"/>
                    </a:cxn>
                    <a:cxn ang="0">
                      <a:pos x="801" y="825"/>
                    </a:cxn>
                    <a:cxn ang="0">
                      <a:pos x="835" y="774"/>
                    </a:cxn>
                    <a:cxn ang="0">
                      <a:pos x="866" y="714"/>
                    </a:cxn>
                    <a:cxn ang="0">
                      <a:pos x="895" y="646"/>
                    </a:cxn>
                    <a:cxn ang="0">
                      <a:pos x="916" y="572"/>
                    </a:cxn>
                    <a:cxn ang="0">
                      <a:pos x="928" y="490"/>
                    </a:cxn>
                    <a:cxn ang="0">
                      <a:pos x="927" y="400"/>
                    </a:cxn>
                    <a:cxn ang="0">
                      <a:pos x="912" y="305"/>
                    </a:cxn>
                    <a:cxn ang="0">
                      <a:pos x="869" y="202"/>
                    </a:cxn>
                    <a:cxn ang="0">
                      <a:pos x="803" y="122"/>
                    </a:cxn>
                    <a:cxn ang="0">
                      <a:pos x="716" y="63"/>
                    </a:cxn>
                    <a:cxn ang="0">
                      <a:pos x="620" y="24"/>
                    </a:cxn>
                    <a:cxn ang="0">
                      <a:pos x="518" y="3"/>
                    </a:cxn>
                    <a:cxn ang="0">
                      <a:pos x="420" y="1"/>
                    </a:cxn>
                    <a:cxn ang="0">
                      <a:pos x="332" y="13"/>
                    </a:cxn>
                    <a:cxn ang="0">
                      <a:pos x="260" y="40"/>
                    </a:cxn>
                  </a:cxnLst>
                  <a:rect l="0" t="0" r="r" b="b"/>
                  <a:pathLst>
                    <a:path w="929" h="1276">
                      <a:moveTo>
                        <a:pt x="260" y="40"/>
                      </a:moveTo>
                      <a:lnTo>
                        <a:pt x="220" y="65"/>
                      </a:lnTo>
                      <a:lnTo>
                        <a:pt x="181" y="94"/>
                      </a:lnTo>
                      <a:lnTo>
                        <a:pt x="145" y="125"/>
                      </a:lnTo>
                      <a:lnTo>
                        <a:pt x="112" y="160"/>
                      </a:lnTo>
                      <a:lnTo>
                        <a:pt x="82" y="198"/>
                      </a:lnTo>
                      <a:lnTo>
                        <a:pt x="55" y="239"/>
                      </a:lnTo>
                      <a:lnTo>
                        <a:pt x="33" y="283"/>
                      </a:lnTo>
                      <a:lnTo>
                        <a:pt x="17" y="330"/>
                      </a:lnTo>
                      <a:lnTo>
                        <a:pt x="6" y="380"/>
                      </a:lnTo>
                      <a:lnTo>
                        <a:pt x="0" y="433"/>
                      </a:lnTo>
                      <a:lnTo>
                        <a:pt x="0" y="488"/>
                      </a:lnTo>
                      <a:lnTo>
                        <a:pt x="8" y="547"/>
                      </a:lnTo>
                      <a:lnTo>
                        <a:pt x="22" y="608"/>
                      </a:lnTo>
                      <a:lnTo>
                        <a:pt x="45" y="671"/>
                      </a:lnTo>
                      <a:lnTo>
                        <a:pt x="75" y="738"/>
                      </a:lnTo>
                      <a:lnTo>
                        <a:pt x="114" y="807"/>
                      </a:lnTo>
                      <a:lnTo>
                        <a:pt x="212" y="952"/>
                      </a:lnTo>
                      <a:lnTo>
                        <a:pt x="248" y="1042"/>
                      </a:lnTo>
                      <a:lnTo>
                        <a:pt x="267" y="1225"/>
                      </a:lnTo>
                      <a:lnTo>
                        <a:pt x="294" y="1276"/>
                      </a:lnTo>
                      <a:lnTo>
                        <a:pt x="624" y="1276"/>
                      </a:lnTo>
                      <a:lnTo>
                        <a:pt x="676" y="1241"/>
                      </a:lnTo>
                      <a:lnTo>
                        <a:pt x="689" y="1070"/>
                      </a:lnTo>
                      <a:lnTo>
                        <a:pt x="696" y="1045"/>
                      </a:lnTo>
                      <a:lnTo>
                        <a:pt x="702" y="1021"/>
                      </a:lnTo>
                      <a:lnTo>
                        <a:pt x="709" y="997"/>
                      </a:lnTo>
                      <a:lnTo>
                        <a:pt x="716" y="973"/>
                      </a:lnTo>
                      <a:lnTo>
                        <a:pt x="721" y="959"/>
                      </a:lnTo>
                      <a:lnTo>
                        <a:pt x="725" y="945"/>
                      </a:lnTo>
                      <a:lnTo>
                        <a:pt x="731" y="931"/>
                      </a:lnTo>
                      <a:lnTo>
                        <a:pt x="738" y="919"/>
                      </a:lnTo>
                      <a:lnTo>
                        <a:pt x="745" y="906"/>
                      </a:lnTo>
                      <a:lnTo>
                        <a:pt x="753" y="895"/>
                      </a:lnTo>
                      <a:lnTo>
                        <a:pt x="761" y="882"/>
                      </a:lnTo>
                      <a:lnTo>
                        <a:pt x="769" y="870"/>
                      </a:lnTo>
                      <a:lnTo>
                        <a:pt x="785" y="850"/>
                      </a:lnTo>
                      <a:lnTo>
                        <a:pt x="801" y="825"/>
                      </a:lnTo>
                      <a:lnTo>
                        <a:pt x="818" y="800"/>
                      </a:lnTo>
                      <a:lnTo>
                        <a:pt x="835" y="774"/>
                      </a:lnTo>
                      <a:lnTo>
                        <a:pt x="851" y="745"/>
                      </a:lnTo>
                      <a:lnTo>
                        <a:pt x="866" y="714"/>
                      </a:lnTo>
                      <a:lnTo>
                        <a:pt x="881" y="681"/>
                      </a:lnTo>
                      <a:lnTo>
                        <a:pt x="895" y="646"/>
                      </a:lnTo>
                      <a:lnTo>
                        <a:pt x="906" y="610"/>
                      </a:lnTo>
                      <a:lnTo>
                        <a:pt x="916" y="572"/>
                      </a:lnTo>
                      <a:lnTo>
                        <a:pt x="924" y="532"/>
                      </a:lnTo>
                      <a:lnTo>
                        <a:pt x="928" y="490"/>
                      </a:lnTo>
                      <a:lnTo>
                        <a:pt x="929" y="446"/>
                      </a:lnTo>
                      <a:lnTo>
                        <a:pt x="927" y="400"/>
                      </a:lnTo>
                      <a:lnTo>
                        <a:pt x="921" y="353"/>
                      </a:lnTo>
                      <a:lnTo>
                        <a:pt x="912" y="305"/>
                      </a:lnTo>
                      <a:lnTo>
                        <a:pt x="895" y="251"/>
                      </a:lnTo>
                      <a:lnTo>
                        <a:pt x="869" y="202"/>
                      </a:lnTo>
                      <a:lnTo>
                        <a:pt x="838" y="159"/>
                      </a:lnTo>
                      <a:lnTo>
                        <a:pt x="803" y="122"/>
                      </a:lnTo>
                      <a:lnTo>
                        <a:pt x="761" y="89"/>
                      </a:lnTo>
                      <a:lnTo>
                        <a:pt x="716" y="63"/>
                      </a:lnTo>
                      <a:lnTo>
                        <a:pt x="669" y="41"/>
                      </a:lnTo>
                      <a:lnTo>
                        <a:pt x="620" y="24"/>
                      </a:lnTo>
                      <a:lnTo>
                        <a:pt x="569" y="11"/>
                      </a:lnTo>
                      <a:lnTo>
                        <a:pt x="518" y="3"/>
                      </a:lnTo>
                      <a:lnTo>
                        <a:pt x="469" y="0"/>
                      </a:lnTo>
                      <a:lnTo>
                        <a:pt x="420" y="1"/>
                      </a:lnTo>
                      <a:lnTo>
                        <a:pt x="374" y="4"/>
                      </a:lnTo>
                      <a:lnTo>
                        <a:pt x="332" y="13"/>
                      </a:lnTo>
                      <a:lnTo>
                        <a:pt x="294" y="25"/>
                      </a:lnTo>
                      <a:lnTo>
                        <a:pt x="260" y="40"/>
                      </a:lnTo>
                      <a:close/>
                    </a:path>
                  </a:pathLst>
                </a:custGeom>
                <a:solidFill>
                  <a:srgbClr val="E55B23"/>
                </a:solidFill>
                <a:ln w="9525">
                  <a:noFill/>
                  <a:round/>
                  <a:headEnd/>
                  <a:tailEnd/>
                </a:ln>
                <a:effectLst/>
              </p:spPr>
              <p:txBody>
                <a:bodyPr/>
                <a:lstStyle/>
                <a:p>
                  <a:pPr>
                    <a:defRPr/>
                  </a:pPr>
                  <a:endParaRPr lang="en-US">
                    <a:latin typeface="Arial" charset="0"/>
                    <a:cs typeface="+mn-cs"/>
                  </a:endParaRPr>
                </a:p>
              </p:txBody>
            </p:sp>
            <p:sp>
              <p:nvSpPr>
                <p:cNvPr id="6151" name="Freeform 7"/>
                <p:cNvSpPr>
                  <a:spLocks/>
                </p:cNvSpPr>
                <p:nvPr/>
              </p:nvSpPr>
              <p:spPr bwMode="auto">
                <a:xfrm>
                  <a:off x="2200" y="2831"/>
                  <a:ext cx="463" cy="635"/>
                </a:xfrm>
                <a:custGeom>
                  <a:avLst/>
                  <a:gdLst/>
                  <a:ahLst/>
                  <a:cxnLst>
                    <a:cxn ang="0">
                      <a:pos x="220" y="63"/>
                    </a:cxn>
                    <a:cxn ang="0">
                      <a:pos x="144" y="123"/>
                    </a:cxn>
                    <a:cxn ang="0">
                      <a:pos x="81" y="196"/>
                    </a:cxn>
                    <a:cxn ang="0">
                      <a:pos x="34" y="281"/>
                    </a:cxn>
                    <a:cxn ang="0">
                      <a:pos x="6" y="378"/>
                    </a:cxn>
                    <a:cxn ang="0">
                      <a:pos x="0" y="486"/>
                    </a:cxn>
                    <a:cxn ang="0">
                      <a:pos x="23" y="605"/>
                    </a:cxn>
                    <a:cxn ang="0">
                      <a:pos x="76" y="735"/>
                    </a:cxn>
                    <a:cxn ang="0">
                      <a:pos x="128" y="822"/>
                    </a:cxn>
                    <a:cxn ang="0">
                      <a:pos x="152" y="858"/>
                    </a:cxn>
                    <a:cxn ang="0">
                      <a:pos x="177" y="895"/>
                    </a:cxn>
                    <a:cxn ang="0">
                      <a:pos x="201" y="931"/>
                    </a:cxn>
                    <a:cxn ang="0">
                      <a:pos x="217" y="961"/>
                    </a:cxn>
                    <a:cxn ang="0">
                      <a:pos x="226" y="982"/>
                    </a:cxn>
                    <a:cxn ang="0">
                      <a:pos x="234" y="1006"/>
                    </a:cxn>
                    <a:cxn ang="0">
                      <a:pos x="243" y="1029"/>
                    </a:cxn>
                    <a:cxn ang="0">
                      <a:pos x="253" y="1085"/>
                    </a:cxn>
                    <a:cxn ang="0">
                      <a:pos x="263" y="1177"/>
                    </a:cxn>
                    <a:cxn ang="0">
                      <a:pos x="274" y="1236"/>
                    </a:cxn>
                    <a:cxn ang="0">
                      <a:pos x="287" y="1260"/>
                    </a:cxn>
                    <a:cxn ang="0">
                      <a:pos x="315" y="1273"/>
                    </a:cxn>
                    <a:cxn ang="0">
                      <a:pos x="355" y="1273"/>
                    </a:cxn>
                    <a:cxn ang="0">
                      <a:pos x="396" y="1273"/>
                    </a:cxn>
                    <a:cxn ang="0">
                      <a:pos x="438" y="1273"/>
                    </a:cxn>
                    <a:cxn ang="0">
                      <a:pos x="478" y="1273"/>
                    </a:cxn>
                    <a:cxn ang="0">
                      <a:pos x="520" y="1273"/>
                    </a:cxn>
                    <a:cxn ang="0">
                      <a:pos x="561" y="1273"/>
                    </a:cxn>
                    <a:cxn ang="0">
                      <a:pos x="601" y="1273"/>
                    </a:cxn>
                    <a:cxn ang="0">
                      <a:pos x="628" y="1268"/>
                    </a:cxn>
                    <a:cxn ang="0">
                      <a:pos x="641" y="1260"/>
                    </a:cxn>
                    <a:cxn ang="0">
                      <a:pos x="653" y="1251"/>
                    </a:cxn>
                    <a:cxn ang="0">
                      <a:pos x="666" y="1243"/>
                    </a:cxn>
                    <a:cxn ang="0">
                      <a:pos x="675" y="1196"/>
                    </a:cxn>
                    <a:cxn ang="0">
                      <a:pos x="682" y="1109"/>
                    </a:cxn>
                    <a:cxn ang="0">
                      <a:pos x="691" y="1042"/>
                    </a:cxn>
                    <a:cxn ang="0">
                      <a:pos x="705" y="994"/>
                    </a:cxn>
                    <a:cxn ang="0">
                      <a:pos x="717" y="956"/>
                    </a:cxn>
                    <a:cxn ang="0">
                      <a:pos x="728" y="930"/>
                    </a:cxn>
                    <a:cxn ang="0">
                      <a:pos x="742" y="904"/>
                    </a:cxn>
                    <a:cxn ang="0">
                      <a:pos x="758" y="880"/>
                    </a:cxn>
                    <a:cxn ang="0">
                      <a:pos x="781" y="847"/>
                    </a:cxn>
                    <a:cxn ang="0">
                      <a:pos x="813" y="798"/>
                    </a:cxn>
                    <a:cxn ang="0">
                      <a:pos x="847" y="743"/>
                    </a:cxn>
                    <a:cxn ang="0">
                      <a:pos x="877" y="680"/>
                    </a:cxn>
                    <a:cxn ang="0">
                      <a:pos x="901" y="609"/>
                    </a:cxn>
                    <a:cxn ang="0">
                      <a:pos x="918" y="530"/>
                    </a:cxn>
                    <a:cxn ang="0">
                      <a:pos x="924" y="445"/>
                    </a:cxn>
                    <a:cxn ang="0">
                      <a:pos x="916" y="352"/>
                    </a:cxn>
                    <a:cxn ang="0">
                      <a:pos x="889" y="249"/>
                    </a:cxn>
                    <a:cxn ang="0">
                      <a:pos x="834" y="159"/>
                    </a:cxn>
                    <a:cxn ang="0">
                      <a:pos x="758" y="90"/>
                    </a:cxn>
                    <a:cxn ang="0">
                      <a:pos x="667" y="42"/>
                    </a:cxn>
                    <a:cxn ang="0">
                      <a:pos x="568" y="12"/>
                    </a:cxn>
                    <a:cxn ang="0">
                      <a:pos x="469" y="0"/>
                    </a:cxn>
                    <a:cxn ang="0">
                      <a:pos x="375" y="4"/>
                    </a:cxn>
                    <a:cxn ang="0">
                      <a:pos x="294" y="23"/>
                    </a:cxn>
                  </a:cxnLst>
                  <a:rect l="0" t="0" r="r" b="b"/>
                  <a:pathLst>
                    <a:path w="924" h="1273">
                      <a:moveTo>
                        <a:pt x="261" y="38"/>
                      </a:moveTo>
                      <a:lnTo>
                        <a:pt x="220" y="63"/>
                      </a:lnTo>
                      <a:lnTo>
                        <a:pt x="181" y="92"/>
                      </a:lnTo>
                      <a:lnTo>
                        <a:pt x="144" y="123"/>
                      </a:lnTo>
                      <a:lnTo>
                        <a:pt x="111" y="158"/>
                      </a:lnTo>
                      <a:lnTo>
                        <a:pt x="81" y="196"/>
                      </a:lnTo>
                      <a:lnTo>
                        <a:pt x="56" y="237"/>
                      </a:lnTo>
                      <a:lnTo>
                        <a:pt x="34" y="281"/>
                      </a:lnTo>
                      <a:lnTo>
                        <a:pt x="18" y="327"/>
                      </a:lnTo>
                      <a:lnTo>
                        <a:pt x="6" y="378"/>
                      </a:lnTo>
                      <a:lnTo>
                        <a:pt x="0" y="431"/>
                      </a:lnTo>
                      <a:lnTo>
                        <a:pt x="0" y="486"/>
                      </a:lnTo>
                      <a:lnTo>
                        <a:pt x="8" y="544"/>
                      </a:lnTo>
                      <a:lnTo>
                        <a:pt x="23" y="605"/>
                      </a:lnTo>
                      <a:lnTo>
                        <a:pt x="45" y="669"/>
                      </a:lnTo>
                      <a:lnTo>
                        <a:pt x="76" y="735"/>
                      </a:lnTo>
                      <a:lnTo>
                        <a:pt x="115" y="804"/>
                      </a:lnTo>
                      <a:lnTo>
                        <a:pt x="128" y="822"/>
                      </a:lnTo>
                      <a:lnTo>
                        <a:pt x="140" y="840"/>
                      </a:lnTo>
                      <a:lnTo>
                        <a:pt x="152" y="858"/>
                      </a:lnTo>
                      <a:lnTo>
                        <a:pt x="164" y="877"/>
                      </a:lnTo>
                      <a:lnTo>
                        <a:pt x="177" y="895"/>
                      </a:lnTo>
                      <a:lnTo>
                        <a:pt x="188" y="912"/>
                      </a:lnTo>
                      <a:lnTo>
                        <a:pt x="201" y="931"/>
                      </a:lnTo>
                      <a:lnTo>
                        <a:pt x="212" y="949"/>
                      </a:lnTo>
                      <a:lnTo>
                        <a:pt x="217" y="961"/>
                      </a:lnTo>
                      <a:lnTo>
                        <a:pt x="221" y="972"/>
                      </a:lnTo>
                      <a:lnTo>
                        <a:pt x="226" y="982"/>
                      </a:lnTo>
                      <a:lnTo>
                        <a:pt x="231" y="994"/>
                      </a:lnTo>
                      <a:lnTo>
                        <a:pt x="234" y="1006"/>
                      </a:lnTo>
                      <a:lnTo>
                        <a:pt x="239" y="1017"/>
                      </a:lnTo>
                      <a:lnTo>
                        <a:pt x="243" y="1029"/>
                      </a:lnTo>
                      <a:lnTo>
                        <a:pt x="248" y="1040"/>
                      </a:lnTo>
                      <a:lnTo>
                        <a:pt x="253" y="1085"/>
                      </a:lnTo>
                      <a:lnTo>
                        <a:pt x="258" y="1131"/>
                      </a:lnTo>
                      <a:lnTo>
                        <a:pt x="263" y="1177"/>
                      </a:lnTo>
                      <a:lnTo>
                        <a:pt x="267" y="1223"/>
                      </a:lnTo>
                      <a:lnTo>
                        <a:pt x="274" y="1236"/>
                      </a:lnTo>
                      <a:lnTo>
                        <a:pt x="281" y="1247"/>
                      </a:lnTo>
                      <a:lnTo>
                        <a:pt x="287" y="1260"/>
                      </a:lnTo>
                      <a:lnTo>
                        <a:pt x="294" y="1273"/>
                      </a:lnTo>
                      <a:lnTo>
                        <a:pt x="315" y="1273"/>
                      </a:lnTo>
                      <a:lnTo>
                        <a:pt x="335" y="1273"/>
                      </a:lnTo>
                      <a:lnTo>
                        <a:pt x="355" y="1273"/>
                      </a:lnTo>
                      <a:lnTo>
                        <a:pt x="376" y="1273"/>
                      </a:lnTo>
                      <a:lnTo>
                        <a:pt x="396" y="1273"/>
                      </a:lnTo>
                      <a:lnTo>
                        <a:pt x="417" y="1273"/>
                      </a:lnTo>
                      <a:lnTo>
                        <a:pt x="438" y="1273"/>
                      </a:lnTo>
                      <a:lnTo>
                        <a:pt x="459" y="1273"/>
                      </a:lnTo>
                      <a:lnTo>
                        <a:pt x="478" y="1273"/>
                      </a:lnTo>
                      <a:lnTo>
                        <a:pt x="499" y="1273"/>
                      </a:lnTo>
                      <a:lnTo>
                        <a:pt x="520" y="1273"/>
                      </a:lnTo>
                      <a:lnTo>
                        <a:pt x="540" y="1273"/>
                      </a:lnTo>
                      <a:lnTo>
                        <a:pt x="561" y="1273"/>
                      </a:lnTo>
                      <a:lnTo>
                        <a:pt x="581" y="1273"/>
                      </a:lnTo>
                      <a:lnTo>
                        <a:pt x="601" y="1273"/>
                      </a:lnTo>
                      <a:lnTo>
                        <a:pt x="622" y="1273"/>
                      </a:lnTo>
                      <a:lnTo>
                        <a:pt x="628" y="1268"/>
                      </a:lnTo>
                      <a:lnTo>
                        <a:pt x="635" y="1264"/>
                      </a:lnTo>
                      <a:lnTo>
                        <a:pt x="641" y="1260"/>
                      </a:lnTo>
                      <a:lnTo>
                        <a:pt x="647" y="1255"/>
                      </a:lnTo>
                      <a:lnTo>
                        <a:pt x="653" y="1251"/>
                      </a:lnTo>
                      <a:lnTo>
                        <a:pt x="659" y="1246"/>
                      </a:lnTo>
                      <a:lnTo>
                        <a:pt x="666" y="1243"/>
                      </a:lnTo>
                      <a:lnTo>
                        <a:pt x="672" y="1238"/>
                      </a:lnTo>
                      <a:lnTo>
                        <a:pt x="675" y="1196"/>
                      </a:lnTo>
                      <a:lnTo>
                        <a:pt x="679" y="1152"/>
                      </a:lnTo>
                      <a:lnTo>
                        <a:pt x="682" y="1109"/>
                      </a:lnTo>
                      <a:lnTo>
                        <a:pt x="684" y="1067"/>
                      </a:lnTo>
                      <a:lnTo>
                        <a:pt x="691" y="1042"/>
                      </a:lnTo>
                      <a:lnTo>
                        <a:pt x="698" y="1018"/>
                      </a:lnTo>
                      <a:lnTo>
                        <a:pt x="705" y="994"/>
                      </a:lnTo>
                      <a:lnTo>
                        <a:pt x="712" y="970"/>
                      </a:lnTo>
                      <a:lnTo>
                        <a:pt x="717" y="956"/>
                      </a:lnTo>
                      <a:lnTo>
                        <a:pt x="722" y="942"/>
                      </a:lnTo>
                      <a:lnTo>
                        <a:pt x="728" y="930"/>
                      </a:lnTo>
                      <a:lnTo>
                        <a:pt x="735" y="917"/>
                      </a:lnTo>
                      <a:lnTo>
                        <a:pt x="742" y="904"/>
                      </a:lnTo>
                      <a:lnTo>
                        <a:pt x="750" y="892"/>
                      </a:lnTo>
                      <a:lnTo>
                        <a:pt x="758" y="880"/>
                      </a:lnTo>
                      <a:lnTo>
                        <a:pt x="766" y="867"/>
                      </a:lnTo>
                      <a:lnTo>
                        <a:pt x="781" y="847"/>
                      </a:lnTo>
                      <a:lnTo>
                        <a:pt x="797" y="824"/>
                      </a:lnTo>
                      <a:lnTo>
                        <a:pt x="813" y="798"/>
                      </a:lnTo>
                      <a:lnTo>
                        <a:pt x="829" y="772"/>
                      </a:lnTo>
                      <a:lnTo>
                        <a:pt x="847" y="743"/>
                      </a:lnTo>
                      <a:lnTo>
                        <a:pt x="862" y="712"/>
                      </a:lnTo>
                      <a:lnTo>
                        <a:pt x="877" y="680"/>
                      </a:lnTo>
                      <a:lnTo>
                        <a:pt x="889" y="645"/>
                      </a:lnTo>
                      <a:lnTo>
                        <a:pt x="901" y="609"/>
                      </a:lnTo>
                      <a:lnTo>
                        <a:pt x="910" y="570"/>
                      </a:lnTo>
                      <a:lnTo>
                        <a:pt x="918" y="530"/>
                      </a:lnTo>
                      <a:lnTo>
                        <a:pt x="923" y="488"/>
                      </a:lnTo>
                      <a:lnTo>
                        <a:pt x="924" y="445"/>
                      </a:lnTo>
                      <a:lnTo>
                        <a:pt x="922" y="400"/>
                      </a:lnTo>
                      <a:lnTo>
                        <a:pt x="916" y="352"/>
                      </a:lnTo>
                      <a:lnTo>
                        <a:pt x="907" y="303"/>
                      </a:lnTo>
                      <a:lnTo>
                        <a:pt x="889" y="249"/>
                      </a:lnTo>
                      <a:lnTo>
                        <a:pt x="865" y="200"/>
                      </a:lnTo>
                      <a:lnTo>
                        <a:pt x="834" y="159"/>
                      </a:lnTo>
                      <a:lnTo>
                        <a:pt x="798" y="121"/>
                      </a:lnTo>
                      <a:lnTo>
                        <a:pt x="758" y="90"/>
                      </a:lnTo>
                      <a:lnTo>
                        <a:pt x="714" y="63"/>
                      </a:lnTo>
                      <a:lnTo>
                        <a:pt x="667" y="42"/>
                      </a:lnTo>
                      <a:lnTo>
                        <a:pt x="619" y="24"/>
                      </a:lnTo>
                      <a:lnTo>
                        <a:pt x="568" y="12"/>
                      </a:lnTo>
                      <a:lnTo>
                        <a:pt x="519" y="4"/>
                      </a:lnTo>
                      <a:lnTo>
                        <a:pt x="469" y="0"/>
                      </a:lnTo>
                      <a:lnTo>
                        <a:pt x="421" y="0"/>
                      </a:lnTo>
                      <a:lnTo>
                        <a:pt x="375" y="4"/>
                      </a:lnTo>
                      <a:lnTo>
                        <a:pt x="333" y="12"/>
                      </a:lnTo>
                      <a:lnTo>
                        <a:pt x="294" y="23"/>
                      </a:lnTo>
                      <a:lnTo>
                        <a:pt x="261" y="38"/>
                      </a:lnTo>
                      <a:close/>
                    </a:path>
                  </a:pathLst>
                </a:custGeom>
                <a:solidFill>
                  <a:srgbClr val="E86621"/>
                </a:solidFill>
                <a:ln w="9525">
                  <a:noFill/>
                  <a:round/>
                  <a:headEnd/>
                  <a:tailEnd/>
                </a:ln>
                <a:effectLst/>
              </p:spPr>
              <p:txBody>
                <a:bodyPr/>
                <a:lstStyle/>
                <a:p>
                  <a:pPr>
                    <a:defRPr/>
                  </a:pPr>
                  <a:endParaRPr lang="en-US">
                    <a:latin typeface="Arial" charset="0"/>
                    <a:cs typeface="+mn-cs"/>
                  </a:endParaRPr>
                </a:p>
              </p:txBody>
            </p:sp>
            <p:sp>
              <p:nvSpPr>
                <p:cNvPr id="6152" name="Freeform 8"/>
                <p:cNvSpPr>
                  <a:spLocks/>
                </p:cNvSpPr>
                <p:nvPr/>
              </p:nvSpPr>
              <p:spPr bwMode="auto">
                <a:xfrm>
                  <a:off x="2202" y="2831"/>
                  <a:ext cx="460" cy="635"/>
                </a:xfrm>
                <a:custGeom>
                  <a:avLst/>
                  <a:gdLst/>
                  <a:ahLst/>
                  <a:cxnLst>
                    <a:cxn ang="0">
                      <a:pos x="218" y="64"/>
                    </a:cxn>
                    <a:cxn ang="0">
                      <a:pos x="144" y="122"/>
                    </a:cxn>
                    <a:cxn ang="0">
                      <a:pos x="80" y="195"/>
                    </a:cxn>
                    <a:cxn ang="0">
                      <a:pos x="33" y="280"/>
                    </a:cxn>
                    <a:cxn ang="0">
                      <a:pos x="5" y="376"/>
                    </a:cxn>
                    <a:cxn ang="0">
                      <a:pos x="1" y="484"/>
                    </a:cxn>
                    <a:cxn ang="0">
                      <a:pos x="23" y="604"/>
                    </a:cxn>
                    <a:cxn ang="0">
                      <a:pos x="76" y="734"/>
                    </a:cxn>
                    <a:cxn ang="0">
                      <a:pos x="127" y="822"/>
                    </a:cxn>
                    <a:cxn ang="0">
                      <a:pos x="152" y="857"/>
                    </a:cxn>
                    <a:cxn ang="0">
                      <a:pos x="176" y="893"/>
                    </a:cxn>
                    <a:cxn ang="0">
                      <a:pos x="200" y="929"/>
                    </a:cxn>
                    <a:cxn ang="0">
                      <a:pos x="216" y="959"/>
                    </a:cxn>
                    <a:cxn ang="0">
                      <a:pos x="225" y="982"/>
                    </a:cxn>
                    <a:cxn ang="0">
                      <a:pos x="233" y="1005"/>
                    </a:cxn>
                    <a:cxn ang="0">
                      <a:pos x="243" y="1027"/>
                    </a:cxn>
                    <a:cxn ang="0">
                      <a:pos x="253" y="1083"/>
                    </a:cxn>
                    <a:cxn ang="0">
                      <a:pos x="263" y="1175"/>
                    </a:cxn>
                    <a:cxn ang="0">
                      <a:pos x="274" y="1234"/>
                    </a:cxn>
                    <a:cxn ang="0">
                      <a:pos x="286" y="1258"/>
                    </a:cxn>
                    <a:cxn ang="0">
                      <a:pos x="314" y="1271"/>
                    </a:cxn>
                    <a:cxn ang="0">
                      <a:pos x="354" y="1271"/>
                    </a:cxn>
                    <a:cxn ang="0">
                      <a:pos x="395" y="1271"/>
                    </a:cxn>
                    <a:cxn ang="0">
                      <a:pos x="436" y="1271"/>
                    </a:cxn>
                    <a:cxn ang="0">
                      <a:pos x="476" y="1271"/>
                    </a:cxn>
                    <a:cxn ang="0">
                      <a:pos x="518" y="1271"/>
                    </a:cxn>
                    <a:cxn ang="0">
                      <a:pos x="558" y="1271"/>
                    </a:cxn>
                    <a:cxn ang="0">
                      <a:pos x="598" y="1271"/>
                    </a:cxn>
                    <a:cxn ang="0">
                      <a:pos x="625" y="1266"/>
                    </a:cxn>
                    <a:cxn ang="0">
                      <a:pos x="638" y="1258"/>
                    </a:cxn>
                    <a:cxn ang="0">
                      <a:pos x="649" y="1249"/>
                    </a:cxn>
                    <a:cxn ang="0">
                      <a:pos x="661" y="1240"/>
                    </a:cxn>
                    <a:cxn ang="0">
                      <a:pos x="670" y="1192"/>
                    </a:cxn>
                    <a:cxn ang="0">
                      <a:pos x="677" y="1107"/>
                    </a:cxn>
                    <a:cxn ang="0">
                      <a:pos x="686" y="1040"/>
                    </a:cxn>
                    <a:cxn ang="0">
                      <a:pos x="700" y="992"/>
                    </a:cxn>
                    <a:cxn ang="0">
                      <a:pos x="711" y="954"/>
                    </a:cxn>
                    <a:cxn ang="0">
                      <a:pos x="723" y="928"/>
                    </a:cxn>
                    <a:cxn ang="0">
                      <a:pos x="737" y="902"/>
                    </a:cxn>
                    <a:cxn ang="0">
                      <a:pos x="753" y="878"/>
                    </a:cxn>
                    <a:cxn ang="0">
                      <a:pos x="776" y="846"/>
                    </a:cxn>
                    <a:cxn ang="0">
                      <a:pos x="808" y="797"/>
                    </a:cxn>
                    <a:cxn ang="0">
                      <a:pos x="840" y="742"/>
                    </a:cxn>
                    <a:cxn ang="0">
                      <a:pos x="870" y="679"/>
                    </a:cxn>
                    <a:cxn ang="0">
                      <a:pos x="896" y="608"/>
                    </a:cxn>
                    <a:cxn ang="0">
                      <a:pos x="913" y="530"/>
                    </a:cxn>
                    <a:cxn ang="0">
                      <a:pos x="919" y="445"/>
                    </a:cxn>
                    <a:cxn ang="0">
                      <a:pos x="911" y="353"/>
                    </a:cxn>
                    <a:cxn ang="0">
                      <a:pos x="884" y="249"/>
                    </a:cxn>
                    <a:cxn ang="0">
                      <a:pos x="829" y="159"/>
                    </a:cxn>
                    <a:cxn ang="0">
                      <a:pos x="754" y="90"/>
                    </a:cxn>
                    <a:cxn ang="0">
                      <a:pos x="664" y="42"/>
                    </a:cxn>
                    <a:cxn ang="0">
                      <a:pos x="566" y="12"/>
                    </a:cxn>
                    <a:cxn ang="0">
                      <a:pos x="468" y="0"/>
                    </a:cxn>
                    <a:cxn ang="0">
                      <a:pos x="375" y="5"/>
                    </a:cxn>
                    <a:cxn ang="0">
                      <a:pos x="293" y="23"/>
                    </a:cxn>
                  </a:cxnLst>
                  <a:rect l="0" t="0" r="r" b="b"/>
                  <a:pathLst>
                    <a:path w="919" h="1271">
                      <a:moveTo>
                        <a:pt x="260" y="38"/>
                      </a:moveTo>
                      <a:lnTo>
                        <a:pt x="218" y="64"/>
                      </a:lnTo>
                      <a:lnTo>
                        <a:pt x="180" y="91"/>
                      </a:lnTo>
                      <a:lnTo>
                        <a:pt x="144" y="122"/>
                      </a:lnTo>
                      <a:lnTo>
                        <a:pt x="110" y="157"/>
                      </a:lnTo>
                      <a:lnTo>
                        <a:pt x="80" y="195"/>
                      </a:lnTo>
                      <a:lnTo>
                        <a:pt x="55" y="236"/>
                      </a:lnTo>
                      <a:lnTo>
                        <a:pt x="33" y="280"/>
                      </a:lnTo>
                      <a:lnTo>
                        <a:pt x="17" y="326"/>
                      </a:lnTo>
                      <a:lnTo>
                        <a:pt x="5" y="376"/>
                      </a:lnTo>
                      <a:lnTo>
                        <a:pt x="0" y="429"/>
                      </a:lnTo>
                      <a:lnTo>
                        <a:pt x="1" y="484"/>
                      </a:lnTo>
                      <a:lnTo>
                        <a:pt x="8" y="543"/>
                      </a:lnTo>
                      <a:lnTo>
                        <a:pt x="23" y="604"/>
                      </a:lnTo>
                      <a:lnTo>
                        <a:pt x="45" y="667"/>
                      </a:lnTo>
                      <a:lnTo>
                        <a:pt x="76" y="734"/>
                      </a:lnTo>
                      <a:lnTo>
                        <a:pt x="115" y="803"/>
                      </a:lnTo>
                      <a:lnTo>
                        <a:pt x="127" y="822"/>
                      </a:lnTo>
                      <a:lnTo>
                        <a:pt x="139" y="839"/>
                      </a:lnTo>
                      <a:lnTo>
                        <a:pt x="152" y="857"/>
                      </a:lnTo>
                      <a:lnTo>
                        <a:pt x="163" y="875"/>
                      </a:lnTo>
                      <a:lnTo>
                        <a:pt x="176" y="893"/>
                      </a:lnTo>
                      <a:lnTo>
                        <a:pt x="187" y="911"/>
                      </a:lnTo>
                      <a:lnTo>
                        <a:pt x="200" y="929"/>
                      </a:lnTo>
                      <a:lnTo>
                        <a:pt x="212" y="947"/>
                      </a:lnTo>
                      <a:lnTo>
                        <a:pt x="216" y="959"/>
                      </a:lnTo>
                      <a:lnTo>
                        <a:pt x="221" y="970"/>
                      </a:lnTo>
                      <a:lnTo>
                        <a:pt x="225" y="982"/>
                      </a:lnTo>
                      <a:lnTo>
                        <a:pt x="230" y="993"/>
                      </a:lnTo>
                      <a:lnTo>
                        <a:pt x="233" y="1005"/>
                      </a:lnTo>
                      <a:lnTo>
                        <a:pt x="238" y="1015"/>
                      </a:lnTo>
                      <a:lnTo>
                        <a:pt x="243" y="1027"/>
                      </a:lnTo>
                      <a:lnTo>
                        <a:pt x="247" y="1038"/>
                      </a:lnTo>
                      <a:lnTo>
                        <a:pt x="253" y="1083"/>
                      </a:lnTo>
                      <a:lnTo>
                        <a:pt x="258" y="1129"/>
                      </a:lnTo>
                      <a:lnTo>
                        <a:pt x="263" y="1175"/>
                      </a:lnTo>
                      <a:lnTo>
                        <a:pt x="268" y="1221"/>
                      </a:lnTo>
                      <a:lnTo>
                        <a:pt x="274" y="1234"/>
                      </a:lnTo>
                      <a:lnTo>
                        <a:pt x="281" y="1245"/>
                      </a:lnTo>
                      <a:lnTo>
                        <a:pt x="286" y="1258"/>
                      </a:lnTo>
                      <a:lnTo>
                        <a:pt x="293" y="1271"/>
                      </a:lnTo>
                      <a:lnTo>
                        <a:pt x="314" y="1271"/>
                      </a:lnTo>
                      <a:lnTo>
                        <a:pt x="334" y="1271"/>
                      </a:lnTo>
                      <a:lnTo>
                        <a:pt x="354" y="1271"/>
                      </a:lnTo>
                      <a:lnTo>
                        <a:pt x="375" y="1271"/>
                      </a:lnTo>
                      <a:lnTo>
                        <a:pt x="395" y="1271"/>
                      </a:lnTo>
                      <a:lnTo>
                        <a:pt x="415" y="1271"/>
                      </a:lnTo>
                      <a:lnTo>
                        <a:pt x="436" y="1271"/>
                      </a:lnTo>
                      <a:lnTo>
                        <a:pt x="457" y="1271"/>
                      </a:lnTo>
                      <a:lnTo>
                        <a:pt x="476" y="1271"/>
                      </a:lnTo>
                      <a:lnTo>
                        <a:pt x="497" y="1271"/>
                      </a:lnTo>
                      <a:lnTo>
                        <a:pt x="518" y="1271"/>
                      </a:lnTo>
                      <a:lnTo>
                        <a:pt x="537" y="1271"/>
                      </a:lnTo>
                      <a:lnTo>
                        <a:pt x="558" y="1271"/>
                      </a:lnTo>
                      <a:lnTo>
                        <a:pt x="579" y="1271"/>
                      </a:lnTo>
                      <a:lnTo>
                        <a:pt x="598" y="1271"/>
                      </a:lnTo>
                      <a:lnTo>
                        <a:pt x="619" y="1271"/>
                      </a:lnTo>
                      <a:lnTo>
                        <a:pt x="625" y="1266"/>
                      </a:lnTo>
                      <a:lnTo>
                        <a:pt x="631" y="1262"/>
                      </a:lnTo>
                      <a:lnTo>
                        <a:pt x="638" y="1258"/>
                      </a:lnTo>
                      <a:lnTo>
                        <a:pt x="643" y="1253"/>
                      </a:lnTo>
                      <a:lnTo>
                        <a:pt x="649" y="1249"/>
                      </a:lnTo>
                      <a:lnTo>
                        <a:pt x="655" y="1244"/>
                      </a:lnTo>
                      <a:lnTo>
                        <a:pt x="661" y="1240"/>
                      </a:lnTo>
                      <a:lnTo>
                        <a:pt x="666" y="1235"/>
                      </a:lnTo>
                      <a:lnTo>
                        <a:pt x="670" y="1192"/>
                      </a:lnTo>
                      <a:lnTo>
                        <a:pt x="673" y="1150"/>
                      </a:lnTo>
                      <a:lnTo>
                        <a:pt x="677" y="1107"/>
                      </a:lnTo>
                      <a:lnTo>
                        <a:pt x="679" y="1065"/>
                      </a:lnTo>
                      <a:lnTo>
                        <a:pt x="686" y="1040"/>
                      </a:lnTo>
                      <a:lnTo>
                        <a:pt x="693" y="1016"/>
                      </a:lnTo>
                      <a:lnTo>
                        <a:pt x="700" y="992"/>
                      </a:lnTo>
                      <a:lnTo>
                        <a:pt x="707" y="968"/>
                      </a:lnTo>
                      <a:lnTo>
                        <a:pt x="711" y="954"/>
                      </a:lnTo>
                      <a:lnTo>
                        <a:pt x="717" y="941"/>
                      </a:lnTo>
                      <a:lnTo>
                        <a:pt x="723" y="928"/>
                      </a:lnTo>
                      <a:lnTo>
                        <a:pt x="730" y="915"/>
                      </a:lnTo>
                      <a:lnTo>
                        <a:pt x="737" y="902"/>
                      </a:lnTo>
                      <a:lnTo>
                        <a:pt x="745" y="891"/>
                      </a:lnTo>
                      <a:lnTo>
                        <a:pt x="753" y="878"/>
                      </a:lnTo>
                      <a:lnTo>
                        <a:pt x="761" y="866"/>
                      </a:lnTo>
                      <a:lnTo>
                        <a:pt x="776" y="846"/>
                      </a:lnTo>
                      <a:lnTo>
                        <a:pt x="792" y="823"/>
                      </a:lnTo>
                      <a:lnTo>
                        <a:pt x="808" y="797"/>
                      </a:lnTo>
                      <a:lnTo>
                        <a:pt x="824" y="771"/>
                      </a:lnTo>
                      <a:lnTo>
                        <a:pt x="840" y="742"/>
                      </a:lnTo>
                      <a:lnTo>
                        <a:pt x="856" y="711"/>
                      </a:lnTo>
                      <a:lnTo>
                        <a:pt x="870" y="679"/>
                      </a:lnTo>
                      <a:lnTo>
                        <a:pt x="884" y="644"/>
                      </a:lnTo>
                      <a:lnTo>
                        <a:pt x="896" y="608"/>
                      </a:lnTo>
                      <a:lnTo>
                        <a:pt x="905" y="570"/>
                      </a:lnTo>
                      <a:lnTo>
                        <a:pt x="913" y="530"/>
                      </a:lnTo>
                      <a:lnTo>
                        <a:pt x="917" y="489"/>
                      </a:lnTo>
                      <a:lnTo>
                        <a:pt x="919" y="445"/>
                      </a:lnTo>
                      <a:lnTo>
                        <a:pt x="916" y="400"/>
                      </a:lnTo>
                      <a:lnTo>
                        <a:pt x="911" y="353"/>
                      </a:lnTo>
                      <a:lnTo>
                        <a:pt x="901" y="303"/>
                      </a:lnTo>
                      <a:lnTo>
                        <a:pt x="884" y="249"/>
                      </a:lnTo>
                      <a:lnTo>
                        <a:pt x="860" y="202"/>
                      </a:lnTo>
                      <a:lnTo>
                        <a:pt x="829" y="159"/>
                      </a:lnTo>
                      <a:lnTo>
                        <a:pt x="793" y="122"/>
                      </a:lnTo>
                      <a:lnTo>
                        <a:pt x="754" y="90"/>
                      </a:lnTo>
                      <a:lnTo>
                        <a:pt x="710" y="64"/>
                      </a:lnTo>
                      <a:lnTo>
                        <a:pt x="664" y="42"/>
                      </a:lnTo>
                      <a:lnTo>
                        <a:pt x="616" y="25"/>
                      </a:lnTo>
                      <a:lnTo>
                        <a:pt x="566" y="12"/>
                      </a:lnTo>
                      <a:lnTo>
                        <a:pt x="517" y="4"/>
                      </a:lnTo>
                      <a:lnTo>
                        <a:pt x="468" y="0"/>
                      </a:lnTo>
                      <a:lnTo>
                        <a:pt x="420" y="0"/>
                      </a:lnTo>
                      <a:lnTo>
                        <a:pt x="375" y="5"/>
                      </a:lnTo>
                      <a:lnTo>
                        <a:pt x="332" y="12"/>
                      </a:lnTo>
                      <a:lnTo>
                        <a:pt x="293" y="23"/>
                      </a:lnTo>
                      <a:lnTo>
                        <a:pt x="260" y="38"/>
                      </a:lnTo>
                      <a:close/>
                    </a:path>
                  </a:pathLst>
                </a:custGeom>
                <a:solidFill>
                  <a:srgbClr val="EA6D1E"/>
                </a:solidFill>
                <a:ln w="9525">
                  <a:noFill/>
                  <a:round/>
                  <a:headEnd/>
                  <a:tailEnd/>
                </a:ln>
                <a:effectLst/>
              </p:spPr>
              <p:txBody>
                <a:bodyPr/>
                <a:lstStyle/>
                <a:p>
                  <a:pPr>
                    <a:defRPr/>
                  </a:pPr>
                  <a:endParaRPr lang="en-US">
                    <a:latin typeface="Arial" charset="0"/>
                    <a:cs typeface="+mn-cs"/>
                  </a:endParaRPr>
                </a:p>
              </p:txBody>
            </p:sp>
            <p:sp>
              <p:nvSpPr>
                <p:cNvPr id="6153" name="Freeform 9"/>
                <p:cNvSpPr>
                  <a:spLocks/>
                </p:cNvSpPr>
                <p:nvPr/>
              </p:nvSpPr>
              <p:spPr bwMode="auto">
                <a:xfrm>
                  <a:off x="2202" y="2831"/>
                  <a:ext cx="458" cy="635"/>
                </a:xfrm>
                <a:custGeom>
                  <a:avLst/>
                  <a:gdLst/>
                  <a:ahLst/>
                  <a:cxnLst>
                    <a:cxn ang="0">
                      <a:pos x="219" y="62"/>
                    </a:cxn>
                    <a:cxn ang="0">
                      <a:pos x="144" y="121"/>
                    </a:cxn>
                    <a:cxn ang="0">
                      <a:pos x="81" y="193"/>
                    </a:cxn>
                    <a:cxn ang="0">
                      <a:pos x="33" y="278"/>
                    </a:cxn>
                    <a:cxn ang="0">
                      <a:pos x="6" y="374"/>
                    </a:cxn>
                    <a:cxn ang="0">
                      <a:pos x="1" y="482"/>
                    </a:cxn>
                    <a:cxn ang="0">
                      <a:pos x="23" y="601"/>
                    </a:cxn>
                    <a:cxn ang="0">
                      <a:pos x="76" y="731"/>
                    </a:cxn>
                    <a:cxn ang="0">
                      <a:pos x="128" y="819"/>
                    </a:cxn>
                    <a:cxn ang="0">
                      <a:pos x="152" y="854"/>
                    </a:cxn>
                    <a:cxn ang="0">
                      <a:pos x="176" y="891"/>
                    </a:cxn>
                    <a:cxn ang="0">
                      <a:pos x="200" y="927"/>
                    </a:cxn>
                    <a:cxn ang="0">
                      <a:pos x="216" y="957"/>
                    </a:cxn>
                    <a:cxn ang="0">
                      <a:pos x="226" y="979"/>
                    </a:cxn>
                    <a:cxn ang="0">
                      <a:pos x="234" y="1002"/>
                    </a:cxn>
                    <a:cxn ang="0">
                      <a:pos x="243" y="1024"/>
                    </a:cxn>
                    <a:cxn ang="0">
                      <a:pos x="253" y="1080"/>
                    </a:cxn>
                    <a:cxn ang="0">
                      <a:pos x="264" y="1172"/>
                    </a:cxn>
                    <a:cxn ang="0">
                      <a:pos x="274" y="1231"/>
                    </a:cxn>
                    <a:cxn ang="0">
                      <a:pos x="287" y="1255"/>
                    </a:cxn>
                    <a:cxn ang="0">
                      <a:pos x="314" y="1268"/>
                    </a:cxn>
                    <a:cxn ang="0">
                      <a:pos x="355" y="1268"/>
                    </a:cxn>
                    <a:cxn ang="0">
                      <a:pos x="395" y="1268"/>
                    </a:cxn>
                    <a:cxn ang="0">
                      <a:pos x="435" y="1268"/>
                    </a:cxn>
                    <a:cxn ang="0">
                      <a:pos x="477" y="1268"/>
                    </a:cxn>
                    <a:cxn ang="0">
                      <a:pos x="517" y="1268"/>
                    </a:cxn>
                    <a:cxn ang="0">
                      <a:pos x="557" y="1268"/>
                    </a:cxn>
                    <a:cxn ang="0">
                      <a:pos x="598" y="1268"/>
                    </a:cxn>
                    <a:cxn ang="0">
                      <a:pos x="624" y="1263"/>
                    </a:cxn>
                    <a:cxn ang="0">
                      <a:pos x="636" y="1254"/>
                    </a:cxn>
                    <a:cxn ang="0">
                      <a:pos x="646" y="1246"/>
                    </a:cxn>
                    <a:cxn ang="0">
                      <a:pos x="657" y="1237"/>
                    </a:cxn>
                    <a:cxn ang="0">
                      <a:pos x="666" y="1189"/>
                    </a:cxn>
                    <a:cxn ang="0">
                      <a:pos x="672" y="1105"/>
                    </a:cxn>
                    <a:cxn ang="0">
                      <a:pos x="682" y="1037"/>
                    </a:cxn>
                    <a:cxn ang="0">
                      <a:pos x="695" y="989"/>
                    </a:cxn>
                    <a:cxn ang="0">
                      <a:pos x="707" y="951"/>
                    </a:cxn>
                    <a:cxn ang="0">
                      <a:pos x="720" y="925"/>
                    </a:cxn>
                    <a:cxn ang="0">
                      <a:pos x="733" y="900"/>
                    </a:cxn>
                    <a:cxn ang="0">
                      <a:pos x="748" y="876"/>
                    </a:cxn>
                    <a:cxn ang="0">
                      <a:pos x="771" y="843"/>
                    </a:cxn>
                    <a:cxn ang="0">
                      <a:pos x="804" y="796"/>
                    </a:cxn>
                    <a:cxn ang="0">
                      <a:pos x="836" y="741"/>
                    </a:cxn>
                    <a:cxn ang="0">
                      <a:pos x="866" y="678"/>
                    </a:cxn>
                    <a:cxn ang="0">
                      <a:pos x="890" y="608"/>
                    </a:cxn>
                    <a:cxn ang="0">
                      <a:pos x="907" y="529"/>
                    </a:cxn>
                    <a:cxn ang="0">
                      <a:pos x="914" y="444"/>
                    </a:cxn>
                    <a:cxn ang="0">
                      <a:pos x="906" y="352"/>
                    </a:cxn>
                    <a:cxn ang="0">
                      <a:pos x="880" y="250"/>
                    </a:cxn>
                    <a:cxn ang="0">
                      <a:pos x="826" y="159"/>
                    </a:cxn>
                    <a:cxn ang="0">
                      <a:pos x="751" y="91"/>
                    </a:cxn>
                    <a:cxn ang="0">
                      <a:pos x="662" y="42"/>
                    </a:cxn>
                    <a:cxn ang="0">
                      <a:pos x="565" y="12"/>
                    </a:cxn>
                    <a:cxn ang="0">
                      <a:pos x="469" y="0"/>
                    </a:cxn>
                    <a:cxn ang="0">
                      <a:pos x="375" y="3"/>
                    </a:cxn>
                    <a:cxn ang="0">
                      <a:pos x="295" y="23"/>
                    </a:cxn>
                  </a:cxnLst>
                  <a:rect l="0" t="0" r="r" b="b"/>
                  <a:pathLst>
                    <a:path w="914" h="1268">
                      <a:moveTo>
                        <a:pt x="260" y="37"/>
                      </a:moveTo>
                      <a:lnTo>
                        <a:pt x="219" y="62"/>
                      </a:lnTo>
                      <a:lnTo>
                        <a:pt x="180" y="90"/>
                      </a:lnTo>
                      <a:lnTo>
                        <a:pt x="144" y="121"/>
                      </a:lnTo>
                      <a:lnTo>
                        <a:pt x="110" y="155"/>
                      </a:lnTo>
                      <a:lnTo>
                        <a:pt x="81" y="193"/>
                      </a:lnTo>
                      <a:lnTo>
                        <a:pt x="54" y="235"/>
                      </a:lnTo>
                      <a:lnTo>
                        <a:pt x="33" y="278"/>
                      </a:lnTo>
                      <a:lnTo>
                        <a:pt x="17" y="324"/>
                      </a:lnTo>
                      <a:lnTo>
                        <a:pt x="6" y="374"/>
                      </a:lnTo>
                      <a:lnTo>
                        <a:pt x="0" y="427"/>
                      </a:lnTo>
                      <a:lnTo>
                        <a:pt x="1" y="482"/>
                      </a:lnTo>
                      <a:lnTo>
                        <a:pt x="8" y="540"/>
                      </a:lnTo>
                      <a:lnTo>
                        <a:pt x="23" y="601"/>
                      </a:lnTo>
                      <a:lnTo>
                        <a:pt x="46" y="665"/>
                      </a:lnTo>
                      <a:lnTo>
                        <a:pt x="76" y="731"/>
                      </a:lnTo>
                      <a:lnTo>
                        <a:pt x="115" y="800"/>
                      </a:lnTo>
                      <a:lnTo>
                        <a:pt x="128" y="819"/>
                      </a:lnTo>
                      <a:lnTo>
                        <a:pt x="139" y="836"/>
                      </a:lnTo>
                      <a:lnTo>
                        <a:pt x="152" y="854"/>
                      </a:lnTo>
                      <a:lnTo>
                        <a:pt x="163" y="873"/>
                      </a:lnTo>
                      <a:lnTo>
                        <a:pt x="176" y="891"/>
                      </a:lnTo>
                      <a:lnTo>
                        <a:pt x="188" y="908"/>
                      </a:lnTo>
                      <a:lnTo>
                        <a:pt x="200" y="927"/>
                      </a:lnTo>
                      <a:lnTo>
                        <a:pt x="212" y="945"/>
                      </a:lnTo>
                      <a:lnTo>
                        <a:pt x="216" y="957"/>
                      </a:lnTo>
                      <a:lnTo>
                        <a:pt x="221" y="967"/>
                      </a:lnTo>
                      <a:lnTo>
                        <a:pt x="226" y="979"/>
                      </a:lnTo>
                      <a:lnTo>
                        <a:pt x="230" y="990"/>
                      </a:lnTo>
                      <a:lnTo>
                        <a:pt x="234" y="1002"/>
                      </a:lnTo>
                      <a:lnTo>
                        <a:pt x="238" y="1012"/>
                      </a:lnTo>
                      <a:lnTo>
                        <a:pt x="243" y="1024"/>
                      </a:lnTo>
                      <a:lnTo>
                        <a:pt x="248" y="1035"/>
                      </a:lnTo>
                      <a:lnTo>
                        <a:pt x="253" y="1080"/>
                      </a:lnTo>
                      <a:lnTo>
                        <a:pt x="258" y="1126"/>
                      </a:lnTo>
                      <a:lnTo>
                        <a:pt x="264" y="1172"/>
                      </a:lnTo>
                      <a:lnTo>
                        <a:pt x="268" y="1218"/>
                      </a:lnTo>
                      <a:lnTo>
                        <a:pt x="274" y="1231"/>
                      </a:lnTo>
                      <a:lnTo>
                        <a:pt x="281" y="1242"/>
                      </a:lnTo>
                      <a:lnTo>
                        <a:pt x="287" y="1255"/>
                      </a:lnTo>
                      <a:lnTo>
                        <a:pt x="294" y="1268"/>
                      </a:lnTo>
                      <a:lnTo>
                        <a:pt x="314" y="1268"/>
                      </a:lnTo>
                      <a:lnTo>
                        <a:pt x="334" y="1268"/>
                      </a:lnTo>
                      <a:lnTo>
                        <a:pt x="355" y="1268"/>
                      </a:lnTo>
                      <a:lnTo>
                        <a:pt x="375" y="1268"/>
                      </a:lnTo>
                      <a:lnTo>
                        <a:pt x="395" y="1268"/>
                      </a:lnTo>
                      <a:lnTo>
                        <a:pt x="416" y="1268"/>
                      </a:lnTo>
                      <a:lnTo>
                        <a:pt x="435" y="1268"/>
                      </a:lnTo>
                      <a:lnTo>
                        <a:pt x="456" y="1268"/>
                      </a:lnTo>
                      <a:lnTo>
                        <a:pt x="477" y="1268"/>
                      </a:lnTo>
                      <a:lnTo>
                        <a:pt x="496" y="1268"/>
                      </a:lnTo>
                      <a:lnTo>
                        <a:pt x="517" y="1268"/>
                      </a:lnTo>
                      <a:lnTo>
                        <a:pt x="538" y="1268"/>
                      </a:lnTo>
                      <a:lnTo>
                        <a:pt x="557" y="1268"/>
                      </a:lnTo>
                      <a:lnTo>
                        <a:pt x="578" y="1268"/>
                      </a:lnTo>
                      <a:lnTo>
                        <a:pt x="598" y="1268"/>
                      </a:lnTo>
                      <a:lnTo>
                        <a:pt x="618" y="1268"/>
                      </a:lnTo>
                      <a:lnTo>
                        <a:pt x="624" y="1263"/>
                      </a:lnTo>
                      <a:lnTo>
                        <a:pt x="630" y="1259"/>
                      </a:lnTo>
                      <a:lnTo>
                        <a:pt x="636" y="1254"/>
                      </a:lnTo>
                      <a:lnTo>
                        <a:pt x="641" y="1249"/>
                      </a:lnTo>
                      <a:lnTo>
                        <a:pt x="646" y="1246"/>
                      </a:lnTo>
                      <a:lnTo>
                        <a:pt x="652" y="1241"/>
                      </a:lnTo>
                      <a:lnTo>
                        <a:pt x="657" y="1237"/>
                      </a:lnTo>
                      <a:lnTo>
                        <a:pt x="663" y="1232"/>
                      </a:lnTo>
                      <a:lnTo>
                        <a:pt x="666" y="1189"/>
                      </a:lnTo>
                      <a:lnTo>
                        <a:pt x="669" y="1147"/>
                      </a:lnTo>
                      <a:lnTo>
                        <a:pt x="672" y="1105"/>
                      </a:lnTo>
                      <a:lnTo>
                        <a:pt x="675" y="1063"/>
                      </a:lnTo>
                      <a:lnTo>
                        <a:pt x="682" y="1037"/>
                      </a:lnTo>
                      <a:lnTo>
                        <a:pt x="689" y="1013"/>
                      </a:lnTo>
                      <a:lnTo>
                        <a:pt x="695" y="989"/>
                      </a:lnTo>
                      <a:lnTo>
                        <a:pt x="702" y="965"/>
                      </a:lnTo>
                      <a:lnTo>
                        <a:pt x="707" y="951"/>
                      </a:lnTo>
                      <a:lnTo>
                        <a:pt x="713" y="938"/>
                      </a:lnTo>
                      <a:lnTo>
                        <a:pt x="720" y="925"/>
                      </a:lnTo>
                      <a:lnTo>
                        <a:pt x="727" y="912"/>
                      </a:lnTo>
                      <a:lnTo>
                        <a:pt x="733" y="900"/>
                      </a:lnTo>
                      <a:lnTo>
                        <a:pt x="740" y="888"/>
                      </a:lnTo>
                      <a:lnTo>
                        <a:pt x="748" y="876"/>
                      </a:lnTo>
                      <a:lnTo>
                        <a:pt x="756" y="863"/>
                      </a:lnTo>
                      <a:lnTo>
                        <a:pt x="771" y="843"/>
                      </a:lnTo>
                      <a:lnTo>
                        <a:pt x="788" y="821"/>
                      </a:lnTo>
                      <a:lnTo>
                        <a:pt x="804" y="796"/>
                      </a:lnTo>
                      <a:lnTo>
                        <a:pt x="820" y="769"/>
                      </a:lnTo>
                      <a:lnTo>
                        <a:pt x="836" y="741"/>
                      </a:lnTo>
                      <a:lnTo>
                        <a:pt x="851" y="710"/>
                      </a:lnTo>
                      <a:lnTo>
                        <a:pt x="866" y="678"/>
                      </a:lnTo>
                      <a:lnTo>
                        <a:pt x="879" y="643"/>
                      </a:lnTo>
                      <a:lnTo>
                        <a:pt x="890" y="608"/>
                      </a:lnTo>
                      <a:lnTo>
                        <a:pt x="900" y="570"/>
                      </a:lnTo>
                      <a:lnTo>
                        <a:pt x="907" y="529"/>
                      </a:lnTo>
                      <a:lnTo>
                        <a:pt x="912" y="488"/>
                      </a:lnTo>
                      <a:lnTo>
                        <a:pt x="914" y="444"/>
                      </a:lnTo>
                      <a:lnTo>
                        <a:pt x="912" y="399"/>
                      </a:lnTo>
                      <a:lnTo>
                        <a:pt x="906" y="352"/>
                      </a:lnTo>
                      <a:lnTo>
                        <a:pt x="897" y="303"/>
                      </a:lnTo>
                      <a:lnTo>
                        <a:pt x="880" y="250"/>
                      </a:lnTo>
                      <a:lnTo>
                        <a:pt x="856" y="201"/>
                      </a:lnTo>
                      <a:lnTo>
                        <a:pt x="826" y="159"/>
                      </a:lnTo>
                      <a:lnTo>
                        <a:pt x="790" y="122"/>
                      </a:lnTo>
                      <a:lnTo>
                        <a:pt x="751" y="91"/>
                      </a:lnTo>
                      <a:lnTo>
                        <a:pt x="707" y="64"/>
                      </a:lnTo>
                      <a:lnTo>
                        <a:pt x="662" y="42"/>
                      </a:lnTo>
                      <a:lnTo>
                        <a:pt x="615" y="25"/>
                      </a:lnTo>
                      <a:lnTo>
                        <a:pt x="565" y="12"/>
                      </a:lnTo>
                      <a:lnTo>
                        <a:pt x="517" y="4"/>
                      </a:lnTo>
                      <a:lnTo>
                        <a:pt x="469" y="0"/>
                      </a:lnTo>
                      <a:lnTo>
                        <a:pt x="421" y="0"/>
                      </a:lnTo>
                      <a:lnTo>
                        <a:pt x="375" y="3"/>
                      </a:lnTo>
                      <a:lnTo>
                        <a:pt x="334" y="11"/>
                      </a:lnTo>
                      <a:lnTo>
                        <a:pt x="295" y="23"/>
                      </a:lnTo>
                      <a:lnTo>
                        <a:pt x="260" y="37"/>
                      </a:lnTo>
                      <a:close/>
                    </a:path>
                  </a:pathLst>
                </a:custGeom>
                <a:solidFill>
                  <a:srgbClr val="EA7519"/>
                </a:solidFill>
                <a:ln w="9525">
                  <a:noFill/>
                  <a:round/>
                  <a:headEnd/>
                  <a:tailEnd/>
                </a:ln>
                <a:effectLst/>
              </p:spPr>
              <p:txBody>
                <a:bodyPr/>
                <a:lstStyle/>
                <a:p>
                  <a:pPr>
                    <a:defRPr/>
                  </a:pPr>
                  <a:endParaRPr lang="en-US">
                    <a:latin typeface="Arial" charset="0"/>
                    <a:cs typeface="+mn-cs"/>
                  </a:endParaRPr>
                </a:p>
              </p:txBody>
            </p:sp>
            <p:sp>
              <p:nvSpPr>
                <p:cNvPr id="6154" name="Freeform 10"/>
                <p:cNvSpPr>
                  <a:spLocks/>
                </p:cNvSpPr>
                <p:nvPr/>
              </p:nvSpPr>
              <p:spPr bwMode="auto">
                <a:xfrm>
                  <a:off x="2205" y="2833"/>
                  <a:ext cx="455" cy="632"/>
                </a:xfrm>
                <a:custGeom>
                  <a:avLst/>
                  <a:gdLst/>
                  <a:ahLst/>
                  <a:cxnLst>
                    <a:cxn ang="0">
                      <a:pos x="218" y="61"/>
                    </a:cxn>
                    <a:cxn ang="0">
                      <a:pos x="142" y="120"/>
                    </a:cxn>
                    <a:cxn ang="0">
                      <a:pos x="80" y="192"/>
                    </a:cxn>
                    <a:cxn ang="0">
                      <a:pos x="33" y="278"/>
                    </a:cxn>
                    <a:cxn ang="0">
                      <a:pos x="5" y="373"/>
                    </a:cxn>
                    <a:cxn ang="0">
                      <a:pos x="0" y="481"/>
                    </a:cxn>
                    <a:cxn ang="0">
                      <a:pos x="23" y="600"/>
                    </a:cxn>
                    <a:cxn ang="0">
                      <a:pos x="76" y="730"/>
                    </a:cxn>
                    <a:cxn ang="0">
                      <a:pos x="127" y="817"/>
                    </a:cxn>
                    <a:cxn ang="0">
                      <a:pos x="151" y="852"/>
                    </a:cxn>
                    <a:cxn ang="0">
                      <a:pos x="175" y="889"/>
                    </a:cxn>
                    <a:cxn ang="0">
                      <a:pos x="200" y="925"/>
                    </a:cxn>
                    <a:cxn ang="0">
                      <a:pos x="216" y="955"/>
                    </a:cxn>
                    <a:cxn ang="0">
                      <a:pos x="225" y="977"/>
                    </a:cxn>
                    <a:cxn ang="0">
                      <a:pos x="234" y="1000"/>
                    </a:cxn>
                    <a:cxn ang="0">
                      <a:pos x="243" y="1022"/>
                    </a:cxn>
                    <a:cxn ang="0">
                      <a:pos x="253" y="1078"/>
                    </a:cxn>
                    <a:cxn ang="0">
                      <a:pos x="263" y="1170"/>
                    </a:cxn>
                    <a:cxn ang="0">
                      <a:pos x="273" y="1229"/>
                    </a:cxn>
                    <a:cxn ang="0">
                      <a:pos x="286" y="1253"/>
                    </a:cxn>
                    <a:cxn ang="0">
                      <a:pos x="312" y="1266"/>
                    </a:cxn>
                    <a:cxn ang="0">
                      <a:pos x="353" y="1266"/>
                    </a:cxn>
                    <a:cxn ang="0">
                      <a:pos x="393" y="1266"/>
                    </a:cxn>
                    <a:cxn ang="0">
                      <a:pos x="433" y="1266"/>
                    </a:cxn>
                    <a:cxn ang="0">
                      <a:pos x="475" y="1266"/>
                    </a:cxn>
                    <a:cxn ang="0">
                      <a:pos x="515" y="1266"/>
                    </a:cxn>
                    <a:cxn ang="0">
                      <a:pos x="555" y="1266"/>
                    </a:cxn>
                    <a:cxn ang="0">
                      <a:pos x="596" y="1266"/>
                    </a:cxn>
                    <a:cxn ang="0">
                      <a:pos x="621" y="1261"/>
                    </a:cxn>
                    <a:cxn ang="0">
                      <a:pos x="631" y="1252"/>
                    </a:cxn>
                    <a:cxn ang="0">
                      <a:pos x="642" y="1243"/>
                    </a:cxn>
                    <a:cxn ang="0">
                      <a:pos x="652" y="1233"/>
                    </a:cxn>
                    <a:cxn ang="0">
                      <a:pos x="660" y="1186"/>
                    </a:cxn>
                    <a:cxn ang="0">
                      <a:pos x="667" y="1103"/>
                    </a:cxn>
                    <a:cxn ang="0">
                      <a:pos x="676" y="1037"/>
                    </a:cxn>
                    <a:cxn ang="0">
                      <a:pos x="690" y="987"/>
                    </a:cxn>
                    <a:cxn ang="0">
                      <a:pos x="703" y="949"/>
                    </a:cxn>
                    <a:cxn ang="0">
                      <a:pos x="714" y="924"/>
                    </a:cxn>
                    <a:cxn ang="0">
                      <a:pos x="729" y="898"/>
                    </a:cxn>
                    <a:cxn ang="0">
                      <a:pos x="744" y="874"/>
                    </a:cxn>
                    <a:cxn ang="0">
                      <a:pos x="767" y="841"/>
                    </a:cxn>
                    <a:cxn ang="0">
                      <a:pos x="798" y="795"/>
                    </a:cxn>
                    <a:cxn ang="0">
                      <a:pos x="831" y="741"/>
                    </a:cxn>
                    <a:cxn ang="0">
                      <a:pos x="859" y="677"/>
                    </a:cxn>
                    <a:cxn ang="0">
                      <a:pos x="885" y="607"/>
                    </a:cxn>
                    <a:cxn ang="0">
                      <a:pos x="902" y="530"/>
                    </a:cxn>
                    <a:cxn ang="0">
                      <a:pos x="908" y="445"/>
                    </a:cxn>
                    <a:cxn ang="0">
                      <a:pos x="901" y="352"/>
                    </a:cxn>
                    <a:cxn ang="0">
                      <a:pos x="874" y="250"/>
                    </a:cxn>
                    <a:cxn ang="0">
                      <a:pos x="820" y="160"/>
                    </a:cxn>
                    <a:cxn ang="0">
                      <a:pos x="747" y="91"/>
                    </a:cxn>
                    <a:cxn ang="0">
                      <a:pos x="659" y="43"/>
                    </a:cxn>
                    <a:cxn ang="0">
                      <a:pos x="565" y="13"/>
                    </a:cxn>
                    <a:cxn ang="0">
                      <a:pos x="468" y="0"/>
                    </a:cxn>
                    <a:cxn ang="0">
                      <a:pos x="376" y="3"/>
                    </a:cxn>
                    <a:cxn ang="0">
                      <a:pos x="294" y="22"/>
                    </a:cxn>
                  </a:cxnLst>
                  <a:rect l="0" t="0" r="r" b="b"/>
                  <a:pathLst>
                    <a:path w="908" h="1266">
                      <a:moveTo>
                        <a:pt x="259" y="36"/>
                      </a:moveTo>
                      <a:lnTo>
                        <a:pt x="218" y="61"/>
                      </a:lnTo>
                      <a:lnTo>
                        <a:pt x="179" y="89"/>
                      </a:lnTo>
                      <a:lnTo>
                        <a:pt x="142" y="120"/>
                      </a:lnTo>
                      <a:lnTo>
                        <a:pt x="110" y="154"/>
                      </a:lnTo>
                      <a:lnTo>
                        <a:pt x="80" y="192"/>
                      </a:lnTo>
                      <a:lnTo>
                        <a:pt x="53" y="234"/>
                      </a:lnTo>
                      <a:lnTo>
                        <a:pt x="33" y="278"/>
                      </a:lnTo>
                      <a:lnTo>
                        <a:pt x="17" y="324"/>
                      </a:lnTo>
                      <a:lnTo>
                        <a:pt x="5" y="373"/>
                      </a:lnTo>
                      <a:lnTo>
                        <a:pt x="0" y="426"/>
                      </a:lnTo>
                      <a:lnTo>
                        <a:pt x="0" y="481"/>
                      </a:lnTo>
                      <a:lnTo>
                        <a:pt x="8" y="539"/>
                      </a:lnTo>
                      <a:lnTo>
                        <a:pt x="23" y="600"/>
                      </a:lnTo>
                      <a:lnTo>
                        <a:pt x="46" y="665"/>
                      </a:lnTo>
                      <a:lnTo>
                        <a:pt x="76" y="730"/>
                      </a:lnTo>
                      <a:lnTo>
                        <a:pt x="116" y="799"/>
                      </a:lnTo>
                      <a:lnTo>
                        <a:pt x="127" y="817"/>
                      </a:lnTo>
                      <a:lnTo>
                        <a:pt x="139" y="835"/>
                      </a:lnTo>
                      <a:lnTo>
                        <a:pt x="151" y="852"/>
                      </a:lnTo>
                      <a:lnTo>
                        <a:pt x="163" y="871"/>
                      </a:lnTo>
                      <a:lnTo>
                        <a:pt x="175" y="889"/>
                      </a:lnTo>
                      <a:lnTo>
                        <a:pt x="187" y="908"/>
                      </a:lnTo>
                      <a:lnTo>
                        <a:pt x="200" y="925"/>
                      </a:lnTo>
                      <a:lnTo>
                        <a:pt x="211" y="943"/>
                      </a:lnTo>
                      <a:lnTo>
                        <a:pt x="216" y="955"/>
                      </a:lnTo>
                      <a:lnTo>
                        <a:pt x="220" y="965"/>
                      </a:lnTo>
                      <a:lnTo>
                        <a:pt x="225" y="977"/>
                      </a:lnTo>
                      <a:lnTo>
                        <a:pt x="230" y="988"/>
                      </a:lnTo>
                      <a:lnTo>
                        <a:pt x="234" y="1000"/>
                      </a:lnTo>
                      <a:lnTo>
                        <a:pt x="239" y="1010"/>
                      </a:lnTo>
                      <a:lnTo>
                        <a:pt x="243" y="1022"/>
                      </a:lnTo>
                      <a:lnTo>
                        <a:pt x="248" y="1033"/>
                      </a:lnTo>
                      <a:lnTo>
                        <a:pt x="253" y="1078"/>
                      </a:lnTo>
                      <a:lnTo>
                        <a:pt x="257" y="1124"/>
                      </a:lnTo>
                      <a:lnTo>
                        <a:pt x="263" y="1170"/>
                      </a:lnTo>
                      <a:lnTo>
                        <a:pt x="268" y="1216"/>
                      </a:lnTo>
                      <a:lnTo>
                        <a:pt x="273" y="1229"/>
                      </a:lnTo>
                      <a:lnTo>
                        <a:pt x="280" y="1240"/>
                      </a:lnTo>
                      <a:lnTo>
                        <a:pt x="286" y="1253"/>
                      </a:lnTo>
                      <a:lnTo>
                        <a:pt x="293" y="1266"/>
                      </a:lnTo>
                      <a:lnTo>
                        <a:pt x="312" y="1266"/>
                      </a:lnTo>
                      <a:lnTo>
                        <a:pt x="333" y="1266"/>
                      </a:lnTo>
                      <a:lnTo>
                        <a:pt x="353" y="1266"/>
                      </a:lnTo>
                      <a:lnTo>
                        <a:pt x="373" y="1266"/>
                      </a:lnTo>
                      <a:lnTo>
                        <a:pt x="393" y="1266"/>
                      </a:lnTo>
                      <a:lnTo>
                        <a:pt x="414" y="1266"/>
                      </a:lnTo>
                      <a:lnTo>
                        <a:pt x="433" y="1266"/>
                      </a:lnTo>
                      <a:lnTo>
                        <a:pt x="454" y="1266"/>
                      </a:lnTo>
                      <a:lnTo>
                        <a:pt x="475" y="1266"/>
                      </a:lnTo>
                      <a:lnTo>
                        <a:pt x="494" y="1266"/>
                      </a:lnTo>
                      <a:lnTo>
                        <a:pt x="515" y="1266"/>
                      </a:lnTo>
                      <a:lnTo>
                        <a:pt x="535" y="1266"/>
                      </a:lnTo>
                      <a:lnTo>
                        <a:pt x="555" y="1266"/>
                      </a:lnTo>
                      <a:lnTo>
                        <a:pt x="575" y="1266"/>
                      </a:lnTo>
                      <a:lnTo>
                        <a:pt x="596" y="1266"/>
                      </a:lnTo>
                      <a:lnTo>
                        <a:pt x="615" y="1266"/>
                      </a:lnTo>
                      <a:lnTo>
                        <a:pt x="621" y="1261"/>
                      </a:lnTo>
                      <a:lnTo>
                        <a:pt x="626" y="1257"/>
                      </a:lnTo>
                      <a:lnTo>
                        <a:pt x="631" y="1252"/>
                      </a:lnTo>
                      <a:lnTo>
                        <a:pt x="637" y="1247"/>
                      </a:lnTo>
                      <a:lnTo>
                        <a:pt x="642" y="1243"/>
                      </a:lnTo>
                      <a:lnTo>
                        <a:pt x="648" y="1238"/>
                      </a:lnTo>
                      <a:lnTo>
                        <a:pt x="652" y="1233"/>
                      </a:lnTo>
                      <a:lnTo>
                        <a:pt x="658" y="1229"/>
                      </a:lnTo>
                      <a:lnTo>
                        <a:pt x="660" y="1186"/>
                      </a:lnTo>
                      <a:lnTo>
                        <a:pt x="664" y="1145"/>
                      </a:lnTo>
                      <a:lnTo>
                        <a:pt x="667" y="1103"/>
                      </a:lnTo>
                      <a:lnTo>
                        <a:pt x="669" y="1061"/>
                      </a:lnTo>
                      <a:lnTo>
                        <a:pt x="676" y="1037"/>
                      </a:lnTo>
                      <a:lnTo>
                        <a:pt x="683" y="1011"/>
                      </a:lnTo>
                      <a:lnTo>
                        <a:pt x="690" y="987"/>
                      </a:lnTo>
                      <a:lnTo>
                        <a:pt x="697" y="963"/>
                      </a:lnTo>
                      <a:lnTo>
                        <a:pt x="703" y="949"/>
                      </a:lnTo>
                      <a:lnTo>
                        <a:pt x="709" y="936"/>
                      </a:lnTo>
                      <a:lnTo>
                        <a:pt x="714" y="924"/>
                      </a:lnTo>
                      <a:lnTo>
                        <a:pt x="721" y="911"/>
                      </a:lnTo>
                      <a:lnTo>
                        <a:pt x="729" y="898"/>
                      </a:lnTo>
                      <a:lnTo>
                        <a:pt x="736" y="886"/>
                      </a:lnTo>
                      <a:lnTo>
                        <a:pt x="744" y="874"/>
                      </a:lnTo>
                      <a:lnTo>
                        <a:pt x="752" y="861"/>
                      </a:lnTo>
                      <a:lnTo>
                        <a:pt x="767" y="841"/>
                      </a:lnTo>
                      <a:lnTo>
                        <a:pt x="782" y="819"/>
                      </a:lnTo>
                      <a:lnTo>
                        <a:pt x="798" y="795"/>
                      </a:lnTo>
                      <a:lnTo>
                        <a:pt x="815" y="768"/>
                      </a:lnTo>
                      <a:lnTo>
                        <a:pt x="831" y="741"/>
                      </a:lnTo>
                      <a:lnTo>
                        <a:pt x="846" y="709"/>
                      </a:lnTo>
                      <a:lnTo>
                        <a:pt x="859" y="677"/>
                      </a:lnTo>
                      <a:lnTo>
                        <a:pt x="873" y="644"/>
                      </a:lnTo>
                      <a:lnTo>
                        <a:pt x="885" y="607"/>
                      </a:lnTo>
                      <a:lnTo>
                        <a:pt x="894" y="570"/>
                      </a:lnTo>
                      <a:lnTo>
                        <a:pt x="902" y="530"/>
                      </a:lnTo>
                      <a:lnTo>
                        <a:pt x="907" y="488"/>
                      </a:lnTo>
                      <a:lnTo>
                        <a:pt x="908" y="445"/>
                      </a:lnTo>
                      <a:lnTo>
                        <a:pt x="907" y="400"/>
                      </a:lnTo>
                      <a:lnTo>
                        <a:pt x="901" y="352"/>
                      </a:lnTo>
                      <a:lnTo>
                        <a:pt x="892" y="303"/>
                      </a:lnTo>
                      <a:lnTo>
                        <a:pt x="874" y="250"/>
                      </a:lnTo>
                      <a:lnTo>
                        <a:pt x="850" y="202"/>
                      </a:lnTo>
                      <a:lnTo>
                        <a:pt x="820" y="160"/>
                      </a:lnTo>
                      <a:lnTo>
                        <a:pt x="786" y="123"/>
                      </a:lnTo>
                      <a:lnTo>
                        <a:pt x="747" y="91"/>
                      </a:lnTo>
                      <a:lnTo>
                        <a:pt x="704" y="64"/>
                      </a:lnTo>
                      <a:lnTo>
                        <a:pt x="659" y="43"/>
                      </a:lnTo>
                      <a:lnTo>
                        <a:pt x="612" y="25"/>
                      </a:lnTo>
                      <a:lnTo>
                        <a:pt x="565" y="13"/>
                      </a:lnTo>
                      <a:lnTo>
                        <a:pt x="516" y="5"/>
                      </a:lnTo>
                      <a:lnTo>
                        <a:pt x="468" y="0"/>
                      </a:lnTo>
                      <a:lnTo>
                        <a:pt x="421" y="0"/>
                      </a:lnTo>
                      <a:lnTo>
                        <a:pt x="376" y="3"/>
                      </a:lnTo>
                      <a:lnTo>
                        <a:pt x="333" y="10"/>
                      </a:lnTo>
                      <a:lnTo>
                        <a:pt x="294" y="22"/>
                      </a:lnTo>
                      <a:lnTo>
                        <a:pt x="259" y="36"/>
                      </a:lnTo>
                      <a:close/>
                    </a:path>
                  </a:pathLst>
                </a:custGeom>
                <a:solidFill>
                  <a:srgbClr val="ED7F16"/>
                </a:solidFill>
                <a:ln w="9525">
                  <a:noFill/>
                  <a:round/>
                  <a:headEnd/>
                  <a:tailEnd/>
                </a:ln>
                <a:effectLst/>
              </p:spPr>
              <p:txBody>
                <a:bodyPr/>
                <a:lstStyle/>
                <a:p>
                  <a:pPr>
                    <a:defRPr/>
                  </a:pPr>
                  <a:endParaRPr lang="en-US">
                    <a:latin typeface="Arial" charset="0"/>
                    <a:cs typeface="+mn-cs"/>
                  </a:endParaRPr>
                </a:p>
              </p:txBody>
            </p:sp>
            <p:sp>
              <p:nvSpPr>
                <p:cNvPr id="6155" name="Freeform 11"/>
                <p:cNvSpPr>
                  <a:spLocks/>
                </p:cNvSpPr>
                <p:nvPr/>
              </p:nvSpPr>
              <p:spPr bwMode="auto">
                <a:xfrm>
                  <a:off x="2205" y="2836"/>
                  <a:ext cx="453" cy="629"/>
                </a:xfrm>
                <a:custGeom>
                  <a:avLst/>
                  <a:gdLst/>
                  <a:ahLst/>
                  <a:cxnLst>
                    <a:cxn ang="0">
                      <a:pos x="218" y="60"/>
                    </a:cxn>
                    <a:cxn ang="0">
                      <a:pos x="142" y="120"/>
                    </a:cxn>
                    <a:cxn ang="0">
                      <a:pos x="79" y="191"/>
                    </a:cxn>
                    <a:cxn ang="0">
                      <a:pos x="32" y="277"/>
                    </a:cxn>
                    <a:cxn ang="0">
                      <a:pos x="5" y="372"/>
                    </a:cxn>
                    <a:cxn ang="0">
                      <a:pos x="1" y="481"/>
                    </a:cxn>
                    <a:cxn ang="0">
                      <a:pos x="24" y="599"/>
                    </a:cxn>
                    <a:cxn ang="0">
                      <a:pos x="77" y="728"/>
                    </a:cxn>
                    <a:cxn ang="0">
                      <a:pos x="127" y="816"/>
                    </a:cxn>
                    <a:cxn ang="0">
                      <a:pos x="152" y="851"/>
                    </a:cxn>
                    <a:cxn ang="0">
                      <a:pos x="176" y="887"/>
                    </a:cxn>
                    <a:cxn ang="0">
                      <a:pos x="200" y="923"/>
                    </a:cxn>
                    <a:cxn ang="0">
                      <a:pos x="216" y="953"/>
                    </a:cxn>
                    <a:cxn ang="0">
                      <a:pos x="225" y="975"/>
                    </a:cxn>
                    <a:cxn ang="0">
                      <a:pos x="234" y="998"/>
                    </a:cxn>
                    <a:cxn ang="0">
                      <a:pos x="244" y="1021"/>
                    </a:cxn>
                    <a:cxn ang="0">
                      <a:pos x="253" y="1077"/>
                    </a:cxn>
                    <a:cxn ang="0">
                      <a:pos x="263" y="1168"/>
                    </a:cxn>
                    <a:cxn ang="0">
                      <a:pos x="274" y="1227"/>
                    </a:cxn>
                    <a:cxn ang="0">
                      <a:pos x="286" y="1251"/>
                    </a:cxn>
                    <a:cxn ang="0">
                      <a:pos x="313" y="1264"/>
                    </a:cxn>
                    <a:cxn ang="0">
                      <a:pos x="353" y="1264"/>
                    </a:cxn>
                    <a:cxn ang="0">
                      <a:pos x="393" y="1264"/>
                    </a:cxn>
                    <a:cxn ang="0">
                      <a:pos x="434" y="1264"/>
                    </a:cxn>
                    <a:cxn ang="0">
                      <a:pos x="474" y="1264"/>
                    </a:cxn>
                    <a:cxn ang="0">
                      <a:pos x="514" y="1264"/>
                    </a:cxn>
                    <a:cxn ang="0">
                      <a:pos x="555" y="1264"/>
                    </a:cxn>
                    <a:cxn ang="0">
                      <a:pos x="595" y="1264"/>
                    </a:cxn>
                    <a:cxn ang="0">
                      <a:pos x="619" y="1259"/>
                    </a:cxn>
                    <a:cxn ang="0">
                      <a:pos x="628" y="1250"/>
                    </a:cxn>
                    <a:cxn ang="0">
                      <a:pos x="639" y="1241"/>
                    </a:cxn>
                    <a:cxn ang="0">
                      <a:pos x="649" y="1231"/>
                    </a:cxn>
                    <a:cxn ang="0">
                      <a:pos x="656" y="1184"/>
                    </a:cxn>
                    <a:cxn ang="0">
                      <a:pos x="663" y="1101"/>
                    </a:cxn>
                    <a:cxn ang="0">
                      <a:pos x="672" y="1035"/>
                    </a:cxn>
                    <a:cxn ang="0">
                      <a:pos x="686" y="985"/>
                    </a:cxn>
                    <a:cxn ang="0">
                      <a:pos x="699" y="947"/>
                    </a:cxn>
                    <a:cxn ang="0">
                      <a:pos x="710" y="922"/>
                    </a:cxn>
                    <a:cxn ang="0">
                      <a:pos x="725" y="896"/>
                    </a:cxn>
                    <a:cxn ang="0">
                      <a:pos x="740" y="872"/>
                    </a:cxn>
                    <a:cxn ang="0">
                      <a:pos x="763" y="840"/>
                    </a:cxn>
                    <a:cxn ang="0">
                      <a:pos x="794" y="794"/>
                    </a:cxn>
                    <a:cxn ang="0">
                      <a:pos x="825" y="740"/>
                    </a:cxn>
                    <a:cxn ang="0">
                      <a:pos x="855" y="677"/>
                    </a:cxn>
                    <a:cxn ang="0">
                      <a:pos x="879" y="607"/>
                    </a:cxn>
                    <a:cxn ang="0">
                      <a:pos x="897" y="530"/>
                    </a:cxn>
                    <a:cxn ang="0">
                      <a:pos x="902" y="445"/>
                    </a:cxn>
                    <a:cxn ang="0">
                      <a:pos x="895" y="353"/>
                    </a:cxn>
                    <a:cxn ang="0">
                      <a:pos x="869" y="250"/>
                    </a:cxn>
                    <a:cxn ang="0">
                      <a:pos x="815" y="160"/>
                    </a:cxn>
                    <a:cxn ang="0">
                      <a:pos x="743" y="92"/>
                    </a:cxn>
                    <a:cxn ang="0">
                      <a:pos x="657" y="44"/>
                    </a:cxn>
                    <a:cxn ang="0">
                      <a:pos x="564" y="14"/>
                    </a:cxn>
                    <a:cxn ang="0">
                      <a:pos x="468" y="1"/>
                    </a:cxn>
                    <a:cxn ang="0">
                      <a:pos x="377" y="4"/>
                    </a:cxn>
                    <a:cxn ang="0">
                      <a:pos x="295" y="22"/>
                    </a:cxn>
                  </a:cxnLst>
                  <a:rect l="0" t="0" r="r" b="b"/>
                  <a:pathLst>
                    <a:path w="902" h="1264">
                      <a:moveTo>
                        <a:pt x="260" y="36"/>
                      </a:moveTo>
                      <a:lnTo>
                        <a:pt x="218" y="60"/>
                      </a:lnTo>
                      <a:lnTo>
                        <a:pt x="179" y="89"/>
                      </a:lnTo>
                      <a:lnTo>
                        <a:pt x="142" y="120"/>
                      </a:lnTo>
                      <a:lnTo>
                        <a:pt x="109" y="155"/>
                      </a:lnTo>
                      <a:lnTo>
                        <a:pt x="79" y="191"/>
                      </a:lnTo>
                      <a:lnTo>
                        <a:pt x="54" y="233"/>
                      </a:lnTo>
                      <a:lnTo>
                        <a:pt x="32" y="277"/>
                      </a:lnTo>
                      <a:lnTo>
                        <a:pt x="16" y="323"/>
                      </a:lnTo>
                      <a:lnTo>
                        <a:pt x="5" y="372"/>
                      </a:lnTo>
                      <a:lnTo>
                        <a:pt x="0" y="425"/>
                      </a:lnTo>
                      <a:lnTo>
                        <a:pt x="1" y="481"/>
                      </a:lnTo>
                      <a:lnTo>
                        <a:pt x="9" y="538"/>
                      </a:lnTo>
                      <a:lnTo>
                        <a:pt x="24" y="599"/>
                      </a:lnTo>
                      <a:lnTo>
                        <a:pt x="47" y="663"/>
                      </a:lnTo>
                      <a:lnTo>
                        <a:pt x="77" y="728"/>
                      </a:lnTo>
                      <a:lnTo>
                        <a:pt x="116" y="797"/>
                      </a:lnTo>
                      <a:lnTo>
                        <a:pt x="127" y="816"/>
                      </a:lnTo>
                      <a:lnTo>
                        <a:pt x="140" y="833"/>
                      </a:lnTo>
                      <a:lnTo>
                        <a:pt x="152" y="851"/>
                      </a:lnTo>
                      <a:lnTo>
                        <a:pt x="164" y="869"/>
                      </a:lnTo>
                      <a:lnTo>
                        <a:pt x="176" y="887"/>
                      </a:lnTo>
                      <a:lnTo>
                        <a:pt x="188" y="906"/>
                      </a:lnTo>
                      <a:lnTo>
                        <a:pt x="200" y="923"/>
                      </a:lnTo>
                      <a:lnTo>
                        <a:pt x="211" y="941"/>
                      </a:lnTo>
                      <a:lnTo>
                        <a:pt x="216" y="953"/>
                      </a:lnTo>
                      <a:lnTo>
                        <a:pt x="221" y="964"/>
                      </a:lnTo>
                      <a:lnTo>
                        <a:pt x="225" y="975"/>
                      </a:lnTo>
                      <a:lnTo>
                        <a:pt x="230" y="986"/>
                      </a:lnTo>
                      <a:lnTo>
                        <a:pt x="234" y="998"/>
                      </a:lnTo>
                      <a:lnTo>
                        <a:pt x="239" y="1009"/>
                      </a:lnTo>
                      <a:lnTo>
                        <a:pt x="244" y="1021"/>
                      </a:lnTo>
                      <a:lnTo>
                        <a:pt x="248" y="1032"/>
                      </a:lnTo>
                      <a:lnTo>
                        <a:pt x="253" y="1077"/>
                      </a:lnTo>
                      <a:lnTo>
                        <a:pt x="257" y="1122"/>
                      </a:lnTo>
                      <a:lnTo>
                        <a:pt x="263" y="1168"/>
                      </a:lnTo>
                      <a:lnTo>
                        <a:pt x="268" y="1214"/>
                      </a:lnTo>
                      <a:lnTo>
                        <a:pt x="274" y="1227"/>
                      </a:lnTo>
                      <a:lnTo>
                        <a:pt x="281" y="1238"/>
                      </a:lnTo>
                      <a:lnTo>
                        <a:pt x="286" y="1251"/>
                      </a:lnTo>
                      <a:lnTo>
                        <a:pt x="293" y="1264"/>
                      </a:lnTo>
                      <a:lnTo>
                        <a:pt x="313" y="1264"/>
                      </a:lnTo>
                      <a:lnTo>
                        <a:pt x="333" y="1264"/>
                      </a:lnTo>
                      <a:lnTo>
                        <a:pt x="353" y="1264"/>
                      </a:lnTo>
                      <a:lnTo>
                        <a:pt x="374" y="1264"/>
                      </a:lnTo>
                      <a:lnTo>
                        <a:pt x="393" y="1264"/>
                      </a:lnTo>
                      <a:lnTo>
                        <a:pt x="414" y="1264"/>
                      </a:lnTo>
                      <a:lnTo>
                        <a:pt x="434" y="1264"/>
                      </a:lnTo>
                      <a:lnTo>
                        <a:pt x="454" y="1264"/>
                      </a:lnTo>
                      <a:lnTo>
                        <a:pt x="474" y="1264"/>
                      </a:lnTo>
                      <a:lnTo>
                        <a:pt x="494" y="1264"/>
                      </a:lnTo>
                      <a:lnTo>
                        <a:pt x="514" y="1264"/>
                      </a:lnTo>
                      <a:lnTo>
                        <a:pt x="534" y="1264"/>
                      </a:lnTo>
                      <a:lnTo>
                        <a:pt x="555" y="1264"/>
                      </a:lnTo>
                      <a:lnTo>
                        <a:pt x="574" y="1264"/>
                      </a:lnTo>
                      <a:lnTo>
                        <a:pt x="595" y="1264"/>
                      </a:lnTo>
                      <a:lnTo>
                        <a:pt x="614" y="1264"/>
                      </a:lnTo>
                      <a:lnTo>
                        <a:pt x="619" y="1259"/>
                      </a:lnTo>
                      <a:lnTo>
                        <a:pt x="624" y="1255"/>
                      </a:lnTo>
                      <a:lnTo>
                        <a:pt x="628" y="1250"/>
                      </a:lnTo>
                      <a:lnTo>
                        <a:pt x="634" y="1245"/>
                      </a:lnTo>
                      <a:lnTo>
                        <a:pt x="639" y="1241"/>
                      </a:lnTo>
                      <a:lnTo>
                        <a:pt x="643" y="1236"/>
                      </a:lnTo>
                      <a:lnTo>
                        <a:pt x="649" y="1231"/>
                      </a:lnTo>
                      <a:lnTo>
                        <a:pt x="654" y="1227"/>
                      </a:lnTo>
                      <a:lnTo>
                        <a:pt x="656" y="1184"/>
                      </a:lnTo>
                      <a:lnTo>
                        <a:pt x="659" y="1143"/>
                      </a:lnTo>
                      <a:lnTo>
                        <a:pt x="663" y="1101"/>
                      </a:lnTo>
                      <a:lnTo>
                        <a:pt x="665" y="1059"/>
                      </a:lnTo>
                      <a:lnTo>
                        <a:pt x="672" y="1035"/>
                      </a:lnTo>
                      <a:lnTo>
                        <a:pt x="679" y="1009"/>
                      </a:lnTo>
                      <a:lnTo>
                        <a:pt x="686" y="985"/>
                      </a:lnTo>
                      <a:lnTo>
                        <a:pt x="693" y="961"/>
                      </a:lnTo>
                      <a:lnTo>
                        <a:pt x="699" y="947"/>
                      </a:lnTo>
                      <a:lnTo>
                        <a:pt x="704" y="934"/>
                      </a:lnTo>
                      <a:lnTo>
                        <a:pt x="710" y="922"/>
                      </a:lnTo>
                      <a:lnTo>
                        <a:pt x="717" y="909"/>
                      </a:lnTo>
                      <a:lnTo>
                        <a:pt x="725" y="896"/>
                      </a:lnTo>
                      <a:lnTo>
                        <a:pt x="732" y="885"/>
                      </a:lnTo>
                      <a:lnTo>
                        <a:pt x="740" y="872"/>
                      </a:lnTo>
                      <a:lnTo>
                        <a:pt x="748" y="861"/>
                      </a:lnTo>
                      <a:lnTo>
                        <a:pt x="763" y="840"/>
                      </a:lnTo>
                      <a:lnTo>
                        <a:pt x="778" y="818"/>
                      </a:lnTo>
                      <a:lnTo>
                        <a:pt x="794" y="794"/>
                      </a:lnTo>
                      <a:lnTo>
                        <a:pt x="810" y="767"/>
                      </a:lnTo>
                      <a:lnTo>
                        <a:pt x="825" y="740"/>
                      </a:lnTo>
                      <a:lnTo>
                        <a:pt x="841" y="710"/>
                      </a:lnTo>
                      <a:lnTo>
                        <a:pt x="855" y="677"/>
                      </a:lnTo>
                      <a:lnTo>
                        <a:pt x="868" y="643"/>
                      </a:lnTo>
                      <a:lnTo>
                        <a:pt x="879" y="607"/>
                      </a:lnTo>
                      <a:lnTo>
                        <a:pt x="889" y="569"/>
                      </a:lnTo>
                      <a:lnTo>
                        <a:pt x="897" y="530"/>
                      </a:lnTo>
                      <a:lnTo>
                        <a:pt x="901" y="489"/>
                      </a:lnTo>
                      <a:lnTo>
                        <a:pt x="902" y="445"/>
                      </a:lnTo>
                      <a:lnTo>
                        <a:pt x="901" y="399"/>
                      </a:lnTo>
                      <a:lnTo>
                        <a:pt x="895" y="353"/>
                      </a:lnTo>
                      <a:lnTo>
                        <a:pt x="886" y="303"/>
                      </a:lnTo>
                      <a:lnTo>
                        <a:pt x="869" y="250"/>
                      </a:lnTo>
                      <a:lnTo>
                        <a:pt x="845" y="203"/>
                      </a:lnTo>
                      <a:lnTo>
                        <a:pt x="815" y="160"/>
                      </a:lnTo>
                      <a:lnTo>
                        <a:pt x="781" y="124"/>
                      </a:lnTo>
                      <a:lnTo>
                        <a:pt x="743" y="92"/>
                      </a:lnTo>
                      <a:lnTo>
                        <a:pt x="701" y="66"/>
                      </a:lnTo>
                      <a:lnTo>
                        <a:pt x="657" y="44"/>
                      </a:lnTo>
                      <a:lnTo>
                        <a:pt x="611" y="27"/>
                      </a:lnTo>
                      <a:lnTo>
                        <a:pt x="564" y="14"/>
                      </a:lnTo>
                      <a:lnTo>
                        <a:pt x="515" y="5"/>
                      </a:lnTo>
                      <a:lnTo>
                        <a:pt x="468" y="1"/>
                      </a:lnTo>
                      <a:lnTo>
                        <a:pt x="422" y="0"/>
                      </a:lnTo>
                      <a:lnTo>
                        <a:pt x="377" y="4"/>
                      </a:lnTo>
                      <a:lnTo>
                        <a:pt x="335" y="12"/>
                      </a:lnTo>
                      <a:lnTo>
                        <a:pt x="295" y="22"/>
                      </a:lnTo>
                      <a:lnTo>
                        <a:pt x="260" y="36"/>
                      </a:lnTo>
                      <a:close/>
                    </a:path>
                  </a:pathLst>
                </a:custGeom>
                <a:solidFill>
                  <a:srgbClr val="EF8914"/>
                </a:solidFill>
                <a:ln w="9525">
                  <a:noFill/>
                  <a:round/>
                  <a:headEnd/>
                  <a:tailEnd/>
                </a:ln>
                <a:effectLst/>
              </p:spPr>
              <p:txBody>
                <a:bodyPr/>
                <a:lstStyle/>
                <a:p>
                  <a:pPr>
                    <a:defRPr/>
                  </a:pPr>
                  <a:endParaRPr lang="en-US">
                    <a:latin typeface="Arial" charset="0"/>
                    <a:cs typeface="+mn-cs"/>
                  </a:endParaRPr>
                </a:p>
              </p:txBody>
            </p:sp>
            <p:sp>
              <p:nvSpPr>
                <p:cNvPr id="6156" name="Freeform 12"/>
                <p:cNvSpPr>
                  <a:spLocks/>
                </p:cNvSpPr>
                <p:nvPr/>
              </p:nvSpPr>
              <p:spPr bwMode="auto">
                <a:xfrm>
                  <a:off x="2207" y="2836"/>
                  <a:ext cx="448" cy="629"/>
                </a:xfrm>
                <a:custGeom>
                  <a:avLst/>
                  <a:gdLst/>
                  <a:ahLst/>
                  <a:cxnLst>
                    <a:cxn ang="0">
                      <a:pos x="219" y="58"/>
                    </a:cxn>
                    <a:cxn ang="0">
                      <a:pos x="143" y="117"/>
                    </a:cxn>
                    <a:cxn ang="0">
                      <a:pos x="79" y="190"/>
                    </a:cxn>
                    <a:cxn ang="0">
                      <a:pos x="32" y="273"/>
                    </a:cxn>
                    <a:cxn ang="0">
                      <a:pos x="6" y="369"/>
                    </a:cxn>
                    <a:cxn ang="0">
                      <a:pos x="1" y="477"/>
                    </a:cxn>
                    <a:cxn ang="0">
                      <a:pos x="24" y="595"/>
                    </a:cxn>
                    <a:cxn ang="0">
                      <a:pos x="77" y="724"/>
                    </a:cxn>
                    <a:cxn ang="0">
                      <a:pos x="128" y="812"/>
                    </a:cxn>
                    <a:cxn ang="0">
                      <a:pos x="152" y="847"/>
                    </a:cxn>
                    <a:cxn ang="0">
                      <a:pos x="176" y="884"/>
                    </a:cxn>
                    <a:cxn ang="0">
                      <a:pos x="200" y="920"/>
                    </a:cxn>
                    <a:cxn ang="0">
                      <a:pos x="216" y="949"/>
                    </a:cxn>
                    <a:cxn ang="0">
                      <a:pos x="226" y="972"/>
                    </a:cxn>
                    <a:cxn ang="0">
                      <a:pos x="235" y="995"/>
                    </a:cxn>
                    <a:cxn ang="0">
                      <a:pos x="244" y="1017"/>
                    </a:cxn>
                    <a:cxn ang="0">
                      <a:pos x="253" y="1073"/>
                    </a:cxn>
                    <a:cxn ang="0">
                      <a:pos x="264" y="1164"/>
                    </a:cxn>
                    <a:cxn ang="0">
                      <a:pos x="274" y="1223"/>
                    </a:cxn>
                    <a:cxn ang="0">
                      <a:pos x="287" y="1247"/>
                    </a:cxn>
                    <a:cxn ang="0">
                      <a:pos x="313" y="1260"/>
                    </a:cxn>
                    <a:cxn ang="0">
                      <a:pos x="353" y="1260"/>
                    </a:cxn>
                    <a:cxn ang="0">
                      <a:pos x="393" y="1260"/>
                    </a:cxn>
                    <a:cxn ang="0">
                      <a:pos x="433" y="1260"/>
                    </a:cxn>
                    <a:cxn ang="0">
                      <a:pos x="473" y="1260"/>
                    </a:cxn>
                    <a:cxn ang="0">
                      <a:pos x="513" y="1260"/>
                    </a:cxn>
                    <a:cxn ang="0">
                      <a:pos x="553" y="1260"/>
                    </a:cxn>
                    <a:cxn ang="0">
                      <a:pos x="593" y="1260"/>
                    </a:cxn>
                    <a:cxn ang="0">
                      <a:pos x="617" y="1255"/>
                    </a:cxn>
                    <a:cxn ang="0">
                      <a:pos x="626" y="1246"/>
                    </a:cxn>
                    <a:cxn ang="0">
                      <a:pos x="635" y="1236"/>
                    </a:cxn>
                    <a:cxn ang="0">
                      <a:pos x="645" y="1226"/>
                    </a:cxn>
                    <a:cxn ang="0">
                      <a:pos x="652" y="1180"/>
                    </a:cxn>
                    <a:cxn ang="0">
                      <a:pos x="659" y="1097"/>
                    </a:cxn>
                    <a:cxn ang="0">
                      <a:pos x="668" y="1031"/>
                    </a:cxn>
                    <a:cxn ang="0">
                      <a:pos x="682" y="981"/>
                    </a:cxn>
                    <a:cxn ang="0">
                      <a:pos x="694" y="944"/>
                    </a:cxn>
                    <a:cxn ang="0">
                      <a:pos x="707" y="919"/>
                    </a:cxn>
                    <a:cxn ang="0">
                      <a:pos x="721" y="893"/>
                    </a:cxn>
                    <a:cxn ang="0">
                      <a:pos x="736" y="869"/>
                    </a:cxn>
                    <a:cxn ang="0">
                      <a:pos x="758" y="837"/>
                    </a:cxn>
                    <a:cxn ang="0">
                      <a:pos x="789" y="791"/>
                    </a:cxn>
                    <a:cxn ang="0">
                      <a:pos x="821" y="737"/>
                    </a:cxn>
                    <a:cxn ang="0">
                      <a:pos x="850" y="675"/>
                    </a:cxn>
                    <a:cxn ang="0">
                      <a:pos x="874" y="606"/>
                    </a:cxn>
                    <a:cxn ang="0">
                      <a:pos x="891" y="527"/>
                    </a:cxn>
                    <a:cxn ang="0">
                      <a:pos x="898" y="442"/>
                    </a:cxn>
                    <a:cxn ang="0">
                      <a:pos x="891" y="350"/>
                    </a:cxn>
                    <a:cxn ang="0">
                      <a:pos x="863" y="247"/>
                    </a:cxn>
                    <a:cxn ang="0">
                      <a:pos x="811" y="159"/>
                    </a:cxn>
                    <a:cxn ang="0">
                      <a:pos x="739" y="91"/>
                    </a:cxn>
                    <a:cxn ang="0">
                      <a:pos x="655" y="42"/>
                    </a:cxn>
                    <a:cxn ang="0">
                      <a:pos x="563" y="12"/>
                    </a:cxn>
                    <a:cxn ang="0">
                      <a:pos x="469" y="0"/>
                    </a:cxn>
                    <a:cxn ang="0">
                      <a:pos x="378" y="3"/>
                    </a:cxn>
                    <a:cxn ang="0">
                      <a:pos x="296" y="20"/>
                    </a:cxn>
                  </a:cxnLst>
                  <a:rect l="0" t="0" r="r" b="b"/>
                  <a:pathLst>
                    <a:path w="898" h="1260">
                      <a:moveTo>
                        <a:pt x="260" y="34"/>
                      </a:moveTo>
                      <a:lnTo>
                        <a:pt x="219" y="58"/>
                      </a:lnTo>
                      <a:lnTo>
                        <a:pt x="179" y="86"/>
                      </a:lnTo>
                      <a:lnTo>
                        <a:pt x="143" y="117"/>
                      </a:lnTo>
                      <a:lnTo>
                        <a:pt x="109" y="152"/>
                      </a:lnTo>
                      <a:lnTo>
                        <a:pt x="79" y="190"/>
                      </a:lnTo>
                      <a:lnTo>
                        <a:pt x="54" y="230"/>
                      </a:lnTo>
                      <a:lnTo>
                        <a:pt x="32" y="273"/>
                      </a:lnTo>
                      <a:lnTo>
                        <a:pt x="16" y="320"/>
                      </a:lnTo>
                      <a:lnTo>
                        <a:pt x="6" y="369"/>
                      </a:lnTo>
                      <a:lnTo>
                        <a:pt x="0" y="421"/>
                      </a:lnTo>
                      <a:lnTo>
                        <a:pt x="1" y="477"/>
                      </a:lnTo>
                      <a:lnTo>
                        <a:pt x="9" y="534"/>
                      </a:lnTo>
                      <a:lnTo>
                        <a:pt x="24" y="595"/>
                      </a:lnTo>
                      <a:lnTo>
                        <a:pt x="47" y="659"/>
                      </a:lnTo>
                      <a:lnTo>
                        <a:pt x="77" y="724"/>
                      </a:lnTo>
                      <a:lnTo>
                        <a:pt x="116" y="793"/>
                      </a:lnTo>
                      <a:lnTo>
                        <a:pt x="128" y="812"/>
                      </a:lnTo>
                      <a:lnTo>
                        <a:pt x="140" y="829"/>
                      </a:lnTo>
                      <a:lnTo>
                        <a:pt x="152" y="847"/>
                      </a:lnTo>
                      <a:lnTo>
                        <a:pt x="165" y="866"/>
                      </a:lnTo>
                      <a:lnTo>
                        <a:pt x="176" y="884"/>
                      </a:lnTo>
                      <a:lnTo>
                        <a:pt x="189" y="902"/>
                      </a:lnTo>
                      <a:lnTo>
                        <a:pt x="200" y="920"/>
                      </a:lnTo>
                      <a:lnTo>
                        <a:pt x="212" y="937"/>
                      </a:lnTo>
                      <a:lnTo>
                        <a:pt x="216" y="949"/>
                      </a:lnTo>
                      <a:lnTo>
                        <a:pt x="221" y="960"/>
                      </a:lnTo>
                      <a:lnTo>
                        <a:pt x="226" y="972"/>
                      </a:lnTo>
                      <a:lnTo>
                        <a:pt x="230" y="983"/>
                      </a:lnTo>
                      <a:lnTo>
                        <a:pt x="235" y="995"/>
                      </a:lnTo>
                      <a:lnTo>
                        <a:pt x="239" y="1005"/>
                      </a:lnTo>
                      <a:lnTo>
                        <a:pt x="244" y="1017"/>
                      </a:lnTo>
                      <a:lnTo>
                        <a:pt x="249" y="1028"/>
                      </a:lnTo>
                      <a:lnTo>
                        <a:pt x="253" y="1073"/>
                      </a:lnTo>
                      <a:lnTo>
                        <a:pt x="258" y="1118"/>
                      </a:lnTo>
                      <a:lnTo>
                        <a:pt x="264" y="1164"/>
                      </a:lnTo>
                      <a:lnTo>
                        <a:pt x="268" y="1210"/>
                      </a:lnTo>
                      <a:lnTo>
                        <a:pt x="274" y="1223"/>
                      </a:lnTo>
                      <a:lnTo>
                        <a:pt x="281" y="1234"/>
                      </a:lnTo>
                      <a:lnTo>
                        <a:pt x="287" y="1247"/>
                      </a:lnTo>
                      <a:lnTo>
                        <a:pt x="293" y="1260"/>
                      </a:lnTo>
                      <a:lnTo>
                        <a:pt x="313" y="1260"/>
                      </a:lnTo>
                      <a:lnTo>
                        <a:pt x="334" y="1260"/>
                      </a:lnTo>
                      <a:lnTo>
                        <a:pt x="353" y="1260"/>
                      </a:lnTo>
                      <a:lnTo>
                        <a:pt x="373" y="1260"/>
                      </a:lnTo>
                      <a:lnTo>
                        <a:pt x="393" y="1260"/>
                      </a:lnTo>
                      <a:lnTo>
                        <a:pt x="413" y="1260"/>
                      </a:lnTo>
                      <a:lnTo>
                        <a:pt x="433" y="1260"/>
                      </a:lnTo>
                      <a:lnTo>
                        <a:pt x="454" y="1260"/>
                      </a:lnTo>
                      <a:lnTo>
                        <a:pt x="473" y="1260"/>
                      </a:lnTo>
                      <a:lnTo>
                        <a:pt x="493" y="1260"/>
                      </a:lnTo>
                      <a:lnTo>
                        <a:pt x="513" y="1260"/>
                      </a:lnTo>
                      <a:lnTo>
                        <a:pt x="533" y="1260"/>
                      </a:lnTo>
                      <a:lnTo>
                        <a:pt x="553" y="1260"/>
                      </a:lnTo>
                      <a:lnTo>
                        <a:pt x="572" y="1260"/>
                      </a:lnTo>
                      <a:lnTo>
                        <a:pt x="593" y="1260"/>
                      </a:lnTo>
                      <a:lnTo>
                        <a:pt x="612" y="1260"/>
                      </a:lnTo>
                      <a:lnTo>
                        <a:pt x="617" y="1255"/>
                      </a:lnTo>
                      <a:lnTo>
                        <a:pt x="622" y="1251"/>
                      </a:lnTo>
                      <a:lnTo>
                        <a:pt x="626" y="1246"/>
                      </a:lnTo>
                      <a:lnTo>
                        <a:pt x="631" y="1240"/>
                      </a:lnTo>
                      <a:lnTo>
                        <a:pt x="635" y="1236"/>
                      </a:lnTo>
                      <a:lnTo>
                        <a:pt x="640" y="1231"/>
                      </a:lnTo>
                      <a:lnTo>
                        <a:pt x="645" y="1226"/>
                      </a:lnTo>
                      <a:lnTo>
                        <a:pt x="649" y="1222"/>
                      </a:lnTo>
                      <a:lnTo>
                        <a:pt x="652" y="1180"/>
                      </a:lnTo>
                      <a:lnTo>
                        <a:pt x="655" y="1139"/>
                      </a:lnTo>
                      <a:lnTo>
                        <a:pt x="659" y="1097"/>
                      </a:lnTo>
                      <a:lnTo>
                        <a:pt x="661" y="1055"/>
                      </a:lnTo>
                      <a:lnTo>
                        <a:pt x="668" y="1031"/>
                      </a:lnTo>
                      <a:lnTo>
                        <a:pt x="675" y="1005"/>
                      </a:lnTo>
                      <a:lnTo>
                        <a:pt x="682" y="981"/>
                      </a:lnTo>
                      <a:lnTo>
                        <a:pt x="688" y="957"/>
                      </a:lnTo>
                      <a:lnTo>
                        <a:pt x="694" y="944"/>
                      </a:lnTo>
                      <a:lnTo>
                        <a:pt x="700" y="931"/>
                      </a:lnTo>
                      <a:lnTo>
                        <a:pt x="707" y="919"/>
                      </a:lnTo>
                      <a:lnTo>
                        <a:pt x="714" y="906"/>
                      </a:lnTo>
                      <a:lnTo>
                        <a:pt x="721" y="893"/>
                      </a:lnTo>
                      <a:lnTo>
                        <a:pt x="729" y="881"/>
                      </a:lnTo>
                      <a:lnTo>
                        <a:pt x="736" y="869"/>
                      </a:lnTo>
                      <a:lnTo>
                        <a:pt x="744" y="857"/>
                      </a:lnTo>
                      <a:lnTo>
                        <a:pt x="758" y="837"/>
                      </a:lnTo>
                      <a:lnTo>
                        <a:pt x="774" y="815"/>
                      </a:lnTo>
                      <a:lnTo>
                        <a:pt x="789" y="791"/>
                      </a:lnTo>
                      <a:lnTo>
                        <a:pt x="805" y="764"/>
                      </a:lnTo>
                      <a:lnTo>
                        <a:pt x="821" y="737"/>
                      </a:lnTo>
                      <a:lnTo>
                        <a:pt x="836" y="707"/>
                      </a:lnTo>
                      <a:lnTo>
                        <a:pt x="850" y="675"/>
                      </a:lnTo>
                      <a:lnTo>
                        <a:pt x="863" y="641"/>
                      </a:lnTo>
                      <a:lnTo>
                        <a:pt x="874" y="606"/>
                      </a:lnTo>
                      <a:lnTo>
                        <a:pt x="884" y="568"/>
                      </a:lnTo>
                      <a:lnTo>
                        <a:pt x="891" y="527"/>
                      </a:lnTo>
                      <a:lnTo>
                        <a:pt x="896" y="486"/>
                      </a:lnTo>
                      <a:lnTo>
                        <a:pt x="898" y="442"/>
                      </a:lnTo>
                      <a:lnTo>
                        <a:pt x="896" y="397"/>
                      </a:lnTo>
                      <a:lnTo>
                        <a:pt x="891" y="350"/>
                      </a:lnTo>
                      <a:lnTo>
                        <a:pt x="882" y="300"/>
                      </a:lnTo>
                      <a:lnTo>
                        <a:pt x="863" y="247"/>
                      </a:lnTo>
                      <a:lnTo>
                        <a:pt x="840" y="200"/>
                      </a:lnTo>
                      <a:lnTo>
                        <a:pt x="811" y="159"/>
                      </a:lnTo>
                      <a:lnTo>
                        <a:pt x="777" y="122"/>
                      </a:lnTo>
                      <a:lnTo>
                        <a:pt x="739" y="91"/>
                      </a:lnTo>
                      <a:lnTo>
                        <a:pt x="699" y="64"/>
                      </a:lnTo>
                      <a:lnTo>
                        <a:pt x="655" y="42"/>
                      </a:lnTo>
                      <a:lnTo>
                        <a:pt x="609" y="25"/>
                      </a:lnTo>
                      <a:lnTo>
                        <a:pt x="563" y="12"/>
                      </a:lnTo>
                      <a:lnTo>
                        <a:pt x="516" y="4"/>
                      </a:lnTo>
                      <a:lnTo>
                        <a:pt x="469" y="0"/>
                      </a:lnTo>
                      <a:lnTo>
                        <a:pt x="422" y="0"/>
                      </a:lnTo>
                      <a:lnTo>
                        <a:pt x="378" y="3"/>
                      </a:lnTo>
                      <a:lnTo>
                        <a:pt x="335" y="10"/>
                      </a:lnTo>
                      <a:lnTo>
                        <a:pt x="296" y="20"/>
                      </a:lnTo>
                      <a:lnTo>
                        <a:pt x="260" y="34"/>
                      </a:lnTo>
                      <a:close/>
                    </a:path>
                  </a:pathLst>
                </a:custGeom>
                <a:solidFill>
                  <a:srgbClr val="F29111"/>
                </a:solidFill>
                <a:ln w="9525">
                  <a:noFill/>
                  <a:round/>
                  <a:headEnd/>
                  <a:tailEnd/>
                </a:ln>
                <a:effectLst/>
              </p:spPr>
              <p:txBody>
                <a:bodyPr/>
                <a:lstStyle/>
                <a:p>
                  <a:pPr>
                    <a:defRPr/>
                  </a:pPr>
                  <a:endParaRPr lang="en-US">
                    <a:latin typeface="Arial" charset="0"/>
                    <a:cs typeface="+mn-cs"/>
                  </a:endParaRPr>
                </a:p>
              </p:txBody>
            </p:sp>
            <p:sp>
              <p:nvSpPr>
                <p:cNvPr id="6157" name="Freeform 13"/>
                <p:cNvSpPr>
                  <a:spLocks/>
                </p:cNvSpPr>
                <p:nvPr/>
              </p:nvSpPr>
              <p:spPr bwMode="auto">
                <a:xfrm>
                  <a:off x="2210" y="2839"/>
                  <a:ext cx="443" cy="626"/>
                </a:xfrm>
                <a:custGeom>
                  <a:avLst/>
                  <a:gdLst/>
                  <a:ahLst/>
                  <a:cxnLst>
                    <a:cxn ang="0">
                      <a:pos x="218" y="58"/>
                    </a:cxn>
                    <a:cxn ang="0">
                      <a:pos x="142" y="116"/>
                    </a:cxn>
                    <a:cxn ang="0">
                      <a:pos x="79" y="189"/>
                    </a:cxn>
                    <a:cxn ang="0">
                      <a:pos x="31" y="272"/>
                    </a:cxn>
                    <a:cxn ang="0">
                      <a:pos x="5" y="369"/>
                    </a:cxn>
                    <a:cxn ang="0">
                      <a:pos x="1" y="476"/>
                    </a:cxn>
                    <a:cxn ang="0">
                      <a:pos x="24" y="594"/>
                    </a:cxn>
                    <a:cxn ang="0">
                      <a:pos x="77" y="723"/>
                    </a:cxn>
                    <a:cxn ang="0">
                      <a:pos x="128" y="810"/>
                    </a:cxn>
                    <a:cxn ang="0">
                      <a:pos x="152" y="845"/>
                    </a:cxn>
                    <a:cxn ang="0">
                      <a:pos x="176" y="882"/>
                    </a:cxn>
                    <a:cxn ang="0">
                      <a:pos x="201" y="918"/>
                    </a:cxn>
                    <a:cxn ang="0">
                      <a:pos x="217" y="948"/>
                    </a:cxn>
                    <a:cxn ang="0">
                      <a:pos x="225" y="970"/>
                    </a:cxn>
                    <a:cxn ang="0">
                      <a:pos x="234" y="993"/>
                    </a:cxn>
                    <a:cxn ang="0">
                      <a:pos x="243" y="1015"/>
                    </a:cxn>
                    <a:cxn ang="0">
                      <a:pos x="252" y="1072"/>
                    </a:cxn>
                    <a:cxn ang="0">
                      <a:pos x="263" y="1162"/>
                    </a:cxn>
                    <a:cxn ang="0">
                      <a:pos x="273" y="1221"/>
                    </a:cxn>
                    <a:cxn ang="0">
                      <a:pos x="286" y="1245"/>
                    </a:cxn>
                    <a:cxn ang="0">
                      <a:pos x="312" y="1258"/>
                    </a:cxn>
                    <a:cxn ang="0">
                      <a:pos x="353" y="1258"/>
                    </a:cxn>
                    <a:cxn ang="0">
                      <a:pos x="392" y="1258"/>
                    </a:cxn>
                    <a:cxn ang="0">
                      <a:pos x="432" y="1258"/>
                    </a:cxn>
                    <a:cxn ang="0">
                      <a:pos x="471" y="1258"/>
                    </a:cxn>
                    <a:cxn ang="0">
                      <a:pos x="512" y="1258"/>
                    </a:cxn>
                    <a:cxn ang="0">
                      <a:pos x="551" y="1258"/>
                    </a:cxn>
                    <a:cxn ang="0">
                      <a:pos x="591" y="1258"/>
                    </a:cxn>
                    <a:cxn ang="0">
                      <a:pos x="619" y="1249"/>
                    </a:cxn>
                    <a:cxn ang="0">
                      <a:pos x="636" y="1229"/>
                    </a:cxn>
                    <a:cxn ang="0">
                      <a:pos x="646" y="1178"/>
                    </a:cxn>
                    <a:cxn ang="0">
                      <a:pos x="653" y="1095"/>
                    </a:cxn>
                    <a:cxn ang="0">
                      <a:pos x="662" y="1029"/>
                    </a:cxn>
                    <a:cxn ang="0">
                      <a:pos x="676" y="980"/>
                    </a:cxn>
                    <a:cxn ang="0">
                      <a:pos x="689" y="942"/>
                    </a:cxn>
                    <a:cxn ang="0">
                      <a:pos x="703" y="917"/>
                    </a:cxn>
                    <a:cxn ang="0">
                      <a:pos x="717" y="891"/>
                    </a:cxn>
                    <a:cxn ang="0">
                      <a:pos x="732" y="867"/>
                    </a:cxn>
                    <a:cxn ang="0">
                      <a:pos x="753" y="835"/>
                    </a:cxn>
                    <a:cxn ang="0">
                      <a:pos x="784" y="790"/>
                    </a:cxn>
                    <a:cxn ang="0">
                      <a:pos x="816" y="736"/>
                    </a:cxn>
                    <a:cxn ang="0">
                      <a:pos x="844" y="675"/>
                    </a:cxn>
                    <a:cxn ang="0">
                      <a:pos x="869" y="605"/>
                    </a:cxn>
                    <a:cxn ang="0">
                      <a:pos x="886" y="528"/>
                    </a:cxn>
                    <a:cxn ang="0">
                      <a:pos x="892" y="442"/>
                    </a:cxn>
                    <a:cxn ang="0">
                      <a:pos x="886" y="350"/>
                    </a:cxn>
                    <a:cxn ang="0">
                      <a:pos x="858" y="248"/>
                    </a:cxn>
                    <a:cxn ang="0">
                      <a:pos x="806" y="160"/>
                    </a:cxn>
                    <a:cxn ang="0">
                      <a:pos x="735" y="92"/>
                    </a:cxn>
                    <a:cxn ang="0">
                      <a:pos x="652" y="44"/>
                    </a:cxn>
                    <a:cxn ang="0">
                      <a:pos x="561" y="14"/>
                    </a:cxn>
                    <a:cxn ang="0">
                      <a:pos x="468" y="0"/>
                    </a:cxn>
                    <a:cxn ang="0">
                      <a:pos x="378" y="2"/>
                    </a:cxn>
                    <a:cxn ang="0">
                      <a:pos x="296" y="20"/>
                    </a:cxn>
                  </a:cxnLst>
                  <a:rect l="0" t="0" r="r" b="b"/>
                  <a:pathLst>
                    <a:path w="892" h="1258">
                      <a:moveTo>
                        <a:pt x="259" y="33"/>
                      </a:moveTo>
                      <a:lnTo>
                        <a:pt x="218" y="58"/>
                      </a:lnTo>
                      <a:lnTo>
                        <a:pt x="178" y="85"/>
                      </a:lnTo>
                      <a:lnTo>
                        <a:pt x="142" y="116"/>
                      </a:lnTo>
                      <a:lnTo>
                        <a:pt x="109" y="151"/>
                      </a:lnTo>
                      <a:lnTo>
                        <a:pt x="79" y="189"/>
                      </a:lnTo>
                      <a:lnTo>
                        <a:pt x="53" y="229"/>
                      </a:lnTo>
                      <a:lnTo>
                        <a:pt x="31" y="272"/>
                      </a:lnTo>
                      <a:lnTo>
                        <a:pt x="15" y="319"/>
                      </a:lnTo>
                      <a:lnTo>
                        <a:pt x="5" y="369"/>
                      </a:lnTo>
                      <a:lnTo>
                        <a:pt x="0" y="420"/>
                      </a:lnTo>
                      <a:lnTo>
                        <a:pt x="1" y="476"/>
                      </a:lnTo>
                      <a:lnTo>
                        <a:pt x="10" y="533"/>
                      </a:lnTo>
                      <a:lnTo>
                        <a:pt x="24" y="594"/>
                      </a:lnTo>
                      <a:lnTo>
                        <a:pt x="48" y="658"/>
                      </a:lnTo>
                      <a:lnTo>
                        <a:pt x="77" y="723"/>
                      </a:lnTo>
                      <a:lnTo>
                        <a:pt x="117" y="792"/>
                      </a:lnTo>
                      <a:lnTo>
                        <a:pt x="128" y="810"/>
                      </a:lnTo>
                      <a:lnTo>
                        <a:pt x="140" y="828"/>
                      </a:lnTo>
                      <a:lnTo>
                        <a:pt x="152" y="845"/>
                      </a:lnTo>
                      <a:lnTo>
                        <a:pt x="164" y="864"/>
                      </a:lnTo>
                      <a:lnTo>
                        <a:pt x="176" y="882"/>
                      </a:lnTo>
                      <a:lnTo>
                        <a:pt x="188" y="901"/>
                      </a:lnTo>
                      <a:lnTo>
                        <a:pt x="201" y="918"/>
                      </a:lnTo>
                      <a:lnTo>
                        <a:pt x="212" y="936"/>
                      </a:lnTo>
                      <a:lnTo>
                        <a:pt x="217" y="948"/>
                      </a:lnTo>
                      <a:lnTo>
                        <a:pt x="221" y="958"/>
                      </a:lnTo>
                      <a:lnTo>
                        <a:pt x="225" y="970"/>
                      </a:lnTo>
                      <a:lnTo>
                        <a:pt x="229" y="981"/>
                      </a:lnTo>
                      <a:lnTo>
                        <a:pt x="234" y="993"/>
                      </a:lnTo>
                      <a:lnTo>
                        <a:pt x="239" y="1003"/>
                      </a:lnTo>
                      <a:lnTo>
                        <a:pt x="243" y="1015"/>
                      </a:lnTo>
                      <a:lnTo>
                        <a:pt x="248" y="1026"/>
                      </a:lnTo>
                      <a:lnTo>
                        <a:pt x="252" y="1072"/>
                      </a:lnTo>
                      <a:lnTo>
                        <a:pt x="257" y="1117"/>
                      </a:lnTo>
                      <a:lnTo>
                        <a:pt x="263" y="1162"/>
                      </a:lnTo>
                      <a:lnTo>
                        <a:pt x="267" y="1208"/>
                      </a:lnTo>
                      <a:lnTo>
                        <a:pt x="273" y="1221"/>
                      </a:lnTo>
                      <a:lnTo>
                        <a:pt x="280" y="1232"/>
                      </a:lnTo>
                      <a:lnTo>
                        <a:pt x="286" y="1245"/>
                      </a:lnTo>
                      <a:lnTo>
                        <a:pt x="293" y="1258"/>
                      </a:lnTo>
                      <a:lnTo>
                        <a:pt x="312" y="1258"/>
                      </a:lnTo>
                      <a:lnTo>
                        <a:pt x="333" y="1258"/>
                      </a:lnTo>
                      <a:lnTo>
                        <a:pt x="353" y="1258"/>
                      </a:lnTo>
                      <a:lnTo>
                        <a:pt x="372" y="1258"/>
                      </a:lnTo>
                      <a:lnTo>
                        <a:pt x="392" y="1258"/>
                      </a:lnTo>
                      <a:lnTo>
                        <a:pt x="413" y="1258"/>
                      </a:lnTo>
                      <a:lnTo>
                        <a:pt x="432" y="1258"/>
                      </a:lnTo>
                      <a:lnTo>
                        <a:pt x="452" y="1258"/>
                      </a:lnTo>
                      <a:lnTo>
                        <a:pt x="471" y="1258"/>
                      </a:lnTo>
                      <a:lnTo>
                        <a:pt x="492" y="1258"/>
                      </a:lnTo>
                      <a:lnTo>
                        <a:pt x="512" y="1258"/>
                      </a:lnTo>
                      <a:lnTo>
                        <a:pt x="531" y="1258"/>
                      </a:lnTo>
                      <a:lnTo>
                        <a:pt x="551" y="1258"/>
                      </a:lnTo>
                      <a:lnTo>
                        <a:pt x="571" y="1258"/>
                      </a:lnTo>
                      <a:lnTo>
                        <a:pt x="591" y="1258"/>
                      </a:lnTo>
                      <a:lnTo>
                        <a:pt x="611" y="1258"/>
                      </a:lnTo>
                      <a:lnTo>
                        <a:pt x="619" y="1249"/>
                      </a:lnTo>
                      <a:lnTo>
                        <a:pt x="627" y="1238"/>
                      </a:lnTo>
                      <a:lnTo>
                        <a:pt x="636" y="1229"/>
                      </a:lnTo>
                      <a:lnTo>
                        <a:pt x="644" y="1220"/>
                      </a:lnTo>
                      <a:lnTo>
                        <a:pt x="646" y="1178"/>
                      </a:lnTo>
                      <a:lnTo>
                        <a:pt x="650" y="1137"/>
                      </a:lnTo>
                      <a:lnTo>
                        <a:pt x="653" y="1095"/>
                      </a:lnTo>
                      <a:lnTo>
                        <a:pt x="656" y="1053"/>
                      </a:lnTo>
                      <a:lnTo>
                        <a:pt x="662" y="1029"/>
                      </a:lnTo>
                      <a:lnTo>
                        <a:pt x="669" y="1004"/>
                      </a:lnTo>
                      <a:lnTo>
                        <a:pt x="676" y="980"/>
                      </a:lnTo>
                      <a:lnTo>
                        <a:pt x="683" y="955"/>
                      </a:lnTo>
                      <a:lnTo>
                        <a:pt x="689" y="942"/>
                      </a:lnTo>
                      <a:lnTo>
                        <a:pt x="696" y="929"/>
                      </a:lnTo>
                      <a:lnTo>
                        <a:pt x="703" y="917"/>
                      </a:lnTo>
                      <a:lnTo>
                        <a:pt x="710" y="904"/>
                      </a:lnTo>
                      <a:lnTo>
                        <a:pt x="717" y="891"/>
                      </a:lnTo>
                      <a:lnTo>
                        <a:pt x="725" y="879"/>
                      </a:lnTo>
                      <a:lnTo>
                        <a:pt x="732" y="867"/>
                      </a:lnTo>
                      <a:lnTo>
                        <a:pt x="740" y="855"/>
                      </a:lnTo>
                      <a:lnTo>
                        <a:pt x="753" y="835"/>
                      </a:lnTo>
                      <a:lnTo>
                        <a:pt x="768" y="813"/>
                      </a:lnTo>
                      <a:lnTo>
                        <a:pt x="784" y="790"/>
                      </a:lnTo>
                      <a:lnTo>
                        <a:pt x="799" y="764"/>
                      </a:lnTo>
                      <a:lnTo>
                        <a:pt x="816" y="736"/>
                      </a:lnTo>
                      <a:lnTo>
                        <a:pt x="831" y="706"/>
                      </a:lnTo>
                      <a:lnTo>
                        <a:pt x="844" y="675"/>
                      </a:lnTo>
                      <a:lnTo>
                        <a:pt x="857" y="640"/>
                      </a:lnTo>
                      <a:lnTo>
                        <a:pt x="869" y="605"/>
                      </a:lnTo>
                      <a:lnTo>
                        <a:pt x="878" y="567"/>
                      </a:lnTo>
                      <a:lnTo>
                        <a:pt x="886" y="528"/>
                      </a:lnTo>
                      <a:lnTo>
                        <a:pt x="890" y="486"/>
                      </a:lnTo>
                      <a:lnTo>
                        <a:pt x="892" y="442"/>
                      </a:lnTo>
                      <a:lnTo>
                        <a:pt x="890" y="397"/>
                      </a:lnTo>
                      <a:lnTo>
                        <a:pt x="886" y="350"/>
                      </a:lnTo>
                      <a:lnTo>
                        <a:pt x="877" y="301"/>
                      </a:lnTo>
                      <a:lnTo>
                        <a:pt x="858" y="248"/>
                      </a:lnTo>
                      <a:lnTo>
                        <a:pt x="835" y="202"/>
                      </a:lnTo>
                      <a:lnTo>
                        <a:pt x="806" y="160"/>
                      </a:lnTo>
                      <a:lnTo>
                        <a:pt x="773" y="123"/>
                      </a:lnTo>
                      <a:lnTo>
                        <a:pt x="735" y="92"/>
                      </a:lnTo>
                      <a:lnTo>
                        <a:pt x="695" y="66"/>
                      </a:lnTo>
                      <a:lnTo>
                        <a:pt x="652" y="44"/>
                      </a:lnTo>
                      <a:lnTo>
                        <a:pt x="607" y="27"/>
                      </a:lnTo>
                      <a:lnTo>
                        <a:pt x="561" y="14"/>
                      </a:lnTo>
                      <a:lnTo>
                        <a:pt x="515" y="5"/>
                      </a:lnTo>
                      <a:lnTo>
                        <a:pt x="468" y="0"/>
                      </a:lnTo>
                      <a:lnTo>
                        <a:pt x="423" y="0"/>
                      </a:lnTo>
                      <a:lnTo>
                        <a:pt x="378" y="2"/>
                      </a:lnTo>
                      <a:lnTo>
                        <a:pt x="335" y="9"/>
                      </a:lnTo>
                      <a:lnTo>
                        <a:pt x="296" y="20"/>
                      </a:lnTo>
                      <a:lnTo>
                        <a:pt x="259" y="33"/>
                      </a:lnTo>
                      <a:close/>
                    </a:path>
                  </a:pathLst>
                </a:custGeom>
                <a:solidFill>
                  <a:srgbClr val="F49B0F"/>
                </a:solidFill>
                <a:ln w="9525">
                  <a:noFill/>
                  <a:round/>
                  <a:headEnd/>
                  <a:tailEnd/>
                </a:ln>
                <a:effectLst/>
              </p:spPr>
              <p:txBody>
                <a:bodyPr/>
                <a:lstStyle/>
                <a:p>
                  <a:pPr>
                    <a:defRPr/>
                  </a:pPr>
                  <a:endParaRPr lang="en-US">
                    <a:latin typeface="Arial" charset="0"/>
                    <a:cs typeface="+mn-cs"/>
                  </a:endParaRPr>
                </a:p>
              </p:txBody>
            </p:sp>
            <p:sp>
              <p:nvSpPr>
                <p:cNvPr id="6158" name="Freeform 14"/>
                <p:cNvSpPr>
                  <a:spLocks/>
                </p:cNvSpPr>
                <p:nvPr/>
              </p:nvSpPr>
              <p:spPr bwMode="auto">
                <a:xfrm>
                  <a:off x="2210" y="2839"/>
                  <a:ext cx="443" cy="626"/>
                </a:xfrm>
                <a:custGeom>
                  <a:avLst/>
                  <a:gdLst/>
                  <a:ahLst/>
                  <a:cxnLst>
                    <a:cxn ang="0">
                      <a:pos x="216" y="58"/>
                    </a:cxn>
                    <a:cxn ang="0">
                      <a:pos x="140" y="117"/>
                    </a:cxn>
                    <a:cxn ang="0">
                      <a:pos x="78" y="188"/>
                    </a:cxn>
                    <a:cxn ang="0">
                      <a:pos x="31" y="272"/>
                    </a:cxn>
                    <a:cxn ang="0">
                      <a:pos x="4" y="368"/>
                    </a:cxn>
                    <a:cxn ang="0">
                      <a:pos x="1" y="475"/>
                    </a:cxn>
                    <a:cxn ang="0">
                      <a:pos x="24" y="592"/>
                    </a:cxn>
                    <a:cxn ang="0">
                      <a:pos x="77" y="722"/>
                    </a:cxn>
                    <a:cxn ang="0">
                      <a:pos x="127" y="809"/>
                    </a:cxn>
                    <a:cxn ang="0">
                      <a:pos x="152" y="845"/>
                    </a:cxn>
                    <a:cxn ang="0">
                      <a:pos x="176" y="880"/>
                    </a:cxn>
                    <a:cxn ang="0">
                      <a:pos x="200" y="916"/>
                    </a:cxn>
                    <a:cxn ang="0">
                      <a:pos x="216" y="946"/>
                    </a:cxn>
                    <a:cxn ang="0">
                      <a:pos x="224" y="968"/>
                    </a:cxn>
                    <a:cxn ang="0">
                      <a:pos x="233" y="991"/>
                    </a:cxn>
                    <a:cxn ang="0">
                      <a:pos x="243" y="1013"/>
                    </a:cxn>
                    <a:cxn ang="0">
                      <a:pos x="252" y="1070"/>
                    </a:cxn>
                    <a:cxn ang="0">
                      <a:pos x="262" y="1160"/>
                    </a:cxn>
                    <a:cxn ang="0">
                      <a:pos x="273" y="1219"/>
                    </a:cxn>
                    <a:cxn ang="0">
                      <a:pos x="285" y="1243"/>
                    </a:cxn>
                    <a:cxn ang="0">
                      <a:pos x="312" y="1256"/>
                    </a:cxn>
                    <a:cxn ang="0">
                      <a:pos x="351" y="1256"/>
                    </a:cxn>
                    <a:cxn ang="0">
                      <a:pos x="391" y="1256"/>
                    </a:cxn>
                    <a:cxn ang="0">
                      <a:pos x="430" y="1256"/>
                    </a:cxn>
                    <a:cxn ang="0">
                      <a:pos x="469" y="1256"/>
                    </a:cxn>
                    <a:cxn ang="0">
                      <a:pos x="509" y="1256"/>
                    </a:cxn>
                    <a:cxn ang="0">
                      <a:pos x="549" y="1256"/>
                    </a:cxn>
                    <a:cxn ang="0">
                      <a:pos x="588" y="1256"/>
                    </a:cxn>
                    <a:cxn ang="0">
                      <a:pos x="616" y="1247"/>
                    </a:cxn>
                    <a:cxn ang="0">
                      <a:pos x="631" y="1227"/>
                    </a:cxn>
                    <a:cxn ang="0">
                      <a:pos x="641" y="1176"/>
                    </a:cxn>
                    <a:cxn ang="0">
                      <a:pos x="648" y="1093"/>
                    </a:cxn>
                    <a:cxn ang="0">
                      <a:pos x="657" y="1027"/>
                    </a:cxn>
                    <a:cxn ang="0">
                      <a:pos x="671" y="978"/>
                    </a:cxn>
                    <a:cxn ang="0">
                      <a:pos x="684" y="940"/>
                    </a:cxn>
                    <a:cxn ang="0">
                      <a:pos x="697" y="915"/>
                    </a:cxn>
                    <a:cxn ang="0">
                      <a:pos x="711" y="891"/>
                    </a:cxn>
                    <a:cxn ang="0">
                      <a:pos x="726" y="866"/>
                    </a:cxn>
                    <a:cxn ang="0">
                      <a:pos x="748" y="834"/>
                    </a:cxn>
                    <a:cxn ang="0">
                      <a:pos x="778" y="789"/>
                    </a:cxn>
                    <a:cxn ang="0">
                      <a:pos x="809" y="736"/>
                    </a:cxn>
                    <a:cxn ang="0">
                      <a:pos x="838" y="674"/>
                    </a:cxn>
                    <a:cxn ang="0">
                      <a:pos x="862" y="605"/>
                    </a:cxn>
                    <a:cxn ang="0">
                      <a:pos x="879" y="528"/>
                    </a:cxn>
                    <a:cxn ang="0">
                      <a:pos x="885" y="443"/>
                    </a:cxn>
                    <a:cxn ang="0">
                      <a:pos x="879" y="350"/>
                    </a:cxn>
                    <a:cxn ang="0">
                      <a:pos x="852" y="249"/>
                    </a:cxn>
                    <a:cxn ang="0">
                      <a:pos x="800" y="160"/>
                    </a:cxn>
                    <a:cxn ang="0">
                      <a:pos x="731" y="92"/>
                    </a:cxn>
                    <a:cxn ang="0">
                      <a:pos x="649" y="44"/>
                    </a:cxn>
                    <a:cxn ang="0">
                      <a:pos x="559" y="14"/>
                    </a:cxn>
                    <a:cxn ang="0">
                      <a:pos x="467" y="1"/>
                    </a:cxn>
                    <a:cxn ang="0">
                      <a:pos x="378" y="4"/>
                    </a:cxn>
                    <a:cxn ang="0">
                      <a:pos x="296" y="20"/>
                    </a:cxn>
                  </a:cxnLst>
                  <a:rect l="0" t="0" r="r" b="b"/>
                  <a:pathLst>
                    <a:path w="885" h="1256">
                      <a:moveTo>
                        <a:pt x="259" y="34"/>
                      </a:moveTo>
                      <a:lnTo>
                        <a:pt x="216" y="58"/>
                      </a:lnTo>
                      <a:lnTo>
                        <a:pt x="177" y="86"/>
                      </a:lnTo>
                      <a:lnTo>
                        <a:pt x="140" y="117"/>
                      </a:lnTo>
                      <a:lnTo>
                        <a:pt x="107" y="151"/>
                      </a:lnTo>
                      <a:lnTo>
                        <a:pt x="78" y="188"/>
                      </a:lnTo>
                      <a:lnTo>
                        <a:pt x="51" y="228"/>
                      </a:lnTo>
                      <a:lnTo>
                        <a:pt x="31" y="272"/>
                      </a:lnTo>
                      <a:lnTo>
                        <a:pt x="15" y="318"/>
                      </a:lnTo>
                      <a:lnTo>
                        <a:pt x="4" y="368"/>
                      </a:lnTo>
                      <a:lnTo>
                        <a:pt x="0" y="420"/>
                      </a:lnTo>
                      <a:lnTo>
                        <a:pt x="1" y="475"/>
                      </a:lnTo>
                      <a:lnTo>
                        <a:pt x="9" y="532"/>
                      </a:lnTo>
                      <a:lnTo>
                        <a:pt x="24" y="592"/>
                      </a:lnTo>
                      <a:lnTo>
                        <a:pt x="47" y="656"/>
                      </a:lnTo>
                      <a:lnTo>
                        <a:pt x="77" y="722"/>
                      </a:lnTo>
                      <a:lnTo>
                        <a:pt x="116" y="790"/>
                      </a:lnTo>
                      <a:lnTo>
                        <a:pt x="127" y="809"/>
                      </a:lnTo>
                      <a:lnTo>
                        <a:pt x="139" y="826"/>
                      </a:lnTo>
                      <a:lnTo>
                        <a:pt x="152" y="845"/>
                      </a:lnTo>
                      <a:lnTo>
                        <a:pt x="163" y="862"/>
                      </a:lnTo>
                      <a:lnTo>
                        <a:pt x="176" y="880"/>
                      </a:lnTo>
                      <a:lnTo>
                        <a:pt x="187" y="899"/>
                      </a:lnTo>
                      <a:lnTo>
                        <a:pt x="200" y="916"/>
                      </a:lnTo>
                      <a:lnTo>
                        <a:pt x="211" y="934"/>
                      </a:lnTo>
                      <a:lnTo>
                        <a:pt x="216" y="946"/>
                      </a:lnTo>
                      <a:lnTo>
                        <a:pt x="221" y="956"/>
                      </a:lnTo>
                      <a:lnTo>
                        <a:pt x="224" y="968"/>
                      </a:lnTo>
                      <a:lnTo>
                        <a:pt x="229" y="979"/>
                      </a:lnTo>
                      <a:lnTo>
                        <a:pt x="233" y="991"/>
                      </a:lnTo>
                      <a:lnTo>
                        <a:pt x="238" y="1001"/>
                      </a:lnTo>
                      <a:lnTo>
                        <a:pt x="243" y="1013"/>
                      </a:lnTo>
                      <a:lnTo>
                        <a:pt x="247" y="1024"/>
                      </a:lnTo>
                      <a:lnTo>
                        <a:pt x="252" y="1070"/>
                      </a:lnTo>
                      <a:lnTo>
                        <a:pt x="256" y="1115"/>
                      </a:lnTo>
                      <a:lnTo>
                        <a:pt x="262" y="1160"/>
                      </a:lnTo>
                      <a:lnTo>
                        <a:pt x="267" y="1206"/>
                      </a:lnTo>
                      <a:lnTo>
                        <a:pt x="273" y="1219"/>
                      </a:lnTo>
                      <a:lnTo>
                        <a:pt x="279" y="1230"/>
                      </a:lnTo>
                      <a:lnTo>
                        <a:pt x="285" y="1243"/>
                      </a:lnTo>
                      <a:lnTo>
                        <a:pt x="292" y="1256"/>
                      </a:lnTo>
                      <a:lnTo>
                        <a:pt x="312" y="1256"/>
                      </a:lnTo>
                      <a:lnTo>
                        <a:pt x="331" y="1256"/>
                      </a:lnTo>
                      <a:lnTo>
                        <a:pt x="351" y="1256"/>
                      </a:lnTo>
                      <a:lnTo>
                        <a:pt x="370" y="1256"/>
                      </a:lnTo>
                      <a:lnTo>
                        <a:pt x="391" y="1256"/>
                      </a:lnTo>
                      <a:lnTo>
                        <a:pt x="411" y="1256"/>
                      </a:lnTo>
                      <a:lnTo>
                        <a:pt x="430" y="1256"/>
                      </a:lnTo>
                      <a:lnTo>
                        <a:pt x="450" y="1256"/>
                      </a:lnTo>
                      <a:lnTo>
                        <a:pt x="469" y="1256"/>
                      </a:lnTo>
                      <a:lnTo>
                        <a:pt x="489" y="1256"/>
                      </a:lnTo>
                      <a:lnTo>
                        <a:pt x="509" y="1256"/>
                      </a:lnTo>
                      <a:lnTo>
                        <a:pt x="529" y="1256"/>
                      </a:lnTo>
                      <a:lnTo>
                        <a:pt x="549" y="1256"/>
                      </a:lnTo>
                      <a:lnTo>
                        <a:pt x="568" y="1256"/>
                      </a:lnTo>
                      <a:lnTo>
                        <a:pt x="588" y="1256"/>
                      </a:lnTo>
                      <a:lnTo>
                        <a:pt x="608" y="1256"/>
                      </a:lnTo>
                      <a:lnTo>
                        <a:pt x="616" y="1247"/>
                      </a:lnTo>
                      <a:lnTo>
                        <a:pt x="624" y="1236"/>
                      </a:lnTo>
                      <a:lnTo>
                        <a:pt x="631" y="1227"/>
                      </a:lnTo>
                      <a:lnTo>
                        <a:pt x="639" y="1218"/>
                      </a:lnTo>
                      <a:lnTo>
                        <a:pt x="641" y="1176"/>
                      </a:lnTo>
                      <a:lnTo>
                        <a:pt x="644" y="1135"/>
                      </a:lnTo>
                      <a:lnTo>
                        <a:pt x="648" y="1093"/>
                      </a:lnTo>
                      <a:lnTo>
                        <a:pt x="650" y="1052"/>
                      </a:lnTo>
                      <a:lnTo>
                        <a:pt x="657" y="1027"/>
                      </a:lnTo>
                      <a:lnTo>
                        <a:pt x="664" y="1002"/>
                      </a:lnTo>
                      <a:lnTo>
                        <a:pt x="671" y="978"/>
                      </a:lnTo>
                      <a:lnTo>
                        <a:pt x="678" y="953"/>
                      </a:lnTo>
                      <a:lnTo>
                        <a:pt x="684" y="940"/>
                      </a:lnTo>
                      <a:lnTo>
                        <a:pt x="691" y="927"/>
                      </a:lnTo>
                      <a:lnTo>
                        <a:pt x="697" y="915"/>
                      </a:lnTo>
                      <a:lnTo>
                        <a:pt x="704" y="902"/>
                      </a:lnTo>
                      <a:lnTo>
                        <a:pt x="711" y="891"/>
                      </a:lnTo>
                      <a:lnTo>
                        <a:pt x="719" y="878"/>
                      </a:lnTo>
                      <a:lnTo>
                        <a:pt x="726" y="866"/>
                      </a:lnTo>
                      <a:lnTo>
                        <a:pt x="734" y="854"/>
                      </a:lnTo>
                      <a:lnTo>
                        <a:pt x="748" y="834"/>
                      </a:lnTo>
                      <a:lnTo>
                        <a:pt x="763" y="812"/>
                      </a:lnTo>
                      <a:lnTo>
                        <a:pt x="778" y="789"/>
                      </a:lnTo>
                      <a:lnTo>
                        <a:pt x="794" y="764"/>
                      </a:lnTo>
                      <a:lnTo>
                        <a:pt x="809" y="736"/>
                      </a:lnTo>
                      <a:lnTo>
                        <a:pt x="824" y="706"/>
                      </a:lnTo>
                      <a:lnTo>
                        <a:pt x="838" y="674"/>
                      </a:lnTo>
                      <a:lnTo>
                        <a:pt x="851" y="641"/>
                      </a:lnTo>
                      <a:lnTo>
                        <a:pt x="862" y="605"/>
                      </a:lnTo>
                      <a:lnTo>
                        <a:pt x="871" y="567"/>
                      </a:lnTo>
                      <a:lnTo>
                        <a:pt x="879" y="528"/>
                      </a:lnTo>
                      <a:lnTo>
                        <a:pt x="884" y="486"/>
                      </a:lnTo>
                      <a:lnTo>
                        <a:pt x="885" y="443"/>
                      </a:lnTo>
                      <a:lnTo>
                        <a:pt x="884" y="398"/>
                      </a:lnTo>
                      <a:lnTo>
                        <a:pt x="879" y="350"/>
                      </a:lnTo>
                      <a:lnTo>
                        <a:pt x="870" y="301"/>
                      </a:lnTo>
                      <a:lnTo>
                        <a:pt x="852" y="249"/>
                      </a:lnTo>
                      <a:lnTo>
                        <a:pt x="829" y="202"/>
                      </a:lnTo>
                      <a:lnTo>
                        <a:pt x="800" y="160"/>
                      </a:lnTo>
                      <a:lnTo>
                        <a:pt x="768" y="124"/>
                      </a:lnTo>
                      <a:lnTo>
                        <a:pt x="731" y="92"/>
                      </a:lnTo>
                      <a:lnTo>
                        <a:pt x="692" y="66"/>
                      </a:lnTo>
                      <a:lnTo>
                        <a:pt x="649" y="44"/>
                      </a:lnTo>
                      <a:lnTo>
                        <a:pt x="605" y="27"/>
                      </a:lnTo>
                      <a:lnTo>
                        <a:pt x="559" y="14"/>
                      </a:lnTo>
                      <a:lnTo>
                        <a:pt x="513" y="6"/>
                      </a:lnTo>
                      <a:lnTo>
                        <a:pt x="467" y="1"/>
                      </a:lnTo>
                      <a:lnTo>
                        <a:pt x="422" y="0"/>
                      </a:lnTo>
                      <a:lnTo>
                        <a:pt x="378" y="4"/>
                      </a:lnTo>
                      <a:lnTo>
                        <a:pt x="336" y="11"/>
                      </a:lnTo>
                      <a:lnTo>
                        <a:pt x="296" y="20"/>
                      </a:lnTo>
                      <a:lnTo>
                        <a:pt x="259" y="34"/>
                      </a:lnTo>
                      <a:close/>
                    </a:path>
                  </a:pathLst>
                </a:custGeom>
                <a:solidFill>
                  <a:srgbClr val="F7A50C"/>
                </a:solidFill>
                <a:ln w="9525">
                  <a:noFill/>
                  <a:round/>
                  <a:headEnd/>
                  <a:tailEnd/>
                </a:ln>
                <a:effectLst/>
              </p:spPr>
              <p:txBody>
                <a:bodyPr/>
                <a:lstStyle/>
                <a:p>
                  <a:pPr>
                    <a:defRPr/>
                  </a:pPr>
                  <a:endParaRPr lang="en-US">
                    <a:latin typeface="Arial" charset="0"/>
                    <a:cs typeface="+mn-cs"/>
                  </a:endParaRPr>
                </a:p>
              </p:txBody>
            </p:sp>
            <p:sp>
              <p:nvSpPr>
                <p:cNvPr id="6159" name="Freeform 15"/>
                <p:cNvSpPr>
                  <a:spLocks/>
                </p:cNvSpPr>
                <p:nvPr/>
              </p:nvSpPr>
              <p:spPr bwMode="auto">
                <a:xfrm>
                  <a:off x="2212" y="2839"/>
                  <a:ext cx="438" cy="626"/>
                </a:xfrm>
                <a:custGeom>
                  <a:avLst/>
                  <a:gdLst/>
                  <a:ahLst/>
                  <a:cxnLst>
                    <a:cxn ang="0">
                      <a:pos x="216" y="56"/>
                    </a:cxn>
                    <a:cxn ang="0">
                      <a:pos x="140" y="115"/>
                    </a:cxn>
                    <a:cxn ang="0">
                      <a:pos x="78" y="186"/>
                    </a:cxn>
                    <a:cxn ang="0">
                      <a:pos x="31" y="269"/>
                    </a:cxn>
                    <a:cxn ang="0">
                      <a:pos x="5" y="365"/>
                    </a:cxn>
                    <a:cxn ang="0">
                      <a:pos x="1" y="472"/>
                    </a:cxn>
                    <a:cxn ang="0">
                      <a:pos x="24" y="590"/>
                    </a:cxn>
                    <a:cxn ang="0">
                      <a:pos x="77" y="719"/>
                    </a:cxn>
                    <a:cxn ang="0">
                      <a:pos x="128" y="806"/>
                    </a:cxn>
                    <a:cxn ang="0">
                      <a:pos x="152" y="842"/>
                    </a:cxn>
                    <a:cxn ang="0">
                      <a:pos x="176" y="878"/>
                    </a:cxn>
                    <a:cxn ang="0">
                      <a:pos x="200" y="914"/>
                    </a:cxn>
                    <a:cxn ang="0">
                      <a:pos x="216" y="943"/>
                    </a:cxn>
                    <a:cxn ang="0">
                      <a:pos x="226" y="965"/>
                    </a:cxn>
                    <a:cxn ang="0">
                      <a:pos x="234" y="988"/>
                    </a:cxn>
                    <a:cxn ang="0">
                      <a:pos x="243" y="1010"/>
                    </a:cxn>
                    <a:cxn ang="0">
                      <a:pos x="252" y="1067"/>
                    </a:cxn>
                    <a:cxn ang="0">
                      <a:pos x="262" y="1157"/>
                    </a:cxn>
                    <a:cxn ang="0">
                      <a:pos x="273" y="1216"/>
                    </a:cxn>
                    <a:cxn ang="0">
                      <a:pos x="287" y="1240"/>
                    </a:cxn>
                    <a:cxn ang="0">
                      <a:pos x="312" y="1253"/>
                    </a:cxn>
                    <a:cxn ang="0">
                      <a:pos x="351" y="1253"/>
                    </a:cxn>
                    <a:cxn ang="0">
                      <a:pos x="390" y="1253"/>
                    </a:cxn>
                    <a:cxn ang="0">
                      <a:pos x="429" y="1253"/>
                    </a:cxn>
                    <a:cxn ang="0">
                      <a:pos x="470" y="1253"/>
                    </a:cxn>
                    <a:cxn ang="0">
                      <a:pos x="509" y="1253"/>
                    </a:cxn>
                    <a:cxn ang="0">
                      <a:pos x="548" y="1253"/>
                    </a:cxn>
                    <a:cxn ang="0">
                      <a:pos x="587" y="1253"/>
                    </a:cxn>
                    <a:cxn ang="0">
                      <a:pos x="614" y="1244"/>
                    </a:cxn>
                    <a:cxn ang="0">
                      <a:pos x="627" y="1224"/>
                    </a:cxn>
                    <a:cxn ang="0">
                      <a:pos x="637" y="1172"/>
                    </a:cxn>
                    <a:cxn ang="0">
                      <a:pos x="644" y="1090"/>
                    </a:cxn>
                    <a:cxn ang="0">
                      <a:pos x="653" y="1024"/>
                    </a:cxn>
                    <a:cxn ang="0">
                      <a:pos x="667" y="975"/>
                    </a:cxn>
                    <a:cxn ang="0">
                      <a:pos x="680" y="937"/>
                    </a:cxn>
                    <a:cxn ang="0">
                      <a:pos x="694" y="912"/>
                    </a:cxn>
                    <a:cxn ang="0">
                      <a:pos x="708" y="888"/>
                    </a:cxn>
                    <a:cxn ang="0">
                      <a:pos x="723" y="863"/>
                    </a:cxn>
                    <a:cxn ang="0">
                      <a:pos x="745" y="831"/>
                    </a:cxn>
                    <a:cxn ang="0">
                      <a:pos x="775" y="787"/>
                    </a:cxn>
                    <a:cxn ang="0">
                      <a:pos x="805" y="734"/>
                    </a:cxn>
                    <a:cxn ang="0">
                      <a:pos x="834" y="673"/>
                    </a:cxn>
                    <a:cxn ang="0">
                      <a:pos x="858" y="604"/>
                    </a:cxn>
                    <a:cxn ang="0">
                      <a:pos x="874" y="527"/>
                    </a:cxn>
                    <a:cxn ang="0">
                      <a:pos x="881" y="442"/>
                    </a:cxn>
                    <a:cxn ang="0">
                      <a:pos x="875" y="350"/>
                    </a:cxn>
                    <a:cxn ang="0">
                      <a:pos x="847" y="248"/>
                    </a:cxn>
                    <a:cxn ang="0">
                      <a:pos x="797" y="160"/>
                    </a:cxn>
                    <a:cxn ang="0">
                      <a:pos x="728" y="93"/>
                    </a:cxn>
                    <a:cxn ang="0">
                      <a:pos x="647" y="45"/>
                    </a:cxn>
                    <a:cxn ang="0">
                      <a:pos x="560" y="15"/>
                    </a:cxn>
                    <a:cxn ang="0">
                      <a:pos x="469" y="1"/>
                    </a:cxn>
                    <a:cxn ang="0">
                      <a:pos x="379" y="3"/>
                    </a:cxn>
                    <a:cxn ang="0">
                      <a:pos x="297" y="19"/>
                    </a:cxn>
                  </a:cxnLst>
                  <a:rect l="0" t="0" r="r" b="b"/>
                  <a:pathLst>
                    <a:path w="881" h="1253">
                      <a:moveTo>
                        <a:pt x="259" y="32"/>
                      </a:moveTo>
                      <a:lnTo>
                        <a:pt x="216" y="56"/>
                      </a:lnTo>
                      <a:lnTo>
                        <a:pt x="177" y="84"/>
                      </a:lnTo>
                      <a:lnTo>
                        <a:pt x="140" y="115"/>
                      </a:lnTo>
                      <a:lnTo>
                        <a:pt x="107" y="148"/>
                      </a:lnTo>
                      <a:lnTo>
                        <a:pt x="78" y="186"/>
                      </a:lnTo>
                      <a:lnTo>
                        <a:pt x="52" y="227"/>
                      </a:lnTo>
                      <a:lnTo>
                        <a:pt x="31" y="269"/>
                      </a:lnTo>
                      <a:lnTo>
                        <a:pt x="15" y="315"/>
                      </a:lnTo>
                      <a:lnTo>
                        <a:pt x="5" y="365"/>
                      </a:lnTo>
                      <a:lnTo>
                        <a:pt x="0" y="417"/>
                      </a:lnTo>
                      <a:lnTo>
                        <a:pt x="1" y="472"/>
                      </a:lnTo>
                      <a:lnTo>
                        <a:pt x="9" y="529"/>
                      </a:lnTo>
                      <a:lnTo>
                        <a:pt x="24" y="590"/>
                      </a:lnTo>
                      <a:lnTo>
                        <a:pt x="47" y="653"/>
                      </a:lnTo>
                      <a:lnTo>
                        <a:pt x="77" y="719"/>
                      </a:lnTo>
                      <a:lnTo>
                        <a:pt x="116" y="787"/>
                      </a:lnTo>
                      <a:lnTo>
                        <a:pt x="128" y="806"/>
                      </a:lnTo>
                      <a:lnTo>
                        <a:pt x="140" y="823"/>
                      </a:lnTo>
                      <a:lnTo>
                        <a:pt x="152" y="842"/>
                      </a:lnTo>
                      <a:lnTo>
                        <a:pt x="165" y="860"/>
                      </a:lnTo>
                      <a:lnTo>
                        <a:pt x="176" y="878"/>
                      </a:lnTo>
                      <a:lnTo>
                        <a:pt x="188" y="896"/>
                      </a:lnTo>
                      <a:lnTo>
                        <a:pt x="200" y="914"/>
                      </a:lnTo>
                      <a:lnTo>
                        <a:pt x="212" y="931"/>
                      </a:lnTo>
                      <a:lnTo>
                        <a:pt x="216" y="943"/>
                      </a:lnTo>
                      <a:lnTo>
                        <a:pt x="221" y="953"/>
                      </a:lnTo>
                      <a:lnTo>
                        <a:pt x="226" y="965"/>
                      </a:lnTo>
                      <a:lnTo>
                        <a:pt x="230" y="976"/>
                      </a:lnTo>
                      <a:lnTo>
                        <a:pt x="234" y="988"/>
                      </a:lnTo>
                      <a:lnTo>
                        <a:pt x="238" y="998"/>
                      </a:lnTo>
                      <a:lnTo>
                        <a:pt x="243" y="1010"/>
                      </a:lnTo>
                      <a:lnTo>
                        <a:pt x="247" y="1021"/>
                      </a:lnTo>
                      <a:lnTo>
                        <a:pt x="252" y="1067"/>
                      </a:lnTo>
                      <a:lnTo>
                        <a:pt x="258" y="1112"/>
                      </a:lnTo>
                      <a:lnTo>
                        <a:pt x="262" y="1157"/>
                      </a:lnTo>
                      <a:lnTo>
                        <a:pt x="267" y="1203"/>
                      </a:lnTo>
                      <a:lnTo>
                        <a:pt x="273" y="1216"/>
                      </a:lnTo>
                      <a:lnTo>
                        <a:pt x="280" y="1227"/>
                      </a:lnTo>
                      <a:lnTo>
                        <a:pt x="287" y="1240"/>
                      </a:lnTo>
                      <a:lnTo>
                        <a:pt x="292" y="1253"/>
                      </a:lnTo>
                      <a:lnTo>
                        <a:pt x="312" y="1253"/>
                      </a:lnTo>
                      <a:lnTo>
                        <a:pt x="332" y="1253"/>
                      </a:lnTo>
                      <a:lnTo>
                        <a:pt x="351" y="1253"/>
                      </a:lnTo>
                      <a:lnTo>
                        <a:pt x="371" y="1253"/>
                      </a:lnTo>
                      <a:lnTo>
                        <a:pt x="390" y="1253"/>
                      </a:lnTo>
                      <a:lnTo>
                        <a:pt x="410" y="1253"/>
                      </a:lnTo>
                      <a:lnTo>
                        <a:pt x="429" y="1253"/>
                      </a:lnTo>
                      <a:lnTo>
                        <a:pt x="450" y="1253"/>
                      </a:lnTo>
                      <a:lnTo>
                        <a:pt x="470" y="1253"/>
                      </a:lnTo>
                      <a:lnTo>
                        <a:pt x="489" y="1253"/>
                      </a:lnTo>
                      <a:lnTo>
                        <a:pt x="509" y="1253"/>
                      </a:lnTo>
                      <a:lnTo>
                        <a:pt x="528" y="1253"/>
                      </a:lnTo>
                      <a:lnTo>
                        <a:pt x="548" y="1253"/>
                      </a:lnTo>
                      <a:lnTo>
                        <a:pt x="568" y="1253"/>
                      </a:lnTo>
                      <a:lnTo>
                        <a:pt x="587" y="1253"/>
                      </a:lnTo>
                      <a:lnTo>
                        <a:pt x="607" y="1253"/>
                      </a:lnTo>
                      <a:lnTo>
                        <a:pt x="614" y="1244"/>
                      </a:lnTo>
                      <a:lnTo>
                        <a:pt x="621" y="1233"/>
                      </a:lnTo>
                      <a:lnTo>
                        <a:pt x="627" y="1224"/>
                      </a:lnTo>
                      <a:lnTo>
                        <a:pt x="634" y="1214"/>
                      </a:lnTo>
                      <a:lnTo>
                        <a:pt x="637" y="1172"/>
                      </a:lnTo>
                      <a:lnTo>
                        <a:pt x="640" y="1131"/>
                      </a:lnTo>
                      <a:lnTo>
                        <a:pt x="644" y="1090"/>
                      </a:lnTo>
                      <a:lnTo>
                        <a:pt x="646" y="1049"/>
                      </a:lnTo>
                      <a:lnTo>
                        <a:pt x="653" y="1024"/>
                      </a:lnTo>
                      <a:lnTo>
                        <a:pt x="660" y="999"/>
                      </a:lnTo>
                      <a:lnTo>
                        <a:pt x="667" y="975"/>
                      </a:lnTo>
                      <a:lnTo>
                        <a:pt x="674" y="950"/>
                      </a:lnTo>
                      <a:lnTo>
                        <a:pt x="680" y="937"/>
                      </a:lnTo>
                      <a:lnTo>
                        <a:pt x="687" y="924"/>
                      </a:lnTo>
                      <a:lnTo>
                        <a:pt x="694" y="912"/>
                      </a:lnTo>
                      <a:lnTo>
                        <a:pt x="701" y="900"/>
                      </a:lnTo>
                      <a:lnTo>
                        <a:pt x="708" y="888"/>
                      </a:lnTo>
                      <a:lnTo>
                        <a:pt x="716" y="875"/>
                      </a:lnTo>
                      <a:lnTo>
                        <a:pt x="723" y="863"/>
                      </a:lnTo>
                      <a:lnTo>
                        <a:pt x="731" y="851"/>
                      </a:lnTo>
                      <a:lnTo>
                        <a:pt x="745" y="831"/>
                      </a:lnTo>
                      <a:lnTo>
                        <a:pt x="760" y="810"/>
                      </a:lnTo>
                      <a:lnTo>
                        <a:pt x="775" y="787"/>
                      </a:lnTo>
                      <a:lnTo>
                        <a:pt x="790" y="761"/>
                      </a:lnTo>
                      <a:lnTo>
                        <a:pt x="805" y="734"/>
                      </a:lnTo>
                      <a:lnTo>
                        <a:pt x="820" y="705"/>
                      </a:lnTo>
                      <a:lnTo>
                        <a:pt x="834" y="673"/>
                      </a:lnTo>
                      <a:lnTo>
                        <a:pt x="846" y="639"/>
                      </a:lnTo>
                      <a:lnTo>
                        <a:pt x="858" y="604"/>
                      </a:lnTo>
                      <a:lnTo>
                        <a:pt x="867" y="566"/>
                      </a:lnTo>
                      <a:lnTo>
                        <a:pt x="874" y="527"/>
                      </a:lnTo>
                      <a:lnTo>
                        <a:pt x="879" y="486"/>
                      </a:lnTo>
                      <a:lnTo>
                        <a:pt x="881" y="442"/>
                      </a:lnTo>
                      <a:lnTo>
                        <a:pt x="880" y="397"/>
                      </a:lnTo>
                      <a:lnTo>
                        <a:pt x="875" y="350"/>
                      </a:lnTo>
                      <a:lnTo>
                        <a:pt x="866" y="300"/>
                      </a:lnTo>
                      <a:lnTo>
                        <a:pt x="847" y="248"/>
                      </a:lnTo>
                      <a:lnTo>
                        <a:pt x="824" y="201"/>
                      </a:lnTo>
                      <a:lnTo>
                        <a:pt x="797" y="160"/>
                      </a:lnTo>
                      <a:lnTo>
                        <a:pt x="763" y="124"/>
                      </a:lnTo>
                      <a:lnTo>
                        <a:pt x="728" y="93"/>
                      </a:lnTo>
                      <a:lnTo>
                        <a:pt x="689" y="66"/>
                      </a:lnTo>
                      <a:lnTo>
                        <a:pt x="647" y="45"/>
                      </a:lnTo>
                      <a:lnTo>
                        <a:pt x="604" y="27"/>
                      </a:lnTo>
                      <a:lnTo>
                        <a:pt x="560" y="15"/>
                      </a:lnTo>
                      <a:lnTo>
                        <a:pt x="513" y="5"/>
                      </a:lnTo>
                      <a:lnTo>
                        <a:pt x="469" y="1"/>
                      </a:lnTo>
                      <a:lnTo>
                        <a:pt x="424" y="0"/>
                      </a:lnTo>
                      <a:lnTo>
                        <a:pt x="379" y="3"/>
                      </a:lnTo>
                      <a:lnTo>
                        <a:pt x="336" y="9"/>
                      </a:lnTo>
                      <a:lnTo>
                        <a:pt x="297" y="19"/>
                      </a:lnTo>
                      <a:lnTo>
                        <a:pt x="259" y="32"/>
                      </a:lnTo>
                      <a:close/>
                    </a:path>
                  </a:pathLst>
                </a:custGeom>
                <a:solidFill>
                  <a:srgbClr val="F7AD07"/>
                </a:solidFill>
                <a:ln w="9525">
                  <a:noFill/>
                  <a:round/>
                  <a:headEnd/>
                  <a:tailEnd/>
                </a:ln>
                <a:effectLst/>
              </p:spPr>
              <p:txBody>
                <a:bodyPr/>
                <a:lstStyle/>
                <a:p>
                  <a:pPr>
                    <a:defRPr/>
                  </a:pPr>
                  <a:endParaRPr lang="en-US">
                    <a:latin typeface="Arial" charset="0"/>
                    <a:cs typeface="+mn-cs"/>
                  </a:endParaRPr>
                </a:p>
              </p:txBody>
            </p:sp>
            <p:sp>
              <p:nvSpPr>
                <p:cNvPr id="6160" name="Freeform 16"/>
                <p:cNvSpPr>
                  <a:spLocks/>
                </p:cNvSpPr>
                <p:nvPr/>
              </p:nvSpPr>
              <p:spPr bwMode="auto">
                <a:xfrm>
                  <a:off x="2212" y="2842"/>
                  <a:ext cx="438" cy="624"/>
                </a:xfrm>
                <a:custGeom>
                  <a:avLst/>
                  <a:gdLst/>
                  <a:ahLst/>
                  <a:cxnLst>
                    <a:cxn ang="0">
                      <a:pos x="217" y="55"/>
                    </a:cxn>
                    <a:cxn ang="0">
                      <a:pos x="141" y="113"/>
                    </a:cxn>
                    <a:cxn ang="0">
                      <a:pos x="77" y="184"/>
                    </a:cxn>
                    <a:cxn ang="0">
                      <a:pos x="31" y="267"/>
                    </a:cxn>
                    <a:cxn ang="0">
                      <a:pos x="5" y="363"/>
                    </a:cxn>
                    <a:cxn ang="0">
                      <a:pos x="3" y="470"/>
                    </a:cxn>
                    <a:cxn ang="0">
                      <a:pos x="26" y="587"/>
                    </a:cxn>
                    <a:cxn ang="0">
                      <a:pos x="79" y="716"/>
                    </a:cxn>
                    <a:cxn ang="0">
                      <a:pos x="128" y="803"/>
                    </a:cxn>
                    <a:cxn ang="0">
                      <a:pos x="152" y="840"/>
                    </a:cxn>
                    <a:cxn ang="0">
                      <a:pos x="176" y="875"/>
                    </a:cxn>
                    <a:cxn ang="0">
                      <a:pos x="201" y="911"/>
                    </a:cxn>
                    <a:cxn ang="0">
                      <a:pos x="217" y="940"/>
                    </a:cxn>
                    <a:cxn ang="0">
                      <a:pos x="226" y="963"/>
                    </a:cxn>
                    <a:cxn ang="0">
                      <a:pos x="234" y="986"/>
                    </a:cxn>
                    <a:cxn ang="0">
                      <a:pos x="243" y="1008"/>
                    </a:cxn>
                    <a:cxn ang="0">
                      <a:pos x="252" y="1064"/>
                    </a:cxn>
                    <a:cxn ang="0">
                      <a:pos x="263" y="1154"/>
                    </a:cxn>
                    <a:cxn ang="0">
                      <a:pos x="273" y="1213"/>
                    </a:cxn>
                    <a:cxn ang="0">
                      <a:pos x="287" y="1237"/>
                    </a:cxn>
                    <a:cxn ang="0">
                      <a:pos x="312" y="1250"/>
                    </a:cxn>
                    <a:cxn ang="0">
                      <a:pos x="351" y="1250"/>
                    </a:cxn>
                    <a:cxn ang="0">
                      <a:pos x="391" y="1250"/>
                    </a:cxn>
                    <a:cxn ang="0">
                      <a:pos x="430" y="1250"/>
                    </a:cxn>
                    <a:cxn ang="0">
                      <a:pos x="468" y="1250"/>
                    </a:cxn>
                    <a:cxn ang="0">
                      <a:pos x="507" y="1250"/>
                    </a:cxn>
                    <a:cxn ang="0">
                      <a:pos x="546" y="1250"/>
                    </a:cxn>
                    <a:cxn ang="0">
                      <a:pos x="585" y="1250"/>
                    </a:cxn>
                    <a:cxn ang="0">
                      <a:pos x="611" y="1241"/>
                    </a:cxn>
                    <a:cxn ang="0">
                      <a:pos x="624" y="1220"/>
                    </a:cxn>
                    <a:cxn ang="0">
                      <a:pos x="632" y="1169"/>
                    </a:cxn>
                    <a:cxn ang="0">
                      <a:pos x="639" y="1086"/>
                    </a:cxn>
                    <a:cxn ang="0">
                      <a:pos x="649" y="1021"/>
                    </a:cxn>
                    <a:cxn ang="0">
                      <a:pos x="662" y="972"/>
                    </a:cxn>
                    <a:cxn ang="0">
                      <a:pos x="676" y="935"/>
                    </a:cxn>
                    <a:cxn ang="0">
                      <a:pos x="690" y="910"/>
                    </a:cxn>
                    <a:cxn ang="0">
                      <a:pos x="704" y="886"/>
                    </a:cxn>
                    <a:cxn ang="0">
                      <a:pos x="719" y="862"/>
                    </a:cxn>
                    <a:cxn ang="0">
                      <a:pos x="741" y="829"/>
                    </a:cxn>
                    <a:cxn ang="0">
                      <a:pos x="769" y="786"/>
                    </a:cxn>
                    <a:cxn ang="0">
                      <a:pos x="801" y="733"/>
                    </a:cxn>
                    <a:cxn ang="0">
                      <a:pos x="828" y="672"/>
                    </a:cxn>
                    <a:cxn ang="0">
                      <a:pos x="852" y="602"/>
                    </a:cxn>
                    <a:cxn ang="0">
                      <a:pos x="870" y="525"/>
                    </a:cxn>
                    <a:cxn ang="0">
                      <a:pos x="877" y="440"/>
                    </a:cxn>
                    <a:cxn ang="0">
                      <a:pos x="870" y="348"/>
                    </a:cxn>
                    <a:cxn ang="0">
                      <a:pos x="843" y="247"/>
                    </a:cxn>
                    <a:cxn ang="0">
                      <a:pos x="792" y="159"/>
                    </a:cxn>
                    <a:cxn ang="0">
                      <a:pos x="725" y="92"/>
                    </a:cxn>
                    <a:cxn ang="0">
                      <a:pos x="645" y="44"/>
                    </a:cxn>
                    <a:cxn ang="0">
                      <a:pos x="559" y="14"/>
                    </a:cxn>
                    <a:cxn ang="0">
                      <a:pos x="469" y="0"/>
                    </a:cxn>
                    <a:cxn ang="0">
                      <a:pos x="380" y="2"/>
                    </a:cxn>
                    <a:cxn ang="0">
                      <a:pos x="297" y="19"/>
                    </a:cxn>
                  </a:cxnLst>
                  <a:rect l="0" t="0" r="r" b="b"/>
                  <a:pathLst>
                    <a:path w="877" h="1250">
                      <a:moveTo>
                        <a:pt x="259" y="31"/>
                      </a:moveTo>
                      <a:lnTo>
                        <a:pt x="217" y="55"/>
                      </a:lnTo>
                      <a:lnTo>
                        <a:pt x="178" y="83"/>
                      </a:lnTo>
                      <a:lnTo>
                        <a:pt x="141" y="113"/>
                      </a:lnTo>
                      <a:lnTo>
                        <a:pt x="107" y="148"/>
                      </a:lnTo>
                      <a:lnTo>
                        <a:pt x="77" y="184"/>
                      </a:lnTo>
                      <a:lnTo>
                        <a:pt x="52" y="225"/>
                      </a:lnTo>
                      <a:lnTo>
                        <a:pt x="31" y="267"/>
                      </a:lnTo>
                      <a:lnTo>
                        <a:pt x="15" y="313"/>
                      </a:lnTo>
                      <a:lnTo>
                        <a:pt x="5" y="363"/>
                      </a:lnTo>
                      <a:lnTo>
                        <a:pt x="0" y="415"/>
                      </a:lnTo>
                      <a:lnTo>
                        <a:pt x="3" y="470"/>
                      </a:lnTo>
                      <a:lnTo>
                        <a:pt x="11" y="528"/>
                      </a:lnTo>
                      <a:lnTo>
                        <a:pt x="26" y="587"/>
                      </a:lnTo>
                      <a:lnTo>
                        <a:pt x="47" y="651"/>
                      </a:lnTo>
                      <a:lnTo>
                        <a:pt x="79" y="716"/>
                      </a:lnTo>
                      <a:lnTo>
                        <a:pt x="117" y="784"/>
                      </a:lnTo>
                      <a:lnTo>
                        <a:pt x="128" y="803"/>
                      </a:lnTo>
                      <a:lnTo>
                        <a:pt x="141" y="821"/>
                      </a:lnTo>
                      <a:lnTo>
                        <a:pt x="152" y="840"/>
                      </a:lnTo>
                      <a:lnTo>
                        <a:pt x="165" y="857"/>
                      </a:lnTo>
                      <a:lnTo>
                        <a:pt x="176" y="875"/>
                      </a:lnTo>
                      <a:lnTo>
                        <a:pt x="189" y="893"/>
                      </a:lnTo>
                      <a:lnTo>
                        <a:pt x="201" y="911"/>
                      </a:lnTo>
                      <a:lnTo>
                        <a:pt x="212" y="928"/>
                      </a:lnTo>
                      <a:lnTo>
                        <a:pt x="217" y="940"/>
                      </a:lnTo>
                      <a:lnTo>
                        <a:pt x="221" y="951"/>
                      </a:lnTo>
                      <a:lnTo>
                        <a:pt x="226" y="963"/>
                      </a:lnTo>
                      <a:lnTo>
                        <a:pt x="231" y="974"/>
                      </a:lnTo>
                      <a:lnTo>
                        <a:pt x="234" y="986"/>
                      </a:lnTo>
                      <a:lnTo>
                        <a:pt x="239" y="996"/>
                      </a:lnTo>
                      <a:lnTo>
                        <a:pt x="243" y="1008"/>
                      </a:lnTo>
                      <a:lnTo>
                        <a:pt x="248" y="1019"/>
                      </a:lnTo>
                      <a:lnTo>
                        <a:pt x="252" y="1064"/>
                      </a:lnTo>
                      <a:lnTo>
                        <a:pt x="258" y="1109"/>
                      </a:lnTo>
                      <a:lnTo>
                        <a:pt x="263" y="1154"/>
                      </a:lnTo>
                      <a:lnTo>
                        <a:pt x="267" y="1200"/>
                      </a:lnTo>
                      <a:lnTo>
                        <a:pt x="273" y="1213"/>
                      </a:lnTo>
                      <a:lnTo>
                        <a:pt x="280" y="1224"/>
                      </a:lnTo>
                      <a:lnTo>
                        <a:pt x="287" y="1237"/>
                      </a:lnTo>
                      <a:lnTo>
                        <a:pt x="293" y="1250"/>
                      </a:lnTo>
                      <a:lnTo>
                        <a:pt x="312" y="1250"/>
                      </a:lnTo>
                      <a:lnTo>
                        <a:pt x="332" y="1250"/>
                      </a:lnTo>
                      <a:lnTo>
                        <a:pt x="351" y="1250"/>
                      </a:lnTo>
                      <a:lnTo>
                        <a:pt x="371" y="1250"/>
                      </a:lnTo>
                      <a:lnTo>
                        <a:pt x="391" y="1250"/>
                      </a:lnTo>
                      <a:lnTo>
                        <a:pt x="410" y="1250"/>
                      </a:lnTo>
                      <a:lnTo>
                        <a:pt x="430" y="1250"/>
                      </a:lnTo>
                      <a:lnTo>
                        <a:pt x="449" y="1250"/>
                      </a:lnTo>
                      <a:lnTo>
                        <a:pt x="468" y="1250"/>
                      </a:lnTo>
                      <a:lnTo>
                        <a:pt x="487" y="1250"/>
                      </a:lnTo>
                      <a:lnTo>
                        <a:pt x="507" y="1250"/>
                      </a:lnTo>
                      <a:lnTo>
                        <a:pt x="526" y="1250"/>
                      </a:lnTo>
                      <a:lnTo>
                        <a:pt x="546" y="1250"/>
                      </a:lnTo>
                      <a:lnTo>
                        <a:pt x="566" y="1250"/>
                      </a:lnTo>
                      <a:lnTo>
                        <a:pt x="585" y="1250"/>
                      </a:lnTo>
                      <a:lnTo>
                        <a:pt x="605" y="1250"/>
                      </a:lnTo>
                      <a:lnTo>
                        <a:pt x="611" y="1241"/>
                      </a:lnTo>
                      <a:lnTo>
                        <a:pt x="617" y="1230"/>
                      </a:lnTo>
                      <a:lnTo>
                        <a:pt x="624" y="1220"/>
                      </a:lnTo>
                      <a:lnTo>
                        <a:pt x="630" y="1211"/>
                      </a:lnTo>
                      <a:lnTo>
                        <a:pt x="632" y="1169"/>
                      </a:lnTo>
                      <a:lnTo>
                        <a:pt x="636" y="1128"/>
                      </a:lnTo>
                      <a:lnTo>
                        <a:pt x="639" y="1086"/>
                      </a:lnTo>
                      <a:lnTo>
                        <a:pt x="642" y="1046"/>
                      </a:lnTo>
                      <a:lnTo>
                        <a:pt x="649" y="1021"/>
                      </a:lnTo>
                      <a:lnTo>
                        <a:pt x="655" y="996"/>
                      </a:lnTo>
                      <a:lnTo>
                        <a:pt x="662" y="972"/>
                      </a:lnTo>
                      <a:lnTo>
                        <a:pt x="669" y="948"/>
                      </a:lnTo>
                      <a:lnTo>
                        <a:pt x="676" y="935"/>
                      </a:lnTo>
                      <a:lnTo>
                        <a:pt x="683" y="923"/>
                      </a:lnTo>
                      <a:lnTo>
                        <a:pt x="690" y="910"/>
                      </a:lnTo>
                      <a:lnTo>
                        <a:pt x="697" y="897"/>
                      </a:lnTo>
                      <a:lnTo>
                        <a:pt x="704" y="886"/>
                      </a:lnTo>
                      <a:lnTo>
                        <a:pt x="712" y="873"/>
                      </a:lnTo>
                      <a:lnTo>
                        <a:pt x="719" y="862"/>
                      </a:lnTo>
                      <a:lnTo>
                        <a:pt x="727" y="849"/>
                      </a:lnTo>
                      <a:lnTo>
                        <a:pt x="741" y="829"/>
                      </a:lnTo>
                      <a:lnTo>
                        <a:pt x="754" y="809"/>
                      </a:lnTo>
                      <a:lnTo>
                        <a:pt x="769" y="786"/>
                      </a:lnTo>
                      <a:lnTo>
                        <a:pt x="784" y="760"/>
                      </a:lnTo>
                      <a:lnTo>
                        <a:pt x="801" y="733"/>
                      </a:lnTo>
                      <a:lnTo>
                        <a:pt x="814" y="703"/>
                      </a:lnTo>
                      <a:lnTo>
                        <a:pt x="828" y="672"/>
                      </a:lnTo>
                      <a:lnTo>
                        <a:pt x="841" y="638"/>
                      </a:lnTo>
                      <a:lnTo>
                        <a:pt x="852" y="602"/>
                      </a:lnTo>
                      <a:lnTo>
                        <a:pt x="862" y="564"/>
                      </a:lnTo>
                      <a:lnTo>
                        <a:pt x="870" y="525"/>
                      </a:lnTo>
                      <a:lnTo>
                        <a:pt x="874" y="484"/>
                      </a:lnTo>
                      <a:lnTo>
                        <a:pt x="877" y="440"/>
                      </a:lnTo>
                      <a:lnTo>
                        <a:pt x="875" y="395"/>
                      </a:lnTo>
                      <a:lnTo>
                        <a:pt x="870" y="348"/>
                      </a:lnTo>
                      <a:lnTo>
                        <a:pt x="862" y="298"/>
                      </a:lnTo>
                      <a:lnTo>
                        <a:pt x="843" y="247"/>
                      </a:lnTo>
                      <a:lnTo>
                        <a:pt x="820" y="201"/>
                      </a:lnTo>
                      <a:lnTo>
                        <a:pt x="792" y="159"/>
                      </a:lnTo>
                      <a:lnTo>
                        <a:pt x="760" y="123"/>
                      </a:lnTo>
                      <a:lnTo>
                        <a:pt x="725" y="92"/>
                      </a:lnTo>
                      <a:lnTo>
                        <a:pt x="687" y="66"/>
                      </a:lnTo>
                      <a:lnTo>
                        <a:pt x="645" y="44"/>
                      </a:lnTo>
                      <a:lnTo>
                        <a:pt x="602" y="27"/>
                      </a:lnTo>
                      <a:lnTo>
                        <a:pt x="559" y="14"/>
                      </a:lnTo>
                      <a:lnTo>
                        <a:pt x="514" y="6"/>
                      </a:lnTo>
                      <a:lnTo>
                        <a:pt x="469" y="0"/>
                      </a:lnTo>
                      <a:lnTo>
                        <a:pt x="424" y="0"/>
                      </a:lnTo>
                      <a:lnTo>
                        <a:pt x="380" y="2"/>
                      </a:lnTo>
                      <a:lnTo>
                        <a:pt x="338" y="8"/>
                      </a:lnTo>
                      <a:lnTo>
                        <a:pt x="297" y="19"/>
                      </a:lnTo>
                      <a:lnTo>
                        <a:pt x="259" y="31"/>
                      </a:lnTo>
                      <a:close/>
                    </a:path>
                  </a:pathLst>
                </a:custGeom>
                <a:solidFill>
                  <a:srgbClr val="F9B505"/>
                </a:solidFill>
                <a:ln w="9525">
                  <a:noFill/>
                  <a:round/>
                  <a:headEnd/>
                  <a:tailEnd/>
                </a:ln>
                <a:effectLst/>
              </p:spPr>
              <p:txBody>
                <a:bodyPr/>
                <a:lstStyle/>
                <a:p>
                  <a:pPr>
                    <a:defRPr/>
                  </a:pPr>
                  <a:endParaRPr lang="en-US">
                    <a:latin typeface="Arial" charset="0"/>
                    <a:cs typeface="+mn-cs"/>
                  </a:endParaRPr>
                </a:p>
              </p:txBody>
            </p:sp>
            <p:sp>
              <p:nvSpPr>
                <p:cNvPr id="6161" name="Freeform 17"/>
                <p:cNvSpPr>
                  <a:spLocks/>
                </p:cNvSpPr>
                <p:nvPr/>
              </p:nvSpPr>
              <p:spPr bwMode="auto">
                <a:xfrm>
                  <a:off x="2215" y="2844"/>
                  <a:ext cx="434" cy="621"/>
                </a:xfrm>
                <a:custGeom>
                  <a:avLst/>
                  <a:gdLst/>
                  <a:ahLst/>
                  <a:cxnLst>
                    <a:cxn ang="0">
                      <a:pos x="215" y="55"/>
                    </a:cxn>
                    <a:cxn ang="0">
                      <a:pos x="139" y="112"/>
                    </a:cxn>
                    <a:cxn ang="0">
                      <a:pos x="76" y="184"/>
                    </a:cxn>
                    <a:cxn ang="0">
                      <a:pos x="30" y="266"/>
                    </a:cxn>
                    <a:cxn ang="0">
                      <a:pos x="4" y="362"/>
                    </a:cxn>
                    <a:cxn ang="0">
                      <a:pos x="1" y="468"/>
                    </a:cxn>
                    <a:cxn ang="0">
                      <a:pos x="25" y="585"/>
                    </a:cxn>
                    <a:cxn ang="0">
                      <a:pos x="78" y="714"/>
                    </a:cxn>
                    <a:cxn ang="0">
                      <a:pos x="127" y="801"/>
                    </a:cxn>
                    <a:cxn ang="0">
                      <a:pos x="152" y="838"/>
                    </a:cxn>
                    <a:cxn ang="0">
                      <a:pos x="175" y="873"/>
                    </a:cxn>
                    <a:cxn ang="0">
                      <a:pos x="199" y="909"/>
                    </a:cxn>
                    <a:cxn ang="0">
                      <a:pos x="215" y="938"/>
                    </a:cxn>
                    <a:cxn ang="0">
                      <a:pos x="224" y="961"/>
                    </a:cxn>
                    <a:cxn ang="0">
                      <a:pos x="233" y="984"/>
                    </a:cxn>
                    <a:cxn ang="0">
                      <a:pos x="241" y="1006"/>
                    </a:cxn>
                    <a:cxn ang="0">
                      <a:pos x="251" y="1062"/>
                    </a:cxn>
                    <a:cxn ang="0">
                      <a:pos x="261" y="1153"/>
                    </a:cxn>
                    <a:cxn ang="0">
                      <a:pos x="271" y="1211"/>
                    </a:cxn>
                    <a:cxn ang="0">
                      <a:pos x="285" y="1235"/>
                    </a:cxn>
                    <a:cxn ang="0">
                      <a:pos x="311" y="1248"/>
                    </a:cxn>
                    <a:cxn ang="0">
                      <a:pos x="350" y="1248"/>
                    </a:cxn>
                    <a:cxn ang="0">
                      <a:pos x="388" y="1248"/>
                    </a:cxn>
                    <a:cxn ang="0">
                      <a:pos x="427" y="1248"/>
                    </a:cxn>
                    <a:cxn ang="0">
                      <a:pos x="466" y="1248"/>
                    </a:cxn>
                    <a:cxn ang="0">
                      <a:pos x="505" y="1248"/>
                    </a:cxn>
                    <a:cxn ang="0">
                      <a:pos x="543" y="1248"/>
                    </a:cxn>
                    <a:cxn ang="0">
                      <a:pos x="582" y="1248"/>
                    </a:cxn>
                    <a:cxn ang="0">
                      <a:pos x="608" y="1239"/>
                    </a:cxn>
                    <a:cxn ang="0">
                      <a:pos x="618" y="1218"/>
                    </a:cxn>
                    <a:cxn ang="0">
                      <a:pos x="626" y="1167"/>
                    </a:cxn>
                    <a:cxn ang="0">
                      <a:pos x="633" y="1084"/>
                    </a:cxn>
                    <a:cxn ang="0">
                      <a:pos x="642" y="1020"/>
                    </a:cxn>
                    <a:cxn ang="0">
                      <a:pos x="656" y="970"/>
                    </a:cxn>
                    <a:cxn ang="0">
                      <a:pos x="670" y="933"/>
                    </a:cxn>
                    <a:cxn ang="0">
                      <a:pos x="684" y="908"/>
                    </a:cxn>
                    <a:cxn ang="0">
                      <a:pos x="699" y="884"/>
                    </a:cxn>
                    <a:cxn ang="0">
                      <a:pos x="714" y="860"/>
                    </a:cxn>
                    <a:cxn ang="0">
                      <a:pos x="734" y="829"/>
                    </a:cxn>
                    <a:cxn ang="0">
                      <a:pos x="763" y="785"/>
                    </a:cxn>
                    <a:cxn ang="0">
                      <a:pos x="793" y="732"/>
                    </a:cxn>
                    <a:cxn ang="0">
                      <a:pos x="822" y="672"/>
                    </a:cxn>
                    <a:cxn ang="0">
                      <a:pos x="846" y="603"/>
                    </a:cxn>
                    <a:cxn ang="0">
                      <a:pos x="862" y="526"/>
                    </a:cxn>
                    <a:cxn ang="0">
                      <a:pos x="869" y="440"/>
                    </a:cxn>
                    <a:cxn ang="0">
                      <a:pos x="862" y="348"/>
                    </a:cxn>
                    <a:cxn ang="0">
                      <a:pos x="836" y="247"/>
                    </a:cxn>
                    <a:cxn ang="0">
                      <a:pos x="786" y="160"/>
                    </a:cxn>
                    <a:cxn ang="0">
                      <a:pos x="719" y="94"/>
                    </a:cxn>
                    <a:cxn ang="0">
                      <a:pos x="641" y="45"/>
                    </a:cxn>
                    <a:cxn ang="0">
                      <a:pos x="556" y="15"/>
                    </a:cxn>
                    <a:cxn ang="0">
                      <a:pos x="467" y="2"/>
                    </a:cxn>
                    <a:cxn ang="0">
                      <a:pos x="380" y="3"/>
                    </a:cxn>
                    <a:cxn ang="0">
                      <a:pos x="296" y="18"/>
                    </a:cxn>
                  </a:cxnLst>
                  <a:rect l="0" t="0" r="r" b="b"/>
                  <a:pathLst>
                    <a:path w="869" h="1248">
                      <a:moveTo>
                        <a:pt x="258" y="30"/>
                      </a:moveTo>
                      <a:lnTo>
                        <a:pt x="215" y="55"/>
                      </a:lnTo>
                      <a:lnTo>
                        <a:pt x="176" y="82"/>
                      </a:lnTo>
                      <a:lnTo>
                        <a:pt x="139" y="112"/>
                      </a:lnTo>
                      <a:lnTo>
                        <a:pt x="106" y="147"/>
                      </a:lnTo>
                      <a:lnTo>
                        <a:pt x="76" y="184"/>
                      </a:lnTo>
                      <a:lnTo>
                        <a:pt x="50" y="224"/>
                      </a:lnTo>
                      <a:lnTo>
                        <a:pt x="30" y="266"/>
                      </a:lnTo>
                      <a:lnTo>
                        <a:pt x="15" y="313"/>
                      </a:lnTo>
                      <a:lnTo>
                        <a:pt x="4" y="362"/>
                      </a:lnTo>
                      <a:lnTo>
                        <a:pt x="0" y="414"/>
                      </a:lnTo>
                      <a:lnTo>
                        <a:pt x="1" y="468"/>
                      </a:lnTo>
                      <a:lnTo>
                        <a:pt x="9" y="526"/>
                      </a:lnTo>
                      <a:lnTo>
                        <a:pt x="25" y="585"/>
                      </a:lnTo>
                      <a:lnTo>
                        <a:pt x="47" y="649"/>
                      </a:lnTo>
                      <a:lnTo>
                        <a:pt x="78" y="714"/>
                      </a:lnTo>
                      <a:lnTo>
                        <a:pt x="116" y="782"/>
                      </a:lnTo>
                      <a:lnTo>
                        <a:pt x="127" y="801"/>
                      </a:lnTo>
                      <a:lnTo>
                        <a:pt x="139" y="819"/>
                      </a:lnTo>
                      <a:lnTo>
                        <a:pt x="152" y="838"/>
                      </a:lnTo>
                      <a:lnTo>
                        <a:pt x="163" y="855"/>
                      </a:lnTo>
                      <a:lnTo>
                        <a:pt x="175" y="873"/>
                      </a:lnTo>
                      <a:lnTo>
                        <a:pt x="187" y="891"/>
                      </a:lnTo>
                      <a:lnTo>
                        <a:pt x="199" y="909"/>
                      </a:lnTo>
                      <a:lnTo>
                        <a:pt x="210" y="926"/>
                      </a:lnTo>
                      <a:lnTo>
                        <a:pt x="215" y="938"/>
                      </a:lnTo>
                      <a:lnTo>
                        <a:pt x="220" y="949"/>
                      </a:lnTo>
                      <a:lnTo>
                        <a:pt x="224" y="961"/>
                      </a:lnTo>
                      <a:lnTo>
                        <a:pt x="229" y="972"/>
                      </a:lnTo>
                      <a:lnTo>
                        <a:pt x="233" y="984"/>
                      </a:lnTo>
                      <a:lnTo>
                        <a:pt x="237" y="994"/>
                      </a:lnTo>
                      <a:lnTo>
                        <a:pt x="241" y="1006"/>
                      </a:lnTo>
                      <a:lnTo>
                        <a:pt x="246" y="1017"/>
                      </a:lnTo>
                      <a:lnTo>
                        <a:pt x="251" y="1062"/>
                      </a:lnTo>
                      <a:lnTo>
                        <a:pt x="256" y="1107"/>
                      </a:lnTo>
                      <a:lnTo>
                        <a:pt x="261" y="1153"/>
                      </a:lnTo>
                      <a:lnTo>
                        <a:pt x="266" y="1198"/>
                      </a:lnTo>
                      <a:lnTo>
                        <a:pt x="271" y="1211"/>
                      </a:lnTo>
                      <a:lnTo>
                        <a:pt x="278" y="1222"/>
                      </a:lnTo>
                      <a:lnTo>
                        <a:pt x="285" y="1235"/>
                      </a:lnTo>
                      <a:lnTo>
                        <a:pt x="291" y="1248"/>
                      </a:lnTo>
                      <a:lnTo>
                        <a:pt x="311" y="1248"/>
                      </a:lnTo>
                      <a:lnTo>
                        <a:pt x="330" y="1248"/>
                      </a:lnTo>
                      <a:lnTo>
                        <a:pt x="350" y="1248"/>
                      </a:lnTo>
                      <a:lnTo>
                        <a:pt x="369" y="1248"/>
                      </a:lnTo>
                      <a:lnTo>
                        <a:pt x="388" y="1248"/>
                      </a:lnTo>
                      <a:lnTo>
                        <a:pt x="407" y="1248"/>
                      </a:lnTo>
                      <a:lnTo>
                        <a:pt x="427" y="1248"/>
                      </a:lnTo>
                      <a:lnTo>
                        <a:pt x="446" y="1248"/>
                      </a:lnTo>
                      <a:lnTo>
                        <a:pt x="466" y="1248"/>
                      </a:lnTo>
                      <a:lnTo>
                        <a:pt x="486" y="1248"/>
                      </a:lnTo>
                      <a:lnTo>
                        <a:pt x="505" y="1248"/>
                      </a:lnTo>
                      <a:lnTo>
                        <a:pt x="525" y="1248"/>
                      </a:lnTo>
                      <a:lnTo>
                        <a:pt x="543" y="1248"/>
                      </a:lnTo>
                      <a:lnTo>
                        <a:pt x="563" y="1248"/>
                      </a:lnTo>
                      <a:lnTo>
                        <a:pt x="582" y="1248"/>
                      </a:lnTo>
                      <a:lnTo>
                        <a:pt x="602" y="1248"/>
                      </a:lnTo>
                      <a:lnTo>
                        <a:pt x="608" y="1239"/>
                      </a:lnTo>
                      <a:lnTo>
                        <a:pt x="612" y="1228"/>
                      </a:lnTo>
                      <a:lnTo>
                        <a:pt x="618" y="1218"/>
                      </a:lnTo>
                      <a:lnTo>
                        <a:pt x="624" y="1207"/>
                      </a:lnTo>
                      <a:lnTo>
                        <a:pt x="626" y="1167"/>
                      </a:lnTo>
                      <a:lnTo>
                        <a:pt x="630" y="1126"/>
                      </a:lnTo>
                      <a:lnTo>
                        <a:pt x="633" y="1084"/>
                      </a:lnTo>
                      <a:lnTo>
                        <a:pt x="635" y="1044"/>
                      </a:lnTo>
                      <a:lnTo>
                        <a:pt x="642" y="1020"/>
                      </a:lnTo>
                      <a:lnTo>
                        <a:pt x="649" y="994"/>
                      </a:lnTo>
                      <a:lnTo>
                        <a:pt x="656" y="970"/>
                      </a:lnTo>
                      <a:lnTo>
                        <a:pt x="663" y="946"/>
                      </a:lnTo>
                      <a:lnTo>
                        <a:pt x="670" y="933"/>
                      </a:lnTo>
                      <a:lnTo>
                        <a:pt x="677" y="921"/>
                      </a:lnTo>
                      <a:lnTo>
                        <a:pt x="684" y="908"/>
                      </a:lnTo>
                      <a:lnTo>
                        <a:pt x="692" y="896"/>
                      </a:lnTo>
                      <a:lnTo>
                        <a:pt x="699" y="884"/>
                      </a:lnTo>
                      <a:lnTo>
                        <a:pt x="706" y="871"/>
                      </a:lnTo>
                      <a:lnTo>
                        <a:pt x="714" y="860"/>
                      </a:lnTo>
                      <a:lnTo>
                        <a:pt x="721" y="847"/>
                      </a:lnTo>
                      <a:lnTo>
                        <a:pt x="734" y="829"/>
                      </a:lnTo>
                      <a:lnTo>
                        <a:pt x="748" y="808"/>
                      </a:lnTo>
                      <a:lnTo>
                        <a:pt x="763" y="785"/>
                      </a:lnTo>
                      <a:lnTo>
                        <a:pt x="778" y="759"/>
                      </a:lnTo>
                      <a:lnTo>
                        <a:pt x="793" y="732"/>
                      </a:lnTo>
                      <a:lnTo>
                        <a:pt x="808" y="703"/>
                      </a:lnTo>
                      <a:lnTo>
                        <a:pt x="822" y="672"/>
                      </a:lnTo>
                      <a:lnTo>
                        <a:pt x="835" y="638"/>
                      </a:lnTo>
                      <a:lnTo>
                        <a:pt x="846" y="603"/>
                      </a:lnTo>
                      <a:lnTo>
                        <a:pt x="855" y="565"/>
                      </a:lnTo>
                      <a:lnTo>
                        <a:pt x="862" y="526"/>
                      </a:lnTo>
                      <a:lnTo>
                        <a:pt x="867" y="484"/>
                      </a:lnTo>
                      <a:lnTo>
                        <a:pt x="869" y="440"/>
                      </a:lnTo>
                      <a:lnTo>
                        <a:pt x="868" y="395"/>
                      </a:lnTo>
                      <a:lnTo>
                        <a:pt x="862" y="348"/>
                      </a:lnTo>
                      <a:lnTo>
                        <a:pt x="854" y="299"/>
                      </a:lnTo>
                      <a:lnTo>
                        <a:pt x="836" y="247"/>
                      </a:lnTo>
                      <a:lnTo>
                        <a:pt x="813" y="201"/>
                      </a:lnTo>
                      <a:lnTo>
                        <a:pt x="786" y="160"/>
                      </a:lnTo>
                      <a:lnTo>
                        <a:pt x="754" y="125"/>
                      </a:lnTo>
                      <a:lnTo>
                        <a:pt x="719" y="94"/>
                      </a:lnTo>
                      <a:lnTo>
                        <a:pt x="681" y="67"/>
                      </a:lnTo>
                      <a:lnTo>
                        <a:pt x="641" y="45"/>
                      </a:lnTo>
                      <a:lnTo>
                        <a:pt x="600" y="28"/>
                      </a:lnTo>
                      <a:lnTo>
                        <a:pt x="556" y="15"/>
                      </a:lnTo>
                      <a:lnTo>
                        <a:pt x="512" y="6"/>
                      </a:lnTo>
                      <a:lnTo>
                        <a:pt x="467" y="2"/>
                      </a:lnTo>
                      <a:lnTo>
                        <a:pt x="423" y="0"/>
                      </a:lnTo>
                      <a:lnTo>
                        <a:pt x="380" y="3"/>
                      </a:lnTo>
                      <a:lnTo>
                        <a:pt x="337" y="8"/>
                      </a:lnTo>
                      <a:lnTo>
                        <a:pt x="296" y="18"/>
                      </a:lnTo>
                      <a:lnTo>
                        <a:pt x="258" y="30"/>
                      </a:lnTo>
                      <a:close/>
                    </a:path>
                  </a:pathLst>
                </a:custGeom>
                <a:solidFill>
                  <a:srgbClr val="FCBF02"/>
                </a:solidFill>
                <a:ln w="9525">
                  <a:noFill/>
                  <a:round/>
                  <a:headEnd/>
                  <a:tailEnd/>
                </a:ln>
                <a:effectLst/>
              </p:spPr>
              <p:txBody>
                <a:bodyPr/>
                <a:lstStyle/>
                <a:p>
                  <a:pPr>
                    <a:defRPr/>
                  </a:pPr>
                  <a:endParaRPr lang="en-US">
                    <a:latin typeface="Arial" charset="0"/>
                    <a:cs typeface="+mn-cs"/>
                  </a:endParaRPr>
                </a:p>
              </p:txBody>
            </p:sp>
            <p:sp>
              <p:nvSpPr>
                <p:cNvPr id="6162" name="Freeform 18"/>
                <p:cNvSpPr>
                  <a:spLocks/>
                </p:cNvSpPr>
                <p:nvPr/>
              </p:nvSpPr>
              <p:spPr bwMode="auto">
                <a:xfrm>
                  <a:off x="2215" y="2844"/>
                  <a:ext cx="434" cy="621"/>
                </a:xfrm>
                <a:custGeom>
                  <a:avLst/>
                  <a:gdLst/>
                  <a:ahLst/>
                  <a:cxnLst>
                    <a:cxn ang="0">
                      <a:pos x="259" y="30"/>
                    </a:cxn>
                    <a:cxn ang="0">
                      <a:pos x="216" y="54"/>
                    </a:cxn>
                    <a:cxn ang="0">
                      <a:pos x="176" y="80"/>
                    </a:cxn>
                    <a:cxn ang="0">
                      <a:pos x="139" y="111"/>
                    </a:cxn>
                    <a:cxn ang="0">
                      <a:pos x="106" y="145"/>
                    </a:cxn>
                    <a:cxn ang="0">
                      <a:pos x="77" y="182"/>
                    </a:cxn>
                    <a:cxn ang="0">
                      <a:pos x="52" y="222"/>
                    </a:cxn>
                    <a:cxn ang="0">
                      <a:pos x="31" y="265"/>
                    </a:cxn>
                    <a:cxn ang="0">
                      <a:pos x="15" y="311"/>
                    </a:cxn>
                    <a:cxn ang="0">
                      <a:pos x="4" y="360"/>
                    </a:cxn>
                    <a:cxn ang="0">
                      <a:pos x="0" y="412"/>
                    </a:cxn>
                    <a:cxn ang="0">
                      <a:pos x="2" y="466"/>
                    </a:cxn>
                    <a:cxn ang="0">
                      <a:pos x="10" y="524"/>
                    </a:cxn>
                    <a:cxn ang="0">
                      <a:pos x="25" y="584"/>
                    </a:cxn>
                    <a:cxn ang="0">
                      <a:pos x="48" y="647"/>
                    </a:cxn>
                    <a:cxn ang="0">
                      <a:pos x="79" y="713"/>
                    </a:cxn>
                    <a:cxn ang="0">
                      <a:pos x="117" y="781"/>
                    </a:cxn>
                    <a:cxn ang="0">
                      <a:pos x="212" y="923"/>
                    </a:cxn>
                    <a:cxn ang="0">
                      <a:pos x="247" y="1014"/>
                    </a:cxn>
                    <a:cxn ang="0">
                      <a:pos x="267" y="1195"/>
                    </a:cxn>
                    <a:cxn ang="0">
                      <a:pos x="292" y="1245"/>
                    </a:cxn>
                    <a:cxn ang="0">
                      <a:pos x="601" y="1245"/>
                    </a:cxn>
                    <a:cxn ang="0">
                      <a:pos x="620" y="1204"/>
                    </a:cxn>
                    <a:cxn ang="0">
                      <a:pos x="632" y="1041"/>
                    </a:cxn>
                    <a:cxn ang="0">
                      <a:pos x="660" y="943"/>
                    </a:cxn>
                    <a:cxn ang="0">
                      <a:pos x="718" y="844"/>
                    </a:cxn>
                    <a:cxn ang="0">
                      <a:pos x="731" y="826"/>
                    </a:cxn>
                    <a:cxn ang="0">
                      <a:pos x="746" y="805"/>
                    </a:cxn>
                    <a:cxn ang="0">
                      <a:pos x="760" y="782"/>
                    </a:cxn>
                    <a:cxn ang="0">
                      <a:pos x="775" y="758"/>
                    </a:cxn>
                    <a:cxn ang="0">
                      <a:pos x="790" y="730"/>
                    </a:cxn>
                    <a:cxn ang="0">
                      <a:pos x="805" y="701"/>
                    </a:cxn>
                    <a:cxn ang="0">
                      <a:pos x="817" y="670"/>
                    </a:cxn>
                    <a:cxn ang="0">
                      <a:pos x="830" y="637"/>
                    </a:cxn>
                    <a:cxn ang="0">
                      <a:pos x="842" y="601"/>
                    </a:cxn>
                    <a:cxn ang="0">
                      <a:pos x="851" y="564"/>
                    </a:cxn>
                    <a:cxn ang="0">
                      <a:pos x="858" y="525"/>
                    </a:cxn>
                    <a:cxn ang="0">
                      <a:pos x="862" y="483"/>
                    </a:cxn>
                    <a:cxn ang="0">
                      <a:pos x="865" y="440"/>
                    </a:cxn>
                    <a:cxn ang="0">
                      <a:pos x="863" y="395"/>
                    </a:cxn>
                    <a:cxn ang="0">
                      <a:pos x="859" y="348"/>
                    </a:cxn>
                    <a:cxn ang="0">
                      <a:pos x="851" y="298"/>
                    </a:cxn>
                    <a:cxn ang="0">
                      <a:pos x="832" y="246"/>
                    </a:cxn>
                    <a:cxn ang="0">
                      <a:pos x="809" y="201"/>
                    </a:cxn>
                    <a:cxn ang="0">
                      <a:pos x="782" y="160"/>
                    </a:cxn>
                    <a:cxn ang="0">
                      <a:pos x="751" y="124"/>
                    </a:cxn>
                    <a:cxn ang="0">
                      <a:pos x="716" y="93"/>
                    </a:cxn>
                    <a:cxn ang="0">
                      <a:pos x="679" y="67"/>
                    </a:cxn>
                    <a:cxn ang="0">
                      <a:pos x="640" y="45"/>
                    </a:cxn>
                    <a:cxn ang="0">
                      <a:pos x="599" y="27"/>
                    </a:cxn>
                    <a:cxn ang="0">
                      <a:pos x="556" y="15"/>
                    </a:cxn>
                    <a:cxn ang="0">
                      <a:pos x="512" y="5"/>
                    </a:cxn>
                    <a:cxn ang="0">
                      <a:pos x="468" y="1"/>
                    </a:cxn>
                    <a:cxn ang="0">
                      <a:pos x="424" y="0"/>
                    </a:cxn>
                    <a:cxn ang="0">
                      <a:pos x="381" y="2"/>
                    </a:cxn>
                    <a:cxn ang="0">
                      <a:pos x="338" y="8"/>
                    </a:cxn>
                    <a:cxn ang="0">
                      <a:pos x="298" y="17"/>
                    </a:cxn>
                    <a:cxn ang="0">
                      <a:pos x="259" y="30"/>
                    </a:cxn>
                  </a:cxnLst>
                  <a:rect l="0" t="0" r="r" b="b"/>
                  <a:pathLst>
                    <a:path w="865" h="1245">
                      <a:moveTo>
                        <a:pt x="259" y="30"/>
                      </a:moveTo>
                      <a:lnTo>
                        <a:pt x="216" y="54"/>
                      </a:lnTo>
                      <a:lnTo>
                        <a:pt x="176" y="80"/>
                      </a:lnTo>
                      <a:lnTo>
                        <a:pt x="139" y="111"/>
                      </a:lnTo>
                      <a:lnTo>
                        <a:pt x="106" y="145"/>
                      </a:lnTo>
                      <a:lnTo>
                        <a:pt x="77" y="182"/>
                      </a:lnTo>
                      <a:lnTo>
                        <a:pt x="52" y="222"/>
                      </a:lnTo>
                      <a:lnTo>
                        <a:pt x="31" y="265"/>
                      </a:lnTo>
                      <a:lnTo>
                        <a:pt x="15" y="311"/>
                      </a:lnTo>
                      <a:lnTo>
                        <a:pt x="4" y="360"/>
                      </a:lnTo>
                      <a:lnTo>
                        <a:pt x="0" y="412"/>
                      </a:lnTo>
                      <a:lnTo>
                        <a:pt x="2" y="466"/>
                      </a:lnTo>
                      <a:lnTo>
                        <a:pt x="10" y="524"/>
                      </a:lnTo>
                      <a:lnTo>
                        <a:pt x="25" y="584"/>
                      </a:lnTo>
                      <a:lnTo>
                        <a:pt x="48" y="647"/>
                      </a:lnTo>
                      <a:lnTo>
                        <a:pt x="79" y="713"/>
                      </a:lnTo>
                      <a:lnTo>
                        <a:pt x="117" y="781"/>
                      </a:lnTo>
                      <a:lnTo>
                        <a:pt x="212" y="923"/>
                      </a:lnTo>
                      <a:lnTo>
                        <a:pt x="247" y="1014"/>
                      </a:lnTo>
                      <a:lnTo>
                        <a:pt x="267" y="1195"/>
                      </a:lnTo>
                      <a:lnTo>
                        <a:pt x="292" y="1245"/>
                      </a:lnTo>
                      <a:lnTo>
                        <a:pt x="601" y="1245"/>
                      </a:lnTo>
                      <a:lnTo>
                        <a:pt x="620" y="1204"/>
                      </a:lnTo>
                      <a:lnTo>
                        <a:pt x="632" y="1041"/>
                      </a:lnTo>
                      <a:lnTo>
                        <a:pt x="660" y="943"/>
                      </a:lnTo>
                      <a:lnTo>
                        <a:pt x="718" y="844"/>
                      </a:lnTo>
                      <a:lnTo>
                        <a:pt x="731" y="826"/>
                      </a:lnTo>
                      <a:lnTo>
                        <a:pt x="746" y="805"/>
                      </a:lnTo>
                      <a:lnTo>
                        <a:pt x="760" y="782"/>
                      </a:lnTo>
                      <a:lnTo>
                        <a:pt x="775" y="758"/>
                      </a:lnTo>
                      <a:lnTo>
                        <a:pt x="790" y="730"/>
                      </a:lnTo>
                      <a:lnTo>
                        <a:pt x="805" y="701"/>
                      </a:lnTo>
                      <a:lnTo>
                        <a:pt x="817" y="670"/>
                      </a:lnTo>
                      <a:lnTo>
                        <a:pt x="830" y="637"/>
                      </a:lnTo>
                      <a:lnTo>
                        <a:pt x="842" y="601"/>
                      </a:lnTo>
                      <a:lnTo>
                        <a:pt x="851" y="564"/>
                      </a:lnTo>
                      <a:lnTo>
                        <a:pt x="858" y="525"/>
                      </a:lnTo>
                      <a:lnTo>
                        <a:pt x="862" y="483"/>
                      </a:lnTo>
                      <a:lnTo>
                        <a:pt x="865" y="440"/>
                      </a:lnTo>
                      <a:lnTo>
                        <a:pt x="863" y="395"/>
                      </a:lnTo>
                      <a:lnTo>
                        <a:pt x="859" y="348"/>
                      </a:lnTo>
                      <a:lnTo>
                        <a:pt x="851" y="298"/>
                      </a:lnTo>
                      <a:lnTo>
                        <a:pt x="832" y="246"/>
                      </a:lnTo>
                      <a:lnTo>
                        <a:pt x="809" y="201"/>
                      </a:lnTo>
                      <a:lnTo>
                        <a:pt x="782" y="160"/>
                      </a:lnTo>
                      <a:lnTo>
                        <a:pt x="751" y="124"/>
                      </a:lnTo>
                      <a:lnTo>
                        <a:pt x="716" y="93"/>
                      </a:lnTo>
                      <a:lnTo>
                        <a:pt x="679" y="67"/>
                      </a:lnTo>
                      <a:lnTo>
                        <a:pt x="640" y="45"/>
                      </a:lnTo>
                      <a:lnTo>
                        <a:pt x="599" y="27"/>
                      </a:lnTo>
                      <a:lnTo>
                        <a:pt x="556" y="15"/>
                      </a:lnTo>
                      <a:lnTo>
                        <a:pt x="512" y="5"/>
                      </a:lnTo>
                      <a:lnTo>
                        <a:pt x="468" y="1"/>
                      </a:lnTo>
                      <a:lnTo>
                        <a:pt x="424" y="0"/>
                      </a:lnTo>
                      <a:lnTo>
                        <a:pt x="381" y="2"/>
                      </a:lnTo>
                      <a:lnTo>
                        <a:pt x="338" y="8"/>
                      </a:lnTo>
                      <a:lnTo>
                        <a:pt x="298" y="17"/>
                      </a:lnTo>
                      <a:lnTo>
                        <a:pt x="259" y="30"/>
                      </a:lnTo>
                      <a:close/>
                    </a:path>
                  </a:pathLst>
                </a:custGeom>
                <a:solidFill>
                  <a:srgbClr val="FFC900"/>
                </a:solidFill>
                <a:ln w="9525">
                  <a:noFill/>
                  <a:round/>
                  <a:headEnd/>
                  <a:tailEnd/>
                </a:ln>
                <a:effectLst/>
              </p:spPr>
              <p:txBody>
                <a:bodyPr/>
                <a:lstStyle/>
                <a:p>
                  <a:pPr>
                    <a:defRPr/>
                  </a:pPr>
                  <a:endParaRPr lang="en-US">
                    <a:latin typeface="Arial" charset="0"/>
                    <a:cs typeface="+mn-cs"/>
                  </a:endParaRPr>
                </a:p>
              </p:txBody>
            </p:sp>
            <p:sp>
              <p:nvSpPr>
                <p:cNvPr id="6163" name="Freeform 19"/>
                <p:cNvSpPr>
                  <a:spLocks/>
                </p:cNvSpPr>
                <p:nvPr/>
              </p:nvSpPr>
              <p:spPr bwMode="auto">
                <a:xfrm>
                  <a:off x="2239" y="2869"/>
                  <a:ext cx="388" cy="588"/>
                </a:xfrm>
                <a:custGeom>
                  <a:avLst/>
                  <a:gdLst/>
                  <a:ahLst/>
                  <a:cxnLst>
                    <a:cxn ang="0">
                      <a:pos x="235" y="20"/>
                    </a:cxn>
                    <a:cxn ang="0">
                      <a:pos x="196" y="41"/>
                    </a:cxn>
                    <a:cxn ang="0">
                      <a:pos x="160" y="65"/>
                    </a:cxn>
                    <a:cxn ang="0">
                      <a:pos x="127" y="93"/>
                    </a:cxn>
                    <a:cxn ang="0">
                      <a:pos x="96" y="123"/>
                    </a:cxn>
                    <a:cxn ang="0">
                      <a:pos x="69" y="155"/>
                    </a:cxn>
                    <a:cxn ang="0">
                      <a:pos x="46" y="191"/>
                    </a:cxn>
                    <a:cxn ang="0">
                      <a:pos x="28" y="229"/>
                    </a:cxn>
                    <a:cxn ang="0">
                      <a:pos x="14" y="270"/>
                    </a:cxn>
                    <a:cxn ang="0">
                      <a:pos x="4" y="314"/>
                    </a:cxn>
                    <a:cxn ang="0">
                      <a:pos x="0" y="360"/>
                    </a:cxn>
                    <a:cxn ang="0">
                      <a:pos x="1" y="409"/>
                    </a:cxn>
                    <a:cxn ang="0">
                      <a:pos x="10" y="460"/>
                    </a:cxn>
                    <a:cxn ang="0">
                      <a:pos x="23" y="513"/>
                    </a:cxn>
                    <a:cxn ang="0">
                      <a:pos x="44" y="570"/>
                    </a:cxn>
                    <a:cxn ang="0">
                      <a:pos x="72" y="627"/>
                    </a:cxn>
                    <a:cxn ang="0">
                      <a:pos x="106" y="688"/>
                    </a:cxn>
                    <a:cxn ang="0">
                      <a:pos x="219" y="816"/>
                    </a:cxn>
                    <a:cxn ang="0">
                      <a:pos x="243" y="896"/>
                    </a:cxn>
                    <a:cxn ang="0">
                      <a:pos x="259" y="1118"/>
                    </a:cxn>
                    <a:cxn ang="0">
                      <a:pos x="308" y="1173"/>
                    </a:cxn>
                    <a:cxn ang="0">
                      <a:pos x="516" y="1173"/>
                    </a:cxn>
                    <a:cxn ang="0">
                      <a:pos x="557" y="1126"/>
                    </a:cxn>
                    <a:cxn ang="0">
                      <a:pos x="565" y="935"/>
                    </a:cxn>
                    <a:cxn ang="0">
                      <a:pos x="589" y="847"/>
                    </a:cxn>
                    <a:cxn ang="0">
                      <a:pos x="637" y="760"/>
                    </a:cxn>
                    <a:cxn ang="0">
                      <a:pos x="664" y="722"/>
                    </a:cxn>
                    <a:cxn ang="0">
                      <a:pos x="691" y="676"/>
                    </a:cxn>
                    <a:cxn ang="0">
                      <a:pos x="718" y="623"/>
                    </a:cxn>
                    <a:cxn ang="0">
                      <a:pos x="741" y="564"/>
                    </a:cxn>
                    <a:cxn ang="0">
                      <a:pos x="759" y="497"/>
                    </a:cxn>
                    <a:cxn ang="0">
                      <a:pos x="772" y="425"/>
                    </a:cxn>
                    <a:cxn ang="0">
                      <a:pos x="774" y="345"/>
                    </a:cxn>
                    <a:cxn ang="0">
                      <a:pos x="766" y="259"/>
                    </a:cxn>
                    <a:cxn ang="0">
                      <a:pos x="750" y="214"/>
                    </a:cxn>
                    <a:cxn ang="0">
                      <a:pos x="729" y="172"/>
                    </a:cxn>
                    <a:cxn ang="0">
                      <a:pos x="705" y="138"/>
                    </a:cxn>
                    <a:cxn ang="0">
                      <a:pos x="677" y="107"/>
                    </a:cxn>
                    <a:cxn ang="0">
                      <a:pos x="646" y="79"/>
                    </a:cxn>
                    <a:cxn ang="0">
                      <a:pos x="614" y="57"/>
                    </a:cxn>
                    <a:cxn ang="0">
                      <a:pos x="578" y="39"/>
                    </a:cxn>
                    <a:cxn ang="0">
                      <a:pos x="542" y="24"/>
                    </a:cxn>
                    <a:cxn ang="0">
                      <a:pos x="504" y="12"/>
                    </a:cxn>
                    <a:cxn ang="0">
                      <a:pos x="464" y="5"/>
                    </a:cxn>
                    <a:cxn ang="0">
                      <a:pos x="425" y="1"/>
                    </a:cxn>
                    <a:cxn ang="0">
                      <a:pos x="386" y="0"/>
                    </a:cxn>
                    <a:cxn ang="0">
                      <a:pos x="347" y="1"/>
                    </a:cxn>
                    <a:cxn ang="0">
                      <a:pos x="308" y="5"/>
                    </a:cxn>
                    <a:cxn ang="0">
                      <a:pos x="271" y="11"/>
                    </a:cxn>
                    <a:cxn ang="0">
                      <a:pos x="235" y="20"/>
                    </a:cxn>
                  </a:cxnLst>
                  <a:rect l="0" t="0" r="r" b="b"/>
                  <a:pathLst>
                    <a:path w="774" h="1173">
                      <a:moveTo>
                        <a:pt x="235" y="20"/>
                      </a:moveTo>
                      <a:lnTo>
                        <a:pt x="196" y="41"/>
                      </a:lnTo>
                      <a:lnTo>
                        <a:pt x="160" y="65"/>
                      </a:lnTo>
                      <a:lnTo>
                        <a:pt x="127" y="93"/>
                      </a:lnTo>
                      <a:lnTo>
                        <a:pt x="96" y="123"/>
                      </a:lnTo>
                      <a:lnTo>
                        <a:pt x="69" y="155"/>
                      </a:lnTo>
                      <a:lnTo>
                        <a:pt x="46" y="191"/>
                      </a:lnTo>
                      <a:lnTo>
                        <a:pt x="28" y="229"/>
                      </a:lnTo>
                      <a:lnTo>
                        <a:pt x="14" y="270"/>
                      </a:lnTo>
                      <a:lnTo>
                        <a:pt x="4" y="314"/>
                      </a:lnTo>
                      <a:lnTo>
                        <a:pt x="0" y="360"/>
                      </a:lnTo>
                      <a:lnTo>
                        <a:pt x="1" y="409"/>
                      </a:lnTo>
                      <a:lnTo>
                        <a:pt x="10" y="460"/>
                      </a:lnTo>
                      <a:lnTo>
                        <a:pt x="23" y="513"/>
                      </a:lnTo>
                      <a:lnTo>
                        <a:pt x="44" y="570"/>
                      </a:lnTo>
                      <a:lnTo>
                        <a:pt x="72" y="627"/>
                      </a:lnTo>
                      <a:lnTo>
                        <a:pt x="106" y="688"/>
                      </a:lnTo>
                      <a:lnTo>
                        <a:pt x="219" y="816"/>
                      </a:lnTo>
                      <a:lnTo>
                        <a:pt x="243" y="896"/>
                      </a:lnTo>
                      <a:lnTo>
                        <a:pt x="259" y="1118"/>
                      </a:lnTo>
                      <a:lnTo>
                        <a:pt x="308" y="1173"/>
                      </a:lnTo>
                      <a:lnTo>
                        <a:pt x="516" y="1173"/>
                      </a:lnTo>
                      <a:lnTo>
                        <a:pt x="557" y="1126"/>
                      </a:lnTo>
                      <a:lnTo>
                        <a:pt x="565" y="935"/>
                      </a:lnTo>
                      <a:lnTo>
                        <a:pt x="589" y="847"/>
                      </a:lnTo>
                      <a:lnTo>
                        <a:pt x="637" y="760"/>
                      </a:lnTo>
                      <a:lnTo>
                        <a:pt x="664" y="722"/>
                      </a:lnTo>
                      <a:lnTo>
                        <a:pt x="691" y="676"/>
                      </a:lnTo>
                      <a:lnTo>
                        <a:pt x="718" y="623"/>
                      </a:lnTo>
                      <a:lnTo>
                        <a:pt x="741" y="564"/>
                      </a:lnTo>
                      <a:lnTo>
                        <a:pt x="759" y="497"/>
                      </a:lnTo>
                      <a:lnTo>
                        <a:pt x="772" y="425"/>
                      </a:lnTo>
                      <a:lnTo>
                        <a:pt x="774" y="345"/>
                      </a:lnTo>
                      <a:lnTo>
                        <a:pt x="766" y="259"/>
                      </a:lnTo>
                      <a:lnTo>
                        <a:pt x="750" y="214"/>
                      </a:lnTo>
                      <a:lnTo>
                        <a:pt x="729" y="172"/>
                      </a:lnTo>
                      <a:lnTo>
                        <a:pt x="705" y="138"/>
                      </a:lnTo>
                      <a:lnTo>
                        <a:pt x="677" y="107"/>
                      </a:lnTo>
                      <a:lnTo>
                        <a:pt x="646" y="79"/>
                      </a:lnTo>
                      <a:lnTo>
                        <a:pt x="614" y="57"/>
                      </a:lnTo>
                      <a:lnTo>
                        <a:pt x="578" y="39"/>
                      </a:lnTo>
                      <a:lnTo>
                        <a:pt x="542" y="24"/>
                      </a:lnTo>
                      <a:lnTo>
                        <a:pt x="504" y="12"/>
                      </a:lnTo>
                      <a:lnTo>
                        <a:pt x="464" y="5"/>
                      </a:lnTo>
                      <a:lnTo>
                        <a:pt x="425" y="1"/>
                      </a:lnTo>
                      <a:lnTo>
                        <a:pt x="386" y="0"/>
                      </a:lnTo>
                      <a:lnTo>
                        <a:pt x="347" y="1"/>
                      </a:lnTo>
                      <a:lnTo>
                        <a:pt x="308" y="5"/>
                      </a:lnTo>
                      <a:lnTo>
                        <a:pt x="271" y="11"/>
                      </a:lnTo>
                      <a:lnTo>
                        <a:pt x="235" y="20"/>
                      </a:lnTo>
                      <a:close/>
                    </a:path>
                  </a:pathLst>
                </a:custGeom>
                <a:solidFill>
                  <a:srgbClr val="FFC900"/>
                </a:solidFill>
                <a:ln w="9525">
                  <a:noFill/>
                  <a:round/>
                  <a:headEnd/>
                  <a:tailEnd/>
                </a:ln>
                <a:effectLst/>
              </p:spPr>
              <p:txBody>
                <a:bodyPr/>
                <a:lstStyle/>
                <a:p>
                  <a:pPr>
                    <a:defRPr/>
                  </a:pPr>
                  <a:endParaRPr lang="en-US">
                    <a:latin typeface="Arial" charset="0"/>
                    <a:cs typeface="+mn-cs"/>
                  </a:endParaRPr>
                </a:p>
              </p:txBody>
            </p:sp>
            <p:sp>
              <p:nvSpPr>
                <p:cNvPr id="6164" name="Freeform 20"/>
                <p:cNvSpPr>
                  <a:spLocks/>
                </p:cNvSpPr>
                <p:nvPr/>
              </p:nvSpPr>
              <p:spPr bwMode="auto">
                <a:xfrm>
                  <a:off x="2251" y="2877"/>
                  <a:ext cx="363" cy="580"/>
                </a:xfrm>
                <a:custGeom>
                  <a:avLst/>
                  <a:gdLst/>
                  <a:ahLst/>
                  <a:cxnLst>
                    <a:cxn ang="0">
                      <a:pos x="189" y="38"/>
                    </a:cxn>
                    <a:cxn ang="0">
                      <a:pos x="121" y="87"/>
                    </a:cxn>
                    <a:cxn ang="0">
                      <a:pos x="65" y="147"/>
                    </a:cxn>
                    <a:cxn ang="0">
                      <a:pos x="25" y="218"/>
                    </a:cxn>
                    <a:cxn ang="0">
                      <a:pos x="4" y="299"/>
                    </a:cxn>
                    <a:cxn ang="0">
                      <a:pos x="2" y="388"/>
                    </a:cxn>
                    <a:cxn ang="0">
                      <a:pos x="24" y="486"/>
                    </a:cxn>
                    <a:cxn ang="0">
                      <a:pos x="71" y="592"/>
                    </a:cxn>
                    <a:cxn ang="0">
                      <a:pos x="119" y="667"/>
                    </a:cxn>
                    <a:cxn ang="0">
                      <a:pos x="145" y="706"/>
                    </a:cxn>
                    <a:cxn ang="0">
                      <a:pos x="170" y="745"/>
                    </a:cxn>
                    <a:cxn ang="0">
                      <a:pos x="197" y="784"/>
                    </a:cxn>
                    <a:cxn ang="0">
                      <a:pos x="217" y="823"/>
                    </a:cxn>
                    <a:cxn ang="0">
                      <a:pos x="227" y="862"/>
                    </a:cxn>
                    <a:cxn ang="0">
                      <a:pos x="236" y="937"/>
                    </a:cxn>
                    <a:cxn ang="0">
                      <a:pos x="244" y="1048"/>
                    </a:cxn>
                    <a:cxn ang="0">
                      <a:pos x="253" y="1110"/>
                    </a:cxn>
                    <a:cxn ang="0">
                      <a:pos x="265" y="1124"/>
                    </a:cxn>
                    <a:cxn ang="0">
                      <a:pos x="275" y="1138"/>
                    </a:cxn>
                    <a:cxn ang="0">
                      <a:pos x="287" y="1151"/>
                    </a:cxn>
                    <a:cxn ang="0">
                      <a:pos x="305" y="1158"/>
                    </a:cxn>
                    <a:cxn ang="0">
                      <a:pos x="329" y="1158"/>
                    </a:cxn>
                    <a:cxn ang="0">
                      <a:pos x="354" y="1158"/>
                    </a:cxn>
                    <a:cxn ang="0">
                      <a:pos x="378" y="1158"/>
                    </a:cxn>
                    <a:cxn ang="0">
                      <a:pos x="403" y="1158"/>
                    </a:cxn>
                    <a:cxn ang="0">
                      <a:pos x="427" y="1158"/>
                    </a:cxn>
                    <a:cxn ang="0">
                      <a:pos x="451" y="1158"/>
                    </a:cxn>
                    <a:cxn ang="0">
                      <a:pos x="476" y="1158"/>
                    </a:cxn>
                    <a:cxn ang="0">
                      <a:pos x="493" y="1153"/>
                    </a:cxn>
                    <a:cxn ang="0">
                      <a:pos x="502" y="1141"/>
                    </a:cxn>
                    <a:cxn ang="0">
                      <a:pos x="512" y="1130"/>
                    </a:cxn>
                    <a:cxn ang="0">
                      <a:pos x="522" y="1117"/>
                    </a:cxn>
                    <a:cxn ang="0">
                      <a:pos x="529" y="1064"/>
                    </a:cxn>
                    <a:cxn ang="0">
                      <a:pos x="532" y="969"/>
                    </a:cxn>
                    <a:cxn ang="0">
                      <a:pos x="539" y="900"/>
                    </a:cxn>
                    <a:cxn ang="0">
                      <a:pos x="550" y="857"/>
                    </a:cxn>
                    <a:cxn ang="0">
                      <a:pos x="562" y="824"/>
                    </a:cxn>
                    <a:cxn ang="0">
                      <a:pos x="574" y="802"/>
                    </a:cxn>
                    <a:cxn ang="0">
                      <a:pos x="584" y="781"/>
                    </a:cxn>
                    <a:cxn ang="0">
                      <a:pos x="595" y="759"/>
                    </a:cxn>
                    <a:cxn ang="0">
                      <a:pos x="625" y="710"/>
                    </a:cxn>
                    <a:cxn ang="0">
                      <a:pos x="676" y="612"/>
                    </a:cxn>
                    <a:cxn ang="0">
                      <a:pos x="715" y="489"/>
                    </a:cxn>
                    <a:cxn ang="0">
                      <a:pos x="728" y="337"/>
                    </a:cxn>
                    <a:cxn ang="0">
                      <a:pos x="707" y="209"/>
                    </a:cxn>
                    <a:cxn ang="0">
                      <a:pos x="668" y="137"/>
                    </a:cxn>
                    <a:cxn ang="0">
                      <a:pos x="615" y="81"/>
                    </a:cxn>
                    <a:cxn ang="0">
                      <a:pos x="553" y="41"/>
                    </a:cxn>
                    <a:cxn ang="0">
                      <a:pos x="483" y="15"/>
                    </a:cxn>
                    <a:cxn ang="0">
                      <a:pos x="409" y="2"/>
                    </a:cxn>
                    <a:cxn ang="0">
                      <a:pos x="334" y="0"/>
                    </a:cxn>
                    <a:cxn ang="0">
                      <a:pos x="263" y="9"/>
                    </a:cxn>
                  </a:cxnLst>
                  <a:rect l="0" t="0" r="r" b="b"/>
                  <a:pathLst>
                    <a:path w="728" h="1158">
                      <a:moveTo>
                        <a:pt x="228" y="17"/>
                      </a:moveTo>
                      <a:lnTo>
                        <a:pt x="189" y="38"/>
                      </a:lnTo>
                      <a:lnTo>
                        <a:pt x="153" y="61"/>
                      </a:lnTo>
                      <a:lnTo>
                        <a:pt x="121" y="87"/>
                      </a:lnTo>
                      <a:lnTo>
                        <a:pt x="91" y="116"/>
                      </a:lnTo>
                      <a:lnTo>
                        <a:pt x="65" y="147"/>
                      </a:lnTo>
                      <a:lnTo>
                        <a:pt x="43" y="182"/>
                      </a:lnTo>
                      <a:lnTo>
                        <a:pt x="25" y="218"/>
                      </a:lnTo>
                      <a:lnTo>
                        <a:pt x="12" y="258"/>
                      </a:lnTo>
                      <a:lnTo>
                        <a:pt x="4" y="299"/>
                      </a:lnTo>
                      <a:lnTo>
                        <a:pt x="0" y="342"/>
                      </a:lnTo>
                      <a:lnTo>
                        <a:pt x="2" y="388"/>
                      </a:lnTo>
                      <a:lnTo>
                        <a:pt x="10" y="436"/>
                      </a:lnTo>
                      <a:lnTo>
                        <a:pt x="24" y="486"/>
                      </a:lnTo>
                      <a:lnTo>
                        <a:pt x="45" y="538"/>
                      </a:lnTo>
                      <a:lnTo>
                        <a:pt x="71" y="592"/>
                      </a:lnTo>
                      <a:lnTo>
                        <a:pt x="106" y="647"/>
                      </a:lnTo>
                      <a:lnTo>
                        <a:pt x="119" y="667"/>
                      </a:lnTo>
                      <a:lnTo>
                        <a:pt x="132" y="686"/>
                      </a:lnTo>
                      <a:lnTo>
                        <a:pt x="145" y="706"/>
                      </a:lnTo>
                      <a:lnTo>
                        <a:pt x="158" y="725"/>
                      </a:lnTo>
                      <a:lnTo>
                        <a:pt x="170" y="745"/>
                      </a:lnTo>
                      <a:lnTo>
                        <a:pt x="184" y="764"/>
                      </a:lnTo>
                      <a:lnTo>
                        <a:pt x="197" y="784"/>
                      </a:lnTo>
                      <a:lnTo>
                        <a:pt x="211" y="804"/>
                      </a:lnTo>
                      <a:lnTo>
                        <a:pt x="217" y="823"/>
                      </a:lnTo>
                      <a:lnTo>
                        <a:pt x="222" y="843"/>
                      </a:lnTo>
                      <a:lnTo>
                        <a:pt x="227" y="862"/>
                      </a:lnTo>
                      <a:lnTo>
                        <a:pt x="233" y="882"/>
                      </a:lnTo>
                      <a:lnTo>
                        <a:pt x="236" y="937"/>
                      </a:lnTo>
                      <a:lnTo>
                        <a:pt x="241" y="992"/>
                      </a:lnTo>
                      <a:lnTo>
                        <a:pt x="244" y="1048"/>
                      </a:lnTo>
                      <a:lnTo>
                        <a:pt x="248" y="1103"/>
                      </a:lnTo>
                      <a:lnTo>
                        <a:pt x="253" y="1110"/>
                      </a:lnTo>
                      <a:lnTo>
                        <a:pt x="259" y="1117"/>
                      </a:lnTo>
                      <a:lnTo>
                        <a:pt x="265" y="1124"/>
                      </a:lnTo>
                      <a:lnTo>
                        <a:pt x="271" y="1131"/>
                      </a:lnTo>
                      <a:lnTo>
                        <a:pt x="275" y="1138"/>
                      </a:lnTo>
                      <a:lnTo>
                        <a:pt x="281" y="1144"/>
                      </a:lnTo>
                      <a:lnTo>
                        <a:pt x="287" y="1151"/>
                      </a:lnTo>
                      <a:lnTo>
                        <a:pt x="293" y="1158"/>
                      </a:lnTo>
                      <a:lnTo>
                        <a:pt x="305" y="1158"/>
                      </a:lnTo>
                      <a:lnTo>
                        <a:pt x="317" y="1158"/>
                      </a:lnTo>
                      <a:lnTo>
                        <a:pt x="329" y="1158"/>
                      </a:lnTo>
                      <a:lnTo>
                        <a:pt x="342" y="1158"/>
                      </a:lnTo>
                      <a:lnTo>
                        <a:pt x="354" y="1158"/>
                      </a:lnTo>
                      <a:lnTo>
                        <a:pt x="366" y="1158"/>
                      </a:lnTo>
                      <a:lnTo>
                        <a:pt x="378" y="1158"/>
                      </a:lnTo>
                      <a:lnTo>
                        <a:pt x="390" y="1158"/>
                      </a:lnTo>
                      <a:lnTo>
                        <a:pt x="403" y="1158"/>
                      </a:lnTo>
                      <a:lnTo>
                        <a:pt x="415" y="1158"/>
                      </a:lnTo>
                      <a:lnTo>
                        <a:pt x="427" y="1158"/>
                      </a:lnTo>
                      <a:lnTo>
                        <a:pt x="439" y="1158"/>
                      </a:lnTo>
                      <a:lnTo>
                        <a:pt x="451" y="1158"/>
                      </a:lnTo>
                      <a:lnTo>
                        <a:pt x="464" y="1158"/>
                      </a:lnTo>
                      <a:lnTo>
                        <a:pt x="476" y="1158"/>
                      </a:lnTo>
                      <a:lnTo>
                        <a:pt x="488" y="1158"/>
                      </a:lnTo>
                      <a:lnTo>
                        <a:pt x="493" y="1153"/>
                      </a:lnTo>
                      <a:lnTo>
                        <a:pt x="498" y="1147"/>
                      </a:lnTo>
                      <a:lnTo>
                        <a:pt x="502" y="1141"/>
                      </a:lnTo>
                      <a:lnTo>
                        <a:pt x="508" y="1135"/>
                      </a:lnTo>
                      <a:lnTo>
                        <a:pt x="512" y="1130"/>
                      </a:lnTo>
                      <a:lnTo>
                        <a:pt x="517" y="1123"/>
                      </a:lnTo>
                      <a:lnTo>
                        <a:pt x="522" y="1117"/>
                      </a:lnTo>
                      <a:lnTo>
                        <a:pt x="526" y="1111"/>
                      </a:lnTo>
                      <a:lnTo>
                        <a:pt x="529" y="1064"/>
                      </a:lnTo>
                      <a:lnTo>
                        <a:pt x="530" y="1017"/>
                      </a:lnTo>
                      <a:lnTo>
                        <a:pt x="532" y="969"/>
                      </a:lnTo>
                      <a:lnTo>
                        <a:pt x="533" y="922"/>
                      </a:lnTo>
                      <a:lnTo>
                        <a:pt x="539" y="900"/>
                      </a:lnTo>
                      <a:lnTo>
                        <a:pt x="545" y="878"/>
                      </a:lnTo>
                      <a:lnTo>
                        <a:pt x="550" y="857"/>
                      </a:lnTo>
                      <a:lnTo>
                        <a:pt x="556" y="835"/>
                      </a:lnTo>
                      <a:lnTo>
                        <a:pt x="562" y="824"/>
                      </a:lnTo>
                      <a:lnTo>
                        <a:pt x="568" y="813"/>
                      </a:lnTo>
                      <a:lnTo>
                        <a:pt x="574" y="802"/>
                      </a:lnTo>
                      <a:lnTo>
                        <a:pt x="579" y="791"/>
                      </a:lnTo>
                      <a:lnTo>
                        <a:pt x="584" y="781"/>
                      </a:lnTo>
                      <a:lnTo>
                        <a:pt x="590" y="770"/>
                      </a:lnTo>
                      <a:lnTo>
                        <a:pt x="595" y="759"/>
                      </a:lnTo>
                      <a:lnTo>
                        <a:pt x="601" y="748"/>
                      </a:lnTo>
                      <a:lnTo>
                        <a:pt x="625" y="710"/>
                      </a:lnTo>
                      <a:lnTo>
                        <a:pt x="651" y="664"/>
                      </a:lnTo>
                      <a:lnTo>
                        <a:pt x="676" y="612"/>
                      </a:lnTo>
                      <a:lnTo>
                        <a:pt x="698" y="554"/>
                      </a:lnTo>
                      <a:lnTo>
                        <a:pt x="715" y="489"/>
                      </a:lnTo>
                      <a:lnTo>
                        <a:pt x="726" y="417"/>
                      </a:lnTo>
                      <a:lnTo>
                        <a:pt x="728" y="337"/>
                      </a:lnTo>
                      <a:lnTo>
                        <a:pt x="721" y="252"/>
                      </a:lnTo>
                      <a:lnTo>
                        <a:pt x="707" y="209"/>
                      </a:lnTo>
                      <a:lnTo>
                        <a:pt x="690" y="171"/>
                      </a:lnTo>
                      <a:lnTo>
                        <a:pt x="668" y="137"/>
                      </a:lnTo>
                      <a:lnTo>
                        <a:pt x="643" y="107"/>
                      </a:lnTo>
                      <a:lnTo>
                        <a:pt x="615" y="81"/>
                      </a:lnTo>
                      <a:lnTo>
                        <a:pt x="585" y="60"/>
                      </a:lnTo>
                      <a:lnTo>
                        <a:pt x="553" y="41"/>
                      </a:lnTo>
                      <a:lnTo>
                        <a:pt x="518" y="26"/>
                      </a:lnTo>
                      <a:lnTo>
                        <a:pt x="483" y="15"/>
                      </a:lnTo>
                      <a:lnTo>
                        <a:pt x="446" y="7"/>
                      </a:lnTo>
                      <a:lnTo>
                        <a:pt x="409" y="2"/>
                      </a:lnTo>
                      <a:lnTo>
                        <a:pt x="371" y="0"/>
                      </a:lnTo>
                      <a:lnTo>
                        <a:pt x="334" y="0"/>
                      </a:lnTo>
                      <a:lnTo>
                        <a:pt x="297" y="3"/>
                      </a:lnTo>
                      <a:lnTo>
                        <a:pt x="263" y="9"/>
                      </a:lnTo>
                      <a:lnTo>
                        <a:pt x="228" y="17"/>
                      </a:lnTo>
                      <a:close/>
                    </a:path>
                  </a:pathLst>
                </a:custGeom>
                <a:solidFill>
                  <a:srgbClr val="FFCE14"/>
                </a:solidFill>
                <a:ln w="9525">
                  <a:noFill/>
                  <a:round/>
                  <a:headEnd/>
                  <a:tailEnd/>
                </a:ln>
                <a:effectLst/>
              </p:spPr>
              <p:txBody>
                <a:bodyPr/>
                <a:lstStyle/>
                <a:p>
                  <a:pPr>
                    <a:defRPr/>
                  </a:pPr>
                  <a:endParaRPr lang="en-US">
                    <a:latin typeface="Arial" charset="0"/>
                    <a:cs typeface="+mn-cs"/>
                  </a:endParaRPr>
                </a:p>
              </p:txBody>
            </p:sp>
            <p:sp>
              <p:nvSpPr>
                <p:cNvPr id="6165" name="Freeform 21"/>
                <p:cNvSpPr>
                  <a:spLocks/>
                </p:cNvSpPr>
                <p:nvPr/>
              </p:nvSpPr>
              <p:spPr bwMode="auto">
                <a:xfrm>
                  <a:off x="2261" y="2885"/>
                  <a:ext cx="341" cy="572"/>
                </a:xfrm>
                <a:custGeom>
                  <a:avLst/>
                  <a:gdLst/>
                  <a:ahLst/>
                  <a:cxnLst>
                    <a:cxn ang="0">
                      <a:pos x="181" y="34"/>
                    </a:cxn>
                    <a:cxn ang="0">
                      <a:pos x="113" y="81"/>
                    </a:cxn>
                    <a:cxn ang="0">
                      <a:pos x="60" y="139"/>
                    </a:cxn>
                    <a:cxn ang="0">
                      <a:pos x="22" y="207"/>
                    </a:cxn>
                    <a:cxn ang="0">
                      <a:pos x="2" y="283"/>
                    </a:cxn>
                    <a:cxn ang="0">
                      <a:pos x="2" y="367"/>
                    </a:cxn>
                    <a:cxn ang="0">
                      <a:pos x="24" y="458"/>
                    </a:cxn>
                    <a:cxn ang="0">
                      <a:pos x="71" y="556"/>
                    </a:cxn>
                    <a:cxn ang="0">
                      <a:pos x="116" y="630"/>
                    </a:cxn>
                    <a:cxn ang="0">
                      <a:pos x="140" y="676"/>
                    </a:cxn>
                    <a:cxn ang="0">
                      <a:pos x="165" y="722"/>
                    </a:cxn>
                    <a:cxn ang="0">
                      <a:pos x="189" y="768"/>
                    </a:cxn>
                    <a:cxn ang="0">
                      <a:pos x="206" y="810"/>
                    </a:cxn>
                    <a:cxn ang="0">
                      <a:pos x="216" y="850"/>
                    </a:cxn>
                    <a:cxn ang="0">
                      <a:pos x="226" y="924"/>
                    </a:cxn>
                    <a:cxn ang="0">
                      <a:pos x="233" y="1034"/>
                    </a:cxn>
                    <a:cxn ang="0">
                      <a:pos x="242" y="1095"/>
                    </a:cxn>
                    <a:cxn ang="0">
                      <a:pos x="252" y="1109"/>
                    </a:cxn>
                    <a:cxn ang="0">
                      <a:pos x="262" y="1123"/>
                    </a:cxn>
                    <a:cxn ang="0">
                      <a:pos x="273" y="1136"/>
                    </a:cxn>
                    <a:cxn ang="0">
                      <a:pos x="300" y="1143"/>
                    </a:cxn>
                    <a:cxn ang="0">
                      <a:pos x="345" y="1143"/>
                    </a:cxn>
                    <a:cxn ang="0">
                      <a:pos x="391" y="1143"/>
                    </a:cxn>
                    <a:cxn ang="0">
                      <a:pos x="436" y="1143"/>
                    </a:cxn>
                    <a:cxn ang="0">
                      <a:pos x="464" y="1138"/>
                    </a:cxn>
                    <a:cxn ang="0">
                      <a:pos x="472" y="1126"/>
                    </a:cxn>
                    <a:cxn ang="0">
                      <a:pos x="481" y="1113"/>
                    </a:cxn>
                    <a:cxn ang="0">
                      <a:pos x="489" y="1102"/>
                    </a:cxn>
                    <a:cxn ang="0">
                      <a:pos x="496" y="1049"/>
                    </a:cxn>
                    <a:cxn ang="0">
                      <a:pos x="500" y="956"/>
                    </a:cxn>
                    <a:cxn ang="0">
                      <a:pos x="507" y="886"/>
                    </a:cxn>
                    <a:cxn ang="0">
                      <a:pos x="517" y="844"/>
                    </a:cxn>
                    <a:cxn ang="0">
                      <a:pos x="528" y="812"/>
                    </a:cxn>
                    <a:cxn ang="0">
                      <a:pos x="539" y="790"/>
                    </a:cxn>
                    <a:cxn ang="0">
                      <a:pos x="549" y="769"/>
                    </a:cxn>
                    <a:cxn ang="0">
                      <a:pos x="560" y="747"/>
                    </a:cxn>
                    <a:cxn ang="0">
                      <a:pos x="586" y="699"/>
                    </a:cxn>
                    <a:cxn ang="0">
                      <a:pos x="632" y="602"/>
                    </a:cxn>
                    <a:cxn ang="0">
                      <a:pos x="668" y="480"/>
                    </a:cxn>
                    <a:cxn ang="0">
                      <a:pos x="682" y="330"/>
                    </a:cxn>
                    <a:cxn ang="0">
                      <a:pos x="666" y="205"/>
                    </a:cxn>
                    <a:cxn ang="0">
                      <a:pos x="631" y="136"/>
                    </a:cxn>
                    <a:cxn ang="0">
                      <a:pos x="584" y="81"/>
                    </a:cxn>
                    <a:cxn ang="0">
                      <a:pos x="526" y="42"/>
                    </a:cxn>
                    <a:cxn ang="0">
                      <a:pos x="461" y="16"/>
                    </a:cxn>
                    <a:cxn ang="0">
                      <a:pos x="391" y="2"/>
                    </a:cxn>
                    <a:cxn ang="0">
                      <a:pos x="320" y="0"/>
                    </a:cxn>
                    <a:cxn ang="0">
                      <a:pos x="251" y="7"/>
                    </a:cxn>
                  </a:cxnLst>
                  <a:rect l="0" t="0" r="r" b="b"/>
                  <a:pathLst>
                    <a:path w="682" h="1143">
                      <a:moveTo>
                        <a:pt x="219" y="15"/>
                      </a:moveTo>
                      <a:lnTo>
                        <a:pt x="181" y="34"/>
                      </a:lnTo>
                      <a:lnTo>
                        <a:pt x="145" y="56"/>
                      </a:lnTo>
                      <a:lnTo>
                        <a:pt x="113" y="81"/>
                      </a:lnTo>
                      <a:lnTo>
                        <a:pt x="84" y="109"/>
                      </a:lnTo>
                      <a:lnTo>
                        <a:pt x="60" y="139"/>
                      </a:lnTo>
                      <a:lnTo>
                        <a:pt x="38" y="172"/>
                      </a:lnTo>
                      <a:lnTo>
                        <a:pt x="22" y="207"/>
                      </a:lnTo>
                      <a:lnTo>
                        <a:pt x="9" y="244"/>
                      </a:lnTo>
                      <a:lnTo>
                        <a:pt x="2" y="283"/>
                      </a:lnTo>
                      <a:lnTo>
                        <a:pt x="0" y="324"/>
                      </a:lnTo>
                      <a:lnTo>
                        <a:pt x="2" y="367"/>
                      </a:lnTo>
                      <a:lnTo>
                        <a:pt x="10" y="412"/>
                      </a:lnTo>
                      <a:lnTo>
                        <a:pt x="24" y="458"/>
                      </a:lnTo>
                      <a:lnTo>
                        <a:pt x="45" y="506"/>
                      </a:lnTo>
                      <a:lnTo>
                        <a:pt x="71" y="556"/>
                      </a:lnTo>
                      <a:lnTo>
                        <a:pt x="104" y="607"/>
                      </a:lnTo>
                      <a:lnTo>
                        <a:pt x="116" y="630"/>
                      </a:lnTo>
                      <a:lnTo>
                        <a:pt x="128" y="653"/>
                      </a:lnTo>
                      <a:lnTo>
                        <a:pt x="140" y="676"/>
                      </a:lnTo>
                      <a:lnTo>
                        <a:pt x="152" y="699"/>
                      </a:lnTo>
                      <a:lnTo>
                        <a:pt x="165" y="722"/>
                      </a:lnTo>
                      <a:lnTo>
                        <a:pt x="176" y="745"/>
                      </a:lnTo>
                      <a:lnTo>
                        <a:pt x="189" y="768"/>
                      </a:lnTo>
                      <a:lnTo>
                        <a:pt x="200" y="791"/>
                      </a:lnTo>
                      <a:lnTo>
                        <a:pt x="206" y="810"/>
                      </a:lnTo>
                      <a:lnTo>
                        <a:pt x="211" y="830"/>
                      </a:lnTo>
                      <a:lnTo>
                        <a:pt x="216" y="850"/>
                      </a:lnTo>
                      <a:lnTo>
                        <a:pt x="222" y="869"/>
                      </a:lnTo>
                      <a:lnTo>
                        <a:pt x="226" y="924"/>
                      </a:lnTo>
                      <a:lnTo>
                        <a:pt x="229" y="979"/>
                      </a:lnTo>
                      <a:lnTo>
                        <a:pt x="233" y="1034"/>
                      </a:lnTo>
                      <a:lnTo>
                        <a:pt x="236" y="1088"/>
                      </a:lnTo>
                      <a:lnTo>
                        <a:pt x="242" y="1095"/>
                      </a:lnTo>
                      <a:lnTo>
                        <a:pt x="246" y="1102"/>
                      </a:lnTo>
                      <a:lnTo>
                        <a:pt x="252" y="1109"/>
                      </a:lnTo>
                      <a:lnTo>
                        <a:pt x="257" y="1116"/>
                      </a:lnTo>
                      <a:lnTo>
                        <a:pt x="262" y="1123"/>
                      </a:lnTo>
                      <a:lnTo>
                        <a:pt x="267" y="1129"/>
                      </a:lnTo>
                      <a:lnTo>
                        <a:pt x="273" y="1136"/>
                      </a:lnTo>
                      <a:lnTo>
                        <a:pt x="277" y="1143"/>
                      </a:lnTo>
                      <a:lnTo>
                        <a:pt x="300" y="1143"/>
                      </a:lnTo>
                      <a:lnTo>
                        <a:pt x="324" y="1143"/>
                      </a:lnTo>
                      <a:lnTo>
                        <a:pt x="345" y="1143"/>
                      </a:lnTo>
                      <a:lnTo>
                        <a:pt x="368" y="1143"/>
                      </a:lnTo>
                      <a:lnTo>
                        <a:pt x="391" y="1143"/>
                      </a:lnTo>
                      <a:lnTo>
                        <a:pt x="413" y="1143"/>
                      </a:lnTo>
                      <a:lnTo>
                        <a:pt x="436" y="1143"/>
                      </a:lnTo>
                      <a:lnTo>
                        <a:pt x="459" y="1143"/>
                      </a:lnTo>
                      <a:lnTo>
                        <a:pt x="464" y="1138"/>
                      </a:lnTo>
                      <a:lnTo>
                        <a:pt x="469" y="1132"/>
                      </a:lnTo>
                      <a:lnTo>
                        <a:pt x="472" y="1126"/>
                      </a:lnTo>
                      <a:lnTo>
                        <a:pt x="477" y="1119"/>
                      </a:lnTo>
                      <a:lnTo>
                        <a:pt x="481" y="1113"/>
                      </a:lnTo>
                      <a:lnTo>
                        <a:pt x="486" y="1108"/>
                      </a:lnTo>
                      <a:lnTo>
                        <a:pt x="489" y="1102"/>
                      </a:lnTo>
                      <a:lnTo>
                        <a:pt x="494" y="1096"/>
                      </a:lnTo>
                      <a:lnTo>
                        <a:pt x="496" y="1049"/>
                      </a:lnTo>
                      <a:lnTo>
                        <a:pt x="497" y="1003"/>
                      </a:lnTo>
                      <a:lnTo>
                        <a:pt x="500" y="956"/>
                      </a:lnTo>
                      <a:lnTo>
                        <a:pt x="501" y="908"/>
                      </a:lnTo>
                      <a:lnTo>
                        <a:pt x="507" y="886"/>
                      </a:lnTo>
                      <a:lnTo>
                        <a:pt x="512" y="865"/>
                      </a:lnTo>
                      <a:lnTo>
                        <a:pt x="517" y="844"/>
                      </a:lnTo>
                      <a:lnTo>
                        <a:pt x="523" y="822"/>
                      </a:lnTo>
                      <a:lnTo>
                        <a:pt x="528" y="812"/>
                      </a:lnTo>
                      <a:lnTo>
                        <a:pt x="533" y="800"/>
                      </a:lnTo>
                      <a:lnTo>
                        <a:pt x="539" y="790"/>
                      </a:lnTo>
                      <a:lnTo>
                        <a:pt x="543" y="779"/>
                      </a:lnTo>
                      <a:lnTo>
                        <a:pt x="549" y="769"/>
                      </a:lnTo>
                      <a:lnTo>
                        <a:pt x="554" y="759"/>
                      </a:lnTo>
                      <a:lnTo>
                        <a:pt x="560" y="747"/>
                      </a:lnTo>
                      <a:lnTo>
                        <a:pt x="564" y="737"/>
                      </a:lnTo>
                      <a:lnTo>
                        <a:pt x="586" y="699"/>
                      </a:lnTo>
                      <a:lnTo>
                        <a:pt x="609" y="654"/>
                      </a:lnTo>
                      <a:lnTo>
                        <a:pt x="632" y="602"/>
                      </a:lnTo>
                      <a:lnTo>
                        <a:pt x="652" y="544"/>
                      </a:lnTo>
                      <a:lnTo>
                        <a:pt x="668" y="480"/>
                      </a:lnTo>
                      <a:lnTo>
                        <a:pt x="678" y="408"/>
                      </a:lnTo>
                      <a:lnTo>
                        <a:pt x="682" y="330"/>
                      </a:lnTo>
                      <a:lnTo>
                        <a:pt x="676" y="245"/>
                      </a:lnTo>
                      <a:lnTo>
                        <a:pt x="666" y="205"/>
                      </a:lnTo>
                      <a:lnTo>
                        <a:pt x="651" y="168"/>
                      </a:lnTo>
                      <a:lnTo>
                        <a:pt x="631" y="136"/>
                      </a:lnTo>
                      <a:lnTo>
                        <a:pt x="609" y="107"/>
                      </a:lnTo>
                      <a:lnTo>
                        <a:pt x="584" y="81"/>
                      </a:lnTo>
                      <a:lnTo>
                        <a:pt x="556" y="61"/>
                      </a:lnTo>
                      <a:lnTo>
                        <a:pt x="526" y="42"/>
                      </a:lnTo>
                      <a:lnTo>
                        <a:pt x="494" y="27"/>
                      </a:lnTo>
                      <a:lnTo>
                        <a:pt x="461" y="16"/>
                      </a:lnTo>
                      <a:lnTo>
                        <a:pt x="426" y="8"/>
                      </a:lnTo>
                      <a:lnTo>
                        <a:pt x="391" y="2"/>
                      </a:lnTo>
                      <a:lnTo>
                        <a:pt x="356" y="0"/>
                      </a:lnTo>
                      <a:lnTo>
                        <a:pt x="320" y="0"/>
                      </a:lnTo>
                      <a:lnTo>
                        <a:pt x="286" y="2"/>
                      </a:lnTo>
                      <a:lnTo>
                        <a:pt x="251" y="7"/>
                      </a:lnTo>
                      <a:lnTo>
                        <a:pt x="219" y="15"/>
                      </a:lnTo>
                      <a:close/>
                    </a:path>
                  </a:pathLst>
                </a:custGeom>
                <a:solidFill>
                  <a:srgbClr val="FFD12B"/>
                </a:solidFill>
                <a:ln w="9525">
                  <a:noFill/>
                  <a:round/>
                  <a:headEnd/>
                  <a:tailEnd/>
                </a:ln>
                <a:effectLst/>
              </p:spPr>
              <p:txBody>
                <a:bodyPr/>
                <a:lstStyle/>
                <a:p>
                  <a:pPr>
                    <a:defRPr/>
                  </a:pPr>
                  <a:endParaRPr lang="en-US">
                    <a:latin typeface="Arial" charset="0"/>
                    <a:cs typeface="+mn-cs"/>
                  </a:endParaRPr>
                </a:p>
              </p:txBody>
            </p:sp>
            <p:sp>
              <p:nvSpPr>
                <p:cNvPr id="6166" name="Freeform 22"/>
                <p:cNvSpPr>
                  <a:spLocks/>
                </p:cNvSpPr>
                <p:nvPr/>
              </p:nvSpPr>
              <p:spPr bwMode="auto">
                <a:xfrm>
                  <a:off x="2270" y="2893"/>
                  <a:ext cx="320" cy="564"/>
                </a:xfrm>
                <a:custGeom>
                  <a:avLst/>
                  <a:gdLst/>
                  <a:ahLst/>
                  <a:cxnLst>
                    <a:cxn ang="0">
                      <a:pos x="174" y="32"/>
                    </a:cxn>
                    <a:cxn ang="0">
                      <a:pos x="107" y="78"/>
                    </a:cxn>
                    <a:cxn ang="0">
                      <a:pos x="55" y="134"/>
                    </a:cxn>
                    <a:cxn ang="0">
                      <a:pos x="19" y="197"/>
                    </a:cxn>
                    <a:cxn ang="0">
                      <a:pos x="2" y="270"/>
                    </a:cxn>
                    <a:cxn ang="0">
                      <a:pos x="3" y="348"/>
                    </a:cxn>
                    <a:cxn ang="0">
                      <a:pos x="26" y="432"/>
                    </a:cxn>
                    <a:cxn ang="0">
                      <a:pos x="71" y="521"/>
                    </a:cxn>
                    <a:cxn ang="0">
                      <a:pos x="115" y="594"/>
                    </a:cxn>
                    <a:cxn ang="0">
                      <a:pos x="137" y="647"/>
                    </a:cxn>
                    <a:cxn ang="0">
                      <a:pos x="159" y="701"/>
                    </a:cxn>
                    <a:cxn ang="0">
                      <a:pos x="180" y="754"/>
                    </a:cxn>
                    <a:cxn ang="0">
                      <a:pos x="197" y="800"/>
                    </a:cxn>
                    <a:cxn ang="0">
                      <a:pos x="207" y="838"/>
                    </a:cxn>
                    <a:cxn ang="0">
                      <a:pos x="215" y="913"/>
                    </a:cxn>
                    <a:cxn ang="0">
                      <a:pos x="221" y="1022"/>
                    </a:cxn>
                    <a:cxn ang="0">
                      <a:pos x="229" y="1083"/>
                    </a:cxn>
                    <a:cxn ang="0">
                      <a:pos x="239" y="1096"/>
                    </a:cxn>
                    <a:cxn ang="0">
                      <a:pos x="248" y="1110"/>
                    </a:cxn>
                    <a:cxn ang="0">
                      <a:pos x="259" y="1123"/>
                    </a:cxn>
                    <a:cxn ang="0">
                      <a:pos x="284" y="1130"/>
                    </a:cxn>
                    <a:cxn ang="0">
                      <a:pos x="327" y="1130"/>
                    </a:cxn>
                    <a:cxn ang="0">
                      <a:pos x="368" y="1130"/>
                    </a:cxn>
                    <a:cxn ang="0">
                      <a:pos x="411" y="1130"/>
                    </a:cxn>
                    <a:cxn ang="0">
                      <a:pos x="440" y="1119"/>
                    </a:cxn>
                    <a:cxn ang="0">
                      <a:pos x="456" y="1095"/>
                    </a:cxn>
                    <a:cxn ang="0">
                      <a:pos x="466" y="1037"/>
                    </a:cxn>
                    <a:cxn ang="0">
                      <a:pos x="469" y="944"/>
                    </a:cxn>
                    <a:cxn ang="0">
                      <a:pos x="475" y="876"/>
                    </a:cxn>
                    <a:cxn ang="0">
                      <a:pos x="484" y="833"/>
                    </a:cxn>
                    <a:cxn ang="0">
                      <a:pos x="494" y="801"/>
                    </a:cxn>
                    <a:cxn ang="0">
                      <a:pos x="504" y="779"/>
                    </a:cxn>
                    <a:cxn ang="0">
                      <a:pos x="514" y="758"/>
                    </a:cxn>
                    <a:cxn ang="0">
                      <a:pos x="524" y="736"/>
                    </a:cxn>
                    <a:cxn ang="0">
                      <a:pos x="549" y="688"/>
                    </a:cxn>
                    <a:cxn ang="0">
                      <a:pos x="590" y="594"/>
                    </a:cxn>
                    <a:cxn ang="0">
                      <a:pos x="623" y="473"/>
                    </a:cxn>
                    <a:cxn ang="0">
                      <a:pos x="635" y="324"/>
                    </a:cxn>
                    <a:cxn ang="0">
                      <a:pos x="623" y="202"/>
                    </a:cxn>
                    <a:cxn ang="0">
                      <a:pos x="595" y="136"/>
                    </a:cxn>
                    <a:cxn ang="0">
                      <a:pos x="552" y="86"/>
                    </a:cxn>
                    <a:cxn ang="0">
                      <a:pos x="499" y="47"/>
                    </a:cxn>
                    <a:cxn ang="0">
                      <a:pos x="440" y="20"/>
                    </a:cxn>
                    <a:cxn ang="0">
                      <a:pos x="374" y="5"/>
                    </a:cxn>
                    <a:cxn ang="0">
                      <a:pos x="307" y="0"/>
                    </a:cxn>
                    <a:cxn ang="0">
                      <a:pos x="243" y="6"/>
                    </a:cxn>
                  </a:cxnLst>
                  <a:rect l="0" t="0" r="r" b="b"/>
                  <a:pathLst>
                    <a:path w="635" h="1130">
                      <a:moveTo>
                        <a:pt x="212" y="13"/>
                      </a:moveTo>
                      <a:lnTo>
                        <a:pt x="174" y="32"/>
                      </a:lnTo>
                      <a:lnTo>
                        <a:pt x="138" y="53"/>
                      </a:lnTo>
                      <a:lnTo>
                        <a:pt x="107" y="78"/>
                      </a:lnTo>
                      <a:lnTo>
                        <a:pt x="79" y="104"/>
                      </a:lnTo>
                      <a:lnTo>
                        <a:pt x="55" y="134"/>
                      </a:lnTo>
                      <a:lnTo>
                        <a:pt x="35" y="165"/>
                      </a:lnTo>
                      <a:lnTo>
                        <a:pt x="19" y="197"/>
                      </a:lnTo>
                      <a:lnTo>
                        <a:pt x="8" y="233"/>
                      </a:lnTo>
                      <a:lnTo>
                        <a:pt x="2" y="270"/>
                      </a:lnTo>
                      <a:lnTo>
                        <a:pt x="0" y="309"/>
                      </a:lnTo>
                      <a:lnTo>
                        <a:pt x="3" y="348"/>
                      </a:lnTo>
                      <a:lnTo>
                        <a:pt x="12" y="390"/>
                      </a:lnTo>
                      <a:lnTo>
                        <a:pt x="26" y="432"/>
                      </a:lnTo>
                      <a:lnTo>
                        <a:pt x="46" y="476"/>
                      </a:lnTo>
                      <a:lnTo>
                        <a:pt x="71" y="521"/>
                      </a:lnTo>
                      <a:lnTo>
                        <a:pt x="103" y="567"/>
                      </a:lnTo>
                      <a:lnTo>
                        <a:pt x="115" y="594"/>
                      </a:lnTo>
                      <a:lnTo>
                        <a:pt x="125" y="620"/>
                      </a:lnTo>
                      <a:lnTo>
                        <a:pt x="137" y="647"/>
                      </a:lnTo>
                      <a:lnTo>
                        <a:pt x="148" y="673"/>
                      </a:lnTo>
                      <a:lnTo>
                        <a:pt x="159" y="701"/>
                      </a:lnTo>
                      <a:lnTo>
                        <a:pt x="170" y="727"/>
                      </a:lnTo>
                      <a:lnTo>
                        <a:pt x="180" y="754"/>
                      </a:lnTo>
                      <a:lnTo>
                        <a:pt x="192" y="780"/>
                      </a:lnTo>
                      <a:lnTo>
                        <a:pt x="197" y="800"/>
                      </a:lnTo>
                      <a:lnTo>
                        <a:pt x="202" y="819"/>
                      </a:lnTo>
                      <a:lnTo>
                        <a:pt x="207" y="838"/>
                      </a:lnTo>
                      <a:lnTo>
                        <a:pt x="212" y="858"/>
                      </a:lnTo>
                      <a:lnTo>
                        <a:pt x="215" y="913"/>
                      </a:lnTo>
                      <a:lnTo>
                        <a:pt x="218" y="967"/>
                      </a:lnTo>
                      <a:lnTo>
                        <a:pt x="221" y="1022"/>
                      </a:lnTo>
                      <a:lnTo>
                        <a:pt x="224" y="1076"/>
                      </a:lnTo>
                      <a:lnTo>
                        <a:pt x="229" y="1083"/>
                      </a:lnTo>
                      <a:lnTo>
                        <a:pt x="233" y="1089"/>
                      </a:lnTo>
                      <a:lnTo>
                        <a:pt x="239" y="1096"/>
                      </a:lnTo>
                      <a:lnTo>
                        <a:pt x="244" y="1103"/>
                      </a:lnTo>
                      <a:lnTo>
                        <a:pt x="248" y="1110"/>
                      </a:lnTo>
                      <a:lnTo>
                        <a:pt x="254" y="1116"/>
                      </a:lnTo>
                      <a:lnTo>
                        <a:pt x="259" y="1123"/>
                      </a:lnTo>
                      <a:lnTo>
                        <a:pt x="263" y="1130"/>
                      </a:lnTo>
                      <a:lnTo>
                        <a:pt x="284" y="1130"/>
                      </a:lnTo>
                      <a:lnTo>
                        <a:pt x="306" y="1130"/>
                      </a:lnTo>
                      <a:lnTo>
                        <a:pt x="327" y="1130"/>
                      </a:lnTo>
                      <a:lnTo>
                        <a:pt x="347" y="1130"/>
                      </a:lnTo>
                      <a:lnTo>
                        <a:pt x="368" y="1130"/>
                      </a:lnTo>
                      <a:lnTo>
                        <a:pt x="389" y="1130"/>
                      </a:lnTo>
                      <a:lnTo>
                        <a:pt x="411" y="1130"/>
                      </a:lnTo>
                      <a:lnTo>
                        <a:pt x="431" y="1130"/>
                      </a:lnTo>
                      <a:lnTo>
                        <a:pt x="440" y="1119"/>
                      </a:lnTo>
                      <a:lnTo>
                        <a:pt x="448" y="1106"/>
                      </a:lnTo>
                      <a:lnTo>
                        <a:pt x="456" y="1095"/>
                      </a:lnTo>
                      <a:lnTo>
                        <a:pt x="464" y="1083"/>
                      </a:lnTo>
                      <a:lnTo>
                        <a:pt x="466" y="1037"/>
                      </a:lnTo>
                      <a:lnTo>
                        <a:pt x="467" y="990"/>
                      </a:lnTo>
                      <a:lnTo>
                        <a:pt x="469" y="944"/>
                      </a:lnTo>
                      <a:lnTo>
                        <a:pt x="471" y="898"/>
                      </a:lnTo>
                      <a:lnTo>
                        <a:pt x="475" y="876"/>
                      </a:lnTo>
                      <a:lnTo>
                        <a:pt x="480" y="854"/>
                      </a:lnTo>
                      <a:lnTo>
                        <a:pt x="484" y="833"/>
                      </a:lnTo>
                      <a:lnTo>
                        <a:pt x="489" y="811"/>
                      </a:lnTo>
                      <a:lnTo>
                        <a:pt x="494" y="801"/>
                      </a:lnTo>
                      <a:lnTo>
                        <a:pt x="499" y="789"/>
                      </a:lnTo>
                      <a:lnTo>
                        <a:pt x="504" y="779"/>
                      </a:lnTo>
                      <a:lnTo>
                        <a:pt x="509" y="769"/>
                      </a:lnTo>
                      <a:lnTo>
                        <a:pt x="514" y="758"/>
                      </a:lnTo>
                      <a:lnTo>
                        <a:pt x="519" y="748"/>
                      </a:lnTo>
                      <a:lnTo>
                        <a:pt x="524" y="736"/>
                      </a:lnTo>
                      <a:lnTo>
                        <a:pt x="528" y="726"/>
                      </a:lnTo>
                      <a:lnTo>
                        <a:pt x="549" y="688"/>
                      </a:lnTo>
                      <a:lnTo>
                        <a:pt x="570" y="644"/>
                      </a:lnTo>
                      <a:lnTo>
                        <a:pt x="590" y="594"/>
                      </a:lnTo>
                      <a:lnTo>
                        <a:pt x="609" y="536"/>
                      </a:lnTo>
                      <a:lnTo>
                        <a:pt x="623" y="473"/>
                      </a:lnTo>
                      <a:lnTo>
                        <a:pt x="633" y="402"/>
                      </a:lnTo>
                      <a:lnTo>
                        <a:pt x="635" y="324"/>
                      </a:lnTo>
                      <a:lnTo>
                        <a:pt x="631" y="240"/>
                      </a:lnTo>
                      <a:lnTo>
                        <a:pt x="623" y="202"/>
                      </a:lnTo>
                      <a:lnTo>
                        <a:pt x="611" y="167"/>
                      </a:lnTo>
                      <a:lnTo>
                        <a:pt x="595" y="136"/>
                      </a:lnTo>
                      <a:lnTo>
                        <a:pt x="575" y="110"/>
                      </a:lnTo>
                      <a:lnTo>
                        <a:pt x="552" y="86"/>
                      </a:lnTo>
                      <a:lnTo>
                        <a:pt x="527" y="64"/>
                      </a:lnTo>
                      <a:lnTo>
                        <a:pt x="499" y="47"/>
                      </a:lnTo>
                      <a:lnTo>
                        <a:pt x="471" y="32"/>
                      </a:lnTo>
                      <a:lnTo>
                        <a:pt x="440" y="20"/>
                      </a:lnTo>
                      <a:lnTo>
                        <a:pt x="407" y="11"/>
                      </a:lnTo>
                      <a:lnTo>
                        <a:pt x="374" y="5"/>
                      </a:lnTo>
                      <a:lnTo>
                        <a:pt x="341" y="2"/>
                      </a:lnTo>
                      <a:lnTo>
                        <a:pt x="307" y="0"/>
                      </a:lnTo>
                      <a:lnTo>
                        <a:pt x="275" y="3"/>
                      </a:lnTo>
                      <a:lnTo>
                        <a:pt x="243" y="6"/>
                      </a:lnTo>
                      <a:lnTo>
                        <a:pt x="212" y="13"/>
                      </a:lnTo>
                      <a:close/>
                    </a:path>
                  </a:pathLst>
                </a:custGeom>
                <a:solidFill>
                  <a:srgbClr val="FFD63F"/>
                </a:solidFill>
                <a:ln w="9525">
                  <a:noFill/>
                  <a:round/>
                  <a:headEnd/>
                  <a:tailEnd/>
                </a:ln>
                <a:effectLst/>
              </p:spPr>
              <p:txBody>
                <a:bodyPr/>
                <a:lstStyle/>
                <a:p>
                  <a:pPr>
                    <a:defRPr/>
                  </a:pPr>
                  <a:endParaRPr lang="en-US">
                    <a:latin typeface="Arial" charset="0"/>
                    <a:cs typeface="+mn-cs"/>
                  </a:endParaRPr>
                </a:p>
              </p:txBody>
            </p:sp>
            <p:sp>
              <p:nvSpPr>
                <p:cNvPr id="6167" name="Freeform 23"/>
                <p:cNvSpPr>
                  <a:spLocks/>
                </p:cNvSpPr>
                <p:nvPr/>
              </p:nvSpPr>
              <p:spPr bwMode="auto">
                <a:xfrm>
                  <a:off x="2282" y="2899"/>
                  <a:ext cx="295" cy="559"/>
                </a:xfrm>
                <a:custGeom>
                  <a:avLst/>
                  <a:gdLst/>
                  <a:ahLst/>
                  <a:cxnLst>
                    <a:cxn ang="0">
                      <a:pos x="165" y="29"/>
                    </a:cxn>
                    <a:cxn ang="0">
                      <a:pos x="100" y="73"/>
                    </a:cxn>
                    <a:cxn ang="0">
                      <a:pos x="49" y="126"/>
                    </a:cxn>
                    <a:cxn ang="0">
                      <a:pos x="16" y="187"/>
                    </a:cxn>
                    <a:cxn ang="0">
                      <a:pos x="0" y="255"/>
                    </a:cxn>
                    <a:cxn ang="0">
                      <a:pos x="3" y="329"/>
                    </a:cxn>
                    <a:cxn ang="0">
                      <a:pos x="26" y="406"/>
                    </a:cxn>
                    <a:cxn ang="0">
                      <a:pos x="71" y="486"/>
                    </a:cxn>
                    <a:cxn ang="0">
                      <a:pos x="112" y="557"/>
                    </a:cxn>
                    <a:cxn ang="0">
                      <a:pos x="132" y="618"/>
                    </a:cxn>
                    <a:cxn ang="0">
                      <a:pos x="152" y="679"/>
                    </a:cxn>
                    <a:cxn ang="0">
                      <a:pos x="172" y="739"/>
                    </a:cxn>
                    <a:cxn ang="0">
                      <a:pos x="187" y="788"/>
                    </a:cxn>
                    <a:cxn ang="0">
                      <a:pos x="195" y="827"/>
                    </a:cxn>
                    <a:cxn ang="0">
                      <a:pos x="203" y="901"/>
                    </a:cxn>
                    <a:cxn ang="0">
                      <a:pos x="209" y="1008"/>
                    </a:cxn>
                    <a:cxn ang="0">
                      <a:pos x="217" y="1069"/>
                    </a:cxn>
                    <a:cxn ang="0">
                      <a:pos x="225" y="1082"/>
                    </a:cxn>
                    <a:cxn ang="0">
                      <a:pos x="234" y="1096"/>
                    </a:cxn>
                    <a:cxn ang="0">
                      <a:pos x="244" y="1109"/>
                    </a:cxn>
                    <a:cxn ang="0">
                      <a:pos x="268" y="1116"/>
                    </a:cxn>
                    <a:cxn ang="0">
                      <a:pos x="306" y="1116"/>
                    </a:cxn>
                    <a:cxn ang="0">
                      <a:pos x="344" y="1116"/>
                    </a:cxn>
                    <a:cxn ang="0">
                      <a:pos x="383" y="1116"/>
                    </a:cxn>
                    <a:cxn ang="0">
                      <a:pos x="409" y="1105"/>
                    </a:cxn>
                    <a:cxn ang="0">
                      <a:pos x="424" y="1082"/>
                    </a:cxn>
                    <a:cxn ang="0">
                      <a:pos x="434" y="1023"/>
                    </a:cxn>
                    <a:cxn ang="0">
                      <a:pos x="437" y="931"/>
                    </a:cxn>
                    <a:cxn ang="0">
                      <a:pos x="443" y="864"/>
                    </a:cxn>
                    <a:cxn ang="0">
                      <a:pos x="451" y="821"/>
                    </a:cxn>
                    <a:cxn ang="0">
                      <a:pos x="460" y="789"/>
                    </a:cxn>
                    <a:cxn ang="0">
                      <a:pos x="469" y="768"/>
                    </a:cxn>
                    <a:cxn ang="0">
                      <a:pos x="477" y="747"/>
                    </a:cxn>
                    <a:cxn ang="0">
                      <a:pos x="487" y="726"/>
                    </a:cxn>
                    <a:cxn ang="0">
                      <a:pos x="510" y="677"/>
                    </a:cxn>
                    <a:cxn ang="0">
                      <a:pos x="547" y="584"/>
                    </a:cxn>
                    <a:cxn ang="0">
                      <a:pos x="576" y="464"/>
                    </a:cxn>
                    <a:cxn ang="0">
                      <a:pos x="589" y="318"/>
                    </a:cxn>
                    <a:cxn ang="0">
                      <a:pos x="581" y="198"/>
                    </a:cxn>
                    <a:cxn ang="0">
                      <a:pos x="558" y="136"/>
                    </a:cxn>
                    <a:cxn ang="0">
                      <a:pos x="521" y="87"/>
                    </a:cxn>
                    <a:cxn ang="0">
                      <a:pos x="474" y="49"/>
                    </a:cxn>
                    <a:cxn ang="0">
                      <a:pos x="418" y="22"/>
                    </a:cxn>
                    <a:cxn ang="0">
                      <a:pos x="357" y="6"/>
                    </a:cxn>
                    <a:cxn ang="0">
                      <a:pos x="294" y="0"/>
                    </a:cxn>
                    <a:cxn ang="0">
                      <a:pos x="233" y="6"/>
                    </a:cxn>
                  </a:cxnLst>
                  <a:rect l="0" t="0" r="r" b="b"/>
                  <a:pathLst>
                    <a:path w="589" h="1116">
                      <a:moveTo>
                        <a:pt x="203" y="12"/>
                      </a:moveTo>
                      <a:lnTo>
                        <a:pt x="165" y="29"/>
                      </a:lnTo>
                      <a:lnTo>
                        <a:pt x="131" y="50"/>
                      </a:lnTo>
                      <a:lnTo>
                        <a:pt x="100" y="73"/>
                      </a:lnTo>
                      <a:lnTo>
                        <a:pt x="72" y="98"/>
                      </a:lnTo>
                      <a:lnTo>
                        <a:pt x="49" y="126"/>
                      </a:lnTo>
                      <a:lnTo>
                        <a:pt x="31" y="156"/>
                      </a:lnTo>
                      <a:lnTo>
                        <a:pt x="16" y="187"/>
                      </a:lnTo>
                      <a:lnTo>
                        <a:pt x="5" y="220"/>
                      </a:lnTo>
                      <a:lnTo>
                        <a:pt x="0" y="255"/>
                      </a:lnTo>
                      <a:lnTo>
                        <a:pt x="0" y="291"/>
                      </a:lnTo>
                      <a:lnTo>
                        <a:pt x="3" y="329"/>
                      </a:lnTo>
                      <a:lnTo>
                        <a:pt x="12" y="367"/>
                      </a:lnTo>
                      <a:lnTo>
                        <a:pt x="26" y="406"/>
                      </a:lnTo>
                      <a:lnTo>
                        <a:pt x="46" y="446"/>
                      </a:lnTo>
                      <a:lnTo>
                        <a:pt x="71" y="486"/>
                      </a:lnTo>
                      <a:lnTo>
                        <a:pt x="102" y="527"/>
                      </a:lnTo>
                      <a:lnTo>
                        <a:pt x="112" y="557"/>
                      </a:lnTo>
                      <a:lnTo>
                        <a:pt x="122" y="588"/>
                      </a:lnTo>
                      <a:lnTo>
                        <a:pt x="132" y="618"/>
                      </a:lnTo>
                      <a:lnTo>
                        <a:pt x="142" y="648"/>
                      </a:lnTo>
                      <a:lnTo>
                        <a:pt x="152" y="679"/>
                      </a:lnTo>
                      <a:lnTo>
                        <a:pt x="162" y="709"/>
                      </a:lnTo>
                      <a:lnTo>
                        <a:pt x="172" y="739"/>
                      </a:lnTo>
                      <a:lnTo>
                        <a:pt x="183" y="768"/>
                      </a:lnTo>
                      <a:lnTo>
                        <a:pt x="187" y="788"/>
                      </a:lnTo>
                      <a:lnTo>
                        <a:pt x="192" y="808"/>
                      </a:lnTo>
                      <a:lnTo>
                        <a:pt x="195" y="827"/>
                      </a:lnTo>
                      <a:lnTo>
                        <a:pt x="200" y="847"/>
                      </a:lnTo>
                      <a:lnTo>
                        <a:pt x="203" y="901"/>
                      </a:lnTo>
                      <a:lnTo>
                        <a:pt x="207" y="954"/>
                      </a:lnTo>
                      <a:lnTo>
                        <a:pt x="209" y="1008"/>
                      </a:lnTo>
                      <a:lnTo>
                        <a:pt x="213" y="1062"/>
                      </a:lnTo>
                      <a:lnTo>
                        <a:pt x="217" y="1069"/>
                      </a:lnTo>
                      <a:lnTo>
                        <a:pt x="222" y="1075"/>
                      </a:lnTo>
                      <a:lnTo>
                        <a:pt x="225" y="1082"/>
                      </a:lnTo>
                      <a:lnTo>
                        <a:pt x="230" y="1089"/>
                      </a:lnTo>
                      <a:lnTo>
                        <a:pt x="234" y="1096"/>
                      </a:lnTo>
                      <a:lnTo>
                        <a:pt x="239" y="1102"/>
                      </a:lnTo>
                      <a:lnTo>
                        <a:pt x="244" y="1109"/>
                      </a:lnTo>
                      <a:lnTo>
                        <a:pt x="248" y="1116"/>
                      </a:lnTo>
                      <a:lnTo>
                        <a:pt x="268" y="1116"/>
                      </a:lnTo>
                      <a:lnTo>
                        <a:pt x="286" y="1116"/>
                      </a:lnTo>
                      <a:lnTo>
                        <a:pt x="306" y="1116"/>
                      </a:lnTo>
                      <a:lnTo>
                        <a:pt x="325" y="1116"/>
                      </a:lnTo>
                      <a:lnTo>
                        <a:pt x="344" y="1116"/>
                      </a:lnTo>
                      <a:lnTo>
                        <a:pt x="363" y="1116"/>
                      </a:lnTo>
                      <a:lnTo>
                        <a:pt x="383" y="1116"/>
                      </a:lnTo>
                      <a:lnTo>
                        <a:pt x="403" y="1116"/>
                      </a:lnTo>
                      <a:lnTo>
                        <a:pt x="409" y="1105"/>
                      </a:lnTo>
                      <a:lnTo>
                        <a:pt x="418" y="1093"/>
                      </a:lnTo>
                      <a:lnTo>
                        <a:pt x="424" y="1082"/>
                      </a:lnTo>
                      <a:lnTo>
                        <a:pt x="433" y="1070"/>
                      </a:lnTo>
                      <a:lnTo>
                        <a:pt x="434" y="1023"/>
                      </a:lnTo>
                      <a:lnTo>
                        <a:pt x="435" y="977"/>
                      </a:lnTo>
                      <a:lnTo>
                        <a:pt x="437" y="931"/>
                      </a:lnTo>
                      <a:lnTo>
                        <a:pt x="438" y="885"/>
                      </a:lnTo>
                      <a:lnTo>
                        <a:pt x="443" y="864"/>
                      </a:lnTo>
                      <a:lnTo>
                        <a:pt x="447" y="842"/>
                      </a:lnTo>
                      <a:lnTo>
                        <a:pt x="451" y="821"/>
                      </a:lnTo>
                      <a:lnTo>
                        <a:pt x="456" y="800"/>
                      </a:lnTo>
                      <a:lnTo>
                        <a:pt x="460" y="789"/>
                      </a:lnTo>
                      <a:lnTo>
                        <a:pt x="465" y="779"/>
                      </a:lnTo>
                      <a:lnTo>
                        <a:pt x="469" y="768"/>
                      </a:lnTo>
                      <a:lnTo>
                        <a:pt x="474" y="757"/>
                      </a:lnTo>
                      <a:lnTo>
                        <a:pt x="477" y="747"/>
                      </a:lnTo>
                      <a:lnTo>
                        <a:pt x="482" y="736"/>
                      </a:lnTo>
                      <a:lnTo>
                        <a:pt x="487" y="726"/>
                      </a:lnTo>
                      <a:lnTo>
                        <a:pt x="491" y="716"/>
                      </a:lnTo>
                      <a:lnTo>
                        <a:pt x="510" y="677"/>
                      </a:lnTo>
                      <a:lnTo>
                        <a:pt x="528" y="634"/>
                      </a:lnTo>
                      <a:lnTo>
                        <a:pt x="547" y="584"/>
                      </a:lnTo>
                      <a:lnTo>
                        <a:pt x="563" y="528"/>
                      </a:lnTo>
                      <a:lnTo>
                        <a:pt x="576" y="464"/>
                      </a:lnTo>
                      <a:lnTo>
                        <a:pt x="586" y="395"/>
                      </a:lnTo>
                      <a:lnTo>
                        <a:pt x="589" y="318"/>
                      </a:lnTo>
                      <a:lnTo>
                        <a:pt x="586" y="234"/>
                      </a:lnTo>
                      <a:lnTo>
                        <a:pt x="581" y="198"/>
                      </a:lnTo>
                      <a:lnTo>
                        <a:pt x="571" y="166"/>
                      </a:lnTo>
                      <a:lnTo>
                        <a:pt x="558" y="136"/>
                      </a:lnTo>
                      <a:lnTo>
                        <a:pt x="541" y="110"/>
                      </a:lnTo>
                      <a:lnTo>
                        <a:pt x="521" y="87"/>
                      </a:lnTo>
                      <a:lnTo>
                        <a:pt x="498" y="66"/>
                      </a:lnTo>
                      <a:lnTo>
                        <a:pt x="474" y="49"/>
                      </a:lnTo>
                      <a:lnTo>
                        <a:pt x="446" y="34"/>
                      </a:lnTo>
                      <a:lnTo>
                        <a:pt x="418" y="22"/>
                      </a:lnTo>
                      <a:lnTo>
                        <a:pt x="388" y="13"/>
                      </a:lnTo>
                      <a:lnTo>
                        <a:pt x="357" y="6"/>
                      </a:lnTo>
                      <a:lnTo>
                        <a:pt x="325" y="3"/>
                      </a:lnTo>
                      <a:lnTo>
                        <a:pt x="294" y="0"/>
                      </a:lnTo>
                      <a:lnTo>
                        <a:pt x="263" y="1"/>
                      </a:lnTo>
                      <a:lnTo>
                        <a:pt x="233" y="6"/>
                      </a:lnTo>
                      <a:lnTo>
                        <a:pt x="203" y="12"/>
                      </a:lnTo>
                      <a:close/>
                    </a:path>
                  </a:pathLst>
                </a:custGeom>
                <a:solidFill>
                  <a:srgbClr val="FFDB54"/>
                </a:solidFill>
                <a:ln w="9525">
                  <a:noFill/>
                  <a:round/>
                  <a:headEnd/>
                  <a:tailEnd/>
                </a:ln>
                <a:effectLst/>
              </p:spPr>
              <p:txBody>
                <a:bodyPr/>
                <a:lstStyle/>
                <a:p>
                  <a:pPr>
                    <a:defRPr/>
                  </a:pPr>
                  <a:endParaRPr lang="en-US">
                    <a:latin typeface="Arial" charset="0"/>
                    <a:cs typeface="+mn-cs"/>
                  </a:endParaRPr>
                </a:p>
              </p:txBody>
            </p:sp>
            <p:sp>
              <p:nvSpPr>
                <p:cNvPr id="6168" name="Freeform 24"/>
                <p:cNvSpPr>
                  <a:spLocks/>
                </p:cNvSpPr>
                <p:nvPr/>
              </p:nvSpPr>
              <p:spPr bwMode="auto">
                <a:xfrm>
                  <a:off x="2292" y="2907"/>
                  <a:ext cx="271" cy="550"/>
                </a:xfrm>
                <a:custGeom>
                  <a:avLst/>
                  <a:gdLst/>
                  <a:ahLst/>
                  <a:cxnLst>
                    <a:cxn ang="0">
                      <a:pos x="159" y="26"/>
                    </a:cxn>
                    <a:cxn ang="0">
                      <a:pos x="95" y="67"/>
                    </a:cxn>
                    <a:cxn ang="0">
                      <a:pos x="46" y="118"/>
                    </a:cxn>
                    <a:cxn ang="0">
                      <a:pos x="14" y="176"/>
                    </a:cxn>
                    <a:cxn ang="0">
                      <a:pos x="0" y="240"/>
                    </a:cxn>
                    <a:cxn ang="0">
                      <a:pos x="5" y="308"/>
                    </a:cxn>
                    <a:cxn ang="0">
                      <a:pos x="28" y="378"/>
                    </a:cxn>
                    <a:cxn ang="0">
                      <a:pos x="72" y="449"/>
                    </a:cxn>
                    <a:cxn ang="0">
                      <a:pos x="111" y="520"/>
                    </a:cxn>
                    <a:cxn ang="0">
                      <a:pos x="129" y="588"/>
                    </a:cxn>
                    <a:cxn ang="0">
                      <a:pos x="148" y="654"/>
                    </a:cxn>
                    <a:cxn ang="0">
                      <a:pos x="166" y="722"/>
                    </a:cxn>
                    <a:cxn ang="0">
                      <a:pos x="179" y="775"/>
                    </a:cxn>
                    <a:cxn ang="0">
                      <a:pos x="187" y="813"/>
                    </a:cxn>
                    <a:cxn ang="0">
                      <a:pos x="194" y="886"/>
                    </a:cxn>
                    <a:cxn ang="0">
                      <a:pos x="199" y="993"/>
                    </a:cxn>
                    <a:cxn ang="0">
                      <a:pos x="210" y="1061"/>
                    </a:cxn>
                    <a:cxn ang="0">
                      <a:pos x="226" y="1087"/>
                    </a:cxn>
                    <a:cxn ang="0">
                      <a:pos x="251" y="1101"/>
                    </a:cxn>
                    <a:cxn ang="0">
                      <a:pos x="287" y="1101"/>
                    </a:cxn>
                    <a:cxn ang="0">
                      <a:pos x="323" y="1101"/>
                    </a:cxn>
                    <a:cxn ang="0">
                      <a:pos x="358" y="1101"/>
                    </a:cxn>
                    <a:cxn ang="0">
                      <a:pos x="381" y="1090"/>
                    </a:cxn>
                    <a:cxn ang="0">
                      <a:pos x="395" y="1067"/>
                    </a:cxn>
                    <a:cxn ang="0">
                      <a:pos x="403" y="1009"/>
                    </a:cxn>
                    <a:cxn ang="0">
                      <a:pos x="407" y="918"/>
                    </a:cxn>
                    <a:cxn ang="0">
                      <a:pos x="413" y="850"/>
                    </a:cxn>
                    <a:cxn ang="0">
                      <a:pos x="419" y="809"/>
                    </a:cxn>
                    <a:cxn ang="0">
                      <a:pos x="432" y="766"/>
                    </a:cxn>
                    <a:cxn ang="0">
                      <a:pos x="448" y="725"/>
                    </a:cxn>
                    <a:cxn ang="0">
                      <a:pos x="472" y="667"/>
                    </a:cxn>
                    <a:cxn ang="0">
                      <a:pos x="506" y="574"/>
                    </a:cxn>
                    <a:cxn ang="0">
                      <a:pos x="532" y="456"/>
                    </a:cxn>
                    <a:cxn ang="0">
                      <a:pos x="544" y="310"/>
                    </a:cxn>
                    <a:cxn ang="0">
                      <a:pos x="539" y="194"/>
                    </a:cxn>
                    <a:cxn ang="0">
                      <a:pos x="523" y="135"/>
                    </a:cxn>
                    <a:cxn ang="0">
                      <a:pos x="491" y="88"/>
                    </a:cxn>
                    <a:cxn ang="0">
                      <a:pos x="448" y="51"/>
                    </a:cxn>
                    <a:cxn ang="0">
                      <a:pos x="398" y="23"/>
                    </a:cxn>
                    <a:cxn ang="0">
                      <a:pos x="341" y="7"/>
                    </a:cxn>
                    <a:cxn ang="0">
                      <a:pos x="282" y="0"/>
                    </a:cxn>
                    <a:cxn ang="0">
                      <a:pos x="225" y="3"/>
                    </a:cxn>
                  </a:cxnLst>
                  <a:rect l="0" t="0" r="r" b="b"/>
                  <a:pathLst>
                    <a:path w="544" h="1101">
                      <a:moveTo>
                        <a:pt x="197" y="8"/>
                      </a:moveTo>
                      <a:lnTo>
                        <a:pt x="159" y="26"/>
                      </a:lnTo>
                      <a:lnTo>
                        <a:pt x="125" y="45"/>
                      </a:lnTo>
                      <a:lnTo>
                        <a:pt x="95" y="67"/>
                      </a:lnTo>
                      <a:lnTo>
                        <a:pt x="68" y="91"/>
                      </a:lnTo>
                      <a:lnTo>
                        <a:pt x="46" y="118"/>
                      </a:lnTo>
                      <a:lnTo>
                        <a:pt x="28" y="147"/>
                      </a:lnTo>
                      <a:lnTo>
                        <a:pt x="14" y="176"/>
                      </a:lnTo>
                      <a:lnTo>
                        <a:pt x="5" y="208"/>
                      </a:lnTo>
                      <a:lnTo>
                        <a:pt x="0" y="240"/>
                      </a:lnTo>
                      <a:lnTo>
                        <a:pt x="0" y="273"/>
                      </a:lnTo>
                      <a:lnTo>
                        <a:pt x="5" y="308"/>
                      </a:lnTo>
                      <a:lnTo>
                        <a:pt x="14" y="342"/>
                      </a:lnTo>
                      <a:lnTo>
                        <a:pt x="28" y="378"/>
                      </a:lnTo>
                      <a:lnTo>
                        <a:pt x="47" y="414"/>
                      </a:lnTo>
                      <a:lnTo>
                        <a:pt x="72" y="449"/>
                      </a:lnTo>
                      <a:lnTo>
                        <a:pt x="102" y="485"/>
                      </a:lnTo>
                      <a:lnTo>
                        <a:pt x="111" y="520"/>
                      </a:lnTo>
                      <a:lnTo>
                        <a:pt x="120" y="553"/>
                      </a:lnTo>
                      <a:lnTo>
                        <a:pt x="129" y="588"/>
                      </a:lnTo>
                      <a:lnTo>
                        <a:pt x="138" y="621"/>
                      </a:lnTo>
                      <a:lnTo>
                        <a:pt x="148" y="654"/>
                      </a:lnTo>
                      <a:lnTo>
                        <a:pt x="157" y="689"/>
                      </a:lnTo>
                      <a:lnTo>
                        <a:pt x="166" y="722"/>
                      </a:lnTo>
                      <a:lnTo>
                        <a:pt x="175" y="757"/>
                      </a:lnTo>
                      <a:lnTo>
                        <a:pt x="179" y="775"/>
                      </a:lnTo>
                      <a:lnTo>
                        <a:pt x="183" y="795"/>
                      </a:lnTo>
                      <a:lnTo>
                        <a:pt x="187" y="813"/>
                      </a:lnTo>
                      <a:lnTo>
                        <a:pt x="191" y="833"/>
                      </a:lnTo>
                      <a:lnTo>
                        <a:pt x="194" y="886"/>
                      </a:lnTo>
                      <a:lnTo>
                        <a:pt x="197" y="940"/>
                      </a:lnTo>
                      <a:lnTo>
                        <a:pt x="199" y="993"/>
                      </a:lnTo>
                      <a:lnTo>
                        <a:pt x="202" y="1047"/>
                      </a:lnTo>
                      <a:lnTo>
                        <a:pt x="210" y="1061"/>
                      </a:lnTo>
                      <a:lnTo>
                        <a:pt x="218" y="1074"/>
                      </a:lnTo>
                      <a:lnTo>
                        <a:pt x="226" y="1087"/>
                      </a:lnTo>
                      <a:lnTo>
                        <a:pt x="234" y="1101"/>
                      </a:lnTo>
                      <a:lnTo>
                        <a:pt x="251" y="1101"/>
                      </a:lnTo>
                      <a:lnTo>
                        <a:pt x="270" y="1101"/>
                      </a:lnTo>
                      <a:lnTo>
                        <a:pt x="287" y="1101"/>
                      </a:lnTo>
                      <a:lnTo>
                        <a:pt x="305" y="1101"/>
                      </a:lnTo>
                      <a:lnTo>
                        <a:pt x="323" y="1101"/>
                      </a:lnTo>
                      <a:lnTo>
                        <a:pt x="340" y="1101"/>
                      </a:lnTo>
                      <a:lnTo>
                        <a:pt x="358" y="1101"/>
                      </a:lnTo>
                      <a:lnTo>
                        <a:pt x="376" y="1101"/>
                      </a:lnTo>
                      <a:lnTo>
                        <a:pt x="381" y="1090"/>
                      </a:lnTo>
                      <a:lnTo>
                        <a:pt x="388" y="1078"/>
                      </a:lnTo>
                      <a:lnTo>
                        <a:pt x="395" y="1067"/>
                      </a:lnTo>
                      <a:lnTo>
                        <a:pt x="402" y="1055"/>
                      </a:lnTo>
                      <a:lnTo>
                        <a:pt x="403" y="1009"/>
                      </a:lnTo>
                      <a:lnTo>
                        <a:pt x="406" y="963"/>
                      </a:lnTo>
                      <a:lnTo>
                        <a:pt x="407" y="918"/>
                      </a:lnTo>
                      <a:lnTo>
                        <a:pt x="408" y="872"/>
                      </a:lnTo>
                      <a:lnTo>
                        <a:pt x="413" y="850"/>
                      </a:lnTo>
                      <a:lnTo>
                        <a:pt x="416" y="829"/>
                      </a:lnTo>
                      <a:lnTo>
                        <a:pt x="419" y="809"/>
                      </a:lnTo>
                      <a:lnTo>
                        <a:pt x="424" y="788"/>
                      </a:lnTo>
                      <a:lnTo>
                        <a:pt x="432" y="766"/>
                      </a:lnTo>
                      <a:lnTo>
                        <a:pt x="440" y="745"/>
                      </a:lnTo>
                      <a:lnTo>
                        <a:pt x="448" y="725"/>
                      </a:lnTo>
                      <a:lnTo>
                        <a:pt x="456" y="704"/>
                      </a:lnTo>
                      <a:lnTo>
                        <a:pt x="472" y="667"/>
                      </a:lnTo>
                      <a:lnTo>
                        <a:pt x="490" y="623"/>
                      </a:lnTo>
                      <a:lnTo>
                        <a:pt x="506" y="574"/>
                      </a:lnTo>
                      <a:lnTo>
                        <a:pt x="520" y="519"/>
                      </a:lnTo>
                      <a:lnTo>
                        <a:pt x="532" y="456"/>
                      </a:lnTo>
                      <a:lnTo>
                        <a:pt x="540" y="386"/>
                      </a:lnTo>
                      <a:lnTo>
                        <a:pt x="544" y="310"/>
                      </a:lnTo>
                      <a:lnTo>
                        <a:pt x="541" y="226"/>
                      </a:lnTo>
                      <a:lnTo>
                        <a:pt x="539" y="194"/>
                      </a:lnTo>
                      <a:lnTo>
                        <a:pt x="533" y="163"/>
                      </a:lnTo>
                      <a:lnTo>
                        <a:pt x="523" y="135"/>
                      </a:lnTo>
                      <a:lnTo>
                        <a:pt x="508" y="111"/>
                      </a:lnTo>
                      <a:lnTo>
                        <a:pt x="491" y="88"/>
                      </a:lnTo>
                      <a:lnTo>
                        <a:pt x="471" y="68"/>
                      </a:lnTo>
                      <a:lnTo>
                        <a:pt x="448" y="51"/>
                      </a:lnTo>
                      <a:lnTo>
                        <a:pt x="424" y="36"/>
                      </a:lnTo>
                      <a:lnTo>
                        <a:pt x="398" y="23"/>
                      </a:lnTo>
                      <a:lnTo>
                        <a:pt x="370" y="14"/>
                      </a:lnTo>
                      <a:lnTo>
                        <a:pt x="341" y="7"/>
                      </a:lnTo>
                      <a:lnTo>
                        <a:pt x="312" y="3"/>
                      </a:lnTo>
                      <a:lnTo>
                        <a:pt x="282" y="0"/>
                      </a:lnTo>
                      <a:lnTo>
                        <a:pt x="254" y="0"/>
                      </a:lnTo>
                      <a:lnTo>
                        <a:pt x="225" y="3"/>
                      </a:lnTo>
                      <a:lnTo>
                        <a:pt x="197" y="8"/>
                      </a:lnTo>
                      <a:close/>
                    </a:path>
                  </a:pathLst>
                </a:custGeom>
                <a:solidFill>
                  <a:srgbClr val="FFE06B"/>
                </a:solidFill>
                <a:ln w="9525">
                  <a:noFill/>
                  <a:round/>
                  <a:headEnd/>
                  <a:tailEnd/>
                </a:ln>
                <a:effectLst/>
              </p:spPr>
              <p:txBody>
                <a:bodyPr/>
                <a:lstStyle/>
                <a:p>
                  <a:pPr>
                    <a:defRPr/>
                  </a:pPr>
                  <a:endParaRPr lang="en-US">
                    <a:latin typeface="Arial" charset="0"/>
                    <a:cs typeface="+mn-cs"/>
                  </a:endParaRPr>
                </a:p>
              </p:txBody>
            </p:sp>
            <p:sp>
              <p:nvSpPr>
                <p:cNvPr id="6169" name="Freeform 25"/>
                <p:cNvSpPr>
                  <a:spLocks/>
                </p:cNvSpPr>
                <p:nvPr/>
              </p:nvSpPr>
              <p:spPr bwMode="auto">
                <a:xfrm>
                  <a:off x="2302" y="2915"/>
                  <a:ext cx="249" cy="542"/>
                </a:xfrm>
                <a:custGeom>
                  <a:avLst/>
                  <a:gdLst/>
                  <a:ahLst/>
                  <a:cxnLst>
                    <a:cxn ang="0">
                      <a:pos x="151" y="22"/>
                    </a:cxn>
                    <a:cxn ang="0">
                      <a:pos x="88" y="62"/>
                    </a:cxn>
                    <a:cxn ang="0">
                      <a:pos x="41" y="111"/>
                    </a:cxn>
                    <a:cxn ang="0">
                      <a:pos x="12" y="166"/>
                    </a:cxn>
                    <a:cxn ang="0">
                      <a:pos x="0" y="226"/>
                    </a:cxn>
                    <a:cxn ang="0">
                      <a:pos x="6" y="288"/>
                    </a:cxn>
                    <a:cxn ang="0">
                      <a:pos x="30" y="352"/>
                    </a:cxn>
                    <a:cxn ang="0">
                      <a:pos x="73" y="415"/>
                    </a:cxn>
                    <a:cxn ang="0">
                      <a:pos x="109" y="484"/>
                    </a:cxn>
                    <a:cxn ang="0">
                      <a:pos x="126" y="558"/>
                    </a:cxn>
                    <a:cxn ang="0">
                      <a:pos x="142" y="632"/>
                    </a:cxn>
                    <a:cxn ang="0">
                      <a:pos x="158" y="707"/>
                    </a:cxn>
                    <a:cxn ang="0">
                      <a:pos x="170" y="764"/>
                    </a:cxn>
                    <a:cxn ang="0">
                      <a:pos x="177" y="802"/>
                    </a:cxn>
                    <a:cxn ang="0">
                      <a:pos x="183" y="874"/>
                    </a:cxn>
                    <a:cxn ang="0">
                      <a:pos x="189" y="980"/>
                    </a:cxn>
                    <a:cxn ang="0">
                      <a:pos x="198" y="1047"/>
                    </a:cxn>
                    <a:cxn ang="0">
                      <a:pos x="213" y="1073"/>
                    </a:cxn>
                    <a:cxn ang="0">
                      <a:pos x="236" y="1086"/>
                    </a:cxn>
                    <a:cxn ang="0">
                      <a:pos x="268" y="1086"/>
                    </a:cxn>
                    <a:cxn ang="0">
                      <a:pos x="299" y="1086"/>
                    </a:cxn>
                    <a:cxn ang="0">
                      <a:pos x="332" y="1086"/>
                    </a:cxn>
                    <a:cxn ang="0">
                      <a:pos x="354" y="1075"/>
                    </a:cxn>
                    <a:cxn ang="0">
                      <a:pos x="366" y="1053"/>
                    </a:cxn>
                    <a:cxn ang="0">
                      <a:pos x="373" y="995"/>
                    </a:cxn>
                    <a:cxn ang="0">
                      <a:pos x="375" y="905"/>
                    </a:cxn>
                    <a:cxn ang="0">
                      <a:pos x="380" y="839"/>
                    </a:cxn>
                    <a:cxn ang="0">
                      <a:pos x="387" y="797"/>
                    </a:cxn>
                    <a:cxn ang="0">
                      <a:pos x="398" y="754"/>
                    </a:cxn>
                    <a:cxn ang="0">
                      <a:pos x="413" y="713"/>
                    </a:cxn>
                    <a:cxn ang="0">
                      <a:pos x="434" y="655"/>
                    </a:cxn>
                    <a:cxn ang="0">
                      <a:pos x="464" y="564"/>
                    </a:cxn>
                    <a:cxn ang="0">
                      <a:pos x="487" y="448"/>
                    </a:cxn>
                    <a:cxn ang="0">
                      <a:pos x="499" y="304"/>
                    </a:cxn>
                    <a:cxn ang="0">
                      <a:pos x="497" y="190"/>
                    </a:cxn>
                    <a:cxn ang="0">
                      <a:pos x="486" y="136"/>
                    </a:cxn>
                    <a:cxn ang="0">
                      <a:pos x="461" y="90"/>
                    </a:cxn>
                    <a:cxn ang="0">
                      <a:pos x="423" y="53"/>
                    </a:cxn>
                    <a:cxn ang="0">
                      <a:pos x="377" y="27"/>
                    </a:cxn>
                    <a:cxn ang="0">
                      <a:pos x="325" y="8"/>
                    </a:cxn>
                    <a:cxn ang="0">
                      <a:pos x="269" y="0"/>
                    </a:cxn>
                    <a:cxn ang="0">
                      <a:pos x="215" y="1"/>
                    </a:cxn>
                  </a:cxnLst>
                  <a:rect l="0" t="0" r="r" b="b"/>
                  <a:pathLst>
                    <a:path w="499" h="1086">
                      <a:moveTo>
                        <a:pt x="189" y="6"/>
                      </a:moveTo>
                      <a:lnTo>
                        <a:pt x="151" y="22"/>
                      </a:lnTo>
                      <a:lnTo>
                        <a:pt x="117" y="42"/>
                      </a:lnTo>
                      <a:lnTo>
                        <a:pt x="88" y="62"/>
                      </a:lnTo>
                      <a:lnTo>
                        <a:pt x="62" y="86"/>
                      </a:lnTo>
                      <a:lnTo>
                        <a:pt x="41" y="111"/>
                      </a:lnTo>
                      <a:lnTo>
                        <a:pt x="24" y="138"/>
                      </a:lnTo>
                      <a:lnTo>
                        <a:pt x="12" y="166"/>
                      </a:lnTo>
                      <a:lnTo>
                        <a:pt x="3" y="196"/>
                      </a:lnTo>
                      <a:lnTo>
                        <a:pt x="0" y="226"/>
                      </a:lnTo>
                      <a:lnTo>
                        <a:pt x="1" y="257"/>
                      </a:lnTo>
                      <a:lnTo>
                        <a:pt x="6" y="288"/>
                      </a:lnTo>
                      <a:lnTo>
                        <a:pt x="16" y="320"/>
                      </a:lnTo>
                      <a:lnTo>
                        <a:pt x="30" y="352"/>
                      </a:lnTo>
                      <a:lnTo>
                        <a:pt x="50" y="384"/>
                      </a:lnTo>
                      <a:lnTo>
                        <a:pt x="73" y="415"/>
                      </a:lnTo>
                      <a:lnTo>
                        <a:pt x="101" y="446"/>
                      </a:lnTo>
                      <a:lnTo>
                        <a:pt x="109" y="484"/>
                      </a:lnTo>
                      <a:lnTo>
                        <a:pt x="117" y="521"/>
                      </a:lnTo>
                      <a:lnTo>
                        <a:pt x="126" y="558"/>
                      </a:lnTo>
                      <a:lnTo>
                        <a:pt x="134" y="596"/>
                      </a:lnTo>
                      <a:lnTo>
                        <a:pt x="142" y="632"/>
                      </a:lnTo>
                      <a:lnTo>
                        <a:pt x="150" y="669"/>
                      </a:lnTo>
                      <a:lnTo>
                        <a:pt x="158" y="707"/>
                      </a:lnTo>
                      <a:lnTo>
                        <a:pt x="166" y="745"/>
                      </a:lnTo>
                      <a:lnTo>
                        <a:pt x="170" y="764"/>
                      </a:lnTo>
                      <a:lnTo>
                        <a:pt x="174" y="783"/>
                      </a:lnTo>
                      <a:lnTo>
                        <a:pt x="177" y="802"/>
                      </a:lnTo>
                      <a:lnTo>
                        <a:pt x="181" y="821"/>
                      </a:lnTo>
                      <a:lnTo>
                        <a:pt x="183" y="874"/>
                      </a:lnTo>
                      <a:lnTo>
                        <a:pt x="187" y="927"/>
                      </a:lnTo>
                      <a:lnTo>
                        <a:pt x="189" y="980"/>
                      </a:lnTo>
                      <a:lnTo>
                        <a:pt x="191" y="1033"/>
                      </a:lnTo>
                      <a:lnTo>
                        <a:pt x="198" y="1047"/>
                      </a:lnTo>
                      <a:lnTo>
                        <a:pt x="206" y="1060"/>
                      </a:lnTo>
                      <a:lnTo>
                        <a:pt x="213" y="1073"/>
                      </a:lnTo>
                      <a:lnTo>
                        <a:pt x="220" y="1086"/>
                      </a:lnTo>
                      <a:lnTo>
                        <a:pt x="236" y="1086"/>
                      </a:lnTo>
                      <a:lnTo>
                        <a:pt x="252" y="1086"/>
                      </a:lnTo>
                      <a:lnTo>
                        <a:pt x="268" y="1086"/>
                      </a:lnTo>
                      <a:lnTo>
                        <a:pt x="284" y="1086"/>
                      </a:lnTo>
                      <a:lnTo>
                        <a:pt x="299" y="1086"/>
                      </a:lnTo>
                      <a:lnTo>
                        <a:pt x="316" y="1086"/>
                      </a:lnTo>
                      <a:lnTo>
                        <a:pt x="332" y="1086"/>
                      </a:lnTo>
                      <a:lnTo>
                        <a:pt x="348" y="1086"/>
                      </a:lnTo>
                      <a:lnTo>
                        <a:pt x="354" y="1075"/>
                      </a:lnTo>
                      <a:lnTo>
                        <a:pt x="360" y="1063"/>
                      </a:lnTo>
                      <a:lnTo>
                        <a:pt x="366" y="1053"/>
                      </a:lnTo>
                      <a:lnTo>
                        <a:pt x="372" y="1041"/>
                      </a:lnTo>
                      <a:lnTo>
                        <a:pt x="373" y="995"/>
                      </a:lnTo>
                      <a:lnTo>
                        <a:pt x="374" y="950"/>
                      </a:lnTo>
                      <a:lnTo>
                        <a:pt x="375" y="905"/>
                      </a:lnTo>
                      <a:lnTo>
                        <a:pt x="377" y="859"/>
                      </a:lnTo>
                      <a:lnTo>
                        <a:pt x="380" y="839"/>
                      </a:lnTo>
                      <a:lnTo>
                        <a:pt x="383" y="818"/>
                      </a:lnTo>
                      <a:lnTo>
                        <a:pt x="387" y="797"/>
                      </a:lnTo>
                      <a:lnTo>
                        <a:pt x="392" y="776"/>
                      </a:lnTo>
                      <a:lnTo>
                        <a:pt x="398" y="754"/>
                      </a:lnTo>
                      <a:lnTo>
                        <a:pt x="406" y="734"/>
                      </a:lnTo>
                      <a:lnTo>
                        <a:pt x="413" y="713"/>
                      </a:lnTo>
                      <a:lnTo>
                        <a:pt x="420" y="692"/>
                      </a:lnTo>
                      <a:lnTo>
                        <a:pt x="434" y="655"/>
                      </a:lnTo>
                      <a:lnTo>
                        <a:pt x="449" y="613"/>
                      </a:lnTo>
                      <a:lnTo>
                        <a:pt x="464" y="564"/>
                      </a:lnTo>
                      <a:lnTo>
                        <a:pt x="477" y="509"/>
                      </a:lnTo>
                      <a:lnTo>
                        <a:pt x="487" y="448"/>
                      </a:lnTo>
                      <a:lnTo>
                        <a:pt x="495" y="379"/>
                      </a:lnTo>
                      <a:lnTo>
                        <a:pt x="499" y="304"/>
                      </a:lnTo>
                      <a:lnTo>
                        <a:pt x="497" y="221"/>
                      </a:lnTo>
                      <a:lnTo>
                        <a:pt x="497" y="190"/>
                      </a:lnTo>
                      <a:lnTo>
                        <a:pt x="494" y="162"/>
                      </a:lnTo>
                      <a:lnTo>
                        <a:pt x="486" y="136"/>
                      </a:lnTo>
                      <a:lnTo>
                        <a:pt x="474" y="112"/>
                      </a:lnTo>
                      <a:lnTo>
                        <a:pt x="461" y="90"/>
                      </a:lnTo>
                      <a:lnTo>
                        <a:pt x="442" y="70"/>
                      </a:lnTo>
                      <a:lnTo>
                        <a:pt x="423" y="53"/>
                      </a:lnTo>
                      <a:lnTo>
                        <a:pt x="401" y="39"/>
                      </a:lnTo>
                      <a:lnTo>
                        <a:pt x="377" y="27"/>
                      </a:lnTo>
                      <a:lnTo>
                        <a:pt x="351" y="16"/>
                      </a:lnTo>
                      <a:lnTo>
                        <a:pt x="325" y="8"/>
                      </a:lnTo>
                      <a:lnTo>
                        <a:pt x="297" y="4"/>
                      </a:lnTo>
                      <a:lnTo>
                        <a:pt x="269" y="0"/>
                      </a:lnTo>
                      <a:lnTo>
                        <a:pt x="242" y="0"/>
                      </a:lnTo>
                      <a:lnTo>
                        <a:pt x="215" y="1"/>
                      </a:lnTo>
                      <a:lnTo>
                        <a:pt x="189" y="6"/>
                      </a:lnTo>
                      <a:close/>
                    </a:path>
                  </a:pathLst>
                </a:custGeom>
                <a:solidFill>
                  <a:srgbClr val="FFE27F"/>
                </a:solidFill>
                <a:ln w="9525">
                  <a:noFill/>
                  <a:round/>
                  <a:headEnd/>
                  <a:tailEnd/>
                </a:ln>
                <a:effectLst/>
              </p:spPr>
              <p:txBody>
                <a:bodyPr/>
                <a:lstStyle/>
                <a:p>
                  <a:pPr>
                    <a:defRPr/>
                  </a:pPr>
                  <a:endParaRPr lang="en-US">
                    <a:latin typeface="Arial" charset="0"/>
                    <a:cs typeface="+mn-cs"/>
                  </a:endParaRPr>
                </a:p>
              </p:txBody>
            </p:sp>
            <p:sp>
              <p:nvSpPr>
                <p:cNvPr id="6170" name="Freeform 26"/>
                <p:cNvSpPr>
                  <a:spLocks/>
                </p:cNvSpPr>
                <p:nvPr/>
              </p:nvSpPr>
              <p:spPr bwMode="auto">
                <a:xfrm>
                  <a:off x="2314" y="2920"/>
                  <a:ext cx="228" cy="537"/>
                </a:xfrm>
                <a:custGeom>
                  <a:avLst/>
                  <a:gdLst/>
                  <a:ahLst/>
                  <a:cxnLst>
                    <a:cxn ang="0">
                      <a:pos x="144" y="22"/>
                    </a:cxn>
                    <a:cxn ang="0">
                      <a:pos x="81" y="60"/>
                    </a:cxn>
                    <a:cxn ang="0">
                      <a:pos x="37" y="106"/>
                    </a:cxn>
                    <a:cxn ang="0">
                      <a:pos x="10" y="156"/>
                    </a:cxn>
                    <a:cxn ang="0">
                      <a:pos x="0" y="213"/>
                    </a:cxn>
                    <a:cxn ang="0">
                      <a:pos x="7" y="269"/>
                    </a:cxn>
                    <a:cxn ang="0">
                      <a:pos x="31" y="326"/>
                    </a:cxn>
                    <a:cxn ang="0">
                      <a:pos x="73" y="381"/>
                    </a:cxn>
                    <a:cxn ang="0">
                      <a:pos x="108" y="448"/>
                    </a:cxn>
                    <a:cxn ang="0">
                      <a:pos x="122" y="530"/>
                    </a:cxn>
                    <a:cxn ang="0">
                      <a:pos x="137" y="611"/>
                    </a:cxn>
                    <a:cxn ang="0">
                      <a:pos x="151" y="694"/>
                    </a:cxn>
                    <a:cxn ang="0">
                      <a:pos x="161" y="754"/>
                    </a:cxn>
                    <a:cxn ang="0">
                      <a:pos x="168" y="792"/>
                    </a:cxn>
                    <a:cxn ang="0">
                      <a:pos x="174" y="864"/>
                    </a:cxn>
                    <a:cxn ang="0">
                      <a:pos x="177" y="968"/>
                    </a:cxn>
                    <a:cxn ang="0">
                      <a:pos x="186" y="1034"/>
                    </a:cxn>
                    <a:cxn ang="0">
                      <a:pos x="199" y="1060"/>
                    </a:cxn>
                    <a:cxn ang="0">
                      <a:pos x="220" y="1073"/>
                    </a:cxn>
                    <a:cxn ang="0">
                      <a:pos x="248" y="1073"/>
                    </a:cxn>
                    <a:cxn ang="0">
                      <a:pos x="277" y="1073"/>
                    </a:cxn>
                    <a:cxn ang="0">
                      <a:pos x="305" y="1073"/>
                    </a:cxn>
                    <a:cxn ang="0">
                      <a:pos x="324" y="1062"/>
                    </a:cxn>
                    <a:cxn ang="0">
                      <a:pos x="335" y="1040"/>
                    </a:cxn>
                    <a:cxn ang="0">
                      <a:pos x="342" y="983"/>
                    </a:cxn>
                    <a:cxn ang="0">
                      <a:pos x="344" y="893"/>
                    </a:cxn>
                    <a:cxn ang="0">
                      <a:pos x="349" y="827"/>
                    </a:cxn>
                    <a:cxn ang="0">
                      <a:pos x="356" y="786"/>
                    </a:cxn>
                    <a:cxn ang="0">
                      <a:pos x="365" y="745"/>
                    </a:cxn>
                    <a:cxn ang="0">
                      <a:pos x="379" y="703"/>
                    </a:cxn>
                    <a:cxn ang="0">
                      <a:pos x="396" y="647"/>
                    </a:cxn>
                    <a:cxn ang="0">
                      <a:pos x="421" y="556"/>
                    </a:cxn>
                    <a:cxn ang="0">
                      <a:pos x="442" y="441"/>
                    </a:cxn>
                    <a:cxn ang="0">
                      <a:pos x="452" y="298"/>
                    </a:cxn>
                    <a:cxn ang="0">
                      <a:pos x="456" y="187"/>
                    </a:cxn>
                    <a:cxn ang="0">
                      <a:pos x="450" y="137"/>
                    </a:cxn>
                    <a:cxn ang="0">
                      <a:pos x="429" y="93"/>
                    </a:cxn>
                    <a:cxn ang="0">
                      <a:pos x="397" y="57"/>
                    </a:cxn>
                    <a:cxn ang="0">
                      <a:pos x="356" y="30"/>
                    </a:cxn>
                    <a:cxn ang="0">
                      <a:pos x="308" y="11"/>
                    </a:cxn>
                    <a:cxn ang="0">
                      <a:pos x="258" y="1"/>
                    </a:cxn>
                    <a:cxn ang="0">
                      <a:pos x="206" y="2"/>
                    </a:cxn>
                  </a:cxnLst>
                  <a:rect l="0" t="0" r="r" b="b"/>
                  <a:pathLst>
                    <a:path w="456" h="1073">
                      <a:moveTo>
                        <a:pt x="182" y="5"/>
                      </a:moveTo>
                      <a:lnTo>
                        <a:pt x="144" y="22"/>
                      </a:lnTo>
                      <a:lnTo>
                        <a:pt x="111" y="39"/>
                      </a:lnTo>
                      <a:lnTo>
                        <a:pt x="81" y="60"/>
                      </a:lnTo>
                      <a:lnTo>
                        <a:pt x="57" y="82"/>
                      </a:lnTo>
                      <a:lnTo>
                        <a:pt x="37" y="106"/>
                      </a:lnTo>
                      <a:lnTo>
                        <a:pt x="22" y="131"/>
                      </a:lnTo>
                      <a:lnTo>
                        <a:pt x="10" y="156"/>
                      </a:lnTo>
                      <a:lnTo>
                        <a:pt x="2" y="184"/>
                      </a:lnTo>
                      <a:lnTo>
                        <a:pt x="0" y="213"/>
                      </a:lnTo>
                      <a:lnTo>
                        <a:pt x="1" y="240"/>
                      </a:lnTo>
                      <a:lnTo>
                        <a:pt x="7" y="269"/>
                      </a:lnTo>
                      <a:lnTo>
                        <a:pt x="17" y="298"/>
                      </a:lnTo>
                      <a:lnTo>
                        <a:pt x="31" y="326"/>
                      </a:lnTo>
                      <a:lnTo>
                        <a:pt x="50" y="353"/>
                      </a:lnTo>
                      <a:lnTo>
                        <a:pt x="73" y="381"/>
                      </a:lnTo>
                      <a:lnTo>
                        <a:pt x="101" y="406"/>
                      </a:lnTo>
                      <a:lnTo>
                        <a:pt x="108" y="448"/>
                      </a:lnTo>
                      <a:lnTo>
                        <a:pt x="115" y="488"/>
                      </a:lnTo>
                      <a:lnTo>
                        <a:pt x="122" y="530"/>
                      </a:lnTo>
                      <a:lnTo>
                        <a:pt x="130" y="571"/>
                      </a:lnTo>
                      <a:lnTo>
                        <a:pt x="137" y="611"/>
                      </a:lnTo>
                      <a:lnTo>
                        <a:pt x="144" y="653"/>
                      </a:lnTo>
                      <a:lnTo>
                        <a:pt x="151" y="694"/>
                      </a:lnTo>
                      <a:lnTo>
                        <a:pt x="157" y="736"/>
                      </a:lnTo>
                      <a:lnTo>
                        <a:pt x="161" y="754"/>
                      </a:lnTo>
                      <a:lnTo>
                        <a:pt x="164" y="773"/>
                      </a:lnTo>
                      <a:lnTo>
                        <a:pt x="168" y="792"/>
                      </a:lnTo>
                      <a:lnTo>
                        <a:pt x="171" y="811"/>
                      </a:lnTo>
                      <a:lnTo>
                        <a:pt x="174" y="864"/>
                      </a:lnTo>
                      <a:lnTo>
                        <a:pt x="176" y="915"/>
                      </a:lnTo>
                      <a:lnTo>
                        <a:pt x="177" y="968"/>
                      </a:lnTo>
                      <a:lnTo>
                        <a:pt x="179" y="1021"/>
                      </a:lnTo>
                      <a:lnTo>
                        <a:pt x="186" y="1034"/>
                      </a:lnTo>
                      <a:lnTo>
                        <a:pt x="193" y="1047"/>
                      </a:lnTo>
                      <a:lnTo>
                        <a:pt x="199" y="1060"/>
                      </a:lnTo>
                      <a:lnTo>
                        <a:pt x="206" y="1073"/>
                      </a:lnTo>
                      <a:lnTo>
                        <a:pt x="220" y="1073"/>
                      </a:lnTo>
                      <a:lnTo>
                        <a:pt x="235" y="1073"/>
                      </a:lnTo>
                      <a:lnTo>
                        <a:pt x="248" y="1073"/>
                      </a:lnTo>
                      <a:lnTo>
                        <a:pt x="262" y="1073"/>
                      </a:lnTo>
                      <a:lnTo>
                        <a:pt x="277" y="1073"/>
                      </a:lnTo>
                      <a:lnTo>
                        <a:pt x="291" y="1073"/>
                      </a:lnTo>
                      <a:lnTo>
                        <a:pt x="305" y="1073"/>
                      </a:lnTo>
                      <a:lnTo>
                        <a:pt x="319" y="1073"/>
                      </a:lnTo>
                      <a:lnTo>
                        <a:pt x="324" y="1062"/>
                      </a:lnTo>
                      <a:lnTo>
                        <a:pt x="330" y="1050"/>
                      </a:lnTo>
                      <a:lnTo>
                        <a:pt x="335" y="1040"/>
                      </a:lnTo>
                      <a:lnTo>
                        <a:pt x="341" y="1028"/>
                      </a:lnTo>
                      <a:lnTo>
                        <a:pt x="342" y="983"/>
                      </a:lnTo>
                      <a:lnTo>
                        <a:pt x="343" y="938"/>
                      </a:lnTo>
                      <a:lnTo>
                        <a:pt x="344" y="893"/>
                      </a:lnTo>
                      <a:lnTo>
                        <a:pt x="345" y="847"/>
                      </a:lnTo>
                      <a:lnTo>
                        <a:pt x="349" y="827"/>
                      </a:lnTo>
                      <a:lnTo>
                        <a:pt x="352" y="806"/>
                      </a:lnTo>
                      <a:lnTo>
                        <a:pt x="356" y="786"/>
                      </a:lnTo>
                      <a:lnTo>
                        <a:pt x="358" y="766"/>
                      </a:lnTo>
                      <a:lnTo>
                        <a:pt x="365" y="745"/>
                      </a:lnTo>
                      <a:lnTo>
                        <a:pt x="372" y="724"/>
                      </a:lnTo>
                      <a:lnTo>
                        <a:pt x="379" y="703"/>
                      </a:lnTo>
                      <a:lnTo>
                        <a:pt x="384" y="683"/>
                      </a:lnTo>
                      <a:lnTo>
                        <a:pt x="396" y="647"/>
                      </a:lnTo>
                      <a:lnTo>
                        <a:pt x="409" y="604"/>
                      </a:lnTo>
                      <a:lnTo>
                        <a:pt x="421" y="556"/>
                      </a:lnTo>
                      <a:lnTo>
                        <a:pt x="433" y="502"/>
                      </a:lnTo>
                      <a:lnTo>
                        <a:pt x="442" y="441"/>
                      </a:lnTo>
                      <a:lnTo>
                        <a:pt x="449" y="373"/>
                      </a:lnTo>
                      <a:lnTo>
                        <a:pt x="452" y="298"/>
                      </a:lnTo>
                      <a:lnTo>
                        <a:pt x="452" y="215"/>
                      </a:lnTo>
                      <a:lnTo>
                        <a:pt x="456" y="187"/>
                      </a:lnTo>
                      <a:lnTo>
                        <a:pt x="455" y="161"/>
                      </a:lnTo>
                      <a:lnTo>
                        <a:pt x="450" y="137"/>
                      </a:lnTo>
                      <a:lnTo>
                        <a:pt x="441" y="114"/>
                      </a:lnTo>
                      <a:lnTo>
                        <a:pt x="429" y="93"/>
                      </a:lnTo>
                      <a:lnTo>
                        <a:pt x="414" y="75"/>
                      </a:lnTo>
                      <a:lnTo>
                        <a:pt x="397" y="57"/>
                      </a:lnTo>
                      <a:lnTo>
                        <a:pt x="377" y="42"/>
                      </a:lnTo>
                      <a:lnTo>
                        <a:pt x="356" y="30"/>
                      </a:lnTo>
                      <a:lnTo>
                        <a:pt x="333" y="19"/>
                      </a:lnTo>
                      <a:lnTo>
                        <a:pt x="308" y="11"/>
                      </a:lnTo>
                      <a:lnTo>
                        <a:pt x="283" y="5"/>
                      </a:lnTo>
                      <a:lnTo>
                        <a:pt x="258" y="1"/>
                      </a:lnTo>
                      <a:lnTo>
                        <a:pt x="231" y="0"/>
                      </a:lnTo>
                      <a:lnTo>
                        <a:pt x="206" y="2"/>
                      </a:lnTo>
                      <a:lnTo>
                        <a:pt x="182" y="5"/>
                      </a:lnTo>
                      <a:close/>
                    </a:path>
                  </a:pathLst>
                </a:custGeom>
                <a:solidFill>
                  <a:srgbClr val="FFE893"/>
                </a:solidFill>
                <a:ln w="9525">
                  <a:noFill/>
                  <a:round/>
                  <a:headEnd/>
                  <a:tailEnd/>
                </a:ln>
                <a:effectLst/>
              </p:spPr>
              <p:txBody>
                <a:bodyPr/>
                <a:lstStyle/>
                <a:p>
                  <a:pPr>
                    <a:defRPr/>
                  </a:pPr>
                  <a:endParaRPr lang="en-US">
                    <a:latin typeface="Arial" charset="0"/>
                    <a:cs typeface="+mn-cs"/>
                  </a:endParaRPr>
                </a:p>
              </p:txBody>
            </p:sp>
            <p:sp>
              <p:nvSpPr>
                <p:cNvPr id="6171" name="Freeform 27"/>
                <p:cNvSpPr>
                  <a:spLocks/>
                </p:cNvSpPr>
                <p:nvPr/>
              </p:nvSpPr>
              <p:spPr bwMode="auto">
                <a:xfrm>
                  <a:off x="2324" y="2928"/>
                  <a:ext cx="208" cy="529"/>
                </a:xfrm>
                <a:custGeom>
                  <a:avLst/>
                  <a:gdLst/>
                  <a:ahLst/>
                  <a:cxnLst>
                    <a:cxn ang="0">
                      <a:pos x="138" y="18"/>
                    </a:cxn>
                    <a:cxn ang="0">
                      <a:pos x="77" y="55"/>
                    </a:cxn>
                    <a:cxn ang="0">
                      <a:pos x="35" y="99"/>
                    </a:cxn>
                    <a:cxn ang="0">
                      <a:pos x="8" y="147"/>
                    </a:cxn>
                    <a:cxn ang="0">
                      <a:pos x="0" y="198"/>
                    </a:cxn>
                    <a:cxn ang="0">
                      <a:pos x="10" y="249"/>
                    </a:cxn>
                    <a:cxn ang="0">
                      <a:pos x="35" y="300"/>
                    </a:cxn>
                    <a:cxn ang="0">
                      <a:pos x="75" y="345"/>
                    </a:cxn>
                    <a:cxn ang="0">
                      <a:pos x="109" y="411"/>
                    </a:cxn>
                    <a:cxn ang="0">
                      <a:pos x="121" y="501"/>
                    </a:cxn>
                    <a:cxn ang="0">
                      <a:pos x="133" y="589"/>
                    </a:cxn>
                    <a:cxn ang="0">
                      <a:pos x="145" y="679"/>
                    </a:cxn>
                    <a:cxn ang="0">
                      <a:pos x="153" y="742"/>
                    </a:cxn>
                    <a:cxn ang="0">
                      <a:pos x="160" y="780"/>
                    </a:cxn>
                    <a:cxn ang="0">
                      <a:pos x="165" y="851"/>
                    </a:cxn>
                    <a:cxn ang="0">
                      <a:pos x="168" y="954"/>
                    </a:cxn>
                    <a:cxn ang="0">
                      <a:pos x="176" y="1020"/>
                    </a:cxn>
                    <a:cxn ang="0">
                      <a:pos x="188" y="1046"/>
                    </a:cxn>
                    <a:cxn ang="0">
                      <a:pos x="206" y="1059"/>
                    </a:cxn>
                    <a:cxn ang="0">
                      <a:pos x="231" y="1059"/>
                    </a:cxn>
                    <a:cxn ang="0">
                      <a:pos x="256" y="1059"/>
                    </a:cxn>
                    <a:cxn ang="0">
                      <a:pos x="280" y="1059"/>
                    </a:cxn>
                    <a:cxn ang="0">
                      <a:pos x="297" y="1048"/>
                    </a:cxn>
                    <a:cxn ang="0">
                      <a:pos x="308" y="1026"/>
                    </a:cxn>
                    <a:cxn ang="0">
                      <a:pos x="314" y="969"/>
                    </a:cxn>
                    <a:cxn ang="0">
                      <a:pos x="315" y="881"/>
                    </a:cxn>
                    <a:cxn ang="0">
                      <a:pos x="319" y="815"/>
                    </a:cxn>
                    <a:cxn ang="0">
                      <a:pos x="325" y="774"/>
                    </a:cxn>
                    <a:cxn ang="0">
                      <a:pos x="333" y="733"/>
                    </a:cxn>
                    <a:cxn ang="0">
                      <a:pos x="345" y="692"/>
                    </a:cxn>
                    <a:cxn ang="0">
                      <a:pos x="361" y="636"/>
                    </a:cxn>
                    <a:cxn ang="0">
                      <a:pos x="381" y="547"/>
                    </a:cxn>
                    <a:cxn ang="0">
                      <a:pos x="399" y="433"/>
                    </a:cxn>
                    <a:cxn ang="0">
                      <a:pos x="409" y="291"/>
                    </a:cxn>
                    <a:cxn ang="0">
                      <a:pos x="416" y="184"/>
                    </a:cxn>
                    <a:cxn ang="0">
                      <a:pos x="416" y="137"/>
                    </a:cxn>
                    <a:cxn ang="0">
                      <a:pos x="401" y="95"/>
                    </a:cxn>
                    <a:cxn ang="0">
                      <a:pos x="373" y="59"/>
                    </a:cxn>
                    <a:cxn ang="0">
                      <a:pos x="337" y="32"/>
                    </a:cxn>
                    <a:cxn ang="0">
                      <a:pos x="294" y="12"/>
                    </a:cxn>
                    <a:cxn ang="0">
                      <a:pos x="247" y="2"/>
                    </a:cxn>
                    <a:cxn ang="0">
                      <a:pos x="200" y="0"/>
                    </a:cxn>
                  </a:cxnLst>
                  <a:rect l="0" t="0" r="r" b="b"/>
                  <a:pathLst>
                    <a:path w="418" h="1059">
                      <a:moveTo>
                        <a:pt x="176" y="3"/>
                      </a:moveTo>
                      <a:lnTo>
                        <a:pt x="138" y="18"/>
                      </a:lnTo>
                      <a:lnTo>
                        <a:pt x="106" y="35"/>
                      </a:lnTo>
                      <a:lnTo>
                        <a:pt x="77" y="55"/>
                      </a:lnTo>
                      <a:lnTo>
                        <a:pt x="53" y="76"/>
                      </a:lnTo>
                      <a:lnTo>
                        <a:pt x="35" y="99"/>
                      </a:lnTo>
                      <a:lnTo>
                        <a:pt x="20" y="122"/>
                      </a:lnTo>
                      <a:lnTo>
                        <a:pt x="8" y="147"/>
                      </a:lnTo>
                      <a:lnTo>
                        <a:pt x="3" y="172"/>
                      </a:lnTo>
                      <a:lnTo>
                        <a:pt x="0" y="198"/>
                      </a:lnTo>
                      <a:lnTo>
                        <a:pt x="3" y="224"/>
                      </a:lnTo>
                      <a:lnTo>
                        <a:pt x="10" y="249"/>
                      </a:lnTo>
                      <a:lnTo>
                        <a:pt x="20" y="275"/>
                      </a:lnTo>
                      <a:lnTo>
                        <a:pt x="35" y="300"/>
                      </a:lnTo>
                      <a:lnTo>
                        <a:pt x="53" y="323"/>
                      </a:lnTo>
                      <a:lnTo>
                        <a:pt x="75" y="345"/>
                      </a:lnTo>
                      <a:lnTo>
                        <a:pt x="102" y="366"/>
                      </a:lnTo>
                      <a:lnTo>
                        <a:pt x="109" y="411"/>
                      </a:lnTo>
                      <a:lnTo>
                        <a:pt x="114" y="456"/>
                      </a:lnTo>
                      <a:lnTo>
                        <a:pt x="121" y="501"/>
                      </a:lnTo>
                      <a:lnTo>
                        <a:pt x="127" y="544"/>
                      </a:lnTo>
                      <a:lnTo>
                        <a:pt x="133" y="589"/>
                      </a:lnTo>
                      <a:lnTo>
                        <a:pt x="138" y="634"/>
                      </a:lnTo>
                      <a:lnTo>
                        <a:pt x="145" y="679"/>
                      </a:lnTo>
                      <a:lnTo>
                        <a:pt x="151" y="724"/>
                      </a:lnTo>
                      <a:lnTo>
                        <a:pt x="153" y="742"/>
                      </a:lnTo>
                      <a:lnTo>
                        <a:pt x="157" y="761"/>
                      </a:lnTo>
                      <a:lnTo>
                        <a:pt x="160" y="780"/>
                      </a:lnTo>
                      <a:lnTo>
                        <a:pt x="163" y="799"/>
                      </a:lnTo>
                      <a:lnTo>
                        <a:pt x="165" y="851"/>
                      </a:lnTo>
                      <a:lnTo>
                        <a:pt x="166" y="903"/>
                      </a:lnTo>
                      <a:lnTo>
                        <a:pt x="168" y="954"/>
                      </a:lnTo>
                      <a:lnTo>
                        <a:pt x="171" y="1007"/>
                      </a:lnTo>
                      <a:lnTo>
                        <a:pt x="176" y="1020"/>
                      </a:lnTo>
                      <a:lnTo>
                        <a:pt x="182" y="1033"/>
                      </a:lnTo>
                      <a:lnTo>
                        <a:pt x="188" y="1046"/>
                      </a:lnTo>
                      <a:lnTo>
                        <a:pt x="194" y="1059"/>
                      </a:lnTo>
                      <a:lnTo>
                        <a:pt x="206" y="1059"/>
                      </a:lnTo>
                      <a:lnTo>
                        <a:pt x="219" y="1059"/>
                      </a:lnTo>
                      <a:lnTo>
                        <a:pt x="231" y="1059"/>
                      </a:lnTo>
                      <a:lnTo>
                        <a:pt x="243" y="1059"/>
                      </a:lnTo>
                      <a:lnTo>
                        <a:pt x="256" y="1059"/>
                      </a:lnTo>
                      <a:lnTo>
                        <a:pt x="267" y="1059"/>
                      </a:lnTo>
                      <a:lnTo>
                        <a:pt x="280" y="1059"/>
                      </a:lnTo>
                      <a:lnTo>
                        <a:pt x="293" y="1059"/>
                      </a:lnTo>
                      <a:lnTo>
                        <a:pt x="297" y="1048"/>
                      </a:lnTo>
                      <a:lnTo>
                        <a:pt x="303" y="1036"/>
                      </a:lnTo>
                      <a:lnTo>
                        <a:pt x="308" y="1026"/>
                      </a:lnTo>
                      <a:lnTo>
                        <a:pt x="312" y="1014"/>
                      </a:lnTo>
                      <a:lnTo>
                        <a:pt x="314" y="969"/>
                      </a:lnTo>
                      <a:lnTo>
                        <a:pt x="315" y="924"/>
                      </a:lnTo>
                      <a:lnTo>
                        <a:pt x="315" y="881"/>
                      </a:lnTo>
                      <a:lnTo>
                        <a:pt x="316" y="836"/>
                      </a:lnTo>
                      <a:lnTo>
                        <a:pt x="319" y="815"/>
                      </a:lnTo>
                      <a:lnTo>
                        <a:pt x="322" y="794"/>
                      </a:lnTo>
                      <a:lnTo>
                        <a:pt x="325" y="774"/>
                      </a:lnTo>
                      <a:lnTo>
                        <a:pt x="327" y="754"/>
                      </a:lnTo>
                      <a:lnTo>
                        <a:pt x="333" y="733"/>
                      </a:lnTo>
                      <a:lnTo>
                        <a:pt x="339" y="712"/>
                      </a:lnTo>
                      <a:lnTo>
                        <a:pt x="345" y="692"/>
                      </a:lnTo>
                      <a:lnTo>
                        <a:pt x="350" y="672"/>
                      </a:lnTo>
                      <a:lnTo>
                        <a:pt x="361" y="636"/>
                      </a:lnTo>
                      <a:lnTo>
                        <a:pt x="371" y="595"/>
                      </a:lnTo>
                      <a:lnTo>
                        <a:pt x="381" y="547"/>
                      </a:lnTo>
                      <a:lnTo>
                        <a:pt x="391" y="494"/>
                      </a:lnTo>
                      <a:lnTo>
                        <a:pt x="399" y="433"/>
                      </a:lnTo>
                      <a:lnTo>
                        <a:pt x="406" y="366"/>
                      </a:lnTo>
                      <a:lnTo>
                        <a:pt x="409" y="291"/>
                      </a:lnTo>
                      <a:lnTo>
                        <a:pt x="410" y="209"/>
                      </a:lnTo>
                      <a:lnTo>
                        <a:pt x="416" y="184"/>
                      </a:lnTo>
                      <a:lnTo>
                        <a:pt x="418" y="160"/>
                      </a:lnTo>
                      <a:lnTo>
                        <a:pt x="416" y="137"/>
                      </a:lnTo>
                      <a:lnTo>
                        <a:pt x="410" y="115"/>
                      </a:lnTo>
                      <a:lnTo>
                        <a:pt x="401" y="95"/>
                      </a:lnTo>
                      <a:lnTo>
                        <a:pt x="388" y="77"/>
                      </a:lnTo>
                      <a:lnTo>
                        <a:pt x="373" y="59"/>
                      </a:lnTo>
                      <a:lnTo>
                        <a:pt x="356" y="46"/>
                      </a:lnTo>
                      <a:lnTo>
                        <a:pt x="337" y="32"/>
                      </a:lnTo>
                      <a:lnTo>
                        <a:pt x="316" y="21"/>
                      </a:lnTo>
                      <a:lnTo>
                        <a:pt x="294" y="12"/>
                      </a:lnTo>
                      <a:lnTo>
                        <a:pt x="271" y="6"/>
                      </a:lnTo>
                      <a:lnTo>
                        <a:pt x="247" y="2"/>
                      </a:lnTo>
                      <a:lnTo>
                        <a:pt x="224" y="0"/>
                      </a:lnTo>
                      <a:lnTo>
                        <a:pt x="200" y="0"/>
                      </a:lnTo>
                      <a:lnTo>
                        <a:pt x="176" y="3"/>
                      </a:lnTo>
                      <a:close/>
                    </a:path>
                  </a:pathLst>
                </a:custGeom>
                <a:solidFill>
                  <a:srgbClr val="FFEDAA"/>
                </a:solidFill>
                <a:ln w="9525">
                  <a:noFill/>
                  <a:round/>
                  <a:headEnd/>
                  <a:tailEnd/>
                </a:ln>
                <a:effectLst/>
              </p:spPr>
              <p:txBody>
                <a:bodyPr/>
                <a:lstStyle/>
                <a:p>
                  <a:pPr>
                    <a:defRPr/>
                  </a:pPr>
                  <a:endParaRPr lang="en-US">
                    <a:latin typeface="Arial" charset="0"/>
                    <a:cs typeface="+mn-cs"/>
                  </a:endParaRPr>
                </a:p>
              </p:txBody>
            </p:sp>
            <p:sp>
              <p:nvSpPr>
                <p:cNvPr id="6172" name="Freeform 28"/>
                <p:cNvSpPr>
                  <a:spLocks/>
                </p:cNvSpPr>
                <p:nvPr/>
              </p:nvSpPr>
              <p:spPr bwMode="auto">
                <a:xfrm>
                  <a:off x="2333" y="2934"/>
                  <a:ext cx="189" cy="523"/>
                </a:xfrm>
                <a:custGeom>
                  <a:avLst/>
                  <a:gdLst/>
                  <a:ahLst/>
                  <a:cxnLst>
                    <a:cxn ang="0">
                      <a:pos x="131" y="16"/>
                    </a:cxn>
                    <a:cxn ang="0">
                      <a:pos x="71" y="51"/>
                    </a:cxn>
                    <a:cxn ang="0">
                      <a:pos x="30" y="92"/>
                    </a:cxn>
                    <a:cxn ang="0">
                      <a:pos x="7" y="138"/>
                    </a:cxn>
                    <a:cxn ang="0">
                      <a:pos x="0" y="186"/>
                    </a:cxn>
                    <a:cxn ang="0">
                      <a:pos x="10" y="232"/>
                    </a:cxn>
                    <a:cxn ang="0">
                      <a:pos x="36" y="275"/>
                    </a:cxn>
                    <a:cxn ang="0">
                      <a:pos x="76" y="312"/>
                    </a:cxn>
                    <a:cxn ang="0">
                      <a:pos x="107" y="377"/>
                    </a:cxn>
                    <a:cxn ang="0">
                      <a:pos x="117" y="472"/>
                    </a:cxn>
                    <a:cxn ang="0">
                      <a:pos x="128" y="569"/>
                    </a:cxn>
                    <a:cxn ang="0">
                      <a:pos x="138" y="666"/>
                    </a:cxn>
                    <a:cxn ang="0">
                      <a:pos x="145" y="733"/>
                    </a:cxn>
                    <a:cxn ang="0">
                      <a:pos x="150" y="770"/>
                    </a:cxn>
                    <a:cxn ang="0">
                      <a:pos x="154" y="840"/>
                    </a:cxn>
                    <a:cxn ang="0">
                      <a:pos x="158" y="943"/>
                    </a:cxn>
                    <a:cxn ang="0">
                      <a:pos x="164" y="1008"/>
                    </a:cxn>
                    <a:cxn ang="0">
                      <a:pos x="174" y="1034"/>
                    </a:cxn>
                    <a:cxn ang="0">
                      <a:pos x="189" y="1047"/>
                    </a:cxn>
                    <a:cxn ang="0">
                      <a:pos x="211" y="1047"/>
                    </a:cxn>
                    <a:cxn ang="0">
                      <a:pos x="233" y="1047"/>
                    </a:cxn>
                    <a:cxn ang="0">
                      <a:pos x="255" y="1047"/>
                    </a:cxn>
                    <a:cxn ang="0">
                      <a:pos x="269" y="1036"/>
                    </a:cxn>
                    <a:cxn ang="0">
                      <a:pos x="278" y="1014"/>
                    </a:cxn>
                    <a:cxn ang="0">
                      <a:pos x="283" y="958"/>
                    </a:cxn>
                    <a:cxn ang="0">
                      <a:pos x="283" y="870"/>
                    </a:cxn>
                    <a:cxn ang="0">
                      <a:pos x="287" y="805"/>
                    </a:cxn>
                    <a:cxn ang="0">
                      <a:pos x="293" y="764"/>
                    </a:cxn>
                    <a:cxn ang="0">
                      <a:pos x="299" y="724"/>
                    </a:cxn>
                    <a:cxn ang="0">
                      <a:pos x="310" y="683"/>
                    </a:cxn>
                    <a:cxn ang="0">
                      <a:pos x="322" y="627"/>
                    </a:cxn>
                    <a:cxn ang="0">
                      <a:pos x="339" y="539"/>
                    </a:cxn>
                    <a:cxn ang="0">
                      <a:pos x="354" y="428"/>
                    </a:cxn>
                    <a:cxn ang="0">
                      <a:pos x="363" y="287"/>
                    </a:cxn>
                    <a:cxn ang="0">
                      <a:pos x="374" y="182"/>
                    </a:cxn>
                    <a:cxn ang="0">
                      <a:pos x="380" y="138"/>
                    </a:cxn>
                    <a:cxn ang="0">
                      <a:pos x="370" y="99"/>
                    </a:cxn>
                    <a:cxn ang="0">
                      <a:pos x="348" y="65"/>
                    </a:cxn>
                    <a:cxn ang="0">
                      <a:pos x="316" y="37"/>
                    </a:cxn>
                    <a:cxn ang="0">
                      <a:pos x="276" y="16"/>
                    </a:cxn>
                    <a:cxn ang="0">
                      <a:pos x="234" y="4"/>
                    </a:cxn>
                    <a:cxn ang="0">
                      <a:pos x="190" y="0"/>
                    </a:cxn>
                  </a:cxnLst>
                  <a:rect l="0" t="0" r="r" b="b"/>
                  <a:pathLst>
                    <a:path w="380" h="1047">
                      <a:moveTo>
                        <a:pt x="169" y="3"/>
                      </a:moveTo>
                      <a:lnTo>
                        <a:pt x="131" y="16"/>
                      </a:lnTo>
                      <a:lnTo>
                        <a:pt x="99" y="32"/>
                      </a:lnTo>
                      <a:lnTo>
                        <a:pt x="71" y="51"/>
                      </a:lnTo>
                      <a:lnTo>
                        <a:pt x="48" y="72"/>
                      </a:lnTo>
                      <a:lnTo>
                        <a:pt x="30" y="92"/>
                      </a:lnTo>
                      <a:lnTo>
                        <a:pt x="16" y="115"/>
                      </a:lnTo>
                      <a:lnTo>
                        <a:pt x="7" y="138"/>
                      </a:lnTo>
                      <a:lnTo>
                        <a:pt x="1" y="161"/>
                      </a:lnTo>
                      <a:lnTo>
                        <a:pt x="0" y="186"/>
                      </a:lnTo>
                      <a:lnTo>
                        <a:pt x="3" y="209"/>
                      </a:lnTo>
                      <a:lnTo>
                        <a:pt x="10" y="232"/>
                      </a:lnTo>
                      <a:lnTo>
                        <a:pt x="21" y="254"/>
                      </a:lnTo>
                      <a:lnTo>
                        <a:pt x="36" y="275"/>
                      </a:lnTo>
                      <a:lnTo>
                        <a:pt x="54" y="295"/>
                      </a:lnTo>
                      <a:lnTo>
                        <a:pt x="76" y="312"/>
                      </a:lnTo>
                      <a:lnTo>
                        <a:pt x="101" y="328"/>
                      </a:lnTo>
                      <a:lnTo>
                        <a:pt x="107" y="377"/>
                      </a:lnTo>
                      <a:lnTo>
                        <a:pt x="112" y="424"/>
                      </a:lnTo>
                      <a:lnTo>
                        <a:pt x="117" y="472"/>
                      </a:lnTo>
                      <a:lnTo>
                        <a:pt x="122" y="521"/>
                      </a:lnTo>
                      <a:lnTo>
                        <a:pt x="128" y="569"/>
                      </a:lnTo>
                      <a:lnTo>
                        <a:pt x="132" y="618"/>
                      </a:lnTo>
                      <a:lnTo>
                        <a:pt x="138" y="666"/>
                      </a:lnTo>
                      <a:lnTo>
                        <a:pt x="143" y="714"/>
                      </a:lnTo>
                      <a:lnTo>
                        <a:pt x="145" y="733"/>
                      </a:lnTo>
                      <a:lnTo>
                        <a:pt x="147" y="751"/>
                      </a:lnTo>
                      <a:lnTo>
                        <a:pt x="150" y="770"/>
                      </a:lnTo>
                      <a:lnTo>
                        <a:pt x="152" y="788"/>
                      </a:lnTo>
                      <a:lnTo>
                        <a:pt x="154" y="840"/>
                      </a:lnTo>
                      <a:lnTo>
                        <a:pt x="155" y="892"/>
                      </a:lnTo>
                      <a:lnTo>
                        <a:pt x="158" y="943"/>
                      </a:lnTo>
                      <a:lnTo>
                        <a:pt x="159" y="995"/>
                      </a:lnTo>
                      <a:lnTo>
                        <a:pt x="164" y="1008"/>
                      </a:lnTo>
                      <a:lnTo>
                        <a:pt x="169" y="1021"/>
                      </a:lnTo>
                      <a:lnTo>
                        <a:pt x="174" y="1034"/>
                      </a:lnTo>
                      <a:lnTo>
                        <a:pt x="179" y="1047"/>
                      </a:lnTo>
                      <a:lnTo>
                        <a:pt x="189" y="1047"/>
                      </a:lnTo>
                      <a:lnTo>
                        <a:pt x="200" y="1047"/>
                      </a:lnTo>
                      <a:lnTo>
                        <a:pt x="211" y="1047"/>
                      </a:lnTo>
                      <a:lnTo>
                        <a:pt x="222" y="1047"/>
                      </a:lnTo>
                      <a:lnTo>
                        <a:pt x="233" y="1047"/>
                      </a:lnTo>
                      <a:lnTo>
                        <a:pt x="243" y="1047"/>
                      </a:lnTo>
                      <a:lnTo>
                        <a:pt x="255" y="1047"/>
                      </a:lnTo>
                      <a:lnTo>
                        <a:pt x="265" y="1047"/>
                      </a:lnTo>
                      <a:lnTo>
                        <a:pt x="269" y="1036"/>
                      </a:lnTo>
                      <a:lnTo>
                        <a:pt x="274" y="1024"/>
                      </a:lnTo>
                      <a:lnTo>
                        <a:pt x="278" y="1014"/>
                      </a:lnTo>
                      <a:lnTo>
                        <a:pt x="282" y="1002"/>
                      </a:lnTo>
                      <a:lnTo>
                        <a:pt x="283" y="958"/>
                      </a:lnTo>
                      <a:lnTo>
                        <a:pt x="283" y="914"/>
                      </a:lnTo>
                      <a:lnTo>
                        <a:pt x="283" y="870"/>
                      </a:lnTo>
                      <a:lnTo>
                        <a:pt x="284" y="825"/>
                      </a:lnTo>
                      <a:lnTo>
                        <a:pt x="287" y="805"/>
                      </a:lnTo>
                      <a:lnTo>
                        <a:pt x="290" y="785"/>
                      </a:lnTo>
                      <a:lnTo>
                        <a:pt x="293" y="764"/>
                      </a:lnTo>
                      <a:lnTo>
                        <a:pt x="295" y="744"/>
                      </a:lnTo>
                      <a:lnTo>
                        <a:pt x="299" y="724"/>
                      </a:lnTo>
                      <a:lnTo>
                        <a:pt x="305" y="703"/>
                      </a:lnTo>
                      <a:lnTo>
                        <a:pt x="310" y="683"/>
                      </a:lnTo>
                      <a:lnTo>
                        <a:pt x="314" y="662"/>
                      </a:lnTo>
                      <a:lnTo>
                        <a:pt x="322" y="627"/>
                      </a:lnTo>
                      <a:lnTo>
                        <a:pt x="331" y="586"/>
                      </a:lnTo>
                      <a:lnTo>
                        <a:pt x="339" y="539"/>
                      </a:lnTo>
                      <a:lnTo>
                        <a:pt x="347" y="486"/>
                      </a:lnTo>
                      <a:lnTo>
                        <a:pt x="354" y="428"/>
                      </a:lnTo>
                      <a:lnTo>
                        <a:pt x="358" y="361"/>
                      </a:lnTo>
                      <a:lnTo>
                        <a:pt x="363" y="287"/>
                      </a:lnTo>
                      <a:lnTo>
                        <a:pt x="365" y="205"/>
                      </a:lnTo>
                      <a:lnTo>
                        <a:pt x="374" y="182"/>
                      </a:lnTo>
                      <a:lnTo>
                        <a:pt x="379" y="160"/>
                      </a:lnTo>
                      <a:lnTo>
                        <a:pt x="380" y="138"/>
                      </a:lnTo>
                      <a:lnTo>
                        <a:pt x="377" y="119"/>
                      </a:lnTo>
                      <a:lnTo>
                        <a:pt x="370" y="99"/>
                      </a:lnTo>
                      <a:lnTo>
                        <a:pt x="360" y="82"/>
                      </a:lnTo>
                      <a:lnTo>
                        <a:pt x="348" y="65"/>
                      </a:lnTo>
                      <a:lnTo>
                        <a:pt x="333" y="50"/>
                      </a:lnTo>
                      <a:lnTo>
                        <a:pt x="316" y="37"/>
                      </a:lnTo>
                      <a:lnTo>
                        <a:pt x="297" y="26"/>
                      </a:lnTo>
                      <a:lnTo>
                        <a:pt x="276" y="16"/>
                      </a:lnTo>
                      <a:lnTo>
                        <a:pt x="256" y="9"/>
                      </a:lnTo>
                      <a:lnTo>
                        <a:pt x="234" y="4"/>
                      </a:lnTo>
                      <a:lnTo>
                        <a:pt x="212" y="1"/>
                      </a:lnTo>
                      <a:lnTo>
                        <a:pt x="190" y="0"/>
                      </a:lnTo>
                      <a:lnTo>
                        <a:pt x="169" y="3"/>
                      </a:lnTo>
                      <a:close/>
                    </a:path>
                  </a:pathLst>
                </a:custGeom>
                <a:solidFill>
                  <a:srgbClr val="FFF2BF"/>
                </a:solidFill>
                <a:ln w="9525">
                  <a:noFill/>
                  <a:round/>
                  <a:headEnd/>
                  <a:tailEnd/>
                </a:ln>
                <a:effectLst/>
              </p:spPr>
              <p:txBody>
                <a:bodyPr/>
                <a:lstStyle/>
                <a:p>
                  <a:pPr>
                    <a:defRPr/>
                  </a:pPr>
                  <a:endParaRPr lang="en-US">
                    <a:latin typeface="Arial" charset="0"/>
                    <a:cs typeface="+mn-cs"/>
                  </a:endParaRPr>
                </a:p>
              </p:txBody>
            </p:sp>
            <p:sp>
              <p:nvSpPr>
                <p:cNvPr id="6173" name="Freeform 29"/>
                <p:cNvSpPr>
                  <a:spLocks/>
                </p:cNvSpPr>
                <p:nvPr/>
              </p:nvSpPr>
              <p:spPr bwMode="auto">
                <a:xfrm>
                  <a:off x="2343" y="2939"/>
                  <a:ext cx="172" cy="518"/>
                </a:xfrm>
                <a:custGeom>
                  <a:avLst/>
                  <a:gdLst/>
                  <a:ahLst/>
                  <a:cxnLst>
                    <a:cxn ang="0">
                      <a:pos x="125" y="14"/>
                    </a:cxn>
                    <a:cxn ang="0">
                      <a:pos x="65" y="47"/>
                    </a:cxn>
                    <a:cxn ang="0">
                      <a:pos x="26" y="85"/>
                    </a:cxn>
                    <a:cxn ang="0">
                      <a:pos x="4" y="128"/>
                    </a:cxn>
                    <a:cxn ang="0">
                      <a:pos x="0" y="172"/>
                    </a:cxn>
                    <a:cxn ang="0">
                      <a:pos x="11" y="212"/>
                    </a:cxn>
                    <a:cxn ang="0">
                      <a:pos x="37" y="249"/>
                    </a:cxn>
                    <a:cxn ang="0">
                      <a:pos x="77" y="278"/>
                    </a:cxn>
                    <a:cxn ang="0">
                      <a:pos x="109" y="392"/>
                    </a:cxn>
                    <a:cxn ang="0">
                      <a:pos x="126" y="599"/>
                    </a:cxn>
                    <a:cxn ang="0">
                      <a:pos x="137" y="721"/>
                    </a:cxn>
                    <a:cxn ang="0">
                      <a:pos x="140" y="758"/>
                    </a:cxn>
                    <a:cxn ang="0">
                      <a:pos x="144" y="827"/>
                    </a:cxn>
                    <a:cxn ang="0">
                      <a:pos x="147" y="931"/>
                    </a:cxn>
                    <a:cxn ang="0">
                      <a:pos x="152" y="994"/>
                    </a:cxn>
                    <a:cxn ang="0">
                      <a:pos x="160" y="1020"/>
                    </a:cxn>
                    <a:cxn ang="0">
                      <a:pos x="174" y="1033"/>
                    </a:cxn>
                    <a:cxn ang="0">
                      <a:pos x="192" y="1033"/>
                    </a:cxn>
                    <a:cxn ang="0">
                      <a:pos x="209" y="1033"/>
                    </a:cxn>
                    <a:cxn ang="0">
                      <a:pos x="228" y="1033"/>
                    </a:cxn>
                    <a:cxn ang="0">
                      <a:pos x="240" y="1022"/>
                    </a:cxn>
                    <a:cxn ang="0">
                      <a:pos x="247" y="1000"/>
                    </a:cxn>
                    <a:cxn ang="0">
                      <a:pos x="252" y="944"/>
                    </a:cxn>
                    <a:cxn ang="0">
                      <a:pos x="253" y="857"/>
                    </a:cxn>
                    <a:cxn ang="0">
                      <a:pos x="257" y="792"/>
                    </a:cxn>
                    <a:cxn ang="0">
                      <a:pos x="260" y="752"/>
                    </a:cxn>
                    <a:cxn ang="0">
                      <a:pos x="267" y="712"/>
                    </a:cxn>
                    <a:cxn ang="0">
                      <a:pos x="275" y="672"/>
                    </a:cxn>
                    <a:cxn ang="0">
                      <a:pos x="284" y="616"/>
                    </a:cxn>
                    <a:cxn ang="0">
                      <a:pos x="297" y="530"/>
                    </a:cxn>
                    <a:cxn ang="0">
                      <a:pos x="307" y="419"/>
                    </a:cxn>
                    <a:cxn ang="0">
                      <a:pos x="318" y="280"/>
                    </a:cxn>
                    <a:cxn ang="0">
                      <a:pos x="333" y="179"/>
                    </a:cxn>
                    <a:cxn ang="0">
                      <a:pos x="343" y="138"/>
                    </a:cxn>
                    <a:cxn ang="0">
                      <a:pos x="338" y="101"/>
                    </a:cxn>
                    <a:cxn ang="0">
                      <a:pos x="321" y="68"/>
                    </a:cxn>
                    <a:cxn ang="0">
                      <a:pos x="295" y="39"/>
                    </a:cxn>
                    <a:cxn ang="0">
                      <a:pos x="260" y="17"/>
                    </a:cxn>
                    <a:cxn ang="0">
                      <a:pos x="222" y="4"/>
                    </a:cxn>
                    <a:cxn ang="0">
                      <a:pos x="182" y="0"/>
                    </a:cxn>
                  </a:cxnLst>
                  <a:rect l="0" t="0" r="r" b="b"/>
                  <a:pathLst>
                    <a:path w="343" h="1033">
                      <a:moveTo>
                        <a:pt x="162" y="1"/>
                      </a:moveTo>
                      <a:lnTo>
                        <a:pt x="125" y="14"/>
                      </a:lnTo>
                      <a:lnTo>
                        <a:pt x="93" y="30"/>
                      </a:lnTo>
                      <a:lnTo>
                        <a:pt x="65" y="47"/>
                      </a:lnTo>
                      <a:lnTo>
                        <a:pt x="44" y="66"/>
                      </a:lnTo>
                      <a:lnTo>
                        <a:pt x="26" y="85"/>
                      </a:lnTo>
                      <a:lnTo>
                        <a:pt x="12" y="107"/>
                      </a:lnTo>
                      <a:lnTo>
                        <a:pt x="4" y="128"/>
                      </a:lnTo>
                      <a:lnTo>
                        <a:pt x="0" y="150"/>
                      </a:lnTo>
                      <a:lnTo>
                        <a:pt x="0" y="172"/>
                      </a:lnTo>
                      <a:lnTo>
                        <a:pt x="3" y="192"/>
                      </a:lnTo>
                      <a:lnTo>
                        <a:pt x="11" y="212"/>
                      </a:lnTo>
                      <a:lnTo>
                        <a:pt x="23" y="232"/>
                      </a:lnTo>
                      <a:lnTo>
                        <a:pt x="37" y="249"/>
                      </a:lnTo>
                      <a:lnTo>
                        <a:pt x="55" y="264"/>
                      </a:lnTo>
                      <a:lnTo>
                        <a:pt x="77" y="278"/>
                      </a:lnTo>
                      <a:lnTo>
                        <a:pt x="101" y="288"/>
                      </a:lnTo>
                      <a:lnTo>
                        <a:pt x="109" y="392"/>
                      </a:lnTo>
                      <a:lnTo>
                        <a:pt x="117" y="495"/>
                      </a:lnTo>
                      <a:lnTo>
                        <a:pt x="126" y="599"/>
                      </a:lnTo>
                      <a:lnTo>
                        <a:pt x="134" y="703"/>
                      </a:lnTo>
                      <a:lnTo>
                        <a:pt x="137" y="721"/>
                      </a:lnTo>
                      <a:lnTo>
                        <a:pt x="138" y="739"/>
                      </a:lnTo>
                      <a:lnTo>
                        <a:pt x="140" y="758"/>
                      </a:lnTo>
                      <a:lnTo>
                        <a:pt x="143" y="776"/>
                      </a:lnTo>
                      <a:lnTo>
                        <a:pt x="144" y="827"/>
                      </a:lnTo>
                      <a:lnTo>
                        <a:pt x="145" y="879"/>
                      </a:lnTo>
                      <a:lnTo>
                        <a:pt x="147" y="931"/>
                      </a:lnTo>
                      <a:lnTo>
                        <a:pt x="148" y="981"/>
                      </a:lnTo>
                      <a:lnTo>
                        <a:pt x="152" y="994"/>
                      </a:lnTo>
                      <a:lnTo>
                        <a:pt x="156" y="1007"/>
                      </a:lnTo>
                      <a:lnTo>
                        <a:pt x="160" y="1020"/>
                      </a:lnTo>
                      <a:lnTo>
                        <a:pt x="164" y="1033"/>
                      </a:lnTo>
                      <a:lnTo>
                        <a:pt x="174" y="1033"/>
                      </a:lnTo>
                      <a:lnTo>
                        <a:pt x="183" y="1033"/>
                      </a:lnTo>
                      <a:lnTo>
                        <a:pt x="192" y="1033"/>
                      </a:lnTo>
                      <a:lnTo>
                        <a:pt x="201" y="1033"/>
                      </a:lnTo>
                      <a:lnTo>
                        <a:pt x="209" y="1033"/>
                      </a:lnTo>
                      <a:lnTo>
                        <a:pt x="219" y="1033"/>
                      </a:lnTo>
                      <a:lnTo>
                        <a:pt x="228" y="1033"/>
                      </a:lnTo>
                      <a:lnTo>
                        <a:pt x="237" y="1033"/>
                      </a:lnTo>
                      <a:lnTo>
                        <a:pt x="240" y="1022"/>
                      </a:lnTo>
                      <a:lnTo>
                        <a:pt x="244" y="1010"/>
                      </a:lnTo>
                      <a:lnTo>
                        <a:pt x="247" y="1000"/>
                      </a:lnTo>
                      <a:lnTo>
                        <a:pt x="251" y="988"/>
                      </a:lnTo>
                      <a:lnTo>
                        <a:pt x="252" y="944"/>
                      </a:lnTo>
                      <a:lnTo>
                        <a:pt x="253" y="901"/>
                      </a:lnTo>
                      <a:lnTo>
                        <a:pt x="253" y="857"/>
                      </a:lnTo>
                      <a:lnTo>
                        <a:pt x="254" y="813"/>
                      </a:lnTo>
                      <a:lnTo>
                        <a:pt x="257" y="792"/>
                      </a:lnTo>
                      <a:lnTo>
                        <a:pt x="258" y="772"/>
                      </a:lnTo>
                      <a:lnTo>
                        <a:pt x="260" y="752"/>
                      </a:lnTo>
                      <a:lnTo>
                        <a:pt x="262" y="731"/>
                      </a:lnTo>
                      <a:lnTo>
                        <a:pt x="267" y="712"/>
                      </a:lnTo>
                      <a:lnTo>
                        <a:pt x="270" y="691"/>
                      </a:lnTo>
                      <a:lnTo>
                        <a:pt x="275" y="672"/>
                      </a:lnTo>
                      <a:lnTo>
                        <a:pt x="278" y="652"/>
                      </a:lnTo>
                      <a:lnTo>
                        <a:pt x="284" y="616"/>
                      </a:lnTo>
                      <a:lnTo>
                        <a:pt x="291" y="576"/>
                      </a:lnTo>
                      <a:lnTo>
                        <a:pt x="297" y="530"/>
                      </a:lnTo>
                      <a:lnTo>
                        <a:pt x="303" y="478"/>
                      </a:lnTo>
                      <a:lnTo>
                        <a:pt x="307" y="419"/>
                      </a:lnTo>
                      <a:lnTo>
                        <a:pt x="313" y="354"/>
                      </a:lnTo>
                      <a:lnTo>
                        <a:pt x="318" y="280"/>
                      </a:lnTo>
                      <a:lnTo>
                        <a:pt x="321" y="199"/>
                      </a:lnTo>
                      <a:lnTo>
                        <a:pt x="333" y="179"/>
                      </a:lnTo>
                      <a:lnTo>
                        <a:pt x="341" y="158"/>
                      </a:lnTo>
                      <a:lnTo>
                        <a:pt x="343" y="138"/>
                      </a:lnTo>
                      <a:lnTo>
                        <a:pt x="343" y="120"/>
                      </a:lnTo>
                      <a:lnTo>
                        <a:pt x="338" y="101"/>
                      </a:lnTo>
                      <a:lnTo>
                        <a:pt x="331" y="84"/>
                      </a:lnTo>
                      <a:lnTo>
                        <a:pt x="321" y="68"/>
                      </a:lnTo>
                      <a:lnTo>
                        <a:pt x="310" y="53"/>
                      </a:lnTo>
                      <a:lnTo>
                        <a:pt x="295" y="39"/>
                      </a:lnTo>
                      <a:lnTo>
                        <a:pt x="278" y="28"/>
                      </a:lnTo>
                      <a:lnTo>
                        <a:pt x="260" y="17"/>
                      </a:lnTo>
                      <a:lnTo>
                        <a:pt x="242" y="9"/>
                      </a:lnTo>
                      <a:lnTo>
                        <a:pt x="222" y="4"/>
                      </a:lnTo>
                      <a:lnTo>
                        <a:pt x="201" y="0"/>
                      </a:lnTo>
                      <a:lnTo>
                        <a:pt x="182" y="0"/>
                      </a:lnTo>
                      <a:lnTo>
                        <a:pt x="162" y="1"/>
                      </a:lnTo>
                      <a:close/>
                    </a:path>
                  </a:pathLst>
                </a:custGeom>
                <a:solidFill>
                  <a:srgbClr val="FFF4D3"/>
                </a:solidFill>
                <a:ln w="9525">
                  <a:noFill/>
                  <a:round/>
                  <a:headEnd/>
                  <a:tailEnd/>
                </a:ln>
                <a:effectLst/>
              </p:spPr>
              <p:txBody>
                <a:bodyPr/>
                <a:lstStyle/>
                <a:p>
                  <a:pPr>
                    <a:defRPr/>
                  </a:pPr>
                  <a:endParaRPr lang="en-US">
                    <a:latin typeface="Arial" charset="0"/>
                    <a:cs typeface="+mn-cs"/>
                  </a:endParaRPr>
                </a:p>
              </p:txBody>
            </p:sp>
            <p:sp>
              <p:nvSpPr>
                <p:cNvPr id="6174" name="Freeform 30"/>
                <p:cNvSpPr>
                  <a:spLocks/>
                </p:cNvSpPr>
                <p:nvPr/>
              </p:nvSpPr>
              <p:spPr bwMode="auto">
                <a:xfrm>
                  <a:off x="2353" y="2947"/>
                  <a:ext cx="157" cy="510"/>
                </a:xfrm>
                <a:custGeom>
                  <a:avLst/>
                  <a:gdLst/>
                  <a:ahLst/>
                  <a:cxnLst>
                    <a:cxn ang="0">
                      <a:pos x="119" y="13"/>
                    </a:cxn>
                    <a:cxn ang="0">
                      <a:pos x="61" y="44"/>
                    </a:cxn>
                    <a:cxn ang="0">
                      <a:pos x="23" y="81"/>
                    </a:cxn>
                    <a:cxn ang="0">
                      <a:pos x="4" y="120"/>
                    </a:cxn>
                    <a:cxn ang="0">
                      <a:pos x="1" y="159"/>
                    </a:cxn>
                    <a:cxn ang="0">
                      <a:pos x="14" y="194"/>
                    </a:cxn>
                    <a:cxn ang="0">
                      <a:pos x="41" y="224"/>
                    </a:cxn>
                    <a:cxn ang="0">
                      <a:pos x="79" y="244"/>
                    </a:cxn>
                    <a:cxn ang="0">
                      <a:pos x="109" y="361"/>
                    </a:cxn>
                    <a:cxn ang="0">
                      <a:pos x="121" y="582"/>
                    </a:cxn>
                    <a:cxn ang="0">
                      <a:pos x="129" y="712"/>
                    </a:cxn>
                    <a:cxn ang="0">
                      <a:pos x="133" y="748"/>
                    </a:cxn>
                    <a:cxn ang="0">
                      <a:pos x="135" y="817"/>
                    </a:cxn>
                    <a:cxn ang="0">
                      <a:pos x="137" y="919"/>
                    </a:cxn>
                    <a:cxn ang="0">
                      <a:pos x="142" y="982"/>
                    </a:cxn>
                    <a:cxn ang="0">
                      <a:pos x="149" y="1007"/>
                    </a:cxn>
                    <a:cxn ang="0">
                      <a:pos x="159" y="1020"/>
                    </a:cxn>
                    <a:cxn ang="0">
                      <a:pos x="174" y="1020"/>
                    </a:cxn>
                    <a:cxn ang="0">
                      <a:pos x="189" y="1020"/>
                    </a:cxn>
                    <a:cxn ang="0">
                      <a:pos x="204" y="1020"/>
                    </a:cxn>
                    <a:cxn ang="0">
                      <a:pos x="213" y="1010"/>
                    </a:cxn>
                    <a:cxn ang="0">
                      <a:pos x="220" y="988"/>
                    </a:cxn>
                    <a:cxn ang="0">
                      <a:pos x="223" y="934"/>
                    </a:cxn>
                    <a:cxn ang="0">
                      <a:pos x="224" y="846"/>
                    </a:cxn>
                    <a:cxn ang="0">
                      <a:pos x="227" y="783"/>
                    </a:cxn>
                    <a:cxn ang="0">
                      <a:pos x="231" y="742"/>
                    </a:cxn>
                    <a:cxn ang="0">
                      <a:pos x="235" y="703"/>
                    </a:cxn>
                    <a:cxn ang="0">
                      <a:pos x="241" y="663"/>
                    </a:cxn>
                    <a:cxn ang="0">
                      <a:pos x="253" y="569"/>
                    </a:cxn>
                    <a:cxn ang="0">
                      <a:pos x="269" y="349"/>
                    </a:cxn>
                    <a:cxn ang="0">
                      <a:pos x="293" y="177"/>
                    </a:cxn>
                    <a:cxn ang="0">
                      <a:pos x="309" y="140"/>
                    </a:cxn>
                    <a:cxn ang="0">
                      <a:pos x="310" y="106"/>
                    </a:cxn>
                    <a:cxn ang="0">
                      <a:pos x="297" y="72"/>
                    </a:cxn>
                    <a:cxn ang="0">
                      <a:pos x="276" y="43"/>
                    </a:cxn>
                    <a:cxn ang="0">
                      <a:pos x="246" y="21"/>
                    </a:cxn>
                    <a:cxn ang="0">
                      <a:pos x="211" y="6"/>
                    </a:cxn>
                    <a:cxn ang="0">
                      <a:pos x="174" y="0"/>
                    </a:cxn>
                  </a:cxnLst>
                  <a:rect l="0" t="0" r="r" b="b"/>
                  <a:pathLst>
                    <a:path w="311" h="1020">
                      <a:moveTo>
                        <a:pt x="156" y="1"/>
                      </a:moveTo>
                      <a:lnTo>
                        <a:pt x="119" y="13"/>
                      </a:lnTo>
                      <a:lnTo>
                        <a:pt x="88" y="27"/>
                      </a:lnTo>
                      <a:lnTo>
                        <a:pt x="61" y="44"/>
                      </a:lnTo>
                      <a:lnTo>
                        <a:pt x="39" y="62"/>
                      </a:lnTo>
                      <a:lnTo>
                        <a:pt x="23" y="81"/>
                      </a:lnTo>
                      <a:lnTo>
                        <a:pt x="11" y="100"/>
                      </a:lnTo>
                      <a:lnTo>
                        <a:pt x="4" y="120"/>
                      </a:lnTo>
                      <a:lnTo>
                        <a:pt x="0" y="140"/>
                      </a:lnTo>
                      <a:lnTo>
                        <a:pt x="1" y="159"/>
                      </a:lnTo>
                      <a:lnTo>
                        <a:pt x="6" y="177"/>
                      </a:lnTo>
                      <a:lnTo>
                        <a:pt x="14" y="194"/>
                      </a:lnTo>
                      <a:lnTo>
                        <a:pt x="26" y="210"/>
                      </a:lnTo>
                      <a:lnTo>
                        <a:pt x="41" y="224"/>
                      </a:lnTo>
                      <a:lnTo>
                        <a:pt x="58" y="236"/>
                      </a:lnTo>
                      <a:lnTo>
                        <a:pt x="79" y="244"/>
                      </a:lnTo>
                      <a:lnTo>
                        <a:pt x="102" y="249"/>
                      </a:lnTo>
                      <a:lnTo>
                        <a:pt x="109" y="361"/>
                      </a:lnTo>
                      <a:lnTo>
                        <a:pt x="114" y="472"/>
                      </a:lnTo>
                      <a:lnTo>
                        <a:pt x="121" y="582"/>
                      </a:lnTo>
                      <a:lnTo>
                        <a:pt x="127" y="694"/>
                      </a:lnTo>
                      <a:lnTo>
                        <a:pt x="129" y="712"/>
                      </a:lnTo>
                      <a:lnTo>
                        <a:pt x="130" y="730"/>
                      </a:lnTo>
                      <a:lnTo>
                        <a:pt x="133" y="748"/>
                      </a:lnTo>
                      <a:lnTo>
                        <a:pt x="134" y="767"/>
                      </a:lnTo>
                      <a:lnTo>
                        <a:pt x="135" y="817"/>
                      </a:lnTo>
                      <a:lnTo>
                        <a:pt x="136" y="868"/>
                      </a:lnTo>
                      <a:lnTo>
                        <a:pt x="137" y="919"/>
                      </a:lnTo>
                      <a:lnTo>
                        <a:pt x="139" y="969"/>
                      </a:lnTo>
                      <a:lnTo>
                        <a:pt x="142" y="982"/>
                      </a:lnTo>
                      <a:lnTo>
                        <a:pt x="145" y="995"/>
                      </a:lnTo>
                      <a:lnTo>
                        <a:pt x="149" y="1007"/>
                      </a:lnTo>
                      <a:lnTo>
                        <a:pt x="152" y="1020"/>
                      </a:lnTo>
                      <a:lnTo>
                        <a:pt x="159" y="1020"/>
                      </a:lnTo>
                      <a:lnTo>
                        <a:pt x="167" y="1020"/>
                      </a:lnTo>
                      <a:lnTo>
                        <a:pt x="174" y="1020"/>
                      </a:lnTo>
                      <a:lnTo>
                        <a:pt x="182" y="1020"/>
                      </a:lnTo>
                      <a:lnTo>
                        <a:pt x="189" y="1020"/>
                      </a:lnTo>
                      <a:lnTo>
                        <a:pt x="196" y="1020"/>
                      </a:lnTo>
                      <a:lnTo>
                        <a:pt x="204" y="1020"/>
                      </a:lnTo>
                      <a:lnTo>
                        <a:pt x="211" y="1020"/>
                      </a:lnTo>
                      <a:lnTo>
                        <a:pt x="213" y="1010"/>
                      </a:lnTo>
                      <a:lnTo>
                        <a:pt x="217" y="998"/>
                      </a:lnTo>
                      <a:lnTo>
                        <a:pt x="220" y="988"/>
                      </a:lnTo>
                      <a:lnTo>
                        <a:pt x="223" y="977"/>
                      </a:lnTo>
                      <a:lnTo>
                        <a:pt x="223" y="934"/>
                      </a:lnTo>
                      <a:lnTo>
                        <a:pt x="224" y="890"/>
                      </a:lnTo>
                      <a:lnTo>
                        <a:pt x="224" y="846"/>
                      </a:lnTo>
                      <a:lnTo>
                        <a:pt x="225" y="802"/>
                      </a:lnTo>
                      <a:lnTo>
                        <a:pt x="227" y="783"/>
                      </a:lnTo>
                      <a:lnTo>
                        <a:pt x="228" y="762"/>
                      </a:lnTo>
                      <a:lnTo>
                        <a:pt x="231" y="742"/>
                      </a:lnTo>
                      <a:lnTo>
                        <a:pt x="232" y="723"/>
                      </a:lnTo>
                      <a:lnTo>
                        <a:pt x="235" y="703"/>
                      </a:lnTo>
                      <a:lnTo>
                        <a:pt x="239" y="683"/>
                      </a:lnTo>
                      <a:lnTo>
                        <a:pt x="241" y="663"/>
                      </a:lnTo>
                      <a:lnTo>
                        <a:pt x="244" y="642"/>
                      </a:lnTo>
                      <a:lnTo>
                        <a:pt x="253" y="569"/>
                      </a:lnTo>
                      <a:lnTo>
                        <a:pt x="261" y="472"/>
                      </a:lnTo>
                      <a:lnTo>
                        <a:pt x="269" y="349"/>
                      </a:lnTo>
                      <a:lnTo>
                        <a:pt x="278" y="195"/>
                      </a:lnTo>
                      <a:lnTo>
                        <a:pt x="293" y="177"/>
                      </a:lnTo>
                      <a:lnTo>
                        <a:pt x="303" y="159"/>
                      </a:lnTo>
                      <a:lnTo>
                        <a:pt x="309" y="140"/>
                      </a:lnTo>
                      <a:lnTo>
                        <a:pt x="311" y="123"/>
                      </a:lnTo>
                      <a:lnTo>
                        <a:pt x="310" y="106"/>
                      </a:lnTo>
                      <a:lnTo>
                        <a:pt x="305" y="88"/>
                      </a:lnTo>
                      <a:lnTo>
                        <a:pt x="297" y="72"/>
                      </a:lnTo>
                      <a:lnTo>
                        <a:pt x="288" y="57"/>
                      </a:lnTo>
                      <a:lnTo>
                        <a:pt x="276" y="43"/>
                      </a:lnTo>
                      <a:lnTo>
                        <a:pt x="262" y="32"/>
                      </a:lnTo>
                      <a:lnTo>
                        <a:pt x="246" y="21"/>
                      </a:lnTo>
                      <a:lnTo>
                        <a:pt x="228" y="12"/>
                      </a:lnTo>
                      <a:lnTo>
                        <a:pt x="211" y="6"/>
                      </a:lnTo>
                      <a:lnTo>
                        <a:pt x="193" y="2"/>
                      </a:lnTo>
                      <a:lnTo>
                        <a:pt x="174" y="0"/>
                      </a:lnTo>
                      <a:lnTo>
                        <a:pt x="156" y="1"/>
                      </a:lnTo>
                      <a:close/>
                    </a:path>
                  </a:pathLst>
                </a:custGeom>
                <a:solidFill>
                  <a:srgbClr val="FFF9EA"/>
                </a:solidFill>
                <a:ln w="9525">
                  <a:noFill/>
                  <a:round/>
                  <a:headEnd/>
                  <a:tailEnd/>
                </a:ln>
                <a:effectLst/>
              </p:spPr>
              <p:txBody>
                <a:bodyPr/>
                <a:lstStyle/>
                <a:p>
                  <a:pPr>
                    <a:defRPr/>
                  </a:pPr>
                  <a:endParaRPr lang="en-US">
                    <a:latin typeface="Arial" charset="0"/>
                    <a:cs typeface="+mn-cs"/>
                  </a:endParaRPr>
                </a:p>
              </p:txBody>
            </p:sp>
            <p:sp>
              <p:nvSpPr>
                <p:cNvPr id="6175" name="Freeform 31"/>
                <p:cNvSpPr>
                  <a:spLocks/>
                </p:cNvSpPr>
                <p:nvPr/>
              </p:nvSpPr>
              <p:spPr bwMode="auto">
                <a:xfrm>
                  <a:off x="2362" y="2953"/>
                  <a:ext cx="140" cy="504"/>
                </a:xfrm>
                <a:custGeom>
                  <a:avLst/>
                  <a:gdLst/>
                  <a:ahLst/>
                  <a:cxnLst>
                    <a:cxn ang="0">
                      <a:pos x="150" y="0"/>
                    </a:cxn>
                    <a:cxn ang="0">
                      <a:pos x="113" y="12"/>
                    </a:cxn>
                    <a:cxn ang="0">
                      <a:pos x="82" y="26"/>
                    </a:cxn>
                    <a:cxn ang="0">
                      <a:pos x="55" y="42"/>
                    </a:cxn>
                    <a:cxn ang="0">
                      <a:pos x="36" y="58"/>
                    </a:cxn>
                    <a:cxn ang="0">
                      <a:pos x="19" y="75"/>
                    </a:cxn>
                    <a:cxn ang="0">
                      <a:pos x="9" y="94"/>
                    </a:cxn>
                    <a:cxn ang="0">
                      <a:pos x="2" y="112"/>
                    </a:cxn>
                    <a:cxn ang="0">
                      <a:pos x="0" y="129"/>
                    </a:cxn>
                    <a:cxn ang="0">
                      <a:pos x="1" y="147"/>
                    </a:cxn>
                    <a:cxn ang="0">
                      <a:pos x="7" y="163"/>
                    </a:cxn>
                    <a:cxn ang="0">
                      <a:pos x="16" y="176"/>
                    </a:cxn>
                    <a:cxn ang="0">
                      <a:pos x="28" y="189"/>
                    </a:cxn>
                    <a:cxn ang="0">
                      <a:pos x="43" y="199"/>
                    </a:cxn>
                    <a:cxn ang="0">
                      <a:pos x="60" y="206"/>
                    </a:cxn>
                    <a:cxn ang="0">
                      <a:pos x="81" y="210"/>
                    </a:cxn>
                    <a:cxn ang="0">
                      <a:pos x="102" y="211"/>
                    </a:cxn>
                    <a:cxn ang="0">
                      <a:pos x="120" y="684"/>
                    </a:cxn>
                    <a:cxn ang="0">
                      <a:pos x="125" y="756"/>
                    </a:cxn>
                    <a:cxn ang="0">
                      <a:pos x="129" y="958"/>
                    </a:cxn>
                    <a:cxn ang="0">
                      <a:pos x="139" y="1008"/>
                    </a:cxn>
                    <a:cxn ang="0">
                      <a:pos x="184" y="1008"/>
                    </a:cxn>
                    <a:cxn ang="0">
                      <a:pos x="192" y="965"/>
                    </a:cxn>
                    <a:cxn ang="0">
                      <a:pos x="195" y="793"/>
                    </a:cxn>
                    <a:cxn ang="0">
                      <a:pos x="199" y="712"/>
                    </a:cxn>
                    <a:cxn ang="0">
                      <a:pos x="209" y="634"/>
                    </a:cxn>
                    <a:cxn ang="0">
                      <a:pos x="213" y="560"/>
                    </a:cxn>
                    <a:cxn ang="0">
                      <a:pos x="218" y="464"/>
                    </a:cxn>
                    <a:cxn ang="0">
                      <a:pos x="224" y="343"/>
                    </a:cxn>
                    <a:cxn ang="0">
                      <a:pos x="235" y="191"/>
                    </a:cxn>
                    <a:cxn ang="0">
                      <a:pos x="252" y="175"/>
                    </a:cxn>
                    <a:cxn ang="0">
                      <a:pos x="266" y="159"/>
                    </a:cxn>
                    <a:cxn ang="0">
                      <a:pos x="274" y="143"/>
                    </a:cxn>
                    <a:cxn ang="0">
                      <a:pos x="279" y="126"/>
                    </a:cxn>
                    <a:cxn ang="0">
                      <a:pos x="280" y="108"/>
                    </a:cxn>
                    <a:cxn ang="0">
                      <a:pos x="277" y="92"/>
                    </a:cxn>
                    <a:cxn ang="0">
                      <a:pos x="273" y="76"/>
                    </a:cxn>
                    <a:cxn ang="0">
                      <a:pos x="265" y="61"/>
                    </a:cxn>
                    <a:cxn ang="0">
                      <a:pos x="256" y="47"/>
                    </a:cxn>
                    <a:cxn ang="0">
                      <a:pos x="243" y="35"/>
                    </a:cxn>
                    <a:cxn ang="0">
                      <a:pos x="230" y="24"/>
                    </a:cxn>
                    <a:cxn ang="0">
                      <a:pos x="215" y="15"/>
                    </a:cxn>
                    <a:cxn ang="0">
                      <a:pos x="199" y="7"/>
                    </a:cxn>
                    <a:cxn ang="0">
                      <a:pos x="183" y="3"/>
                    </a:cxn>
                    <a:cxn ang="0">
                      <a:pos x="166" y="0"/>
                    </a:cxn>
                    <a:cxn ang="0">
                      <a:pos x="150" y="0"/>
                    </a:cxn>
                  </a:cxnLst>
                  <a:rect l="0" t="0" r="r" b="b"/>
                  <a:pathLst>
                    <a:path w="280" h="1008">
                      <a:moveTo>
                        <a:pt x="150" y="0"/>
                      </a:moveTo>
                      <a:lnTo>
                        <a:pt x="113" y="12"/>
                      </a:lnTo>
                      <a:lnTo>
                        <a:pt x="82" y="26"/>
                      </a:lnTo>
                      <a:lnTo>
                        <a:pt x="55" y="42"/>
                      </a:lnTo>
                      <a:lnTo>
                        <a:pt x="36" y="58"/>
                      </a:lnTo>
                      <a:lnTo>
                        <a:pt x="19" y="75"/>
                      </a:lnTo>
                      <a:lnTo>
                        <a:pt x="9" y="94"/>
                      </a:lnTo>
                      <a:lnTo>
                        <a:pt x="2" y="112"/>
                      </a:lnTo>
                      <a:lnTo>
                        <a:pt x="0" y="129"/>
                      </a:lnTo>
                      <a:lnTo>
                        <a:pt x="1" y="147"/>
                      </a:lnTo>
                      <a:lnTo>
                        <a:pt x="7" y="163"/>
                      </a:lnTo>
                      <a:lnTo>
                        <a:pt x="16" y="176"/>
                      </a:lnTo>
                      <a:lnTo>
                        <a:pt x="28" y="189"/>
                      </a:lnTo>
                      <a:lnTo>
                        <a:pt x="43" y="199"/>
                      </a:lnTo>
                      <a:lnTo>
                        <a:pt x="60" y="206"/>
                      </a:lnTo>
                      <a:lnTo>
                        <a:pt x="81" y="210"/>
                      </a:lnTo>
                      <a:lnTo>
                        <a:pt x="102" y="211"/>
                      </a:lnTo>
                      <a:lnTo>
                        <a:pt x="120" y="684"/>
                      </a:lnTo>
                      <a:lnTo>
                        <a:pt x="125" y="756"/>
                      </a:lnTo>
                      <a:lnTo>
                        <a:pt x="129" y="958"/>
                      </a:lnTo>
                      <a:lnTo>
                        <a:pt x="139" y="1008"/>
                      </a:lnTo>
                      <a:lnTo>
                        <a:pt x="184" y="1008"/>
                      </a:lnTo>
                      <a:lnTo>
                        <a:pt x="192" y="965"/>
                      </a:lnTo>
                      <a:lnTo>
                        <a:pt x="195" y="793"/>
                      </a:lnTo>
                      <a:lnTo>
                        <a:pt x="199" y="712"/>
                      </a:lnTo>
                      <a:lnTo>
                        <a:pt x="209" y="634"/>
                      </a:lnTo>
                      <a:lnTo>
                        <a:pt x="213" y="560"/>
                      </a:lnTo>
                      <a:lnTo>
                        <a:pt x="218" y="464"/>
                      </a:lnTo>
                      <a:lnTo>
                        <a:pt x="224" y="343"/>
                      </a:lnTo>
                      <a:lnTo>
                        <a:pt x="235" y="191"/>
                      </a:lnTo>
                      <a:lnTo>
                        <a:pt x="252" y="175"/>
                      </a:lnTo>
                      <a:lnTo>
                        <a:pt x="266" y="159"/>
                      </a:lnTo>
                      <a:lnTo>
                        <a:pt x="274" y="143"/>
                      </a:lnTo>
                      <a:lnTo>
                        <a:pt x="279" y="126"/>
                      </a:lnTo>
                      <a:lnTo>
                        <a:pt x="280" y="108"/>
                      </a:lnTo>
                      <a:lnTo>
                        <a:pt x="277" y="92"/>
                      </a:lnTo>
                      <a:lnTo>
                        <a:pt x="273" y="76"/>
                      </a:lnTo>
                      <a:lnTo>
                        <a:pt x="265" y="61"/>
                      </a:lnTo>
                      <a:lnTo>
                        <a:pt x="256" y="47"/>
                      </a:lnTo>
                      <a:lnTo>
                        <a:pt x="243" y="35"/>
                      </a:lnTo>
                      <a:lnTo>
                        <a:pt x="230" y="24"/>
                      </a:lnTo>
                      <a:lnTo>
                        <a:pt x="215" y="15"/>
                      </a:lnTo>
                      <a:lnTo>
                        <a:pt x="199" y="7"/>
                      </a:lnTo>
                      <a:lnTo>
                        <a:pt x="183" y="3"/>
                      </a:lnTo>
                      <a:lnTo>
                        <a:pt x="166" y="0"/>
                      </a:lnTo>
                      <a:lnTo>
                        <a:pt x="150" y="0"/>
                      </a:lnTo>
                      <a:close/>
                    </a:path>
                  </a:pathLst>
                </a:custGeom>
                <a:solidFill>
                  <a:srgbClr val="FFFFFF"/>
                </a:solidFill>
                <a:ln w="9525">
                  <a:noFill/>
                  <a:round/>
                  <a:headEnd/>
                  <a:tailEnd/>
                </a:ln>
                <a:effectLst/>
              </p:spPr>
              <p:txBody>
                <a:bodyPr/>
                <a:lstStyle/>
                <a:p>
                  <a:pPr>
                    <a:defRPr/>
                  </a:pPr>
                  <a:endParaRPr lang="en-US">
                    <a:latin typeface="Arial" charset="0"/>
                    <a:cs typeface="+mn-cs"/>
                  </a:endParaRPr>
                </a:p>
              </p:txBody>
            </p:sp>
            <p:sp>
              <p:nvSpPr>
                <p:cNvPr id="6176" name="Freeform 32"/>
                <p:cNvSpPr>
                  <a:spLocks/>
                </p:cNvSpPr>
                <p:nvPr/>
              </p:nvSpPr>
              <p:spPr bwMode="auto">
                <a:xfrm>
                  <a:off x="2227" y="2869"/>
                  <a:ext cx="148" cy="285"/>
                </a:xfrm>
                <a:custGeom>
                  <a:avLst/>
                  <a:gdLst/>
                  <a:ahLst/>
                  <a:cxnLst>
                    <a:cxn ang="0">
                      <a:pos x="218" y="4"/>
                    </a:cxn>
                    <a:cxn ang="0">
                      <a:pos x="189" y="20"/>
                    </a:cxn>
                    <a:cxn ang="0">
                      <a:pos x="161" y="41"/>
                    </a:cxn>
                    <a:cxn ang="0">
                      <a:pos x="135" y="64"/>
                    </a:cxn>
                    <a:cxn ang="0">
                      <a:pos x="110" y="91"/>
                    </a:cxn>
                    <a:cxn ang="0">
                      <a:pos x="85" y="121"/>
                    </a:cxn>
                    <a:cxn ang="0">
                      <a:pos x="63" y="154"/>
                    </a:cxn>
                    <a:cxn ang="0">
                      <a:pos x="45" y="188"/>
                    </a:cxn>
                    <a:cxn ang="0">
                      <a:pos x="28" y="225"/>
                    </a:cxn>
                    <a:cxn ang="0">
                      <a:pos x="15" y="264"/>
                    </a:cxn>
                    <a:cxn ang="0">
                      <a:pos x="6" y="304"/>
                    </a:cxn>
                    <a:cxn ang="0">
                      <a:pos x="0" y="347"/>
                    </a:cxn>
                    <a:cxn ang="0">
                      <a:pos x="0" y="390"/>
                    </a:cxn>
                    <a:cxn ang="0">
                      <a:pos x="4" y="435"/>
                    </a:cxn>
                    <a:cxn ang="0">
                      <a:pos x="13" y="480"/>
                    </a:cxn>
                    <a:cxn ang="0">
                      <a:pos x="28" y="524"/>
                    </a:cxn>
                    <a:cxn ang="0">
                      <a:pos x="49" y="570"/>
                    </a:cxn>
                    <a:cxn ang="0">
                      <a:pos x="50" y="529"/>
                    </a:cxn>
                    <a:cxn ang="0">
                      <a:pos x="52" y="489"/>
                    </a:cxn>
                    <a:cxn ang="0">
                      <a:pos x="57" y="447"/>
                    </a:cxn>
                    <a:cxn ang="0">
                      <a:pos x="62" y="407"/>
                    </a:cxn>
                    <a:cxn ang="0">
                      <a:pos x="70" y="367"/>
                    </a:cxn>
                    <a:cxn ang="0">
                      <a:pos x="81" y="327"/>
                    </a:cxn>
                    <a:cxn ang="0">
                      <a:pos x="92" y="288"/>
                    </a:cxn>
                    <a:cxn ang="0">
                      <a:pos x="107" y="250"/>
                    </a:cxn>
                    <a:cxn ang="0">
                      <a:pos x="122" y="213"/>
                    </a:cxn>
                    <a:cxn ang="0">
                      <a:pos x="141" y="178"/>
                    </a:cxn>
                    <a:cxn ang="0">
                      <a:pos x="161" y="144"/>
                    </a:cxn>
                    <a:cxn ang="0">
                      <a:pos x="183" y="111"/>
                    </a:cxn>
                    <a:cxn ang="0">
                      <a:pos x="209" y="81"/>
                    </a:cxn>
                    <a:cxn ang="0">
                      <a:pos x="235" y="52"/>
                    </a:cxn>
                    <a:cxn ang="0">
                      <a:pos x="265" y="25"/>
                    </a:cxn>
                    <a:cxn ang="0">
                      <a:pos x="296" y="0"/>
                    </a:cxn>
                    <a:cxn ang="0">
                      <a:pos x="218" y="4"/>
                    </a:cxn>
                  </a:cxnLst>
                  <a:rect l="0" t="0" r="r" b="b"/>
                  <a:pathLst>
                    <a:path w="296" h="570">
                      <a:moveTo>
                        <a:pt x="218" y="4"/>
                      </a:moveTo>
                      <a:lnTo>
                        <a:pt x="189" y="20"/>
                      </a:lnTo>
                      <a:lnTo>
                        <a:pt x="161" y="41"/>
                      </a:lnTo>
                      <a:lnTo>
                        <a:pt x="135" y="64"/>
                      </a:lnTo>
                      <a:lnTo>
                        <a:pt x="110" y="91"/>
                      </a:lnTo>
                      <a:lnTo>
                        <a:pt x="85" y="121"/>
                      </a:lnTo>
                      <a:lnTo>
                        <a:pt x="63" y="154"/>
                      </a:lnTo>
                      <a:lnTo>
                        <a:pt x="45" y="188"/>
                      </a:lnTo>
                      <a:lnTo>
                        <a:pt x="28" y="225"/>
                      </a:lnTo>
                      <a:lnTo>
                        <a:pt x="15" y="264"/>
                      </a:lnTo>
                      <a:lnTo>
                        <a:pt x="6" y="304"/>
                      </a:lnTo>
                      <a:lnTo>
                        <a:pt x="0" y="347"/>
                      </a:lnTo>
                      <a:lnTo>
                        <a:pt x="0" y="390"/>
                      </a:lnTo>
                      <a:lnTo>
                        <a:pt x="4" y="435"/>
                      </a:lnTo>
                      <a:lnTo>
                        <a:pt x="13" y="480"/>
                      </a:lnTo>
                      <a:lnTo>
                        <a:pt x="28" y="524"/>
                      </a:lnTo>
                      <a:lnTo>
                        <a:pt x="49" y="570"/>
                      </a:lnTo>
                      <a:lnTo>
                        <a:pt x="50" y="529"/>
                      </a:lnTo>
                      <a:lnTo>
                        <a:pt x="52" y="489"/>
                      </a:lnTo>
                      <a:lnTo>
                        <a:pt x="57" y="447"/>
                      </a:lnTo>
                      <a:lnTo>
                        <a:pt x="62" y="407"/>
                      </a:lnTo>
                      <a:lnTo>
                        <a:pt x="70" y="367"/>
                      </a:lnTo>
                      <a:lnTo>
                        <a:pt x="81" y="327"/>
                      </a:lnTo>
                      <a:lnTo>
                        <a:pt x="92" y="288"/>
                      </a:lnTo>
                      <a:lnTo>
                        <a:pt x="107" y="250"/>
                      </a:lnTo>
                      <a:lnTo>
                        <a:pt x="122" y="213"/>
                      </a:lnTo>
                      <a:lnTo>
                        <a:pt x="141" y="178"/>
                      </a:lnTo>
                      <a:lnTo>
                        <a:pt x="161" y="144"/>
                      </a:lnTo>
                      <a:lnTo>
                        <a:pt x="183" y="111"/>
                      </a:lnTo>
                      <a:lnTo>
                        <a:pt x="209" y="81"/>
                      </a:lnTo>
                      <a:lnTo>
                        <a:pt x="235" y="52"/>
                      </a:lnTo>
                      <a:lnTo>
                        <a:pt x="265" y="25"/>
                      </a:lnTo>
                      <a:lnTo>
                        <a:pt x="296" y="0"/>
                      </a:lnTo>
                      <a:lnTo>
                        <a:pt x="218" y="4"/>
                      </a:lnTo>
                      <a:close/>
                    </a:path>
                  </a:pathLst>
                </a:custGeom>
                <a:solidFill>
                  <a:srgbClr val="FFC900"/>
                </a:solidFill>
                <a:ln w="9525">
                  <a:noFill/>
                  <a:round/>
                  <a:headEnd/>
                  <a:tailEnd/>
                </a:ln>
                <a:effectLst/>
              </p:spPr>
              <p:txBody>
                <a:bodyPr/>
                <a:lstStyle/>
                <a:p>
                  <a:pPr>
                    <a:defRPr/>
                  </a:pPr>
                  <a:endParaRPr lang="en-US">
                    <a:latin typeface="Arial" charset="0"/>
                    <a:cs typeface="+mn-cs"/>
                  </a:endParaRPr>
                </a:p>
              </p:txBody>
            </p:sp>
            <p:sp>
              <p:nvSpPr>
                <p:cNvPr id="6177" name="Freeform 33"/>
                <p:cNvSpPr>
                  <a:spLocks/>
                </p:cNvSpPr>
                <p:nvPr/>
              </p:nvSpPr>
              <p:spPr bwMode="auto">
                <a:xfrm>
                  <a:off x="2229" y="2869"/>
                  <a:ext cx="143" cy="282"/>
                </a:xfrm>
                <a:custGeom>
                  <a:avLst/>
                  <a:gdLst/>
                  <a:ahLst/>
                  <a:cxnLst>
                    <a:cxn ang="0">
                      <a:pos x="212" y="5"/>
                    </a:cxn>
                    <a:cxn ang="0">
                      <a:pos x="185" y="23"/>
                    </a:cxn>
                    <a:cxn ang="0">
                      <a:pos x="158" y="42"/>
                    </a:cxn>
                    <a:cxn ang="0">
                      <a:pos x="132" y="65"/>
                    </a:cxn>
                    <a:cxn ang="0">
                      <a:pos x="108" y="92"/>
                    </a:cxn>
                    <a:cxn ang="0">
                      <a:pos x="85" y="121"/>
                    </a:cxn>
                    <a:cxn ang="0">
                      <a:pos x="64" y="153"/>
                    </a:cxn>
                    <a:cxn ang="0">
                      <a:pos x="44" y="186"/>
                    </a:cxn>
                    <a:cxn ang="0">
                      <a:pos x="29" y="222"/>
                    </a:cxn>
                    <a:cxn ang="0">
                      <a:pos x="17" y="260"/>
                    </a:cxn>
                    <a:cxn ang="0">
                      <a:pos x="6" y="299"/>
                    </a:cxn>
                    <a:cxn ang="0">
                      <a:pos x="2" y="339"/>
                    </a:cxn>
                    <a:cxn ang="0">
                      <a:pos x="0" y="382"/>
                    </a:cxn>
                    <a:cxn ang="0">
                      <a:pos x="4" y="426"/>
                    </a:cxn>
                    <a:cxn ang="0">
                      <a:pos x="13" y="470"/>
                    </a:cxn>
                    <a:cxn ang="0">
                      <a:pos x="27" y="515"/>
                    </a:cxn>
                    <a:cxn ang="0">
                      <a:pos x="47" y="559"/>
                    </a:cxn>
                    <a:cxn ang="0">
                      <a:pos x="48" y="518"/>
                    </a:cxn>
                    <a:cxn ang="0">
                      <a:pos x="50" y="478"/>
                    </a:cxn>
                    <a:cxn ang="0">
                      <a:pos x="53" y="437"/>
                    </a:cxn>
                    <a:cxn ang="0">
                      <a:pos x="60" y="397"/>
                    </a:cxn>
                    <a:cxn ang="0">
                      <a:pos x="67" y="357"/>
                    </a:cxn>
                    <a:cxn ang="0">
                      <a:pos x="78" y="318"/>
                    </a:cxn>
                    <a:cxn ang="0">
                      <a:pos x="89" y="280"/>
                    </a:cxn>
                    <a:cxn ang="0">
                      <a:pos x="103" y="243"/>
                    </a:cxn>
                    <a:cxn ang="0">
                      <a:pos x="118" y="207"/>
                    </a:cxn>
                    <a:cxn ang="0">
                      <a:pos x="135" y="172"/>
                    </a:cxn>
                    <a:cxn ang="0">
                      <a:pos x="156" y="139"/>
                    </a:cxn>
                    <a:cxn ang="0">
                      <a:pos x="178" y="108"/>
                    </a:cxn>
                    <a:cxn ang="0">
                      <a:pos x="202" y="78"/>
                    </a:cxn>
                    <a:cxn ang="0">
                      <a:pos x="228" y="49"/>
                    </a:cxn>
                    <a:cxn ang="0">
                      <a:pos x="258" y="24"/>
                    </a:cxn>
                    <a:cxn ang="0">
                      <a:pos x="289" y="0"/>
                    </a:cxn>
                    <a:cxn ang="0">
                      <a:pos x="280" y="0"/>
                    </a:cxn>
                    <a:cxn ang="0">
                      <a:pos x="270" y="1"/>
                    </a:cxn>
                    <a:cxn ang="0">
                      <a:pos x="261" y="1"/>
                    </a:cxn>
                    <a:cxn ang="0">
                      <a:pos x="251" y="2"/>
                    </a:cxn>
                    <a:cxn ang="0">
                      <a:pos x="241" y="3"/>
                    </a:cxn>
                    <a:cxn ang="0">
                      <a:pos x="232" y="4"/>
                    </a:cxn>
                    <a:cxn ang="0">
                      <a:pos x="222" y="4"/>
                    </a:cxn>
                    <a:cxn ang="0">
                      <a:pos x="212" y="5"/>
                    </a:cxn>
                  </a:cxnLst>
                  <a:rect l="0" t="0" r="r" b="b"/>
                  <a:pathLst>
                    <a:path w="289" h="559">
                      <a:moveTo>
                        <a:pt x="212" y="5"/>
                      </a:moveTo>
                      <a:lnTo>
                        <a:pt x="185" y="23"/>
                      </a:lnTo>
                      <a:lnTo>
                        <a:pt x="158" y="42"/>
                      </a:lnTo>
                      <a:lnTo>
                        <a:pt x="132" y="65"/>
                      </a:lnTo>
                      <a:lnTo>
                        <a:pt x="108" y="92"/>
                      </a:lnTo>
                      <a:lnTo>
                        <a:pt x="85" y="121"/>
                      </a:lnTo>
                      <a:lnTo>
                        <a:pt x="64" y="153"/>
                      </a:lnTo>
                      <a:lnTo>
                        <a:pt x="44" y="186"/>
                      </a:lnTo>
                      <a:lnTo>
                        <a:pt x="29" y="222"/>
                      </a:lnTo>
                      <a:lnTo>
                        <a:pt x="17" y="260"/>
                      </a:lnTo>
                      <a:lnTo>
                        <a:pt x="6" y="299"/>
                      </a:lnTo>
                      <a:lnTo>
                        <a:pt x="2" y="339"/>
                      </a:lnTo>
                      <a:lnTo>
                        <a:pt x="0" y="382"/>
                      </a:lnTo>
                      <a:lnTo>
                        <a:pt x="4" y="426"/>
                      </a:lnTo>
                      <a:lnTo>
                        <a:pt x="13" y="470"/>
                      </a:lnTo>
                      <a:lnTo>
                        <a:pt x="27" y="515"/>
                      </a:lnTo>
                      <a:lnTo>
                        <a:pt x="47" y="559"/>
                      </a:lnTo>
                      <a:lnTo>
                        <a:pt x="48" y="518"/>
                      </a:lnTo>
                      <a:lnTo>
                        <a:pt x="50" y="478"/>
                      </a:lnTo>
                      <a:lnTo>
                        <a:pt x="53" y="437"/>
                      </a:lnTo>
                      <a:lnTo>
                        <a:pt x="60" y="397"/>
                      </a:lnTo>
                      <a:lnTo>
                        <a:pt x="67" y="357"/>
                      </a:lnTo>
                      <a:lnTo>
                        <a:pt x="78" y="318"/>
                      </a:lnTo>
                      <a:lnTo>
                        <a:pt x="89" y="280"/>
                      </a:lnTo>
                      <a:lnTo>
                        <a:pt x="103" y="243"/>
                      </a:lnTo>
                      <a:lnTo>
                        <a:pt x="118" y="207"/>
                      </a:lnTo>
                      <a:lnTo>
                        <a:pt x="135" y="172"/>
                      </a:lnTo>
                      <a:lnTo>
                        <a:pt x="156" y="139"/>
                      </a:lnTo>
                      <a:lnTo>
                        <a:pt x="178" y="108"/>
                      </a:lnTo>
                      <a:lnTo>
                        <a:pt x="202" y="78"/>
                      </a:lnTo>
                      <a:lnTo>
                        <a:pt x="228" y="49"/>
                      </a:lnTo>
                      <a:lnTo>
                        <a:pt x="258" y="24"/>
                      </a:lnTo>
                      <a:lnTo>
                        <a:pt x="289" y="0"/>
                      </a:lnTo>
                      <a:lnTo>
                        <a:pt x="280" y="0"/>
                      </a:lnTo>
                      <a:lnTo>
                        <a:pt x="270" y="1"/>
                      </a:lnTo>
                      <a:lnTo>
                        <a:pt x="261" y="1"/>
                      </a:lnTo>
                      <a:lnTo>
                        <a:pt x="251" y="2"/>
                      </a:lnTo>
                      <a:lnTo>
                        <a:pt x="241" y="3"/>
                      </a:lnTo>
                      <a:lnTo>
                        <a:pt x="232" y="4"/>
                      </a:lnTo>
                      <a:lnTo>
                        <a:pt x="222" y="4"/>
                      </a:lnTo>
                      <a:lnTo>
                        <a:pt x="212" y="5"/>
                      </a:lnTo>
                      <a:close/>
                    </a:path>
                  </a:pathLst>
                </a:custGeom>
                <a:solidFill>
                  <a:srgbClr val="FFCC07"/>
                </a:solidFill>
                <a:ln w="9525">
                  <a:noFill/>
                  <a:round/>
                  <a:headEnd/>
                  <a:tailEnd/>
                </a:ln>
                <a:effectLst/>
              </p:spPr>
              <p:txBody>
                <a:bodyPr/>
                <a:lstStyle/>
                <a:p>
                  <a:pPr>
                    <a:defRPr/>
                  </a:pPr>
                  <a:endParaRPr lang="en-US">
                    <a:latin typeface="Arial" charset="0"/>
                    <a:cs typeface="+mn-cs"/>
                  </a:endParaRPr>
                </a:p>
              </p:txBody>
            </p:sp>
            <p:sp>
              <p:nvSpPr>
                <p:cNvPr id="6178" name="Freeform 34"/>
                <p:cNvSpPr>
                  <a:spLocks/>
                </p:cNvSpPr>
                <p:nvPr/>
              </p:nvSpPr>
              <p:spPr bwMode="auto">
                <a:xfrm>
                  <a:off x="2229" y="2871"/>
                  <a:ext cx="143" cy="277"/>
                </a:xfrm>
                <a:custGeom>
                  <a:avLst/>
                  <a:gdLst/>
                  <a:ahLst/>
                  <a:cxnLst>
                    <a:cxn ang="0">
                      <a:pos x="206" y="7"/>
                    </a:cxn>
                    <a:cxn ang="0">
                      <a:pos x="179" y="24"/>
                    </a:cxn>
                    <a:cxn ang="0">
                      <a:pos x="154" y="45"/>
                    </a:cxn>
                    <a:cxn ang="0">
                      <a:pos x="129" y="68"/>
                    </a:cxn>
                    <a:cxn ang="0">
                      <a:pos x="105" y="93"/>
                    </a:cxn>
                    <a:cxn ang="0">
                      <a:pos x="83" y="122"/>
                    </a:cxn>
                    <a:cxn ang="0">
                      <a:pos x="62" y="152"/>
                    </a:cxn>
                    <a:cxn ang="0">
                      <a:pos x="44" y="184"/>
                    </a:cxn>
                    <a:cxn ang="0">
                      <a:pos x="29" y="220"/>
                    </a:cxn>
                    <a:cxn ang="0">
                      <a:pos x="16" y="256"/>
                    </a:cxn>
                    <a:cxn ang="0">
                      <a:pos x="7" y="295"/>
                    </a:cxn>
                    <a:cxn ang="0">
                      <a:pos x="1" y="334"/>
                    </a:cxn>
                    <a:cxn ang="0">
                      <a:pos x="0" y="375"/>
                    </a:cxn>
                    <a:cxn ang="0">
                      <a:pos x="3" y="418"/>
                    </a:cxn>
                    <a:cxn ang="0">
                      <a:pos x="11" y="461"/>
                    </a:cxn>
                    <a:cxn ang="0">
                      <a:pos x="24" y="506"/>
                    </a:cxn>
                    <a:cxn ang="0">
                      <a:pos x="44" y="551"/>
                    </a:cxn>
                    <a:cxn ang="0">
                      <a:pos x="45" y="509"/>
                    </a:cxn>
                    <a:cxn ang="0">
                      <a:pos x="47" y="469"/>
                    </a:cxn>
                    <a:cxn ang="0">
                      <a:pos x="50" y="427"/>
                    </a:cxn>
                    <a:cxn ang="0">
                      <a:pos x="56" y="388"/>
                    </a:cxn>
                    <a:cxn ang="0">
                      <a:pos x="63" y="349"/>
                    </a:cxn>
                    <a:cxn ang="0">
                      <a:pos x="72" y="311"/>
                    </a:cxn>
                    <a:cxn ang="0">
                      <a:pos x="84" y="273"/>
                    </a:cxn>
                    <a:cxn ang="0">
                      <a:pos x="98" y="237"/>
                    </a:cxn>
                    <a:cxn ang="0">
                      <a:pos x="113" y="202"/>
                    </a:cxn>
                    <a:cxn ang="0">
                      <a:pos x="130" y="168"/>
                    </a:cxn>
                    <a:cxn ang="0">
                      <a:pos x="149" y="136"/>
                    </a:cxn>
                    <a:cxn ang="0">
                      <a:pos x="171" y="105"/>
                    </a:cxn>
                    <a:cxn ang="0">
                      <a:pos x="196" y="76"/>
                    </a:cxn>
                    <a:cxn ang="0">
                      <a:pos x="222" y="48"/>
                    </a:cxn>
                    <a:cxn ang="0">
                      <a:pos x="251" y="23"/>
                    </a:cxn>
                    <a:cxn ang="0">
                      <a:pos x="283" y="0"/>
                    </a:cxn>
                    <a:cxn ang="0">
                      <a:pos x="274" y="1"/>
                    </a:cxn>
                    <a:cxn ang="0">
                      <a:pos x="263" y="1"/>
                    </a:cxn>
                    <a:cxn ang="0">
                      <a:pos x="254" y="2"/>
                    </a:cxn>
                    <a:cxn ang="0">
                      <a:pos x="245" y="3"/>
                    </a:cxn>
                    <a:cxn ang="0">
                      <a:pos x="235" y="5"/>
                    </a:cxn>
                    <a:cxn ang="0">
                      <a:pos x="225" y="5"/>
                    </a:cxn>
                    <a:cxn ang="0">
                      <a:pos x="215" y="6"/>
                    </a:cxn>
                    <a:cxn ang="0">
                      <a:pos x="206" y="7"/>
                    </a:cxn>
                  </a:cxnLst>
                  <a:rect l="0" t="0" r="r" b="b"/>
                  <a:pathLst>
                    <a:path w="283" h="551">
                      <a:moveTo>
                        <a:pt x="206" y="7"/>
                      </a:moveTo>
                      <a:lnTo>
                        <a:pt x="179" y="24"/>
                      </a:lnTo>
                      <a:lnTo>
                        <a:pt x="154" y="45"/>
                      </a:lnTo>
                      <a:lnTo>
                        <a:pt x="129" y="68"/>
                      </a:lnTo>
                      <a:lnTo>
                        <a:pt x="105" y="93"/>
                      </a:lnTo>
                      <a:lnTo>
                        <a:pt x="83" y="122"/>
                      </a:lnTo>
                      <a:lnTo>
                        <a:pt x="62" y="152"/>
                      </a:lnTo>
                      <a:lnTo>
                        <a:pt x="44" y="184"/>
                      </a:lnTo>
                      <a:lnTo>
                        <a:pt x="29" y="220"/>
                      </a:lnTo>
                      <a:lnTo>
                        <a:pt x="16" y="256"/>
                      </a:lnTo>
                      <a:lnTo>
                        <a:pt x="7" y="295"/>
                      </a:lnTo>
                      <a:lnTo>
                        <a:pt x="1" y="334"/>
                      </a:lnTo>
                      <a:lnTo>
                        <a:pt x="0" y="375"/>
                      </a:lnTo>
                      <a:lnTo>
                        <a:pt x="3" y="418"/>
                      </a:lnTo>
                      <a:lnTo>
                        <a:pt x="11" y="461"/>
                      </a:lnTo>
                      <a:lnTo>
                        <a:pt x="24" y="506"/>
                      </a:lnTo>
                      <a:lnTo>
                        <a:pt x="44" y="551"/>
                      </a:lnTo>
                      <a:lnTo>
                        <a:pt x="45" y="509"/>
                      </a:lnTo>
                      <a:lnTo>
                        <a:pt x="47" y="469"/>
                      </a:lnTo>
                      <a:lnTo>
                        <a:pt x="50" y="427"/>
                      </a:lnTo>
                      <a:lnTo>
                        <a:pt x="56" y="388"/>
                      </a:lnTo>
                      <a:lnTo>
                        <a:pt x="63" y="349"/>
                      </a:lnTo>
                      <a:lnTo>
                        <a:pt x="72" y="311"/>
                      </a:lnTo>
                      <a:lnTo>
                        <a:pt x="84" y="273"/>
                      </a:lnTo>
                      <a:lnTo>
                        <a:pt x="98" y="237"/>
                      </a:lnTo>
                      <a:lnTo>
                        <a:pt x="113" y="202"/>
                      </a:lnTo>
                      <a:lnTo>
                        <a:pt x="130" y="168"/>
                      </a:lnTo>
                      <a:lnTo>
                        <a:pt x="149" y="136"/>
                      </a:lnTo>
                      <a:lnTo>
                        <a:pt x="171" y="105"/>
                      </a:lnTo>
                      <a:lnTo>
                        <a:pt x="196" y="76"/>
                      </a:lnTo>
                      <a:lnTo>
                        <a:pt x="222" y="48"/>
                      </a:lnTo>
                      <a:lnTo>
                        <a:pt x="251" y="23"/>
                      </a:lnTo>
                      <a:lnTo>
                        <a:pt x="283" y="0"/>
                      </a:lnTo>
                      <a:lnTo>
                        <a:pt x="274" y="1"/>
                      </a:lnTo>
                      <a:lnTo>
                        <a:pt x="263" y="1"/>
                      </a:lnTo>
                      <a:lnTo>
                        <a:pt x="254" y="2"/>
                      </a:lnTo>
                      <a:lnTo>
                        <a:pt x="245" y="3"/>
                      </a:lnTo>
                      <a:lnTo>
                        <a:pt x="235" y="5"/>
                      </a:lnTo>
                      <a:lnTo>
                        <a:pt x="225" y="5"/>
                      </a:lnTo>
                      <a:lnTo>
                        <a:pt x="215" y="6"/>
                      </a:lnTo>
                      <a:lnTo>
                        <a:pt x="206" y="7"/>
                      </a:lnTo>
                      <a:close/>
                    </a:path>
                  </a:pathLst>
                </a:custGeom>
                <a:solidFill>
                  <a:srgbClr val="FFD111"/>
                </a:solidFill>
                <a:ln w="9525">
                  <a:noFill/>
                  <a:round/>
                  <a:headEnd/>
                  <a:tailEnd/>
                </a:ln>
                <a:effectLst/>
              </p:spPr>
              <p:txBody>
                <a:bodyPr/>
                <a:lstStyle/>
                <a:p>
                  <a:pPr>
                    <a:defRPr/>
                  </a:pPr>
                  <a:endParaRPr lang="en-US">
                    <a:latin typeface="Arial" charset="0"/>
                    <a:cs typeface="+mn-cs"/>
                  </a:endParaRPr>
                </a:p>
              </p:txBody>
            </p:sp>
            <p:sp>
              <p:nvSpPr>
                <p:cNvPr id="6179" name="Freeform 35"/>
                <p:cNvSpPr>
                  <a:spLocks/>
                </p:cNvSpPr>
                <p:nvPr/>
              </p:nvSpPr>
              <p:spPr bwMode="auto">
                <a:xfrm>
                  <a:off x="2231" y="2874"/>
                  <a:ext cx="138" cy="268"/>
                </a:xfrm>
                <a:custGeom>
                  <a:avLst/>
                  <a:gdLst/>
                  <a:ahLst/>
                  <a:cxnLst>
                    <a:cxn ang="0">
                      <a:pos x="202" y="10"/>
                    </a:cxn>
                    <a:cxn ang="0">
                      <a:pos x="176" y="27"/>
                    </a:cxn>
                    <a:cxn ang="0">
                      <a:pos x="151" y="48"/>
                    </a:cxn>
                    <a:cxn ang="0">
                      <a:pos x="127" y="71"/>
                    </a:cxn>
                    <a:cxn ang="0">
                      <a:pos x="104" y="95"/>
                    </a:cxn>
                    <a:cxn ang="0">
                      <a:pos x="82" y="122"/>
                    </a:cxn>
                    <a:cxn ang="0">
                      <a:pos x="61" y="152"/>
                    </a:cxn>
                    <a:cxn ang="0">
                      <a:pos x="44" y="183"/>
                    </a:cxn>
                    <a:cxn ang="0">
                      <a:pos x="29" y="218"/>
                    </a:cxn>
                    <a:cxn ang="0">
                      <a:pos x="16" y="253"/>
                    </a:cxn>
                    <a:cxn ang="0">
                      <a:pos x="7" y="291"/>
                    </a:cxn>
                    <a:cxn ang="0">
                      <a:pos x="1" y="329"/>
                    </a:cxn>
                    <a:cxn ang="0">
                      <a:pos x="0" y="369"/>
                    </a:cxn>
                    <a:cxn ang="0">
                      <a:pos x="2" y="410"/>
                    </a:cxn>
                    <a:cxn ang="0">
                      <a:pos x="10" y="453"/>
                    </a:cxn>
                    <a:cxn ang="0">
                      <a:pos x="23" y="496"/>
                    </a:cxn>
                    <a:cxn ang="0">
                      <a:pos x="42" y="540"/>
                    </a:cxn>
                    <a:cxn ang="0">
                      <a:pos x="43" y="499"/>
                    </a:cxn>
                    <a:cxn ang="0">
                      <a:pos x="44" y="459"/>
                    </a:cxn>
                    <a:cxn ang="0">
                      <a:pos x="48" y="418"/>
                    </a:cxn>
                    <a:cxn ang="0">
                      <a:pos x="53" y="378"/>
                    </a:cxn>
                    <a:cxn ang="0">
                      <a:pos x="60" y="340"/>
                    </a:cxn>
                    <a:cxn ang="0">
                      <a:pos x="69" y="302"/>
                    </a:cxn>
                    <a:cxn ang="0">
                      <a:pos x="81" y="265"/>
                    </a:cxn>
                    <a:cxn ang="0">
                      <a:pos x="93" y="231"/>
                    </a:cxn>
                    <a:cxn ang="0">
                      <a:pos x="107" y="196"/>
                    </a:cxn>
                    <a:cxn ang="0">
                      <a:pos x="124" y="163"/>
                    </a:cxn>
                    <a:cxn ang="0">
                      <a:pos x="144" y="132"/>
                    </a:cxn>
                    <a:cxn ang="0">
                      <a:pos x="166" y="102"/>
                    </a:cxn>
                    <a:cxn ang="0">
                      <a:pos x="189" y="74"/>
                    </a:cxn>
                    <a:cxn ang="0">
                      <a:pos x="215" y="48"/>
                    </a:cxn>
                    <a:cxn ang="0">
                      <a:pos x="244" y="23"/>
                    </a:cxn>
                    <a:cxn ang="0">
                      <a:pos x="276" y="0"/>
                    </a:cxn>
                    <a:cxn ang="0">
                      <a:pos x="267" y="1"/>
                    </a:cxn>
                    <a:cxn ang="0">
                      <a:pos x="258" y="3"/>
                    </a:cxn>
                    <a:cxn ang="0">
                      <a:pos x="249" y="4"/>
                    </a:cxn>
                    <a:cxn ang="0">
                      <a:pos x="240" y="5"/>
                    </a:cxn>
                    <a:cxn ang="0">
                      <a:pos x="229" y="6"/>
                    </a:cxn>
                    <a:cxn ang="0">
                      <a:pos x="220" y="7"/>
                    </a:cxn>
                    <a:cxn ang="0">
                      <a:pos x="211" y="8"/>
                    </a:cxn>
                    <a:cxn ang="0">
                      <a:pos x="202" y="10"/>
                    </a:cxn>
                  </a:cxnLst>
                  <a:rect l="0" t="0" r="r" b="b"/>
                  <a:pathLst>
                    <a:path w="276" h="540">
                      <a:moveTo>
                        <a:pt x="202" y="10"/>
                      </a:moveTo>
                      <a:lnTo>
                        <a:pt x="176" y="27"/>
                      </a:lnTo>
                      <a:lnTo>
                        <a:pt x="151" y="48"/>
                      </a:lnTo>
                      <a:lnTo>
                        <a:pt x="127" y="71"/>
                      </a:lnTo>
                      <a:lnTo>
                        <a:pt x="104" y="95"/>
                      </a:lnTo>
                      <a:lnTo>
                        <a:pt x="82" y="122"/>
                      </a:lnTo>
                      <a:lnTo>
                        <a:pt x="61" y="152"/>
                      </a:lnTo>
                      <a:lnTo>
                        <a:pt x="44" y="183"/>
                      </a:lnTo>
                      <a:lnTo>
                        <a:pt x="29" y="218"/>
                      </a:lnTo>
                      <a:lnTo>
                        <a:pt x="16" y="253"/>
                      </a:lnTo>
                      <a:lnTo>
                        <a:pt x="7" y="291"/>
                      </a:lnTo>
                      <a:lnTo>
                        <a:pt x="1" y="329"/>
                      </a:lnTo>
                      <a:lnTo>
                        <a:pt x="0" y="369"/>
                      </a:lnTo>
                      <a:lnTo>
                        <a:pt x="2" y="410"/>
                      </a:lnTo>
                      <a:lnTo>
                        <a:pt x="10" y="453"/>
                      </a:lnTo>
                      <a:lnTo>
                        <a:pt x="23" y="496"/>
                      </a:lnTo>
                      <a:lnTo>
                        <a:pt x="42" y="540"/>
                      </a:lnTo>
                      <a:lnTo>
                        <a:pt x="43" y="499"/>
                      </a:lnTo>
                      <a:lnTo>
                        <a:pt x="44" y="459"/>
                      </a:lnTo>
                      <a:lnTo>
                        <a:pt x="48" y="418"/>
                      </a:lnTo>
                      <a:lnTo>
                        <a:pt x="53" y="378"/>
                      </a:lnTo>
                      <a:lnTo>
                        <a:pt x="60" y="340"/>
                      </a:lnTo>
                      <a:lnTo>
                        <a:pt x="69" y="302"/>
                      </a:lnTo>
                      <a:lnTo>
                        <a:pt x="81" y="265"/>
                      </a:lnTo>
                      <a:lnTo>
                        <a:pt x="93" y="231"/>
                      </a:lnTo>
                      <a:lnTo>
                        <a:pt x="107" y="196"/>
                      </a:lnTo>
                      <a:lnTo>
                        <a:pt x="124" y="163"/>
                      </a:lnTo>
                      <a:lnTo>
                        <a:pt x="144" y="132"/>
                      </a:lnTo>
                      <a:lnTo>
                        <a:pt x="166" y="102"/>
                      </a:lnTo>
                      <a:lnTo>
                        <a:pt x="189" y="74"/>
                      </a:lnTo>
                      <a:lnTo>
                        <a:pt x="215" y="48"/>
                      </a:lnTo>
                      <a:lnTo>
                        <a:pt x="244" y="23"/>
                      </a:lnTo>
                      <a:lnTo>
                        <a:pt x="276" y="0"/>
                      </a:lnTo>
                      <a:lnTo>
                        <a:pt x="267" y="1"/>
                      </a:lnTo>
                      <a:lnTo>
                        <a:pt x="258" y="3"/>
                      </a:lnTo>
                      <a:lnTo>
                        <a:pt x="249" y="4"/>
                      </a:lnTo>
                      <a:lnTo>
                        <a:pt x="240" y="5"/>
                      </a:lnTo>
                      <a:lnTo>
                        <a:pt x="229" y="6"/>
                      </a:lnTo>
                      <a:lnTo>
                        <a:pt x="220" y="7"/>
                      </a:lnTo>
                      <a:lnTo>
                        <a:pt x="211" y="8"/>
                      </a:lnTo>
                      <a:lnTo>
                        <a:pt x="202" y="10"/>
                      </a:lnTo>
                      <a:close/>
                    </a:path>
                  </a:pathLst>
                </a:custGeom>
                <a:solidFill>
                  <a:srgbClr val="FFD619"/>
                </a:solidFill>
                <a:ln w="9525">
                  <a:noFill/>
                  <a:round/>
                  <a:headEnd/>
                  <a:tailEnd/>
                </a:ln>
                <a:effectLst/>
              </p:spPr>
              <p:txBody>
                <a:bodyPr/>
                <a:lstStyle/>
                <a:p>
                  <a:pPr>
                    <a:defRPr/>
                  </a:pPr>
                  <a:endParaRPr lang="en-US">
                    <a:latin typeface="Arial" charset="0"/>
                    <a:cs typeface="+mn-cs"/>
                  </a:endParaRPr>
                </a:p>
              </p:txBody>
            </p:sp>
            <p:sp>
              <p:nvSpPr>
                <p:cNvPr id="6180" name="Freeform 36"/>
                <p:cNvSpPr>
                  <a:spLocks/>
                </p:cNvSpPr>
                <p:nvPr/>
              </p:nvSpPr>
              <p:spPr bwMode="auto">
                <a:xfrm>
                  <a:off x="2231" y="2874"/>
                  <a:ext cx="136" cy="266"/>
                </a:xfrm>
                <a:custGeom>
                  <a:avLst/>
                  <a:gdLst/>
                  <a:ahLst/>
                  <a:cxnLst>
                    <a:cxn ang="0">
                      <a:pos x="196" y="10"/>
                    </a:cxn>
                    <a:cxn ang="0">
                      <a:pos x="172" y="27"/>
                    </a:cxn>
                    <a:cxn ang="0">
                      <a:pos x="148" y="48"/>
                    </a:cxn>
                    <a:cxn ang="0">
                      <a:pos x="125" y="70"/>
                    </a:cxn>
                    <a:cxn ang="0">
                      <a:pos x="102" y="95"/>
                    </a:cxn>
                    <a:cxn ang="0">
                      <a:pos x="81" y="122"/>
                    </a:cxn>
                    <a:cxn ang="0">
                      <a:pos x="61" y="150"/>
                    </a:cxn>
                    <a:cxn ang="0">
                      <a:pos x="44" y="182"/>
                    </a:cxn>
                    <a:cxn ang="0">
                      <a:pos x="29" y="214"/>
                    </a:cxn>
                    <a:cxn ang="0">
                      <a:pos x="16" y="247"/>
                    </a:cxn>
                    <a:cxn ang="0">
                      <a:pos x="7" y="284"/>
                    </a:cxn>
                    <a:cxn ang="0">
                      <a:pos x="3" y="321"/>
                    </a:cxn>
                    <a:cxn ang="0">
                      <a:pos x="0" y="360"/>
                    </a:cxn>
                    <a:cxn ang="0">
                      <a:pos x="3" y="400"/>
                    </a:cxn>
                    <a:cxn ang="0">
                      <a:pos x="11" y="442"/>
                    </a:cxn>
                    <a:cxn ang="0">
                      <a:pos x="22" y="486"/>
                    </a:cxn>
                    <a:cxn ang="0">
                      <a:pos x="40" y="529"/>
                    </a:cxn>
                    <a:cxn ang="0">
                      <a:pos x="41" y="488"/>
                    </a:cxn>
                    <a:cxn ang="0">
                      <a:pos x="42" y="448"/>
                    </a:cxn>
                    <a:cxn ang="0">
                      <a:pos x="45" y="407"/>
                    </a:cxn>
                    <a:cxn ang="0">
                      <a:pos x="51" y="368"/>
                    </a:cxn>
                    <a:cxn ang="0">
                      <a:pos x="58" y="330"/>
                    </a:cxn>
                    <a:cxn ang="0">
                      <a:pos x="66" y="293"/>
                    </a:cxn>
                    <a:cxn ang="0">
                      <a:pos x="76" y="258"/>
                    </a:cxn>
                    <a:cxn ang="0">
                      <a:pos x="89" y="223"/>
                    </a:cxn>
                    <a:cxn ang="0">
                      <a:pos x="103" y="190"/>
                    </a:cxn>
                    <a:cxn ang="0">
                      <a:pos x="120" y="157"/>
                    </a:cxn>
                    <a:cxn ang="0">
                      <a:pos x="139" y="127"/>
                    </a:cxn>
                    <a:cxn ang="0">
                      <a:pos x="160" y="99"/>
                    </a:cxn>
                    <a:cxn ang="0">
                      <a:pos x="183" y="71"/>
                    </a:cxn>
                    <a:cxn ang="0">
                      <a:pos x="210" y="46"/>
                    </a:cxn>
                    <a:cxn ang="0">
                      <a:pos x="239" y="21"/>
                    </a:cxn>
                    <a:cxn ang="0">
                      <a:pos x="271" y="0"/>
                    </a:cxn>
                    <a:cxn ang="0">
                      <a:pos x="262" y="1"/>
                    </a:cxn>
                    <a:cxn ang="0">
                      <a:pos x="253" y="2"/>
                    </a:cxn>
                    <a:cxn ang="0">
                      <a:pos x="243" y="3"/>
                    </a:cxn>
                    <a:cxn ang="0">
                      <a:pos x="234" y="4"/>
                    </a:cxn>
                    <a:cxn ang="0">
                      <a:pos x="224" y="7"/>
                    </a:cxn>
                    <a:cxn ang="0">
                      <a:pos x="215" y="8"/>
                    </a:cxn>
                    <a:cxn ang="0">
                      <a:pos x="205" y="9"/>
                    </a:cxn>
                    <a:cxn ang="0">
                      <a:pos x="196" y="10"/>
                    </a:cxn>
                  </a:cxnLst>
                  <a:rect l="0" t="0" r="r" b="b"/>
                  <a:pathLst>
                    <a:path w="271" h="529">
                      <a:moveTo>
                        <a:pt x="196" y="10"/>
                      </a:moveTo>
                      <a:lnTo>
                        <a:pt x="172" y="27"/>
                      </a:lnTo>
                      <a:lnTo>
                        <a:pt x="148" y="48"/>
                      </a:lnTo>
                      <a:lnTo>
                        <a:pt x="125" y="70"/>
                      </a:lnTo>
                      <a:lnTo>
                        <a:pt x="102" y="95"/>
                      </a:lnTo>
                      <a:lnTo>
                        <a:pt x="81" y="122"/>
                      </a:lnTo>
                      <a:lnTo>
                        <a:pt x="61" y="150"/>
                      </a:lnTo>
                      <a:lnTo>
                        <a:pt x="44" y="182"/>
                      </a:lnTo>
                      <a:lnTo>
                        <a:pt x="29" y="214"/>
                      </a:lnTo>
                      <a:lnTo>
                        <a:pt x="16" y="247"/>
                      </a:lnTo>
                      <a:lnTo>
                        <a:pt x="7" y="284"/>
                      </a:lnTo>
                      <a:lnTo>
                        <a:pt x="3" y="321"/>
                      </a:lnTo>
                      <a:lnTo>
                        <a:pt x="0" y="360"/>
                      </a:lnTo>
                      <a:lnTo>
                        <a:pt x="3" y="400"/>
                      </a:lnTo>
                      <a:lnTo>
                        <a:pt x="11" y="442"/>
                      </a:lnTo>
                      <a:lnTo>
                        <a:pt x="22" y="486"/>
                      </a:lnTo>
                      <a:lnTo>
                        <a:pt x="40" y="529"/>
                      </a:lnTo>
                      <a:lnTo>
                        <a:pt x="41" y="488"/>
                      </a:lnTo>
                      <a:lnTo>
                        <a:pt x="42" y="448"/>
                      </a:lnTo>
                      <a:lnTo>
                        <a:pt x="45" y="407"/>
                      </a:lnTo>
                      <a:lnTo>
                        <a:pt x="51" y="368"/>
                      </a:lnTo>
                      <a:lnTo>
                        <a:pt x="58" y="330"/>
                      </a:lnTo>
                      <a:lnTo>
                        <a:pt x="66" y="293"/>
                      </a:lnTo>
                      <a:lnTo>
                        <a:pt x="76" y="258"/>
                      </a:lnTo>
                      <a:lnTo>
                        <a:pt x="89" y="223"/>
                      </a:lnTo>
                      <a:lnTo>
                        <a:pt x="103" y="190"/>
                      </a:lnTo>
                      <a:lnTo>
                        <a:pt x="120" y="157"/>
                      </a:lnTo>
                      <a:lnTo>
                        <a:pt x="139" y="127"/>
                      </a:lnTo>
                      <a:lnTo>
                        <a:pt x="160" y="99"/>
                      </a:lnTo>
                      <a:lnTo>
                        <a:pt x="183" y="71"/>
                      </a:lnTo>
                      <a:lnTo>
                        <a:pt x="210" y="46"/>
                      </a:lnTo>
                      <a:lnTo>
                        <a:pt x="239" y="21"/>
                      </a:lnTo>
                      <a:lnTo>
                        <a:pt x="271" y="0"/>
                      </a:lnTo>
                      <a:lnTo>
                        <a:pt x="262" y="1"/>
                      </a:lnTo>
                      <a:lnTo>
                        <a:pt x="253" y="2"/>
                      </a:lnTo>
                      <a:lnTo>
                        <a:pt x="243" y="3"/>
                      </a:lnTo>
                      <a:lnTo>
                        <a:pt x="234" y="4"/>
                      </a:lnTo>
                      <a:lnTo>
                        <a:pt x="224" y="7"/>
                      </a:lnTo>
                      <a:lnTo>
                        <a:pt x="215" y="8"/>
                      </a:lnTo>
                      <a:lnTo>
                        <a:pt x="205" y="9"/>
                      </a:lnTo>
                      <a:lnTo>
                        <a:pt x="196" y="10"/>
                      </a:lnTo>
                      <a:close/>
                    </a:path>
                  </a:pathLst>
                </a:custGeom>
                <a:solidFill>
                  <a:srgbClr val="FFDB21"/>
                </a:solidFill>
                <a:ln w="9525">
                  <a:noFill/>
                  <a:round/>
                  <a:headEnd/>
                  <a:tailEnd/>
                </a:ln>
                <a:effectLst/>
              </p:spPr>
              <p:txBody>
                <a:bodyPr/>
                <a:lstStyle/>
                <a:p>
                  <a:pPr>
                    <a:defRPr/>
                  </a:pPr>
                  <a:endParaRPr lang="en-US">
                    <a:latin typeface="Arial" charset="0"/>
                    <a:cs typeface="+mn-cs"/>
                  </a:endParaRPr>
                </a:p>
              </p:txBody>
            </p:sp>
            <p:sp>
              <p:nvSpPr>
                <p:cNvPr id="6181" name="Freeform 37"/>
                <p:cNvSpPr>
                  <a:spLocks/>
                </p:cNvSpPr>
                <p:nvPr/>
              </p:nvSpPr>
              <p:spPr bwMode="auto">
                <a:xfrm>
                  <a:off x="2234" y="2874"/>
                  <a:ext cx="131" cy="260"/>
                </a:xfrm>
                <a:custGeom>
                  <a:avLst/>
                  <a:gdLst/>
                  <a:ahLst/>
                  <a:cxnLst>
                    <a:cxn ang="0">
                      <a:pos x="190" y="11"/>
                    </a:cxn>
                    <a:cxn ang="0">
                      <a:pos x="167" y="30"/>
                    </a:cxn>
                    <a:cxn ang="0">
                      <a:pos x="144" y="51"/>
                    </a:cxn>
                    <a:cxn ang="0">
                      <a:pos x="121" y="72"/>
                    </a:cxn>
                    <a:cxn ang="0">
                      <a:pos x="99" y="97"/>
                    </a:cxn>
                    <a:cxn ang="0">
                      <a:pos x="78" y="123"/>
                    </a:cxn>
                    <a:cxn ang="0">
                      <a:pos x="60" y="151"/>
                    </a:cxn>
                    <a:cxn ang="0">
                      <a:pos x="42" y="180"/>
                    </a:cxn>
                    <a:cxn ang="0">
                      <a:pos x="28" y="212"/>
                    </a:cxn>
                    <a:cxn ang="0">
                      <a:pos x="16" y="244"/>
                    </a:cxn>
                    <a:cxn ang="0">
                      <a:pos x="7" y="279"/>
                    </a:cxn>
                    <a:cxn ang="0">
                      <a:pos x="2" y="315"/>
                    </a:cxn>
                    <a:cxn ang="0">
                      <a:pos x="0" y="353"/>
                    </a:cxn>
                    <a:cxn ang="0">
                      <a:pos x="2" y="393"/>
                    </a:cxn>
                    <a:cxn ang="0">
                      <a:pos x="9" y="433"/>
                    </a:cxn>
                    <a:cxn ang="0">
                      <a:pos x="20" y="476"/>
                    </a:cxn>
                    <a:cxn ang="0">
                      <a:pos x="37" y="519"/>
                    </a:cxn>
                    <a:cxn ang="0">
                      <a:pos x="38" y="478"/>
                    </a:cxn>
                    <a:cxn ang="0">
                      <a:pos x="39" y="438"/>
                    </a:cxn>
                    <a:cxn ang="0">
                      <a:pos x="42" y="397"/>
                    </a:cxn>
                    <a:cxn ang="0">
                      <a:pos x="47" y="359"/>
                    </a:cxn>
                    <a:cxn ang="0">
                      <a:pos x="54" y="322"/>
                    </a:cxn>
                    <a:cxn ang="0">
                      <a:pos x="62" y="286"/>
                    </a:cxn>
                    <a:cxn ang="0">
                      <a:pos x="71" y="251"/>
                    </a:cxn>
                    <a:cxn ang="0">
                      <a:pos x="84" y="216"/>
                    </a:cxn>
                    <a:cxn ang="0">
                      <a:pos x="98" y="184"/>
                    </a:cxn>
                    <a:cxn ang="0">
                      <a:pos x="114" y="153"/>
                    </a:cxn>
                    <a:cxn ang="0">
                      <a:pos x="132" y="124"/>
                    </a:cxn>
                    <a:cxn ang="0">
                      <a:pos x="153" y="95"/>
                    </a:cxn>
                    <a:cxn ang="0">
                      <a:pos x="177" y="69"/>
                    </a:cxn>
                    <a:cxn ang="0">
                      <a:pos x="202" y="45"/>
                    </a:cxn>
                    <a:cxn ang="0">
                      <a:pos x="231" y="22"/>
                    </a:cxn>
                    <a:cxn ang="0">
                      <a:pos x="263" y="0"/>
                    </a:cxn>
                    <a:cxn ang="0">
                      <a:pos x="254" y="1"/>
                    </a:cxn>
                    <a:cxn ang="0">
                      <a:pos x="245" y="2"/>
                    </a:cxn>
                    <a:cxn ang="0">
                      <a:pos x="236" y="3"/>
                    </a:cxn>
                    <a:cxn ang="0">
                      <a:pos x="227" y="6"/>
                    </a:cxn>
                    <a:cxn ang="0">
                      <a:pos x="217" y="7"/>
                    </a:cxn>
                    <a:cxn ang="0">
                      <a:pos x="208" y="8"/>
                    </a:cxn>
                    <a:cxn ang="0">
                      <a:pos x="199" y="10"/>
                    </a:cxn>
                    <a:cxn ang="0">
                      <a:pos x="190" y="11"/>
                    </a:cxn>
                  </a:cxnLst>
                  <a:rect l="0" t="0" r="r" b="b"/>
                  <a:pathLst>
                    <a:path w="263" h="519">
                      <a:moveTo>
                        <a:pt x="190" y="11"/>
                      </a:moveTo>
                      <a:lnTo>
                        <a:pt x="167" y="30"/>
                      </a:lnTo>
                      <a:lnTo>
                        <a:pt x="144" y="51"/>
                      </a:lnTo>
                      <a:lnTo>
                        <a:pt x="121" y="72"/>
                      </a:lnTo>
                      <a:lnTo>
                        <a:pt x="99" y="97"/>
                      </a:lnTo>
                      <a:lnTo>
                        <a:pt x="78" y="123"/>
                      </a:lnTo>
                      <a:lnTo>
                        <a:pt x="60" y="151"/>
                      </a:lnTo>
                      <a:lnTo>
                        <a:pt x="42" y="180"/>
                      </a:lnTo>
                      <a:lnTo>
                        <a:pt x="28" y="212"/>
                      </a:lnTo>
                      <a:lnTo>
                        <a:pt x="16" y="244"/>
                      </a:lnTo>
                      <a:lnTo>
                        <a:pt x="7" y="279"/>
                      </a:lnTo>
                      <a:lnTo>
                        <a:pt x="2" y="315"/>
                      </a:lnTo>
                      <a:lnTo>
                        <a:pt x="0" y="353"/>
                      </a:lnTo>
                      <a:lnTo>
                        <a:pt x="2" y="393"/>
                      </a:lnTo>
                      <a:lnTo>
                        <a:pt x="9" y="433"/>
                      </a:lnTo>
                      <a:lnTo>
                        <a:pt x="20" y="476"/>
                      </a:lnTo>
                      <a:lnTo>
                        <a:pt x="37" y="519"/>
                      </a:lnTo>
                      <a:lnTo>
                        <a:pt x="38" y="478"/>
                      </a:lnTo>
                      <a:lnTo>
                        <a:pt x="39" y="438"/>
                      </a:lnTo>
                      <a:lnTo>
                        <a:pt x="42" y="397"/>
                      </a:lnTo>
                      <a:lnTo>
                        <a:pt x="47" y="359"/>
                      </a:lnTo>
                      <a:lnTo>
                        <a:pt x="54" y="322"/>
                      </a:lnTo>
                      <a:lnTo>
                        <a:pt x="62" y="286"/>
                      </a:lnTo>
                      <a:lnTo>
                        <a:pt x="71" y="251"/>
                      </a:lnTo>
                      <a:lnTo>
                        <a:pt x="84" y="216"/>
                      </a:lnTo>
                      <a:lnTo>
                        <a:pt x="98" y="184"/>
                      </a:lnTo>
                      <a:lnTo>
                        <a:pt x="114" y="153"/>
                      </a:lnTo>
                      <a:lnTo>
                        <a:pt x="132" y="124"/>
                      </a:lnTo>
                      <a:lnTo>
                        <a:pt x="153" y="95"/>
                      </a:lnTo>
                      <a:lnTo>
                        <a:pt x="177" y="69"/>
                      </a:lnTo>
                      <a:lnTo>
                        <a:pt x="202" y="45"/>
                      </a:lnTo>
                      <a:lnTo>
                        <a:pt x="231" y="22"/>
                      </a:lnTo>
                      <a:lnTo>
                        <a:pt x="263" y="0"/>
                      </a:lnTo>
                      <a:lnTo>
                        <a:pt x="254" y="1"/>
                      </a:lnTo>
                      <a:lnTo>
                        <a:pt x="245" y="2"/>
                      </a:lnTo>
                      <a:lnTo>
                        <a:pt x="236" y="3"/>
                      </a:lnTo>
                      <a:lnTo>
                        <a:pt x="227" y="6"/>
                      </a:lnTo>
                      <a:lnTo>
                        <a:pt x="217" y="7"/>
                      </a:lnTo>
                      <a:lnTo>
                        <a:pt x="208" y="8"/>
                      </a:lnTo>
                      <a:lnTo>
                        <a:pt x="199" y="10"/>
                      </a:lnTo>
                      <a:lnTo>
                        <a:pt x="190" y="11"/>
                      </a:lnTo>
                      <a:close/>
                    </a:path>
                  </a:pathLst>
                </a:custGeom>
                <a:solidFill>
                  <a:srgbClr val="FFDD28"/>
                </a:solidFill>
                <a:ln w="9525">
                  <a:noFill/>
                  <a:round/>
                  <a:headEnd/>
                  <a:tailEnd/>
                </a:ln>
                <a:effectLst/>
              </p:spPr>
              <p:txBody>
                <a:bodyPr/>
                <a:lstStyle/>
                <a:p>
                  <a:pPr>
                    <a:defRPr/>
                  </a:pPr>
                  <a:endParaRPr lang="en-US">
                    <a:latin typeface="Arial" charset="0"/>
                    <a:cs typeface="+mn-cs"/>
                  </a:endParaRPr>
                </a:p>
              </p:txBody>
            </p:sp>
            <p:sp>
              <p:nvSpPr>
                <p:cNvPr id="6182" name="Freeform 38"/>
                <p:cNvSpPr>
                  <a:spLocks/>
                </p:cNvSpPr>
                <p:nvPr/>
              </p:nvSpPr>
              <p:spPr bwMode="auto">
                <a:xfrm>
                  <a:off x="2234" y="2877"/>
                  <a:ext cx="128" cy="255"/>
                </a:xfrm>
                <a:custGeom>
                  <a:avLst/>
                  <a:gdLst/>
                  <a:ahLst/>
                  <a:cxnLst>
                    <a:cxn ang="0">
                      <a:pos x="184" y="15"/>
                    </a:cxn>
                    <a:cxn ang="0">
                      <a:pos x="162" y="33"/>
                    </a:cxn>
                    <a:cxn ang="0">
                      <a:pos x="139" y="54"/>
                    </a:cxn>
                    <a:cxn ang="0">
                      <a:pos x="118" y="76"/>
                    </a:cxn>
                    <a:cxn ang="0">
                      <a:pos x="97" y="100"/>
                    </a:cxn>
                    <a:cxn ang="0">
                      <a:pos x="77" y="124"/>
                    </a:cxn>
                    <a:cxn ang="0">
                      <a:pos x="59" y="152"/>
                    </a:cxn>
                    <a:cxn ang="0">
                      <a:pos x="43" y="181"/>
                    </a:cxn>
                    <a:cxn ang="0">
                      <a:pos x="28" y="211"/>
                    </a:cxn>
                    <a:cxn ang="0">
                      <a:pos x="16" y="242"/>
                    </a:cxn>
                    <a:cxn ang="0">
                      <a:pos x="7" y="275"/>
                    </a:cxn>
                    <a:cxn ang="0">
                      <a:pos x="1" y="311"/>
                    </a:cxn>
                    <a:cxn ang="0">
                      <a:pos x="0" y="348"/>
                    </a:cxn>
                    <a:cxn ang="0">
                      <a:pos x="1" y="386"/>
                    </a:cxn>
                    <a:cxn ang="0">
                      <a:pos x="7" y="426"/>
                    </a:cxn>
                    <a:cxn ang="0">
                      <a:pos x="17" y="468"/>
                    </a:cxn>
                    <a:cxn ang="0">
                      <a:pos x="34" y="511"/>
                    </a:cxn>
                    <a:cxn ang="0">
                      <a:pos x="34" y="470"/>
                    </a:cxn>
                    <a:cxn ang="0">
                      <a:pos x="36" y="430"/>
                    </a:cxn>
                    <a:cxn ang="0">
                      <a:pos x="39" y="389"/>
                    </a:cxn>
                    <a:cxn ang="0">
                      <a:pos x="44" y="351"/>
                    </a:cxn>
                    <a:cxn ang="0">
                      <a:pos x="50" y="314"/>
                    </a:cxn>
                    <a:cxn ang="0">
                      <a:pos x="57" y="279"/>
                    </a:cxn>
                    <a:cxn ang="0">
                      <a:pos x="67" y="244"/>
                    </a:cxn>
                    <a:cxn ang="0">
                      <a:pos x="78" y="212"/>
                    </a:cxn>
                    <a:cxn ang="0">
                      <a:pos x="92" y="180"/>
                    </a:cxn>
                    <a:cxn ang="0">
                      <a:pos x="107" y="150"/>
                    </a:cxn>
                    <a:cxn ang="0">
                      <a:pos x="126" y="121"/>
                    </a:cxn>
                    <a:cxn ang="0">
                      <a:pos x="146" y="93"/>
                    </a:cxn>
                    <a:cxn ang="0">
                      <a:pos x="169" y="68"/>
                    </a:cxn>
                    <a:cxn ang="0">
                      <a:pos x="195" y="44"/>
                    </a:cxn>
                    <a:cxn ang="0">
                      <a:pos x="224" y="21"/>
                    </a:cxn>
                    <a:cxn ang="0">
                      <a:pos x="256" y="0"/>
                    </a:cxn>
                    <a:cxn ang="0">
                      <a:pos x="247" y="2"/>
                    </a:cxn>
                    <a:cxn ang="0">
                      <a:pos x="238" y="5"/>
                    </a:cxn>
                    <a:cxn ang="0">
                      <a:pos x="229" y="6"/>
                    </a:cxn>
                    <a:cxn ang="0">
                      <a:pos x="220" y="8"/>
                    </a:cxn>
                    <a:cxn ang="0">
                      <a:pos x="212" y="9"/>
                    </a:cxn>
                    <a:cxn ang="0">
                      <a:pos x="203" y="12"/>
                    </a:cxn>
                    <a:cxn ang="0">
                      <a:pos x="194" y="13"/>
                    </a:cxn>
                    <a:cxn ang="0">
                      <a:pos x="184" y="15"/>
                    </a:cxn>
                  </a:cxnLst>
                  <a:rect l="0" t="0" r="r" b="b"/>
                  <a:pathLst>
                    <a:path w="256" h="511">
                      <a:moveTo>
                        <a:pt x="184" y="15"/>
                      </a:moveTo>
                      <a:lnTo>
                        <a:pt x="162" y="33"/>
                      </a:lnTo>
                      <a:lnTo>
                        <a:pt x="139" y="54"/>
                      </a:lnTo>
                      <a:lnTo>
                        <a:pt x="118" y="76"/>
                      </a:lnTo>
                      <a:lnTo>
                        <a:pt x="97" y="100"/>
                      </a:lnTo>
                      <a:lnTo>
                        <a:pt x="77" y="124"/>
                      </a:lnTo>
                      <a:lnTo>
                        <a:pt x="59" y="152"/>
                      </a:lnTo>
                      <a:lnTo>
                        <a:pt x="43" y="181"/>
                      </a:lnTo>
                      <a:lnTo>
                        <a:pt x="28" y="211"/>
                      </a:lnTo>
                      <a:lnTo>
                        <a:pt x="16" y="242"/>
                      </a:lnTo>
                      <a:lnTo>
                        <a:pt x="7" y="275"/>
                      </a:lnTo>
                      <a:lnTo>
                        <a:pt x="1" y="311"/>
                      </a:lnTo>
                      <a:lnTo>
                        <a:pt x="0" y="348"/>
                      </a:lnTo>
                      <a:lnTo>
                        <a:pt x="1" y="386"/>
                      </a:lnTo>
                      <a:lnTo>
                        <a:pt x="7" y="426"/>
                      </a:lnTo>
                      <a:lnTo>
                        <a:pt x="17" y="468"/>
                      </a:lnTo>
                      <a:lnTo>
                        <a:pt x="34" y="511"/>
                      </a:lnTo>
                      <a:lnTo>
                        <a:pt x="34" y="470"/>
                      </a:lnTo>
                      <a:lnTo>
                        <a:pt x="36" y="430"/>
                      </a:lnTo>
                      <a:lnTo>
                        <a:pt x="39" y="389"/>
                      </a:lnTo>
                      <a:lnTo>
                        <a:pt x="44" y="351"/>
                      </a:lnTo>
                      <a:lnTo>
                        <a:pt x="50" y="314"/>
                      </a:lnTo>
                      <a:lnTo>
                        <a:pt x="57" y="279"/>
                      </a:lnTo>
                      <a:lnTo>
                        <a:pt x="67" y="244"/>
                      </a:lnTo>
                      <a:lnTo>
                        <a:pt x="78" y="212"/>
                      </a:lnTo>
                      <a:lnTo>
                        <a:pt x="92" y="180"/>
                      </a:lnTo>
                      <a:lnTo>
                        <a:pt x="107" y="150"/>
                      </a:lnTo>
                      <a:lnTo>
                        <a:pt x="126" y="121"/>
                      </a:lnTo>
                      <a:lnTo>
                        <a:pt x="146" y="93"/>
                      </a:lnTo>
                      <a:lnTo>
                        <a:pt x="169" y="68"/>
                      </a:lnTo>
                      <a:lnTo>
                        <a:pt x="195" y="44"/>
                      </a:lnTo>
                      <a:lnTo>
                        <a:pt x="224" y="21"/>
                      </a:lnTo>
                      <a:lnTo>
                        <a:pt x="256" y="0"/>
                      </a:lnTo>
                      <a:lnTo>
                        <a:pt x="247" y="2"/>
                      </a:lnTo>
                      <a:lnTo>
                        <a:pt x="238" y="5"/>
                      </a:lnTo>
                      <a:lnTo>
                        <a:pt x="229" y="6"/>
                      </a:lnTo>
                      <a:lnTo>
                        <a:pt x="220" y="8"/>
                      </a:lnTo>
                      <a:lnTo>
                        <a:pt x="212" y="9"/>
                      </a:lnTo>
                      <a:lnTo>
                        <a:pt x="203" y="12"/>
                      </a:lnTo>
                      <a:lnTo>
                        <a:pt x="194" y="13"/>
                      </a:lnTo>
                      <a:lnTo>
                        <a:pt x="184" y="15"/>
                      </a:lnTo>
                      <a:close/>
                    </a:path>
                  </a:pathLst>
                </a:custGeom>
                <a:solidFill>
                  <a:srgbClr val="FFE233"/>
                </a:solidFill>
                <a:ln w="9525">
                  <a:noFill/>
                  <a:round/>
                  <a:headEnd/>
                  <a:tailEnd/>
                </a:ln>
                <a:effectLst/>
              </p:spPr>
              <p:txBody>
                <a:bodyPr/>
                <a:lstStyle/>
                <a:p>
                  <a:pPr>
                    <a:defRPr/>
                  </a:pPr>
                  <a:endParaRPr lang="en-US">
                    <a:latin typeface="Arial" charset="0"/>
                    <a:cs typeface="+mn-cs"/>
                  </a:endParaRPr>
                </a:p>
              </p:txBody>
            </p:sp>
            <p:sp>
              <p:nvSpPr>
                <p:cNvPr id="6183" name="Freeform 39"/>
                <p:cNvSpPr>
                  <a:spLocks/>
                </p:cNvSpPr>
                <p:nvPr/>
              </p:nvSpPr>
              <p:spPr bwMode="auto">
                <a:xfrm>
                  <a:off x="2234" y="2877"/>
                  <a:ext cx="126" cy="249"/>
                </a:xfrm>
                <a:custGeom>
                  <a:avLst/>
                  <a:gdLst/>
                  <a:ahLst/>
                  <a:cxnLst>
                    <a:cxn ang="0">
                      <a:pos x="180" y="14"/>
                    </a:cxn>
                    <a:cxn ang="0">
                      <a:pos x="159" y="33"/>
                    </a:cxn>
                    <a:cxn ang="0">
                      <a:pos x="137" y="54"/>
                    </a:cxn>
                    <a:cxn ang="0">
                      <a:pos x="117" y="76"/>
                    </a:cxn>
                    <a:cxn ang="0">
                      <a:pos x="96" y="99"/>
                    </a:cxn>
                    <a:cxn ang="0">
                      <a:pos x="77" y="123"/>
                    </a:cxn>
                    <a:cxn ang="0">
                      <a:pos x="59" y="149"/>
                    </a:cxn>
                    <a:cxn ang="0">
                      <a:pos x="43" y="177"/>
                    </a:cxn>
                    <a:cxn ang="0">
                      <a:pos x="29" y="206"/>
                    </a:cxn>
                    <a:cxn ang="0">
                      <a:pos x="18" y="237"/>
                    </a:cxn>
                    <a:cxn ang="0">
                      <a:pos x="9" y="269"/>
                    </a:cxn>
                    <a:cxn ang="0">
                      <a:pos x="3" y="302"/>
                    </a:cxn>
                    <a:cxn ang="0">
                      <a:pos x="0" y="338"/>
                    </a:cxn>
                    <a:cxn ang="0">
                      <a:pos x="3" y="376"/>
                    </a:cxn>
                    <a:cxn ang="0">
                      <a:pos x="8" y="415"/>
                    </a:cxn>
                    <a:cxn ang="0">
                      <a:pos x="18" y="457"/>
                    </a:cxn>
                    <a:cxn ang="0">
                      <a:pos x="33" y="499"/>
                    </a:cxn>
                    <a:cxn ang="0">
                      <a:pos x="33" y="458"/>
                    </a:cxn>
                    <a:cxn ang="0">
                      <a:pos x="35" y="416"/>
                    </a:cxn>
                    <a:cxn ang="0">
                      <a:pos x="37" y="378"/>
                    </a:cxn>
                    <a:cxn ang="0">
                      <a:pos x="42" y="340"/>
                    </a:cxn>
                    <a:cxn ang="0">
                      <a:pos x="47" y="304"/>
                    </a:cxn>
                    <a:cxn ang="0">
                      <a:pos x="54" y="269"/>
                    </a:cxn>
                    <a:cxn ang="0">
                      <a:pos x="64" y="236"/>
                    </a:cxn>
                    <a:cxn ang="0">
                      <a:pos x="75" y="203"/>
                    </a:cxn>
                    <a:cxn ang="0">
                      <a:pos x="88" y="172"/>
                    </a:cxn>
                    <a:cxn ang="0">
                      <a:pos x="104" y="143"/>
                    </a:cxn>
                    <a:cxn ang="0">
                      <a:pos x="121" y="116"/>
                    </a:cxn>
                    <a:cxn ang="0">
                      <a:pos x="142" y="89"/>
                    </a:cxn>
                    <a:cxn ang="0">
                      <a:pos x="165" y="65"/>
                    </a:cxn>
                    <a:cxn ang="0">
                      <a:pos x="190" y="41"/>
                    </a:cxn>
                    <a:cxn ang="0">
                      <a:pos x="219" y="20"/>
                    </a:cxn>
                    <a:cxn ang="0">
                      <a:pos x="251" y="0"/>
                    </a:cxn>
                    <a:cxn ang="0">
                      <a:pos x="242" y="2"/>
                    </a:cxn>
                    <a:cxn ang="0">
                      <a:pos x="233" y="3"/>
                    </a:cxn>
                    <a:cxn ang="0">
                      <a:pos x="225" y="5"/>
                    </a:cxn>
                    <a:cxn ang="0">
                      <a:pos x="216" y="6"/>
                    </a:cxn>
                    <a:cxn ang="0">
                      <a:pos x="206" y="9"/>
                    </a:cxn>
                    <a:cxn ang="0">
                      <a:pos x="198" y="11"/>
                    </a:cxn>
                    <a:cxn ang="0">
                      <a:pos x="189" y="12"/>
                    </a:cxn>
                    <a:cxn ang="0">
                      <a:pos x="180" y="14"/>
                    </a:cxn>
                  </a:cxnLst>
                  <a:rect l="0" t="0" r="r" b="b"/>
                  <a:pathLst>
                    <a:path w="251" h="499">
                      <a:moveTo>
                        <a:pt x="180" y="14"/>
                      </a:moveTo>
                      <a:lnTo>
                        <a:pt x="159" y="33"/>
                      </a:lnTo>
                      <a:lnTo>
                        <a:pt x="137" y="54"/>
                      </a:lnTo>
                      <a:lnTo>
                        <a:pt x="117" y="76"/>
                      </a:lnTo>
                      <a:lnTo>
                        <a:pt x="96" y="99"/>
                      </a:lnTo>
                      <a:lnTo>
                        <a:pt x="77" y="123"/>
                      </a:lnTo>
                      <a:lnTo>
                        <a:pt x="59" y="149"/>
                      </a:lnTo>
                      <a:lnTo>
                        <a:pt x="43" y="177"/>
                      </a:lnTo>
                      <a:lnTo>
                        <a:pt x="29" y="206"/>
                      </a:lnTo>
                      <a:lnTo>
                        <a:pt x="18" y="237"/>
                      </a:lnTo>
                      <a:lnTo>
                        <a:pt x="9" y="269"/>
                      </a:lnTo>
                      <a:lnTo>
                        <a:pt x="3" y="302"/>
                      </a:lnTo>
                      <a:lnTo>
                        <a:pt x="0" y="338"/>
                      </a:lnTo>
                      <a:lnTo>
                        <a:pt x="3" y="376"/>
                      </a:lnTo>
                      <a:lnTo>
                        <a:pt x="8" y="415"/>
                      </a:lnTo>
                      <a:lnTo>
                        <a:pt x="18" y="457"/>
                      </a:lnTo>
                      <a:lnTo>
                        <a:pt x="33" y="499"/>
                      </a:lnTo>
                      <a:lnTo>
                        <a:pt x="33" y="458"/>
                      </a:lnTo>
                      <a:lnTo>
                        <a:pt x="35" y="416"/>
                      </a:lnTo>
                      <a:lnTo>
                        <a:pt x="37" y="378"/>
                      </a:lnTo>
                      <a:lnTo>
                        <a:pt x="42" y="340"/>
                      </a:lnTo>
                      <a:lnTo>
                        <a:pt x="47" y="304"/>
                      </a:lnTo>
                      <a:lnTo>
                        <a:pt x="54" y="269"/>
                      </a:lnTo>
                      <a:lnTo>
                        <a:pt x="64" y="236"/>
                      </a:lnTo>
                      <a:lnTo>
                        <a:pt x="75" y="203"/>
                      </a:lnTo>
                      <a:lnTo>
                        <a:pt x="88" y="172"/>
                      </a:lnTo>
                      <a:lnTo>
                        <a:pt x="104" y="143"/>
                      </a:lnTo>
                      <a:lnTo>
                        <a:pt x="121" y="116"/>
                      </a:lnTo>
                      <a:lnTo>
                        <a:pt x="142" y="89"/>
                      </a:lnTo>
                      <a:lnTo>
                        <a:pt x="165" y="65"/>
                      </a:lnTo>
                      <a:lnTo>
                        <a:pt x="190" y="41"/>
                      </a:lnTo>
                      <a:lnTo>
                        <a:pt x="219" y="20"/>
                      </a:lnTo>
                      <a:lnTo>
                        <a:pt x="251" y="0"/>
                      </a:lnTo>
                      <a:lnTo>
                        <a:pt x="242" y="2"/>
                      </a:lnTo>
                      <a:lnTo>
                        <a:pt x="233" y="3"/>
                      </a:lnTo>
                      <a:lnTo>
                        <a:pt x="225" y="5"/>
                      </a:lnTo>
                      <a:lnTo>
                        <a:pt x="216" y="6"/>
                      </a:lnTo>
                      <a:lnTo>
                        <a:pt x="206" y="9"/>
                      </a:lnTo>
                      <a:lnTo>
                        <a:pt x="198" y="11"/>
                      </a:lnTo>
                      <a:lnTo>
                        <a:pt x="189" y="12"/>
                      </a:lnTo>
                      <a:lnTo>
                        <a:pt x="180" y="14"/>
                      </a:lnTo>
                      <a:close/>
                    </a:path>
                  </a:pathLst>
                </a:custGeom>
                <a:solidFill>
                  <a:srgbClr val="FFE83A"/>
                </a:solidFill>
                <a:ln w="9525">
                  <a:noFill/>
                  <a:round/>
                  <a:headEnd/>
                  <a:tailEnd/>
                </a:ln>
                <a:effectLst/>
              </p:spPr>
              <p:txBody>
                <a:bodyPr/>
                <a:lstStyle/>
                <a:p>
                  <a:pPr>
                    <a:defRPr/>
                  </a:pPr>
                  <a:endParaRPr lang="en-US">
                    <a:latin typeface="Arial" charset="0"/>
                    <a:cs typeface="+mn-cs"/>
                  </a:endParaRPr>
                </a:p>
              </p:txBody>
            </p:sp>
            <p:sp>
              <p:nvSpPr>
                <p:cNvPr id="6184" name="Freeform 40"/>
                <p:cNvSpPr>
                  <a:spLocks/>
                </p:cNvSpPr>
                <p:nvPr/>
              </p:nvSpPr>
              <p:spPr bwMode="auto">
                <a:xfrm>
                  <a:off x="2236" y="2877"/>
                  <a:ext cx="121" cy="247"/>
                </a:xfrm>
                <a:custGeom>
                  <a:avLst/>
                  <a:gdLst/>
                  <a:ahLst/>
                  <a:cxnLst>
                    <a:cxn ang="0">
                      <a:pos x="175" y="16"/>
                    </a:cxn>
                    <a:cxn ang="0">
                      <a:pos x="154" y="36"/>
                    </a:cxn>
                    <a:cxn ang="0">
                      <a:pos x="133" y="56"/>
                    </a:cxn>
                    <a:cxn ang="0">
                      <a:pos x="114" y="77"/>
                    </a:cxn>
                    <a:cxn ang="0">
                      <a:pos x="94" y="100"/>
                    </a:cxn>
                    <a:cxn ang="0">
                      <a:pos x="76" y="124"/>
                    </a:cxn>
                    <a:cxn ang="0">
                      <a:pos x="58" y="148"/>
                    </a:cxn>
                    <a:cxn ang="0">
                      <a:pos x="42" y="175"/>
                    </a:cxn>
                    <a:cxn ang="0">
                      <a:pos x="28" y="204"/>
                    </a:cxn>
                    <a:cxn ang="0">
                      <a:pos x="17" y="232"/>
                    </a:cxn>
                    <a:cxn ang="0">
                      <a:pos x="9" y="264"/>
                    </a:cxn>
                    <a:cxn ang="0">
                      <a:pos x="3" y="297"/>
                    </a:cxn>
                    <a:cxn ang="0">
                      <a:pos x="0" y="332"/>
                    </a:cxn>
                    <a:cxn ang="0">
                      <a:pos x="1" y="368"/>
                    </a:cxn>
                    <a:cxn ang="0">
                      <a:pos x="6" y="406"/>
                    </a:cxn>
                    <a:cxn ang="0">
                      <a:pos x="16" y="447"/>
                    </a:cxn>
                    <a:cxn ang="0">
                      <a:pos x="30" y="489"/>
                    </a:cxn>
                    <a:cxn ang="0">
                      <a:pos x="30" y="448"/>
                    </a:cxn>
                    <a:cxn ang="0">
                      <a:pos x="32" y="406"/>
                    </a:cxn>
                    <a:cxn ang="0">
                      <a:pos x="34" y="368"/>
                    </a:cxn>
                    <a:cxn ang="0">
                      <a:pos x="38" y="330"/>
                    </a:cxn>
                    <a:cxn ang="0">
                      <a:pos x="43" y="295"/>
                    </a:cxn>
                    <a:cxn ang="0">
                      <a:pos x="50" y="261"/>
                    </a:cxn>
                    <a:cxn ang="0">
                      <a:pos x="59" y="228"/>
                    </a:cxn>
                    <a:cxn ang="0">
                      <a:pos x="70" y="197"/>
                    </a:cxn>
                    <a:cxn ang="0">
                      <a:pos x="82" y="167"/>
                    </a:cxn>
                    <a:cxn ang="0">
                      <a:pos x="97" y="139"/>
                    </a:cxn>
                    <a:cxn ang="0">
                      <a:pos x="115" y="113"/>
                    </a:cxn>
                    <a:cxn ang="0">
                      <a:pos x="135" y="87"/>
                    </a:cxn>
                    <a:cxn ang="0">
                      <a:pos x="157" y="63"/>
                    </a:cxn>
                    <a:cxn ang="0">
                      <a:pos x="184" y="40"/>
                    </a:cxn>
                    <a:cxn ang="0">
                      <a:pos x="211" y="19"/>
                    </a:cxn>
                    <a:cxn ang="0">
                      <a:pos x="244" y="0"/>
                    </a:cxn>
                    <a:cxn ang="0">
                      <a:pos x="236" y="2"/>
                    </a:cxn>
                    <a:cxn ang="0">
                      <a:pos x="226" y="4"/>
                    </a:cxn>
                    <a:cxn ang="0">
                      <a:pos x="218" y="7"/>
                    </a:cxn>
                    <a:cxn ang="0">
                      <a:pos x="209" y="8"/>
                    </a:cxn>
                    <a:cxn ang="0">
                      <a:pos x="201" y="10"/>
                    </a:cxn>
                    <a:cxn ang="0">
                      <a:pos x="192" y="12"/>
                    </a:cxn>
                    <a:cxn ang="0">
                      <a:pos x="184" y="14"/>
                    </a:cxn>
                    <a:cxn ang="0">
                      <a:pos x="175" y="16"/>
                    </a:cxn>
                  </a:cxnLst>
                  <a:rect l="0" t="0" r="r" b="b"/>
                  <a:pathLst>
                    <a:path w="244" h="489">
                      <a:moveTo>
                        <a:pt x="175" y="16"/>
                      </a:moveTo>
                      <a:lnTo>
                        <a:pt x="154" y="36"/>
                      </a:lnTo>
                      <a:lnTo>
                        <a:pt x="133" y="56"/>
                      </a:lnTo>
                      <a:lnTo>
                        <a:pt x="114" y="77"/>
                      </a:lnTo>
                      <a:lnTo>
                        <a:pt x="94" y="100"/>
                      </a:lnTo>
                      <a:lnTo>
                        <a:pt x="76" y="124"/>
                      </a:lnTo>
                      <a:lnTo>
                        <a:pt x="58" y="148"/>
                      </a:lnTo>
                      <a:lnTo>
                        <a:pt x="42" y="175"/>
                      </a:lnTo>
                      <a:lnTo>
                        <a:pt x="28" y="204"/>
                      </a:lnTo>
                      <a:lnTo>
                        <a:pt x="17" y="232"/>
                      </a:lnTo>
                      <a:lnTo>
                        <a:pt x="9" y="264"/>
                      </a:lnTo>
                      <a:lnTo>
                        <a:pt x="3" y="297"/>
                      </a:lnTo>
                      <a:lnTo>
                        <a:pt x="0" y="332"/>
                      </a:lnTo>
                      <a:lnTo>
                        <a:pt x="1" y="368"/>
                      </a:lnTo>
                      <a:lnTo>
                        <a:pt x="6" y="406"/>
                      </a:lnTo>
                      <a:lnTo>
                        <a:pt x="16" y="447"/>
                      </a:lnTo>
                      <a:lnTo>
                        <a:pt x="30" y="489"/>
                      </a:lnTo>
                      <a:lnTo>
                        <a:pt x="30" y="448"/>
                      </a:lnTo>
                      <a:lnTo>
                        <a:pt x="32" y="406"/>
                      </a:lnTo>
                      <a:lnTo>
                        <a:pt x="34" y="368"/>
                      </a:lnTo>
                      <a:lnTo>
                        <a:pt x="38" y="330"/>
                      </a:lnTo>
                      <a:lnTo>
                        <a:pt x="43" y="295"/>
                      </a:lnTo>
                      <a:lnTo>
                        <a:pt x="50" y="261"/>
                      </a:lnTo>
                      <a:lnTo>
                        <a:pt x="59" y="228"/>
                      </a:lnTo>
                      <a:lnTo>
                        <a:pt x="70" y="197"/>
                      </a:lnTo>
                      <a:lnTo>
                        <a:pt x="82" y="167"/>
                      </a:lnTo>
                      <a:lnTo>
                        <a:pt x="97" y="139"/>
                      </a:lnTo>
                      <a:lnTo>
                        <a:pt x="115" y="113"/>
                      </a:lnTo>
                      <a:lnTo>
                        <a:pt x="135" y="87"/>
                      </a:lnTo>
                      <a:lnTo>
                        <a:pt x="157" y="63"/>
                      </a:lnTo>
                      <a:lnTo>
                        <a:pt x="184" y="40"/>
                      </a:lnTo>
                      <a:lnTo>
                        <a:pt x="211" y="19"/>
                      </a:lnTo>
                      <a:lnTo>
                        <a:pt x="244" y="0"/>
                      </a:lnTo>
                      <a:lnTo>
                        <a:pt x="236" y="2"/>
                      </a:lnTo>
                      <a:lnTo>
                        <a:pt x="226" y="4"/>
                      </a:lnTo>
                      <a:lnTo>
                        <a:pt x="218" y="7"/>
                      </a:lnTo>
                      <a:lnTo>
                        <a:pt x="209" y="8"/>
                      </a:lnTo>
                      <a:lnTo>
                        <a:pt x="201" y="10"/>
                      </a:lnTo>
                      <a:lnTo>
                        <a:pt x="192" y="12"/>
                      </a:lnTo>
                      <a:lnTo>
                        <a:pt x="184" y="14"/>
                      </a:lnTo>
                      <a:lnTo>
                        <a:pt x="175" y="16"/>
                      </a:lnTo>
                      <a:close/>
                    </a:path>
                  </a:pathLst>
                </a:custGeom>
                <a:solidFill>
                  <a:srgbClr val="FFED44"/>
                </a:solidFill>
                <a:ln w="9525">
                  <a:noFill/>
                  <a:round/>
                  <a:headEnd/>
                  <a:tailEnd/>
                </a:ln>
                <a:effectLst/>
              </p:spPr>
              <p:txBody>
                <a:bodyPr/>
                <a:lstStyle/>
                <a:p>
                  <a:pPr>
                    <a:defRPr/>
                  </a:pPr>
                  <a:endParaRPr lang="en-US">
                    <a:latin typeface="Arial" charset="0"/>
                    <a:cs typeface="+mn-cs"/>
                  </a:endParaRPr>
                </a:p>
              </p:txBody>
            </p:sp>
            <p:sp>
              <p:nvSpPr>
                <p:cNvPr id="6185" name="Freeform 41"/>
                <p:cNvSpPr>
                  <a:spLocks/>
                </p:cNvSpPr>
                <p:nvPr/>
              </p:nvSpPr>
              <p:spPr bwMode="auto">
                <a:xfrm>
                  <a:off x="2239" y="2880"/>
                  <a:ext cx="116" cy="241"/>
                </a:xfrm>
                <a:custGeom>
                  <a:avLst/>
                  <a:gdLst/>
                  <a:ahLst/>
                  <a:cxnLst>
                    <a:cxn ang="0">
                      <a:pos x="168" y="19"/>
                    </a:cxn>
                    <a:cxn ang="0">
                      <a:pos x="149" y="38"/>
                    </a:cxn>
                    <a:cxn ang="0">
                      <a:pos x="129" y="59"/>
                    </a:cxn>
                    <a:cxn ang="0">
                      <a:pos x="111" y="80"/>
                    </a:cxn>
                    <a:cxn ang="0">
                      <a:pos x="91" y="101"/>
                    </a:cxn>
                    <a:cxn ang="0">
                      <a:pos x="74" y="125"/>
                    </a:cxn>
                    <a:cxn ang="0">
                      <a:pos x="56" y="149"/>
                    </a:cxn>
                    <a:cxn ang="0">
                      <a:pos x="41" y="174"/>
                    </a:cxn>
                    <a:cxn ang="0">
                      <a:pos x="29" y="201"/>
                    </a:cxn>
                    <a:cxn ang="0">
                      <a:pos x="17" y="229"/>
                    </a:cxn>
                    <a:cxn ang="0">
                      <a:pos x="8" y="259"/>
                    </a:cxn>
                    <a:cxn ang="0">
                      <a:pos x="2" y="292"/>
                    </a:cxn>
                    <a:cxn ang="0">
                      <a:pos x="0" y="325"/>
                    </a:cxn>
                    <a:cxn ang="0">
                      <a:pos x="0" y="361"/>
                    </a:cxn>
                    <a:cxn ang="0">
                      <a:pos x="5" y="397"/>
                    </a:cxn>
                    <a:cxn ang="0">
                      <a:pos x="14" y="438"/>
                    </a:cxn>
                    <a:cxn ang="0">
                      <a:pos x="27" y="480"/>
                    </a:cxn>
                    <a:cxn ang="0">
                      <a:pos x="27" y="438"/>
                    </a:cxn>
                    <a:cxn ang="0">
                      <a:pos x="28" y="397"/>
                    </a:cxn>
                    <a:cxn ang="0">
                      <a:pos x="31" y="359"/>
                    </a:cxn>
                    <a:cxn ang="0">
                      <a:pos x="35" y="321"/>
                    </a:cxn>
                    <a:cxn ang="0">
                      <a:pos x="39" y="287"/>
                    </a:cxn>
                    <a:cxn ang="0">
                      <a:pos x="46" y="253"/>
                    </a:cxn>
                    <a:cxn ang="0">
                      <a:pos x="54" y="221"/>
                    </a:cxn>
                    <a:cxn ang="0">
                      <a:pos x="65" y="190"/>
                    </a:cxn>
                    <a:cxn ang="0">
                      <a:pos x="77" y="161"/>
                    </a:cxn>
                    <a:cxn ang="0">
                      <a:pos x="91" y="135"/>
                    </a:cxn>
                    <a:cxn ang="0">
                      <a:pos x="108" y="108"/>
                    </a:cxn>
                    <a:cxn ang="0">
                      <a:pos x="128" y="84"/>
                    </a:cxn>
                    <a:cxn ang="0">
                      <a:pos x="151" y="61"/>
                    </a:cxn>
                    <a:cxn ang="0">
                      <a:pos x="176" y="39"/>
                    </a:cxn>
                    <a:cxn ang="0">
                      <a:pos x="204" y="19"/>
                    </a:cxn>
                    <a:cxn ang="0">
                      <a:pos x="236" y="0"/>
                    </a:cxn>
                    <a:cxn ang="0">
                      <a:pos x="228" y="2"/>
                    </a:cxn>
                    <a:cxn ang="0">
                      <a:pos x="220" y="5"/>
                    </a:cxn>
                    <a:cxn ang="0">
                      <a:pos x="211" y="7"/>
                    </a:cxn>
                    <a:cxn ang="0">
                      <a:pos x="203" y="9"/>
                    </a:cxn>
                    <a:cxn ang="0">
                      <a:pos x="193" y="12"/>
                    </a:cxn>
                    <a:cxn ang="0">
                      <a:pos x="185" y="14"/>
                    </a:cxn>
                    <a:cxn ang="0">
                      <a:pos x="176" y="16"/>
                    </a:cxn>
                    <a:cxn ang="0">
                      <a:pos x="168" y="19"/>
                    </a:cxn>
                  </a:cxnLst>
                  <a:rect l="0" t="0" r="r" b="b"/>
                  <a:pathLst>
                    <a:path w="236" h="480">
                      <a:moveTo>
                        <a:pt x="168" y="19"/>
                      </a:moveTo>
                      <a:lnTo>
                        <a:pt x="149" y="38"/>
                      </a:lnTo>
                      <a:lnTo>
                        <a:pt x="129" y="59"/>
                      </a:lnTo>
                      <a:lnTo>
                        <a:pt x="111" y="80"/>
                      </a:lnTo>
                      <a:lnTo>
                        <a:pt x="91" y="101"/>
                      </a:lnTo>
                      <a:lnTo>
                        <a:pt x="74" y="125"/>
                      </a:lnTo>
                      <a:lnTo>
                        <a:pt x="56" y="149"/>
                      </a:lnTo>
                      <a:lnTo>
                        <a:pt x="41" y="174"/>
                      </a:lnTo>
                      <a:lnTo>
                        <a:pt x="29" y="201"/>
                      </a:lnTo>
                      <a:lnTo>
                        <a:pt x="17" y="229"/>
                      </a:lnTo>
                      <a:lnTo>
                        <a:pt x="8" y="259"/>
                      </a:lnTo>
                      <a:lnTo>
                        <a:pt x="2" y="292"/>
                      </a:lnTo>
                      <a:lnTo>
                        <a:pt x="0" y="325"/>
                      </a:lnTo>
                      <a:lnTo>
                        <a:pt x="0" y="361"/>
                      </a:lnTo>
                      <a:lnTo>
                        <a:pt x="5" y="397"/>
                      </a:lnTo>
                      <a:lnTo>
                        <a:pt x="14" y="438"/>
                      </a:lnTo>
                      <a:lnTo>
                        <a:pt x="27" y="480"/>
                      </a:lnTo>
                      <a:lnTo>
                        <a:pt x="27" y="438"/>
                      </a:lnTo>
                      <a:lnTo>
                        <a:pt x="28" y="397"/>
                      </a:lnTo>
                      <a:lnTo>
                        <a:pt x="31" y="359"/>
                      </a:lnTo>
                      <a:lnTo>
                        <a:pt x="35" y="321"/>
                      </a:lnTo>
                      <a:lnTo>
                        <a:pt x="39" y="287"/>
                      </a:lnTo>
                      <a:lnTo>
                        <a:pt x="46" y="253"/>
                      </a:lnTo>
                      <a:lnTo>
                        <a:pt x="54" y="221"/>
                      </a:lnTo>
                      <a:lnTo>
                        <a:pt x="65" y="190"/>
                      </a:lnTo>
                      <a:lnTo>
                        <a:pt x="77" y="161"/>
                      </a:lnTo>
                      <a:lnTo>
                        <a:pt x="91" y="135"/>
                      </a:lnTo>
                      <a:lnTo>
                        <a:pt x="108" y="108"/>
                      </a:lnTo>
                      <a:lnTo>
                        <a:pt x="128" y="84"/>
                      </a:lnTo>
                      <a:lnTo>
                        <a:pt x="151" y="61"/>
                      </a:lnTo>
                      <a:lnTo>
                        <a:pt x="176" y="39"/>
                      </a:lnTo>
                      <a:lnTo>
                        <a:pt x="204" y="19"/>
                      </a:lnTo>
                      <a:lnTo>
                        <a:pt x="236" y="0"/>
                      </a:lnTo>
                      <a:lnTo>
                        <a:pt x="228" y="2"/>
                      </a:lnTo>
                      <a:lnTo>
                        <a:pt x="220" y="5"/>
                      </a:lnTo>
                      <a:lnTo>
                        <a:pt x="211" y="7"/>
                      </a:lnTo>
                      <a:lnTo>
                        <a:pt x="203" y="9"/>
                      </a:lnTo>
                      <a:lnTo>
                        <a:pt x="193" y="12"/>
                      </a:lnTo>
                      <a:lnTo>
                        <a:pt x="185" y="14"/>
                      </a:lnTo>
                      <a:lnTo>
                        <a:pt x="176" y="16"/>
                      </a:lnTo>
                      <a:lnTo>
                        <a:pt x="168" y="19"/>
                      </a:lnTo>
                      <a:close/>
                    </a:path>
                  </a:pathLst>
                </a:custGeom>
                <a:solidFill>
                  <a:srgbClr val="FFF24C"/>
                </a:solidFill>
                <a:ln w="9525">
                  <a:noFill/>
                  <a:round/>
                  <a:headEnd/>
                  <a:tailEnd/>
                </a:ln>
                <a:effectLst/>
              </p:spPr>
              <p:txBody>
                <a:bodyPr/>
                <a:lstStyle/>
                <a:p>
                  <a:pPr>
                    <a:defRPr/>
                  </a:pPr>
                  <a:endParaRPr lang="en-US">
                    <a:latin typeface="Arial" charset="0"/>
                    <a:cs typeface="+mn-cs"/>
                  </a:endParaRPr>
                </a:p>
              </p:txBody>
            </p:sp>
            <p:sp>
              <p:nvSpPr>
                <p:cNvPr id="6186" name="Freeform 42"/>
                <p:cNvSpPr>
                  <a:spLocks/>
                </p:cNvSpPr>
                <p:nvPr/>
              </p:nvSpPr>
              <p:spPr bwMode="auto">
                <a:xfrm>
                  <a:off x="2239" y="2882"/>
                  <a:ext cx="116" cy="233"/>
                </a:xfrm>
                <a:custGeom>
                  <a:avLst/>
                  <a:gdLst/>
                  <a:ahLst/>
                  <a:cxnLst>
                    <a:cxn ang="0">
                      <a:pos x="163" y="20"/>
                    </a:cxn>
                    <a:cxn ang="0">
                      <a:pos x="144" y="41"/>
                    </a:cxn>
                    <a:cxn ang="0">
                      <a:pos x="126" y="60"/>
                    </a:cxn>
                    <a:cxn ang="0">
                      <a:pos x="107" y="81"/>
                    </a:cxn>
                    <a:cxn ang="0">
                      <a:pos x="89" y="103"/>
                    </a:cxn>
                    <a:cxn ang="0">
                      <a:pos x="72" y="125"/>
                    </a:cxn>
                    <a:cxn ang="0">
                      <a:pos x="56" y="149"/>
                    </a:cxn>
                    <a:cxn ang="0">
                      <a:pos x="42" y="173"/>
                    </a:cxn>
                    <a:cxn ang="0">
                      <a:pos x="28" y="199"/>
                    </a:cxn>
                    <a:cxn ang="0">
                      <a:pos x="18" y="226"/>
                    </a:cxn>
                    <a:cxn ang="0">
                      <a:pos x="8" y="254"/>
                    </a:cxn>
                    <a:cxn ang="0">
                      <a:pos x="3" y="285"/>
                    </a:cxn>
                    <a:cxn ang="0">
                      <a:pos x="0" y="317"/>
                    </a:cxn>
                    <a:cxn ang="0">
                      <a:pos x="0" y="352"/>
                    </a:cxn>
                    <a:cxn ang="0">
                      <a:pos x="4" y="389"/>
                    </a:cxn>
                    <a:cxn ang="0">
                      <a:pos x="12" y="429"/>
                    </a:cxn>
                    <a:cxn ang="0">
                      <a:pos x="25" y="470"/>
                    </a:cxn>
                    <a:cxn ang="0">
                      <a:pos x="25" y="428"/>
                    </a:cxn>
                    <a:cxn ang="0">
                      <a:pos x="26" y="387"/>
                    </a:cxn>
                    <a:cxn ang="0">
                      <a:pos x="28" y="349"/>
                    </a:cxn>
                    <a:cxn ang="0">
                      <a:pos x="31" y="313"/>
                    </a:cxn>
                    <a:cxn ang="0">
                      <a:pos x="36" y="278"/>
                    </a:cxn>
                    <a:cxn ang="0">
                      <a:pos x="43" y="245"/>
                    </a:cxn>
                    <a:cxn ang="0">
                      <a:pos x="50" y="213"/>
                    </a:cxn>
                    <a:cxn ang="0">
                      <a:pos x="60" y="184"/>
                    </a:cxn>
                    <a:cxn ang="0">
                      <a:pos x="72" y="156"/>
                    </a:cxn>
                    <a:cxn ang="0">
                      <a:pos x="87" y="129"/>
                    </a:cxn>
                    <a:cxn ang="0">
                      <a:pos x="103" y="104"/>
                    </a:cxn>
                    <a:cxn ang="0">
                      <a:pos x="122" y="81"/>
                    </a:cxn>
                    <a:cxn ang="0">
                      <a:pos x="145" y="59"/>
                    </a:cxn>
                    <a:cxn ang="0">
                      <a:pos x="171" y="38"/>
                    </a:cxn>
                    <a:cxn ang="0">
                      <a:pos x="198" y="19"/>
                    </a:cxn>
                    <a:cxn ang="0">
                      <a:pos x="231" y="0"/>
                    </a:cxn>
                    <a:cxn ang="0">
                      <a:pos x="223" y="3"/>
                    </a:cxn>
                    <a:cxn ang="0">
                      <a:pos x="213" y="5"/>
                    </a:cxn>
                    <a:cxn ang="0">
                      <a:pos x="205" y="8"/>
                    </a:cxn>
                    <a:cxn ang="0">
                      <a:pos x="197" y="11"/>
                    </a:cxn>
                    <a:cxn ang="0">
                      <a:pos x="188" y="13"/>
                    </a:cxn>
                    <a:cxn ang="0">
                      <a:pos x="180" y="15"/>
                    </a:cxn>
                    <a:cxn ang="0">
                      <a:pos x="171" y="18"/>
                    </a:cxn>
                    <a:cxn ang="0">
                      <a:pos x="163" y="20"/>
                    </a:cxn>
                  </a:cxnLst>
                  <a:rect l="0" t="0" r="r" b="b"/>
                  <a:pathLst>
                    <a:path w="231" h="470">
                      <a:moveTo>
                        <a:pt x="163" y="20"/>
                      </a:moveTo>
                      <a:lnTo>
                        <a:pt x="144" y="41"/>
                      </a:lnTo>
                      <a:lnTo>
                        <a:pt x="126" y="60"/>
                      </a:lnTo>
                      <a:lnTo>
                        <a:pt x="107" y="81"/>
                      </a:lnTo>
                      <a:lnTo>
                        <a:pt x="89" y="103"/>
                      </a:lnTo>
                      <a:lnTo>
                        <a:pt x="72" y="125"/>
                      </a:lnTo>
                      <a:lnTo>
                        <a:pt x="56" y="149"/>
                      </a:lnTo>
                      <a:lnTo>
                        <a:pt x="42" y="173"/>
                      </a:lnTo>
                      <a:lnTo>
                        <a:pt x="28" y="199"/>
                      </a:lnTo>
                      <a:lnTo>
                        <a:pt x="18" y="226"/>
                      </a:lnTo>
                      <a:lnTo>
                        <a:pt x="8" y="254"/>
                      </a:lnTo>
                      <a:lnTo>
                        <a:pt x="3" y="285"/>
                      </a:lnTo>
                      <a:lnTo>
                        <a:pt x="0" y="317"/>
                      </a:lnTo>
                      <a:lnTo>
                        <a:pt x="0" y="352"/>
                      </a:lnTo>
                      <a:lnTo>
                        <a:pt x="4" y="389"/>
                      </a:lnTo>
                      <a:lnTo>
                        <a:pt x="12" y="429"/>
                      </a:lnTo>
                      <a:lnTo>
                        <a:pt x="25" y="470"/>
                      </a:lnTo>
                      <a:lnTo>
                        <a:pt x="25" y="428"/>
                      </a:lnTo>
                      <a:lnTo>
                        <a:pt x="26" y="387"/>
                      </a:lnTo>
                      <a:lnTo>
                        <a:pt x="28" y="349"/>
                      </a:lnTo>
                      <a:lnTo>
                        <a:pt x="31" y="313"/>
                      </a:lnTo>
                      <a:lnTo>
                        <a:pt x="36" y="278"/>
                      </a:lnTo>
                      <a:lnTo>
                        <a:pt x="43" y="245"/>
                      </a:lnTo>
                      <a:lnTo>
                        <a:pt x="50" y="213"/>
                      </a:lnTo>
                      <a:lnTo>
                        <a:pt x="60" y="184"/>
                      </a:lnTo>
                      <a:lnTo>
                        <a:pt x="72" y="156"/>
                      </a:lnTo>
                      <a:lnTo>
                        <a:pt x="87" y="129"/>
                      </a:lnTo>
                      <a:lnTo>
                        <a:pt x="103" y="104"/>
                      </a:lnTo>
                      <a:lnTo>
                        <a:pt x="122" y="81"/>
                      </a:lnTo>
                      <a:lnTo>
                        <a:pt x="145" y="59"/>
                      </a:lnTo>
                      <a:lnTo>
                        <a:pt x="171" y="38"/>
                      </a:lnTo>
                      <a:lnTo>
                        <a:pt x="198" y="19"/>
                      </a:lnTo>
                      <a:lnTo>
                        <a:pt x="231" y="0"/>
                      </a:lnTo>
                      <a:lnTo>
                        <a:pt x="223" y="3"/>
                      </a:lnTo>
                      <a:lnTo>
                        <a:pt x="213" y="5"/>
                      </a:lnTo>
                      <a:lnTo>
                        <a:pt x="205" y="8"/>
                      </a:lnTo>
                      <a:lnTo>
                        <a:pt x="197" y="11"/>
                      </a:lnTo>
                      <a:lnTo>
                        <a:pt x="188" y="13"/>
                      </a:lnTo>
                      <a:lnTo>
                        <a:pt x="180" y="15"/>
                      </a:lnTo>
                      <a:lnTo>
                        <a:pt x="171" y="18"/>
                      </a:lnTo>
                      <a:lnTo>
                        <a:pt x="163" y="20"/>
                      </a:lnTo>
                      <a:close/>
                    </a:path>
                  </a:pathLst>
                </a:custGeom>
                <a:solidFill>
                  <a:srgbClr val="FFF454"/>
                </a:solidFill>
                <a:ln w="9525">
                  <a:noFill/>
                  <a:round/>
                  <a:headEnd/>
                  <a:tailEnd/>
                </a:ln>
                <a:effectLst/>
              </p:spPr>
              <p:txBody>
                <a:bodyPr/>
                <a:lstStyle/>
                <a:p>
                  <a:pPr>
                    <a:defRPr/>
                  </a:pPr>
                  <a:endParaRPr lang="en-US">
                    <a:latin typeface="Arial" charset="0"/>
                    <a:cs typeface="+mn-cs"/>
                  </a:endParaRPr>
                </a:p>
              </p:txBody>
            </p:sp>
            <p:sp>
              <p:nvSpPr>
                <p:cNvPr id="6187" name="Freeform 43"/>
                <p:cNvSpPr>
                  <a:spLocks/>
                </p:cNvSpPr>
                <p:nvPr/>
              </p:nvSpPr>
              <p:spPr bwMode="auto">
                <a:xfrm>
                  <a:off x="2241" y="2882"/>
                  <a:ext cx="111" cy="231"/>
                </a:xfrm>
                <a:custGeom>
                  <a:avLst/>
                  <a:gdLst/>
                  <a:ahLst/>
                  <a:cxnLst>
                    <a:cxn ang="0">
                      <a:pos x="157" y="22"/>
                    </a:cxn>
                    <a:cxn ang="0">
                      <a:pos x="140" y="42"/>
                    </a:cxn>
                    <a:cxn ang="0">
                      <a:pos x="122" y="62"/>
                    </a:cxn>
                    <a:cxn ang="0">
                      <a:pos x="104" y="83"/>
                    </a:cxn>
                    <a:cxn ang="0">
                      <a:pos x="87" y="103"/>
                    </a:cxn>
                    <a:cxn ang="0">
                      <a:pos x="70" y="125"/>
                    </a:cxn>
                    <a:cxn ang="0">
                      <a:pos x="55" y="148"/>
                    </a:cxn>
                    <a:cxn ang="0">
                      <a:pos x="40" y="171"/>
                    </a:cxn>
                    <a:cxn ang="0">
                      <a:pos x="27" y="196"/>
                    </a:cxn>
                    <a:cxn ang="0">
                      <a:pos x="17" y="221"/>
                    </a:cxn>
                    <a:cxn ang="0">
                      <a:pos x="9" y="248"/>
                    </a:cxn>
                    <a:cxn ang="0">
                      <a:pos x="2" y="278"/>
                    </a:cxn>
                    <a:cxn ang="0">
                      <a:pos x="0" y="310"/>
                    </a:cxn>
                    <a:cxn ang="0">
                      <a:pos x="0" y="343"/>
                    </a:cxn>
                    <a:cxn ang="0">
                      <a:pos x="3" y="379"/>
                    </a:cxn>
                    <a:cxn ang="0">
                      <a:pos x="10" y="418"/>
                    </a:cxn>
                    <a:cxn ang="0">
                      <a:pos x="22" y="459"/>
                    </a:cxn>
                    <a:cxn ang="0">
                      <a:pos x="22" y="417"/>
                    </a:cxn>
                    <a:cxn ang="0">
                      <a:pos x="23" y="376"/>
                    </a:cxn>
                    <a:cxn ang="0">
                      <a:pos x="25" y="338"/>
                    </a:cxn>
                    <a:cxn ang="0">
                      <a:pos x="27" y="301"/>
                    </a:cxn>
                    <a:cxn ang="0">
                      <a:pos x="32" y="268"/>
                    </a:cxn>
                    <a:cxn ang="0">
                      <a:pos x="38" y="236"/>
                    </a:cxn>
                    <a:cxn ang="0">
                      <a:pos x="46" y="205"/>
                    </a:cxn>
                    <a:cxn ang="0">
                      <a:pos x="55" y="176"/>
                    </a:cxn>
                    <a:cxn ang="0">
                      <a:pos x="66" y="149"/>
                    </a:cxn>
                    <a:cxn ang="0">
                      <a:pos x="80" y="124"/>
                    </a:cxn>
                    <a:cxn ang="0">
                      <a:pos x="96" y="100"/>
                    </a:cxn>
                    <a:cxn ang="0">
                      <a:pos x="116" y="78"/>
                    </a:cxn>
                    <a:cxn ang="0">
                      <a:pos x="138" y="56"/>
                    </a:cxn>
                    <a:cxn ang="0">
                      <a:pos x="163" y="37"/>
                    </a:cxn>
                    <a:cxn ang="0">
                      <a:pos x="191" y="17"/>
                    </a:cxn>
                    <a:cxn ang="0">
                      <a:pos x="223" y="0"/>
                    </a:cxn>
                    <a:cxn ang="0">
                      <a:pos x="215" y="2"/>
                    </a:cxn>
                    <a:cxn ang="0">
                      <a:pos x="207" y="5"/>
                    </a:cxn>
                    <a:cxn ang="0">
                      <a:pos x="199" y="8"/>
                    </a:cxn>
                    <a:cxn ang="0">
                      <a:pos x="191" y="10"/>
                    </a:cxn>
                    <a:cxn ang="0">
                      <a:pos x="182" y="12"/>
                    </a:cxn>
                    <a:cxn ang="0">
                      <a:pos x="174" y="16"/>
                    </a:cxn>
                    <a:cxn ang="0">
                      <a:pos x="165" y="18"/>
                    </a:cxn>
                    <a:cxn ang="0">
                      <a:pos x="157" y="22"/>
                    </a:cxn>
                  </a:cxnLst>
                  <a:rect l="0" t="0" r="r" b="b"/>
                  <a:pathLst>
                    <a:path w="223" h="459">
                      <a:moveTo>
                        <a:pt x="157" y="22"/>
                      </a:moveTo>
                      <a:lnTo>
                        <a:pt x="140" y="42"/>
                      </a:lnTo>
                      <a:lnTo>
                        <a:pt x="122" y="62"/>
                      </a:lnTo>
                      <a:lnTo>
                        <a:pt x="104" y="83"/>
                      </a:lnTo>
                      <a:lnTo>
                        <a:pt x="87" y="103"/>
                      </a:lnTo>
                      <a:lnTo>
                        <a:pt x="70" y="125"/>
                      </a:lnTo>
                      <a:lnTo>
                        <a:pt x="55" y="148"/>
                      </a:lnTo>
                      <a:lnTo>
                        <a:pt x="40" y="171"/>
                      </a:lnTo>
                      <a:lnTo>
                        <a:pt x="27" y="196"/>
                      </a:lnTo>
                      <a:lnTo>
                        <a:pt x="17" y="221"/>
                      </a:lnTo>
                      <a:lnTo>
                        <a:pt x="9" y="248"/>
                      </a:lnTo>
                      <a:lnTo>
                        <a:pt x="2" y="278"/>
                      </a:lnTo>
                      <a:lnTo>
                        <a:pt x="0" y="310"/>
                      </a:lnTo>
                      <a:lnTo>
                        <a:pt x="0" y="343"/>
                      </a:lnTo>
                      <a:lnTo>
                        <a:pt x="3" y="379"/>
                      </a:lnTo>
                      <a:lnTo>
                        <a:pt x="10" y="418"/>
                      </a:lnTo>
                      <a:lnTo>
                        <a:pt x="22" y="459"/>
                      </a:lnTo>
                      <a:lnTo>
                        <a:pt x="22" y="417"/>
                      </a:lnTo>
                      <a:lnTo>
                        <a:pt x="23" y="376"/>
                      </a:lnTo>
                      <a:lnTo>
                        <a:pt x="25" y="338"/>
                      </a:lnTo>
                      <a:lnTo>
                        <a:pt x="27" y="301"/>
                      </a:lnTo>
                      <a:lnTo>
                        <a:pt x="32" y="268"/>
                      </a:lnTo>
                      <a:lnTo>
                        <a:pt x="38" y="236"/>
                      </a:lnTo>
                      <a:lnTo>
                        <a:pt x="46" y="205"/>
                      </a:lnTo>
                      <a:lnTo>
                        <a:pt x="55" y="176"/>
                      </a:lnTo>
                      <a:lnTo>
                        <a:pt x="66" y="149"/>
                      </a:lnTo>
                      <a:lnTo>
                        <a:pt x="80" y="124"/>
                      </a:lnTo>
                      <a:lnTo>
                        <a:pt x="96" y="100"/>
                      </a:lnTo>
                      <a:lnTo>
                        <a:pt x="116" y="78"/>
                      </a:lnTo>
                      <a:lnTo>
                        <a:pt x="138" y="56"/>
                      </a:lnTo>
                      <a:lnTo>
                        <a:pt x="163" y="37"/>
                      </a:lnTo>
                      <a:lnTo>
                        <a:pt x="191" y="17"/>
                      </a:lnTo>
                      <a:lnTo>
                        <a:pt x="223" y="0"/>
                      </a:lnTo>
                      <a:lnTo>
                        <a:pt x="215" y="2"/>
                      </a:lnTo>
                      <a:lnTo>
                        <a:pt x="207" y="5"/>
                      </a:lnTo>
                      <a:lnTo>
                        <a:pt x="199" y="8"/>
                      </a:lnTo>
                      <a:lnTo>
                        <a:pt x="191" y="10"/>
                      </a:lnTo>
                      <a:lnTo>
                        <a:pt x="182" y="12"/>
                      </a:lnTo>
                      <a:lnTo>
                        <a:pt x="174" y="16"/>
                      </a:lnTo>
                      <a:lnTo>
                        <a:pt x="165" y="18"/>
                      </a:lnTo>
                      <a:lnTo>
                        <a:pt x="157" y="22"/>
                      </a:lnTo>
                      <a:close/>
                    </a:path>
                  </a:pathLst>
                </a:custGeom>
                <a:solidFill>
                  <a:srgbClr val="FFF95B"/>
                </a:solidFill>
                <a:ln w="9525">
                  <a:noFill/>
                  <a:round/>
                  <a:headEnd/>
                  <a:tailEnd/>
                </a:ln>
                <a:effectLst/>
              </p:spPr>
              <p:txBody>
                <a:bodyPr/>
                <a:lstStyle/>
                <a:p>
                  <a:pPr>
                    <a:defRPr/>
                  </a:pPr>
                  <a:endParaRPr lang="en-US">
                    <a:latin typeface="Arial" charset="0"/>
                    <a:cs typeface="+mn-cs"/>
                  </a:endParaRPr>
                </a:p>
              </p:txBody>
            </p:sp>
            <p:sp>
              <p:nvSpPr>
                <p:cNvPr id="6188" name="Freeform 44"/>
                <p:cNvSpPr>
                  <a:spLocks/>
                </p:cNvSpPr>
                <p:nvPr/>
              </p:nvSpPr>
              <p:spPr bwMode="auto">
                <a:xfrm>
                  <a:off x="2241" y="2882"/>
                  <a:ext cx="109" cy="225"/>
                </a:xfrm>
                <a:custGeom>
                  <a:avLst/>
                  <a:gdLst/>
                  <a:ahLst/>
                  <a:cxnLst>
                    <a:cxn ang="0">
                      <a:pos x="152" y="23"/>
                    </a:cxn>
                    <a:cxn ang="0">
                      <a:pos x="136" y="44"/>
                    </a:cxn>
                    <a:cxn ang="0">
                      <a:pos x="119" y="65"/>
                    </a:cxn>
                    <a:cxn ang="0">
                      <a:pos x="102" y="85"/>
                    </a:cxn>
                    <a:cxn ang="0">
                      <a:pos x="86" y="105"/>
                    </a:cxn>
                    <a:cxn ang="0">
                      <a:pos x="70" y="126"/>
                    </a:cxn>
                    <a:cxn ang="0">
                      <a:pos x="55" y="147"/>
                    </a:cxn>
                    <a:cxn ang="0">
                      <a:pos x="41" y="169"/>
                    </a:cxn>
                    <a:cxn ang="0">
                      <a:pos x="29" y="194"/>
                    </a:cxn>
                    <a:cxn ang="0">
                      <a:pos x="18" y="218"/>
                    </a:cxn>
                    <a:cxn ang="0">
                      <a:pos x="9" y="244"/>
                    </a:cxn>
                    <a:cxn ang="0">
                      <a:pos x="3" y="273"/>
                    </a:cxn>
                    <a:cxn ang="0">
                      <a:pos x="0" y="303"/>
                    </a:cxn>
                    <a:cxn ang="0">
                      <a:pos x="0" y="335"/>
                    </a:cxn>
                    <a:cxn ang="0">
                      <a:pos x="2" y="371"/>
                    </a:cxn>
                    <a:cxn ang="0">
                      <a:pos x="9" y="409"/>
                    </a:cxn>
                    <a:cxn ang="0">
                      <a:pos x="20" y="450"/>
                    </a:cxn>
                    <a:cxn ang="0">
                      <a:pos x="20" y="408"/>
                    </a:cxn>
                    <a:cxn ang="0">
                      <a:pos x="21" y="367"/>
                    </a:cxn>
                    <a:cxn ang="0">
                      <a:pos x="22" y="329"/>
                    </a:cxn>
                    <a:cxn ang="0">
                      <a:pos x="25" y="294"/>
                    </a:cxn>
                    <a:cxn ang="0">
                      <a:pos x="29" y="259"/>
                    </a:cxn>
                    <a:cxn ang="0">
                      <a:pos x="34" y="228"/>
                    </a:cxn>
                    <a:cxn ang="0">
                      <a:pos x="41" y="198"/>
                    </a:cxn>
                    <a:cxn ang="0">
                      <a:pos x="51" y="170"/>
                    </a:cxn>
                    <a:cxn ang="0">
                      <a:pos x="62" y="144"/>
                    </a:cxn>
                    <a:cxn ang="0">
                      <a:pos x="76" y="120"/>
                    </a:cxn>
                    <a:cxn ang="0">
                      <a:pos x="92" y="97"/>
                    </a:cxn>
                    <a:cxn ang="0">
                      <a:pos x="110" y="75"/>
                    </a:cxn>
                    <a:cxn ang="0">
                      <a:pos x="132" y="54"/>
                    </a:cxn>
                    <a:cxn ang="0">
                      <a:pos x="158" y="36"/>
                    </a:cxn>
                    <a:cxn ang="0">
                      <a:pos x="185" y="17"/>
                    </a:cxn>
                    <a:cxn ang="0">
                      <a:pos x="218" y="0"/>
                    </a:cxn>
                    <a:cxn ang="0">
                      <a:pos x="152" y="23"/>
                    </a:cxn>
                  </a:cxnLst>
                  <a:rect l="0" t="0" r="r" b="b"/>
                  <a:pathLst>
                    <a:path w="218" h="450">
                      <a:moveTo>
                        <a:pt x="152" y="23"/>
                      </a:moveTo>
                      <a:lnTo>
                        <a:pt x="136" y="44"/>
                      </a:lnTo>
                      <a:lnTo>
                        <a:pt x="119" y="65"/>
                      </a:lnTo>
                      <a:lnTo>
                        <a:pt x="102" y="85"/>
                      </a:lnTo>
                      <a:lnTo>
                        <a:pt x="86" y="105"/>
                      </a:lnTo>
                      <a:lnTo>
                        <a:pt x="70" y="126"/>
                      </a:lnTo>
                      <a:lnTo>
                        <a:pt x="55" y="147"/>
                      </a:lnTo>
                      <a:lnTo>
                        <a:pt x="41" y="169"/>
                      </a:lnTo>
                      <a:lnTo>
                        <a:pt x="29" y="194"/>
                      </a:lnTo>
                      <a:lnTo>
                        <a:pt x="18" y="218"/>
                      </a:lnTo>
                      <a:lnTo>
                        <a:pt x="9" y="244"/>
                      </a:lnTo>
                      <a:lnTo>
                        <a:pt x="3" y="273"/>
                      </a:lnTo>
                      <a:lnTo>
                        <a:pt x="0" y="303"/>
                      </a:lnTo>
                      <a:lnTo>
                        <a:pt x="0" y="335"/>
                      </a:lnTo>
                      <a:lnTo>
                        <a:pt x="2" y="371"/>
                      </a:lnTo>
                      <a:lnTo>
                        <a:pt x="9" y="409"/>
                      </a:lnTo>
                      <a:lnTo>
                        <a:pt x="20" y="450"/>
                      </a:lnTo>
                      <a:lnTo>
                        <a:pt x="20" y="408"/>
                      </a:lnTo>
                      <a:lnTo>
                        <a:pt x="21" y="367"/>
                      </a:lnTo>
                      <a:lnTo>
                        <a:pt x="22" y="329"/>
                      </a:lnTo>
                      <a:lnTo>
                        <a:pt x="25" y="294"/>
                      </a:lnTo>
                      <a:lnTo>
                        <a:pt x="29" y="259"/>
                      </a:lnTo>
                      <a:lnTo>
                        <a:pt x="34" y="228"/>
                      </a:lnTo>
                      <a:lnTo>
                        <a:pt x="41" y="198"/>
                      </a:lnTo>
                      <a:lnTo>
                        <a:pt x="51" y="170"/>
                      </a:lnTo>
                      <a:lnTo>
                        <a:pt x="62" y="144"/>
                      </a:lnTo>
                      <a:lnTo>
                        <a:pt x="76" y="120"/>
                      </a:lnTo>
                      <a:lnTo>
                        <a:pt x="92" y="97"/>
                      </a:lnTo>
                      <a:lnTo>
                        <a:pt x="110" y="75"/>
                      </a:lnTo>
                      <a:lnTo>
                        <a:pt x="132" y="54"/>
                      </a:lnTo>
                      <a:lnTo>
                        <a:pt x="158" y="36"/>
                      </a:lnTo>
                      <a:lnTo>
                        <a:pt x="185" y="17"/>
                      </a:lnTo>
                      <a:lnTo>
                        <a:pt x="218" y="0"/>
                      </a:lnTo>
                      <a:lnTo>
                        <a:pt x="152" y="23"/>
                      </a:lnTo>
                      <a:close/>
                    </a:path>
                  </a:pathLst>
                </a:custGeom>
                <a:solidFill>
                  <a:srgbClr val="FFFF66"/>
                </a:solidFill>
                <a:ln w="9525">
                  <a:noFill/>
                  <a:round/>
                  <a:headEnd/>
                  <a:tailEnd/>
                </a:ln>
                <a:effectLst/>
              </p:spPr>
              <p:txBody>
                <a:bodyPr/>
                <a:lstStyle/>
                <a:p>
                  <a:pPr>
                    <a:defRPr/>
                  </a:pPr>
                  <a:endParaRPr lang="en-US">
                    <a:latin typeface="Arial" charset="0"/>
                    <a:cs typeface="+mn-cs"/>
                  </a:endParaRPr>
                </a:p>
              </p:txBody>
            </p:sp>
            <p:sp>
              <p:nvSpPr>
                <p:cNvPr id="6189" name="Freeform 45"/>
                <p:cNvSpPr>
                  <a:spLocks/>
                </p:cNvSpPr>
                <p:nvPr/>
              </p:nvSpPr>
              <p:spPr bwMode="auto">
                <a:xfrm>
                  <a:off x="2558" y="3015"/>
                  <a:ext cx="78" cy="241"/>
                </a:xfrm>
                <a:custGeom>
                  <a:avLst/>
                  <a:gdLst/>
                  <a:ahLst/>
                  <a:cxnLst>
                    <a:cxn ang="0">
                      <a:pos x="144" y="75"/>
                    </a:cxn>
                    <a:cxn ang="0">
                      <a:pos x="149" y="118"/>
                    </a:cxn>
                    <a:cxn ang="0">
                      <a:pos x="152" y="163"/>
                    </a:cxn>
                    <a:cxn ang="0">
                      <a:pos x="149" y="210"/>
                    </a:cxn>
                    <a:cxn ang="0">
                      <a:pos x="141" y="260"/>
                    </a:cxn>
                    <a:cxn ang="0">
                      <a:pos x="123" y="311"/>
                    </a:cxn>
                    <a:cxn ang="0">
                      <a:pos x="95" y="367"/>
                    </a:cxn>
                    <a:cxn ang="0">
                      <a:pos x="54" y="424"/>
                    </a:cxn>
                    <a:cxn ang="0">
                      <a:pos x="0" y="484"/>
                    </a:cxn>
                    <a:cxn ang="0">
                      <a:pos x="19" y="431"/>
                    </a:cxn>
                    <a:cxn ang="0">
                      <a:pos x="39" y="372"/>
                    </a:cxn>
                    <a:cxn ang="0">
                      <a:pos x="57" y="309"/>
                    </a:cxn>
                    <a:cxn ang="0">
                      <a:pos x="73" y="242"/>
                    </a:cxn>
                    <a:cxn ang="0">
                      <a:pos x="88" y="177"/>
                    </a:cxn>
                    <a:cxn ang="0">
                      <a:pos x="101" y="113"/>
                    </a:cxn>
                    <a:cxn ang="0">
                      <a:pos x="111" y="53"/>
                    </a:cxn>
                    <a:cxn ang="0">
                      <a:pos x="119" y="0"/>
                    </a:cxn>
                    <a:cxn ang="0">
                      <a:pos x="144" y="75"/>
                    </a:cxn>
                  </a:cxnLst>
                  <a:rect l="0" t="0" r="r" b="b"/>
                  <a:pathLst>
                    <a:path w="152" h="484">
                      <a:moveTo>
                        <a:pt x="144" y="75"/>
                      </a:moveTo>
                      <a:lnTo>
                        <a:pt x="149" y="118"/>
                      </a:lnTo>
                      <a:lnTo>
                        <a:pt x="152" y="163"/>
                      </a:lnTo>
                      <a:lnTo>
                        <a:pt x="149" y="210"/>
                      </a:lnTo>
                      <a:lnTo>
                        <a:pt x="141" y="260"/>
                      </a:lnTo>
                      <a:lnTo>
                        <a:pt x="123" y="311"/>
                      </a:lnTo>
                      <a:lnTo>
                        <a:pt x="95" y="367"/>
                      </a:lnTo>
                      <a:lnTo>
                        <a:pt x="54" y="424"/>
                      </a:lnTo>
                      <a:lnTo>
                        <a:pt x="0" y="484"/>
                      </a:lnTo>
                      <a:lnTo>
                        <a:pt x="19" y="431"/>
                      </a:lnTo>
                      <a:lnTo>
                        <a:pt x="39" y="372"/>
                      </a:lnTo>
                      <a:lnTo>
                        <a:pt x="57" y="309"/>
                      </a:lnTo>
                      <a:lnTo>
                        <a:pt x="73" y="242"/>
                      </a:lnTo>
                      <a:lnTo>
                        <a:pt x="88" y="177"/>
                      </a:lnTo>
                      <a:lnTo>
                        <a:pt x="101" y="113"/>
                      </a:lnTo>
                      <a:lnTo>
                        <a:pt x="111" y="53"/>
                      </a:lnTo>
                      <a:lnTo>
                        <a:pt x="119" y="0"/>
                      </a:lnTo>
                      <a:lnTo>
                        <a:pt x="144" y="75"/>
                      </a:lnTo>
                      <a:close/>
                    </a:path>
                  </a:pathLst>
                </a:custGeom>
                <a:solidFill>
                  <a:srgbClr val="FFC900"/>
                </a:solidFill>
                <a:ln w="9525">
                  <a:noFill/>
                  <a:round/>
                  <a:headEnd/>
                  <a:tailEnd/>
                </a:ln>
                <a:effectLst/>
              </p:spPr>
              <p:txBody>
                <a:bodyPr/>
                <a:lstStyle/>
                <a:p>
                  <a:pPr>
                    <a:defRPr/>
                  </a:pPr>
                  <a:endParaRPr lang="en-US">
                    <a:latin typeface="Arial" charset="0"/>
                    <a:cs typeface="+mn-cs"/>
                  </a:endParaRPr>
                </a:p>
              </p:txBody>
            </p:sp>
            <p:sp>
              <p:nvSpPr>
                <p:cNvPr id="6190" name="Freeform 46"/>
                <p:cNvSpPr>
                  <a:spLocks/>
                </p:cNvSpPr>
                <p:nvPr/>
              </p:nvSpPr>
              <p:spPr bwMode="auto">
                <a:xfrm>
                  <a:off x="2561" y="3018"/>
                  <a:ext cx="75" cy="233"/>
                </a:xfrm>
                <a:custGeom>
                  <a:avLst/>
                  <a:gdLst/>
                  <a:ahLst/>
                  <a:cxnLst>
                    <a:cxn ang="0">
                      <a:pos x="138" y="71"/>
                    </a:cxn>
                    <a:cxn ang="0">
                      <a:pos x="144" y="113"/>
                    </a:cxn>
                    <a:cxn ang="0">
                      <a:pos x="146" y="156"/>
                    </a:cxn>
                    <a:cxn ang="0">
                      <a:pos x="144" y="201"/>
                    </a:cxn>
                    <a:cxn ang="0">
                      <a:pos x="135" y="250"/>
                    </a:cxn>
                    <a:cxn ang="0">
                      <a:pos x="118" y="300"/>
                    </a:cxn>
                    <a:cxn ang="0">
                      <a:pos x="91" y="353"/>
                    </a:cxn>
                    <a:cxn ang="0">
                      <a:pos x="52" y="409"/>
                    </a:cxn>
                    <a:cxn ang="0">
                      <a:pos x="0" y="466"/>
                    </a:cxn>
                    <a:cxn ang="0">
                      <a:pos x="20" y="415"/>
                    </a:cxn>
                    <a:cxn ang="0">
                      <a:pos x="38" y="358"/>
                    </a:cxn>
                    <a:cxn ang="0">
                      <a:pos x="54" y="298"/>
                    </a:cxn>
                    <a:cxn ang="0">
                      <a:pos x="70" y="235"/>
                    </a:cxn>
                    <a:cxn ang="0">
                      <a:pos x="85" y="171"/>
                    </a:cxn>
                    <a:cxn ang="0">
                      <a:pos x="97" y="110"/>
                    </a:cxn>
                    <a:cxn ang="0">
                      <a:pos x="107" y="53"/>
                    </a:cxn>
                    <a:cxn ang="0">
                      <a:pos x="115" y="0"/>
                    </a:cxn>
                    <a:cxn ang="0">
                      <a:pos x="121" y="18"/>
                    </a:cxn>
                    <a:cxn ang="0">
                      <a:pos x="127" y="35"/>
                    </a:cxn>
                    <a:cxn ang="0">
                      <a:pos x="133" y="53"/>
                    </a:cxn>
                    <a:cxn ang="0">
                      <a:pos x="138" y="71"/>
                    </a:cxn>
                  </a:cxnLst>
                  <a:rect l="0" t="0" r="r" b="b"/>
                  <a:pathLst>
                    <a:path w="146" h="466">
                      <a:moveTo>
                        <a:pt x="138" y="71"/>
                      </a:moveTo>
                      <a:lnTo>
                        <a:pt x="144" y="113"/>
                      </a:lnTo>
                      <a:lnTo>
                        <a:pt x="146" y="156"/>
                      </a:lnTo>
                      <a:lnTo>
                        <a:pt x="144" y="201"/>
                      </a:lnTo>
                      <a:lnTo>
                        <a:pt x="135" y="250"/>
                      </a:lnTo>
                      <a:lnTo>
                        <a:pt x="118" y="300"/>
                      </a:lnTo>
                      <a:lnTo>
                        <a:pt x="91" y="353"/>
                      </a:lnTo>
                      <a:lnTo>
                        <a:pt x="52" y="409"/>
                      </a:lnTo>
                      <a:lnTo>
                        <a:pt x="0" y="466"/>
                      </a:lnTo>
                      <a:lnTo>
                        <a:pt x="20" y="415"/>
                      </a:lnTo>
                      <a:lnTo>
                        <a:pt x="38" y="358"/>
                      </a:lnTo>
                      <a:lnTo>
                        <a:pt x="54" y="298"/>
                      </a:lnTo>
                      <a:lnTo>
                        <a:pt x="70" y="235"/>
                      </a:lnTo>
                      <a:lnTo>
                        <a:pt x="85" y="171"/>
                      </a:lnTo>
                      <a:lnTo>
                        <a:pt x="97" y="110"/>
                      </a:lnTo>
                      <a:lnTo>
                        <a:pt x="107" y="53"/>
                      </a:lnTo>
                      <a:lnTo>
                        <a:pt x="115" y="0"/>
                      </a:lnTo>
                      <a:lnTo>
                        <a:pt x="121" y="18"/>
                      </a:lnTo>
                      <a:lnTo>
                        <a:pt x="127" y="35"/>
                      </a:lnTo>
                      <a:lnTo>
                        <a:pt x="133" y="53"/>
                      </a:lnTo>
                      <a:lnTo>
                        <a:pt x="138" y="71"/>
                      </a:lnTo>
                      <a:close/>
                    </a:path>
                  </a:pathLst>
                </a:custGeom>
                <a:solidFill>
                  <a:srgbClr val="FFCC07"/>
                </a:solidFill>
                <a:ln w="9525">
                  <a:noFill/>
                  <a:round/>
                  <a:headEnd/>
                  <a:tailEnd/>
                </a:ln>
                <a:effectLst/>
              </p:spPr>
              <p:txBody>
                <a:bodyPr/>
                <a:lstStyle/>
                <a:p>
                  <a:pPr>
                    <a:defRPr/>
                  </a:pPr>
                  <a:endParaRPr lang="en-US">
                    <a:latin typeface="Arial" charset="0"/>
                    <a:cs typeface="+mn-cs"/>
                  </a:endParaRPr>
                </a:p>
              </p:txBody>
            </p:sp>
            <p:sp>
              <p:nvSpPr>
                <p:cNvPr id="6191" name="Freeform 47"/>
                <p:cNvSpPr>
                  <a:spLocks/>
                </p:cNvSpPr>
                <p:nvPr/>
              </p:nvSpPr>
              <p:spPr bwMode="auto">
                <a:xfrm>
                  <a:off x="2563" y="3023"/>
                  <a:ext cx="70" cy="225"/>
                </a:xfrm>
                <a:custGeom>
                  <a:avLst/>
                  <a:gdLst/>
                  <a:ahLst/>
                  <a:cxnLst>
                    <a:cxn ang="0">
                      <a:pos x="132" y="67"/>
                    </a:cxn>
                    <a:cxn ang="0">
                      <a:pos x="137" y="107"/>
                    </a:cxn>
                    <a:cxn ang="0">
                      <a:pos x="138" y="149"/>
                    </a:cxn>
                    <a:cxn ang="0">
                      <a:pos x="136" y="194"/>
                    </a:cxn>
                    <a:cxn ang="0">
                      <a:pos x="127" y="240"/>
                    </a:cxn>
                    <a:cxn ang="0">
                      <a:pos x="110" y="289"/>
                    </a:cxn>
                    <a:cxn ang="0">
                      <a:pos x="85" y="340"/>
                    </a:cxn>
                    <a:cxn ang="0">
                      <a:pos x="48" y="393"/>
                    </a:cxn>
                    <a:cxn ang="0">
                      <a:pos x="0" y="448"/>
                    </a:cxn>
                    <a:cxn ang="0">
                      <a:pos x="18" y="399"/>
                    </a:cxn>
                    <a:cxn ang="0">
                      <a:pos x="36" y="344"/>
                    </a:cxn>
                    <a:cxn ang="0">
                      <a:pos x="52" y="286"/>
                    </a:cxn>
                    <a:cxn ang="0">
                      <a:pos x="67" y="226"/>
                    </a:cxn>
                    <a:cxn ang="0">
                      <a:pos x="81" y="166"/>
                    </a:cxn>
                    <a:cxn ang="0">
                      <a:pos x="92" y="107"/>
                    </a:cxn>
                    <a:cxn ang="0">
                      <a:pos x="102" y="51"/>
                    </a:cxn>
                    <a:cxn ang="0">
                      <a:pos x="109" y="0"/>
                    </a:cxn>
                    <a:cxn ang="0">
                      <a:pos x="115" y="16"/>
                    </a:cxn>
                    <a:cxn ang="0">
                      <a:pos x="121" y="33"/>
                    </a:cxn>
                    <a:cxn ang="0">
                      <a:pos x="127" y="51"/>
                    </a:cxn>
                    <a:cxn ang="0">
                      <a:pos x="132" y="67"/>
                    </a:cxn>
                  </a:cxnLst>
                  <a:rect l="0" t="0" r="r" b="b"/>
                  <a:pathLst>
                    <a:path w="138" h="448">
                      <a:moveTo>
                        <a:pt x="132" y="67"/>
                      </a:moveTo>
                      <a:lnTo>
                        <a:pt x="137" y="107"/>
                      </a:lnTo>
                      <a:lnTo>
                        <a:pt x="138" y="149"/>
                      </a:lnTo>
                      <a:lnTo>
                        <a:pt x="136" y="194"/>
                      </a:lnTo>
                      <a:lnTo>
                        <a:pt x="127" y="240"/>
                      </a:lnTo>
                      <a:lnTo>
                        <a:pt x="110" y="289"/>
                      </a:lnTo>
                      <a:lnTo>
                        <a:pt x="85" y="340"/>
                      </a:lnTo>
                      <a:lnTo>
                        <a:pt x="48" y="393"/>
                      </a:lnTo>
                      <a:lnTo>
                        <a:pt x="0" y="448"/>
                      </a:lnTo>
                      <a:lnTo>
                        <a:pt x="18" y="399"/>
                      </a:lnTo>
                      <a:lnTo>
                        <a:pt x="36" y="344"/>
                      </a:lnTo>
                      <a:lnTo>
                        <a:pt x="52" y="286"/>
                      </a:lnTo>
                      <a:lnTo>
                        <a:pt x="67" y="226"/>
                      </a:lnTo>
                      <a:lnTo>
                        <a:pt x="81" y="166"/>
                      </a:lnTo>
                      <a:lnTo>
                        <a:pt x="92" y="107"/>
                      </a:lnTo>
                      <a:lnTo>
                        <a:pt x="102" y="51"/>
                      </a:lnTo>
                      <a:lnTo>
                        <a:pt x="109" y="0"/>
                      </a:lnTo>
                      <a:lnTo>
                        <a:pt x="115" y="16"/>
                      </a:lnTo>
                      <a:lnTo>
                        <a:pt x="121" y="33"/>
                      </a:lnTo>
                      <a:lnTo>
                        <a:pt x="127" y="51"/>
                      </a:lnTo>
                      <a:lnTo>
                        <a:pt x="132" y="67"/>
                      </a:lnTo>
                      <a:close/>
                    </a:path>
                  </a:pathLst>
                </a:custGeom>
                <a:solidFill>
                  <a:srgbClr val="FFD111"/>
                </a:solidFill>
                <a:ln w="9525">
                  <a:noFill/>
                  <a:round/>
                  <a:headEnd/>
                  <a:tailEnd/>
                </a:ln>
                <a:effectLst/>
              </p:spPr>
              <p:txBody>
                <a:bodyPr/>
                <a:lstStyle/>
                <a:p>
                  <a:pPr>
                    <a:defRPr/>
                  </a:pPr>
                  <a:endParaRPr lang="en-US">
                    <a:latin typeface="Arial" charset="0"/>
                    <a:cs typeface="+mn-cs"/>
                  </a:endParaRPr>
                </a:p>
              </p:txBody>
            </p:sp>
            <p:sp>
              <p:nvSpPr>
                <p:cNvPr id="6192" name="Freeform 48"/>
                <p:cNvSpPr>
                  <a:spLocks/>
                </p:cNvSpPr>
                <p:nvPr/>
              </p:nvSpPr>
              <p:spPr bwMode="auto">
                <a:xfrm>
                  <a:off x="2568" y="3029"/>
                  <a:ext cx="63" cy="214"/>
                </a:xfrm>
                <a:custGeom>
                  <a:avLst/>
                  <a:gdLst/>
                  <a:ahLst/>
                  <a:cxnLst>
                    <a:cxn ang="0">
                      <a:pos x="126" y="63"/>
                    </a:cxn>
                    <a:cxn ang="0">
                      <a:pos x="130" y="102"/>
                    </a:cxn>
                    <a:cxn ang="0">
                      <a:pos x="131" y="142"/>
                    </a:cxn>
                    <a:cxn ang="0">
                      <a:pos x="129" y="185"/>
                    </a:cxn>
                    <a:cxn ang="0">
                      <a:pos x="120" y="230"/>
                    </a:cxn>
                    <a:cxn ang="0">
                      <a:pos x="104" y="277"/>
                    </a:cxn>
                    <a:cxn ang="0">
                      <a:pos x="80" y="326"/>
                    </a:cxn>
                    <a:cxn ang="0">
                      <a:pos x="46" y="377"/>
                    </a:cxn>
                    <a:cxn ang="0">
                      <a:pos x="0" y="429"/>
                    </a:cxn>
                    <a:cxn ang="0">
                      <a:pos x="17" y="382"/>
                    </a:cxn>
                    <a:cxn ang="0">
                      <a:pos x="34" y="329"/>
                    </a:cxn>
                    <a:cxn ang="0">
                      <a:pos x="49" y="273"/>
                    </a:cxn>
                    <a:cxn ang="0">
                      <a:pos x="64" y="217"/>
                    </a:cxn>
                    <a:cxn ang="0">
                      <a:pos x="77" y="159"/>
                    </a:cxn>
                    <a:cxn ang="0">
                      <a:pos x="88" y="103"/>
                    </a:cxn>
                    <a:cxn ang="0">
                      <a:pos x="97" y="50"/>
                    </a:cxn>
                    <a:cxn ang="0">
                      <a:pos x="104" y="0"/>
                    </a:cxn>
                    <a:cxn ang="0">
                      <a:pos x="110" y="15"/>
                    </a:cxn>
                    <a:cxn ang="0">
                      <a:pos x="116" y="32"/>
                    </a:cxn>
                    <a:cxn ang="0">
                      <a:pos x="120" y="46"/>
                    </a:cxn>
                    <a:cxn ang="0">
                      <a:pos x="126" y="63"/>
                    </a:cxn>
                  </a:cxnLst>
                  <a:rect l="0" t="0" r="r" b="b"/>
                  <a:pathLst>
                    <a:path w="131" h="429">
                      <a:moveTo>
                        <a:pt x="126" y="63"/>
                      </a:moveTo>
                      <a:lnTo>
                        <a:pt x="130" y="102"/>
                      </a:lnTo>
                      <a:lnTo>
                        <a:pt x="131" y="142"/>
                      </a:lnTo>
                      <a:lnTo>
                        <a:pt x="129" y="185"/>
                      </a:lnTo>
                      <a:lnTo>
                        <a:pt x="120" y="230"/>
                      </a:lnTo>
                      <a:lnTo>
                        <a:pt x="104" y="277"/>
                      </a:lnTo>
                      <a:lnTo>
                        <a:pt x="80" y="326"/>
                      </a:lnTo>
                      <a:lnTo>
                        <a:pt x="46" y="377"/>
                      </a:lnTo>
                      <a:lnTo>
                        <a:pt x="0" y="429"/>
                      </a:lnTo>
                      <a:lnTo>
                        <a:pt x="17" y="382"/>
                      </a:lnTo>
                      <a:lnTo>
                        <a:pt x="34" y="329"/>
                      </a:lnTo>
                      <a:lnTo>
                        <a:pt x="49" y="273"/>
                      </a:lnTo>
                      <a:lnTo>
                        <a:pt x="64" y="217"/>
                      </a:lnTo>
                      <a:lnTo>
                        <a:pt x="77" y="159"/>
                      </a:lnTo>
                      <a:lnTo>
                        <a:pt x="88" y="103"/>
                      </a:lnTo>
                      <a:lnTo>
                        <a:pt x="97" y="50"/>
                      </a:lnTo>
                      <a:lnTo>
                        <a:pt x="104" y="0"/>
                      </a:lnTo>
                      <a:lnTo>
                        <a:pt x="110" y="15"/>
                      </a:lnTo>
                      <a:lnTo>
                        <a:pt x="116" y="32"/>
                      </a:lnTo>
                      <a:lnTo>
                        <a:pt x="120" y="46"/>
                      </a:lnTo>
                      <a:lnTo>
                        <a:pt x="126" y="63"/>
                      </a:lnTo>
                      <a:close/>
                    </a:path>
                  </a:pathLst>
                </a:custGeom>
                <a:solidFill>
                  <a:srgbClr val="FFD619"/>
                </a:solidFill>
                <a:ln w="9525">
                  <a:noFill/>
                  <a:round/>
                  <a:headEnd/>
                  <a:tailEnd/>
                </a:ln>
                <a:effectLst/>
              </p:spPr>
              <p:txBody>
                <a:bodyPr/>
                <a:lstStyle/>
                <a:p>
                  <a:pPr>
                    <a:defRPr/>
                  </a:pPr>
                  <a:endParaRPr lang="en-US">
                    <a:latin typeface="Arial" charset="0"/>
                    <a:cs typeface="+mn-cs"/>
                  </a:endParaRPr>
                </a:p>
              </p:txBody>
            </p:sp>
            <p:sp>
              <p:nvSpPr>
                <p:cNvPr id="6193" name="Freeform 49"/>
                <p:cNvSpPr>
                  <a:spLocks/>
                </p:cNvSpPr>
                <p:nvPr/>
              </p:nvSpPr>
              <p:spPr bwMode="auto">
                <a:xfrm>
                  <a:off x="2568" y="3034"/>
                  <a:ext cx="63" cy="206"/>
                </a:xfrm>
                <a:custGeom>
                  <a:avLst/>
                  <a:gdLst/>
                  <a:ahLst/>
                  <a:cxnLst>
                    <a:cxn ang="0">
                      <a:pos x="121" y="58"/>
                    </a:cxn>
                    <a:cxn ang="0">
                      <a:pos x="125" y="96"/>
                    </a:cxn>
                    <a:cxn ang="0">
                      <a:pos x="125" y="136"/>
                    </a:cxn>
                    <a:cxn ang="0">
                      <a:pos x="122" y="177"/>
                    </a:cxn>
                    <a:cxn ang="0">
                      <a:pos x="114" y="221"/>
                    </a:cxn>
                    <a:cxn ang="0">
                      <a:pos x="99" y="266"/>
                    </a:cxn>
                    <a:cxn ang="0">
                      <a:pos x="76" y="313"/>
                    </a:cxn>
                    <a:cxn ang="0">
                      <a:pos x="44" y="361"/>
                    </a:cxn>
                    <a:cxn ang="0">
                      <a:pos x="0" y="411"/>
                    </a:cxn>
                    <a:cxn ang="0">
                      <a:pos x="16" y="365"/>
                    </a:cxn>
                    <a:cxn ang="0">
                      <a:pos x="32" y="315"/>
                    </a:cxn>
                    <a:cxn ang="0">
                      <a:pos x="49" y="262"/>
                    </a:cxn>
                    <a:cxn ang="0">
                      <a:pos x="62" y="208"/>
                    </a:cxn>
                    <a:cxn ang="0">
                      <a:pos x="74" y="154"/>
                    </a:cxn>
                    <a:cxn ang="0">
                      <a:pos x="85" y="101"/>
                    </a:cxn>
                    <a:cxn ang="0">
                      <a:pos x="93" y="48"/>
                    </a:cxn>
                    <a:cxn ang="0">
                      <a:pos x="100" y="0"/>
                    </a:cxn>
                    <a:cxn ang="0">
                      <a:pos x="106" y="13"/>
                    </a:cxn>
                    <a:cxn ang="0">
                      <a:pos x="111" y="28"/>
                    </a:cxn>
                    <a:cxn ang="0">
                      <a:pos x="116" y="43"/>
                    </a:cxn>
                    <a:cxn ang="0">
                      <a:pos x="121" y="58"/>
                    </a:cxn>
                  </a:cxnLst>
                  <a:rect l="0" t="0" r="r" b="b"/>
                  <a:pathLst>
                    <a:path w="125" h="411">
                      <a:moveTo>
                        <a:pt x="121" y="58"/>
                      </a:moveTo>
                      <a:lnTo>
                        <a:pt x="125" y="96"/>
                      </a:lnTo>
                      <a:lnTo>
                        <a:pt x="125" y="136"/>
                      </a:lnTo>
                      <a:lnTo>
                        <a:pt x="122" y="177"/>
                      </a:lnTo>
                      <a:lnTo>
                        <a:pt x="114" y="221"/>
                      </a:lnTo>
                      <a:lnTo>
                        <a:pt x="99" y="266"/>
                      </a:lnTo>
                      <a:lnTo>
                        <a:pt x="76" y="313"/>
                      </a:lnTo>
                      <a:lnTo>
                        <a:pt x="44" y="361"/>
                      </a:lnTo>
                      <a:lnTo>
                        <a:pt x="0" y="411"/>
                      </a:lnTo>
                      <a:lnTo>
                        <a:pt x="16" y="365"/>
                      </a:lnTo>
                      <a:lnTo>
                        <a:pt x="32" y="315"/>
                      </a:lnTo>
                      <a:lnTo>
                        <a:pt x="49" y="262"/>
                      </a:lnTo>
                      <a:lnTo>
                        <a:pt x="62" y="208"/>
                      </a:lnTo>
                      <a:lnTo>
                        <a:pt x="74" y="154"/>
                      </a:lnTo>
                      <a:lnTo>
                        <a:pt x="85" y="101"/>
                      </a:lnTo>
                      <a:lnTo>
                        <a:pt x="93" y="48"/>
                      </a:lnTo>
                      <a:lnTo>
                        <a:pt x="100" y="0"/>
                      </a:lnTo>
                      <a:lnTo>
                        <a:pt x="106" y="13"/>
                      </a:lnTo>
                      <a:lnTo>
                        <a:pt x="111" y="28"/>
                      </a:lnTo>
                      <a:lnTo>
                        <a:pt x="116" y="43"/>
                      </a:lnTo>
                      <a:lnTo>
                        <a:pt x="121" y="58"/>
                      </a:lnTo>
                      <a:close/>
                    </a:path>
                  </a:pathLst>
                </a:custGeom>
                <a:solidFill>
                  <a:srgbClr val="FFDB21"/>
                </a:solidFill>
                <a:ln w="9525">
                  <a:noFill/>
                  <a:round/>
                  <a:headEnd/>
                  <a:tailEnd/>
                </a:ln>
                <a:effectLst/>
              </p:spPr>
              <p:txBody>
                <a:bodyPr/>
                <a:lstStyle/>
                <a:p>
                  <a:pPr>
                    <a:defRPr/>
                  </a:pPr>
                  <a:endParaRPr lang="en-US">
                    <a:latin typeface="Arial" charset="0"/>
                    <a:cs typeface="+mn-cs"/>
                  </a:endParaRPr>
                </a:p>
              </p:txBody>
            </p:sp>
            <p:sp>
              <p:nvSpPr>
                <p:cNvPr id="6194" name="Freeform 50"/>
                <p:cNvSpPr>
                  <a:spLocks/>
                </p:cNvSpPr>
                <p:nvPr/>
              </p:nvSpPr>
              <p:spPr bwMode="auto">
                <a:xfrm>
                  <a:off x="2571" y="3037"/>
                  <a:ext cx="61" cy="198"/>
                </a:xfrm>
                <a:custGeom>
                  <a:avLst/>
                  <a:gdLst/>
                  <a:ahLst/>
                  <a:cxnLst>
                    <a:cxn ang="0">
                      <a:pos x="116" y="55"/>
                    </a:cxn>
                    <a:cxn ang="0">
                      <a:pos x="118" y="91"/>
                    </a:cxn>
                    <a:cxn ang="0">
                      <a:pos x="118" y="130"/>
                    </a:cxn>
                    <a:cxn ang="0">
                      <a:pos x="115" y="170"/>
                    </a:cxn>
                    <a:cxn ang="0">
                      <a:pos x="107" y="212"/>
                    </a:cxn>
                    <a:cxn ang="0">
                      <a:pos x="93" y="256"/>
                    </a:cxn>
                    <a:cxn ang="0">
                      <a:pos x="71" y="300"/>
                    </a:cxn>
                    <a:cxn ang="0">
                      <a:pos x="40" y="345"/>
                    </a:cxn>
                    <a:cxn ang="0">
                      <a:pos x="0" y="393"/>
                    </a:cxn>
                    <a:cxn ang="0">
                      <a:pos x="16" y="349"/>
                    </a:cxn>
                    <a:cxn ang="0">
                      <a:pos x="31" y="302"/>
                    </a:cxn>
                    <a:cxn ang="0">
                      <a:pos x="46" y="252"/>
                    </a:cxn>
                    <a:cxn ang="0">
                      <a:pos x="58" y="200"/>
                    </a:cxn>
                    <a:cxn ang="0">
                      <a:pos x="71" y="150"/>
                    </a:cxn>
                    <a:cxn ang="0">
                      <a:pos x="82" y="98"/>
                    </a:cxn>
                    <a:cxn ang="0">
                      <a:pos x="90" y="48"/>
                    </a:cxn>
                    <a:cxn ang="0">
                      <a:pos x="96" y="0"/>
                    </a:cxn>
                    <a:cxn ang="0">
                      <a:pos x="101" y="14"/>
                    </a:cxn>
                    <a:cxn ang="0">
                      <a:pos x="106" y="27"/>
                    </a:cxn>
                    <a:cxn ang="0">
                      <a:pos x="111" y="41"/>
                    </a:cxn>
                    <a:cxn ang="0">
                      <a:pos x="116" y="55"/>
                    </a:cxn>
                  </a:cxnLst>
                  <a:rect l="0" t="0" r="r" b="b"/>
                  <a:pathLst>
                    <a:path w="118" h="393">
                      <a:moveTo>
                        <a:pt x="116" y="55"/>
                      </a:moveTo>
                      <a:lnTo>
                        <a:pt x="118" y="91"/>
                      </a:lnTo>
                      <a:lnTo>
                        <a:pt x="118" y="130"/>
                      </a:lnTo>
                      <a:lnTo>
                        <a:pt x="115" y="170"/>
                      </a:lnTo>
                      <a:lnTo>
                        <a:pt x="107" y="212"/>
                      </a:lnTo>
                      <a:lnTo>
                        <a:pt x="93" y="256"/>
                      </a:lnTo>
                      <a:lnTo>
                        <a:pt x="71" y="300"/>
                      </a:lnTo>
                      <a:lnTo>
                        <a:pt x="40" y="345"/>
                      </a:lnTo>
                      <a:lnTo>
                        <a:pt x="0" y="393"/>
                      </a:lnTo>
                      <a:lnTo>
                        <a:pt x="16" y="349"/>
                      </a:lnTo>
                      <a:lnTo>
                        <a:pt x="31" y="302"/>
                      </a:lnTo>
                      <a:lnTo>
                        <a:pt x="46" y="252"/>
                      </a:lnTo>
                      <a:lnTo>
                        <a:pt x="58" y="200"/>
                      </a:lnTo>
                      <a:lnTo>
                        <a:pt x="71" y="150"/>
                      </a:lnTo>
                      <a:lnTo>
                        <a:pt x="82" y="98"/>
                      </a:lnTo>
                      <a:lnTo>
                        <a:pt x="90" y="48"/>
                      </a:lnTo>
                      <a:lnTo>
                        <a:pt x="96" y="0"/>
                      </a:lnTo>
                      <a:lnTo>
                        <a:pt x="101" y="14"/>
                      </a:lnTo>
                      <a:lnTo>
                        <a:pt x="106" y="27"/>
                      </a:lnTo>
                      <a:lnTo>
                        <a:pt x="111" y="41"/>
                      </a:lnTo>
                      <a:lnTo>
                        <a:pt x="116" y="55"/>
                      </a:lnTo>
                      <a:close/>
                    </a:path>
                  </a:pathLst>
                </a:custGeom>
                <a:solidFill>
                  <a:srgbClr val="FFDD28"/>
                </a:solidFill>
                <a:ln w="9525">
                  <a:noFill/>
                  <a:round/>
                  <a:headEnd/>
                  <a:tailEnd/>
                </a:ln>
                <a:effectLst/>
              </p:spPr>
              <p:txBody>
                <a:bodyPr/>
                <a:lstStyle/>
                <a:p>
                  <a:pPr>
                    <a:defRPr/>
                  </a:pPr>
                  <a:endParaRPr lang="en-US">
                    <a:latin typeface="Arial" charset="0"/>
                    <a:cs typeface="+mn-cs"/>
                  </a:endParaRPr>
                </a:p>
              </p:txBody>
            </p:sp>
            <p:sp>
              <p:nvSpPr>
                <p:cNvPr id="6195" name="Freeform 51"/>
                <p:cNvSpPr>
                  <a:spLocks/>
                </p:cNvSpPr>
                <p:nvPr/>
              </p:nvSpPr>
              <p:spPr bwMode="auto">
                <a:xfrm>
                  <a:off x="2573" y="3042"/>
                  <a:ext cx="58" cy="190"/>
                </a:xfrm>
                <a:custGeom>
                  <a:avLst/>
                  <a:gdLst/>
                  <a:ahLst/>
                  <a:cxnLst>
                    <a:cxn ang="0">
                      <a:pos x="111" y="52"/>
                    </a:cxn>
                    <a:cxn ang="0">
                      <a:pos x="112" y="86"/>
                    </a:cxn>
                    <a:cxn ang="0">
                      <a:pos x="112" y="123"/>
                    </a:cxn>
                    <a:cxn ang="0">
                      <a:pos x="109" y="162"/>
                    </a:cxn>
                    <a:cxn ang="0">
                      <a:pos x="101" y="204"/>
                    </a:cxn>
                    <a:cxn ang="0">
                      <a:pos x="88" y="245"/>
                    </a:cxn>
                    <a:cxn ang="0">
                      <a:pos x="67" y="288"/>
                    </a:cxn>
                    <a:cxn ang="0">
                      <a:pos x="38" y="333"/>
                    </a:cxn>
                    <a:cxn ang="0">
                      <a:pos x="0" y="377"/>
                    </a:cxn>
                    <a:cxn ang="0">
                      <a:pos x="15" y="334"/>
                    </a:cxn>
                    <a:cxn ang="0">
                      <a:pos x="30" y="288"/>
                    </a:cxn>
                    <a:cxn ang="0">
                      <a:pos x="44" y="242"/>
                    </a:cxn>
                    <a:cxn ang="0">
                      <a:pos x="57" y="194"/>
                    </a:cxn>
                    <a:cxn ang="0">
                      <a:pos x="68" y="144"/>
                    </a:cxn>
                    <a:cxn ang="0">
                      <a:pos x="78" y="96"/>
                    </a:cxn>
                    <a:cxn ang="0">
                      <a:pos x="87" y="47"/>
                    </a:cxn>
                    <a:cxn ang="0">
                      <a:pos x="92" y="0"/>
                    </a:cxn>
                    <a:cxn ang="0">
                      <a:pos x="97" y="13"/>
                    </a:cxn>
                    <a:cxn ang="0">
                      <a:pos x="102" y="25"/>
                    </a:cxn>
                    <a:cxn ang="0">
                      <a:pos x="106" y="39"/>
                    </a:cxn>
                    <a:cxn ang="0">
                      <a:pos x="111" y="52"/>
                    </a:cxn>
                  </a:cxnLst>
                  <a:rect l="0" t="0" r="r" b="b"/>
                  <a:pathLst>
                    <a:path w="112" h="377">
                      <a:moveTo>
                        <a:pt x="111" y="52"/>
                      </a:moveTo>
                      <a:lnTo>
                        <a:pt x="112" y="86"/>
                      </a:lnTo>
                      <a:lnTo>
                        <a:pt x="112" y="123"/>
                      </a:lnTo>
                      <a:lnTo>
                        <a:pt x="109" y="162"/>
                      </a:lnTo>
                      <a:lnTo>
                        <a:pt x="101" y="204"/>
                      </a:lnTo>
                      <a:lnTo>
                        <a:pt x="88" y="245"/>
                      </a:lnTo>
                      <a:lnTo>
                        <a:pt x="67" y="288"/>
                      </a:lnTo>
                      <a:lnTo>
                        <a:pt x="38" y="333"/>
                      </a:lnTo>
                      <a:lnTo>
                        <a:pt x="0" y="377"/>
                      </a:lnTo>
                      <a:lnTo>
                        <a:pt x="15" y="334"/>
                      </a:lnTo>
                      <a:lnTo>
                        <a:pt x="30" y="288"/>
                      </a:lnTo>
                      <a:lnTo>
                        <a:pt x="44" y="242"/>
                      </a:lnTo>
                      <a:lnTo>
                        <a:pt x="57" y="194"/>
                      </a:lnTo>
                      <a:lnTo>
                        <a:pt x="68" y="144"/>
                      </a:lnTo>
                      <a:lnTo>
                        <a:pt x="78" y="96"/>
                      </a:lnTo>
                      <a:lnTo>
                        <a:pt x="87" y="47"/>
                      </a:lnTo>
                      <a:lnTo>
                        <a:pt x="92" y="0"/>
                      </a:lnTo>
                      <a:lnTo>
                        <a:pt x="97" y="13"/>
                      </a:lnTo>
                      <a:lnTo>
                        <a:pt x="102" y="25"/>
                      </a:lnTo>
                      <a:lnTo>
                        <a:pt x="106" y="39"/>
                      </a:lnTo>
                      <a:lnTo>
                        <a:pt x="111" y="52"/>
                      </a:lnTo>
                      <a:close/>
                    </a:path>
                  </a:pathLst>
                </a:custGeom>
                <a:solidFill>
                  <a:srgbClr val="FFE233"/>
                </a:solidFill>
                <a:ln w="9525">
                  <a:noFill/>
                  <a:round/>
                  <a:headEnd/>
                  <a:tailEnd/>
                </a:ln>
                <a:effectLst/>
              </p:spPr>
              <p:txBody>
                <a:bodyPr/>
                <a:lstStyle/>
                <a:p>
                  <a:pPr>
                    <a:defRPr/>
                  </a:pPr>
                  <a:endParaRPr lang="en-US">
                    <a:latin typeface="Arial" charset="0"/>
                    <a:cs typeface="+mn-cs"/>
                  </a:endParaRPr>
                </a:p>
              </p:txBody>
            </p:sp>
            <p:sp>
              <p:nvSpPr>
                <p:cNvPr id="6196" name="Freeform 52"/>
                <p:cNvSpPr>
                  <a:spLocks/>
                </p:cNvSpPr>
                <p:nvPr/>
              </p:nvSpPr>
              <p:spPr bwMode="auto">
                <a:xfrm>
                  <a:off x="2575" y="3048"/>
                  <a:ext cx="53" cy="179"/>
                </a:xfrm>
                <a:custGeom>
                  <a:avLst/>
                  <a:gdLst/>
                  <a:ahLst/>
                  <a:cxnLst>
                    <a:cxn ang="0">
                      <a:pos x="106" y="48"/>
                    </a:cxn>
                    <a:cxn ang="0">
                      <a:pos x="106" y="81"/>
                    </a:cxn>
                    <a:cxn ang="0">
                      <a:pos x="106" y="117"/>
                    </a:cxn>
                    <a:cxn ang="0">
                      <a:pos x="101" y="155"/>
                    </a:cxn>
                    <a:cxn ang="0">
                      <a:pos x="94" y="194"/>
                    </a:cxn>
                    <a:cxn ang="0">
                      <a:pos x="82" y="234"/>
                    </a:cxn>
                    <a:cxn ang="0">
                      <a:pos x="62" y="275"/>
                    </a:cxn>
                    <a:cxn ang="0">
                      <a:pos x="36" y="317"/>
                    </a:cxn>
                    <a:cxn ang="0">
                      <a:pos x="0" y="359"/>
                    </a:cxn>
                    <a:cxn ang="0">
                      <a:pos x="15" y="317"/>
                    </a:cxn>
                    <a:cxn ang="0">
                      <a:pos x="29" y="275"/>
                    </a:cxn>
                    <a:cxn ang="0">
                      <a:pos x="41" y="230"/>
                    </a:cxn>
                    <a:cxn ang="0">
                      <a:pos x="54" y="185"/>
                    </a:cxn>
                    <a:cxn ang="0">
                      <a:pos x="64" y="139"/>
                    </a:cxn>
                    <a:cxn ang="0">
                      <a:pos x="74" y="93"/>
                    </a:cxn>
                    <a:cxn ang="0">
                      <a:pos x="82" y="46"/>
                    </a:cxn>
                    <a:cxn ang="0">
                      <a:pos x="87" y="0"/>
                    </a:cxn>
                    <a:cxn ang="0">
                      <a:pos x="92" y="12"/>
                    </a:cxn>
                    <a:cxn ang="0">
                      <a:pos x="97" y="23"/>
                    </a:cxn>
                    <a:cxn ang="0">
                      <a:pos x="101" y="36"/>
                    </a:cxn>
                    <a:cxn ang="0">
                      <a:pos x="106" y="48"/>
                    </a:cxn>
                  </a:cxnLst>
                  <a:rect l="0" t="0" r="r" b="b"/>
                  <a:pathLst>
                    <a:path w="106" h="359">
                      <a:moveTo>
                        <a:pt x="106" y="48"/>
                      </a:moveTo>
                      <a:lnTo>
                        <a:pt x="106" y="81"/>
                      </a:lnTo>
                      <a:lnTo>
                        <a:pt x="106" y="117"/>
                      </a:lnTo>
                      <a:lnTo>
                        <a:pt x="101" y="155"/>
                      </a:lnTo>
                      <a:lnTo>
                        <a:pt x="94" y="194"/>
                      </a:lnTo>
                      <a:lnTo>
                        <a:pt x="82" y="234"/>
                      </a:lnTo>
                      <a:lnTo>
                        <a:pt x="62" y="275"/>
                      </a:lnTo>
                      <a:lnTo>
                        <a:pt x="36" y="317"/>
                      </a:lnTo>
                      <a:lnTo>
                        <a:pt x="0" y="359"/>
                      </a:lnTo>
                      <a:lnTo>
                        <a:pt x="15" y="317"/>
                      </a:lnTo>
                      <a:lnTo>
                        <a:pt x="29" y="275"/>
                      </a:lnTo>
                      <a:lnTo>
                        <a:pt x="41" y="230"/>
                      </a:lnTo>
                      <a:lnTo>
                        <a:pt x="54" y="185"/>
                      </a:lnTo>
                      <a:lnTo>
                        <a:pt x="64" y="139"/>
                      </a:lnTo>
                      <a:lnTo>
                        <a:pt x="74" y="93"/>
                      </a:lnTo>
                      <a:lnTo>
                        <a:pt x="82" y="46"/>
                      </a:lnTo>
                      <a:lnTo>
                        <a:pt x="87" y="0"/>
                      </a:lnTo>
                      <a:lnTo>
                        <a:pt x="92" y="12"/>
                      </a:lnTo>
                      <a:lnTo>
                        <a:pt x="97" y="23"/>
                      </a:lnTo>
                      <a:lnTo>
                        <a:pt x="101" y="36"/>
                      </a:lnTo>
                      <a:lnTo>
                        <a:pt x="106" y="48"/>
                      </a:lnTo>
                      <a:close/>
                    </a:path>
                  </a:pathLst>
                </a:custGeom>
                <a:solidFill>
                  <a:srgbClr val="FFE83A"/>
                </a:solidFill>
                <a:ln w="9525">
                  <a:noFill/>
                  <a:round/>
                  <a:headEnd/>
                  <a:tailEnd/>
                </a:ln>
                <a:effectLst/>
              </p:spPr>
              <p:txBody>
                <a:bodyPr/>
                <a:lstStyle/>
                <a:p>
                  <a:pPr>
                    <a:defRPr/>
                  </a:pPr>
                  <a:endParaRPr lang="en-US">
                    <a:latin typeface="Arial" charset="0"/>
                    <a:cs typeface="+mn-cs"/>
                  </a:endParaRPr>
                </a:p>
              </p:txBody>
            </p:sp>
            <p:sp>
              <p:nvSpPr>
                <p:cNvPr id="6197" name="Freeform 53"/>
                <p:cNvSpPr>
                  <a:spLocks/>
                </p:cNvSpPr>
                <p:nvPr/>
              </p:nvSpPr>
              <p:spPr bwMode="auto">
                <a:xfrm>
                  <a:off x="2578" y="3053"/>
                  <a:ext cx="51" cy="171"/>
                </a:xfrm>
                <a:custGeom>
                  <a:avLst/>
                  <a:gdLst/>
                  <a:ahLst/>
                  <a:cxnLst>
                    <a:cxn ang="0">
                      <a:pos x="99" y="42"/>
                    </a:cxn>
                    <a:cxn ang="0">
                      <a:pos x="99" y="75"/>
                    </a:cxn>
                    <a:cxn ang="0">
                      <a:pos x="98" y="109"/>
                    </a:cxn>
                    <a:cxn ang="0">
                      <a:pos x="94" y="146"/>
                    </a:cxn>
                    <a:cxn ang="0">
                      <a:pos x="86" y="183"/>
                    </a:cxn>
                    <a:cxn ang="0">
                      <a:pos x="75" y="222"/>
                    </a:cxn>
                    <a:cxn ang="0">
                      <a:pos x="56" y="261"/>
                    </a:cxn>
                    <a:cxn ang="0">
                      <a:pos x="32" y="300"/>
                    </a:cxn>
                    <a:cxn ang="0">
                      <a:pos x="0" y="340"/>
                    </a:cxn>
                    <a:cxn ang="0">
                      <a:pos x="14" y="299"/>
                    </a:cxn>
                    <a:cxn ang="0">
                      <a:pos x="26" y="259"/>
                    </a:cxn>
                    <a:cxn ang="0">
                      <a:pos x="38" y="217"/>
                    </a:cxn>
                    <a:cxn ang="0">
                      <a:pos x="49" y="175"/>
                    </a:cxn>
                    <a:cxn ang="0">
                      <a:pos x="60" y="132"/>
                    </a:cxn>
                    <a:cxn ang="0">
                      <a:pos x="69" y="88"/>
                    </a:cxn>
                    <a:cxn ang="0">
                      <a:pos x="76" y="45"/>
                    </a:cxn>
                    <a:cxn ang="0">
                      <a:pos x="81" y="0"/>
                    </a:cxn>
                    <a:cxn ang="0">
                      <a:pos x="86" y="10"/>
                    </a:cxn>
                    <a:cxn ang="0">
                      <a:pos x="91" y="21"/>
                    </a:cxn>
                    <a:cxn ang="0">
                      <a:pos x="94" y="31"/>
                    </a:cxn>
                    <a:cxn ang="0">
                      <a:pos x="99" y="42"/>
                    </a:cxn>
                  </a:cxnLst>
                  <a:rect l="0" t="0" r="r" b="b"/>
                  <a:pathLst>
                    <a:path w="99" h="340">
                      <a:moveTo>
                        <a:pt x="99" y="42"/>
                      </a:moveTo>
                      <a:lnTo>
                        <a:pt x="99" y="75"/>
                      </a:lnTo>
                      <a:lnTo>
                        <a:pt x="98" y="109"/>
                      </a:lnTo>
                      <a:lnTo>
                        <a:pt x="94" y="146"/>
                      </a:lnTo>
                      <a:lnTo>
                        <a:pt x="86" y="183"/>
                      </a:lnTo>
                      <a:lnTo>
                        <a:pt x="75" y="222"/>
                      </a:lnTo>
                      <a:lnTo>
                        <a:pt x="56" y="261"/>
                      </a:lnTo>
                      <a:lnTo>
                        <a:pt x="32" y="300"/>
                      </a:lnTo>
                      <a:lnTo>
                        <a:pt x="0" y="340"/>
                      </a:lnTo>
                      <a:lnTo>
                        <a:pt x="14" y="299"/>
                      </a:lnTo>
                      <a:lnTo>
                        <a:pt x="26" y="259"/>
                      </a:lnTo>
                      <a:lnTo>
                        <a:pt x="38" y="217"/>
                      </a:lnTo>
                      <a:lnTo>
                        <a:pt x="49" y="175"/>
                      </a:lnTo>
                      <a:lnTo>
                        <a:pt x="60" y="132"/>
                      </a:lnTo>
                      <a:lnTo>
                        <a:pt x="69" y="88"/>
                      </a:lnTo>
                      <a:lnTo>
                        <a:pt x="76" y="45"/>
                      </a:lnTo>
                      <a:lnTo>
                        <a:pt x="81" y="0"/>
                      </a:lnTo>
                      <a:lnTo>
                        <a:pt x="86" y="10"/>
                      </a:lnTo>
                      <a:lnTo>
                        <a:pt x="91" y="21"/>
                      </a:lnTo>
                      <a:lnTo>
                        <a:pt x="94" y="31"/>
                      </a:lnTo>
                      <a:lnTo>
                        <a:pt x="99" y="42"/>
                      </a:lnTo>
                      <a:close/>
                    </a:path>
                  </a:pathLst>
                </a:custGeom>
                <a:solidFill>
                  <a:srgbClr val="FFED44"/>
                </a:solidFill>
                <a:ln w="9525">
                  <a:noFill/>
                  <a:round/>
                  <a:headEnd/>
                  <a:tailEnd/>
                </a:ln>
                <a:effectLst/>
              </p:spPr>
              <p:txBody>
                <a:bodyPr/>
                <a:lstStyle/>
                <a:p>
                  <a:pPr>
                    <a:defRPr/>
                  </a:pPr>
                  <a:endParaRPr lang="en-US">
                    <a:latin typeface="Arial" charset="0"/>
                    <a:cs typeface="+mn-cs"/>
                  </a:endParaRPr>
                </a:p>
              </p:txBody>
            </p:sp>
            <p:sp>
              <p:nvSpPr>
                <p:cNvPr id="6198" name="Freeform 54"/>
                <p:cNvSpPr>
                  <a:spLocks/>
                </p:cNvSpPr>
                <p:nvPr/>
              </p:nvSpPr>
              <p:spPr bwMode="auto">
                <a:xfrm>
                  <a:off x="2580" y="3059"/>
                  <a:ext cx="48" cy="160"/>
                </a:xfrm>
                <a:custGeom>
                  <a:avLst/>
                  <a:gdLst/>
                  <a:ahLst/>
                  <a:cxnLst>
                    <a:cxn ang="0">
                      <a:pos x="94" y="39"/>
                    </a:cxn>
                    <a:cxn ang="0">
                      <a:pos x="92" y="70"/>
                    </a:cxn>
                    <a:cxn ang="0">
                      <a:pos x="91" y="103"/>
                    </a:cxn>
                    <a:cxn ang="0">
                      <a:pos x="87" y="138"/>
                    </a:cxn>
                    <a:cxn ang="0">
                      <a:pos x="80" y="174"/>
                    </a:cxn>
                    <a:cxn ang="0">
                      <a:pos x="68" y="211"/>
                    </a:cxn>
                    <a:cxn ang="0">
                      <a:pos x="52" y="249"/>
                    </a:cxn>
                    <a:cxn ang="0">
                      <a:pos x="30" y="286"/>
                    </a:cxn>
                    <a:cxn ang="0">
                      <a:pos x="0" y="322"/>
                    </a:cxn>
                    <a:cxn ang="0">
                      <a:pos x="13" y="284"/>
                    </a:cxn>
                    <a:cxn ang="0">
                      <a:pos x="25" y="245"/>
                    </a:cxn>
                    <a:cxn ang="0">
                      <a:pos x="37" y="207"/>
                    </a:cxn>
                    <a:cxn ang="0">
                      <a:pos x="48" y="167"/>
                    </a:cxn>
                    <a:cxn ang="0">
                      <a:pos x="57" y="127"/>
                    </a:cxn>
                    <a:cxn ang="0">
                      <a:pos x="66" y="85"/>
                    </a:cxn>
                    <a:cxn ang="0">
                      <a:pos x="73" y="44"/>
                    </a:cxn>
                    <a:cxn ang="0">
                      <a:pos x="77" y="0"/>
                    </a:cxn>
                    <a:cxn ang="0">
                      <a:pos x="82" y="9"/>
                    </a:cxn>
                    <a:cxn ang="0">
                      <a:pos x="86" y="20"/>
                    </a:cxn>
                    <a:cxn ang="0">
                      <a:pos x="90" y="29"/>
                    </a:cxn>
                    <a:cxn ang="0">
                      <a:pos x="94" y="39"/>
                    </a:cxn>
                  </a:cxnLst>
                  <a:rect l="0" t="0" r="r" b="b"/>
                  <a:pathLst>
                    <a:path w="94" h="322">
                      <a:moveTo>
                        <a:pt x="94" y="39"/>
                      </a:moveTo>
                      <a:lnTo>
                        <a:pt x="92" y="70"/>
                      </a:lnTo>
                      <a:lnTo>
                        <a:pt x="91" y="103"/>
                      </a:lnTo>
                      <a:lnTo>
                        <a:pt x="87" y="138"/>
                      </a:lnTo>
                      <a:lnTo>
                        <a:pt x="80" y="174"/>
                      </a:lnTo>
                      <a:lnTo>
                        <a:pt x="68" y="211"/>
                      </a:lnTo>
                      <a:lnTo>
                        <a:pt x="52" y="249"/>
                      </a:lnTo>
                      <a:lnTo>
                        <a:pt x="30" y="286"/>
                      </a:lnTo>
                      <a:lnTo>
                        <a:pt x="0" y="322"/>
                      </a:lnTo>
                      <a:lnTo>
                        <a:pt x="13" y="284"/>
                      </a:lnTo>
                      <a:lnTo>
                        <a:pt x="25" y="245"/>
                      </a:lnTo>
                      <a:lnTo>
                        <a:pt x="37" y="207"/>
                      </a:lnTo>
                      <a:lnTo>
                        <a:pt x="48" y="167"/>
                      </a:lnTo>
                      <a:lnTo>
                        <a:pt x="57" y="127"/>
                      </a:lnTo>
                      <a:lnTo>
                        <a:pt x="66" y="85"/>
                      </a:lnTo>
                      <a:lnTo>
                        <a:pt x="73" y="44"/>
                      </a:lnTo>
                      <a:lnTo>
                        <a:pt x="77" y="0"/>
                      </a:lnTo>
                      <a:lnTo>
                        <a:pt x="82" y="9"/>
                      </a:lnTo>
                      <a:lnTo>
                        <a:pt x="86" y="20"/>
                      </a:lnTo>
                      <a:lnTo>
                        <a:pt x="90" y="29"/>
                      </a:lnTo>
                      <a:lnTo>
                        <a:pt x="94" y="39"/>
                      </a:lnTo>
                      <a:close/>
                    </a:path>
                  </a:pathLst>
                </a:custGeom>
                <a:solidFill>
                  <a:srgbClr val="FFF24C"/>
                </a:solidFill>
                <a:ln w="9525">
                  <a:noFill/>
                  <a:round/>
                  <a:headEnd/>
                  <a:tailEnd/>
                </a:ln>
                <a:effectLst/>
              </p:spPr>
              <p:txBody>
                <a:bodyPr/>
                <a:lstStyle/>
                <a:p>
                  <a:pPr>
                    <a:defRPr/>
                  </a:pPr>
                  <a:endParaRPr lang="en-US">
                    <a:latin typeface="Arial" charset="0"/>
                    <a:cs typeface="+mn-cs"/>
                  </a:endParaRPr>
                </a:p>
              </p:txBody>
            </p:sp>
            <p:sp>
              <p:nvSpPr>
                <p:cNvPr id="6199" name="Freeform 55"/>
                <p:cNvSpPr>
                  <a:spLocks/>
                </p:cNvSpPr>
                <p:nvPr/>
              </p:nvSpPr>
              <p:spPr bwMode="auto">
                <a:xfrm>
                  <a:off x="2583" y="3064"/>
                  <a:ext cx="46" cy="152"/>
                </a:xfrm>
                <a:custGeom>
                  <a:avLst/>
                  <a:gdLst/>
                  <a:ahLst/>
                  <a:cxnLst>
                    <a:cxn ang="0">
                      <a:pos x="89" y="35"/>
                    </a:cxn>
                    <a:cxn ang="0">
                      <a:pos x="87" y="65"/>
                    </a:cxn>
                    <a:cxn ang="0">
                      <a:pos x="85" y="96"/>
                    </a:cxn>
                    <a:cxn ang="0">
                      <a:pos x="81" y="129"/>
                    </a:cxn>
                    <a:cxn ang="0">
                      <a:pos x="74" y="164"/>
                    </a:cxn>
                    <a:cxn ang="0">
                      <a:pos x="62" y="200"/>
                    </a:cxn>
                    <a:cxn ang="0">
                      <a:pos x="47" y="235"/>
                    </a:cxn>
                    <a:cxn ang="0">
                      <a:pos x="26" y="271"/>
                    </a:cxn>
                    <a:cxn ang="0">
                      <a:pos x="0" y="304"/>
                    </a:cxn>
                    <a:cxn ang="0">
                      <a:pos x="11" y="268"/>
                    </a:cxn>
                    <a:cxn ang="0">
                      <a:pos x="23" y="232"/>
                    </a:cxn>
                    <a:cxn ang="0">
                      <a:pos x="34" y="195"/>
                    </a:cxn>
                    <a:cxn ang="0">
                      <a:pos x="45" y="158"/>
                    </a:cxn>
                    <a:cxn ang="0">
                      <a:pos x="54" y="121"/>
                    </a:cxn>
                    <a:cxn ang="0">
                      <a:pos x="62" y="82"/>
                    </a:cxn>
                    <a:cxn ang="0">
                      <a:pos x="68" y="43"/>
                    </a:cxn>
                    <a:cxn ang="0">
                      <a:pos x="72" y="0"/>
                    </a:cxn>
                    <a:cxn ang="0">
                      <a:pos x="77" y="8"/>
                    </a:cxn>
                    <a:cxn ang="0">
                      <a:pos x="81" y="18"/>
                    </a:cxn>
                    <a:cxn ang="0">
                      <a:pos x="84" y="26"/>
                    </a:cxn>
                    <a:cxn ang="0">
                      <a:pos x="89" y="35"/>
                    </a:cxn>
                  </a:cxnLst>
                  <a:rect l="0" t="0" r="r" b="b"/>
                  <a:pathLst>
                    <a:path w="89" h="304">
                      <a:moveTo>
                        <a:pt x="89" y="35"/>
                      </a:moveTo>
                      <a:lnTo>
                        <a:pt x="87" y="65"/>
                      </a:lnTo>
                      <a:lnTo>
                        <a:pt x="85" y="96"/>
                      </a:lnTo>
                      <a:lnTo>
                        <a:pt x="81" y="129"/>
                      </a:lnTo>
                      <a:lnTo>
                        <a:pt x="74" y="164"/>
                      </a:lnTo>
                      <a:lnTo>
                        <a:pt x="62" y="200"/>
                      </a:lnTo>
                      <a:lnTo>
                        <a:pt x="47" y="235"/>
                      </a:lnTo>
                      <a:lnTo>
                        <a:pt x="26" y="271"/>
                      </a:lnTo>
                      <a:lnTo>
                        <a:pt x="0" y="304"/>
                      </a:lnTo>
                      <a:lnTo>
                        <a:pt x="11" y="268"/>
                      </a:lnTo>
                      <a:lnTo>
                        <a:pt x="23" y="232"/>
                      </a:lnTo>
                      <a:lnTo>
                        <a:pt x="34" y="195"/>
                      </a:lnTo>
                      <a:lnTo>
                        <a:pt x="45" y="158"/>
                      </a:lnTo>
                      <a:lnTo>
                        <a:pt x="54" y="121"/>
                      </a:lnTo>
                      <a:lnTo>
                        <a:pt x="62" y="82"/>
                      </a:lnTo>
                      <a:lnTo>
                        <a:pt x="68" y="43"/>
                      </a:lnTo>
                      <a:lnTo>
                        <a:pt x="72" y="0"/>
                      </a:lnTo>
                      <a:lnTo>
                        <a:pt x="77" y="8"/>
                      </a:lnTo>
                      <a:lnTo>
                        <a:pt x="81" y="18"/>
                      </a:lnTo>
                      <a:lnTo>
                        <a:pt x="84" y="26"/>
                      </a:lnTo>
                      <a:lnTo>
                        <a:pt x="89" y="35"/>
                      </a:lnTo>
                      <a:close/>
                    </a:path>
                  </a:pathLst>
                </a:custGeom>
                <a:solidFill>
                  <a:srgbClr val="FFF454"/>
                </a:solidFill>
                <a:ln w="9525">
                  <a:noFill/>
                  <a:round/>
                  <a:headEnd/>
                  <a:tailEnd/>
                </a:ln>
                <a:effectLst/>
              </p:spPr>
              <p:txBody>
                <a:bodyPr/>
                <a:lstStyle/>
                <a:p>
                  <a:pPr>
                    <a:defRPr/>
                  </a:pPr>
                  <a:endParaRPr lang="en-US">
                    <a:latin typeface="Arial" charset="0"/>
                    <a:cs typeface="+mn-cs"/>
                  </a:endParaRPr>
                </a:p>
              </p:txBody>
            </p:sp>
            <p:sp>
              <p:nvSpPr>
                <p:cNvPr id="6200" name="Freeform 56"/>
                <p:cNvSpPr>
                  <a:spLocks/>
                </p:cNvSpPr>
                <p:nvPr/>
              </p:nvSpPr>
              <p:spPr bwMode="auto">
                <a:xfrm>
                  <a:off x="2585" y="3067"/>
                  <a:ext cx="41" cy="144"/>
                </a:xfrm>
                <a:custGeom>
                  <a:avLst/>
                  <a:gdLst/>
                  <a:ahLst/>
                  <a:cxnLst>
                    <a:cxn ang="0">
                      <a:pos x="82" y="33"/>
                    </a:cxn>
                    <a:cxn ang="0">
                      <a:pos x="80" y="60"/>
                    </a:cxn>
                    <a:cxn ang="0">
                      <a:pos x="78" y="91"/>
                    </a:cxn>
                    <a:cxn ang="0">
                      <a:pos x="73" y="124"/>
                    </a:cxn>
                    <a:cxn ang="0">
                      <a:pos x="66" y="157"/>
                    </a:cxn>
                    <a:cxn ang="0">
                      <a:pos x="56" y="190"/>
                    </a:cxn>
                    <a:cxn ang="0">
                      <a:pos x="42" y="224"/>
                    </a:cxn>
                    <a:cxn ang="0">
                      <a:pos x="24" y="257"/>
                    </a:cxn>
                    <a:cxn ang="0">
                      <a:pos x="0" y="288"/>
                    </a:cxn>
                    <a:cxn ang="0">
                      <a:pos x="11" y="253"/>
                    </a:cxn>
                    <a:cxn ang="0">
                      <a:pos x="21" y="219"/>
                    </a:cxn>
                    <a:cxn ang="0">
                      <a:pos x="32" y="185"/>
                    </a:cxn>
                    <a:cxn ang="0">
                      <a:pos x="42" y="151"/>
                    </a:cxn>
                    <a:cxn ang="0">
                      <a:pos x="50" y="117"/>
                    </a:cxn>
                    <a:cxn ang="0">
                      <a:pos x="57" y="80"/>
                    </a:cxn>
                    <a:cxn ang="0">
                      <a:pos x="64" y="42"/>
                    </a:cxn>
                    <a:cxn ang="0">
                      <a:pos x="67" y="0"/>
                    </a:cxn>
                    <a:cxn ang="0">
                      <a:pos x="72" y="8"/>
                    </a:cxn>
                    <a:cxn ang="0">
                      <a:pos x="76" y="17"/>
                    </a:cxn>
                    <a:cxn ang="0">
                      <a:pos x="79" y="25"/>
                    </a:cxn>
                    <a:cxn ang="0">
                      <a:pos x="82" y="33"/>
                    </a:cxn>
                  </a:cxnLst>
                  <a:rect l="0" t="0" r="r" b="b"/>
                  <a:pathLst>
                    <a:path w="82" h="288">
                      <a:moveTo>
                        <a:pt x="82" y="33"/>
                      </a:moveTo>
                      <a:lnTo>
                        <a:pt x="80" y="60"/>
                      </a:lnTo>
                      <a:lnTo>
                        <a:pt x="78" y="91"/>
                      </a:lnTo>
                      <a:lnTo>
                        <a:pt x="73" y="124"/>
                      </a:lnTo>
                      <a:lnTo>
                        <a:pt x="66" y="157"/>
                      </a:lnTo>
                      <a:lnTo>
                        <a:pt x="56" y="190"/>
                      </a:lnTo>
                      <a:lnTo>
                        <a:pt x="42" y="224"/>
                      </a:lnTo>
                      <a:lnTo>
                        <a:pt x="24" y="257"/>
                      </a:lnTo>
                      <a:lnTo>
                        <a:pt x="0" y="288"/>
                      </a:lnTo>
                      <a:lnTo>
                        <a:pt x="11" y="253"/>
                      </a:lnTo>
                      <a:lnTo>
                        <a:pt x="21" y="219"/>
                      </a:lnTo>
                      <a:lnTo>
                        <a:pt x="32" y="185"/>
                      </a:lnTo>
                      <a:lnTo>
                        <a:pt x="42" y="151"/>
                      </a:lnTo>
                      <a:lnTo>
                        <a:pt x="50" y="117"/>
                      </a:lnTo>
                      <a:lnTo>
                        <a:pt x="57" y="80"/>
                      </a:lnTo>
                      <a:lnTo>
                        <a:pt x="64" y="42"/>
                      </a:lnTo>
                      <a:lnTo>
                        <a:pt x="67" y="0"/>
                      </a:lnTo>
                      <a:lnTo>
                        <a:pt x="72" y="8"/>
                      </a:lnTo>
                      <a:lnTo>
                        <a:pt x="76" y="17"/>
                      </a:lnTo>
                      <a:lnTo>
                        <a:pt x="79" y="25"/>
                      </a:lnTo>
                      <a:lnTo>
                        <a:pt x="82" y="33"/>
                      </a:lnTo>
                      <a:close/>
                    </a:path>
                  </a:pathLst>
                </a:custGeom>
                <a:solidFill>
                  <a:srgbClr val="FFF95B"/>
                </a:solidFill>
                <a:ln w="9525">
                  <a:noFill/>
                  <a:round/>
                  <a:headEnd/>
                  <a:tailEnd/>
                </a:ln>
                <a:effectLst/>
              </p:spPr>
              <p:txBody>
                <a:bodyPr/>
                <a:lstStyle/>
                <a:p>
                  <a:pPr>
                    <a:defRPr/>
                  </a:pPr>
                  <a:endParaRPr lang="en-US">
                    <a:latin typeface="Arial" charset="0"/>
                    <a:cs typeface="+mn-cs"/>
                  </a:endParaRPr>
                </a:p>
              </p:txBody>
            </p:sp>
            <p:sp>
              <p:nvSpPr>
                <p:cNvPr id="6201" name="Freeform 57"/>
                <p:cNvSpPr>
                  <a:spLocks/>
                </p:cNvSpPr>
                <p:nvPr/>
              </p:nvSpPr>
              <p:spPr bwMode="auto">
                <a:xfrm>
                  <a:off x="2588" y="3072"/>
                  <a:ext cx="39" cy="136"/>
                </a:xfrm>
                <a:custGeom>
                  <a:avLst/>
                  <a:gdLst/>
                  <a:ahLst/>
                  <a:cxnLst>
                    <a:cxn ang="0">
                      <a:pos x="77" y="27"/>
                    </a:cxn>
                    <a:cxn ang="0">
                      <a:pos x="75" y="54"/>
                    </a:cxn>
                    <a:cxn ang="0">
                      <a:pos x="72" y="84"/>
                    </a:cxn>
                    <a:cxn ang="0">
                      <a:pos x="67" y="114"/>
                    </a:cxn>
                    <a:cxn ang="0">
                      <a:pos x="60" y="146"/>
                    </a:cxn>
                    <a:cxn ang="0">
                      <a:pos x="51" y="178"/>
                    </a:cxn>
                    <a:cxn ang="0">
                      <a:pos x="38" y="209"/>
                    </a:cxn>
                    <a:cxn ang="0">
                      <a:pos x="22" y="241"/>
                    </a:cxn>
                    <a:cxn ang="0">
                      <a:pos x="0" y="269"/>
                    </a:cxn>
                    <a:cxn ang="0">
                      <a:pos x="11" y="236"/>
                    </a:cxn>
                    <a:cxn ang="0">
                      <a:pos x="21" y="204"/>
                    </a:cxn>
                    <a:cxn ang="0">
                      <a:pos x="30" y="173"/>
                    </a:cxn>
                    <a:cxn ang="0">
                      <a:pos x="39" y="141"/>
                    </a:cxn>
                    <a:cxn ang="0">
                      <a:pos x="47" y="110"/>
                    </a:cxn>
                    <a:cxn ang="0">
                      <a:pos x="54" y="77"/>
                    </a:cxn>
                    <a:cxn ang="0">
                      <a:pos x="60" y="40"/>
                    </a:cxn>
                    <a:cxn ang="0">
                      <a:pos x="63" y="0"/>
                    </a:cxn>
                    <a:cxn ang="0">
                      <a:pos x="77" y="27"/>
                    </a:cxn>
                  </a:cxnLst>
                  <a:rect l="0" t="0" r="r" b="b"/>
                  <a:pathLst>
                    <a:path w="77" h="269">
                      <a:moveTo>
                        <a:pt x="77" y="27"/>
                      </a:moveTo>
                      <a:lnTo>
                        <a:pt x="75" y="54"/>
                      </a:lnTo>
                      <a:lnTo>
                        <a:pt x="72" y="84"/>
                      </a:lnTo>
                      <a:lnTo>
                        <a:pt x="67" y="114"/>
                      </a:lnTo>
                      <a:lnTo>
                        <a:pt x="60" y="146"/>
                      </a:lnTo>
                      <a:lnTo>
                        <a:pt x="51" y="178"/>
                      </a:lnTo>
                      <a:lnTo>
                        <a:pt x="38" y="209"/>
                      </a:lnTo>
                      <a:lnTo>
                        <a:pt x="22" y="241"/>
                      </a:lnTo>
                      <a:lnTo>
                        <a:pt x="0" y="269"/>
                      </a:lnTo>
                      <a:lnTo>
                        <a:pt x="11" y="236"/>
                      </a:lnTo>
                      <a:lnTo>
                        <a:pt x="21" y="204"/>
                      </a:lnTo>
                      <a:lnTo>
                        <a:pt x="30" y="173"/>
                      </a:lnTo>
                      <a:lnTo>
                        <a:pt x="39" y="141"/>
                      </a:lnTo>
                      <a:lnTo>
                        <a:pt x="47" y="110"/>
                      </a:lnTo>
                      <a:lnTo>
                        <a:pt x="54" y="77"/>
                      </a:lnTo>
                      <a:lnTo>
                        <a:pt x="60" y="40"/>
                      </a:lnTo>
                      <a:lnTo>
                        <a:pt x="63" y="0"/>
                      </a:lnTo>
                      <a:lnTo>
                        <a:pt x="77" y="27"/>
                      </a:lnTo>
                      <a:close/>
                    </a:path>
                  </a:pathLst>
                </a:custGeom>
                <a:solidFill>
                  <a:srgbClr val="FFFF66"/>
                </a:solidFill>
                <a:ln w="9525">
                  <a:noFill/>
                  <a:round/>
                  <a:headEnd/>
                  <a:tailEnd/>
                </a:ln>
                <a:effectLst/>
              </p:spPr>
              <p:txBody>
                <a:bodyPr/>
                <a:lstStyle/>
                <a:p>
                  <a:pPr>
                    <a:defRPr/>
                  </a:pPr>
                  <a:endParaRPr lang="en-US">
                    <a:latin typeface="Arial" charset="0"/>
                    <a:cs typeface="+mn-cs"/>
                  </a:endParaRPr>
                </a:p>
              </p:txBody>
            </p:sp>
            <p:sp>
              <p:nvSpPr>
                <p:cNvPr id="6202" name="Freeform 58"/>
                <p:cNvSpPr>
                  <a:spLocks/>
                </p:cNvSpPr>
                <p:nvPr/>
              </p:nvSpPr>
              <p:spPr bwMode="auto">
                <a:xfrm>
                  <a:off x="2406" y="3107"/>
                  <a:ext cx="44" cy="350"/>
                </a:xfrm>
                <a:custGeom>
                  <a:avLst/>
                  <a:gdLst/>
                  <a:ahLst/>
                  <a:cxnLst>
                    <a:cxn ang="0">
                      <a:pos x="64" y="143"/>
                    </a:cxn>
                    <a:cxn ang="0">
                      <a:pos x="56" y="10"/>
                    </a:cxn>
                    <a:cxn ang="0">
                      <a:pos x="88" y="0"/>
                    </a:cxn>
                    <a:cxn ang="0">
                      <a:pos x="88" y="57"/>
                    </a:cxn>
                    <a:cxn ang="0">
                      <a:pos x="71" y="704"/>
                    </a:cxn>
                    <a:cxn ang="0">
                      <a:pos x="0" y="704"/>
                    </a:cxn>
                    <a:cxn ang="0">
                      <a:pos x="3" y="700"/>
                    </a:cxn>
                    <a:cxn ang="0">
                      <a:pos x="8" y="691"/>
                    </a:cxn>
                    <a:cxn ang="0">
                      <a:pos x="17" y="677"/>
                    </a:cxn>
                    <a:cxn ang="0">
                      <a:pos x="27" y="659"/>
                    </a:cxn>
                    <a:cxn ang="0">
                      <a:pos x="36" y="640"/>
                    </a:cxn>
                    <a:cxn ang="0">
                      <a:pos x="44" y="620"/>
                    </a:cxn>
                    <a:cxn ang="0">
                      <a:pos x="50" y="601"/>
                    </a:cxn>
                    <a:cxn ang="0">
                      <a:pos x="52" y="584"/>
                    </a:cxn>
                    <a:cxn ang="0">
                      <a:pos x="51" y="455"/>
                    </a:cxn>
                    <a:cxn ang="0">
                      <a:pos x="52" y="313"/>
                    </a:cxn>
                    <a:cxn ang="0">
                      <a:pos x="56" y="197"/>
                    </a:cxn>
                    <a:cxn ang="0">
                      <a:pos x="64" y="143"/>
                    </a:cxn>
                  </a:cxnLst>
                  <a:rect l="0" t="0" r="r" b="b"/>
                  <a:pathLst>
                    <a:path w="88" h="704">
                      <a:moveTo>
                        <a:pt x="64" y="143"/>
                      </a:moveTo>
                      <a:lnTo>
                        <a:pt x="56" y="10"/>
                      </a:lnTo>
                      <a:lnTo>
                        <a:pt x="88" y="0"/>
                      </a:lnTo>
                      <a:lnTo>
                        <a:pt x="88" y="57"/>
                      </a:lnTo>
                      <a:lnTo>
                        <a:pt x="71" y="704"/>
                      </a:lnTo>
                      <a:lnTo>
                        <a:pt x="0" y="704"/>
                      </a:lnTo>
                      <a:lnTo>
                        <a:pt x="3" y="700"/>
                      </a:lnTo>
                      <a:lnTo>
                        <a:pt x="8" y="691"/>
                      </a:lnTo>
                      <a:lnTo>
                        <a:pt x="17" y="677"/>
                      </a:lnTo>
                      <a:lnTo>
                        <a:pt x="27" y="659"/>
                      </a:lnTo>
                      <a:lnTo>
                        <a:pt x="36" y="640"/>
                      </a:lnTo>
                      <a:lnTo>
                        <a:pt x="44" y="620"/>
                      </a:lnTo>
                      <a:lnTo>
                        <a:pt x="50" y="601"/>
                      </a:lnTo>
                      <a:lnTo>
                        <a:pt x="52" y="584"/>
                      </a:lnTo>
                      <a:lnTo>
                        <a:pt x="51" y="455"/>
                      </a:lnTo>
                      <a:lnTo>
                        <a:pt x="52" y="313"/>
                      </a:lnTo>
                      <a:lnTo>
                        <a:pt x="56" y="197"/>
                      </a:lnTo>
                      <a:lnTo>
                        <a:pt x="64" y="143"/>
                      </a:lnTo>
                      <a:close/>
                    </a:path>
                  </a:pathLst>
                </a:custGeom>
                <a:solidFill>
                  <a:srgbClr val="FFEF3F"/>
                </a:solidFill>
                <a:ln w="9525">
                  <a:noFill/>
                  <a:round/>
                  <a:headEnd/>
                  <a:tailEnd/>
                </a:ln>
                <a:effectLst/>
              </p:spPr>
              <p:txBody>
                <a:bodyPr/>
                <a:lstStyle/>
                <a:p>
                  <a:pPr>
                    <a:defRPr/>
                  </a:pPr>
                  <a:endParaRPr lang="en-US">
                    <a:latin typeface="Arial" charset="0"/>
                    <a:cs typeface="+mn-cs"/>
                  </a:endParaRPr>
                </a:p>
              </p:txBody>
            </p:sp>
            <p:sp>
              <p:nvSpPr>
                <p:cNvPr id="6203" name="Freeform 59"/>
                <p:cNvSpPr>
                  <a:spLocks/>
                </p:cNvSpPr>
                <p:nvPr/>
              </p:nvSpPr>
              <p:spPr bwMode="auto">
                <a:xfrm>
                  <a:off x="2452" y="3107"/>
                  <a:ext cx="31" cy="350"/>
                </a:xfrm>
                <a:custGeom>
                  <a:avLst/>
                  <a:gdLst/>
                  <a:ahLst/>
                  <a:cxnLst>
                    <a:cxn ang="0">
                      <a:pos x="8" y="143"/>
                    </a:cxn>
                    <a:cxn ang="0">
                      <a:pos x="4" y="10"/>
                    </a:cxn>
                    <a:cxn ang="0">
                      <a:pos x="23" y="0"/>
                    </a:cxn>
                    <a:cxn ang="0">
                      <a:pos x="23" y="56"/>
                    </a:cxn>
                    <a:cxn ang="0">
                      <a:pos x="27" y="626"/>
                    </a:cxn>
                    <a:cxn ang="0">
                      <a:pos x="65" y="701"/>
                    </a:cxn>
                    <a:cxn ang="0">
                      <a:pos x="2" y="701"/>
                    </a:cxn>
                    <a:cxn ang="0">
                      <a:pos x="2" y="616"/>
                    </a:cxn>
                    <a:cxn ang="0">
                      <a:pos x="0" y="428"/>
                    </a:cxn>
                    <a:cxn ang="0">
                      <a:pos x="3" y="237"/>
                    </a:cxn>
                    <a:cxn ang="0">
                      <a:pos x="8" y="143"/>
                    </a:cxn>
                  </a:cxnLst>
                  <a:rect l="0" t="0" r="r" b="b"/>
                  <a:pathLst>
                    <a:path w="65" h="701">
                      <a:moveTo>
                        <a:pt x="8" y="143"/>
                      </a:moveTo>
                      <a:lnTo>
                        <a:pt x="4" y="10"/>
                      </a:lnTo>
                      <a:lnTo>
                        <a:pt x="23" y="0"/>
                      </a:lnTo>
                      <a:lnTo>
                        <a:pt x="23" y="56"/>
                      </a:lnTo>
                      <a:lnTo>
                        <a:pt x="27" y="626"/>
                      </a:lnTo>
                      <a:lnTo>
                        <a:pt x="65" y="701"/>
                      </a:lnTo>
                      <a:lnTo>
                        <a:pt x="2" y="701"/>
                      </a:lnTo>
                      <a:lnTo>
                        <a:pt x="2" y="616"/>
                      </a:lnTo>
                      <a:lnTo>
                        <a:pt x="0" y="428"/>
                      </a:lnTo>
                      <a:lnTo>
                        <a:pt x="3" y="237"/>
                      </a:lnTo>
                      <a:lnTo>
                        <a:pt x="8" y="143"/>
                      </a:lnTo>
                      <a:close/>
                    </a:path>
                  </a:pathLst>
                </a:custGeom>
                <a:solidFill>
                  <a:srgbClr val="FFEF3F"/>
                </a:solidFill>
                <a:ln w="9525">
                  <a:noFill/>
                  <a:round/>
                  <a:headEnd/>
                  <a:tailEnd/>
                </a:ln>
                <a:effectLst/>
              </p:spPr>
              <p:txBody>
                <a:bodyPr/>
                <a:lstStyle/>
                <a:p>
                  <a:pPr>
                    <a:defRPr/>
                  </a:pPr>
                  <a:endParaRPr lang="en-US">
                    <a:latin typeface="Arial" charset="0"/>
                    <a:cs typeface="+mn-cs"/>
                  </a:endParaRPr>
                </a:p>
              </p:txBody>
            </p:sp>
            <p:sp>
              <p:nvSpPr>
                <p:cNvPr id="6204" name="Freeform 60"/>
                <p:cNvSpPr>
                  <a:spLocks/>
                </p:cNvSpPr>
                <p:nvPr/>
              </p:nvSpPr>
              <p:spPr bwMode="auto">
                <a:xfrm>
                  <a:off x="2345" y="3463"/>
                  <a:ext cx="184" cy="130"/>
                </a:xfrm>
                <a:custGeom>
                  <a:avLst/>
                  <a:gdLst/>
                  <a:ahLst/>
                  <a:cxnLst>
                    <a:cxn ang="0">
                      <a:pos x="0" y="0"/>
                    </a:cxn>
                    <a:cxn ang="0">
                      <a:pos x="368" y="1"/>
                    </a:cxn>
                    <a:cxn ang="0">
                      <a:pos x="356" y="19"/>
                    </a:cxn>
                    <a:cxn ang="0">
                      <a:pos x="353" y="57"/>
                    </a:cxn>
                    <a:cxn ang="0">
                      <a:pos x="334" y="67"/>
                    </a:cxn>
                    <a:cxn ang="0">
                      <a:pos x="334" y="82"/>
                    </a:cxn>
                    <a:cxn ang="0">
                      <a:pos x="354" y="82"/>
                    </a:cxn>
                    <a:cxn ang="0">
                      <a:pos x="353" y="108"/>
                    </a:cxn>
                    <a:cxn ang="0">
                      <a:pos x="338" y="114"/>
                    </a:cxn>
                    <a:cxn ang="0">
                      <a:pos x="350" y="129"/>
                    </a:cxn>
                    <a:cxn ang="0">
                      <a:pos x="350" y="148"/>
                    </a:cxn>
                    <a:cxn ang="0">
                      <a:pos x="340" y="159"/>
                    </a:cxn>
                    <a:cxn ang="0">
                      <a:pos x="355" y="174"/>
                    </a:cxn>
                    <a:cxn ang="0">
                      <a:pos x="351" y="191"/>
                    </a:cxn>
                    <a:cxn ang="0">
                      <a:pos x="343" y="205"/>
                    </a:cxn>
                    <a:cxn ang="0">
                      <a:pos x="335" y="228"/>
                    </a:cxn>
                    <a:cxn ang="0">
                      <a:pos x="320" y="244"/>
                    </a:cxn>
                    <a:cxn ang="0">
                      <a:pos x="311" y="249"/>
                    </a:cxn>
                    <a:cxn ang="0">
                      <a:pos x="298" y="252"/>
                    </a:cxn>
                    <a:cxn ang="0">
                      <a:pos x="283" y="256"/>
                    </a:cxn>
                    <a:cxn ang="0">
                      <a:pos x="266" y="258"/>
                    </a:cxn>
                    <a:cxn ang="0">
                      <a:pos x="249" y="260"/>
                    </a:cxn>
                    <a:cxn ang="0">
                      <a:pos x="229" y="261"/>
                    </a:cxn>
                    <a:cxn ang="0">
                      <a:pos x="209" y="262"/>
                    </a:cxn>
                    <a:cxn ang="0">
                      <a:pos x="188" y="262"/>
                    </a:cxn>
                    <a:cxn ang="0">
                      <a:pos x="167" y="262"/>
                    </a:cxn>
                    <a:cxn ang="0">
                      <a:pos x="146" y="261"/>
                    </a:cxn>
                    <a:cxn ang="0">
                      <a:pos x="127" y="260"/>
                    </a:cxn>
                    <a:cxn ang="0">
                      <a:pos x="108" y="258"/>
                    </a:cxn>
                    <a:cxn ang="0">
                      <a:pos x="91" y="256"/>
                    </a:cxn>
                    <a:cxn ang="0">
                      <a:pos x="76" y="252"/>
                    </a:cxn>
                    <a:cxn ang="0">
                      <a:pos x="62" y="249"/>
                    </a:cxn>
                    <a:cxn ang="0">
                      <a:pos x="52" y="244"/>
                    </a:cxn>
                    <a:cxn ang="0">
                      <a:pos x="45" y="232"/>
                    </a:cxn>
                    <a:cxn ang="0">
                      <a:pos x="41" y="221"/>
                    </a:cxn>
                    <a:cxn ang="0">
                      <a:pos x="37" y="209"/>
                    </a:cxn>
                    <a:cxn ang="0">
                      <a:pos x="36" y="197"/>
                    </a:cxn>
                    <a:cxn ang="0">
                      <a:pos x="23" y="189"/>
                    </a:cxn>
                    <a:cxn ang="0">
                      <a:pos x="20" y="171"/>
                    </a:cxn>
                    <a:cxn ang="0">
                      <a:pos x="39" y="160"/>
                    </a:cxn>
                    <a:cxn ang="0">
                      <a:pos x="14" y="160"/>
                    </a:cxn>
                    <a:cxn ang="0">
                      <a:pos x="15" y="133"/>
                    </a:cxn>
                    <a:cxn ang="0">
                      <a:pos x="35" y="125"/>
                    </a:cxn>
                    <a:cxn ang="0">
                      <a:pos x="16" y="109"/>
                    </a:cxn>
                    <a:cxn ang="0">
                      <a:pos x="12" y="94"/>
                    </a:cxn>
                    <a:cxn ang="0">
                      <a:pos x="34" y="83"/>
                    </a:cxn>
                    <a:cxn ang="0">
                      <a:pos x="32" y="69"/>
                    </a:cxn>
                    <a:cxn ang="0">
                      <a:pos x="13" y="60"/>
                    </a:cxn>
                    <a:cxn ang="0">
                      <a:pos x="13" y="26"/>
                    </a:cxn>
                    <a:cxn ang="0">
                      <a:pos x="0" y="0"/>
                    </a:cxn>
                  </a:cxnLst>
                  <a:rect l="0" t="0" r="r" b="b"/>
                  <a:pathLst>
                    <a:path w="368" h="262">
                      <a:moveTo>
                        <a:pt x="0" y="0"/>
                      </a:moveTo>
                      <a:lnTo>
                        <a:pt x="368" y="1"/>
                      </a:lnTo>
                      <a:lnTo>
                        <a:pt x="356" y="19"/>
                      </a:lnTo>
                      <a:lnTo>
                        <a:pt x="353" y="57"/>
                      </a:lnTo>
                      <a:lnTo>
                        <a:pt x="334" y="67"/>
                      </a:lnTo>
                      <a:lnTo>
                        <a:pt x="334" y="82"/>
                      </a:lnTo>
                      <a:lnTo>
                        <a:pt x="354" y="82"/>
                      </a:lnTo>
                      <a:lnTo>
                        <a:pt x="353" y="108"/>
                      </a:lnTo>
                      <a:lnTo>
                        <a:pt x="338" y="114"/>
                      </a:lnTo>
                      <a:lnTo>
                        <a:pt x="350" y="129"/>
                      </a:lnTo>
                      <a:lnTo>
                        <a:pt x="350" y="148"/>
                      </a:lnTo>
                      <a:lnTo>
                        <a:pt x="340" y="159"/>
                      </a:lnTo>
                      <a:lnTo>
                        <a:pt x="355" y="174"/>
                      </a:lnTo>
                      <a:lnTo>
                        <a:pt x="351" y="191"/>
                      </a:lnTo>
                      <a:lnTo>
                        <a:pt x="343" y="205"/>
                      </a:lnTo>
                      <a:lnTo>
                        <a:pt x="335" y="228"/>
                      </a:lnTo>
                      <a:lnTo>
                        <a:pt x="320" y="244"/>
                      </a:lnTo>
                      <a:lnTo>
                        <a:pt x="311" y="249"/>
                      </a:lnTo>
                      <a:lnTo>
                        <a:pt x="298" y="252"/>
                      </a:lnTo>
                      <a:lnTo>
                        <a:pt x="283" y="256"/>
                      </a:lnTo>
                      <a:lnTo>
                        <a:pt x="266" y="258"/>
                      </a:lnTo>
                      <a:lnTo>
                        <a:pt x="249" y="260"/>
                      </a:lnTo>
                      <a:lnTo>
                        <a:pt x="229" y="261"/>
                      </a:lnTo>
                      <a:lnTo>
                        <a:pt x="209" y="262"/>
                      </a:lnTo>
                      <a:lnTo>
                        <a:pt x="188" y="262"/>
                      </a:lnTo>
                      <a:lnTo>
                        <a:pt x="167" y="262"/>
                      </a:lnTo>
                      <a:lnTo>
                        <a:pt x="146" y="261"/>
                      </a:lnTo>
                      <a:lnTo>
                        <a:pt x="127" y="260"/>
                      </a:lnTo>
                      <a:lnTo>
                        <a:pt x="108" y="258"/>
                      </a:lnTo>
                      <a:lnTo>
                        <a:pt x="91" y="256"/>
                      </a:lnTo>
                      <a:lnTo>
                        <a:pt x="76" y="252"/>
                      </a:lnTo>
                      <a:lnTo>
                        <a:pt x="62" y="249"/>
                      </a:lnTo>
                      <a:lnTo>
                        <a:pt x="52" y="244"/>
                      </a:lnTo>
                      <a:lnTo>
                        <a:pt x="45" y="232"/>
                      </a:lnTo>
                      <a:lnTo>
                        <a:pt x="41" y="221"/>
                      </a:lnTo>
                      <a:lnTo>
                        <a:pt x="37" y="209"/>
                      </a:lnTo>
                      <a:lnTo>
                        <a:pt x="36" y="197"/>
                      </a:lnTo>
                      <a:lnTo>
                        <a:pt x="23" y="189"/>
                      </a:lnTo>
                      <a:lnTo>
                        <a:pt x="20" y="171"/>
                      </a:lnTo>
                      <a:lnTo>
                        <a:pt x="39" y="160"/>
                      </a:lnTo>
                      <a:lnTo>
                        <a:pt x="14" y="160"/>
                      </a:lnTo>
                      <a:lnTo>
                        <a:pt x="15" y="133"/>
                      </a:lnTo>
                      <a:lnTo>
                        <a:pt x="35" y="125"/>
                      </a:lnTo>
                      <a:lnTo>
                        <a:pt x="16" y="109"/>
                      </a:lnTo>
                      <a:lnTo>
                        <a:pt x="12" y="94"/>
                      </a:lnTo>
                      <a:lnTo>
                        <a:pt x="34" y="83"/>
                      </a:lnTo>
                      <a:lnTo>
                        <a:pt x="32" y="69"/>
                      </a:lnTo>
                      <a:lnTo>
                        <a:pt x="13" y="60"/>
                      </a:lnTo>
                      <a:lnTo>
                        <a:pt x="13" y="26"/>
                      </a:lnTo>
                      <a:lnTo>
                        <a:pt x="0" y="0"/>
                      </a:lnTo>
                      <a:close/>
                    </a:path>
                  </a:pathLst>
                </a:custGeom>
                <a:solidFill>
                  <a:srgbClr val="33353A"/>
                </a:solidFill>
                <a:ln w="9525">
                  <a:noFill/>
                  <a:round/>
                  <a:headEnd/>
                  <a:tailEnd/>
                </a:ln>
                <a:effectLst/>
              </p:spPr>
              <p:txBody>
                <a:bodyPr/>
                <a:lstStyle/>
                <a:p>
                  <a:pPr>
                    <a:defRPr/>
                  </a:pPr>
                  <a:endParaRPr lang="en-US">
                    <a:latin typeface="Arial" charset="0"/>
                    <a:cs typeface="+mn-cs"/>
                  </a:endParaRPr>
                </a:p>
              </p:txBody>
            </p:sp>
            <p:sp>
              <p:nvSpPr>
                <p:cNvPr id="6205" name="Freeform 61"/>
                <p:cNvSpPr>
                  <a:spLocks/>
                </p:cNvSpPr>
                <p:nvPr/>
              </p:nvSpPr>
              <p:spPr bwMode="auto">
                <a:xfrm>
                  <a:off x="2350" y="3465"/>
                  <a:ext cx="172" cy="130"/>
                </a:xfrm>
                <a:custGeom>
                  <a:avLst/>
                  <a:gdLst/>
                  <a:ahLst/>
                  <a:cxnLst>
                    <a:cxn ang="0">
                      <a:pos x="42" y="0"/>
                    </a:cxn>
                    <a:cxn ang="0">
                      <a:pos x="107" y="0"/>
                    </a:cxn>
                    <a:cxn ang="0">
                      <a:pos x="171" y="0"/>
                    </a:cxn>
                    <a:cxn ang="0">
                      <a:pos x="236" y="0"/>
                    </a:cxn>
                    <a:cxn ang="0">
                      <a:pos x="300" y="0"/>
                    </a:cxn>
                    <a:cxn ang="0">
                      <a:pos x="341" y="5"/>
                    </a:cxn>
                    <a:cxn ang="0">
                      <a:pos x="333" y="19"/>
                    </a:cxn>
                    <a:cxn ang="0">
                      <a:pos x="330" y="47"/>
                    </a:cxn>
                    <a:cxn ang="0">
                      <a:pos x="321" y="61"/>
                    </a:cxn>
                    <a:cxn ang="0">
                      <a:pos x="313" y="69"/>
                    </a:cxn>
                    <a:cxn ang="0">
                      <a:pos x="313" y="81"/>
                    </a:cxn>
                    <a:cxn ang="0">
                      <a:pos x="327" y="81"/>
                    </a:cxn>
                    <a:cxn ang="0">
                      <a:pos x="331" y="95"/>
                    </a:cxn>
                    <a:cxn ang="0">
                      <a:pos x="327" y="108"/>
                    </a:cxn>
                    <a:cxn ang="0">
                      <a:pos x="315" y="113"/>
                    </a:cxn>
                    <a:cxn ang="0">
                      <a:pos x="326" y="125"/>
                    </a:cxn>
                    <a:cxn ang="0">
                      <a:pos x="328" y="137"/>
                    </a:cxn>
                    <a:cxn ang="0">
                      <a:pos x="326" y="150"/>
                    </a:cxn>
                    <a:cxn ang="0">
                      <a:pos x="318" y="158"/>
                    </a:cxn>
                    <a:cxn ang="0">
                      <a:pos x="328" y="168"/>
                    </a:cxn>
                    <a:cxn ang="0">
                      <a:pos x="330" y="180"/>
                    </a:cxn>
                    <a:cxn ang="0">
                      <a:pos x="327" y="192"/>
                    </a:cxn>
                    <a:cxn ang="0">
                      <a:pos x="321" y="203"/>
                    </a:cxn>
                    <a:cxn ang="0">
                      <a:pos x="315" y="221"/>
                    </a:cxn>
                    <a:cxn ang="0">
                      <a:pos x="307" y="234"/>
                    </a:cxn>
                    <a:cxn ang="0">
                      <a:pos x="291" y="247"/>
                    </a:cxn>
                    <a:cxn ang="0">
                      <a:pos x="250" y="256"/>
                    </a:cxn>
                    <a:cxn ang="0">
                      <a:pos x="195" y="260"/>
                    </a:cxn>
                    <a:cxn ang="0">
                      <a:pos x="137" y="260"/>
                    </a:cxn>
                    <a:cxn ang="0">
                      <a:pos x="85" y="255"/>
                    </a:cxn>
                    <a:cxn ang="0">
                      <a:pos x="48" y="243"/>
                    </a:cxn>
                    <a:cxn ang="0">
                      <a:pos x="35" y="207"/>
                    </a:cxn>
                    <a:cxn ang="0">
                      <a:pos x="27" y="190"/>
                    </a:cxn>
                    <a:cxn ang="0">
                      <a:pos x="20" y="182"/>
                    </a:cxn>
                    <a:cxn ang="0">
                      <a:pos x="18" y="169"/>
                    </a:cxn>
                    <a:cxn ang="0">
                      <a:pos x="32" y="161"/>
                    </a:cxn>
                    <a:cxn ang="0">
                      <a:pos x="25" y="158"/>
                    </a:cxn>
                    <a:cxn ang="0">
                      <a:pos x="14" y="152"/>
                    </a:cxn>
                    <a:cxn ang="0">
                      <a:pos x="14" y="131"/>
                    </a:cxn>
                    <a:cxn ang="0">
                      <a:pos x="27" y="126"/>
                    </a:cxn>
                    <a:cxn ang="0">
                      <a:pos x="24" y="116"/>
                    </a:cxn>
                    <a:cxn ang="0">
                      <a:pos x="14" y="105"/>
                    </a:cxn>
                    <a:cxn ang="0">
                      <a:pos x="11" y="93"/>
                    </a:cxn>
                    <a:cxn ang="0">
                      <a:pos x="27" y="84"/>
                    </a:cxn>
                    <a:cxn ang="0">
                      <a:pos x="31" y="75"/>
                    </a:cxn>
                    <a:cxn ang="0">
                      <a:pos x="25" y="65"/>
                    </a:cxn>
                    <a:cxn ang="0">
                      <a:pos x="11" y="59"/>
                    </a:cxn>
                    <a:cxn ang="0">
                      <a:pos x="11" y="34"/>
                    </a:cxn>
                    <a:cxn ang="0">
                      <a:pos x="5" y="13"/>
                    </a:cxn>
                  </a:cxnLst>
                  <a:rect l="0" t="0" r="r" b="b"/>
                  <a:pathLst>
                    <a:path w="343" h="262">
                      <a:moveTo>
                        <a:pt x="0" y="0"/>
                      </a:moveTo>
                      <a:lnTo>
                        <a:pt x="22" y="0"/>
                      </a:lnTo>
                      <a:lnTo>
                        <a:pt x="42" y="0"/>
                      </a:lnTo>
                      <a:lnTo>
                        <a:pt x="64" y="0"/>
                      </a:lnTo>
                      <a:lnTo>
                        <a:pt x="85" y="0"/>
                      </a:lnTo>
                      <a:lnTo>
                        <a:pt x="107" y="0"/>
                      </a:lnTo>
                      <a:lnTo>
                        <a:pt x="129" y="0"/>
                      </a:lnTo>
                      <a:lnTo>
                        <a:pt x="149" y="0"/>
                      </a:lnTo>
                      <a:lnTo>
                        <a:pt x="171" y="0"/>
                      </a:lnTo>
                      <a:lnTo>
                        <a:pt x="193" y="0"/>
                      </a:lnTo>
                      <a:lnTo>
                        <a:pt x="214" y="0"/>
                      </a:lnTo>
                      <a:lnTo>
                        <a:pt x="236" y="0"/>
                      </a:lnTo>
                      <a:lnTo>
                        <a:pt x="258" y="0"/>
                      </a:lnTo>
                      <a:lnTo>
                        <a:pt x="278" y="0"/>
                      </a:lnTo>
                      <a:lnTo>
                        <a:pt x="300" y="0"/>
                      </a:lnTo>
                      <a:lnTo>
                        <a:pt x="321" y="0"/>
                      </a:lnTo>
                      <a:lnTo>
                        <a:pt x="343" y="0"/>
                      </a:lnTo>
                      <a:lnTo>
                        <a:pt x="341" y="5"/>
                      </a:lnTo>
                      <a:lnTo>
                        <a:pt x="338" y="9"/>
                      </a:lnTo>
                      <a:lnTo>
                        <a:pt x="335" y="14"/>
                      </a:lnTo>
                      <a:lnTo>
                        <a:pt x="333" y="19"/>
                      </a:lnTo>
                      <a:lnTo>
                        <a:pt x="331" y="28"/>
                      </a:lnTo>
                      <a:lnTo>
                        <a:pt x="331" y="37"/>
                      </a:lnTo>
                      <a:lnTo>
                        <a:pt x="330" y="47"/>
                      </a:lnTo>
                      <a:lnTo>
                        <a:pt x="329" y="57"/>
                      </a:lnTo>
                      <a:lnTo>
                        <a:pt x="324" y="59"/>
                      </a:lnTo>
                      <a:lnTo>
                        <a:pt x="321" y="61"/>
                      </a:lnTo>
                      <a:lnTo>
                        <a:pt x="316" y="63"/>
                      </a:lnTo>
                      <a:lnTo>
                        <a:pt x="313" y="66"/>
                      </a:lnTo>
                      <a:lnTo>
                        <a:pt x="313" y="69"/>
                      </a:lnTo>
                      <a:lnTo>
                        <a:pt x="313" y="73"/>
                      </a:lnTo>
                      <a:lnTo>
                        <a:pt x="313" y="77"/>
                      </a:lnTo>
                      <a:lnTo>
                        <a:pt x="313" y="81"/>
                      </a:lnTo>
                      <a:lnTo>
                        <a:pt x="318" y="81"/>
                      </a:lnTo>
                      <a:lnTo>
                        <a:pt x="322" y="81"/>
                      </a:lnTo>
                      <a:lnTo>
                        <a:pt x="327" y="81"/>
                      </a:lnTo>
                      <a:lnTo>
                        <a:pt x="331" y="81"/>
                      </a:lnTo>
                      <a:lnTo>
                        <a:pt x="331" y="88"/>
                      </a:lnTo>
                      <a:lnTo>
                        <a:pt x="331" y="95"/>
                      </a:lnTo>
                      <a:lnTo>
                        <a:pt x="330" y="101"/>
                      </a:lnTo>
                      <a:lnTo>
                        <a:pt x="330" y="107"/>
                      </a:lnTo>
                      <a:lnTo>
                        <a:pt x="327" y="108"/>
                      </a:lnTo>
                      <a:lnTo>
                        <a:pt x="323" y="110"/>
                      </a:lnTo>
                      <a:lnTo>
                        <a:pt x="320" y="112"/>
                      </a:lnTo>
                      <a:lnTo>
                        <a:pt x="315" y="113"/>
                      </a:lnTo>
                      <a:lnTo>
                        <a:pt x="319" y="116"/>
                      </a:lnTo>
                      <a:lnTo>
                        <a:pt x="322" y="120"/>
                      </a:lnTo>
                      <a:lnTo>
                        <a:pt x="326" y="125"/>
                      </a:lnTo>
                      <a:lnTo>
                        <a:pt x="328" y="128"/>
                      </a:lnTo>
                      <a:lnTo>
                        <a:pt x="328" y="133"/>
                      </a:lnTo>
                      <a:lnTo>
                        <a:pt x="328" y="137"/>
                      </a:lnTo>
                      <a:lnTo>
                        <a:pt x="328" y="142"/>
                      </a:lnTo>
                      <a:lnTo>
                        <a:pt x="328" y="146"/>
                      </a:lnTo>
                      <a:lnTo>
                        <a:pt x="326" y="150"/>
                      </a:lnTo>
                      <a:lnTo>
                        <a:pt x="323" y="152"/>
                      </a:lnTo>
                      <a:lnTo>
                        <a:pt x="320" y="156"/>
                      </a:lnTo>
                      <a:lnTo>
                        <a:pt x="318" y="158"/>
                      </a:lnTo>
                      <a:lnTo>
                        <a:pt x="321" y="161"/>
                      </a:lnTo>
                      <a:lnTo>
                        <a:pt x="324" y="165"/>
                      </a:lnTo>
                      <a:lnTo>
                        <a:pt x="328" y="168"/>
                      </a:lnTo>
                      <a:lnTo>
                        <a:pt x="331" y="172"/>
                      </a:lnTo>
                      <a:lnTo>
                        <a:pt x="330" y="176"/>
                      </a:lnTo>
                      <a:lnTo>
                        <a:pt x="330" y="180"/>
                      </a:lnTo>
                      <a:lnTo>
                        <a:pt x="329" y="184"/>
                      </a:lnTo>
                      <a:lnTo>
                        <a:pt x="328" y="189"/>
                      </a:lnTo>
                      <a:lnTo>
                        <a:pt x="327" y="192"/>
                      </a:lnTo>
                      <a:lnTo>
                        <a:pt x="324" y="196"/>
                      </a:lnTo>
                      <a:lnTo>
                        <a:pt x="323" y="199"/>
                      </a:lnTo>
                      <a:lnTo>
                        <a:pt x="321" y="203"/>
                      </a:lnTo>
                      <a:lnTo>
                        <a:pt x="319" y="209"/>
                      </a:lnTo>
                      <a:lnTo>
                        <a:pt x="318" y="214"/>
                      </a:lnTo>
                      <a:lnTo>
                        <a:pt x="315" y="221"/>
                      </a:lnTo>
                      <a:lnTo>
                        <a:pt x="313" y="227"/>
                      </a:lnTo>
                      <a:lnTo>
                        <a:pt x="309" y="230"/>
                      </a:lnTo>
                      <a:lnTo>
                        <a:pt x="307" y="234"/>
                      </a:lnTo>
                      <a:lnTo>
                        <a:pt x="304" y="239"/>
                      </a:lnTo>
                      <a:lnTo>
                        <a:pt x="300" y="242"/>
                      </a:lnTo>
                      <a:lnTo>
                        <a:pt x="291" y="247"/>
                      </a:lnTo>
                      <a:lnTo>
                        <a:pt x="280" y="250"/>
                      </a:lnTo>
                      <a:lnTo>
                        <a:pt x="266" y="254"/>
                      </a:lnTo>
                      <a:lnTo>
                        <a:pt x="250" y="256"/>
                      </a:lnTo>
                      <a:lnTo>
                        <a:pt x="232" y="258"/>
                      </a:lnTo>
                      <a:lnTo>
                        <a:pt x="214" y="260"/>
                      </a:lnTo>
                      <a:lnTo>
                        <a:pt x="195" y="260"/>
                      </a:lnTo>
                      <a:lnTo>
                        <a:pt x="176" y="262"/>
                      </a:lnTo>
                      <a:lnTo>
                        <a:pt x="156" y="260"/>
                      </a:lnTo>
                      <a:lnTo>
                        <a:pt x="137" y="260"/>
                      </a:lnTo>
                      <a:lnTo>
                        <a:pt x="118" y="259"/>
                      </a:lnTo>
                      <a:lnTo>
                        <a:pt x="101" y="257"/>
                      </a:lnTo>
                      <a:lnTo>
                        <a:pt x="85" y="255"/>
                      </a:lnTo>
                      <a:lnTo>
                        <a:pt x="70" y="251"/>
                      </a:lnTo>
                      <a:lnTo>
                        <a:pt x="57" y="248"/>
                      </a:lnTo>
                      <a:lnTo>
                        <a:pt x="48" y="243"/>
                      </a:lnTo>
                      <a:lnTo>
                        <a:pt x="42" y="232"/>
                      </a:lnTo>
                      <a:lnTo>
                        <a:pt x="38" y="219"/>
                      </a:lnTo>
                      <a:lnTo>
                        <a:pt x="35" y="207"/>
                      </a:lnTo>
                      <a:lnTo>
                        <a:pt x="34" y="195"/>
                      </a:lnTo>
                      <a:lnTo>
                        <a:pt x="31" y="192"/>
                      </a:lnTo>
                      <a:lnTo>
                        <a:pt x="27" y="190"/>
                      </a:lnTo>
                      <a:lnTo>
                        <a:pt x="24" y="189"/>
                      </a:lnTo>
                      <a:lnTo>
                        <a:pt x="22" y="187"/>
                      </a:lnTo>
                      <a:lnTo>
                        <a:pt x="20" y="182"/>
                      </a:lnTo>
                      <a:lnTo>
                        <a:pt x="20" y="177"/>
                      </a:lnTo>
                      <a:lnTo>
                        <a:pt x="19" y="174"/>
                      </a:lnTo>
                      <a:lnTo>
                        <a:pt x="18" y="169"/>
                      </a:lnTo>
                      <a:lnTo>
                        <a:pt x="23" y="166"/>
                      </a:lnTo>
                      <a:lnTo>
                        <a:pt x="27" y="164"/>
                      </a:lnTo>
                      <a:lnTo>
                        <a:pt x="32" y="161"/>
                      </a:lnTo>
                      <a:lnTo>
                        <a:pt x="37" y="158"/>
                      </a:lnTo>
                      <a:lnTo>
                        <a:pt x="31" y="158"/>
                      </a:lnTo>
                      <a:lnTo>
                        <a:pt x="25" y="158"/>
                      </a:lnTo>
                      <a:lnTo>
                        <a:pt x="19" y="158"/>
                      </a:lnTo>
                      <a:lnTo>
                        <a:pt x="14" y="158"/>
                      </a:lnTo>
                      <a:lnTo>
                        <a:pt x="14" y="152"/>
                      </a:lnTo>
                      <a:lnTo>
                        <a:pt x="14" y="145"/>
                      </a:lnTo>
                      <a:lnTo>
                        <a:pt x="14" y="138"/>
                      </a:lnTo>
                      <a:lnTo>
                        <a:pt x="14" y="131"/>
                      </a:lnTo>
                      <a:lnTo>
                        <a:pt x="18" y="129"/>
                      </a:lnTo>
                      <a:lnTo>
                        <a:pt x="23" y="128"/>
                      </a:lnTo>
                      <a:lnTo>
                        <a:pt x="27" y="126"/>
                      </a:lnTo>
                      <a:lnTo>
                        <a:pt x="32" y="125"/>
                      </a:lnTo>
                      <a:lnTo>
                        <a:pt x="27" y="120"/>
                      </a:lnTo>
                      <a:lnTo>
                        <a:pt x="24" y="116"/>
                      </a:lnTo>
                      <a:lnTo>
                        <a:pt x="19" y="113"/>
                      </a:lnTo>
                      <a:lnTo>
                        <a:pt x="15" y="108"/>
                      </a:lnTo>
                      <a:lnTo>
                        <a:pt x="14" y="105"/>
                      </a:lnTo>
                      <a:lnTo>
                        <a:pt x="14" y="100"/>
                      </a:lnTo>
                      <a:lnTo>
                        <a:pt x="12" y="97"/>
                      </a:lnTo>
                      <a:lnTo>
                        <a:pt x="11" y="93"/>
                      </a:lnTo>
                      <a:lnTo>
                        <a:pt x="17" y="91"/>
                      </a:lnTo>
                      <a:lnTo>
                        <a:pt x="22" y="88"/>
                      </a:lnTo>
                      <a:lnTo>
                        <a:pt x="27" y="84"/>
                      </a:lnTo>
                      <a:lnTo>
                        <a:pt x="32" y="82"/>
                      </a:lnTo>
                      <a:lnTo>
                        <a:pt x="31" y="78"/>
                      </a:lnTo>
                      <a:lnTo>
                        <a:pt x="31" y="75"/>
                      </a:lnTo>
                      <a:lnTo>
                        <a:pt x="31" y="72"/>
                      </a:lnTo>
                      <a:lnTo>
                        <a:pt x="30" y="67"/>
                      </a:lnTo>
                      <a:lnTo>
                        <a:pt x="25" y="65"/>
                      </a:lnTo>
                      <a:lnTo>
                        <a:pt x="20" y="62"/>
                      </a:lnTo>
                      <a:lnTo>
                        <a:pt x="16" y="61"/>
                      </a:lnTo>
                      <a:lnTo>
                        <a:pt x="11" y="59"/>
                      </a:lnTo>
                      <a:lnTo>
                        <a:pt x="11" y="51"/>
                      </a:lnTo>
                      <a:lnTo>
                        <a:pt x="11" y="42"/>
                      </a:lnTo>
                      <a:lnTo>
                        <a:pt x="11" y="34"/>
                      </a:lnTo>
                      <a:lnTo>
                        <a:pt x="11" y="25"/>
                      </a:lnTo>
                      <a:lnTo>
                        <a:pt x="9" y="20"/>
                      </a:lnTo>
                      <a:lnTo>
                        <a:pt x="5" y="13"/>
                      </a:lnTo>
                      <a:lnTo>
                        <a:pt x="2" y="6"/>
                      </a:lnTo>
                      <a:lnTo>
                        <a:pt x="0" y="0"/>
                      </a:lnTo>
                      <a:close/>
                    </a:path>
                  </a:pathLst>
                </a:custGeom>
                <a:solidFill>
                  <a:srgbClr val="3D3F42"/>
                </a:solidFill>
                <a:ln w="9525">
                  <a:noFill/>
                  <a:round/>
                  <a:headEnd/>
                  <a:tailEnd/>
                </a:ln>
                <a:effectLst/>
              </p:spPr>
              <p:txBody>
                <a:bodyPr/>
                <a:lstStyle/>
                <a:p>
                  <a:pPr>
                    <a:defRPr/>
                  </a:pPr>
                  <a:endParaRPr lang="en-US">
                    <a:latin typeface="Arial" charset="0"/>
                    <a:cs typeface="+mn-cs"/>
                  </a:endParaRPr>
                </a:p>
              </p:txBody>
            </p:sp>
            <p:sp>
              <p:nvSpPr>
                <p:cNvPr id="6206" name="Freeform 62"/>
                <p:cNvSpPr>
                  <a:spLocks/>
                </p:cNvSpPr>
                <p:nvPr/>
              </p:nvSpPr>
              <p:spPr bwMode="auto">
                <a:xfrm>
                  <a:off x="2357" y="3465"/>
                  <a:ext cx="160" cy="130"/>
                </a:xfrm>
                <a:custGeom>
                  <a:avLst/>
                  <a:gdLst/>
                  <a:ahLst/>
                  <a:cxnLst>
                    <a:cxn ang="0">
                      <a:pos x="41" y="0"/>
                    </a:cxn>
                    <a:cxn ang="0">
                      <a:pos x="100" y="0"/>
                    </a:cxn>
                    <a:cxn ang="0">
                      <a:pos x="160" y="0"/>
                    </a:cxn>
                    <a:cxn ang="0">
                      <a:pos x="220" y="0"/>
                    </a:cxn>
                    <a:cxn ang="0">
                      <a:pos x="280" y="0"/>
                    </a:cxn>
                    <a:cxn ang="0">
                      <a:pos x="318" y="5"/>
                    </a:cxn>
                    <a:cxn ang="0">
                      <a:pos x="311" y="19"/>
                    </a:cxn>
                    <a:cxn ang="0">
                      <a:pos x="309" y="47"/>
                    </a:cxn>
                    <a:cxn ang="0">
                      <a:pos x="300" y="61"/>
                    </a:cxn>
                    <a:cxn ang="0">
                      <a:pos x="292" y="69"/>
                    </a:cxn>
                    <a:cxn ang="0">
                      <a:pos x="292" y="81"/>
                    </a:cxn>
                    <a:cxn ang="0">
                      <a:pos x="304" y="81"/>
                    </a:cxn>
                    <a:cxn ang="0">
                      <a:pos x="309" y="94"/>
                    </a:cxn>
                    <a:cxn ang="0">
                      <a:pos x="304" y="109"/>
                    </a:cxn>
                    <a:cxn ang="0">
                      <a:pos x="295" y="112"/>
                    </a:cxn>
                    <a:cxn ang="0">
                      <a:pos x="304" y="124"/>
                    </a:cxn>
                    <a:cxn ang="0">
                      <a:pos x="307" y="137"/>
                    </a:cxn>
                    <a:cxn ang="0">
                      <a:pos x="304" y="149"/>
                    </a:cxn>
                    <a:cxn ang="0">
                      <a:pos x="296" y="157"/>
                    </a:cxn>
                    <a:cxn ang="0">
                      <a:pos x="307" y="168"/>
                    </a:cxn>
                    <a:cxn ang="0">
                      <a:pos x="309" y="180"/>
                    </a:cxn>
                    <a:cxn ang="0">
                      <a:pos x="305" y="191"/>
                    </a:cxn>
                    <a:cxn ang="0">
                      <a:pos x="300" y="203"/>
                    </a:cxn>
                    <a:cxn ang="0">
                      <a:pos x="295" y="220"/>
                    </a:cxn>
                    <a:cxn ang="0">
                      <a:pos x="287" y="234"/>
                    </a:cxn>
                    <a:cxn ang="0">
                      <a:pos x="272" y="247"/>
                    </a:cxn>
                    <a:cxn ang="0">
                      <a:pos x="233" y="256"/>
                    </a:cxn>
                    <a:cxn ang="0">
                      <a:pos x="182" y="261"/>
                    </a:cxn>
                    <a:cxn ang="0">
                      <a:pos x="128" y="259"/>
                    </a:cxn>
                    <a:cxn ang="0">
                      <a:pos x="79" y="254"/>
                    </a:cxn>
                    <a:cxn ang="0">
                      <a:pos x="45" y="242"/>
                    </a:cxn>
                    <a:cxn ang="0">
                      <a:pos x="34" y="206"/>
                    </a:cxn>
                    <a:cxn ang="0">
                      <a:pos x="27" y="190"/>
                    </a:cxn>
                    <a:cxn ang="0">
                      <a:pos x="20" y="181"/>
                    </a:cxn>
                    <a:cxn ang="0">
                      <a:pos x="19" y="170"/>
                    </a:cxn>
                    <a:cxn ang="0">
                      <a:pos x="30" y="160"/>
                    </a:cxn>
                    <a:cxn ang="0">
                      <a:pos x="24" y="158"/>
                    </a:cxn>
                    <a:cxn ang="0">
                      <a:pos x="13" y="151"/>
                    </a:cxn>
                    <a:cxn ang="0">
                      <a:pos x="14" y="132"/>
                    </a:cxn>
                    <a:cxn ang="0">
                      <a:pos x="26" y="126"/>
                    </a:cxn>
                    <a:cxn ang="0">
                      <a:pos x="23" y="115"/>
                    </a:cxn>
                    <a:cxn ang="0">
                      <a:pos x="14" y="105"/>
                    </a:cxn>
                    <a:cxn ang="0">
                      <a:pos x="12" y="94"/>
                    </a:cxn>
                    <a:cxn ang="0">
                      <a:pos x="26" y="84"/>
                    </a:cxn>
                    <a:cxn ang="0">
                      <a:pos x="30" y="75"/>
                    </a:cxn>
                    <a:cxn ang="0">
                      <a:pos x="24" y="66"/>
                    </a:cxn>
                    <a:cxn ang="0">
                      <a:pos x="12" y="59"/>
                    </a:cxn>
                    <a:cxn ang="0">
                      <a:pos x="12" y="34"/>
                    </a:cxn>
                    <a:cxn ang="0">
                      <a:pos x="6" y="13"/>
                    </a:cxn>
                  </a:cxnLst>
                  <a:rect l="0" t="0" r="r" b="b"/>
                  <a:pathLst>
                    <a:path w="320" h="261">
                      <a:moveTo>
                        <a:pt x="0" y="0"/>
                      </a:moveTo>
                      <a:lnTo>
                        <a:pt x="20" y="0"/>
                      </a:lnTo>
                      <a:lnTo>
                        <a:pt x="41" y="0"/>
                      </a:lnTo>
                      <a:lnTo>
                        <a:pt x="60" y="0"/>
                      </a:lnTo>
                      <a:lnTo>
                        <a:pt x="81" y="0"/>
                      </a:lnTo>
                      <a:lnTo>
                        <a:pt x="100" y="0"/>
                      </a:lnTo>
                      <a:lnTo>
                        <a:pt x="121" y="0"/>
                      </a:lnTo>
                      <a:lnTo>
                        <a:pt x="141" y="0"/>
                      </a:lnTo>
                      <a:lnTo>
                        <a:pt x="160" y="0"/>
                      </a:lnTo>
                      <a:lnTo>
                        <a:pt x="181" y="0"/>
                      </a:lnTo>
                      <a:lnTo>
                        <a:pt x="201" y="0"/>
                      </a:lnTo>
                      <a:lnTo>
                        <a:pt x="220" y="0"/>
                      </a:lnTo>
                      <a:lnTo>
                        <a:pt x="241" y="0"/>
                      </a:lnTo>
                      <a:lnTo>
                        <a:pt x="260" y="0"/>
                      </a:lnTo>
                      <a:lnTo>
                        <a:pt x="280" y="0"/>
                      </a:lnTo>
                      <a:lnTo>
                        <a:pt x="301" y="0"/>
                      </a:lnTo>
                      <a:lnTo>
                        <a:pt x="320" y="0"/>
                      </a:lnTo>
                      <a:lnTo>
                        <a:pt x="318" y="5"/>
                      </a:lnTo>
                      <a:lnTo>
                        <a:pt x="316" y="9"/>
                      </a:lnTo>
                      <a:lnTo>
                        <a:pt x="313" y="14"/>
                      </a:lnTo>
                      <a:lnTo>
                        <a:pt x="311" y="19"/>
                      </a:lnTo>
                      <a:lnTo>
                        <a:pt x="310" y="28"/>
                      </a:lnTo>
                      <a:lnTo>
                        <a:pt x="310" y="37"/>
                      </a:lnTo>
                      <a:lnTo>
                        <a:pt x="309" y="47"/>
                      </a:lnTo>
                      <a:lnTo>
                        <a:pt x="308" y="57"/>
                      </a:lnTo>
                      <a:lnTo>
                        <a:pt x="303" y="59"/>
                      </a:lnTo>
                      <a:lnTo>
                        <a:pt x="300" y="61"/>
                      </a:lnTo>
                      <a:lnTo>
                        <a:pt x="296" y="64"/>
                      </a:lnTo>
                      <a:lnTo>
                        <a:pt x="292" y="66"/>
                      </a:lnTo>
                      <a:lnTo>
                        <a:pt x="292" y="69"/>
                      </a:lnTo>
                      <a:lnTo>
                        <a:pt x="292" y="73"/>
                      </a:lnTo>
                      <a:lnTo>
                        <a:pt x="292" y="77"/>
                      </a:lnTo>
                      <a:lnTo>
                        <a:pt x="292" y="81"/>
                      </a:lnTo>
                      <a:lnTo>
                        <a:pt x="296" y="81"/>
                      </a:lnTo>
                      <a:lnTo>
                        <a:pt x="301" y="81"/>
                      </a:lnTo>
                      <a:lnTo>
                        <a:pt x="304" y="81"/>
                      </a:lnTo>
                      <a:lnTo>
                        <a:pt x="309" y="81"/>
                      </a:lnTo>
                      <a:lnTo>
                        <a:pt x="309" y="88"/>
                      </a:lnTo>
                      <a:lnTo>
                        <a:pt x="309" y="94"/>
                      </a:lnTo>
                      <a:lnTo>
                        <a:pt x="309" y="100"/>
                      </a:lnTo>
                      <a:lnTo>
                        <a:pt x="308" y="107"/>
                      </a:lnTo>
                      <a:lnTo>
                        <a:pt x="304" y="109"/>
                      </a:lnTo>
                      <a:lnTo>
                        <a:pt x="302" y="110"/>
                      </a:lnTo>
                      <a:lnTo>
                        <a:pt x="298" y="111"/>
                      </a:lnTo>
                      <a:lnTo>
                        <a:pt x="295" y="112"/>
                      </a:lnTo>
                      <a:lnTo>
                        <a:pt x="297" y="117"/>
                      </a:lnTo>
                      <a:lnTo>
                        <a:pt x="301" y="120"/>
                      </a:lnTo>
                      <a:lnTo>
                        <a:pt x="304" y="124"/>
                      </a:lnTo>
                      <a:lnTo>
                        <a:pt x="307" y="128"/>
                      </a:lnTo>
                      <a:lnTo>
                        <a:pt x="307" y="133"/>
                      </a:lnTo>
                      <a:lnTo>
                        <a:pt x="307" y="137"/>
                      </a:lnTo>
                      <a:lnTo>
                        <a:pt x="307" y="142"/>
                      </a:lnTo>
                      <a:lnTo>
                        <a:pt x="307" y="147"/>
                      </a:lnTo>
                      <a:lnTo>
                        <a:pt x="304" y="149"/>
                      </a:lnTo>
                      <a:lnTo>
                        <a:pt x="302" y="151"/>
                      </a:lnTo>
                      <a:lnTo>
                        <a:pt x="298" y="155"/>
                      </a:lnTo>
                      <a:lnTo>
                        <a:pt x="296" y="157"/>
                      </a:lnTo>
                      <a:lnTo>
                        <a:pt x="300" y="160"/>
                      </a:lnTo>
                      <a:lnTo>
                        <a:pt x="303" y="164"/>
                      </a:lnTo>
                      <a:lnTo>
                        <a:pt x="307" y="168"/>
                      </a:lnTo>
                      <a:lnTo>
                        <a:pt x="310" y="172"/>
                      </a:lnTo>
                      <a:lnTo>
                        <a:pt x="309" y="176"/>
                      </a:lnTo>
                      <a:lnTo>
                        <a:pt x="309" y="180"/>
                      </a:lnTo>
                      <a:lnTo>
                        <a:pt x="308" y="183"/>
                      </a:lnTo>
                      <a:lnTo>
                        <a:pt x="307" y="188"/>
                      </a:lnTo>
                      <a:lnTo>
                        <a:pt x="305" y="191"/>
                      </a:lnTo>
                      <a:lnTo>
                        <a:pt x="303" y="195"/>
                      </a:lnTo>
                      <a:lnTo>
                        <a:pt x="302" y="200"/>
                      </a:lnTo>
                      <a:lnTo>
                        <a:pt x="300" y="203"/>
                      </a:lnTo>
                      <a:lnTo>
                        <a:pt x="298" y="209"/>
                      </a:lnTo>
                      <a:lnTo>
                        <a:pt x="296" y="214"/>
                      </a:lnTo>
                      <a:lnTo>
                        <a:pt x="295" y="220"/>
                      </a:lnTo>
                      <a:lnTo>
                        <a:pt x="293" y="226"/>
                      </a:lnTo>
                      <a:lnTo>
                        <a:pt x="290" y="231"/>
                      </a:lnTo>
                      <a:lnTo>
                        <a:pt x="287" y="234"/>
                      </a:lnTo>
                      <a:lnTo>
                        <a:pt x="284" y="238"/>
                      </a:lnTo>
                      <a:lnTo>
                        <a:pt x="280" y="242"/>
                      </a:lnTo>
                      <a:lnTo>
                        <a:pt x="272" y="247"/>
                      </a:lnTo>
                      <a:lnTo>
                        <a:pt x="260" y="250"/>
                      </a:lnTo>
                      <a:lnTo>
                        <a:pt x="248" y="254"/>
                      </a:lnTo>
                      <a:lnTo>
                        <a:pt x="233" y="256"/>
                      </a:lnTo>
                      <a:lnTo>
                        <a:pt x="217" y="258"/>
                      </a:lnTo>
                      <a:lnTo>
                        <a:pt x="199" y="259"/>
                      </a:lnTo>
                      <a:lnTo>
                        <a:pt x="182" y="261"/>
                      </a:lnTo>
                      <a:lnTo>
                        <a:pt x="164" y="261"/>
                      </a:lnTo>
                      <a:lnTo>
                        <a:pt x="145" y="261"/>
                      </a:lnTo>
                      <a:lnTo>
                        <a:pt x="128" y="259"/>
                      </a:lnTo>
                      <a:lnTo>
                        <a:pt x="111" y="258"/>
                      </a:lnTo>
                      <a:lnTo>
                        <a:pt x="94" y="256"/>
                      </a:lnTo>
                      <a:lnTo>
                        <a:pt x="79" y="254"/>
                      </a:lnTo>
                      <a:lnTo>
                        <a:pt x="66" y="250"/>
                      </a:lnTo>
                      <a:lnTo>
                        <a:pt x="54" y="247"/>
                      </a:lnTo>
                      <a:lnTo>
                        <a:pt x="45" y="242"/>
                      </a:lnTo>
                      <a:lnTo>
                        <a:pt x="41" y="231"/>
                      </a:lnTo>
                      <a:lnTo>
                        <a:pt x="36" y="218"/>
                      </a:lnTo>
                      <a:lnTo>
                        <a:pt x="34" y="206"/>
                      </a:lnTo>
                      <a:lnTo>
                        <a:pt x="32" y="194"/>
                      </a:lnTo>
                      <a:lnTo>
                        <a:pt x="30" y="191"/>
                      </a:lnTo>
                      <a:lnTo>
                        <a:pt x="27" y="190"/>
                      </a:lnTo>
                      <a:lnTo>
                        <a:pt x="23" y="188"/>
                      </a:lnTo>
                      <a:lnTo>
                        <a:pt x="21" y="186"/>
                      </a:lnTo>
                      <a:lnTo>
                        <a:pt x="20" y="181"/>
                      </a:lnTo>
                      <a:lnTo>
                        <a:pt x="20" y="178"/>
                      </a:lnTo>
                      <a:lnTo>
                        <a:pt x="19" y="174"/>
                      </a:lnTo>
                      <a:lnTo>
                        <a:pt x="19" y="170"/>
                      </a:lnTo>
                      <a:lnTo>
                        <a:pt x="23" y="166"/>
                      </a:lnTo>
                      <a:lnTo>
                        <a:pt x="27" y="163"/>
                      </a:lnTo>
                      <a:lnTo>
                        <a:pt x="30" y="160"/>
                      </a:lnTo>
                      <a:lnTo>
                        <a:pt x="35" y="158"/>
                      </a:lnTo>
                      <a:lnTo>
                        <a:pt x="29" y="158"/>
                      </a:lnTo>
                      <a:lnTo>
                        <a:pt x="24" y="158"/>
                      </a:lnTo>
                      <a:lnTo>
                        <a:pt x="19" y="158"/>
                      </a:lnTo>
                      <a:lnTo>
                        <a:pt x="13" y="158"/>
                      </a:lnTo>
                      <a:lnTo>
                        <a:pt x="13" y="151"/>
                      </a:lnTo>
                      <a:lnTo>
                        <a:pt x="13" y="144"/>
                      </a:lnTo>
                      <a:lnTo>
                        <a:pt x="13" y="137"/>
                      </a:lnTo>
                      <a:lnTo>
                        <a:pt x="14" y="132"/>
                      </a:lnTo>
                      <a:lnTo>
                        <a:pt x="18" y="129"/>
                      </a:lnTo>
                      <a:lnTo>
                        <a:pt x="22" y="127"/>
                      </a:lnTo>
                      <a:lnTo>
                        <a:pt x="26" y="126"/>
                      </a:lnTo>
                      <a:lnTo>
                        <a:pt x="30" y="124"/>
                      </a:lnTo>
                      <a:lnTo>
                        <a:pt x="27" y="119"/>
                      </a:lnTo>
                      <a:lnTo>
                        <a:pt x="23" y="115"/>
                      </a:lnTo>
                      <a:lnTo>
                        <a:pt x="19" y="112"/>
                      </a:lnTo>
                      <a:lnTo>
                        <a:pt x="15" y="109"/>
                      </a:lnTo>
                      <a:lnTo>
                        <a:pt x="14" y="105"/>
                      </a:lnTo>
                      <a:lnTo>
                        <a:pt x="14" y="100"/>
                      </a:lnTo>
                      <a:lnTo>
                        <a:pt x="13" y="97"/>
                      </a:lnTo>
                      <a:lnTo>
                        <a:pt x="12" y="94"/>
                      </a:lnTo>
                      <a:lnTo>
                        <a:pt x="16" y="91"/>
                      </a:lnTo>
                      <a:lnTo>
                        <a:pt x="21" y="88"/>
                      </a:lnTo>
                      <a:lnTo>
                        <a:pt x="26" y="84"/>
                      </a:lnTo>
                      <a:lnTo>
                        <a:pt x="30" y="82"/>
                      </a:lnTo>
                      <a:lnTo>
                        <a:pt x="30" y="79"/>
                      </a:lnTo>
                      <a:lnTo>
                        <a:pt x="30" y="75"/>
                      </a:lnTo>
                      <a:lnTo>
                        <a:pt x="29" y="72"/>
                      </a:lnTo>
                      <a:lnTo>
                        <a:pt x="29" y="68"/>
                      </a:lnTo>
                      <a:lnTo>
                        <a:pt x="24" y="66"/>
                      </a:lnTo>
                      <a:lnTo>
                        <a:pt x="21" y="64"/>
                      </a:lnTo>
                      <a:lnTo>
                        <a:pt x="16" y="61"/>
                      </a:lnTo>
                      <a:lnTo>
                        <a:pt x="12" y="59"/>
                      </a:lnTo>
                      <a:lnTo>
                        <a:pt x="12" y="51"/>
                      </a:lnTo>
                      <a:lnTo>
                        <a:pt x="12" y="42"/>
                      </a:lnTo>
                      <a:lnTo>
                        <a:pt x="12" y="34"/>
                      </a:lnTo>
                      <a:lnTo>
                        <a:pt x="12" y="26"/>
                      </a:lnTo>
                      <a:lnTo>
                        <a:pt x="9" y="20"/>
                      </a:lnTo>
                      <a:lnTo>
                        <a:pt x="6" y="13"/>
                      </a:lnTo>
                      <a:lnTo>
                        <a:pt x="4" y="6"/>
                      </a:lnTo>
                      <a:lnTo>
                        <a:pt x="0" y="0"/>
                      </a:lnTo>
                      <a:close/>
                    </a:path>
                  </a:pathLst>
                </a:custGeom>
                <a:solidFill>
                  <a:srgbClr val="47474C"/>
                </a:solidFill>
                <a:ln w="9525">
                  <a:noFill/>
                  <a:round/>
                  <a:headEnd/>
                  <a:tailEnd/>
                </a:ln>
                <a:effectLst/>
              </p:spPr>
              <p:txBody>
                <a:bodyPr/>
                <a:lstStyle/>
                <a:p>
                  <a:pPr>
                    <a:defRPr/>
                  </a:pPr>
                  <a:endParaRPr lang="en-US">
                    <a:latin typeface="Arial" charset="0"/>
                    <a:cs typeface="+mn-cs"/>
                  </a:endParaRPr>
                </a:p>
              </p:txBody>
            </p:sp>
            <p:sp>
              <p:nvSpPr>
                <p:cNvPr id="6207" name="Freeform 63"/>
                <p:cNvSpPr>
                  <a:spLocks/>
                </p:cNvSpPr>
                <p:nvPr/>
              </p:nvSpPr>
              <p:spPr bwMode="auto">
                <a:xfrm>
                  <a:off x="2362" y="3465"/>
                  <a:ext cx="148" cy="130"/>
                </a:xfrm>
                <a:custGeom>
                  <a:avLst/>
                  <a:gdLst/>
                  <a:ahLst/>
                  <a:cxnLst>
                    <a:cxn ang="0">
                      <a:pos x="37" y="0"/>
                    </a:cxn>
                    <a:cxn ang="0">
                      <a:pos x="92" y="0"/>
                    </a:cxn>
                    <a:cxn ang="0">
                      <a:pos x="147" y="0"/>
                    </a:cxn>
                    <a:cxn ang="0">
                      <a:pos x="203" y="0"/>
                    </a:cxn>
                    <a:cxn ang="0">
                      <a:pos x="259" y="2"/>
                    </a:cxn>
                    <a:cxn ang="0">
                      <a:pos x="294" y="6"/>
                    </a:cxn>
                    <a:cxn ang="0">
                      <a:pos x="287" y="19"/>
                    </a:cxn>
                    <a:cxn ang="0">
                      <a:pos x="284" y="48"/>
                    </a:cxn>
                    <a:cxn ang="0">
                      <a:pos x="276" y="60"/>
                    </a:cxn>
                    <a:cxn ang="0">
                      <a:pos x="269" y="70"/>
                    </a:cxn>
                    <a:cxn ang="0">
                      <a:pos x="269" y="81"/>
                    </a:cxn>
                    <a:cxn ang="0">
                      <a:pos x="281" y="81"/>
                    </a:cxn>
                    <a:cxn ang="0">
                      <a:pos x="285" y="94"/>
                    </a:cxn>
                    <a:cxn ang="0">
                      <a:pos x="281" y="109"/>
                    </a:cxn>
                    <a:cxn ang="0">
                      <a:pos x="272" y="112"/>
                    </a:cxn>
                    <a:cxn ang="0">
                      <a:pos x="280" y="124"/>
                    </a:cxn>
                    <a:cxn ang="0">
                      <a:pos x="283" y="136"/>
                    </a:cxn>
                    <a:cxn ang="0">
                      <a:pos x="281" y="149"/>
                    </a:cxn>
                    <a:cxn ang="0">
                      <a:pos x="274" y="157"/>
                    </a:cxn>
                    <a:cxn ang="0">
                      <a:pos x="283" y="167"/>
                    </a:cxn>
                    <a:cxn ang="0">
                      <a:pos x="284" y="179"/>
                    </a:cxn>
                    <a:cxn ang="0">
                      <a:pos x="282" y="192"/>
                    </a:cxn>
                    <a:cxn ang="0">
                      <a:pos x="276" y="202"/>
                    </a:cxn>
                    <a:cxn ang="0">
                      <a:pos x="272" y="220"/>
                    </a:cxn>
                    <a:cxn ang="0">
                      <a:pos x="265" y="233"/>
                    </a:cxn>
                    <a:cxn ang="0">
                      <a:pos x="251" y="246"/>
                    </a:cxn>
                    <a:cxn ang="0">
                      <a:pos x="215" y="255"/>
                    </a:cxn>
                    <a:cxn ang="0">
                      <a:pos x="168" y="260"/>
                    </a:cxn>
                    <a:cxn ang="0">
                      <a:pos x="117" y="258"/>
                    </a:cxn>
                    <a:cxn ang="0">
                      <a:pos x="72" y="253"/>
                    </a:cxn>
                    <a:cxn ang="0">
                      <a:pos x="40" y="241"/>
                    </a:cxn>
                    <a:cxn ang="0">
                      <a:pos x="30" y="205"/>
                    </a:cxn>
                    <a:cxn ang="0">
                      <a:pos x="24" y="189"/>
                    </a:cxn>
                    <a:cxn ang="0">
                      <a:pos x="17" y="181"/>
                    </a:cxn>
                    <a:cxn ang="0">
                      <a:pos x="16" y="169"/>
                    </a:cxn>
                    <a:cxn ang="0">
                      <a:pos x="28" y="161"/>
                    </a:cxn>
                    <a:cxn ang="0">
                      <a:pos x="22" y="157"/>
                    </a:cxn>
                    <a:cxn ang="0">
                      <a:pos x="11" y="151"/>
                    </a:cxn>
                    <a:cxn ang="0">
                      <a:pos x="11" y="131"/>
                    </a:cxn>
                    <a:cxn ang="0">
                      <a:pos x="23" y="125"/>
                    </a:cxn>
                    <a:cxn ang="0">
                      <a:pos x="19" y="116"/>
                    </a:cxn>
                    <a:cxn ang="0">
                      <a:pos x="11" y="104"/>
                    </a:cxn>
                    <a:cxn ang="0">
                      <a:pos x="9" y="94"/>
                    </a:cxn>
                    <a:cxn ang="0">
                      <a:pos x="23" y="85"/>
                    </a:cxn>
                    <a:cxn ang="0">
                      <a:pos x="26" y="75"/>
                    </a:cxn>
                    <a:cxn ang="0">
                      <a:pos x="22" y="65"/>
                    </a:cxn>
                    <a:cxn ang="0">
                      <a:pos x="9" y="59"/>
                    </a:cxn>
                    <a:cxn ang="0">
                      <a:pos x="9" y="34"/>
                    </a:cxn>
                    <a:cxn ang="0">
                      <a:pos x="5" y="13"/>
                    </a:cxn>
                  </a:cxnLst>
                  <a:rect l="0" t="0" r="r" b="b"/>
                  <a:pathLst>
                    <a:path w="296" h="260">
                      <a:moveTo>
                        <a:pt x="0" y="0"/>
                      </a:moveTo>
                      <a:lnTo>
                        <a:pt x="18" y="0"/>
                      </a:lnTo>
                      <a:lnTo>
                        <a:pt x="37" y="0"/>
                      </a:lnTo>
                      <a:lnTo>
                        <a:pt x="55" y="0"/>
                      </a:lnTo>
                      <a:lnTo>
                        <a:pt x="74" y="0"/>
                      </a:lnTo>
                      <a:lnTo>
                        <a:pt x="92" y="0"/>
                      </a:lnTo>
                      <a:lnTo>
                        <a:pt x="110" y="0"/>
                      </a:lnTo>
                      <a:lnTo>
                        <a:pt x="129" y="0"/>
                      </a:lnTo>
                      <a:lnTo>
                        <a:pt x="147" y="0"/>
                      </a:lnTo>
                      <a:lnTo>
                        <a:pt x="166" y="0"/>
                      </a:lnTo>
                      <a:lnTo>
                        <a:pt x="184" y="0"/>
                      </a:lnTo>
                      <a:lnTo>
                        <a:pt x="203" y="0"/>
                      </a:lnTo>
                      <a:lnTo>
                        <a:pt x="222" y="0"/>
                      </a:lnTo>
                      <a:lnTo>
                        <a:pt x="241" y="2"/>
                      </a:lnTo>
                      <a:lnTo>
                        <a:pt x="259" y="2"/>
                      </a:lnTo>
                      <a:lnTo>
                        <a:pt x="277" y="2"/>
                      </a:lnTo>
                      <a:lnTo>
                        <a:pt x="296" y="2"/>
                      </a:lnTo>
                      <a:lnTo>
                        <a:pt x="294" y="6"/>
                      </a:lnTo>
                      <a:lnTo>
                        <a:pt x="291" y="10"/>
                      </a:lnTo>
                      <a:lnTo>
                        <a:pt x="289" y="14"/>
                      </a:lnTo>
                      <a:lnTo>
                        <a:pt x="287" y="19"/>
                      </a:lnTo>
                      <a:lnTo>
                        <a:pt x="285" y="28"/>
                      </a:lnTo>
                      <a:lnTo>
                        <a:pt x="285" y="37"/>
                      </a:lnTo>
                      <a:lnTo>
                        <a:pt x="284" y="48"/>
                      </a:lnTo>
                      <a:lnTo>
                        <a:pt x="284" y="57"/>
                      </a:lnTo>
                      <a:lnTo>
                        <a:pt x="280" y="59"/>
                      </a:lnTo>
                      <a:lnTo>
                        <a:pt x="276" y="60"/>
                      </a:lnTo>
                      <a:lnTo>
                        <a:pt x="273" y="63"/>
                      </a:lnTo>
                      <a:lnTo>
                        <a:pt x="269" y="65"/>
                      </a:lnTo>
                      <a:lnTo>
                        <a:pt x="269" y="70"/>
                      </a:lnTo>
                      <a:lnTo>
                        <a:pt x="269" y="73"/>
                      </a:lnTo>
                      <a:lnTo>
                        <a:pt x="269" y="78"/>
                      </a:lnTo>
                      <a:lnTo>
                        <a:pt x="269" y="81"/>
                      </a:lnTo>
                      <a:lnTo>
                        <a:pt x="274" y="81"/>
                      </a:lnTo>
                      <a:lnTo>
                        <a:pt x="277" y="81"/>
                      </a:lnTo>
                      <a:lnTo>
                        <a:pt x="281" y="81"/>
                      </a:lnTo>
                      <a:lnTo>
                        <a:pt x="285" y="81"/>
                      </a:lnTo>
                      <a:lnTo>
                        <a:pt x="285" y="88"/>
                      </a:lnTo>
                      <a:lnTo>
                        <a:pt x="285" y="94"/>
                      </a:lnTo>
                      <a:lnTo>
                        <a:pt x="284" y="101"/>
                      </a:lnTo>
                      <a:lnTo>
                        <a:pt x="284" y="108"/>
                      </a:lnTo>
                      <a:lnTo>
                        <a:pt x="281" y="109"/>
                      </a:lnTo>
                      <a:lnTo>
                        <a:pt x="279" y="110"/>
                      </a:lnTo>
                      <a:lnTo>
                        <a:pt x="275" y="111"/>
                      </a:lnTo>
                      <a:lnTo>
                        <a:pt x="272" y="112"/>
                      </a:lnTo>
                      <a:lnTo>
                        <a:pt x="274" y="116"/>
                      </a:lnTo>
                      <a:lnTo>
                        <a:pt x="277" y="119"/>
                      </a:lnTo>
                      <a:lnTo>
                        <a:pt x="280" y="124"/>
                      </a:lnTo>
                      <a:lnTo>
                        <a:pt x="283" y="127"/>
                      </a:lnTo>
                      <a:lnTo>
                        <a:pt x="283" y="132"/>
                      </a:lnTo>
                      <a:lnTo>
                        <a:pt x="283" y="136"/>
                      </a:lnTo>
                      <a:lnTo>
                        <a:pt x="283" y="142"/>
                      </a:lnTo>
                      <a:lnTo>
                        <a:pt x="283" y="147"/>
                      </a:lnTo>
                      <a:lnTo>
                        <a:pt x="281" y="149"/>
                      </a:lnTo>
                      <a:lnTo>
                        <a:pt x="279" y="151"/>
                      </a:lnTo>
                      <a:lnTo>
                        <a:pt x="276" y="155"/>
                      </a:lnTo>
                      <a:lnTo>
                        <a:pt x="274" y="157"/>
                      </a:lnTo>
                      <a:lnTo>
                        <a:pt x="276" y="161"/>
                      </a:lnTo>
                      <a:lnTo>
                        <a:pt x="280" y="164"/>
                      </a:lnTo>
                      <a:lnTo>
                        <a:pt x="283" y="167"/>
                      </a:lnTo>
                      <a:lnTo>
                        <a:pt x="285" y="171"/>
                      </a:lnTo>
                      <a:lnTo>
                        <a:pt x="284" y="175"/>
                      </a:lnTo>
                      <a:lnTo>
                        <a:pt x="284" y="179"/>
                      </a:lnTo>
                      <a:lnTo>
                        <a:pt x="283" y="184"/>
                      </a:lnTo>
                      <a:lnTo>
                        <a:pt x="283" y="188"/>
                      </a:lnTo>
                      <a:lnTo>
                        <a:pt x="282" y="192"/>
                      </a:lnTo>
                      <a:lnTo>
                        <a:pt x="280" y="195"/>
                      </a:lnTo>
                      <a:lnTo>
                        <a:pt x="279" y="199"/>
                      </a:lnTo>
                      <a:lnTo>
                        <a:pt x="276" y="202"/>
                      </a:lnTo>
                      <a:lnTo>
                        <a:pt x="275" y="208"/>
                      </a:lnTo>
                      <a:lnTo>
                        <a:pt x="274" y="213"/>
                      </a:lnTo>
                      <a:lnTo>
                        <a:pt x="272" y="220"/>
                      </a:lnTo>
                      <a:lnTo>
                        <a:pt x="271" y="226"/>
                      </a:lnTo>
                      <a:lnTo>
                        <a:pt x="268" y="230"/>
                      </a:lnTo>
                      <a:lnTo>
                        <a:pt x="265" y="233"/>
                      </a:lnTo>
                      <a:lnTo>
                        <a:pt x="261" y="238"/>
                      </a:lnTo>
                      <a:lnTo>
                        <a:pt x="259" y="241"/>
                      </a:lnTo>
                      <a:lnTo>
                        <a:pt x="251" y="246"/>
                      </a:lnTo>
                      <a:lnTo>
                        <a:pt x="241" y="249"/>
                      </a:lnTo>
                      <a:lnTo>
                        <a:pt x="229" y="253"/>
                      </a:lnTo>
                      <a:lnTo>
                        <a:pt x="215" y="255"/>
                      </a:lnTo>
                      <a:lnTo>
                        <a:pt x="200" y="257"/>
                      </a:lnTo>
                      <a:lnTo>
                        <a:pt x="184" y="258"/>
                      </a:lnTo>
                      <a:lnTo>
                        <a:pt x="168" y="260"/>
                      </a:lnTo>
                      <a:lnTo>
                        <a:pt x="151" y="260"/>
                      </a:lnTo>
                      <a:lnTo>
                        <a:pt x="133" y="260"/>
                      </a:lnTo>
                      <a:lnTo>
                        <a:pt x="117" y="258"/>
                      </a:lnTo>
                      <a:lnTo>
                        <a:pt x="101" y="257"/>
                      </a:lnTo>
                      <a:lnTo>
                        <a:pt x="86" y="255"/>
                      </a:lnTo>
                      <a:lnTo>
                        <a:pt x="72" y="253"/>
                      </a:lnTo>
                      <a:lnTo>
                        <a:pt x="60" y="249"/>
                      </a:lnTo>
                      <a:lnTo>
                        <a:pt x="48" y="246"/>
                      </a:lnTo>
                      <a:lnTo>
                        <a:pt x="40" y="241"/>
                      </a:lnTo>
                      <a:lnTo>
                        <a:pt x="36" y="230"/>
                      </a:lnTo>
                      <a:lnTo>
                        <a:pt x="32" y="218"/>
                      </a:lnTo>
                      <a:lnTo>
                        <a:pt x="30" y="205"/>
                      </a:lnTo>
                      <a:lnTo>
                        <a:pt x="29" y="194"/>
                      </a:lnTo>
                      <a:lnTo>
                        <a:pt x="26" y="192"/>
                      </a:lnTo>
                      <a:lnTo>
                        <a:pt x="24" y="189"/>
                      </a:lnTo>
                      <a:lnTo>
                        <a:pt x="21" y="188"/>
                      </a:lnTo>
                      <a:lnTo>
                        <a:pt x="18" y="186"/>
                      </a:lnTo>
                      <a:lnTo>
                        <a:pt x="17" y="181"/>
                      </a:lnTo>
                      <a:lnTo>
                        <a:pt x="17" y="177"/>
                      </a:lnTo>
                      <a:lnTo>
                        <a:pt x="16" y="173"/>
                      </a:lnTo>
                      <a:lnTo>
                        <a:pt x="16" y="169"/>
                      </a:lnTo>
                      <a:lnTo>
                        <a:pt x="19" y="166"/>
                      </a:lnTo>
                      <a:lnTo>
                        <a:pt x="24" y="163"/>
                      </a:lnTo>
                      <a:lnTo>
                        <a:pt x="28" y="161"/>
                      </a:lnTo>
                      <a:lnTo>
                        <a:pt x="32" y="157"/>
                      </a:lnTo>
                      <a:lnTo>
                        <a:pt x="28" y="157"/>
                      </a:lnTo>
                      <a:lnTo>
                        <a:pt x="22" y="157"/>
                      </a:lnTo>
                      <a:lnTo>
                        <a:pt x="17" y="157"/>
                      </a:lnTo>
                      <a:lnTo>
                        <a:pt x="11" y="157"/>
                      </a:lnTo>
                      <a:lnTo>
                        <a:pt x="11" y="151"/>
                      </a:lnTo>
                      <a:lnTo>
                        <a:pt x="11" y="144"/>
                      </a:lnTo>
                      <a:lnTo>
                        <a:pt x="11" y="137"/>
                      </a:lnTo>
                      <a:lnTo>
                        <a:pt x="11" y="131"/>
                      </a:lnTo>
                      <a:lnTo>
                        <a:pt x="16" y="128"/>
                      </a:lnTo>
                      <a:lnTo>
                        <a:pt x="19" y="127"/>
                      </a:lnTo>
                      <a:lnTo>
                        <a:pt x="23" y="125"/>
                      </a:lnTo>
                      <a:lnTo>
                        <a:pt x="28" y="124"/>
                      </a:lnTo>
                      <a:lnTo>
                        <a:pt x="23" y="119"/>
                      </a:lnTo>
                      <a:lnTo>
                        <a:pt x="19" y="116"/>
                      </a:lnTo>
                      <a:lnTo>
                        <a:pt x="16" y="112"/>
                      </a:lnTo>
                      <a:lnTo>
                        <a:pt x="13" y="109"/>
                      </a:lnTo>
                      <a:lnTo>
                        <a:pt x="11" y="104"/>
                      </a:lnTo>
                      <a:lnTo>
                        <a:pt x="11" y="101"/>
                      </a:lnTo>
                      <a:lnTo>
                        <a:pt x="10" y="97"/>
                      </a:lnTo>
                      <a:lnTo>
                        <a:pt x="9" y="94"/>
                      </a:lnTo>
                      <a:lnTo>
                        <a:pt x="14" y="91"/>
                      </a:lnTo>
                      <a:lnTo>
                        <a:pt x="18" y="88"/>
                      </a:lnTo>
                      <a:lnTo>
                        <a:pt x="23" y="85"/>
                      </a:lnTo>
                      <a:lnTo>
                        <a:pt x="28" y="82"/>
                      </a:lnTo>
                      <a:lnTo>
                        <a:pt x="26" y="79"/>
                      </a:lnTo>
                      <a:lnTo>
                        <a:pt x="26" y="75"/>
                      </a:lnTo>
                      <a:lnTo>
                        <a:pt x="26" y="72"/>
                      </a:lnTo>
                      <a:lnTo>
                        <a:pt x="25" y="67"/>
                      </a:lnTo>
                      <a:lnTo>
                        <a:pt x="22" y="65"/>
                      </a:lnTo>
                      <a:lnTo>
                        <a:pt x="17" y="63"/>
                      </a:lnTo>
                      <a:lnTo>
                        <a:pt x="14" y="61"/>
                      </a:lnTo>
                      <a:lnTo>
                        <a:pt x="9" y="59"/>
                      </a:lnTo>
                      <a:lnTo>
                        <a:pt x="9" y="51"/>
                      </a:lnTo>
                      <a:lnTo>
                        <a:pt x="9" y="42"/>
                      </a:lnTo>
                      <a:lnTo>
                        <a:pt x="9" y="34"/>
                      </a:lnTo>
                      <a:lnTo>
                        <a:pt x="9" y="26"/>
                      </a:lnTo>
                      <a:lnTo>
                        <a:pt x="7" y="20"/>
                      </a:lnTo>
                      <a:lnTo>
                        <a:pt x="5" y="13"/>
                      </a:lnTo>
                      <a:lnTo>
                        <a:pt x="2" y="7"/>
                      </a:lnTo>
                      <a:lnTo>
                        <a:pt x="0" y="0"/>
                      </a:lnTo>
                      <a:close/>
                    </a:path>
                  </a:pathLst>
                </a:custGeom>
                <a:solidFill>
                  <a:srgbClr val="4F5154"/>
                </a:solidFill>
                <a:ln w="9525">
                  <a:noFill/>
                  <a:round/>
                  <a:headEnd/>
                  <a:tailEnd/>
                </a:ln>
                <a:effectLst/>
              </p:spPr>
              <p:txBody>
                <a:bodyPr/>
                <a:lstStyle/>
                <a:p>
                  <a:pPr>
                    <a:defRPr/>
                  </a:pPr>
                  <a:endParaRPr lang="en-US">
                    <a:latin typeface="Arial" charset="0"/>
                    <a:cs typeface="+mn-cs"/>
                  </a:endParaRPr>
                </a:p>
              </p:txBody>
            </p:sp>
            <p:sp>
              <p:nvSpPr>
                <p:cNvPr id="6208" name="Freeform 64"/>
                <p:cNvSpPr>
                  <a:spLocks/>
                </p:cNvSpPr>
                <p:nvPr/>
              </p:nvSpPr>
              <p:spPr bwMode="auto">
                <a:xfrm>
                  <a:off x="2370" y="3465"/>
                  <a:ext cx="136" cy="130"/>
                </a:xfrm>
                <a:custGeom>
                  <a:avLst/>
                  <a:gdLst/>
                  <a:ahLst/>
                  <a:cxnLst>
                    <a:cxn ang="0">
                      <a:pos x="35" y="0"/>
                    </a:cxn>
                    <a:cxn ang="0">
                      <a:pos x="86" y="0"/>
                    </a:cxn>
                    <a:cxn ang="0">
                      <a:pos x="137" y="0"/>
                    </a:cxn>
                    <a:cxn ang="0">
                      <a:pos x="188" y="0"/>
                    </a:cxn>
                    <a:cxn ang="0">
                      <a:pos x="239" y="0"/>
                    </a:cxn>
                    <a:cxn ang="0">
                      <a:pos x="271" y="4"/>
                    </a:cxn>
                    <a:cxn ang="0">
                      <a:pos x="264" y="18"/>
                    </a:cxn>
                    <a:cxn ang="0">
                      <a:pos x="263" y="46"/>
                    </a:cxn>
                    <a:cxn ang="0">
                      <a:pos x="255" y="60"/>
                    </a:cxn>
                    <a:cxn ang="0">
                      <a:pos x="248" y="68"/>
                    </a:cxn>
                    <a:cxn ang="0">
                      <a:pos x="248" y="79"/>
                    </a:cxn>
                    <a:cxn ang="0">
                      <a:pos x="260" y="79"/>
                    </a:cxn>
                    <a:cxn ang="0">
                      <a:pos x="263" y="92"/>
                    </a:cxn>
                    <a:cxn ang="0">
                      <a:pos x="260" y="107"/>
                    </a:cxn>
                    <a:cxn ang="0">
                      <a:pos x="251" y="110"/>
                    </a:cxn>
                    <a:cxn ang="0">
                      <a:pos x="258" y="122"/>
                    </a:cxn>
                    <a:cxn ang="0">
                      <a:pos x="261" y="134"/>
                    </a:cxn>
                    <a:cxn ang="0">
                      <a:pos x="258" y="146"/>
                    </a:cxn>
                    <a:cxn ang="0">
                      <a:pos x="253" y="154"/>
                    </a:cxn>
                    <a:cxn ang="0">
                      <a:pos x="261" y="166"/>
                    </a:cxn>
                    <a:cxn ang="0">
                      <a:pos x="263" y="177"/>
                    </a:cxn>
                    <a:cxn ang="0">
                      <a:pos x="260" y="189"/>
                    </a:cxn>
                    <a:cxn ang="0">
                      <a:pos x="255" y="199"/>
                    </a:cxn>
                    <a:cxn ang="0">
                      <a:pos x="251" y="217"/>
                    </a:cxn>
                    <a:cxn ang="0">
                      <a:pos x="246" y="230"/>
                    </a:cxn>
                    <a:cxn ang="0">
                      <a:pos x="233" y="243"/>
                    </a:cxn>
                    <a:cxn ang="0">
                      <a:pos x="200" y="252"/>
                    </a:cxn>
                    <a:cxn ang="0">
                      <a:pos x="155" y="257"/>
                    </a:cxn>
                    <a:cxn ang="0">
                      <a:pos x="109" y="255"/>
                    </a:cxn>
                    <a:cxn ang="0">
                      <a:pos x="66" y="251"/>
                    </a:cxn>
                    <a:cxn ang="0">
                      <a:pos x="37" y="239"/>
                    </a:cxn>
                    <a:cxn ang="0">
                      <a:pos x="28" y="202"/>
                    </a:cxn>
                    <a:cxn ang="0">
                      <a:pos x="22" y="187"/>
                    </a:cxn>
                    <a:cxn ang="0">
                      <a:pos x="17" y="178"/>
                    </a:cxn>
                    <a:cxn ang="0">
                      <a:pos x="15" y="167"/>
                    </a:cxn>
                    <a:cxn ang="0">
                      <a:pos x="26" y="158"/>
                    </a:cxn>
                    <a:cxn ang="0">
                      <a:pos x="21" y="155"/>
                    </a:cxn>
                    <a:cxn ang="0">
                      <a:pos x="11" y="148"/>
                    </a:cxn>
                    <a:cxn ang="0">
                      <a:pos x="11" y="128"/>
                    </a:cxn>
                    <a:cxn ang="0">
                      <a:pos x="22" y="123"/>
                    </a:cxn>
                    <a:cxn ang="0">
                      <a:pos x="19" y="113"/>
                    </a:cxn>
                    <a:cxn ang="0">
                      <a:pos x="12" y="102"/>
                    </a:cxn>
                    <a:cxn ang="0">
                      <a:pos x="10" y="92"/>
                    </a:cxn>
                    <a:cxn ang="0">
                      <a:pos x="21" y="83"/>
                    </a:cxn>
                    <a:cxn ang="0">
                      <a:pos x="26" y="73"/>
                    </a:cxn>
                    <a:cxn ang="0">
                      <a:pos x="21" y="63"/>
                    </a:cxn>
                    <a:cxn ang="0">
                      <a:pos x="10" y="57"/>
                    </a:cxn>
                    <a:cxn ang="0">
                      <a:pos x="10" y="32"/>
                    </a:cxn>
                    <a:cxn ang="0">
                      <a:pos x="5" y="11"/>
                    </a:cxn>
                  </a:cxnLst>
                  <a:rect l="0" t="0" r="r" b="b"/>
                  <a:pathLst>
                    <a:path w="273" h="257">
                      <a:moveTo>
                        <a:pt x="0" y="0"/>
                      </a:moveTo>
                      <a:lnTo>
                        <a:pt x="18" y="0"/>
                      </a:lnTo>
                      <a:lnTo>
                        <a:pt x="35" y="0"/>
                      </a:lnTo>
                      <a:lnTo>
                        <a:pt x="51" y="0"/>
                      </a:lnTo>
                      <a:lnTo>
                        <a:pt x="68" y="0"/>
                      </a:lnTo>
                      <a:lnTo>
                        <a:pt x="86" y="0"/>
                      </a:lnTo>
                      <a:lnTo>
                        <a:pt x="103" y="0"/>
                      </a:lnTo>
                      <a:lnTo>
                        <a:pt x="120" y="0"/>
                      </a:lnTo>
                      <a:lnTo>
                        <a:pt x="137" y="0"/>
                      </a:lnTo>
                      <a:lnTo>
                        <a:pt x="154" y="0"/>
                      </a:lnTo>
                      <a:lnTo>
                        <a:pt x="171" y="0"/>
                      </a:lnTo>
                      <a:lnTo>
                        <a:pt x="188" y="0"/>
                      </a:lnTo>
                      <a:lnTo>
                        <a:pt x="205" y="0"/>
                      </a:lnTo>
                      <a:lnTo>
                        <a:pt x="223" y="0"/>
                      </a:lnTo>
                      <a:lnTo>
                        <a:pt x="239" y="0"/>
                      </a:lnTo>
                      <a:lnTo>
                        <a:pt x="256" y="0"/>
                      </a:lnTo>
                      <a:lnTo>
                        <a:pt x="273" y="0"/>
                      </a:lnTo>
                      <a:lnTo>
                        <a:pt x="271" y="4"/>
                      </a:lnTo>
                      <a:lnTo>
                        <a:pt x="269" y="9"/>
                      </a:lnTo>
                      <a:lnTo>
                        <a:pt x="266" y="14"/>
                      </a:lnTo>
                      <a:lnTo>
                        <a:pt x="264" y="18"/>
                      </a:lnTo>
                      <a:lnTo>
                        <a:pt x="264" y="27"/>
                      </a:lnTo>
                      <a:lnTo>
                        <a:pt x="263" y="37"/>
                      </a:lnTo>
                      <a:lnTo>
                        <a:pt x="263" y="46"/>
                      </a:lnTo>
                      <a:lnTo>
                        <a:pt x="262" y="55"/>
                      </a:lnTo>
                      <a:lnTo>
                        <a:pt x="258" y="57"/>
                      </a:lnTo>
                      <a:lnTo>
                        <a:pt x="255" y="60"/>
                      </a:lnTo>
                      <a:lnTo>
                        <a:pt x="251" y="62"/>
                      </a:lnTo>
                      <a:lnTo>
                        <a:pt x="248" y="64"/>
                      </a:lnTo>
                      <a:lnTo>
                        <a:pt x="248" y="68"/>
                      </a:lnTo>
                      <a:lnTo>
                        <a:pt x="248" y="71"/>
                      </a:lnTo>
                      <a:lnTo>
                        <a:pt x="248" y="76"/>
                      </a:lnTo>
                      <a:lnTo>
                        <a:pt x="248" y="79"/>
                      </a:lnTo>
                      <a:lnTo>
                        <a:pt x="253" y="79"/>
                      </a:lnTo>
                      <a:lnTo>
                        <a:pt x="256" y="79"/>
                      </a:lnTo>
                      <a:lnTo>
                        <a:pt x="260" y="79"/>
                      </a:lnTo>
                      <a:lnTo>
                        <a:pt x="263" y="79"/>
                      </a:lnTo>
                      <a:lnTo>
                        <a:pt x="263" y="86"/>
                      </a:lnTo>
                      <a:lnTo>
                        <a:pt x="263" y="92"/>
                      </a:lnTo>
                      <a:lnTo>
                        <a:pt x="263" y="99"/>
                      </a:lnTo>
                      <a:lnTo>
                        <a:pt x="262" y="106"/>
                      </a:lnTo>
                      <a:lnTo>
                        <a:pt x="260" y="107"/>
                      </a:lnTo>
                      <a:lnTo>
                        <a:pt x="257" y="108"/>
                      </a:lnTo>
                      <a:lnTo>
                        <a:pt x="254" y="109"/>
                      </a:lnTo>
                      <a:lnTo>
                        <a:pt x="251" y="110"/>
                      </a:lnTo>
                      <a:lnTo>
                        <a:pt x="254" y="114"/>
                      </a:lnTo>
                      <a:lnTo>
                        <a:pt x="256" y="117"/>
                      </a:lnTo>
                      <a:lnTo>
                        <a:pt x="258" y="122"/>
                      </a:lnTo>
                      <a:lnTo>
                        <a:pt x="261" y="125"/>
                      </a:lnTo>
                      <a:lnTo>
                        <a:pt x="261" y="130"/>
                      </a:lnTo>
                      <a:lnTo>
                        <a:pt x="261" y="134"/>
                      </a:lnTo>
                      <a:lnTo>
                        <a:pt x="261" y="139"/>
                      </a:lnTo>
                      <a:lnTo>
                        <a:pt x="261" y="144"/>
                      </a:lnTo>
                      <a:lnTo>
                        <a:pt x="258" y="146"/>
                      </a:lnTo>
                      <a:lnTo>
                        <a:pt x="257" y="148"/>
                      </a:lnTo>
                      <a:lnTo>
                        <a:pt x="255" y="152"/>
                      </a:lnTo>
                      <a:lnTo>
                        <a:pt x="253" y="154"/>
                      </a:lnTo>
                      <a:lnTo>
                        <a:pt x="255" y="158"/>
                      </a:lnTo>
                      <a:lnTo>
                        <a:pt x="258" y="161"/>
                      </a:lnTo>
                      <a:lnTo>
                        <a:pt x="261" y="166"/>
                      </a:lnTo>
                      <a:lnTo>
                        <a:pt x="264" y="169"/>
                      </a:lnTo>
                      <a:lnTo>
                        <a:pt x="263" y="172"/>
                      </a:lnTo>
                      <a:lnTo>
                        <a:pt x="263" y="177"/>
                      </a:lnTo>
                      <a:lnTo>
                        <a:pt x="262" y="181"/>
                      </a:lnTo>
                      <a:lnTo>
                        <a:pt x="261" y="185"/>
                      </a:lnTo>
                      <a:lnTo>
                        <a:pt x="260" y="189"/>
                      </a:lnTo>
                      <a:lnTo>
                        <a:pt x="258" y="192"/>
                      </a:lnTo>
                      <a:lnTo>
                        <a:pt x="256" y="196"/>
                      </a:lnTo>
                      <a:lnTo>
                        <a:pt x="255" y="199"/>
                      </a:lnTo>
                      <a:lnTo>
                        <a:pt x="254" y="205"/>
                      </a:lnTo>
                      <a:lnTo>
                        <a:pt x="253" y="210"/>
                      </a:lnTo>
                      <a:lnTo>
                        <a:pt x="251" y="217"/>
                      </a:lnTo>
                      <a:lnTo>
                        <a:pt x="250" y="223"/>
                      </a:lnTo>
                      <a:lnTo>
                        <a:pt x="248" y="227"/>
                      </a:lnTo>
                      <a:lnTo>
                        <a:pt x="246" y="230"/>
                      </a:lnTo>
                      <a:lnTo>
                        <a:pt x="242" y="235"/>
                      </a:lnTo>
                      <a:lnTo>
                        <a:pt x="240" y="238"/>
                      </a:lnTo>
                      <a:lnTo>
                        <a:pt x="233" y="243"/>
                      </a:lnTo>
                      <a:lnTo>
                        <a:pt x="223" y="246"/>
                      </a:lnTo>
                      <a:lnTo>
                        <a:pt x="212" y="250"/>
                      </a:lnTo>
                      <a:lnTo>
                        <a:pt x="200" y="252"/>
                      </a:lnTo>
                      <a:lnTo>
                        <a:pt x="186" y="254"/>
                      </a:lnTo>
                      <a:lnTo>
                        <a:pt x="171" y="255"/>
                      </a:lnTo>
                      <a:lnTo>
                        <a:pt x="155" y="257"/>
                      </a:lnTo>
                      <a:lnTo>
                        <a:pt x="140" y="257"/>
                      </a:lnTo>
                      <a:lnTo>
                        <a:pt x="124" y="257"/>
                      </a:lnTo>
                      <a:lnTo>
                        <a:pt x="109" y="255"/>
                      </a:lnTo>
                      <a:lnTo>
                        <a:pt x="94" y="254"/>
                      </a:lnTo>
                      <a:lnTo>
                        <a:pt x="80" y="253"/>
                      </a:lnTo>
                      <a:lnTo>
                        <a:pt x="66" y="251"/>
                      </a:lnTo>
                      <a:lnTo>
                        <a:pt x="55" y="247"/>
                      </a:lnTo>
                      <a:lnTo>
                        <a:pt x="45" y="244"/>
                      </a:lnTo>
                      <a:lnTo>
                        <a:pt x="37" y="239"/>
                      </a:lnTo>
                      <a:lnTo>
                        <a:pt x="33" y="228"/>
                      </a:lnTo>
                      <a:lnTo>
                        <a:pt x="30" y="215"/>
                      </a:lnTo>
                      <a:lnTo>
                        <a:pt x="28" y="202"/>
                      </a:lnTo>
                      <a:lnTo>
                        <a:pt x="27" y="191"/>
                      </a:lnTo>
                      <a:lnTo>
                        <a:pt x="25" y="189"/>
                      </a:lnTo>
                      <a:lnTo>
                        <a:pt x="22" y="187"/>
                      </a:lnTo>
                      <a:lnTo>
                        <a:pt x="20" y="185"/>
                      </a:lnTo>
                      <a:lnTo>
                        <a:pt x="18" y="183"/>
                      </a:lnTo>
                      <a:lnTo>
                        <a:pt x="17" y="178"/>
                      </a:lnTo>
                      <a:lnTo>
                        <a:pt x="17" y="175"/>
                      </a:lnTo>
                      <a:lnTo>
                        <a:pt x="17" y="170"/>
                      </a:lnTo>
                      <a:lnTo>
                        <a:pt x="15" y="167"/>
                      </a:lnTo>
                      <a:lnTo>
                        <a:pt x="19" y="163"/>
                      </a:lnTo>
                      <a:lnTo>
                        <a:pt x="22" y="161"/>
                      </a:lnTo>
                      <a:lnTo>
                        <a:pt x="26" y="158"/>
                      </a:lnTo>
                      <a:lnTo>
                        <a:pt x="30" y="155"/>
                      </a:lnTo>
                      <a:lnTo>
                        <a:pt x="26" y="155"/>
                      </a:lnTo>
                      <a:lnTo>
                        <a:pt x="21" y="155"/>
                      </a:lnTo>
                      <a:lnTo>
                        <a:pt x="15" y="155"/>
                      </a:lnTo>
                      <a:lnTo>
                        <a:pt x="11" y="155"/>
                      </a:lnTo>
                      <a:lnTo>
                        <a:pt x="11" y="148"/>
                      </a:lnTo>
                      <a:lnTo>
                        <a:pt x="11" y="141"/>
                      </a:lnTo>
                      <a:lnTo>
                        <a:pt x="11" y="134"/>
                      </a:lnTo>
                      <a:lnTo>
                        <a:pt x="11" y="128"/>
                      </a:lnTo>
                      <a:lnTo>
                        <a:pt x="15" y="126"/>
                      </a:lnTo>
                      <a:lnTo>
                        <a:pt x="19" y="125"/>
                      </a:lnTo>
                      <a:lnTo>
                        <a:pt x="22" y="123"/>
                      </a:lnTo>
                      <a:lnTo>
                        <a:pt x="26" y="122"/>
                      </a:lnTo>
                      <a:lnTo>
                        <a:pt x="22" y="117"/>
                      </a:lnTo>
                      <a:lnTo>
                        <a:pt x="19" y="113"/>
                      </a:lnTo>
                      <a:lnTo>
                        <a:pt x="15" y="109"/>
                      </a:lnTo>
                      <a:lnTo>
                        <a:pt x="12" y="106"/>
                      </a:lnTo>
                      <a:lnTo>
                        <a:pt x="12" y="102"/>
                      </a:lnTo>
                      <a:lnTo>
                        <a:pt x="11" y="99"/>
                      </a:lnTo>
                      <a:lnTo>
                        <a:pt x="11" y="95"/>
                      </a:lnTo>
                      <a:lnTo>
                        <a:pt x="10" y="92"/>
                      </a:lnTo>
                      <a:lnTo>
                        <a:pt x="14" y="88"/>
                      </a:lnTo>
                      <a:lnTo>
                        <a:pt x="18" y="86"/>
                      </a:lnTo>
                      <a:lnTo>
                        <a:pt x="21" y="83"/>
                      </a:lnTo>
                      <a:lnTo>
                        <a:pt x="26" y="80"/>
                      </a:lnTo>
                      <a:lnTo>
                        <a:pt x="26" y="77"/>
                      </a:lnTo>
                      <a:lnTo>
                        <a:pt x="26" y="73"/>
                      </a:lnTo>
                      <a:lnTo>
                        <a:pt x="25" y="70"/>
                      </a:lnTo>
                      <a:lnTo>
                        <a:pt x="25" y="65"/>
                      </a:lnTo>
                      <a:lnTo>
                        <a:pt x="21" y="63"/>
                      </a:lnTo>
                      <a:lnTo>
                        <a:pt x="18" y="61"/>
                      </a:lnTo>
                      <a:lnTo>
                        <a:pt x="13" y="60"/>
                      </a:lnTo>
                      <a:lnTo>
                        <a:pt x="10" y="57"/>
                      </a:lnTo>
                      <a:lnTo>
                        <a:pt x="10" y="49"/>
                      </a:lnTo>
                      <a:lnTo>
                        <a:pt x="10" y="40"/>
                      </a:lnTo>
                      <a:lnTo>
                        <a:pt x="10" y="32"/>
                      </a:lnTo>
                      <a:lnTo>
                        <a:pt x="10" y="24"/>
                      </a:lnTo>
                      <a:lnTo>
                        <a:pt x="7" y="18"/>
                      </a:lnTo>
                      <a:lnTo>
                        <a:pt x="5" y="11"/>
                      </a:lnTo>
                      <a:lnTo>
                        <a:pt x="3" y="5"/>
                      </a:lnTo>
                      <a:lnTo>
                        <a:pt x="0" y="0"/>
                      </a:lnTo>
                      <a:close/>
                    </a:path>
                  </a:pathLst>
                </a:custGeom>
                <a:solidFill>
                  <a:srgbClr val="595B5B"/>
                </a:solidFill>
                <a:ln w="9525">
                  <a:noFill/>
                  <a:round/>
                  <a:headEnd/>
                  <a:tailEnd/>
                </a:ln>
                <a:effectLst/>
              </p:spPr>
              <p:txBody>
                <a:bodyPr/>
                <a:lstStyle/>
                <a:p>
                  <a:pPr>
                    <a:defRPr/>
                  </a:pPr>
                  <a:endParaRPr lang="en-US">
                    <a:latin typeface="Arial" charset="0"/>
                    <a:cs typeface="+mn-cs"/>
                  </a:endParaRPr>
                </a:p>
              </p:txBody>
            </p:sp>
            <p:sp>
              <p:nvSpPr>
                <p:cNvPr id="6209" name="Freeform 65"/>
                <p:cNvSpPr>
                  <a:spLocks/>
                </p:cNvSpPr>
                <p:nvPr/>
              </p:nvSpPr>
              <p:spPr bwMode="auto">
                <a:xfrm>
                  <a:off x="2374" y="3468"/>
                  <a:ext cx="124" cy="127"/>
                </a:xfrm>
                <a:custGeom>
                  <a:avLst/>
                  <a:gdLst/>
                  <a:ahLst/>
                  <a:cxnLst>
                    <a:cxn ang="0">
                      <a:pos x="31" y="0"/>
                    </a:cxn>
                    <a:cxn ang="0">
                      <a:pos x="78" y="0"/>
                    </a:cxn>
                    <a:cxn ang="0">
                      <a:pos x="124" y="0"/>
                    </a:cxn>
                    <a:cxn ang="0">
                      <a:pos x="172" y="0"/>
                    </a:cxn>
                    <a:cxn ang="0">
                      <a:pos x="218" y="0"/>
                    </a:cxn>
                    <a:cxn ang="0">
                      <a:pos x="248" y="4"/>
                    </a:cxn>
                    <a:cxn ang="0">
                      <a:pos x="242" y="18"/>
                    </a:cxn>
                    <a:cxn ang="0">
                      <a:pos x="239" y="46"/>
                    </a:cxn>
                    <a:cxn ang="0">
                      <a:pos x="234" y="59"/>
                    </a:cxn>
                    <a:cxn ang="0">
                      <a:pos x="227" y="68"/>
                    </a:cxn>
                    <a:cxn ang="0">
                      <a:pos x="227" y="79"/>
                    </a:cxn>
                    <a:cxn ang="0">
                      <a:pos x="237" y="79"/>
                    </a:cxn>
                    <a:cxn ang="0">
                      <a:pos x="241" y="92"/>
                    </a:cxn>
                    <a:cxn ang="0">
                      <a:pos x="237" y="106"/>
                    </a:cxn>
                    <a:cxn ang="0">
                      <a:pos x="229" y="109"/>
                    </a:cxn>
                    <a:cxn ang="0">
                      <a:pos x="236" y="121"/>
                    </a:cxn>
                    <a:cxn ang="0">
                      <a:pos x="238" y="135"/>
                    </a:cxn>
                    <a:cxn ang="0">
                      <a:pos x="236" y="146"/>
                    </a:cxn>
                    <a:cxn ang="0">
                      <a:pos x="230" y="154"/>
                    </a:cxn>
                    <a:cxn ang="0">
                      <a:pos x="238" y="165"/>
                    </a:cxn>
                    <a:cxn ang="0">
                      <a:pos x="239" y="176"/>
                    </a:cxn>
                    <a:cxn ang="0">
                      <a:pos x="237" y="189"/>
                    </a:cxn>
                    <a:cxn ang="0">
                      <a:pos x="234" y="199"/>
                    </a:cxn>
                    <a:cxn ang="0">
                      <a:pos x="229" y="216"/>
                    </a:cxn>
                    <a:cxn ang="0">
                      <a:pos x="223" y="230"/>
                    </a:cxn>
                    <a:cxn ang="0">
                      <a:pos x="212" y="243"/>
                    </a:cxn>
                    <a:cxn ang="0">
                      <a:pos x="182" y="252"/>
                    </a:cxn>
                    <a:cxn ang="0">
                      <a:pos x="142" y="257"/>
                    </a:cxn>
                    <a:cxn ang="0">
                      <a:pos x="99" y="256"/>
                    </a:cxn>
                    <a:cxn ang="0">
                      <a:pos x="61" y="250"/>
                    </a:cxn>
                    <a:cxn ang="0">
                      <a:pos x="34" y="238"/>
                    </a:cxn>
                    <a:cxn ang="0">
                      <a:pos x="26" y="203"/>
                    </a:cxn>
                    <a:cxn ang="0">
                      <a:pos x="21" y="186"/>
                    </a:cxn>
                    <a:cxn ang="0">
                      <a:pos x="15" y="178"/>
                    </a:cxn>
                    <a:cxn ang="0">
                      <a:pos x="14" y="166"/>
                    </a:cxn>
                    <a:cxn ang="0">
                      <a:pos x="24" y="158"/>
                    </a:cxn>
                    <a:cxn ang="0">
                      <a:pos x="20" y="154"/>
                    </a:cxn>
                    <a:cxn ang="0">
                      <a:pos x="10" y="148"/>
                    </a:cxn>
                    <a:cxn ang="0">
                      <a:pos x="10" y="128"/>
                    </a:cxn>
                    <a:cxn ang="0">
                      <a:pos x="21" y="122"/>
                    </a:cxn>
                    <a:cxn ang="0">
                      <a:pos x="17" y="113"/>
                    </a:cxn>
                    <a:cxn ang="0">
                      <a:pos x="10" y="102"/>
                    </a:cxn>
                    <a:cxn ang="0">
                      <a:pos x="8" y="92"/>
                    </a:cxn>
                    <a:cxn ang="0">
                      <a:pos x="20" y="83"/>
                    </a:cxn>
                    <a:cxn ang="0">
                      <a:pos x="23" y="74"/>
                    </a:cxn>
                    <a:cxn ang="0">
                      <a:pos x="18" y="64"/>
                    </a:cxn>
                    <a:cxn ang="0">
                      <a:pos x="9" y="57"/>
                    </a:cxn>
                    <a:cxn ang="0">
                      <a:pos x="9" y="33"/>
                    </a:cxn>
                    <a:cxn ang="0">
                      <a:pos x="5" y="11"/>
                    </a:cxn>
                  </a:cxnLst>
                  <a:rect l="0" t="0" r="r" b="b"/>
                  <a:pathLst>
                    <a:path w="249" h="257">
                      <a:moveTo>
                        <a:pt x="0" y="0"/>
                      </a:moveTo>
                      <a:lnTo>
                        <a:pt x="16" y="0"/>
                      </a:lnTo>
                      <a:lnTo>
                        <a:pt x="31" y="0"/>
                      </a:lnTo>
                      <a:lnTo>
                        <a:pt x="47" y="0"/>
                      </a:lnTo>
                      <a:lnTo>
                        <a:pt x="62" y="0"/>
                      </a:lnTo>
                      <a:lnTo>
                        <a:pt x="78" y="0"/>
                      </a:lnTo>
                      <a:lnTo>
                        <a:pt x="93" y="0"/>
                      </a:lnTo>
                      <a:lnTo>
                        <a:pt x="109" y="0"/>
                      </a:lnTo>
                      <a:lnTo>
                        <a:pt x="124" y="0"/>
                      </a:lnTo>
                      <a:lnTo>
                        <a:pt x="140" y="0"/>
                      </a:lnTo>
                      <a:lnTo>
                        <a:pt x="155" y="0"/>
                      </a:lnTo>
                      <a:lnTo>
                        <a:pt x="172" y="0"/>
                      </a:lnTo>
                      <a:lnTo>
                        <a:pt x="186" y="0"/>
                      </a:lnTo>
                      <a:lnTo>
                        <a:pt x="203" y="0"/>
                      </a:lnTo>
                      <a:lnTo>
                        <a:pt x="218" y="0"/>
                      </a:lnTo>
                      <a:lnTo>
                        <a:pt x="234" y="0"/>
                      </a:lnTo>
                      <a:lnTo>
                        <a:pt x="249" y="0"/>
                      </a:lnTo>
                      <a:lnTo>
                        <a:pt x="248" y="4"/>
                      </a:lnTo>
                      <a:lnTo>
                        <a:pt x="245" y="9"/>
                      </a:lnTo>
                      <a:lnTo>
                        <a:pt x="244" y="14"/>
                      </a:lnTo>
                      <a:lnTo>
                        <a:pt x="242" y="18"/>
                      </a:lnTo>
                      <a:lnTo>
                        <a:pt x="241" y="28"/>
                      </a:lnTo>
                      <a:lnTo>
                        <a:pt x="241" y="37"/>
                      </a:lnTo>
                      <a:lnTo>
                        <a:pt x="239" y="46"/>
                      </a:lnTo>
                      <a:lnTo>
                        <a:pt x="239" y="55"/>
                      </a:lnTo>
                      <a:lnTo>
                        <a:pt x="236" y="57"/>
                      </a:lnTo>
                      <a:lnTo>
                        <a:pt x="234" y="59"/>
                      </a:lnTo>
                      <a:lnTo>
                        <a:pt x="230" y="61"/>
                      </a:lnTo>
                      <a:lnTo>
                        <a:pt x="227" y="63"/>
                      </a:lnTo>
                      <a:lnTo>
                        <a:pt x="227" y="68"/>
                      </a:lnTo>
                      <a:lnTo>
                        <a:pt x="227" y="71"/>
                      </a:lnTo>
                      <a:lnTo>
                        <a:pt x="227" y="76"/>
                      </a:lnTo>
                      <a:lnTo>
                        <a:pt x="227" y="79"/>
                      </a:lnTo>
                      <a:lnTo>
                        <a:pt x="230" y="79"/>
                      </a:lnTo>
                      <a:lnTo>
                        <a:pt x="234" y="79"/>
                      </a:lnTo>
                      <a:lnTo>
                        <a:pt x="237" y="79"/>
                      </a:lnTo>
                      <a:lnTo>
                        <a:pt x="241" y="79"/>
                      </a:lnTo>
                      <a:lnTo>
                        <a:pt x="241" y="85"/>
                      </a:lnTo>
                      <a:lnTo>
                        <a:pt x="241" y="92"/>
                      </a:lnTo>
                      <a:lnTo>
                        <a:pt x="239" y="99"/>
                      </a:lnTo>
                      <a:lnTo>
                        <a:pt x="239" y="105"/>
                      </a:lnTo>
                      <a:lnTo>
                        <a:pt x="237" y="106"/>
                      </a:lnTo>
                      <a:lnTo>
                        <a:pt x="235" y="107"/>
                      </a:lnTo>
                      <a:lnTo>
                        <a:pt x="231" y="108"/>
                      </a:lnTo>
                      <a:lnTo>
                        <a:pt x="229" y="109"/>
                      </a:lnTo>
                      <a:lnTo>
                        <a:pt x="231" y="113"/>
                      </a:lnTo>
                      <a:lnTo>
                        <a:pt x="234" y="117"/>
                      </a:lnTo>
                      <a:lnTo>
                        <a:pt x="236" y="121"/>
                      </a:lnTo>
                      <a:lnTo>
                        <a:pt x="238" y="125"/>
                      </a:lnTo>
                      <a:lnTo>
                        <a:pt x="238" y="130"/>
                      </a:lnTo>
                      <a:lnTo>
                        <a:pt x="238" y="135"/>
                      </a:lnTo>
                      <a:lnTo>
                        <a:pt x="238" y="139"/>
                      </a:lnTo>
                      <a:lnTo>
                        <a:pt x="238" y="144"/>
                      </a:lnTo>
                      <a:lnTo>
                        <a:pt x="236" y="146"/>
                      </a:lnTo>
                      <a:lnTo>
                        <a:pt x="235" y="148"/>
                      </a:lnTo>
                      <a:lnTo>
                        <a:pt x="233" y="152"/>
                      </a:lnTo>
                      <a:lnTo>
                        <a:pt x="230" y="154"/>
                      </a:lnTo>
                      <a:lnTo>
                        <a:pt x="233" y="158"/>
                      </a:lnTo>
                      <a:lnTo>
                        <a:pt x="236" y="161"/>
                      </a:lnTo>
                      <a:lnTo>
                        <a:pt x="238" y="165"/>
                      </a:lnTo>
                      <a:lnTo>
                        <a:pt x="241" y="168"/>
                      </a:lnTo>
                      <a:lnTo>
                        <a:pt x="239" y="173"/>
                      </a:lnTo>
                      <a:lnTo>
                        <a:pt x="239" y="176"/>
                      </a:lnTo>
                      <a:lnTo>
                        <a:pt x="239" y="181"/>
                      </a:lnTo>
                      <a:lnTo>
                        <a:pt x="238" y="185"/>
                      </a:lnTo>
                      <a:lnTo>
                        <a:pt x="237" y="189"/>
                      </a:lnTo>
                      <a:lnTo>
                        <a:pt x="236" y="192"/>
                      </a:lnTo>
                      <a:lnTo>
                        <a:pt x="235" y="196"/>
                      </a:lnTo>
                      <a:lnTo>
                        <a:pt x="234" y="199"/>
                      </a:lnTo>
                      <a:lnTo>
                        <a:pt x="233" y="205"/>
                      </a:lnTo>
                      <a:lnTo>
                        <a:pt x="231" y="211"/>
                      </a:lnTo>
                      <a:lnTo>
                        <a:pt x="229" y="216"/>
                      </a:lnTo>
                      <a:lnTo>
                        <a:pt x="228" y="222"/>
                      </a:lnTo>
                      <a:lnTo>
                        <a:pt x="226" y="227"/>
                      </a:lnTo>
                      <a:lnTo>
                        <a:pt x="223" y="230"/>
                      </a:lnTo>
                      <a:lnTo>
                        <a:pt x="221" y="234"/>
                      </a:lnTo>
                      <a:lnTo>
                        <a:pt x="219" y="238"/>
                      </a:lnTo>
                      <a:lnTo>
                        <a:pt x="212" y="243"/>
                      </a:lnTo>
                      <a:lnTo>
                        <a:pt x="204" y="246"/>
                      </a:lnTo>
                      <a:lnTo>
                        <a:pt x="193" y="250"/>
                      </a:lnTo>
                      <a:lnTo>
                        <a:pt x="182" y="252"/>
                      </a:lnTo>
                      <a:lnTo>
                        <a:pt x="169" y="254"/>
                      </a:lnTo>
                      <a:lnTo>
                        <a:pt x="155" y="256"/>
                      </a:lnTo>
                      <a:lnTo>
                        <a:pt x="142" y="257"/>
                      </a:lnTo>
                      <a:lnTo>
                        <a:pt x="128" y="257"/>
                      </a:lnTo>
                      <a:lnTo>
                        <a:pt x="113" y="257"/>
                      </a:lnTo>
                      <a:lnTo>
                        <a:pt x="99" y="256"/>
                      </a:lnTo>
                      <a:lnTo>
                        <a:pt x="85" y="254"/>
                      </a:lnTo>
                      <a:lnTo>
                        <a:pt x="72" y="252"/>
                      </a:lnTo>
                      <a:lnTo>
                        <a:pt x="61" y="250"/>
                      </a:lnTo>
                      <a:lnTo>
                        <a:pt x="51" y="246"/>
                      </a:lnTo>
                      <a:lnTo>
                        <a:pt x="41" y="243"/>
                      </a:lnTo>
                      <a:lnTo>
                        <a:pt x="34" y="238"/>
                      </a:lnTo>
                      <a:lnTo>
                        <a:pt x="31" y="227"/>
                      </a:lnTo>
                      <a:lnTo>
                        <a:pt x="28" y="214"/>
                      </a:lnTo>
                      <a:lnTo>
                        <a:pt x="26" y="203"/>
                      </a:lnTo>
                      <a:lnTo>
                        <a:pt x="25" y="191"/>
                      </a:lnTo>
                      <a:lnTo>
                        <a:pt x="23" y="189"/>
                      </a:lnTo>
                      <a:lnTo>
                        <a:pt x="21" y="186"/>
                      </a:lnTo>
                      <a:lnTo>
                        <a:pt x="18" y="185"/>
                      </a:lnTo>
                      <a:lnTo>
                        <a:pt x="16" y="183"/>
                      </a:lnTo>
                      <a:lnTo>
                        <a:pt x="15" y="178"/>
                      </a:lnTo>
                      <a:lnTo>
                        <a:pt x="15" y="174"/>
                      </a:lnTo>
                      <a:lnTo>
                        <a:pt x="15" y="170"/>
                      </a:lnTo>
                      <a:lnTo>
                        <a:pt x="14" y="166"/>
                      </a:lnTo>
                      <a:lnTo>
                        <a:pt x="17" y="163"/>
                      </a:lnTo>
                      <a:lnTo>
                        <a:pt x="21" y="160"/>
                      </a:lnTo>
                      <a:lnTo>
                        <a:pt x="24" y="158"/>
                      </a:lnTo>
                      <a:lnTo>
                        <a:pt x="28" y="154"/>
                      </a:lnTo>
                      <a:lnTo>
                        <a:pt x="23" y="154"/>
                      </a:lnTo>
                      <a:lnTo>
                        <a:pt x="20" y="154"/>
                      </a:lnTo>
                      <a:lnTo>
                        <a:pt x="15" y="154"/>
                      </a:lnTo>
                      <a:lnTo>
                        <a:pt x="10" y="154"/>
                      </a:lnTo>
                      <a:lnTo>
                        <a:pt x="10" y="148"/>
                      </a:lnTo>
                      <a:lnTo>
                        <a:pt x="10" y="142"/>
                      </a:lnTo>
                      <a:lnTo>
                        <a:pt x="10" y="135"/>
                      </a:lnTo>
                      <a:lnTo>
                        <a:pt x="10" y="128"/>
                      </a:lnTo>
                      <a:lnTo>
                        <a:pt x="14" y="125"/>
                      </a:lnTo>
                      <a:lnTo>
                        <a:pt x="17" y="124"/>
                      </a:lnTo>
                      <a:lnTo>
                        <a:pt x="21" y="122"/>
                      </a:lnTo>
                      <a:lnTo>
                        <a:pt x="23" y="121"/>
                      </a:lnTo>
                      <a:lnTo>
                        <a:pt x="21" y="117"/>
                      </a:lnTo>
                      <a:lnTo>
                        <a:pt x="17" y="113"/>
                      </a:lnTo>
                      <a:lnTo>
                        <a:pt x="14" y="109"/>
                      </a:lnTo>
                      <a:lnTo>
                        <a:pt x="11" y="106"/>
                      </a:lnTo>
                      <a:lnTo>
                        <a:pt x="10" y="102"/>
                      </a:lnTo>
                      <a:lnTo>
                        <a:pt x="10" y="99"/>
                      </a:lnTo>
                      <a:lnTo>
                        <a:pt x="9" y="95"/>
                      </a:lnTo>
                      <a:lnTo>
                        <a:pt x="8" y="92"/>
                      </a:lnTo>
                      <a:lnTo>
                        <a:pt x="13" y="89"/>
                      </a:lnTo>
                      <a:lnTo>
                        <a:pt x="16" y="86"/>
                      </a:lnTo>
                      <a:lnTo>
                        <a:pt x="20" y="83"/>
                      </a:lnTo>
                      <a:lnTo>
                        <a:pt x="23" y="81"/>
                      </a:lnTo>
                      <a:lnTo>
                        <a:pt x="23" y="77"/>
                      </a:lnTo>
                      <a:lnTo>
                        <a:pt x="23" y="74"/>
                      </a:lnTo>
                      <a:lnTo>
                        <a:pt x="23" y="70"/>
                      </a:lnTo>
                      <a:lnTo>
                        <a:pt x="22" y="67"/>
                      </a:lnTo>
                      <a:lnTo>
                        <a:pt x="18" y="64"/>
                      </a:lnTo>
                      <a:lnTo>
                        <a:pt x="16" y="62"/>
                      </a:lnTo>
                      <a:lnTo>
                        <a:pt x="13" y="60"/>
                      </a:lnTo>
                      <a:lnTo>
                        <a:pt x="9" y="57"/>
                      </a:lnTo>
                      <a:lnTo>
                        <a:pt x="9" y="49"/>
                      </a:lnTo>
                      <a:lnTo>
                        <a:pt x="9" y="41"/>
                      </a:lnTo>
                      <a:lnTo>
                        <a:pt x="9" y="33"/>
                      </a:lnTo>
                      <a:lnTo>
                        <a:pt x="9" y="25"/>
                      </a:lnTo>
                      <a:lnTo>
                        <a:pt x="7" y="18"/>
                      </a:lnTo>
                      <a:lnTo>
                        <a:pt x="5" y="11"/>
                      </a:lnTo>
                      <a:lnTo>
                        <a:pt x="2" y="6"/>
                      </a:lnTo>
                      <a:lnTo>
                        <a:pt x="0" y="0"/>
                      </a:lnTo>
                      <a:close/>
                    </a:path>
                  </a:pathLst>
                </a:custGeom>
                <a:solidFill>
                  <a:srgbClr val="636366"/>
                </a:solidFill>
                <a:ln w="9525">
                  <a:noFill/>
                  <a:round/>
                  <a:headEnd/>
                  <a:tailEnd/>
                </a:ln>
                <a:effectLst/>
              </p:spPr>
              <p:txBody>
                <a:bodyPr/>
                <a:lstStyle/>
                <a:p>
                  <a:pPr>
                    <a:defRPr/>
                  </a:pPr>
                  <a:endParaRPr lang="en-US">
                    <a:latin typeface="Arial" charset="0"/>
                    <a:cs typeface="+mn-cs"/>
                  </a:endParaRPr>
                </a:p>
              </p:txBody>
            </p:sp>
            <p:sp>
              <p:nvSpPr>
                <p:cNvPr id="6210" name="Freeform 66"/>
                <p:cNvSpPr>
                  <a:spLocks/>
                </p:cNvSpPr>
                <p:nvPr/>
              </p:nvSpPr>
              <p:spPr bwMode="auto">
                <a:xfrm>
                  <a:off x="2382" y="3468"/>
                  <a:ext cx="111" cy="127"/>
                </a:xfrm>
                <a:custGeom>
                  <a:avLst/>
                  <a:gdLst/>
                  <a:ahLst/>
                  <a:cxnLst>
                    <a:cxn ang="0">
                      <a:pos x="27" y="0"/>
                    </a:cxn>
                    <a:cxn ang="0">
                      <a:pos x="70" y="0"/>
                    </a:cxn>
                    <a:cxn ang="0">
                      <a:pos x="112" y="0"/>
                    </a:cxn>
                    <a:cxn ang="0">
                      <a:pos x="154" y="0"/>
                    </a:cxn>
                    <a:cxn ang="0">
                      <a:pos x="197" y="0"/>
                    </a:cxn>
                    <a:cxn ang="0">
                      <a:pos x="223" y="5"/>
                    </a:cxn>
                    <a:cxn ang="0">
                      <a:pos x="217" y="18"/>
                    </a:cxn>
                    <a:cxn ang="0">
                      <a:pos x="216" y="46"/>
                    </a:cxn>
                    <a:cxn ang="0">
                      <a:pos x="210" y="59"/>
                    </a:cxn>
                    <a:cxn ang="0">
                      <a:pos x="205" y="68"/>
                    </a:cxn>
                    <a:cxn ang="0">
                      <a:pos x="205" y="80"/>
                    </a:cxn>
                    <a:cxn ang="0">
                      <a:pos x="214" y="80"/>
                    </a:cxn>
                    <a:cxn ang="0">
                      <a:pos x="216" y="92"/>
                    </a:cxn>
                    <a:cxn ang="0">
                      <a:pos x="214" y="106"/>
                    </a:cxn>
                    <a:cxn ang="0">
                      <a:pos x="207" y="108"/>
                    </a:cxn>
                    <a:cxn ang="0">
                      <a:pos x="213" y="121"/>
                    </a:cxn>
                    <a:cxn ang="0">
                      <a:pos x="215" y="134"/>
                    </a:cxn>
                    <a:cxn ang="0">
                      <a:pos x="214" y="145"/>
                    </a:cxn>
                    <a:cxn ang="0">
                      <a:pos x="208" y="154"/>
                    </a:cxn>
                    <a:cxn ang="0">
                      <a:pos x="215" y="164"/>
                    </a:cxn>
                    <a:cxn ang="0">
                      <a:pos x="216" y="175"/>
                    </a:cxn>
                    <a:cxn ang="0">
                      <a:pos x="214" y="188"/>
                    </a:cxn>
                    <a:cxn ang="0">
                      <a:pos x="210" y="198"/>
                    </a:cxn>
                    <a:cxn ang="0">
                      <a:pos x="207" y="217"/>
                    </a:cxn>
                    <a:cxn ang="0">
                      <a:pos x="202" y="229"/>
                    </a:cxn>
                    <a:cxn ang="0">
                      <a:pos x="184" y="245"/>
                    </a:cxn>
                    <a:cxn ang="0">
                      <a:pos x="114" y="256"/>
                    </a:cxn>
                    <a:cxn ang="0">
                      <a:pos x="43" y="245"/>
                    </a:cxn>
                    <a:cxn ang="0">
                      <a:pos x="24" y="214"/>
                    </a:cxn>
                    <a:cxn ang="0">
                      <a:pos x="19" y="188"/>
                    </a:cxn>
                    <a:cxn ang="0">
                      <a:pos x="13" y="182"/>
                    </a:cxn>
                    <a:cxn ang="0">
                      <a:pos x="12" y="169"/>
                    </a:cxn>
                    <a:cxn ang="0">
                      <a:pos x="18" y="160"/>
                    </a:cxn>
                    <a:cxn ang="0">
                      <a:pos x="19" y="154"/>
                    </a:cxn>
                    <a:cxn ang="0">
                      <a:pos x="8" y="154"/>
                    </a:cxn>
                    <a:cxn ang="0">
                      <a:pos x="8" y="134"/>
                    </a:cxn>
                    <a:cxn ang="0">
                      <a:pos x="15" y="123"/>
                    </a:cxn>
                    <a:cxn ang="0">
                      <a:pos x="18" y="118"/>
                    </a:cxn>
                    <a:cxn ang="0">
                      <a:pos x="9" y="106"/>
                    </a:cxn>
                    <a:cxn ang="0">
                      <a:pos x="8" y="96"/>
                    </a:cxn>
                    <a:cxn ang="0">
                      <a:pos x="13" y="85"/>
                    </a:cxn>
                    <a:cxn ang="0">
                      <a:pos x="19" y="77"/>
                    </a:cxn>
                    <a:cxn ang="0">
                      <a:pos x="19" y="67"/>
                    </a:cxn>
                    <a:cxn ang="0">
                      <a:pos x="10" y="60"/>
                    </a:cxn>
                    <a:cxn ang="0">
                      <a:pos x="7" y="41"/>
                    </a:cxn>
                    <a:cxn ang="0">
                      <a:pos x="5" y="20"/>
                    </a:cxn>
                    <a:cxn ang="0">
                      <a:pos x="0" y="0"/>
                    </a:cxn>
                  </a:cxnLst>
                  <a:rect l="0" t="0" r="r" b="b"/>
                  <a:pathLst>
                    <a:path w="224" h="256">
                      <a:moveTo>
                        <a:pt x="0" y="0"/>
                      </a:moveTo>
                      <a:lnTo>
                        <a:pt x="13" y="0"/>
                      </a:lnTo>
                      <a:lnTo>
                        <a:pt x="27" y="0"/>
                      </a:lnTo>
                      <a:lnTo>
                        <a:pt x="42" y="0"/>
                      </a:lnTo>
                      <a:lnTo>
                        <a:pt x="56" y="0"/>
                      </a:lnTo>
                      <a:lnTo>
                        <a:pt x="70" y="0"/>
                      </a:lnTo>
                      <a:lnTo>
                        <a:pt x="84" y="0"/>
                      </a:lnTo>
                      <a:lnTo>
                        <a:pt x="97" y="0"/>
                      </a:lnTo>
                      <a:lnTo>
                        <a:pt x="112" y="0"/>
                      </a:lnTo>
                      <a:lnTo>
                        <a:pt x="126" y="0"/>
                      </a:lnTo>
                      <a:lnTo>
                        <a:pt x="140" y="0"/>
                      </a:lnTo>
                      <a:lnTo>
                        <a:pt x="154" y="0"/>
                      </a:lnTo>
                      <a:lnTo>
                        <a:pt x="168" y="0"/>
                      </a:lnTo>
                      <a:lnTo>
                        <a:pt x="182" y="0"/>
                      </a:lnTo>
                      <a:lnTo>
                        <a:pt x="197" y="0"/>
                      </a:lnTo>
                      <a:lnTo>
                        <a:pt x="210" y="0"/>
                      </a:lnTo>
                      <a:lnTo>
                        <a:pt x="224" y="0"/>
                      </a:lnTo>
                      <a:lnTo>
                        <a:pt x="223" y="5"/>
                      </a:lnTo>
                      <a:lnTo>
                        <a:pt x="221" y="9"/>
                      </a:lnTo>
                      <a:lnTo>
                        <a:pt x="220" y="14"/>
                      </a:lnTo>
                      <a:lnTo>
                        <a:pt x="217" y="18"/>
                      </a:lnTo>
                      <a:lnTo>
                        <a:pt x="217" y="28"/>
                      </a:lnTo>
                      <a:lnTo>
                        <a:pt x="216" y="37"/>
                      </a:lnTo>
                      <a:lnTo>
                        <a:pt x="216" y="46"/>
                      </a:lnTo>
                      <a:lnTo>
                        <a:pt x="215" y="55"/>
                      </a:lnTo>
                      <a:lnTo>
                        <a:pt x="213" y="58"/>
                      </a:lnTo>
                      <a:lnTo>
                        <a:pt x="210" y="59"/>
                      </a:lnTo>
                      <a:lnTo>
                        <a:pt x="207" y="61"/>
                      </a:lnTo>
                      <a:lnTo>
                        <a:pt x="205" y="63"/>
                      </a:lnTo>
                      <a:lnTo>
                        <a:pt x="205" y="68"/>
                      </a:lnTo>
                      <a:lnTo>
                        <a:pt x="205" y="71"/>
                      </a:lnTo>
                      <a:lnTo>
                        <a:pt x="205" y="76"/>
                      </a:lnTo>
                      <a:lnTo>
                        <a:pt x="205" y="80"/>
                      </a:lnTo>
                      <a:lnTo>
                        <a:pt x="207" y="80"/>
                      </a:lnTo>
                      <a:lnTo>
                        <a:pt x="210" y="80"/>
                      </a:lnTo>
                      <a:lnTo>
                        <a:pt x="214" y="80"/>
                      </a:lnTo>
                      <a:lnTo>
                        <a:pt x="216" y="80"/>
                      </a:lnTo>
                      <a:lnTo>
                        <a:pt x="216" y="85"/>
                      </a:lnTo>
                      <a:lnTo>
                        <a:pt x="216" y="92"/>
                      </a:lnTo>
                      <a:lnTo>
                        <a:pt x="216" y="99"/>
                      </a:lnTo>
                      <a:lnTo>
                        <a:pt x="216" y="105"/>
                      </a:lnTo>
                      <a:lnTo>
                        <a:pt x="214" y="106"/>
                      </a:lnTo>
                      <a:lnTo>
                        <a:pt x="211" y="107"/>
                      </a:lnTo>
                      <a:lnTo>
                        <a:pt x="209" y="108"/>
                      </a:lnTo>
                      <a:lnTo>
                        <a:pt x="207" y="108"/>
                      </a:lnTo>
                      <a:lnTo>
                        <a:pt x="209" y="113"/>
                      </a:lnTo>
                      <a:lnTo>
                        <a:pt x="210" y="118"/>
                      </a:lnTo>
                      <a:lnTo>
                        <a:pt x="213" y="121"/>
                      </a:lnTo>
                      <a:lnTo>
                        <a:pt x="215" y="126"/>
                      </a:lnTo>
                      <a:lnTo>
                        <a:pt x="215" y="130"/>
                      </a:lnTo>
                      <a:lnTo>
                        <a:pt x="215" y="134"/>
                      </a:lnTo>
                      <a:lnTo>
                        <a:pt x="215" y="138"/>
                      </a:lnTo>
                      <a:lnTo>
                        <a:pt x="215" y="143"/>
                      </a:lnTo>
                      <a:lnTo>
                        <a:pt x="214" y="145"/>
                      </a:lnTo>
                      <a:lnTo>
                        <a:pt x="211" y="149"/>
                      </a:lnTo>
                      <a:lnTo>
                        <a:pt x="210" y="151"/>
                      </a:lnTo>
                      <a:lnTo>
                        <a:pt x="208" y="154"/>
                      </a:lnTo>
                      <a:lnTo>
                        <a:pt x="210" y="157"/>
                      </a:lnTo>
                      <a:lnTo>
                        <a:pt x="213" y="160"/>
                      </a:lnTo>
                      <a:lnTo>
                        <a:pt x="215" y="164"/>
                      </a:lnTo>
                      <a:lnTo>
                        <a:pt x="217" y="167"/>
                      </a:lnTo>
                      <a:lnTo>
                        <a:pt x="216" y="172"/>
                      </a:lnTo>
                      <a:lnTo>
                        <a:pt x="216" y="175"/>
                      </a:lnTo>
                      <a:lnTo>
                        <a:pt x="215" y="180"/>
                      </a:lnTo>
                      <a:lnTo>
                        <a:pt x="215" y="184"/>
                      </a:lnTo>
                      <a:lnTo>
                        <a:pt x="214" y="188"/>
                      </a:lnTo>
                      <a:lnTo>
                        <a:pt x="213" y="191"/>
                      </a:lnTo>
                      <a:lnTo>
                        <a:pt x="211" y="195"/>
                      </a:lnTo>
                      <a:lnTo>
                        <a:pt x="210" y="198"/>
                      </a:lnTo>
                      <a:lnTo>
                        <a:pt x="209" y="204"/>
                      </a:lnTo>
                      <a:lnTo>
                        <a:pt x="208" y="210"/>
                      </a:lnTo>
                      <a:lnTo>
                        <a:pt x="207" y="217"/>
                      </a:lnTo>
                      <a:lnTo>
                        <a:pt x="206" y="222"/>
                      </a:lnTo>
                      <a:lnTo>
                        <a:pt x="203" y="226"/>
                      </a:lnTo>
                      <a:lnTo>
                        <a:pt x="202" y="229"/>
                      </a:lnTo>
                      <a:lnTo>
                        <a:pt x="200" y="234"/>
                      </a:lnTo>
                      <a:lnTo>
                        <a:pt x="198" y="237"/>
                      </a:lnTo>
                      <a:lnTo>
                        <a:pt x="184" y="245"/>
                      </a:lnTo>
                      <a:lnTo>
                        <a:pt x="164" y="251"/>
                      </a:lnTo>
                      <a:lnTo>
                        <a:pt x="140" y="255"/>
                      </a:lnTo>
                      <a:lnTo>
                        <a:pt x="114" y="256"/>
                      </a:lnTo>
                      <a:lnTo>
                        <a:pt x="88" y="255"/>
                      </a:lnTo>
                      <a:lnTo>
                        <a:pt x="64" y="251"/>
                      </a:lnTo>
                      <a:lnTo>
                        <a:pt x="43" y="245"/>
                      </a:lnTo>
                      <a:lnTo>
                        <a:pt x="30" y="237"/>
                      </a:lnTo>
                      <a:lnTo>
                        <a:pt x="26" y="226"/>
                      </a:lnTo>
                      <a:lnTo>
                        <a:pt x="24" y="214"/>
                      </a:lnTo>
                      <a:lnTo>
                        <a:pt x="23" y="202"/>
                      </a:lnTo>
                      <a:lnTo>
                        <a:pt x="21" y="190"/>
                      </a:lnTo>
                      <a:lnTo>
                        <a:pt x="19" y="188"/>
                      </a:lnTo>
                      <a:lnTo>
                        <a:pt x="18" y="185"/>
                      </a:lnTo>
                      <a:lnTo>
                        <a:pt x="16" y="184"/>
                      </a:lnTo>
                      <a:lnTo>
                        <a:pt x="13" y="182"/>
                      </a:lnTo>
                      <a:lnTo>
                        <a:pt x="12" y="177"/>
                      </a:lnTo>
                      <a:lnTo>
                        <a:pt x="12" y="174"/>
                      </a:lnTo>
                      <a:lnTo>
                        <a:pt x="12" y="169"/>
                      </a:lnTo>
                      <a:lnTo>
                        <a:pt x="11" y="166"/>
                      </a:lnTo>
                      <a:lnTo>
                        <a:pt x="15" y="162"/>
                      </a:lnTo>
                      <a:lnTo>
                        <a:pt x="18" y="160"/>
                      </a:lnTo>
                      <a:lnTo>
                        <a:pt x="20" y="157"/>
                      </a:lnTo>
                      <a:lnTo>
                        <a:pt x="24" y="154"/>
                      </a:lnTo>
                      <a:lnTo>
                        <a:pt x="19" y="154"/>
                      </a:lnTo>
                      <a:lnTo>
                        <a:pt x="16" y="154"/>
                      </a:lnTo>
                      <a:lnTo>
                        <a:pt x="12" y="154"/>
                      </a:lnTo>
                      <a:lnTo>
                        <a:pt x="8" y="154"/>
                      </a:lnTo>
                      <a:lnTo>
                        <a:pt x="8" y="147"/>
                      </a:lnTo>
                      <a:lnTo>
                        <a:pt x="8" y="141"/>
                      </a:lnTo>
                      <a:lnTo>
                        <a:pt x="8" y="134"/>
                      </a:lnTo>
                      <a:lnTo>
                        <a:pt x="8" y="127"/>
                      </a:lnTo>
                      <a:lnTo>
                        <a:pt x="11" y="126"/>
                      </a:lnTo>
                      <a:lnTo>
                        <a:pt x="15" y="123"/>
                      </a:lnTo>
                      <a:lnTo>
                        <a:pt x="17" y="122"/>
                      </a:lnTo>
                      <a:lnTo>
                        <a:pt x="20" y="121"/>
                      </a:lnTo>
                      <a:lnTo>
                        <a:pt x="18" y="118"/>
                      </a:lnTo>
                      <a:lnTo>
                        <a:pt x="15" y="113"/>
                      </a:lnTo>
                      <a:lnTo>
                        <a:pt x="11" y="109"/>
                      </a:lnTo>
                      <a:lnTo>
                        <a:pt x="9" y="106"/>
                      </a:lnTo>
                      <a:lnTo>
                        <a:pt x="8" y="103"/>
                      </a:lnTo>
                      <a:lnTo>
                        <a:pt x="8" y="99"/>
                      </a:lnTo>
                      <a:lnTo>
                        <a:pt x="8" y="96"/>
                      </a:lnTo>
                      <a:lnTo>
                        <a:pt x="7" y="91"/>
                      </a:lnTo>
                      <a:lnTo>
                        <a:pt x="10" y="89"/>
                      </a:lnTo>
                      <a:lnTo>
                        <a:pt x="13" y="85"/>
                      </a:lnTo>
                      <a:lnTo>
                        <a:pt x="17" y="83"/>
                      </a:lnTo>
                      <a:lnTo>
                        <a:pt x="20" y="81"/>
                      </a:lnTo>
                      <a:lnTo>
                        <a:pt x="19" y="77"/>
                      </a:lnTo>
                      <a:lnTo>
                        <a:pt x="19" y="74"/>
                      </a:lnTo>
                      <a:lnTo>
                        <a:pt x="19" y="70"/>
                      </a:lnTo>
                      <a:lnTo>
                        <a:pt x="19" y="67"/>
                      </a:lnTo>
                      <a:lnTo>
                        <a:pt x="16" y="63"/>
                      </a:lnTo>
                      <a:lnTo>
                        <a:pt x="13" y="61"/>
                      </a:lnTo>
                      <a:lnTo>
                        <a:pt x="10" y="60"/>
                      </a:lnTo>
                      <a:lnTo>
                        <a:pt x="7" y="58"/>
                      </a:lnTo>
                      <a:lnTo>
                        <a:pt x="7" y="50"/>
                      </a:lnTo>
                      <a:lnTo>
                        <a:pt x="7" y="41"/>
                      </a:lnTo>
                      <a:lnTo>
                        <a:pt x="7" y="33"/>
                      </a:lnTo>
                      <a:lnTo>
                        <a:pt x="7" y="25"/>
                      </a:lnTo>
                      <a:lnTo>
                        <a:pt x="5" y="20"/>
                      </a:lnTo>
                      <a:lnTo>
                        <a:pt x="3" y="13"/>
                      </a:lnTo>
                      <a:lnTo>
                        <a:pt x="2" y="6"/>
                      </a:lnTo>
                      <a:lnTo>
                        <a:pt x="0" y="0"/>
                      </a:lnTo>
                      <a:close/>
                    </a:path>
                  </a:pathLst>
                </a:custGeom>
                <a:solidFill>
                  <a:srgbClr val="6D6D6D"/>
                </a:solidFill>
                <a:ln w="9525">
                  <a:noFill/>
                  <a:round/>
                  <a:headEnd/>
                  <a:tailEnd/>
                </a:ln>
                <a:effectLst/>
              </p:spPr>
              <p:txBody>
                <a:bodyPr/>
                <a:lstStyle/>
                <a:p>
                  <a:pPr>
                    <a:defRPr/>
                  </a:pPr>
                  <a:endParaRPr lang="en-US">
                    <a:latin typeface="Arial" charset="0"/>
                    <a:cs typeface="+mn-cs"/>
                  </a:endParaRPr>
                </a:p>
              </p:txBody>
            </p:sp>
            <p:sp>
              <p:nvSpPr>
                <p:cNvPr id="6211" name="Freeform 67"/>
                <p:cNvSpPr>
                  <a:spLocks/>
                </p:cNvSpPr>
                <p:nvPr/>
              </p:nvSpPr>
              <p:spPr bwMode="auto">
                <a:xfrm>
                  <a:off x="2386" y="3468"/>
                  <a:ext cx="102" cy="127"/>
                </a:xfrm>
                <a:custGeom>
                  <a:avLst/>
                  <a:gdLst/>
                  <a:ahLst/>
                  <a:cxnLst>
                    <a:cxn ang="0">
                      <a:pos x="25" y="0"/>
                    </a:cxn>
                    <a:cxn ang="0">
                      <a:pos x="63" y="0"/>
                    </a:cxn>
                    <a:cxn ang="0">
                      <a:pos x="101" y="0"/>
                    </a:cxn>
                    <a:cxn ang="0">
                      <a:pos x="138" y="0"/>
                    </a:cxn>
                    <a:cxn ang="0">
                      <a:pos x="176" y="0"/>
                    </a:cxn>
                    <a:cxn ang="0">
                      <a:pos x="200" y="5"/>
                    </a:cxn>
                    <a:cxn ang="0">
                      <a:pos x="196" y="18"/>
                    </a:cxn>
                    <a:cxn ang="0">
                      <a:pos x="195" y="45"/>
                    </a:cxn>
                    <a:cxn ang="0">
                      <a:pos x="189" y="59"/>
                    </a:cxn>
                    <a:cxn ang="0">
                      <a:pos x="183" y="67"/>
                    </a:cxn>
                    <a:cxn ang="0">
                      <a:pos x="183" y="79"/>
                    </a:cxn>
                    <a:cxn ang="0">
                      <a:pos x="192" y="79"/>
                    </a:cxn>
                    <a:cxn ang="0">
                      <a:pos x="195" y="91"/>
                    </a:cxn>
                    <a:cxn ang="0">
                      <a:pos x="191" y="105"/>
                    </a:cxn>
                    <a:cxn ang="0">
                      <a:pos x="186" y="107"/>
                    </a:cxn>
                    <a:cxn ang="0">
                      <a:pos x="191" y="120"/>
                    </a:cxn>
                    <a:cxn ang="0">
                      <a:pos x="192" y="133"/>
                    </a:cxn>
                    <a:cxn ang="0">
                      <a:pos x="191" y="144"/>
                    </a:cxn>
                    <a:cxn ang="0">
                      <a:pos x="187" y="152"/>
                    </a:cxn>
                    <a:cxn ang="0">
                      <a:pos x="192" y="163"/>
                    </a:cxn>
                    <a:cxn ang="0">
                      <a:pos x="194" y="174"/>
                    </a:cxn>
                    <a:cxn ang="0">
                      <a:pos x="191" y="186"/>
                    </a:cxn>
                    <a:cxn ang="0">
                      <a:pos x="189" y="196"/>
                    </a:cxn>
                    <a:cxn ang="0">
                      <a:pos x="187" y="215"/>
                    </a:cxn>
                    <a:cxn ang="0">
                      <a:pos x="182" y="228"/>
                    </a:cxn>
                    <a:cxn ang="0">
                      <a:pos x="165" y="245"/>
                    </a:cxn>
                    <a:cxn ang="0">
                      <a:pos x="103" y="254"/>
                    </a:cxn>
                    <a:cxn ang="0">
                      <a:pos x="39" y="245"/>
                    </a:cxn>
                    <a:cxn ang="0">
                      <a:pos x="22" y="212"/>
                    </a:cxn>
                    <a:cxn ang="0">
                      <a:pos x="19" y="186"/>
                    </a:cxn>
                    <a:cxn ang="0">
                      <a:pos x="13" y="180"/>
                    </a:cxn>
                    <a:cxn ang="0">
                      <a:pos x="12" y="168"/>
                    </a:cxn>
                    <a:cxn ang="0">
                      <a:pos x="16" y="158"/>
                    </a:cxn>
                    <a:cxn ang="0">
                      <a:pos x="19" y="154"/>
                    </a:cxn>
                    <a:cxn ang="0">
                      <a:pos x="8" y="154"/>
                    </a:cxn>
                    <a:cxn ang="0">
                      <a:pos x="8" y="132"/>
                    </a:cxn>
                    <a:cxn ang="0">
                      <a:pos x="14" y="122"/>
                    </a:cxn>
                    <a:cxn ang="0">
                      <a:pos x="16" y="117"/>
                    </a:cxn>
                    <a:cxn ang="0">
                      <a:pos x="9" y="105"/>
                    </a:cxn>
                    <a:cxn ang="0">
                      <a:pos x="7" y="94"/>
                    </a:cxn>
                    <a:cxn ang="0">
                      <a:pos x="13" y="84"/>
                    </a:cxn>
                    <a:cxn ang="0">
                      <a:pos x="19" y="75"/>
                    </a:cxn>
                    <a:cxn ang="0">
                      <a:pos x="17" y="66"/>
                    </a:cxn>
                    <a:cxn ang="0">
                      <a:pos x="9" y="58"/>
                    </a:cxn>
                    <a:cxn ang="0">
                      <a:pos x="7" y="41"/>
                    </a:cxn>
                    <a:cxn ang="0">
                      <a:pos x="6" y="19"/>
                    </a:cxn>
                    <a:cxn ang="0">
                      <a:pos x="0" y="0"/>
                    </a:cxn>
                  </a:cxnLst>
                  <a:rect l="0" t="0" r="r" b="b"/>
                  <a:pathLst>
                    <a:path w="202" h="254">
                      <a:moveTo>
                        <a:pt x="0" y="0"/>
                      </a:moveTo>
                      <a:lnTo>
                        <a:pt x="13" y="0"/>
                      </a:lnTo>
                      <a:lnTo>
                        <a:pt x="25" y="0"/>
                      </a:lnTo>
                      <a:lnTo>
                        <a:pt x="38" y="0"/>
                      </a:lnTo>
                      <a:lnTo>
                        <a:pt x="51" y="0"/>
                      </a:lnTo>
                      <a:lnTo>
                        <a:pt x="63" y="0"/>
                      </a:lnTo>
                      <a:lnTo>
                        <a:pt x="76" y="0"/>
                      </a:lnTo>
                      <a:lnTo>
                        <a:pt x="89" y="0"/>
                      </a:lnTo>
                      <a:lnTo>
                        <a:pt x="101" y="0"/>
                      </a:lnTo>
                      <a:lnTo>
                        <a:pt x="113" y="0"/>
                      </a:lnTo>
                      <a:lnTo>
                        <a:pt x="126" y="0"/>
                      </a:lnTo>
                      <a:lnTo>
                        <a:pt x="138" y="0"/>
                      </a:lnTo>
                      <a:lnTo>
                        <a:pt x="151" y="0"/>
                      </a:lnTo>
                      <a:lnTo>
                        <a:pt x="164" y="0"/>
                      </a:lnTo>
                      <a:lnTo>
                        <a:pt x="176" y="0"/>
                      </a:lnTo>
                      <a:lnTo>
                        <a:pt x="189" y="0"/>
                      </a:lnTo>
                      <a:lnTo>
                        <a:pt x="202" y="0"/>
                      </a:lnTo>
                      <a:lnTo>
                        <a:pt x="200" y="5"/>
                      </a:lnTo>
                      <a:lnTo>
                        <a:pt x="198" y="8"/>
                      </a:lnTo>
                      <a:lnTo>
                        <a:pt x="197" y="13"/>
                      </a:lnTo>
                      <a:lnTo>
                        <a:pt x="196" y="18"/>
                      </a:lnTo>
                      <a:lnTo>
                        <a:pt x="195" y="27"/>
                      </a:lnTo>
                      <a:lnTo>
                        <a:pt x="195" y="36"/>
                      </a:lnTo>
                      <a:lnTo>
                        <a:pt x="195" y="45"/>
                      </a:lnTo>
                      <a:lnTo>
                        <a:pt x="194" y="54"/>
                      </a:lnTo>
                      <a:lnTo>
                        <a:pt x="191" y="57"/>
                      </a:lnTo>
                      <a:lnTo>
                        <a:pt x="189" y="59"/>
                      </a:lnTo>
                      <a:lnTo>
                        <a:pt x="186" y="61"/>
                      </a:lnTo>
                      <a:lnTo>
                        <a:pt x="183" y="64"/>
                      </a:lnTo>
                      <a:lnTo>
                        <a:pt x="183" y="67"/>
                      </a:lnTo>
                      <a:lnTo>
                        <a:pt x="183" y="71"/>
                      </a:lnTo>
                      <a:lnTo>
                        <a:pt x="183" y="74"/>
                      </a:lnTo>
                      <a:lnTo>
                        <a:pt x="183" y="79"/>
                      </a:lnTo>
                      <a:lnTo>
                        <a:pt x="187" y="79"/>
                      </a:lnTo>
                      <a:lnTo>
                        <a:pt x="189" y="79"/>
                      </a:lnTo>
                      <a:lnTo>
                        <a:pt x="192" y="79"/>
                      </a:lnTo>
                      <a:lnTo>
                        <a:pt x="195" y="79"/>
                      </a:lnTo>
                      <a:lnTo>
                        <a:pt x="195" y="84"/>
                      </a:lnTo>
                      <a:lnTo>
                        <a:pt x="195" y="91"/>
                      </a:lnTo>
                      <a:lnTo>
                        <a:pt x="194" y="98"/>
                      </a:lnTo>
                      <a:lnTo>
                        <a:pt x="194" y="104"/>
                      </a:lnTo>
                      <a:lnTo>
                        <a:pt x="191" y="105"/>
                      </a:lnTo>
                      <a:lnTo>
                        <a:pt x="190" y="105"/>
                      </a:lnTo>
                      <a:lnTo>
                        <a:pt x="188" y="106"/>
                      </a:lnTo>
                      <a:lnTo>
                        <a:pt x="186" y="107"/>
                      </a:lnTo>
                      <a:lnTo>
                        <a:pt x="188" y="112"/>
                      </a:lnTo>
                      <a:lnTo>
                        <a:pt x="189" y="116"/>
                      </a:lnTo>
                      <a:lnTo>
                        <a:pt x="191" y="120"/>
                      </a:lnTo>
                      <a:lnTo>
                        <a:pt x="192" y="124"/>
                      </a:lnTo>
                      <a:lnTo>
                        <a:pt x="192" y="128"/>
                      </a:lnTo>
                      <a:lnTo>
                        <a:pt x="192" y="133"/>
                      </a:lnTo>
                      <a:lnTo>
                        <a:pt x="192" y="137"/>
                      </a:lnTo>
                      <a:lnTo>
                        <a:pt x="192" y="142"/>
                      </a:lnTo>
                      <a:lnTo>
                        <a:pt x="191" y="144"/>
                      </a:lnTo>
                      <a:lnTo>
                        <a:pt x="190" y="147"/>
                      </a:lnTo>
                      <a:lnTo>
                        <a:pt x="188" y="150"/>
                      </a:lnTo>
                      <a:lnTo>
                        <a:pt x="187" y="152"/>
                      </a:lnTo>
                      <a:lnTo>
                        <a:pt x="189" y="156"/>
                      </a:lnTo>
                      <a:lnTo>
                        <a:pt x="191" y="159"/>
                      </a:lnTo>
                      <a:lnTo>
                        <a:pt x="192" y="163"/>
                      </a:lnTo>
                      <a:lnTo>
                        <a:pt x="195" y="166"/>
                      </a:lnTo>
                      <a:lnTo>
                        <a:pt x="195" y="171"/>
                      </a:lnTo>
                      <a:lnTo>
                        <a:pt x="194" y="174"/>
                      </a:lnTo>
                      <a:lnTo>
                        <a:pt x="194" y="179"/>
                      </a:lnTo>
                      <a:lnTo>
                        <a:pt x="192" y="182"/>
                      </a:lnTo>
                      <a:lnTo>
                        <a:pt x="191" y="186"/>
                      </a:lnTo>
                      <a:lnTo>
                        <a:pt x="191" y="189"/>
                      </a:lnTo>
                      <a:lnTo>
                        <a:pt x="190" y="193"/>
                      </a:lnTo>
                      <a:lnTo>
                        <a:pt x="189" y="196"/>
                      </a:lnTo>
                      <a:lnTo>
                        <a:pt x="188" y="202"/>
                      </a:lnTo>
                      <a:lnTo>
                        <a:pt x="188" y="208"/>
                      </a:lnTo>
                      <a:lnTo>
                        <a:pt x="187" y="215"/>
                      </a:lnTo>
                      <a:lnTo>
                        <a:pt x="186" y="220"/>
                      </a:lnTo>
                      <a:lnTo>
                        <a:pt x="183" y="225"/>
                      </a:lnTo>
                      <a:lnTo>
                        <a:pt x="182" y="228"/>
                      </a:lnTo>
                      <a:lnTo>
                        <a:pt x="180" y="232"/>
                      </a:lnTo>
                      <a:lnTo>
                        <a:pt x="177" y="236"/>
                      </a:lnTo>
                      <a:lnTo>
                        <a:pt x="165" y="245"/>
                      </a:lnTo>
                      <a:lnTo>
                        <a:pt x="148" y="249"/>
                      </a:lnTo>
                      <a:lnTo>
                        <a:pt x="126" y="253"/>
                      </a:lnTo>
                      <a:lnTo>
                        <a:pt x="103" y="254"/>
                      </a:lnTo>
                      <a:lnTo>
                        <a:pt x="80" y="254"/>
                      </a:lnTo>
                      <a:lnTo>
                        <a:pt x="58" y="250"/>
                      </a:lnTo>
                      <a:lnTo>
                        <a:pt x="39" y="245"/>
                      </a:lnTo>
                      <a:lnTo>
                        <a:pt x="27" y="236"/>
                      </a:lnTo>
                      <a:lnTo>
                        <a:pt x="24" y="225"/>
                      </a:lnTo>
                      <a:lnTo>
                        <a:pt x="22" y="212"/>
                      </a:lnTo>
                      <a:lnTo>
                        <a:pt x="21" y="201"/>
                      </a:lnTo>
                      <a:lnTo>
                        <a:pt x="20" y="188"/>
                      </a:lnTo>
                      <a:lnTo>
                        <a:pt x="19" y="186"/>
                      </a:lnTo>
                      <a:lnTo>
                        <a:pt x="16" y="185"/>
                      </a:lnTo>
                      <a:lnTo>
                        <a:pt x="15" y="182"/>
                      </a:lnTo>
                      <a:lnTo>
                        <a:pt x="13" y="180"/>
                      </a:lnTo>
                      <a:lnTo>
                        <a:pt x="12" y="177"/>
                      </a:lnTo>
                      <a:lnTo>
                        <a:pt x="12" y="172"/>
                      </a:lnTo>
                      <a:lnTo>
                        <a:pt x="12" y="168"/>
                      </a:lnTo>
                      <a:lnTo>
                        <a:pt x="10" y="164"/>
                      </a:lnTo>
                      <a:lnTo>
                        <a:pt x="14" y="162"/>
                      </a:lnTo>
                      <a:lnTo>
                        <a:pt x="16" y="158"/>
                      </a:lnTo>
                      <a:lnTo>
                        <a:pt x="20" y="156"/>
                      </a:lnTo>
                      <a:lnTo>
                        <a:pt x="22" y="154"/>
                      </a:lnTo>
                      <a:lnTo>
                        <a:pt x="19" y="154"/>
                      </a:lnTo>
                      <a:lnTo>
                        <a:pt x="15" y="154"/>
                      </a:lnTo>
                      <a:lnTo>
                        <a:pt x="12" y="154"/>
                      </a:lnTo>
                      <a:lnTo>
                        <a:pt x="8" y="154"/>
                      </a:lnTo>
                      <a:lnTo>
                        <a:pt x="8" y="145"/>
                      </a:lnTo>
                      <a:lnTo>
                        <a:pt x="8" y="139"/>
                      </a:lnTo>
                      <a:lnTo>
                        <a:pt x="8" y="132"/>
                      </a:lnTo>
                      <a:lnTo>
                        <a:pt x="8" y="125"/>
                      </a:lnTo>
                      <a:lnTo>
                        <a:pt x="10" y="124"/>
                      </a:lnTo>
                      <a:lnTo>
                        <a:pt x="14" y="122"/>
                      </a:lnTo>
                      <a:lnTo>
                        <a:pt x="16" y="121"/>
                      </a:lnTo>
                      <a:lnTo>
                        <a:pt x="19" y="120"/>
                      </a:lnTo>
                      <a:lnTo>
                        <a:pt x="16" y="117"/>
                      </a:lnTo>
                      <a:lnTo>
                        <a:pt x="14" y="112"/>
                      </a:lnTo>
                      <a:lnTo>
                        <a:pt x="12" y="109"/>
                      </a:lnTo>
                      <a:lnTo>
                        <a:pt x="9" y="105"/>
                      </a:lnTo>
                      <a:lnTo>
                        <a:pt x="8" y="102"/>
                      </a:lnTo>
                      <a:lnTo>
                        <a:pt x="8" y="97"/>
                      </a:lnTo>
                      <a:lnTo>
                        <a:pt x="7" y="94"/>
                      </a:lnTo>
                      <a:lnTo>
                        <a:pt x="7" y="90"/>
                      </a:lnTo>
                      <a:lnTo>
                        <a:pt x="9" y="88"/>
                      </a:lnTo>
                      <a:lnTo>
                        <a:pt x="13" y="84"/>
                      </a:lnTo>
                      <a:lnTo>
                        <a:pt x="16" y="82"/>
                      </a:lnTo>
                      <a:lnTo>
                        <a:pt x="19" y="79"/>
                      </a:lnTo>
                      <a:lnTo>
                        <a:pt x="19" y="75"/>
                      </a:lnTo>
                      <a:lnTo>
                        <a:pt x="19" y="72"/>
                      </a:lnTo>
                      <a:lnTo>
                        <a:pt x="19" y="69"/>
                      </a:lnTo>
                      <a:lnTo>
                        <a:pt x="17" y="66"/>
                      </a:lnTo>
                      <a:lnTo>
                        <a:pt x="15" y="63"/>
                      </a:lnTo>
                      <a:lnTo>
                        <a:pt x="13" y="60"/>
                      </a:lnTo>
                      <a:lnTo>
                        <a:pt x="9" y="58"/>
                      </a:lnTo>
                      <a:lnTo>
                        <a:pt x="7" y="57"/>
                      </a:lnTo>
                      <a:lnTo>
                        <a:pt x="7" y="49"/>
                      </a:lnTo>
                      <a:lnTo>
                        <a:pt x="7" y="41"/>
                      </a:lnTo>
                      <a:lnTo>
                        <a:pt x="7" y="33"/>
                      </a:lnTo>
                      <a:lnTo>
                        <a:pt x="7" y="25"/>
                      </a:lnTo>
                      <a:lnTo>
                        <a:pt x="6" y="19"/>
                      </a:lnTo>
                      <a:lnTo>
                        <a:pt x="4" y="12"/>
                      </a:lnTo>
                      <a:lnTo>
                        <a:pt x="2" y="6"/>
                      </a:lnTo>
                      <a:lnTo>
                        <a:pt x="0" y="0"/>
                      </a:lnTo>
                      <a:close/>
                    </a:path>
                  </a:pathLst>
                </a:custGeom>
                <a:solidFill>
                  <a:srgbClr val="777775"/>
                </a:solidFill>
                <a:ln w="9525">
                  <a:noFill/>
                  <a:round/>
                  <a:headEnd/>
                  <a:tailEnd/>
                </a:ln>
                <a:effectLst/>
              </p:spPr>
              <p:txBody>
                <a:bodyPr/>
                <a:lstStyle/>
                <a:p>
                  <a:pPr>
                    <a:defRPr/>
                  </a:pPr>
                  <a:endParaRPr lang="en-US">
                    <a:latin typeface="Arial" charset="0"/>
                    <a:cs typeface="+mn-cs"/>
                  </a:endParaRPr>
                </a:p>
              </p:txBody>
            </p:sp>
            <p:sp>
              <p:nvSpPr>
                <p:cNvPr id="6212" name="Freeform 68"/>
                <p:cNvSpPr>
                  <a:spLocks/>
                </p:cNvSpPr>
                <p:nvPr/>
              </p:nvSpPr>
              <p:spPr bwMode="auto">
                <a:xfrm>
                  <a:off x="2391" y="3468"/>
                  <a:ext cx="90" cy="127"/>
                </a:xfrm>
                <a:custGeom>
                  <a:avLst/>
                  <a:gdLst/>
                  <a:ahLst/>
                  <a:cxnLst>
                    <a:cxn ang="0">
                      <a:pos x="45" y="0"/>
                    </a:cxn>
                    <a:cxn ang="0">
                      <a:pos x="111" y="0"/>
                    </a:cxn>
                    <a:cxn ang="0">
                      <a:pos x="178" y="0"/>
                    </a:cxn>
                    <a:cxn ang="0">
                      <a:pos x="174" y="13"/>
                    </a:cxn>
                    <a:cxn ang="0">
                      <a:pos x="172" y="36"/>
                    </a:cxn>
                    <a:cxn ang="0">
                      <a:pos x="169" y="57"/>
                    </a:cxn>
                    <a:cxn ang="0">
                      <a:pos x="162" y="64"/>
                    </a:cxn>
                    <a:cxn ang="0">
                      <a:pos x="162" y="74"/>
                    </a:cxn>
                    <a:cxn ang="0">
                      <a:pos x="167" y="79"/>
                    </a:cxn>
                    <a:cxn ang="0">
                      <a:pos x="171" y="85"/>
                    </a:cxn>
                    <a:cxn ang="0">
                      <a:pos x="171" y="104"/>
                    </a:cxn>
                    <a:cxn ang="0">
                      <a:pos x="165" y="106"/>
                    </a:cxn>
                    <a:cxn ang="0">
                      <a:pos x="167" y="116"/>
                    </a:cxn>
                    <a:cxn ang="0">
                      <a:pos x="170" y="128"/>
                    </a:cxn>
                    <a:cxn ang="0">
                      <a:pos x="170" y="142"/>
                    </a:cxn>
                    <a:cxn ang="0">
                      <a:pos x="165" y="150"/>
                    </a:cxn>
                    <a:cxn ang="0">
                      <a:pos x="168" y="158"/>
                    </a:cxn>
                    <a:cxn ang="0">
                      <a:pos x="171" y="170"/>
                    </a:cxn>
                    <a:cxn ang="0">
                      <a:pos x="170" y="182"/>
                    </a:cxn>
                    <a:cxn ang="0">
                      <a:pos x="168" y="193"/>
                    </a:cxn>
                    <a:cxn ang="0">
                      <a:pos x="165" y="208"/>
                    </a:cxn>
                    <a:cxn ang="0">
                      <a:pos x="163" y="224"/>
                    </a:cxn>
                    <a:cxn ang="0">
                      <a:pos x="157" y="235"/>
                    </a:cxn>
                    <a:cxn ang="0">
                      <a:pos x="111" y="252"/>
                    </a:cxn>
                    <a:cxn ang="0">
                      <a:pos x="50" y="249"/>
                    </a:cxn>
                    <a:cxn ang="0">
                      <a:pos x="20" y="224"/>
                    </a:cxn>
                    <a:cxn ang="0">
                      <a:pos x="17" y="188"/>
                    </a:cxn>
                    <a:cxn ang="0">
                      <a:pos x="12" y="182"/>
                    </a:cxn>
                    <a:cxn ang="0">
                      <a:pos x="10" y="171"/>
                    </a:cxn>
                    <a:cxn ang="0">
                      <a:pos x="12" y="161"/>
                    </a:cxn>
                    <a:cxn ang="0">
                      <a:pos x="19" y="153"/>
                    </a:cxn>
                    <a:cxn ang="0">
                      <a:pos x="10" y="153"/>
                    </a:cxn>
                    <a:cxn ang="0">
                      <a:pos x="7" y="139"/>
                    </a:cxn>
                    <a:cxn ang="0">
                      <a:pos x="9" y="124"/>
                    </a:cxn>
                    <a:cxn ang="0">
                      <a:pos x="17" y="120"/>
                    </a:cxn>
                    <a:cxn ang="0">
                      <a:pos x="10" y="109"/>
                    </a:cxn>
                    <a:cxn ang="0">
                      <a:pos x="7" y="97"/>
                    </a:cxn>
                    <a:cxn ang="0">
                      <a:pos x="8" y="88"/>
                    </a:cxn>
                    <a:cxn ang="0">
                      <a:pos x="17" y="79"/>
                    </a:cxn>
                    <a:cxn ang="0">
                      <a:pos x="16" y="68"/>
                    </a:cxn>
                    <a:cxn ang="0">
                      <a:pos x="11" y="62"/>
                    </a:cxn>
                    <a:cxn ang="0">
                      <a:pos x="5" y="49"/>
                    </a:cxn>
                    <a:cxn ang="0">
                      <a:pos x="5" y="25"/>
                    </a:cxn>
                    <a:cxn ang="0">
                      <a:pos x="1" y="6"/>
                    </a:cxn>
                  </a:cxnLst>
                  <a:rect l="0" t="0" r="r" b="b"/>
                  <a:pathLst>
                    <a:path w="178" h="253">
                      <a:moveTo>
                        <a:pt x="0" y="0"/>
                      </a:moveTo>
                      <a:lnTo>
                        <a:pt x="22" y="0"/>
                      </a:lnTo>
                      <a:lnTo>
                        <a:pt x="45" y="0"/>
                      </a:lnTo>
                      <a:lnTo>
                        <a:pt x="66" y="0"/>
                      </a:lnTo>
                      <a:lnTo>
                        <a:pt x="89" y="0"/>
                      </a:lnTo>
                      <a:lnTo>
                        <a:pt x="111" y="0"/>
                      </a:lnTo>
                      <a:lnTo>
                        <a:pt x="133" y="0"/>
                      </a:lnTo>
                      <a:lnTo>
                        <a:pt x="156" y="0"/>
                      </a:lnTo>
                      <a:lnTo>
                        <a:pt x="178" y="0"/>
                      </a:lnTo>
                      <a:lnTo>
                        <a:pt x="177" y="5"/>
                      </a:lnTo>
                      <a:lnTo>
                        <a:pt x="176" y="9"/>
                      </a:lnTo>
                      <a:lnTo>
                        <a:pt x="174" y="13"/>
                      </a:lnTo>
                      <a:lnTo>
                        <a:pt x="172" y="19"/>
                      </a:lnTo>
                      <a:lnTo>
                        <a:pt x="172" y="28"/>
                      </a:lnTo>
                      <a:lnTo>
                        <a:pt x="172" y="36"/>
                      </a:lnTo>
                      <a:lnTo>
                        <a:pt x="171" y="45"/>
                      </a:lnTo>
                      <a:lnTo>
                        <a:pt x="171" y="55"/>
                      </a:lnTo>
                      <a:lnTo>
                        <a:pt x="169" y="57"/>
                      </a:lnTo>
                      <a:lnTo>
                        <a:pt x="167" y="58"/>
                      </a:lnTo>
                      <a:lnTo>
                        <a:pt x="164" y="60"/>
                      </a:lnTo>
                      <a:lnTo>
                        <a:pt x="162" y="64"/>
                      </a:lnTo>
                      <a:lnTo>
                        <a:pt x="162" y="67"/>
                      </a:lnTo>
                      <a:lnTo>
                        <a:pt x="162" y="71"/>
                      </a:lnTo>
                      <a:lnTo>
                        <a:pt x="162" y="74"/>
                      </a:lnTo>
                      <a:lnTo>
                        <a:pt x="162" y="79"/>
                      </a:lnTo>
                      <a:lnTo>
                        <a:pt x="164" y="79"/>
                      </a:lnTo>
                      <a:lnTo>
                        <a:pt x="167" y="79"/>
                      </a:lnTo>
                      <a:lnTo>
                        <a:pt x="169" y="79"/>
                      </a:lnTo>
                      <a:lnTo>
                        <a:pt x="171" y="79"/>
                      </a:lnTo>
                      <a:lnTo>
                        <a:pt x="171" y="85"/>
                      </a:lnTo>
                      <a:lnTo>
                        <a:pt x="171" y="91"/>
                      </a:lnTo>
                      <a:lnTo>
                        <a:pt x="171" y="97"/>
                      </a:lnTo>
                      <a:lnTo>
                        <a:pt x="171" y="104"/>
                      </a:lnTo>
                      <a:lnTo>
                        <a:pt x="169" y="105"/>
                      </a:lnTo>
                      <a:lnTo>
                        <a:pt x="168" y="105"/>
                      </a:lnTo>
                      <a:lnTo>
                        <a:pt x="165" y="106"/>
                      </a:lnTo>
                      <a:lnTo>
                        <a:pt x="163" y="109"/>
                      </a:lnTo>
                      <a:lnTo>
                        <a:pt x="165" y="112"/>
                      </a:lnTo>
                      <a:lnTo>
                        <a:pt x="167" y="116"/>
                      </a:lnTo>
                      <a:lnTo>
                        <a:pt x="169" y="120"/>
                      </a:lnTo>
                      <a:lnTo>
                        <a:pt x="170" y="124"/>
                      </a:lnTo>
                      <a:lnTo>
                        <a:pt x="170" y="128"/>
                      </a:lnTo>
                      <a:lnTo>
                        <a:pt x="170" y="133"/>
                      </a:lnTo>
                      <a:lnTo>
                        <a:pt x="170" y="138"/>
                      </a:lnTo>
                      <a:lnTo>
                        <a:pt x="170" y="142"/>
                      </a:lnTo>
                      <a:lnTo>
                        <a:pt x="169" y="144"/>
                      </a:lnTo>
                      <a:lnTo>
                        <a:pt x="168" y="147"/>
                      </a:lnTo>
                      <a:lnTo>
                        <a:pt x="165" y="150"/>
                      </a:lnTo>
                      <a:lnTo>
                        <a:pt x="164" y="153"/>
                      </a:lnTo>
                      <a:lnTo>
                        <a:pt x="167" y="156"/>
                      </a:lnTo>
                      <a:lnTo>
                        <a:pt x="168" y="158"/>
                      </a:lnTo>
                      <a:lnTo>
                        <a:pt x="170" y="162"/>
                      </a:lnTo>
                      <a:lnTo>
                        <a:pt x="172" y="165"/>
                      </a:lnTo>
                      <a:lnTo>
                        <a:pt x="171" y="170"/>
                      </a:lnTo>
                      <a:lnTo>
                        <a:pt x="171" y="173"/>
                      </a:lnTo>
                      <a:lnTo>
                        <a:pt x="171" y="178"/>
                      </a:lnTo>
                      <a:lnTo>
                        <a:pt x="170" y="182"/>
                      </a:lnTo>
                      <a:lnTo>
                        <a:pt x="169" y="186"/>
                      </a:lnTo>
                      <a:lnTo>
                        <a:pt x="169" y="189"/>
                      </a:lnTo>
                      <a:lnTo>
                        <a:pt x="168" y="193"/>
                      </a:lnTo>
                      <a:lnTo>
                        <a:pt x="167" y="196"/>
                      </a:lnTo>
                      <a:lnTo>
                        <a:pt x="165" y="202"/>
                      </a:lnTo>
                      <a:lnTo>
                        <a:pt x="165" y="208"/>
                      </a:lnTo>
                      <a:lnTo>
                        <a:pt x="164" y="215"/>
                      </a:lnTo>
                      <a:lnTo>
                        <a:pt x="164" y="220"/>
                      </a:lnTo>
                      <a:lnTo>
                        <a:pt x="163" y="224"/>
                      </a:lnTo>
                      <a:lnTo>
                        <a:pt x="161" y="227"/>
                      </a:lnTo>
                      <a:lnTo>
                        <a:pt x="160" y="232"/>
                      </a:lnTo>
                      <a:lnTo>
                        <a:pt x="157" y="235"/>
                      </a:lnTo>
                      <a:lnTo>
                        <a:pt x="147" y="244"/>
                      </a:lnTo>
                      <a:lnTo>
                        <a:pt x="131" y="248"/>
                      </a:lnTo>
                      <a:lnTo>
                        <a:pt x="111" y="252"/>
                      </a:lnTo>
                      <a:lnTo>
                        <a:pt x="91" y="253"/>
                      </a:lnTo>
                      <a:lnTo>
                        <a:pt x="70" y="253"/>
                      </a:lnTo>
                      <a:lnTo>
                        <a:pt x="50" y="249"/>
                      </a:lnTo>
                      <a:lnTo>
                        <a:pt x="34" y="244"/>
                      </a:lnTo>
                      <a:lnTo>
                        <a:pt x="23" y="235"/>
                      </a:lnTo>
                      <a:lnTo>
                        <a:pt x="20" y="224"/>
                      </a:lnTo>
                      <a:lnTo>
                        <a:pt x="18" y="211"/>
                      </a:lnTo>
                      <a:lnTo>
                        <a:pt x="17" y="200"/>
                      </a:lnTo>
                      <a:lnTo>
                        <a:pt x="17" y="188"/>
                      </a:lnTo>
                      <a:lnTo>
                        <a:pt x="16" y="186"/>
                      </a:lnTo>
                      <a:lnTo>
                        <a:pt x="15" y="184"/>
                      </a:lnTo>
                      <a:lnTo>
                        <a:pt x="12" y="182"/>
                      </a:lnTo>
                      <a:lnTo>
                        <a:pt x="11" y="180"/>
                      </a:lnTo>
                      <a:lnTo>
                        <a:pt x="10" y="176"/>
                      </a:lnTo>
                      <a:lnTo>
                        <a:pt x="10" y="171"/>
                      </a:lnTo>
                      <a:lnTo>
                        <a:pt x="10" y="167"/>
                      </a:lnTo>
                      <a:lnTo>
                        <a:pt x="10" y="163"/>
                      </a:lnTo>
                      <a:lnTo>
                        <a:pt x="12" y="161"/>
                      </a:lnTo>
                      <a:lnTo>
                        <a:pt x="15" y="157"/>
                      </a:lnTo>
                      <a:lnTo>
                        <a:pt x="17" y="155"/>
                      </a:lnTo>
                      <a:lnTo>
                        <a:pt x="19" y="153"/>
                      </a:lnTo>
                      <a:lnTo>
                        <a:pt x="16" y="153"/>
                      </a:lnTo>
                      <a:lnTo>
                        <a:pt x="13" y="153"/>
                      </a:lnTo>
                      <a:lnTo>
                        <a:pt x="10" y="153"/>
                      </a:lnTo>
                      <a:lnTo>
                        <a:pt x="7" y="153"/>
                      </a:lnTo>
                      <a:lnTo>
                        <a:pt x="7" y="146"/>
                      </a:lnTo>
                      <a:lnTo>
                        <a:pt x="7" y="139"/>
                      </a:lnTo>
                      <a:lnTo>
                        <a:pt x="7" y="132"/>
                      </a:lnTo>
                      <a:lnTo>
                        <a:pt x="7" y="125"/>
                      </a:lnTo>
                      <a:lnTo>
                        <a:pt x="9" y="124"/>
                      </a:lnTo>
                      <a:lnTo>
                        <a:pt x="12" y="123"/>
                      </a:lnTo>
                      <a:lnTo>
                        <a:pt x="15" y="121"/>
                      </a:lnTo>
                      <a:lnTo>
                        <a:pt x="17" y="120"/>
                      </a:lnTo>
                      <a:lnTo>
                        <a:pt x="15" y="116"/>
                      </a:lnTo>
                      <a:lnTo>
                        <a:pt x="12" y="112"/>
                      </a:lnTo>
                      <a:lnTo>
                        <a:pt x="10" y="109"/>
                      </a:lnTo>
                      <a:lnTo>
                        <a:pt x="8" y="105"/>
                      </a:lnTo>
                      <a:lnTo>
                        <a:pt x="7" y="101"/>
                      </a:lnTo>
                      <a:lnTo>
                        <a:pt x="7" y="97"/>
                      </a:lnTo>
                      <a:lnTo>
                        <a:pt x="7" y="94"/>
                      </a:lnTo>
                      <a:lnTo>
                        <a:pt x="5" y="90"/>
                      </a:lnTo>
                      <a:lnTo>
                        <a:pt x="8" y="88"/>
                      </a:lnTo>
                      <a:lnTo>
                        <a:pt x="11" y="85"/>
                      </a:lnTo>
                      <a:lnTo>
                        <a:pt x="13" y="82"/>
                      </a:lnTo>
                      <a:lnTo>
                        <a:pt x="17" y="79"/>
                      </a:lnTo>
                      <a:lnTo>
                        <a:pt x="16" y="75"/>
                      </a:lnTo>
                      <a:lnTo>
                        <a:pt x="16" y="72"/>
                      </a:lnTo>
                      <a:lnTo>
                        <a:pt x="16" y="68"/>
                      </a:lnTo>
                      <a:lnTo>
                        <a:pt x="16" y="66"/>
                      </a:lnTo>
                      <a:lnTo>
                        <a:pt x="13" y="64"/>
                      </a:lnTo>
                      <a:lnTo>
                        <a:pt x="11" y="62"/>
                      </a:lnTo>
                      <a:lnTo>
                        <a:pt x="8" y="59"/>
                      </a:lnTo>
                      <a:lnTo>
                        <a:pt x="5" y="57"/>
                      </a:lnTo>
                      <a:lnTo>
                        <a:pt x="5" y="49"/>
                      </a:lnTo>
                      <a:lnTo>
                        <a:pt x="5" y="41"/>
                      </a:lnTo>
                      <a:lnTo>
                        <a:pt x="5" y="33"/>
                      </a:lnTo>
                      <a:lnTo>
                        <a:pt x="5" y="25"/>
                      </a:lnTo>
                      <a:lnTo>
                        <a:pt x="4" y="19"/>
                      </a:lnTo>
                      <a:lnTo>
                        <a:pt x="3" y="12"/>
                      </a:lnTo>
                      <a:lnTo>
                        <a:pt x="1" y="6"/>
                      </a:lnTo>
                      <a:lnTo>
                        <a:pt x="0" y="0"/>
                      </a:lnTo>
                      <a:close/>
                    </a:path>
                  </a:pathLst>
                </a:custGeom>
                <a:solidFill>
                  <a:srgbClr val="827F7F"/>
                </a:solidFill>
                <a:ln w="9525">
                  <a:noFill/>
                  <a:round/>
                  <a:headEnd/>
                  <a:tailEnd/>
                </a:ln>
                <a:effectLst/>
              </p:spPr>
              <p:txBody>
                <a:bodyPr/>
                <a:lstStyle/>
                <a:p>
                  <a:pPr>
                    <a:defRPr/>
                  </a:pPr>
                  <a:endParaRPr lang="en-US">
                    <a:latin typeface="Arial" charset="0"/>
                    <a:cs typeface="+mn-cs"/>
                  </a:endParaRPr>
                </a:p>
              </p:txBody>
            </p:sp>
            <p:sp>
              <p:nvSpPr>
                <p:cNvPr id="6213" name="Freeform 69"/>
                <p:cNvSpPr>
                  <a:spLocks/>
                </p:cNvSpPr>
                <p:nvPr/>
              </p:nvSpPr>
              <p:spPr bwMode="auto">
                <a:xfrm>
                  <a:off x="2399" y="3471"/>
                  <a:ext cx="78" cy="125"/>
                </a:xfrm>
                <a:custGeom>
                  <a:avLst/>
                  <a:gdLst/>
                  <a:ahLst/>
                  <a:cxnLst>
                    <a:cxn ang="0">
                      <a:pos x="39" y="0"/>
                    </a:cxn>
                    <a:cxn ang="0">
                      <a:pos x="97" y="0"/>
                    </a:cxn>
                    <a:cxn ang="0">
                      <a:pos x="156" y="0"/>
                    </a:cxn>
                    <a:cxn ang="0">
                      <a:pos x="152" y="13"/>
                    </a:cxn>
                    <a:cxn ang="0">
                      <a:pos x="150" y="35"/>
                    </a:cxn>
                    <a:cxn ang="0">
                      <a:pos x="148" y="55"/>
                    </a:cxn>
                    <a:cxn ang="0">
                      <a:pos x="142" y="63"/>
                    </a:cxn>
                    <a:cxn ang="0">
                      <a:pos x="142" y="73"/>
                    </a:cxn>
                    <a:cxn ang="0">
                      <a:pos x="145" y="78"/>
                    </a:cxn>
                    <a:cxn ang="0">
                      <a:pos x="150" y="84"/>
                    </a:cxn>
                    <a:cxn ang="0">
                      <a:pos x="149" y="103"/>
                    </a:cxn>
                    <a:cxn ang="0">
                      <a:pos x="144" y="106"/>
                    </a:cxn>
                    <a:cxn ang="0">
                      <a:pos x="145" y="115"/>
                    </a:cxn>
                    <a:cxn ang="0">
                      <a:pos x="149" y="127"/>
                    </a:cxn>
                    <a:cxn ang="0">
                      <a:pos x="149" y="140"/>
                    </a:cxn>
                    <a:cxn ang="0">
                      <a:pos x="145" y="148"/>
                    </a:cxn>
                    <a:cxn ang="0">
                      <a:pos x="146" y="157"/>
                    </a:cxn>
                    <a:cxn ang="0">
                      <a:pos x="150" y="169"/>
                    </a:cxn>
                    <a:cxn ang="0">
                      <a:pos x="149" y="180"/>
                    </a:cxn>
                    <a:cxn ang="0">
                      <a:pos x="146" y="191"/>
                    </a:cxn>
                    <a:cxn ang="0">
                      <a:pos x="144" y="206"/>
                    </a:cxn>
                    <a:cxn ang="0">
                      <a:pos x="142" y="223"/>
                    </a:cxn>
                    <a:cxn ang="0">
                      <a:pos x="138" y="233"/>
                    </a:cxn>
                    <a:cxn ang="0">
                      <a:pos x="98" y="251"/>
                    </a:cxn>
                    <a:cxn ang="0">
                      <a:pos x="44" y="247"/>
                    </a:cxn>
                    <a:cxn ang="0">
                      <a:pos x="19" y="222"/>
                    </a:cxn>
                    <a:cxn ang="0">
                      <a:pos x="16" y="186"/>
                    </a:cxn>
                    <a:cxn ang="0">
                      <a:pos x="12" y="180"/>
                    </a:cxn>
                    <a:cxn ang="0">
                      <a:pos x="11" y="170"/>
                    </a:cxn>
                    <a:cxn ang="0">
                      <a:pos x="12" y="160"/>
                    </a:cxn>
                    <a:cxn ang="0">
                      <a:pos x="17" y="152"/>
                    </a:cxn>
                    <a:cxn ang="0">
                      <a:pos x="9" y="152"/>
                    </a:cxn>
                    <a:cxn ang="0">
                      <a:pos x="7" y="137"/>
                    </a:cxn>
                    <a:cxn ang="0">
                      <a:pos x="9" y="122"/>
                    </a:cxn>
                    <a:cxn ang="0">
                      <a:pos x="15" y="118"/>
                    </a:cxn>
                    <a:cxn ang="0">
                      <a:pos x="9" y="107"/>
                    </a:cxn>
                    <a:cxn ang="0">
                      <a:pos x="7" y="96"/>
                    </a:cxn>
                    <a:cxn ang="0">
                      <a:pos x="8" y="87"/>
                    </a:cxn>
                    <a:cxn ang="0">
                      <a:pos x="15" y="78"/>
                    </a:cxn>
                    <a:cxn ang="0">
                      <a:pos x="15" y="68"/>
                    </a:cxn>
                    <a:cxn ang="0">
                      <a:pos x="11" y="60"/>
                    </a:cxn>
                    <a:cxn ang="0">
                      <a:pos x="6" y="48"/>
                    </a:cxn>
                    <a:cxn ang="0">
                      <a:pos x="6" y="24"/>
                    </a:cxn>
                    <a:cxn ang="0">
                      <a:pos x="1" y="5"/>
                    </a:cxn>
                  </a:cxnLst>
                  <a:rect l="0" t="0" r="r" b="b"/>
                  <a:pathLst>
                    <a:path w="156" h="252">
                      <a:moveTo>
                        <a:pt x="0" y="0"/>
                      </a:moveTo>
                      <a:lnTo>
                        <a:pt x="20" y="0"/>
                      </a:lnTo>
                      <a:lnTo>
                        <a:pt x="39" y="0"/>
                      </a:lnTo>
                      <a:lnTo>
                        <a:pt x="59" y="0"/>
                      </a:lnTo>
                      <a:lnTo>
                        <a:pt x="78" y="0"/>
                      </a:lnTo>
                      <a:lnTo>
                        <a:pt x="97" y="0"/>
                      </a:lnTo>
                      <a:lnTo>
                        <a:pt x="116" y="0"/>
                      </a:lnTo>
                      <a:lnTo>
                        <a:pt x="136" y="0"/>
                      </a:lnTo>
                      <a:lnTo>
                        <a:pt x="156" y="0"/>
                      </a:lnTo>
                      <a:lnTo>
                        <a:pt x="154" y="4"/>
                      </a:lnTo>
                      <a:lnTo>
                        <a:pt x="153" y="9"/>
                      </a:lnTo>
                      <a:lnTo>
                        <a:pt x="152" y="13"/>
                      </a:lnTo>
                      <a:lnTo>
                        <a:pt x="151" y="18"/>
                      </a:lnTo>
                      <a:lnTo>
                        <a:pt x="150" y="27"/>
                      </a:lnTo>
                      <a:lnTo>
                        <a:pt x="150" y="35"/>
                      </a:lnTo>
                      <a:lnTo>
                        <a:pt x="150" y="45"/>
                      </a:lnTo>
                      <a:lnTo>
                        <a:pt x="149" y="54"/>
                      </a:lnTo>
                      <a:lnTo>
                        <a:pt x="148" y="55"/>
                      </a:lnTo>
                      <a:lnTo>
                        <a:pt x="145" y="57"/>
                      </a:lnTo>
                      <a:lnTo>
                        <a:pt x="144" y="60"/>
                      </a:lnTo>
                      <a:lnTo>
                        <a:pt x="142" y="63"/>
                      </a:lnTo>
                      <a:lnTo>
                        <a:pt x="142" y="66"/>
                      </a:lnTo>
                      <a:lnTo>
                        <a:pt x="142" y="70"/>
                      </a:lnTo>
                      <a:lnTo>
                        <a:pt x="142" y="73"/>
                      </a:lnTo>
                      <a:lnTo>
                        <a:pt x="142" y="78"/>
                      </a:lnTo>
                      <a:lnTo>
                        <a:pt x="144" y="78"/>
                      </a:lnTo>
                      <a:lnTo>
                        <a:pt x="145" y="78"/>
                      </a:lnTo>
                      <a:lnTo>
                        <a:pt x="148" y="78"/>
                      </a:lnTo>
                      <a:lnTo>
                        <a:pt x="150" y="78"/>
                      </a:lnTo>
                      <a:lnTo>
                        <a:pt x="150" y="84"/>
                      </a:lnTo>
                      <a:lnTo>
                        <a:pt x="150" y="91"/>
                      </a:lnTo>
                      <a:lnTo>
                        <a:pt x="150" y="96"/>
                      </a:lnTo>
                      <a:lnTo>
                        <a:pt x="149" y="103"/>
                      </a:lnTo>
                      <a:lnTo>
                        <a:pt x="148" y="103"/>
                      </a:lnTo>
                      <a:lnTo>
                        <a:pt x="146" y="104"/>
                      </a:lnTo>
                      <a:lnTo>
                        <a:pt x="144" y="106"/>
                      </a:lnTo>
                      <a:lnTo>
                        <a:pt x="143" y="107"/>
                      </a:lnTo>
                      <a:lnTo>
                        <a:pt x="144" y="111"/>
                      </a:lnTo>
                      <a:lnTo>
                        <a:pt x="145" y="115"/>
                      </a:lnTo>
                      <a:lnTo>
                        <a:pt x="148" y="118"/>
                      </a:lnTo>
                      <a:lnTo>
                        <a:pt x="149" y="123"/>
                      </a:lnTo>
                      <a:lnTo>
                        <a:pt x="149" y="127"/>
                      </a:lnTo>
                      <a:lnTo>
                        <a:pt x="149" y="131"/>
                      </a:lnTo>
                      <a:lnTo>
                        <a:pt x="149" y="136"/>
                      </a:lnTo>
                      <a:lnTo>
                        <a:pt x="149" y="140"/>
                      </a:lnTo>
                      <a:lnTo>
                        <a:pt x="148" y="142"/>
                      </a:lnTo>
                      <a:lnTo>
                        <a:pt x="146" y="145"/>
                      </a:lnTo>
                      <a:lnTo>
                        <a:pt x="145" y="148"/>
                      </a:lnTo>
                      <a:lnTo>
                        <a:pt x="144" y="151"/>
                      </a:lnTo>
                      <a:lnTo>
                        <a:pt x="145" y="154"/>
                      </a:lnTo>
                      <a:lnTo>
                        <a:pt x="146" y="157"/>
                      </a:lnTo>
                      <a:lnTo>
                        <a:pt x="149" y="161"/>
                      </a:lnTo>
                      <a:lnTo>
                        <a:pt x="150" y="164"/>
                      </a:lnTo>
                      <a:lnTo>
                        <a:pt x="150" y="169"/>
                      </a:lnTo>
                      <a:lnTo>
                        <a:pt x="150" y="172"/>
                      </a:lnTo>
                      <a:lnTo>
                        <a:pt x="149" y="176"/>
                      </a:lnTo>
                      <a:lnTo>
                        <a:pt x="149" y="180"/>
                      </a:lnTo>
                      <a:lnTo>
                        <a:pt x="148" y="184"/>
                      </a:lnTo>
                      <a:lnTo>
                        <a:pt x="148" y="187"/>
                      </a:lnTo>
                      <a:lnTo>
                        <a:pt x="146" y="191"/>
                      </a:lnTo>
                      <a:lnTo>
                        <a:pt x="145" y="194"/>
                      </a:lnTo>
                      <a:lnTo>
                        <a:pt x="144" y="200"/>
                      </a:lnTo>
                      <a:lnTo>
                        <a:pt x="144" y="206"/>
                      </a:lnTo>
                      <a:lnTo>
                        <a:pt x="144" y="213"/>
                      </a:lnTo>
                      <a:lnTo>
                        <a:pt x="143" y="218"/>
                      </a:lnTo>
                      <a:lnTo>
                        <a:pt x="142" y="223"/>
                      </a:lnTo>
                      <a:lnTo>
                        <a:pt x="141" y="227"/>
                      </a:lnTo>
                      <a:lnTo>
                        <a:pt x="139" y="230"/>
                      </a:lnTo>
                      <a:lnTo>
                        <a:pt x="138" y="233"/>
                      </a:lnTo>
                      <a:lnTo>
                        <a:pt x="129" y="242"/>
                      </a:lnTo>
                      <a:lnTo>
                        <a:pt x="115" y="247"/>
                      </a:lnTo>
                      <a:lnTo>
                        <a:pt x="98" y="251"/>
                      </a:lnTo>
                      <a:lnTo>
                        <a:pt x="80" y="252"/>
                      </a:lnTo>
                      <a:lnTo>
                        <a:pt x="61" y="251"/>
                      </a:lnTo>
                      <a:lnTo>
                        <a:pt x="44" y="247"/>
                      </a:lnTo>
                      <a:lnTo>
                        <a:pt x="30" y="243"/>
                      </a:lnTo>
                      <a:lnTo>
                        <a:pt x="20" y="235"/>
                      </a:lnTo>
                      <a:lnTo>
                        <a:pt x="19" y="222"/>
                      </a:lnTo>
                      <a:lnTo>
                        <a:pt x="17" y="210"/>
                      </a:lnTo>
                      <a:lnTo>
                        <a:pt x="16" y="198"/>
                      </a:lnTo>
                      <a:lnTo>
                        <a:pt x="16" y="186"/>
                      </a:lnTo>
                      <a:lnTo>
                        <a:pt x="15" y="184"/>
                      </a:lnTo>
                      <a:lnTo>
                        <a:pt x="14" y="182"/>
                      </a:lnTo>
                      <a:lnTo>
                        <a:pt x="12" y="180"/>
                      </a:lnTo>
                      <a:lnTo>
                        <a:pt x="11" y="178"/>
                      </a:lnTo>
                      <a:lnTo>
                        <a:pt x="11" y="174"/>
                      </a:lnTo>
                      <a:lnTo>
                        <a:pt x="11" y="170"/>
                      </a:lnTo>
                      <a:lnTo>
                        <a:pt x="9" y="167"/>
                      </a:lnTo>
                      <a:lnTo>
                        <a:pt x="9" y="162"/>
                      </a:lnTo>
                      <a:lnTo>
                        <a:pt x="12" y="160"/>
                      </a:lnTo>
                      <a:lnTo>
                        <a:pt x="14" y="156"/>
                      </a:lnTo>
                      <a:lnTo>
                        <a:pt x="15" y="154"/>
                      </a:lnTo>
                      <a:lnTo>
                        <a:pt x="17" y="152"/>
                      </a:lnTo>
                      <a:lnTo>
                        <a:pt x="15" y="152"/>
                      </a:lnTo>
                      <a:lnTo>
                        <a:pt x="13" y="152"/>
                      </a:lnTo>
                      <a:lnTo>
                        <a:pt x="9" y="152"/>
                      </a:lnTo>
                      <a:lnTo>
                        <a:pt x="7" y="152"/>
                      </a:lnTo>
                      <a:lnTo>
                        <a:pt x="7" y="144"/>
                      </a:lnTo>
                      <a:lnTo>
                        <a:pt x="7" y="137"/>
                      </a:lnTo>
                      <a:lnTo>
                        <a:pt x="7" y="130"/>
                      </a:lnTo>
                      <a:lnTo>
                        <a:pt x="7" y="123"/>
                      </a:lnTo>
                      <a:lnTo>
                        <a:pt x="9" y="122"/>
                      </a:lnTo>
                      <a:lnTo>
                        <a:pt x="12" y="121"/>
                      </a:lnTo>
                      <a:lnTo>
                        <a:pt x="13" y="119"/>
                      </a:lnTo>
                      <a:lnTo>
                        <a:pt x="15" y="118"/>
                      </a:lnTo>
                      <a:lnTo>
                        <a:pt x="13" y="115"/>
                      </a:lnTo>
                      <a:lnTo>
                        <a:pt x="12" y="110"/>
                      </a:lnTo>
                      <a:lnTo>
                        <a:pt x="9" y="107"/>
                      </a:lnTo>
                      <a:lnTo>
                        <a:pt x="7" y="103"/>
                      </a:lnTo>
                      <a:lnTo>
                        <a:pt x="7" y="100"/>
                      </a:lnTo>
                      <a:lnTo>
                        <a:pt x="7" y="96"/>
                      </a:lnTo>
                      <a:lnTo>
                        <a:pt x="6" y="93"/>
                      </a:lnTo>
                      <a:lnTo>
                        <a:pt x="6" y="89"/>
                      </a:lnTo>
                      <a:lnTo>
                        <a:pt x="8" y="87"/>
                      </a:lnTo>
                      <a:lnTo>
                        <a:pt x="11" y="84"/>
                      </a:lnTo>
                      <a:lnTo>
                        <a:pt x="13" y="80"/>
                      </a:lnTo>
                      <a:lnTo>
                        <a:pt x="15" y="78"/>
                      </a:lnTo>
                      <a:lnTo>
                        <a:pt x="15" y="75"/>
                      </a:lnTo>
                      <a:lnTo>
                        <a:pt x="15" y="71"/>
                      </a:lnTo>
                      <a:lnTo>
                        <a:pt x="15" y="68"/>
                      </a:lnTo>
                      <a:lnTo>
                        <a:pt x="14" y="64"/>
                      </a:lnTo>
                      <a:lnTo>
                        <a:pt x="12" y="62"/>
                      </a:lnTo>
                      <a:lnTo>
                        <a:pt x="11" y="60"/>
                      </a:lnTo>
                      <a:lnTo>
                        <a:pt x="8" y="57"/>
                      </a:lnTo>
                      <a:lnTo>
                        <a:pt x="6" y="55"/>
                      </a:lnTo>
                      <a:lnTo>
                        <a:pt x="6" y="48"/>
                      </a:lnTo>
                      <a:lnTo>
                        <a:pt x="6" y="40"/>
                      </a:lnTo>
                      <a:lnTo>
                        <a:pt x="6" y="32"/>
                      </a:lnTo>
                      <a:lnTo>
                        <a:pt x="6" y="24"/>
                      </a:lnTo>
                      <a:lnTo>
                        <a:pt x="5" y="18"/>
                      </a:lnTo>
                      <a:lnTo>
                        <a:pt x="4" y="11"/>
                      </a:lnTo>
                      <a:lnTo>
                        <a:pt x="1" y="5"/>
                      </a:lnTo>
                      <a:lnTo>
                        <a:pt x="0" y="0"/>
                      </a:lnTo>
                      <a:close/>
                    </a:path>
                  </a:pathLst>
                </a:custGeom>
                <a:solidFill>
                  <a:srgbClr val="898987"/>
                </a:solidFill>
                <a:ln w="9525">
                  <a:noFill/>
                  <a:round/>
                  <a:headEnd/>
                  <a:tailEnd/>
                </a:ln>
                <a:effectLst/>
              </p:spPr>
              <p:txBody>
                <a:bodyPr/>
                <a:lstStyle/>
                <a:p>
                  <a:pPr>
                    <a:defRPr/>
                  </a:pPr>
                  <a:endParaRPr lang="en-US">
                    <a:latin typeface="Arial" charset="0"/>
                    <a:cs typeface="+mn-cs"/>
                  </a:endParaRPr>
                </a:p>
              </p:txBody>
            </p:sp>
            <p:sp>
              <p:nvSpPr>
                <p:cNvPr id="6214" name="Freeform 70"/>
                <p:cNvSpPr>
                  <a:spLocks/>
                </p:cNvSpPr>
                <p:nvPr/>
              </p:nvSpPr>
              <p:spPr bwMode="auto">
                <a:xfrm>
                  <a:off x="2403" y="3471"/>
                  <a:ext cx="65" cy="125"/>
                </a:xfrm>
                <a:custGeom>
                  <a:avLst/>
                  <a:gdLst/>
                  <a:ahLst/>
                  <a:cxnLst>
                    <a:cxn ang="0">
                      <a:pos x="32" y="0"/>
                    </a:cxn>
                    <a:cxn ang="0">
                      <a:pos x="82" y="0"/>
                    </a:cxn>
                    <a:cxn ang="0">
                      <a:pos x="130" y="0"/>
                    </a:cxn>
                    <a:cxn ang="0">
                      <a:pos x="128" y="13"/>
                    </a:cxn>
                    <a:cxn ang="0">
                      <a:pos x="126" y="34"/>
                    </a:cxn>
                    <a:cxn ang="0">
                      <a:pos x="124" y="55"/>
                    </a:cxn>
                    <a:cxn ang="0">
                      <a:pos x="118" y="62"/>
                    </a:cxn>
                    <a:cxn ang="0">
                      <a:pos x="118" y="73"/>
                    </a:cxn>
                    <a:cxn ang="0">
                      <a:pos x="122" y="77"/>
                    </a:cxn>
                    <a:cxn ang="0">
                      <a:pos x="125" y="83"/>
                    </a:cxn>
                    <a:cxn ang="0">
                      <a:pos x="125" y="101"/>
                    </a:cxn>
                    <a:cxn ang="0">
                      <a:pos x="121" y="105"/>
                    </a:cxn>
                    <a:cxn ang="0">
                      <a:pos x="122" y="114"/>
                    </a:cxn>
                    <a:cxn ang="0">
                      <a:pos x="124" y="125"/>
                    </a:cxn>
                    <a:cxn ang="0">
                      <a:pos x="124" y="139"/>
                    </a:cxn>
                    <a:cxn ang="0">
                      <a:pos x="122" y="147"/>
                    </a:cxn>
                    <a:cxn ang="0">
                      <a:pos x="123" y="155"/>
                    </a:cxn>
                    <a:cxn ang="0">
                      <a:pos x="125" y="167"/>
                    </a:cxn>
                    <a:cxn ang="0">
                      <a:pos x="124" y="180"/>
                    </a:cxn>
                    <a:cxn ang="0">
                      <a:pos x="123" y="189"/>
                    </a:cxn>
                    <a:cxn ang="0">
                      <a:pos x="122" y="205"/>
                    </a:cxn>
                    <a:cxn ang="0">
                      <a:pos x="120" y="221"/>
                    </a:cxn>
                    <a:cxn ang="0">
                      <a:pos x="116" y="233"/>
                    </a:cxn>
                    <a:cxn ang="0">
                      <a:pos x="82" y="249"/>
                    </a:cxn>
                    <a:cxn ang="0">
                      <a:pos x="36" y="245"/>
                    </a:cxn>
                    <a:cxn ang="0">
                      <a:pos x="14" y="220"/>
                    </a:cxn>
                    <a:cxn ang="0">
                      <a:pos x="12" y="184"/>
                    </a:cxn>
                    <a:cxn ang="0">
                      <a:pos x="9" y="178"/>
                    </a:cxn>
                    <a:cxn ang="0">
                      <a:pos x="8" y="168"/>
                    </a:cxn>
                    <a:cxn ang="0">
                      <a:pos x="9" y="158"/>
                    </a:cxn>
                    <a:cxn ang="0">
                      <a:pos x="14" y="150"/>
                    </a:cxn>
                    <a:cxn ang="0">
                      <a:pos x="7" y="150"/>
                    </a:cxn>
                    <a:cxn ang="0">
                      <a:pos x="4" y="136"/>
                    </a:cxn>
                    <a:cxn ang="0">
                      <a:pos x="7" y="120"/>
                    </a:cxn>
                    <a:cxn ang="0">
                      <a:pos x="11" y="117"/>
                    </a:cxn>
                    <a:cxn ang="0">
                      <a:pos x="7" y="105"/>
                    </a:cxn>
                    <a:cxn ang="0">
                      <a:pos x="4" y="96"/>
                    </a:cxn>
                    <a:cxn ang="0">
                      <a:pos x="7" y="86"/>
                    </a:cxn>
                    <a:cxn ang="0">
                      <a:pos x="11" y="77"/>
                    </a:cxn>
                    <a:cxn ang="0">
                      <a:pos x="11" y="67"/>
                    </a:cxn>
                    <a:cxn ang="0">
                      <a:pos x="8" y="59"/>
                    </a:cxn>
                    <a:cxn ang="0">
                      <a:pos x="4" y="47"/>
                    </a:cxn>
                    <a:cxn ang="0">
                      <a:pos x="4" y="24"/>
                    </a:cxn>
                    <a:cxn ang="0">
                      <a:pos x="1" y="6"/>
                    </a:cxn>
                  </a:cxnLst>
                  <a:rect l="0" t="0" r="r" b="b"/>
                  <a:pathLst>
                    <a:path w="130" h="250">
                      <a:moveTo>
                        <a:pt x="0" y="0"/>
                      </a:moveTo>
                      <a:lnTo>
                        <a:pt x="16" y="0"/>
                      </a:lnTo>
                      <a:lnTo>
                        <a:pt x="32" y="0"/>
                      </a:lnTo>
                      <a:lnTo>
                        <a:pt x="49" y="0"/>
                      </a:lnTo>
                      <a:lnTo>
                        <a:pt x="65" y="0"/>
                      </a:lnTo>
                      <a:lnTo>
                        <a:pt x="82" y="0"/>
                      </a:lnTo>
                      <a:lnTo>
                        <a:pt x="98" y="0"/>
                      </a:lnTo>
                      <a:lnTo>
                        <a:pt x="114" y="0"/>
                      </a:lnTo>
                      <a:lnTo>
                        <a:pt x="130" y="0"/>
                      </a:lnTo>
                      <a:lnTo>
                        <a:pt x="129" y="5"/>
                      </a:lnTo>
                      <a:lnTo>
                        <a:pt x="129" y="8"/>
                      </a:lnTo>
                      <a:lnTo>
                        <a:pt x="128" y="13"/>
                      </a:lnTo>
                      <a:lnTo>
                        <a:pt x="126" y="17"/>
                      </a:lnTo>
                      <a:lnTo>
                        <a:pt x="126" y="26"/>
                      </a:lnTo>
                      <a:lnTo>
                        <a:pt x="126" y="34"/>
                      </a:lnTo>
                      <a:lnTo>
                        <a:pt x="125" y="44"/>
                      </a:lnTo>
                      <a:lnTo>
                        <a:pt x="125" y="53"/>
                      </a:lnTo>
                      <a:lnTo>
                        <a:pt x="124" y="55"/>
                      </a:lnTo>
                      <a:lnTo>
                        <a:pt x="122" y="58"/>
                      </a:lnTo>
                      <a:lnTo>
                        <a:pt x="121" y="60"/>
                      </a:lnTo>
                      <a:lnTo>
                        <a:pt x="118" y="62"/>
                      </a:lnTo>
                      <a:lnTo>
                        <a:pt x="118" y="66"/>
                      </a:lnTo>
                      <a:lnTo>
                        <a:pt x="118" y="69"/>
                      </a:lnTo>
                      <a:lnTo>
                        <a:pt x="118" y="73"/>
                      </a:lnTo>
                      <a:lnTo>
                        <a:pt x="118" y="77"/>
                      </a:lnTo>
                      <a:lnTo>
                        <a:pt x="121" y="77"/>
                      </a:lnTo>
                      <a:lnTo>
                        <a:pt x="122" y="77"/>
                      </a:lnTo>
                      <a:lnTo>
                        <a:pt x="124" y="77"/>
                      </a:lnTo>
                      <a:lnTo>
                        <a:pt x="125" y="77"/>
                      </a:lnTo>
                      <a:lnTo>
                        <a:pt x="125" y="83"/>
                      </a:lnTo>
                      <a:lnTo>
                        <a:pt x="125" y="89"/>
                      </a:lnTo>
                      <a:lnTo>
                        <a:pt x="125" y="96"/>
                      </a:lnTo>
                      <a:lnTo>
                        <a:pt x="125" y="101"/>
                      </a:lnTo>
                      <a:lnTo>
                        <a:pt x="124" y="102"/>
                      </a:lnTo>
                      <a:lnTo>
                        <a:pt x="123" y="104"/>
                      </a:lnTo>
                      <a:lnTo>
                        <a:pt x="121" y="105"/>
                      </a:lnTo>
                      <a:lnTo>
                        <a:pt x="120" y="105"/>
                      </a:lnTo>
                      <a:lnTo>
                        <a:pt x="121" y="109"/>
                      </a:lnTo>
                      <a:lnTo>
                        <a:pt x="122" y="114"/>
                      </a:lnTo>
                      <a:lnTo>
                        <a:pt x="123" y="117"/>
                      </a:lnTo>
                      <a:lnTo>
                        <a:pt x="124" y="121"/>
                      </a:lnTo>
                      <a:lnTo>
                        <a:pt x="124" y="125"/>
                      </a:lnTo>
                      <a:lnTo>
                        <a:pt x="124" y="130"/>
                      </a:lnTo>
                      <a:lnTo>
                        <a:pt x="124" y="135"/>
                      </a:lnTo>
                      <a:lnTo>
                        <a:pt x="124" y="139"/>
                      </a:lnTo>
                      <a:lnTo>
                        <a:pt x="123" y="142"/>
                      </a:lnTo>
                      <a:lnTo>
                        <a:pt x="123" y="144"/>
                      </a:lnTo>
                      <a:lnTo>
                        <a:pt x="122" y="147"/>
                      </a:lnTo>
                      <a:lnTo>
                        <a:pt x="121" y="150"/>
                      </a:lnTo>
                      <a:lnTo>
                        <a:pt x="122" y="153"/>
                      </a:lnTo>
                      <a:lnTo>
                        <a:pt x="123" y="155"/>
                      </a:lnTo>
                      <a:lnTo>
                        <a:pt x="125" y="159"/>
                      </a:lnTo>
                      <a:lnTo>
                        <a:pt x="126" y="162"/>
                      </a:lnTo>
                      <a:lnTo>
                        <a:pt x="125" y="167"/>
                      </a:lnTo>
                      <a:lnTo>
                        <a:pt x="125" y="170"/>
                      </a:lnTo>
                      <a:lnTo>
                        <a:pt x="125" y="175"/>
                      </a:lnTo>
                      <a:lnTo>
                        <a:pt x="124" y="180"/>
                      </a:lnTo>
                      <a:lnTo>
                        <a:pt x="124" y="182"/>
                      </a:lnTo>
                      <a:lnTo>
                        <a:pt x="123" y="185"/>
                      </a:lnTo>
                      <a:lnTo>
                        <a:pt x="123" y="189"/>
                      </a:lnTo>
                      <a:lnTo>
                        <a:pt x="122" y="192"/>
                      </a:lnTo>
                      <a:lnTo>
                        <a:pt x="122" y="198"/>
                      </a:lnTo>
                      <a:lnTo>
                        <a:pt x="122" y="205"/>
                      </a:lnTo>
                      <a:lnTo>
                        <a:pt x="121" y="211"/>
                      </a:lnTo>
                      <a:lnTo>
                        <a:pt x="121" y="218"/>
                      </a:lnTo>
                      <a:lnTo>
                        <a:pt x="120" y="221"/>
                      </a:lnTo>
                      <a:lnTo>
                        <a:pt x="118" y="225"/>
                      </a:lnTo>
                      <a:lnTo>
                        <a:pt x="117" y="228"/>
                      </a:lnTo>
                      <a:lnTo>
                        <a:pt x="116" y="233"/>
                      </a:lnTo>
                      <a:lnTo>
                        <a:pt x="108" y="241"/>
                      </a:lnTo>
                      <a:lnTo>
                        <a:pt x="97" y="245"/>
                      </a:lnTo>
                      <a:lnTo>
                        <a:pt x="82" y="249"/>
                      </a:lnTo>
                      <a:lnTo>
                        <a:pt x="67" y="250"/>
                      </a:lnTo>
                      <a:lnTo>
                        <a:pt x="50" y="249"/>
                      </a:lnTo>
                      <a:lnTo>
                        <a:pt x="36" y="245"/>
                      </a:lnTo>
                      <a:lnTo>
                        <a:pt x="24" y="241"/>
                      </a:lnTo>
                      <a:lnTo>
                        <a:pt x="15" y="233"/>
                      </a:lnTo>
                      <a:lnTo>
                        <a:pt x="14" y="220"/>
                      </a:lnTo>
                      <a:lnTo>
                        <a:pt x="14" y="208"/>
                      </a:lnTo>
                      <a:lnTo>
                        <a:pt x="12" y="196"/>
                      </a:lnTo>
                      <a:lnTo>
                        <a:pt x="12" y="184"/>
                      </a:lnTo>
                      <a:lnTo>
                        <a:pt x="11" y="182"/>
                      </a:lnTo>
                      <a:lnTo>
                        <a:pt x="10" y="181"/>
                      </a:lnTo>
                      <a:lnTo>
                        <a:pt x="9" y="178"/>
                      </a:lnTo>
                      <a:lnTo>
                        <a:pt x="8" y="177"/>
                      </a:lnTo>
                      <a:lnTo>
                        <a:pt x="8" y="173"/>
                      </a:lnTo>
                      <a:lnTo>
                        <a:pt x="8" y="168"/>
                      </a:lnTo>
                      <a:lnTo>
                        <a:pt x="7" y="165"/>
                      </a:lnTo>
                      <a:lnTo>
                        <a:pt x="7" y="160"/>
                      </a:lnTo>
                      <a:lnTo>
                        <a:pt x="9" y="158"/>
                      </a:lnTo>
                      <a:lnTo>
                        <a:pt x="10" y="154"/>
                      </a:lnTo>
                      <a:lnTo>
                        <a:pt x="12" y="152"/>
                      </a:lnTo>
                      <a:lnTo>
                        <a:pt x="14" y="150"/>
                      </a:lnTo>
                      <a:lnTo>
                        <a:pt x="11" y="150"/>
                      </a:lnTo>
                      <a:lnTo>
                        <a:pt x="9" y="150"/>
                      </a:lnTo>
                      <a:lnTo>
                        <a:pt x="7" y="150"/>
                      </a:lnTo>
                      <a:lnTo>
                        <a:pt x="4" y="150"/>
                      </a:lnTo>
                      <a:lnTo>
                        <a:pt x="4" y="143"/>
                      </a:lnTo>
                      <a:lnTo>
                        <a:pt x="4" y="136"/>
                      </a:lnTo>
                      <a:lnTo>
                        <a:pt x="4" y="129"/>
                      </a:lnTo>
                      <a:lnTo>
                        <a:pt x="4" y="121"/>
                      </a:lnTo>
                      <a:lnTo>
                        <a:pt x="7" y="120"/>
                      </a:lnTo>
                      <a:lnTo>
                        <a:pt x="8" y="119"/>
                      </a:lnTo>
                      <a:lnTo>
                        <a:pt x="10" y="119"/>
                      </a:lnTo>
                      <a:lnTo>
                        <a:pt x="11" y="117"/>
                      </a:lnTo>
                      <a:lnTo>
                        <a:pt x="10" y="114"/>
                      </a:lnTo>
                      <a:lnTo>
                        <a:pt x="9" y="109"/>
                      </a:lnTo>
                      <a:lnTo>
                        <a:pt x="7" y="105"/>
                      </a:lnTo>
                      <a:lnTo>
                        <a:pt x="6" y="101"/>
                      </a:lnTo>
                      <a:lnTo>
                        <a:pt x="4" y="99"/>
                      </a:lnTo>
                      <a:lnTo>
                        <a:pt x="4" y="96"/>
                      </a:lnTo>
                      <a:lnTo>
                        <a:pt x="4" y="92"/>
                      </a:lnTo>
                      <a:lnTo>
                        <a:pt x="4" y="89"/>
                      </a:lnTo>
                      <a:lnTo>
                        <a:pt x="7" y="86"/>
                      </a:lnTo>
                      <a:lnTo>
                        <a:pt x="8" y="83"/>
                      </a:lnTo>
                      <a:lnTo>
                        <a:pt x="10" y="79"/>
                      </a:lnTo>
                      <a:lnTo>
                        <a:pt x="11" y="77"/>
                      </a:lnTo>
                      <a:lnTo>
                        <a:pt x="11" y="74"/>
                      </a:lnTo>
                      <a:lnTo>
                        <a:pt x="11" y="70"/>
                      </a:lnTo>
                      <a:lnTo>
                        <a:pt x="11" y="67"/>
                      </a:lnTo>
                      <a:lnTo>
                        <a:pt x="11" y="63"/>
                      </a:lnTo>
                      <a:lnTo>
                        <a:pt x="10" y="61"/>
                      </a:lnTo>
                      <a:lnTo>
                        <a:pt x="8" y="59"/>
                      </a:lnTo>
                      <a:lnTo>
                        <a:pt x="7" y="56"/>
                      </a:lnTo>
                      <a:lnTo>
                        <a:pt x="4" y="55"/>
                      </a:lnTo>
                      <a:lnTo>
                        <a:pt x="4" y="47"/>
                      </a:lnTo>
                      <a:lnTo>
                        <a:pt x="4" y="39"/>
                      </a:lnTo>
                      <a:lnTo>
                        <a:pt x="4" y="32"/>
                      </a:lnTo>
                      <a:lnTo>
                        <a:pt x="4" y="24"/>
                      </a:lnTo>
                      <a:lnTo>
                        <a:pt x="3" y="18"/>
                      </a:lnTo>
                      <a:lnTo>
                        <a:pt x="2" y="11"/>
                      </a:lnTo>
                      <a:lnTo>
                        <a:pt x="1" y="6"/>
                      </a:lnTo>
                      <a:lnTo>
                        <a:pt x="0" y="0"/>
                      </a:lnTo>
                      <a:close/>
                    </a:path>
                  </a:pathLst>
                </a:custGeom>
                <a:solidFill>
                  <a:srgbClr val="93938E"/>
                </a:solidFill>
                <a:ln w="9525">
                  <a:noFill/>
                  <a:round/>
                  <a:headEnd/>
                  <a:tailEnd/>
                </a:ln>
                <a:effectLst/>
              </p:spPr>
              <p:txBody>
                <a:bodyPr/>
                <a:lstStyle/>
                <a:p>
                  <a:pPr>
                    <a:defRPr/>
                  </a:pPr>
                  <a:endParaRPr lang="en-US">
                    <a:latin typeface="Arial" charset="0"/>
                    <a:cs typeface="+mn-cs"/>
                  </a:endParaRPr>
                </a:p>
              </p:txBody>
            </p:sp>
            <p:sp>
              <p:nvSpPr>
                <p:cNvPr id="6215" name="Freeform 71"/>
                <p:cNvSpPr>
                  <a:spLocks/>
                </p:cNvSpPr>
                <p:nvPr/>
              </p:nvSpPr>
              <p:spPr bwMode="auto">
                <a:xfrm>
                  <a:off x="2411" y="3471"/>
                  <a:ext cx="53" cy="125"/>
                </a:xfrm>
                <a:custGeom>
                  <a:avLst/>
                  <a:gdLst/>
                  <a:ahLst/>
                  <a:cxnLst>
                    <a:cxn ang="0">
                      <a:pos x="27" y="0"/>
                    </a:cxn>
                    <a:cxn ang="0">
                      <a:pos x="67" y="0"/>
                    </a:cxn>
                    <a:cxn ang="0">
                      <a:pos x="107" y="0"/>
                    </a:cxn>
                    <a:cxn ang="0">
                      <a:pos x="105" y="13"/>
                    </a:cxn>
                    <a:cxn ang="0">
                      <a:pos x="104" y="35"/>
                    </a:cxn>
                    <a:cxn ang="0">
                      <a:pos x="102" y="54"/>
                    </a:cxn>
                    <a:cxn ang="0">
                      <a:pos x="98" y="62"/>
                    </a:cxn>
                    <a:cxn ang="0">
                      <a:pos x="98" y="73"/>
                    </a:cxn>
                    <a:cxn ang="0">
                      <a:pos x="102" y="76"/>
                    </a:cxn>
                    <a:cxn ang="0">
                      <a:pos x="104" y="83"/>
                    </a:cxn>
                    <a:cxn ang="0">
                      <a:pos x="103" y="100"/>
                    </a:cxn>
                    <a:cxn ang="0">
                      <a:pos x="101" y="104"/>
                    </a:cxn>
                    <a:cxn ang="0">
                      <a:pos x="102" y="113"/>
                    </a:cxn>
                    <a:cxn ang="0">
                      <a:pos x="103" y="126"/>
                    </a:cxn>
                    <a:cxn ang="0">
                      <a:pos x="103" y="138"/>
                    </a:cxn>
                    <a:cxn ang="0">
                      <a:pos x="101" y="146"/>
                    </a:cxn>
                    <a:cxn ang="0">
                      <a:pos x="102" y="156"/>
                    </a:cxn>
                    <a:cxn ang="0">
                      <a:pos x="104" y="167"/>
                    </a:cxn>
                    <a:cxn ang="0">
                      <a:pos x="103" y="179"/>
                    </a:cxn>
                    <a:cxn ang="0">
                      <a:pos x="102" y="189"/>
                    </a:cxn>
                    <a:cxn ang="0">
                      <a:pos x="101" y="204"/>
                    </a:cxn>
                    <a:cxn ang="0">
                      <a:pos x="99" y="220"/>
                    </a:cxn>
                    <a:cxn ang="0">
                      <a:pos x="97" y="232"/>
                    </a:cxn>
                    <a:cxn ang="0">
                      <a:pos x="68" y="248"/>
                    </a:cxn>
                    <a:cxn ang="0">
                      <a:pos x="30" y="245"/>
                    </a:cxn>
                    <a:cxn ang="0">
                      <a:pos x="12" y="220"/>
                    </a:cxn>
                    <a:cxn ang="0">
                      <a:pos x="11" y="184"/>
                    </a:cxn>
                    <a:cxn ang="0">
                      <a:pos x="8" y="179"/>
                    </a:cxn>
                    <a:cxn ang="0">
                      <a:pos x="7" y="168"/>
                    </a:cxn>
                    <a:cxn ang="0">
                      <a:pos x="7" y="158"/>
                    </a:cxn>
                    <a:cxn ang="0">
                      <a:pos x="12" y="150"/>
                    </a:cxn>
                    <a:cxn ang="0">
                      <a:pos x="7" y="150"/>
                    </a:cxn>
                    <a:cxn ang="0">
                      <a:pos x="5" y="135"/>
                    </a:cxn>
                    <a:cxn ang="0">
                      <a:pos x="6" y="120"/>
                    </a:cxn>
                    <a:cxn ang="0">
                      <a:pos x="11" y="118"/>
                    </a:cxn>
                    <a:cxn ang="0">
                      <a:pos x="6" y="106"/>
                    </a:cxn>
                    <a:cxn ang="0">
                      <a:pos x="5" y="96"/>
                    </a:cxn>
                    <a:cxn ang="0">
                      <a:pos x="6" y="85"/>
                    </a:cxn>
                    <a:cxn ang="0">
                      <a:pos x="11" y="77"/>
                    </a:cxn>
                    <a:cxn ang="0">
                      <a:pos x="10" y="67"/>
                    </a:cxn>
                    <a:cxn ang="0">
                      <a:pos x="7" y="59"/>
                    </a:cxn>
                    <a:cxn ang="0">
                      <a:pos x="4" y="47"/>
                    </a:cxn>
                    <a:cxn ang="0">
                      <a:pos x="4" y="24"/>
                    </a:cxn>
                    <a:cxn ang="0">
                      <a:pos x="1" y="6"/>
                    </a:cxn>
                  </a:cxnLst>
                  <a:rect l="0" t="0" r="r" b="b"/>
                  <a:pathLst>
                    <a:path w="107" h="249">
                      <a:moveTo>
                        <a:pt x="0" y="0"/>
                      </a:moveTo>
                      <a:lnTo>
                        <a:pt x="14" y="0"/>
                      </a:lnTo>
                      <a:lnTo>
                        <a:pt x="27" y="0"/>
                      </a:lnTo>
                      <a:lnTo>
                        <a:pt x="41" y="0"/>
                      </a:lnTo>
                      <a:lnTo>
                        <a:pt x="54" y="0"/>
                      </a:lnTo>
                      <a:lnTo>
                        <a:pt x="67" y="0"/>
                      </a:lnTo>
                      <a:lnTo>
                        <a:pt x="81" y="0"/>
                      </a:lnTo>
                      <a:lnTo>
                        <a:pt x="94" y="0"/>
                      </a:lnTo>
                      <a:lnTo>
                        <a:pt x="107" y="0"/>
                      </a:lnTo>
                      <a:lnTo>
                        <a:pt x="106" y="5"/>
                      </a:lnTo>
                      <a:lnTo>
                        <a:pt x="106" y="8"/>
                      </a:lnTo>
                      <a:lnTo>
                        <a:pt x="105" y="13"/>
                      </a:lnTo>
                      <a:lnTo>
                        <a:pt x="104" y="17"/>
                      </a:lnTo>
                      <a:lnTo>
                        <a:pt x="104" y="27"/>
                      </a:lnTo>
                      <a:lnTo>
                        <a:pt x="104" y="35"/>
                      </a:lnTo>
                      <a:lnTo>
                        <a:pt x="104" y="44"/>
                      </a:lnTo>
                      <a:lnTo>
                        <a:pt x="103" y="52"/>
                      </a:lnTo>
                      <a:lnTo>
                        <a:pt x="102" y="54"/>
                      </a:lnTo>
                      <a:lnTo>
                        <a:pt x="101" y="57"/>
                      </a:lnTo>
                      <a:lnTo>
                        <a:pt x="99" y="60"/>
                      </a:lnTo>
                      <a:lnTo>
                        <a:pt x="98" y="62"/>
                      </a:lnTo>
                      <a:lnTo>
                        <a:pt x="98" y="66"/>
                      </a:lnTo>
                      <a:lnTo>
                        <a:pt x="98" y="69"/>
                      </a:lnTo>
                      <a:lnTo>
                        <a:pt x="98" y="73"/>
                      </a:lnTo>
                      <a:lnTo>
                        <a:pt x="98" y="76"/>
                      </a:lnTo>
                      <a:lnTo>
                        <a:pt x="99" y="76"/>
                      </a:lnTo>
                      <a:lnTo>
                        <a:pt x="102" y="76"/>
                      </a:lnTo>
                      <a:lnTo>
                        <a:pt x="103" y="76"/>
                      </a:lnTo>
                      <a:lnTo>
                        <a:pt x="104" y="76"/>
                      </a:lnTo>
                      <a:lnTo>
                        <a:pt x="104" y="83"/>
                      </a:lnTo>
                      <a:lnTo>
                        <a:pt x="104" y="89"/>
                      </a:lnTo>
                      <a:lnTo>
                        <a:pt x="104" y="95"/>
                      </a:lnTo>
                      <a:lnTo>
                        <a:pt x="103" y="100"/>
                      </a:lnTo>
                      <a:lnTo>
                        <a:pt x="102" y="101"/>
                      </a:lnTo>
                      <a:lnTo>
                        <a:pt x="102" y="103"/>
                      </a:lnTo>
                      <a:lnTo>
                        <a:pt x="101" y="104"/>
                      </a:lnTo>
                      <a:lnTo>
                        <a:pt x="99" y="105"/>
                      </a:lnTo>
                      <a:lnTo>
                        <a:pt x="101" y="110"/>
                      </a:lnTo>
                      <a:lnTo>
                        <a:pt x="102" y="113"/>
                      </a:lnTo>
                      <a:lnTo>
                        <a:pt x="102" y="118"/>
                      </a:lnTo>
                      <a:lnTo>
                        <a:pt x="103" y="121"/>
                      </a:lnTo>
                      <a:lnTo>
                        <a:pt x="103" y="126"/>
                      </a:lnTo>
                      <a:lnTo>
                        <a:pt x="103" y="129"/>
                      </a:lnTo>
                      <a:lnTo>
                        <a:pt x="103" y="134"/>
                      </a:lnTo>
                      <a:lnTo>
                        <a:pt x="103" y="138"/>
                      </a:lnTo>
                      <a:lnTo>
                        <a:pt x="102" y="141"/>
                      </a:lnTo>
                      <a:lnTo>
                        <a:pt x="102" y="143"/>
                      </a:lnTo>
                      <a:lnTo>
                        <a:pt x="101" y="146"/>
                      </a:lnTo>
                      <a:lnTo>
                        <a:pt x="99" y="149"/>
                      </a:lnTo>
                      <a:lnTo>
                        <a:pt x="101" y="152"/>
                      </a:lnTo>
                      <a:lnTo>
                        <a:pt x="102" y="156"/>
                      </a:lnTo>
                      <a:lnTo>
                        <a:pt x="103" y="159"/>
                      </a:lnTo>
                      <a:lnTo>
                        <a:pt x="104" y="162"/>
                      </a:lnTo>
                      <a:lnTo>
                        <a:pt x="104" y="167"/>
                      </a:lnTo>
                      <a:lnTo>
                        <a:pt x="104" y="171"/>
                      </a:lnTo>
                      <a:lnTo>
                        <a:pt x="103" y="174"/>
                      </a:lnTo>
                      <a:lnTo>
                        <a:pt x="103" y="179"/>
                      </a:lnTo>
                      <a:lnTo>
                        <a:pt x="102" y="182"/>
                      </a:lnTo>
                      <a:lnTo>
                        <a:pt x="102" y="186"/>
                      </a:lnTo>
                      <a:lnTo>
                        <a:pt x="102" y="189"/>
                      </a:lnTo>
                      <a:lnTo>
                        <a:pt x="101" y="192"/>
                      </a:lnTo>
                      <a:lnTo>
                        <a:pt x="101" y="198"/>
                      </a:lnTo>
                      <a:lnTo>
                        <a:pt x="101" y="204"/>
                      </a:lnTo>
                      <a:lnTo>
                        <a:pt x="101" y="211"/>
                      </a:lnTo>
                      <a:lnTo>
                        <a:pt x="101" y="217"/>
                      </a:lnTo>
                      <a:lnTo>
                        <a:pt x="99" y="220"/>
                      </a:lnTo>
                      <a:lnTo>
                        <a:pt x="99" y="224"/>
                      </a:lnTo>
                      <a:lnTo>
                        <a:pt x="98" y="228"/>
                      </a:lnTo>
                      <a:lnTo>
                        <a:pt x="97" y="232"/>
                      </a:lnTo>
                      <a:lnTo>
                        <a:pt x="90" y="240"/>
                      </a:lnTo>
                      <a:lnTo>
                        <a:pt x="81" y="244"/>
                      </a:lnTo>
                      <a:lnTo>
                        <a:pt x="68" y="248"/>
                      </a:lnTo>
                      <a:lnTo>
                        <a:pt x="56" y="249"/>
                      </a:lnTo>
                      <a:lnTo>
                        <a:pt x="42" y="249"/>
                      </a:lnTo>
                      <a:lnTo>
                        <a:pt x="30" y="245"/>
                      </a:lnTo>
                      <a:lnTo>
                        <a:pt x="19" y="240"/>
                      </a:lnTo>
                      <a:lnTo>
                        <a:pt x="12" y="232"/>
                      </a:lnTo>
                      <a:lnTo>
                        <a:pt x="12" y="220"/>
                      </a:lnTo>
                      <a:lnTo>
                        <a:pt x="12" y="207"/>
                      </a:lnTo>
                      <a:lnTo>
                        <a:pt x="11" y="196"/>
                      </a:lnTo>
                      <a:lnTo>
                        <a:pt x="11" y="184"/>
                      </a:lnTo>
                      <a:lnTo>
                        <a:pt x="10" y="182"/>
                      </a:lnTo>
                      <a:lnTo>
                        <a:pt x="10" y="180"/>
                      </a:lnTo>
                      <a:lnTo>
                        <a:pt x="8" y="179"/>
                      </a:lnTo>
                      <a:lnTo>
                        <a:pt x="7" y="176"/>
                      </a:lnTo>
                      <a:lnTo>
                        <a:pt x="7" y="172"/>
                      </a:lnTo>
                      <a:lnTo>
                        <a:pt x="7" y="168"/>
                      </a:lnTo>
                      <a:lnTo>
                        <a:pt x="6" y="165"/>
                      </a:lnTo>
                      <a:lnTo>
                        <a:pt x="6" y="160"/>
                      </a:lnTo>
                      <a:lnTo>
                        <a:pt x="7" y="158"/>
                      </a:lnTo>
                      <a:lnTo>
                        <a:pt x="10" y="154"/>
                      </a:lnTo>
                      <a:lnTo>
                        <a:pt x="11" y="152"/>
                      </a:lnTo>
                      <a:lnTo>
                        <a:pt x="12" y="150"/>
                      </a:lnTo>
                      <a:lnTo>
                        <a:pt x="11" y="150"/>
                      </a:lnTo>
                      <a:lnTo>
                        <a:pt x="8" y="150"/>
                      </a:lnTo>
                      <a:lnTo>
                        <a:pt x="7" y="150"/>
                      </a:lnTo>
                      <a:lnTo>
                        <a:pt x="5" y="150"/>
                      </a:lnTo>
                      <a:lnTo>
                        <a:pt x="5" y="142"/>
                      </a:lnTo>
                      <a:lnTo>
                        <a:pt x="5" y="135"/>
                      </a:lnTo>
                      <a:lnTo>
                        <a:pt x="5" y="128"/>
                      </a:lnTo>
                      <a:lnTo>
                        <a:pt x="4" y="121"/>
                      </a:lnTo>
                      <a:lnTo>
                        <a:pt x="6" y="120"/>
                      </a:lnTo>
                      <a:lnTo>
                        <a:pt x="7" y="119"/>
                      </a:lnTo>
                      <a:lnTo>
                        <a:pt x="10" y="119"/>
                      </a:lnTo>
                      <a:lnTo>
                        <a:pt x="11" y="118"/>
                      </a:lnTo>
                      <a:lnTo>
                        <a:pt x="10" y="113"/>
                      </a:lnTo>
                      <a:lnTo>
                        <a:pt x="8" y="110"/>
                      </a:lnTo>
                      <a:lnTo>
                        <a:pt x="6" y="106"/>
                      </a:lnTo>
                      <a:lnTo>
                        <a:pt x="5" y="101"/>
                      </a:lnTo>
                      <a:lnTo>
                        <a:pt x="5" y="99"/>
                      </a:lnTo>
                      <a:lnTo>
                        <a:pt x="5" y="96"/>
                      </a:lnTo>
                      <a:lnTo>
                        <a:pt x="5" y="92"/>
                      </a:lnTo>
                      <a:lnTo>
                        <a:pt x="4" y="89"/>
                      </a:lnTo>
                      <a:lnTo>
                        <a:pt x="6" y="85"/>
                      </a:lnTo>
                      <a:lnTo>
                        <a:pt x="7" y="83"/>
                      </a:lnTo>
                      <a:lnTo>
                        <a:pt x="10" y="80"/>
                      </a:lnTo>
                      <a:lnTo>
                        <a:pt x="11" y="77"/>
                      </a:lnTo>
                      <a:lnTo>
                        <a:pt x="11" y="74"/>
                      </a:lnTo>
                      <a:lnTo>
                        <a:pt x="11" y="70"/>
                      </a:lnTo>
                      <a:lnTo>
                        <a:pt x="10" y="67"/>
                      </a:lnTo>
                      <a:lnTo>
                        <a:pt x="10" y="63"/>
                      </a:lnTo>
                      <a:lnTo>
                        <a:pt x="8" y="61"/>
                      </a:lnTo>
                      <a:lnTo>
                        <a:pt x="7" y="59"/>
                      </a:lnTo>
                      <a:lnTo>
                        <a:pt x="5" y="57"/>
                      </a:lnTo>
                      <a:lnTo>
                        <a:pt x="4" y="54"/>
                      </a:lnTo>
                      <a:lnTo>
                        <a:pt x="4" y="47"/>
                      </a:lnTo>
                      <a:lnTo>
                        <a:pt x="4" y="39"/>
                      </a:lnTo>
                      <a:lnTo>
                        <a:pt x="4" y="32"/>
                      </a:lnTo>
                      <a:lnTo>
                        <a:pt x="4" y="24"/>
                      </a:lnTo>
                      <a:lnTo>
                        <a:pt x="3" y="19"/>
                      </a:lnTo>
                      <a:lnTo>
                        <a:pt x="3" y="12"/>
                      </a:lnTo>
                      <a:lnTo>
                        <a:pt x="1" y="6"/>
                      </a:lnTo>
                      <a:lnTo>
                        <a:pt x="0" y="0"/>
                      </a:lnTo>
                      <a:close/>
                    </a:path>
                  </a:pathLst>
                </a:custGeom>
                <a:solidFill>
                  <a:srgbClr val="9E9B99"/>
                </a:solidFill>
                <a:ln w="9525">
                  <a:noFill/>
                  <a:round/>
                  <a:headEnd/>
                  <a:tailEnd/>
                </a:ln>
                <a:effectLst/>
              </p:spPr>
              <p:txBody>
                <a:bodyPr/>
                <a:lstStyle/>
                <a:p>
                  <a:pPr>
                    <a:defRPr/>
                  </a:pPr>
                  <a:endParaRPr lang="en-US">
                    <a:latin typeface="Arial" charset="0"/>
                    <a:cs typeface="+mn-cs"/>
                  </a:endParaRPr>
                </a:p>
              </p:txBody>
            </p:sp>
            <p:sp>
              <p:nvSpPr>
                <p:cNvPr id="6216" name="Freeform 72"/>
                <p:cNvSpPr>
                  <a:spLocks/>
                </p:cNvSpPr>
                <p:nvPr/>
              </p:nvSpPr>
              <p:spPr bwMode="auto">
                <a:xfrm>
                  <a:off x="2416" y="3471"/>
                  <a:ext cx="44" cy="125"/>
                </a:xfrm>
                <a:custGeom>
                  <a:avLst/>
                  <a:gdLst/>
                  <a:ahLst/>
                  <a:cxnLst>
                    <a:cxn ang="0">
                      <a:pos x="0" y="0"/>
                    </a:cxn>
                    <a:cxn ang="0">
                      <a:pos x="84" y="0"/>
                    </a:cxn>
                    <a:cxn ang="0">
                      <a:pos x="82" y="18"/>
                    </a:cxn>
                    <a:cxn ang="0">
                      <a:pos x="80" y="53"/>
                    </a:cxn>
                    <a:cxn ang="0">
                      <a:pos x="76" y="62"/>
                    </a:cxn>
                    <a:cxn ang="0">
                      <a:pos x="76" y="76"/>
                    </a:cxn>
                    <a:cxn ang="0">
                      <a:pos x="80" y="76"/>
                    </a:cxn>
                    <a:cxn ang="0">
                      <a:pos x="80" y="100"/>
                    </a:cxn>
                    <a:cxn ang="0">
                      <a:pos x="77" y="106"/>
                    </a:cxn>
                    <a:cxn ang="0">
                      <a:pos x="80" y="121"/>
                    </a:cxn>
                    <a:cxn ang="0">
                      <a:pos x="80" y="138"/>
                    </a:cxn>
                    <a:cxn ang="0">
                      <a:pos x="78" y="149"/>
                    </a:cxn>
                    <a:cxn ang="0">
                      <a:pos x="80" y="161"/>
                    </a:cxn>
                    <a:cxn ang="0">
                      <a:pos x="80" y="178"/>
                    </a:cxn>
                    <a:cxn ang="0">
                      <a:pos x="78" y="191"/>
                    </a:cxn>
                    <a:cxn ang="0">
                      <a:pos x="79" y="217"/>
                    </a:cxn>
                    <a:cxn ang="0">
                      <a:pos x="77" y="231"/>
                    </a:cxn>
                    <a:cxn ang="0">
                      <a:pos x="71" y="239"/>
                    </a:cxn>
                    <a:cxn ang="0">
                      <a:pos x="63" y="243"/>
                    </a:cxn>
                    <a:cxn ang="0">
                      <a:pos x="54" y="247"/>
                    </a:cxn>
                    <a:cxn ang="0">
                      <a:pos x="44" y="248"/>
                    </a:cxn>
                    <a:cxn ang="0">
                      <a:pos x="32" y="248"/>
                    </a:cxn>
                    <a:cxn ang="0">
                      <a:pos x="23" y="244"/>
                    </a:cxn>
                    <a:cxn ang="0">
                      <a:pos x="15" y="240"/>
                    </a:cxn>
                    <a:cxn ang="0">
                      <a:pos x="9" y="232"/>
                    </a:cxn>
                    <a:cxn ang="0">
                      <a:pos x="9" y="183"/>
                    </a:cxn>
                    <a:cxn ang="0">
                      <a:pos x="6" y="175"/>
                    </a:cxn>
                    <a:cxn ang="0">
                      <a:pos x="4" y="159"/>
                    </a:cxn>
                    <a:cxn ang="0">
                      <a:pos x="9" y="149"/>
                    </a:cxn>
                    <a:cxn ang="0">
                      <a:pos x="3" y="149"/>
                    </a:cxn>
                    <a:cxn ang="0">
                      <a:pos x="3" y="120"/>
                    </a:cxn>
                    <a:cxn ang="0">
                      <a:pos x="8" y="117"/>
                    </a:cxn>
                    <a:cxn ang="0">
                      <a:pos x="4" y="103"/>
                    </a:cxn>
                    <a:cxn ang="0">
                      <a:pos x="3" y="89"/>
                    </a:cxn>
                    <a:cxn ang="0">
                      <a:pos x="8" y="77"/>
                    </a:cxn>
                    <a:cxn ang="0">
                      <a:pos x="8" y="64"/>
                    </a:cxn>
                    <a:cxn ang="0">
                      <a:pos x="3" y="54"/>
                    </a:cxn>
                    <a:cxn ang="0">
                      <a:pos x="3" y="24"/>
                    </a:cxn>
                    <a:cxn ang="0">
                      <a:pos x="0" y="0"/>
                    </a:cxn>
                  </a:cxnLst>
                  <a:rect l="0" t="0" r="r" b="b"/>
                  <a:pathLst>
                    <a:path w="84" h="248">
                      <a:moveTo>
                        <a:pt x="0" y="0"/>
                      </a:moveTo>
                      <a:lnTo>
                        <a:pt x="84" y="0"/>
                      </a:lnTo>
                      <a:lnTo>
                        <a:pt x="82" y="18"/>
                      </a:lnTo>
                      <a:lnTo>
                        <a:pt x="80" y="53"/>
                      </a:lnTo>
                      <a:lnTo>
                        <a:pt x="76" y="62"/>
                      </a:lnTo>
                      <a:lnTo>
                        <a:pt x="76" y="76"/>
                      </a:lnTo>
                      <a:lnTo>
                        <a:pt x="80" y="76"/>
                      </a:lnTo>
                      <a:lnTo>
                        <a:pt x="80" y="100"/>
                      </a:lnTo>
                      <a:lnTo>
                        <a:pt x="77" y="106"/>
                      </a:lnTo>
                      <a:lnTo>
                        <a:pt x="80" y="121"/>
                      </a:lnTo>
                      <a:lnTo>
                        <a:pt x="80" y="138"/>
                      </a:lnTo>
                      <a:lnTo>
                        <a:pt x="78" y="149"/>
                      </a:lnTo>
                      <a:lnTo>
                        <a:pt x="80" y="161"/>
                      </a:lnTo>
                      <a:lnTo>
                        <a:pt x="80" y="178"/>
                      </a:lnTo>
                      <a:lnTo>
                        <a:pt x="78" y="191"/>
                      </a:lnTo>
                      <a:lnTo>
                        <a:pt x="79" y="217"/>
                      </a:lnTo>
                      <a:lnTo>
                        <a:pt x="77" y="231"/>
                      </a:lnTo>
                      <a:lnTo>
                        <a:pt x="71" y="239"/>
                      </a:lnTo>
                      <a:lnTo>
                        <a:pt x="63" y="243"/>
                      </a:lnTo>
                      <a:lnTo>
                        <a:pt x="54" y="247"/>
                      </a:lnTo>
                      <a:lnTo>
                        <a:pt x="44" y="248"/>
                      </a:lnTo>
                      <a:lnTo>
                        <a:pt x="32" y="248"/>
                      </a:lnTo>
                      <a:lnTo>
                        <a:pt x="23" y="244"/>
                      </a:lnTo>
                      <a:lnTo>
                        <a:pt x="15" y="240"/>
                      </a:lnTo>
                      <a:lnTo>
                        <a:pt x="9" y="232"/>
                      </a:lnTo>
                      <a:lnTo>
                        <a:pt x="9" y="183"/>
                      </a:lnTo>
                      <a:lnTo>
                        <a:pt x="6" y="175"/>
                      </a:lnTo>
                      <a:lnTo>
                        <a:pt x="4" y="159"/>
                      </a:lnTo>
                      <a:lnTo>
                        <a:pt x="9" y="149"/>
                      </a:lnTo>
                      <a:lnTo>
                        <a:pt x="3" y="149"/>
                      </a:lnTo>
                      <a:lnTo>
                        <a:pt x="3" y="120"/>
                      </a:lnTo>
                      <a:lnTo>
                        <a:pt x="8" y="117"/>
                      </a:lnTo>
                      <a:lnTo>
                        <a:pt x="4" y="103"/>
                      </a:lnTo>
                      <a:lnTo>
                        <a:pt x="3" y="89"/>
                      </a:lnTo>
                      <a:lnTo>
                        <a:pt x="8" y="77"/>
                      </a:lnTo>
                      <a:lnTo>
                        <a:pt x="8" y="64"/>
                      </a:lnTo>
                      <a:lnTo>
                        <a:pt x="3" y="54"/>
                      </a:lnTo>
                      <a:lnTo>
                        <a:pt x="3" y="24"/>
                      </a:lnTo>
                      <a:lnTo>
                        <a:pt x="0" y="0"/>
                      </a:lnTo>
                      <a:close/>
                    </a:path>
                  </a:pathLst>
                </a:custGeom>
                <a:solidFill>
                  <a:srgbClr val="A8A5A0"/>
                </a:solidFill>
                <a:ln w="9525">
                  <a:noFill/>
                  <a:round/>
                  <a:headEnd/>
                  <a:tailEnd/>
                </a:ln>
                <a:effectLst/>
              </p:spPr>
              <p:txBody>
                <a:bodyPr/>
                <a:lstStyle/>
                <a:p>
                  <a:pPr>
                    <a:defRPr/>
                  </a:pPr>
                  <a:endParaRPr lang="en-US">
                    <a:latin typeface="Arial" charset="0"/>
                    <a:cs typeface="+mn-cs"/>
                  </a:endParaRPr>
                </a:p>
              </p:txBody>
            </p:sp>
            <p:sp>
              <p:nvSpPr>
                <p:cNvPr id="6217" name="Freeform 73"/>
                <p:cNvSpPr>
                  <a:spLocks/>
                </p:cNvSpPr>
                <p:nvPr/>
              </p:nvSpPr>
              <p:spPr bwMode="auto">
                <a:xfrm>
                  <a:off x="2360" y="3517"/>
                  <a:ext cx="153" cy="11"/>
                </a:xfrm>
                <a:custGeom>
                  <a:avLst/>
                  <a:gdLst/>
                  <a:ahLst/>
                  <a:cxnLst>
                    <a:cxn ang="0">
                      <a:pos x="0" y="4"/>
                    </a:cxn>
                    <a:cxn ang="0">
                      <a:pos x="19" y="6"/>
                    </a:cxn>
                    <a:cxn ang="0">
                      <a:pos x="39" y="7"/>
                    </a:cxn>
                    <a:cxn ang="0">
                      <a:pos x="57" y="7"/>
                    </a:cxn>
                    <a:cxn ang="0">
                      <a:pos x="77" y="7"/>
                    </a:cxn>
                    <a:cxn ang="0">
                      <a:pos x="97" y="8"/>
                    </a:cxn>
                    <a:cxn ang="0">
                      <a:pos x="116" y="8"/>
                    </a:cxn>
                    <a:cxn ang="0">
                      <a:pos x="135" y="8"/>
                    </a:cxn>
                    <a:cxn ang="0">
                      <a:pos x="154" y="7"/>
                    </a:cxn>
                    <a:cxn ang="0">
                      <a:pos x="174" y="7"/>
                    </a:cxn>
                    <a:cxn ang="0">
                      <a:pos x="192" y="7"/>
                    </a:cxn>
                    <a:cxn ang="0">
                      <a:pos x="212" y="6"/>
                    </a:cxn>
                    <a:cxn ang="0">
                      <a:pos x="231" y="4"/>
                    </a:cxn>
                    <a:cxn ang="0">
                      <a:pos x="251" y="3"/>
                    </a:cxn>
                    <a:cxn ang="0">
                      <a:pos x="269" y="2"/>
                    </a:cxn>
                    <a:cxn ang="0">
                      <a:pos x="289" y="1"/>
                    </a:cxn>
                    <a:cxn ang="0">
                      <a:pos x="308" y="0"/>
                    </a:cxn>
                    <a:cxn ang="0">
                      <a:pos x="293" y="6"/>
                    </a:cxn>
                    <a:cxn ang="0">
                      <a:pos x="279" y="10"/>
                    </a:cxn>
                    <a:cxn ang="0">
                      <a:pos x="261" y="14"/>
                    </a:cxn>
                    <a:cxn ang="0">
                      <a:pos x="243" y="17"/>
                    </a:cxn>
                    <a:cxn ang="0">
                      <a:pos x="224" y="19"/>
                    </a:cxn>
                    <a:cxn ang="0">
                      <a:pos x="205" y="21"/>
                    </a:cxn>
                    <a:cxn ang="0">
                      <a:pos x="185" y="22"/>
                    </a:cxn>
                    <a:cxn ang="0">
                      <a:pos x="166" y="23"/>
                    </a:cxn>
                    <a:cxn ang="0">
                      <a:pos x="145" y="23"/>
                    </a:cxn>
                    <a:cxn ang="0">
                      <a:pos x="125" y="23"/>
                    </a:cxn>
                    <a:cxn ang="0">
                      <a:pos x="106" y="23"/>
                    </a:cxn>
                    <a:cxn ang="0">
                      <a:pos x="86" y="22"/>
                    </a:cxn>
                    <a:cxn ang="0">
                      <a:pos x="67" y="22"/>
                    </a:cxn>
                    <a:cxn ang="0">
                      <a:pos x="48" y="21"/>
                    </a:cxn>
                    <a:cxn ang="0">
                      <a:pos x="31" y="21"/>
                    </a:cxn>
                    <a:cxn ang="0">
                      <a:pos x="15" y="21"/>
                    </a:cxn>
                    <a:cxn ang="0">
                      <a:pos x="0" y="4"/>
                    </a:cxn>
                  </a:cxnLst>
                  <a:rect l="0" t="0" r="r" b="b"/>
                  <a:pathLst>
                    <a:path w="308" h="23">
                      <a:moveTo>
                        <a:pt x="0" y="4"/>
                      </a:moveTo>
                      <a:lnTo>
                        <a:pt x="19" y="6"/>
                      </a:lnTo>
                      <a:lnTo>
                        <a:pt x="39" y="7"/>
                      </a:lnTo>
                      <a:lnTo>
                        <a:pt x="57" y="7"/>
                      </a:lnTo>
                      <a:lnTo>
                        <a:pt x="77" y="7"/>
                      </a:lnTo>
                      <a:lnTo>
                        <a:pt x="97" y="8"/>
                      </a:lnTo>
                      <a:lnTo>
                        <a:pt x="116" y="8"/>
                      </a:lnTo>
                      <a:lnTo>
                        <a:pt x="135" y="8"/>
                      </a:lnTo>
                      <a:lnTo>
                        <a:pt x="154" y="7"/>
                      </a:lnTo>
                      <a:lnTo>
                        <a:pt x="174" y="7"/>
                      </a:lnTo>
                      <a:lnTo>
                        <a:pt x="192" y="7"/>
                      </a:lnTo>
                      <a:lnTo>
                        <a:pt x="212" y="6"/>
                      </a:lnTo>
                      <a:lnTo>
                        <a:pt x="231" y="4"/>
                      </a:lnTo>
                      <a:lnTo>
                        <a:pt x="251" y="3"/>
                      </a:lnTo>
                      <a:lnTo>
                        <a:pt x="269" y="2"/>
                      </a:lnTo>
                      <a:lnTo>
                        <a:pt x="289" y="1"/>
                      </a:lnTo>
                      <a:lnTo>
                        <a:pt x="308" y="0"/>
                      </a:lnTo>
                      <a:lnTo>
                        <a:pt x="293" y="6"/>
                      </a:lnTo>
                      <a:lnTo>
                        <a:pt x="279" y="10"/>
                      </a:lnTo>
                      <a:lnTo>
                        <a:pt x="261" y="14"/>
                      </a:lnTo>
                      <a:lnTo>
                        <a:pt x="243" y="17"/>
                      </a:lnTo>
                      <a:lnTo>
                        <a:pt x="224" y="19"/>
                      </a:lnTo>
                      <a:lnTo>
                        <a:pt x="205" y="21"/>
                      </a:lnTo>
                      <a:lnTo>
                        <a:pt x="185" y="22"/>
                      </a:lnTo>
                      <a:lnTo>
                        <a:pt x="166" y="23"/>
                      </a:lnTo>
                      <a:lnTo>
                        <a:pt x="145" y="23"/>
                      </a:lnTo>
                      <a:lnTo>
                        <a:pt x="125" y="23"/>
                      </a:lnTo>
                      <a:lnTo>
                        <a:pt x="106" y="23"/>
                      </a:lnTo>
                      <a:lnTo>
                        <a:pt x="86" y="22"/>
                      </a:lnTo>
                      <a:lnTo>
                        <a:pt x="67" y="22"/>
                      </a:lnTo>
                      <a:lnTo>
                        <a:pt x="48" y="21"/>
                      </a:lnTo>
                      <a:lnTo>
                        <a:pt x="31" y="21"/>
                      </a:lnTo>
                      <a:lnTo>
                        <a:pt x="15" y="21"/>
                      </a:lnTo>
                      <a:lnTo>
                        <a:pt x="0" y="4"/>
                      </a:lnTo>
                      <a:close/>
                    </a:path>
                  </a:pathLst>
                </a:custGeom>
                <a:solidFill>
                  <a:srgbClr val="514F4F"/>
                </a:solidFill>
                <a:ln w="9525">
                  <a:noFill/>
                  <a:round/>
                  <a:headEnd/>
                  <a:tailEnd/>
                </a:ln>
                <a:effectLst/>
              </p:spPr>
              <p:txBody>
                <a:bodyPr/>
                <a:lstStyle/>
                <a:p>
                  <a:pPr>
                    <a:defRPr/>
                  </a:pPr>
                  <a:endParaRPr lang="en-US">
                    <a:latin typeface="Arial" charset="0"/>
                    <a:cs typeface="+mn-cs"/>
                  </a:endParaRPr>
                </a:p>
              </p:txBody>
            </p:sp>
            <p:sp>
              <p:nvSpPr>
                <p:cNvPr id="6218" name="Freeform 74"/>
                <p:cNvSpPr>
                  <a:spLocks/>
                </p:cNvSpPr>
                <p:nvPr/>
              </p:nvSpPr>
              <p:spPr bwMode="auto">
                <a:xfrm>
                  <a:off x="2365" y="3536"/>
                  <a:ext cx="148" cy="14"/>
                </a:xfrm>
                <a:custGeom>
                  <a:avLst/>
                  <a:gdLst/>
                  <a:ahLst/>
                  <a:cxnLst>
                    <a:cxn ang="0">
                      <a:pos x="0" y="15"/>
                    </a:cxn>
                    <a:cxn ang="0">
                      <a:pos x="19" y="15"/>
                    </a:cxn>
                    <a:cxn ang="0">
                      <a:pos x="38" y="15"/>
                    </a:cxn>
                    <a:cxn ang="0">
                      <a:pos x="57" y="15"/>
                    </a:cxn>
                    <a:cxn ang="0">
                      <a:pos x="75" y="15"/>
                    </a:cxn>
                    <a:cxn ang="0">
                      <a:pos x="93" y="15"/>
                    </a:cxn>
                    <a:cxn ang="0">
                      <a:pos x="113" y="15"/>
                    </a:cxn>
                    <a:cxn ang="0">
                      <a:pos x="131" y="15"/>
                    </a:cxn>
                    <a:cxn ang="0">
                      <a:pos x="150" y="14"/>
                    </a:cxn>
                    <a:cxn ang="0">
                      <a:pos x="168" y="14"/>
                    </a:cxn>
                    <a:cxn ang="0">
                      <a:pos x="187" y="13"/>
                    </a:cxn>
                    <a:cxn ang="0">
                      <a:pos x="205" y="12"/>
                    </a:cxn>
                    <a:cxn ang="0">
                      <a:pos x="224" y="10"/>
                    </a:cxn>
                    <a:cxn ang="0">
                      <a:pos x="243" y="8"/>
                    </a:cxn>
                    <a:cxn ang="0">
                      <a:pos x="262" y="6"/>
                    </a:cxn>
                    <a:cxn ang="0">
                      <a:pos x="280" y="4"/>
                    </a:cxn>
                    <a:cxn ang="0">
                      <a:pos x="298" y="0"/>
                    </a:cxn>
                    <a:cxn ang="0">
                      <a:pos x="283" y="7"/>
                    </a:cxn>
                    <a:cxn ang="0">
                      <a:pos x="267" y="13"/>
                    </a:cxn>
                    <a:cxn ang="0">
                      <a:pos x="250" y="17"/>
                    </a:cxn>
                    <a:cxn ang="0">
                      <a:pos x="233" y="22"/>
                    </a:cxn>
                    <a:cxn ang="0">
                      <a:pos x="214" y="24"/>
                    </a:cxn>
                    <a:cxn ang="0">
                      <a:pos x="195" y="27"/>
                    </a:cxn>
                    <a:cxn ang="0">
                      <a:pos x="176" y="28"/>
                    </a:cxn>
                    <a:cxn ang="0">
                      <a:pos x="157" y="28"/>
                    </a:cxn>
                    <a:cxn ang="0">
                      <a:pos x="136" y="29"/>
                    </a:cxn>
                    <a:cxn ang="0">
                      <a:pos x="117" y="29"/>
                    </a:cxn>
                    <a:cxn ang="0">
                      <a:pos x="97" y="28"/>
                    </a:cxn>
                    <a:cxn ang="0">
                      <a:pos x="77" y="28"/>
                    </a:cxn>
                    <a:cxn ang="0">
                      <a:pos x="59" y="27"/>
                    </a:cxn>
                    <a:cxn ang="0">
                      <a:pos x="41" y="27"/>
                    </a:cxn>
                    <a:cxn ang="0">
                      <a:pos x="23" y="25"/>
                    </a:cxn>
                    <a:cxn ang="0">
                      <a:pos x="7" y="25"/>
                    </a:cxn>
                    <a:cxn ang="0">
                      <a:pos x="0" y="15"/>
                    </a:cxn>
                  </a:cxnLst>
                  <a:rect l="0" t="0" r="r" b="b"/>
                  <a:pathLst>
                    <a:path w="298" h="29">
                      <a:moveTo>
                        <a:pt x="0" y="15"/>
                      </a:moveTo>
                      <a:lnTo>
                        <a:pt x="19" y="15"/>
                      </a:lnTo>
                      <a:lnTo>
                        <a:pt x="38" y="15"/>
                      </a:lnTo>
                      <a:lnTo>
                        <a:pt x="57" y="15"/>
                      </a:lnTo>
                      <a:lnTo>
                        <a:pt x="75" y="15"/>
                      </a:lnTo>
                      <a:lnTo>
                        <a:pt x="93" y="15"/>
                      </a:lnTo>
                      <a:lnTo>
                        <a:pt x="113" y="15"/>
                      </a:lnTo>
                      <a:lnTo>
                        <a:pt x="131" y="15"/>
                      </a:lnTo>
                      <a:lnTo>
                        <a:pt x="150" y="14"/>
                      </a:lnTo>
                      <a:lnTo>
                        <a:pt x="168" y="14"/>
                      </a:lnTo>
                      <a:lnTo>
                        <a:pt x="187" y="13"/>
                      </a:lnTo>
                      <a:lnTo>
                        <a:pt x="205" y="12"/>
                      </a:lnTo>
                      <a:lnTo>
                        <a:pt x="224" y="10"/>
                      </a:lnTo>
                      <a:lnTo>
                        <a:pt x="243" y="8"/>
                      </a:lnTo>
                      <a:lnTo>
                        <a:pt x="262" y="6"/>
                      </a:lnTo>
                      <a:lnTo>
                        <a:pt x="280" y="4"/>
                      </a:lnTo>
                      <a:lnTo>
                        <a:pt x="298" y="0"/>
                      </a:lnTo>
                      <a:lnTo>
                        <a:pt x="283" y="7"/>
                      </a:lnTo>
                      <a:lnTo>
                        <a:pt x="267" y="13"/>
                      </a:lnTo>
                      <a:lnTo>
                        <a:pt x="250" y="17"/>
                      </a:lnTo>
                      <a:lnTo>
                        <a:pt x="233" y="22"/>
                      </a:lnTo>
                      <a:lnTo>
                        <a:pt x="214" y="24"/>
                      </a:lnTo>
                      <a:lnTo>
                        <a:pt x="195" y="27"/>
                      </a:lnTo>
                      <a:lnTo>
                        <a:pt x="176" y="28"/>
                      </a:lnTo>
                      <a:lnTo>
                        <a:pt x="157" y="28"/>
                      </a:lnTo>
                      <a:lnTo>
                        <a:pt x="136" y="29"/>
                      </a:lnTo>
                      <a:lnTo>
                        <a:pt x="117" y="29"/>
                      </a:lnTo>
                      <a:lnTo>
                        <a:pt x="97" y="28"/>
                      </a:lnTo>
                      <a:lnTo>
                        <a:pt x="77" y="28"/>
                      </a:lnTo>
                      <a:lnTo>
                        <a:pt x="59" y="27"/>
                      </a:lnTo>
                      <a:lnTo>
                        <a:pt x="41" y="27"/>
                      </a:lnTo>
                      <a:lnTo>
                        <a:pt x="23" y="25"/>
                      </a:lnTo>
                      <a:lnTo>
                        <a:pt x="7" y="25"/>
                      </a:lnTo>
                      <a:lnTo>
                        <a:pt x="0" y="15"/>
                      </a:lnTo>
                      <a:close/>
                    </a:path>
                  </a:pathLst>
                </a:custGeom>
                <a:solidFill>
                  <a:srgbClr val="666666"/>
                </a:solidFill>
                <a:ln w="9525">
                  <a:noFill/>
                  <a:round/>
                  <a:headEnd/>
                  <a:tailEnd/>
                </a:ln>
                <a:effectLst/>
              </p:spPr>
              <p:txBody>
                <a:bodyPr/>
                <a:lstStyle/>
                <a:p>
                  <a:pPr>
                    <a:defRPr/>
                  </a:pPr>
                  <a:endParaRPr lang="en-US">
                    <a:latin typeface="Arial" charset="0"/>
                    <a:cs typeface="+mn-cs"/>
                  </a:endParaRPr>
                </a:p>
              </p:txBody>
            </p:sp>
            <p:sp>
              <p:nvSpPr>
                <p:cNvPr id="6219" name="Freeform 75"/>
                <p:cNvSpPr>
                  <a:spLocks/>
                </p:cNvSpPr>
                <p:nvPr/>
              </p:nvSpPr>
              <p:spPr bwMode="auto">
                <a:xfrm>
                  <a:off x="2365" y="3557"/>
                  <a:ext cx="150" cy="14"/>
                </a:xfrm>
                <a:custGeom>
                  <a:avLst/>
                  <a:gdLst/>
                  <a:ahLst/>
                  <a:cxnLst>
                    <a:cxn ang="0">
                      <a:pos x="6" y="15"/>
                    </a:cxn>
                    <a:cxn ang="0">
                      <a:pos x="25" y="16"/>
                    </a:cxn>
                    <a:cxn ang="0">
                      <a:pos x="44" y="16"/>
                    </a:cxn>
                    <a:cxn ang="0">
                      <a:pos x="63" y="17"/>
                    </a:cxn>
                    <a:cxn ang="0">
                      <a:pos x="81" y="17"/>
                    </a:cxn>
                    <a:cxn ang="0">
                      <a:pos x="99" y="18"/>
                    </a:cxn>
                    <a:cxn ang="0">
                      <a:pos x="117" y="18"/>
                    </a:cxn>
                    <a:cxn ang="0">
                      <a:pos x="135" y="18"/>
                    </a:cxn>
                    <a:cxn ang="0">
                      <a:pos x="153" y="17"/>
                    </a:cxn>
                    <a:cxn ang="0">
                      <a:pos x="171" y="16"/>
                    </a:cxn>
                    <a:cxn ang="0">
                      <a:pos x="188" y="16"/>
                    </a:cxn>
                    <a:cxn ang="0">
                      <a:pos x="207" y="14"/>
                    </a:cxn>
                    <a:cxn ang="0">
                      <a:pos x="225" y="12"/>
                    </a:cxn>
                    <a:cxn ang="0">
                      <a:pos x="242" y="10"/>
                    </a:cxn>
                    <a:cxn ang="0">
                      <a:pos x="261" y="7"/>
                    </a:cxn>
                    <a:cxn ang="0">
                      <a:pos x="279" y="3"/>
                    </a:cxn>
                    <a:cxn ang="0">
                      <a:pos x="298" y="0"/>
                    </a:cxn>
                    <a:cxn ang="0">
                      <a:pos x="280" y="17"/>
                    </a:cxn>
                    <a:cxn ang="0">
                      <a:pos x="263" y="19"/>
                    </a:cxn>
                    <a:cxn ang="0">
                      <a:pos x="246" y="22"/>
                    </a:cxn>
                    <a:cxn ang="0">
                      <a:pos x="229" y="24"/>
                    </a:cxn>
                    <a:cxn ang="0">
                      <a:pos x="211" y="25"/>
                    </a:cxn>
                    <a:cxn ang="0">
                      <a:pos x="194" y="26"/>
                    </a:cxn>
                    <a:cxn ang="0">
                      <a:pos x="176" y="27"/>
                    </a:cxn>
                    <a:cxn ang="0">
                      <a:pos x="158" y="27"/>
                    </a:cxn>
                    <a:cxn ang="0">
                      <a:pos x="141" y="27"/>
                    </a:cxn>
                    <a:cxn ang="0">
                      <a:pos x="123" y="27"/>
                    </a:cxn>
                    <a:cxn ang="0">
                      <a:pos x="105" y="27"/>
                    </a:cxn>
                    <a:cxn ang="0">
                      <a:pos x="88" y="27"/>
                    </a:cxn>
                    <a:cxn ang="0">
                      <a:pos x="70" y="27"/>
                    </a:cxn>
                    <a:cxn ang="0">
                      <a:pos x="52" y="26"/>
                    </a:cxn>
                    <a:cxn ang="0">
                      <a:pos x="35" y="26"/>
                    </a:cxn>
                    <a:cxn ang="0">
                      <a:pos x="17" y="26"/>
                    </a:cxn>
                    <a:cxn ang="0">
                      <a:pos x="0" y="26"/>
                    </a:cxn>
                    <a:cxn ang="0">
                      <a:pos x="6" y="15"/>
                    </a:cxn>
                  </a:cxnLst>
                  <a:rect l="0" t="0" r="r" b="b"/>
                  <a:pathLst>
                    <a:path w="298" h="27">
                      <a:moveTo>
                        <a:pt x="6" y="15"/>
                      </a:moveTo>
                      <a:lnTo>
                        <a:pt x="25" y="16"/>
                      </a:lnTo>
                      <a:lnTo>
                        <a:pt x="44" y="16"/>
                      </a:lnTo>
                      <a:lnTo>
                        <a:pt x="63" y="17"/>
                      </a:lnTo>
                      <a:lnTo>
                        <a:pt x="81" y="17"/>
                      </a:lnTo>
                      <a:lnTo>
                        <a:pt x="99" y="18"/>
                      </a:lnTo>
                      <a:lnTo>
                        <a:pt x="117" y="18"/>
                      </a:lnTo>
                      <a:lnTo>
                        <a:pt x="135" y="18"/>
                      </a:lnTo>
                      <a:lnTo>
                        <a:pt x="153" y="17"/>
                      </a:lnTo>
                      <a:lnTo>
                        <a:pt x="171" y="16"/>
                      </a:lnTo>
                      <a:lnTo>
                        <a:pt x="188" y="16"/>
                      </a:lnTo>
                      <a:lnTo>
                        <a:pt x="207" y="14"/>
                      </a:lnTo>
                      <a:lnTo>
                        <a:pt x="225" y="12"/>
                      </a:lnTo>
                      <a:lnTo>
                        <a:pt x="242" y="10"/>
                      </a:lnTo>
                      <a:lnTo>
                        <a:pt x="261" y="7"/>
                      </a:lnTo>
                      <a:lnTo>
                        <a:pt x="279" y="3"/>
                      </a:lnTo>
                      <a:lnTo>
                        <a:pt x="298" y="0"/>
                      </a:lnTo>
                      <a:lnTo>
                        <a:pt x="280" y="17"/>
                      </a:lnTo>
                      <a:lnTo>
                        <a:pt x="263" y="19"/>
                      </a:lnTo>
                      <a:lnTo>
                        <a:pt x="246" y="22"/>
                      </a:lnTo>
                      <a:lnTo>
                        <a:pt x="229" y="24"/>
                      </a:lnTo>
                      <a:lnTo>
                        <a:pt x="211" y="25"/>
                      </a:lnTo>
                      <a:lnTo>
                        <a:pt x="194" y="26"/>
                      </a:lnTo>
                      <a:lnTo>
                        <a:pt x="176" y="27"/>
                      </a:lnTo>
                      <a:lnTo>
                        <a:pt x="158" y="27"/>
                      </a:lnTo>
                      <a:lnTo>
                        <a:pt x="141" y="27"/>
                      </a:lnTo>
                      <a:lnTo>
                        <a:pt x="123" y="27"/>
                      </a:lnTo>
                      <a:lnTo>
                        <a:pt x="105" y="27"/>
                      </a:lnTo>
                      <a:lnTo>
                        <a:pt x="88" y="27"/>
                      </a:lnTo>
                      <a:lnTo>
                        <a:pt x="70" y="27"/>
                      </a:lnTo>
                      <a:lnTo>
                        <a:pt x="52" y="26"/>
                      </a:lnTo>
                      <a:lnTo>
                        <a:pt x="35" y="26"/>
                      </a:lnTo>
                      <a:lnTo>
                        <a:pt x="17" y="26"/>
                      </a:lnTo>
                      <a:lnTo>
                        <a:pt x="0" y="26"/>
                      </a:lnTo>
                      <a:lnTo>
                        <a:pt x="6" y="15"/>
                      </a:lnTo>
                      <a:close/>
                    </a:path>
                  </a:pathLst>
                </a:custGeom>
                <a:solidFill>
                  <a:srgbClr val="666666"/>
                </a:solidFill>
                <a:ln w="9525">
                  <a:noFill/>
                  <a:round/>
                  <a:headEnd/>
                  <a:tailEnd/>
                </a:ln>
                <a:effectLst/>
              </p:spPr>
              <p:txBody>
                <a:bodyPr/>
                <a:lstStyle/>
                <a:p>
                  <a:pPr>
                    <a:defRPr/>
                  </a:pPr>
                  <a:endParaRPr lang="en-US">
                    <a:latin typeface="Arial" charset="0"/>
                    <a:cs typeface="+mn-cs"/>
                  </a:endParaRPr>
                </a:p>
              </p:txBody>
            </p:sp>
            <p:sp>
              <p:nvSpPr>
                <p:cNvPr id="6220" name="Freeform 76"/>
                <p:cNvSpPr>
                  <a:spLocks/>
                </p:cNvSpPr>
                <p:nvPr/>
              </p:nvSpPr>
              <p:spPr bwMode="auto">
                <a:xfrm>
                  <a:off x="2360" y="3468"/>
                  <a:ext cx="162" cy="5"/>
                </a:xfrm>
                <a:custGeom>
                  <a:avLst/>
                  <a:gdLst/>
                  <a:ahLst/>
                  <a:cxnLst>
                    <a:cxn ang="0">
                      <a:pos x="0" y="6"/>
                    </a:cxn>
                    <a:cxn ang="0">
                      <a:pos x="150" y="3"/>
                    </a:cxn>
                    <a:cxn ang="0">
                      <a:pos x="259" y="0"/>
                    </a:cxn>
                    <a:cxn ang="0">
                      <a:pos x="323" y="0"/>
                    </a:cxn>
                    <a:cxn ang="0">
                      <a:pos x="297" y="9"/>
                    </a:cxn>
                    <a:cxn ang="0">
                      <a:pos x="219" y="9"/>
                    </a:cxn>
                    <a:cxn ang="0">
                      <a:pos x="82" y="11"/>
                    </a:cxn>
                    <a:cxn ang="0">
                      <a:pos x="0" y="6"/>
                    </a:cxn>
                  </a:cxnLst>
                  <a:rect l="0" t="0" r="r" b="b"/>
                  <a:pathLst>
                    <a:path w="323" h="11">
                      <a:moveTo>
                        <a:pt x="0" y="6"/>
                      </a:moveTo>
                      <a:lnTo>
                        <a:pt x="150" y="3"/>
                      </a:lnTo>
                      <a:lnTo>
                        <a:pt x="259" y="0"/>
                      </a:lnTo>
                      <a:lnTo>
                        <a:pt x="323" y="0"/>
                      </a:lnTo>
                      <a:lnTo>
                        <a:pt x="297" y="9"/>
                      </a:lnTo>
                      <a:lnTo>
                        <a:pt x="219" y="9"/>
                      </a:lnTo>
                      <a:lnTo>
                        <a:pt x="82" y="11"/>
                      </a:lnTo>
                      <a:lnTo>
                        <a:pt x="0" y="6"/>
                      </a:lnTo>
                      <a:close/>
                    </a:path>
                  </a:pathLst>
                </a:custGeom>
                <a:solidFill>
                  <a:srgbClr val="666666"/>
                </a:solidFill>
                <a:ln w="9525">
                  <a:noFill/>
                  <a:round/>
                  <a:headEnd/>
                  <a:tailEnd/>
                </a:ln>
                <a:effectLst/>
              </p:spPr>
              <p:txBody>
                <a:bodyPr/>
                <a:lstStyle/>
                <a:p>
                  <a:pPr>
                    <a:defRPr/>
                  </a:pPr>
                  <a:endParaRPr lang="en-US">
                    <a:latin typeface="Arial" charset="0"/>
                    <a:cs typeface="+mn-cs"/>
                  </a:endParaRPr>
                </a:p>
              </p:txBody>
            </p:sp>
            <p:sp>
              <p:nvSpPr>
                <p:cNvPr id="6221" name="Freeform 77"/>
                <p:cNvSpPr>
                  <a:spLocks/>
                </p:cNvSpPr>
                <p:nvPr/>
              </p:nvSpPr>
              <p:spPr bwMode="auto">
                <a:xfrm>
                  <a:off x="2365" y="3492"/>
                  <a:ext cx="148" cy="8"/>
                </a:xfrm>
                <a:custGeom>
                  <a:avLst/>
                  <a:gdLst/>
                  <a:ahLst/>
                  <a:cxnLst>
                    <a:cxn ang="0">
                      <a:pos x="17" y="6"/>
                    </a:cxn>
                    <a:cxn ang="0">
                      <a:pos x="168" y="8"/>
                    </a:cxn>
                    <a:cxn ang="0">
                      <a:pos x="297" y="0"/>
                    </a:cxn>
                    <a:cxn ang="0">
                      <a:pos x="283" y="8"/>
                    </a:cxn>
                    <a:cxn ang="0">
                      <a:pos x="120" y="16"/>
                    </a:cxn>
                    <a:cxn ang="0">
                      <a:pos x="0" y="16"/>
                    </a:cxn>
                    <a:cxn ang="0">
                      <a:pos x="0" y="7"/>
                    </a:cxn>
                    <a:cxn ang="0">
                      <a:pos x="17" y="6"/>
                    </a:cxn>
                  </a:cxnLst>
                  <a:rect l="0" t="0" r="r" b="b"/>
                  <a:pathLst>
                    <a:path w="297" h="16">
                      <a:moveTo>
                        <a:pt x="17" y="6"/>
                      </a:moveTo>
                      <a:lnTo>
                        <a:pt x="168" y="8"/>
                      </a:lnTo>
                      <a:lnTo>
                        <a:pt x="297" y="0"/>
                      </a:lnTo>
                      <a:lnTo>
                        <a:pt x="283" y="8"/>
                      </a:lnTo>
                      <a:lnTo>
                        <a:pt x="120" y="16"/>
                      </a:lnTo>
                      <a:lnTo>
                        <a:pt x="0" y="16"/>
                      </a:lnTo>
                      <a:lnTo>
                        <a:pt x="0" y="7"/>
                      </a:lnTo>
                      <a:lnTo>
                        <a:pt x="17" y="6"/>
                      </a:lnTo>
                      <a:close/>
                    </a:path>
                  </a:pathLst>
                </a:custGeom>
                <a:solidFill>
                  <a:srgbClr val="666666"/>
                </a:solidFill>
                <a:ln w="9525">
                  <a:noFill/>
                  <a:round/>
                  <a:headEnd/>
                  <a:tailEnd/>
                </a:ln>
                <a:effectLst/>
              </p:spPr>
              <p:txBody>
                <a:bodyPr/>
                <a:lstStyle/>
                <a:p>
                  <a:pPr>
                    <a:defRPr/>
                  </a:pPr>
                  <a:endParaRPr lang="en-US">
                    <a:latin typeface="Arial" charset="0"/>
                    <a:cs typeface="+mn-cs"/>
                  </a:endParaRPr>
                </a:p>
              </p:txBody>
            </p:sp>
            <p:sp>
              <p:nvSpPr>
                <p:cNvPr id="6222" name="Freeform 78"/>
                <p:cNvSpPr>
                  <a:spLocks/>
                </p:cNvSpPr>
                <p:nvPr/>
              </p:nvSpPr>
              <p:spPr bwMode="auto">
                <a:xfrm>
                  <a:off x="2401" y="3509"/>
                  <a:ext cx="53" cy="5"/>
                </a:xfrm>
                <a:custGeom>
                  <a:avLst/>
                  <a:gdLst/>
                  <a:ahLst/>
                  <a:cxnLst>
                    <a:cxn ang="0">
                      <a:pos x="24" y="0"/>
                    </a:cxn>
                    <a:cxn ang="0">
                      <a:pos x="69" y="0"/>
                    </a:cxn>
                    <a:cxn ang="0">
                      <a:pos x="108" y="0"/>
                    </a:cxn>
                    <a:cxn ang="0">
                      <a:pos x="95" y="8"/>
                    </a:cxn>
                    <a:cxn ang="0">
                      <a:pos x="59" y="11"/>
                    </a:cxn>
                    <a:cxn ang="0">
                      <a:pos x="0" y="11"/>
                    </a:cxn>
                    <a:cxn ang="0">
                      <a:pos x="24" y="0"/>
                    </a:cxn>
                  </a:cxnLst>
                  <a:rect l="0" t="0" r="r" b="b"/>
                  <a:pathLst>
                    <a:path w="108" h="11">
                      <a:moveTo>
                        <a:pt x="24" y="0"/>
                      </a:moveTo>
                      <a:lnTo>
                        <a:pt x="69" y="0"/>
                      </a:lnTo>
                      <a:lnTo>
                        <a:pt x="108" y="0"/>
                      </a:lnTo>
                      <a:lnTo>
                        <a:pt x="95" y="8"/>
                      </a:lnTo>
                      <a:lnTo>
                        <a:pt x="59" y="11"/>
                      </a:lnTo>
                      <a:lnTo>
                        <a:pt x="0" y="11"/>
                      </a:lnTo>
                      <a:lnTo>
                        <a:pt x="24" y="0"/>
                      </a:lnTo>
                      <a:close/>
                    </a:path>
                  </a:pathLst>
                </a:custGeom>
                <a:solidFill>
                  <a:srgbClr val="D1E2FC"/>
                </a:solidFill>
                <a:ln w="9525">
                  <a:noFill/>
                  <a:round/>
                  <a:headEnd/>
                  <a:tailEnd/>
                </a:ln>
                <a:effectLst/>
              </p:spPr>
              <p:txBody>
                <a:bodyPr/>
                <a:lstStyle/>
                <a:p>
                  <a:pPr>
                    <a:defRPr/>
                  </a:pPr>
                  <a:endParaRPr lang="en-US">
                    <a:latin typeface="Arial" charset="0"/>
                    <a:cs typeface="+mn-cs"/>
                  </a:endParaRPr>
                </a:p>
              </p:txBody>
            </p:sp>
            <p:sp>
              <p:nvSpPr>
                <p:cNvPr id="6223" name="Freeform 79"/>
                <p:cNvSpPr>
                  <a:spLocks/>
                </p:cNvSpPr>
                <p:nvPr/>
              </p:nvSpPr>
              <p:spPr bwMode="auto">
                <a:xfrm>
                  <a:off x="2408" y="3530"/>
                  <a:ext cx="39" cy="5"/>
                </a:xfrm>
                <a:custGeom>
                  <a:avLst/>
                  <a:gdLst/>
                  <a:ahLst/>
                  <a:cxnLst>
                    <a:cxn ang="0">
                      <a:pos x="18" y="0"/>
                    </a:cxn>
                    <a:cxn ang="0">
                      <a:pos x="78" y="0"/>
                    </a:cxn>
                    <a:cxn ang="0">
                      <a:pos x="63" y="9"/>
                    </a:cxn>
                    <a:cxn ang="0">
                      <a:pos x="0" y="9"/>
                    </a:cxn>
                    <a:cxn ang="0">
                      <a:pos x="18" y="0"/>
                    </a:cxn>
                  </a:cxnLst>
                  <a:rect l="0" t="0" r="r" b="b"/>
                  <a:pathLst>
                    <a:path w="78" h="9">
                      <a:moveTo>
                        <a:pt x="18" y="0"/>
                      </a:moveTo>
                      <a:lnTo>
                        <a:pt x="78" y="0"/>
                      </a:lnTo>
                      <a:lnTo>
                        <a:pt x="63" y="9"/>
                      </a:lnTo>
                      <a:lnTo>
                        <a:pt x="0" y="9"/>
                      </a:lnTo>
                      <a:lnTo>
                        <a:pt x="18" y="0"/>
                      </a:lnTo>
                      <a:close/>
                    </a:path>
                  </a:pathLst>
                </a:custGeom>
                <a:solidFill>
                  <a:srgbClr val="D1E2FC"/>
                </a:solidFill>
                <a:ln w="9525">
                  <a:noFill/>
                  <a:round/>
                  <a:headEnd/>
                  <a:tailEnd/>
                </a:ln>
                <a:effectLst/>
              </p:spPr>
              <p:txBody>
                <a:bodyPr/>
                <a:lstStyle/>
                <a:p>
                  <a:pPr>
                    <a:defRPr/>
                  </a:pPr>
                  <a:endParaRPr lang="en-US">
                    <a:latin typeface="Arial" charset="0"/>
                    <a:cs typeface="+mn-cs"/>
                  </a:endParaRPr>
                </a:p>
              </p:txBody>
            </p:sp>
            <p:sp>
              <p:nvSpPr>
                <p:cNvPr id="6224" name="Freeform 80"/>
                <p:cNvSpPr>
                  <a:spLocks/>
                </p:cNvSpPr>
                <p:nvPr/>
              </p:nvSpPr>
              <p:spPr bwMode="auto">
                <a:xfrm>
                  <a:off x="2413" y="3555"/>
                  <a:ext cx="39" cy="5"/>
                </a:xfrm>
                <a:custGeom>
                  <a:avLst/>
                  <a:gdLst/>
                  <a:ahLst/>
                  <a:cxnLst>
                    <a:cxn ang="0">
                      <a:pos x="7" y="0"/>
                    </a:cxn>
                    <a:cxn ang="0">
                      <a:pos x="41" y="0"/>
                    </a:cxn>
                    <a:cxn ang="0">
                      <a:pos x="79" y="0"/>
                    </a:cxn>
                    <a:cxn ang="0">
                      <a:pos x="59" y="9"/>
                    </a:cxn>
                    <a:cxn ang="0">
                      <a:pos x="0" y="12"/>
                    </a:cxn>
                    <a:cxn ang="0">
                      <a:pos x="7" y="0"/>
                    </a:cxn>
                  </a:cxnLst>
                  <a:rect l="0" t="0" r="r" b="b"/>
                  <a:pathLst>
                    <a:path w="79" h="12">
                      <a:moveTo>
                        <a:pt x="7" y="0"/>
                      </a:moveTo>
                      <a:lnTo>
                        <a:pt x="41" y="0"/>
                      </a:lnTo>
                      <a:lnTo>
                        <a:pt x="79" y="0"/>
                      </a:lnTo>
                      <a:lnTo>
                        <a:pt x="59" y="9"/>
                      </a:lnTo>
                      <a:lnTo>
                        <a:pt x="0" y="12"/>
                      </a:lnTo>
                      <a:lnTo>
                        <a:pt x="7" y="0"/>
                      </a:lnTo>
                      <a:close/>
                    </a:path>
                  </a:pathLst>
                </a:custGeom>
                <a:solidFill>
                  <a:srgbClr val="D1E2FC"/>
                </a:solidFill>
                <a:ln w="9525">
                  <a:noFill/>
                  <a:round/>
                  <a:headEnd/>
                  <a:tailEnd/>
                </a:ln>
                <a:effectLst/>
              </p:spPr>
              <p:txBody>
                <a:bodyPr/>
                <a:lstStyle/>
                <a:p>
                  <a:pPr>
                    <a:defRPr/>
                  </a:pPr>
                  <a:endParaRPr lang="en-US">
                    <a:latin typeface="Arial" charset="0"/>
                    <a:cs typeface="+mn-cs"/>
                  </a:endParaRPr>
                </a:p>
              </p:txBody>
            </p:sp>
            <p:sp>
              <p:nvSpPr>
                <p:cNvPr id="6225" name="Freeform 81"/>
                <p:cNvSpPr>
                  <a:spLocks/>
                </p:cNvSpPr>
                <p:nvPr/>
              </p:nvSpPr>
              <p:spPr bwMode="auto">
                <a:xfrm>
                  <a:off x="2401" y="3593"/>
                  <a:ext cx="75" cy="16"/>
                </a:xfrm>
                <a:custGeom>
                  <a:avLst/>
                  <a:gdLst/>
                  <a:ahLst/>
                  <a:cxnLst>
                    <a:cxn ang="0">
                      <a:pos x="0" y="0"/>
                    </a:cxn>
                    <a:cxn ang="0">
                      <a:pos x="59" y="2"/>
                    </a:cxn>
                    <a:cxn ang="0">
                      <a:pos x="109" y="1"/>
                    </a:cxn>
                    <a:cxn ang="0">
                      <a:pos x="154" y="0"/>
                    </a:cxn>
                    <a:cxn ang="0">
                      <a:pos x="119" y="24"/>
                    </a:cxn>
                    <a:cxn ang="0">
                      <a:pos x="104" y="31"/>
                    </a:cxn>
                    <a:cxn ang="0">
                      <a:pos x="56" y="33"/>
                    </a:cxn>
                    <a:cxn ang="0">
                      <a:pos x="23" y="22"/>
                    </a:cxn>
                    <a:cxn ang="0">
                      <a:pos x="0" y="0"/>
                    </a:cxn>
                  </a:cxnLst>
                  <a:rect l="0" t="0" r="r" b="b"/>
                  <a:pathLst>
                    <a:path w="154" h="33">
                      <a:moveTo>
                        <a:pt x="0" y="0"/>
                      </a:moveTo>
                      <a:lnTo>
                        <a:pt x="59" y="2"/>
                      </a:lnTo>
                      <a:lnTo>
                        <a:pt x="109" y="1"/>
                      </a:lnTo>
                      <a:lnTo>
                        <a:pt x="154" y="0"/>
                      </a:lnTo>
                      <a:lnTo>
                        <a:pt x="119" y="24"/>
                      </a:lnTo>
                      <a:lnTo>
                        <a:pt x="104" y="31"/>
                      </a:lnTo>
                      <a:lnTo>
                        <a:pt x="56" y="33"/>
                      </a:lnTo>
                      <a:lnTo>
                        <a:pt x="23" y="22"/>
                      </a:lnTo>
                      <a:lnTo>
                        <a:pt x="0" y="0"/>
                      </a:lnTo>
                      <a:close/>
                    </a:path>
                  </a:pathLst>
                </a:custGeom>
                <a:solidFill>
                  <a:srgbClr val="000000"/>
                </a:solidFill>
                <a:ln w="9525">
                  <a:noFill/>
                  <a:round/>
                  <a:headEnd/>
                  <a:tailEnd/>
                </a:ln>
                <a:effectLst/>
              </p:spPr>
              <p:txBody>
                <a:bodyPr/>
                <a:lstStyle/>
                <a:p>
                  <a:pPr>
                    <a:defRPr/>
                  </a:pPr>
                  <a:endParaRPr lang="en-US">
                    <a:latin typeface="Arial" charset="0"/>
                    <a:cs typeface="+mn-cs"/>
                  </a:endParaRPr>
                </a:p>
              </p:txBody>
            </p:sp>
          </p:grpSp>
          <p:sp>
            <p:nvSpPr>
              <p:cNvPr id="6226" name="Line 82"/>
              <p:cNvSpPr>
                <a:spLocks noChangeShapeType="1"/>
              </p:cNvSpPr>
              <p:nvPr/>
            </p:nvSpPr>
            <p:spPr bwMode="auto">
              <a:xfrm>
                <a:off x="288" y="0"/>
                <a:ext cx="0" cy="480"/>
              </a:xfrm>
              <a:prstGeom prst="line">
                <a:avLst/>
              </a:prstGeom>
              <a:noFill/>
              <a:ln w="19050">
                <a:solidFill>
                  <a:srgbClr val="5F5F5F"/>
                </a:solidFill>
                <a:round/>
                <a:headEnd/>
                <a:tailEnd/>
              </a:ln>
              <a:effectLst/>
            </p:spPr>
            <p:txBody>
              <a:bodyPr/>
              <a:lstStyle/>
              <a:p>
                <a:pPr>
                  <a:defRPr/>
                </a:pPr>
                <a:endParaRPr lang="en-US">
                  <a:latin typeface="Arial" charset="0"/>
                  <a:cs typeface="+mn-cs"/>
                </a:endParaRPr>
              </a:p>
            </p:txBody>
          </p:sp>
        </p:grpSp>
      </p:grpSp>
      <p:grpSp>
        <p:nvGrpSpPr>
          <p:cNvPr id="7171" name="Group 83"/>
          <p:cNvGrpSpPr>
            <a:grpSpLocks/>
          </p:cNvGrpSpPr>
          <p:nvPr/>
        </p:nvGrpSpPr>
        <p:grpSpPr bwMode="auto">
          <a:xfrm>
            <a:off x="457200" y="0"/>
            <a:ext cx="304800" cy="1219200"/>
            <a:chOff x="192" y="0"/>
            <a:chExt cx="192" cy="768"/>
          </a:xfrm>
        </p:grpSpPr>
        <p:grpSp>
          <p:nvGrpSpPr>
            <p:cNvPr id="7177" name="Group 84"/>
            <p:cNvGrpSpPr>
              <a:grpSpLocks/>
            </p:cNvGrpSpPr>
            <p:nvPr/>
          </p:nvGrpSpPr>
          <p:grpSpPr bwMode="auto">
            <a:xfrm flipV="1">
              <a:off x="192" y="480"/>
              <a:ext cx="192" cy="288"/>
              <a:chOff x="2200" y="2828"/>
              <a:chExt cx="465" cy="781"/>
            </a:xfrm>
          </p:grpSpPr>
          <p:sp>
            <p:nvSpPr>
              <p:cNvPr id="6229" name="Freeform 85"/>
              <p:cNvSpPr>
                <a:spLocks/>
              </p:cNvSpPr>
              <p:nvPr/>
            </p:nvSpPr>
            <p:spPr bwMode="auto">
              <a:xfrm>
                <a:off x="2200" y="2828"/>
                <a:ext cx="465" cy="637"/>
              </a:xfrm>
              <a:custGeom>
                <a:avLst/>
                <a:gdLst/>
                <a:ahLst/>
                <a:cxnLst>
                  <a:cxn ang="0">
                    <a:pos x="220" y="65"/>
                  </a:cxn>
                  <a:cxn ang="0">
                    <a:pos x="145" y="125"/>
                  </a:cxn>
                  <a:cxn ang="0">
                    <a:pos x="82" y="198"/>
                  </a:cxn>
                  <a:cxn ang="0">
                    <a:pos x="33" y="283"/>
                  </a:cxn>
                  <a:cxn ang="0">
                    <a:pos x="6" y="380"/>
                  </a:cxn>
                  <a:cxn ang="0">
                    <a:pos x="0" y="488"/>
                  </a:cxn>
                  <a:cxn ang="0">
                    <a:pos x="22" y="608"/>
                  </a:cxn>
                  <a:cxn ang="0">
                    <a:pos x="75" y="738"/>
                  </a:cxn>
                  <a:cxn ang="0">
                    <a:pos x="212" y="952"/>
                  </a:cxn>
                  <a:cxn ang="0">
                    <a:pos x="267" y="1225"/>
                  </a:cxn>
                  <a:cxn ang="0">
                    <a:pos x="624" y="1276"/>
                  </a:cxn>
                  <a:cxn ang="0">
                    <a:pos x="689" y="1070"/>
                  </a:cxn>
                  <a:cxn ang="0">
                    <a:pos x="702" y="1021"/>
                  </a:cxn>
                  <a:cxn ang="0">
                    <a:pos x="716" y="973"/>
                  </a:cxn>
                  <a:cxn ang="0">
                    <a:pos x="725" y="945"/>
                  </a:cxn>
                  <a:cxn ang="0">
                    <a:pos x="738" y="919"/>
                  </a:cxn>
                  <a:cxn ang="0">
                    <a:pos x="753" y="895"/>
                  </a:cxn>
                  <a:cxn ang="0">
                    <a:pos x="769" y="870"/>
                  </a:cxn>
                  <a:cxn ang="0">
                    <a:pos x="801" y="825"/>
                  </a:cxn>
                  <a:cxn ang="0">
                    <a:pos x="835" y="774"/>
                  </a:cxn>
                  <a:cxn ang="0">
                    <a:pos x="866" y="714"/>
                  </a:cxn>
                  <a:cxn ang="0">
                    <a:pos x="895" y="646"/>
                  </a:cxn>
                  <a:cxn ang="0">
                    <a:pos x="916" y="572"/>
                  </a:cxn>
                  <a:cxn ang="0">
                    <a:pos x="928" y="490"/>
                  </a:cxn>
                  <a:cxn ang="0">
                    <a:pos x="927" y="400"/>
                  </a:cxn>
                  <a:cxn ang="0">
                    <a:pos x="912" y="305"/>
                  </a:cxn>
                  <a:cxn ang="0">
                    <a:pos x="869" y="202"/>
                  </a:cxn>
                  <a:cxn ang="0">
                    <a:pos x="803" y="122"/>
                  </a:cxn>
                  <a:cxn ang="0">
                    <a:pos x="716" y="63"/>
                  </a:cxn>
                  <a:cxn ang="0">
                    <a:pos x="620" y="24"/>
                  </a:cxn>
                  <a:cxn ang="0">
                    <a:pos x="518" y="3"/>
                  </a:cxn>
                  <a:cxn ang="0">
                    <a:pos x="420" y="1"/>
                  </a:cxn>
                  <a:cxn ang="0">
                    <a:pos x="332" y="13"/>
                  </a:cxn>
                  <a:cxn ang="0">
                    <a:pos x="260" y="40"/>
                  </a:cxn>
                </a:cxnLst>
                <a:rect l="0" t="0" r="r" b="b"/>
                <a:pathLst>
                  <a:path w="929" h="1276">
                    <a:moveTo>
                      <a:pt x="260" y="40"/>
                    </a:moveTo>
                    <a:lnTo>
                      <a:pt x="220" y="65"/>
                    </a:lnTo>
                    <a:lnTo>
                      <a:pt x="181" y="94"/>
                    </a:lnTo>
                    <a:lnTo>
                      <a:pt x="145" y="125"/>
                    </a:lnTo>
                    <a:lnTo>
                      <a:pt x="112" y="160"/>
                    </a:lnTo>
                    <a:lnTo>
                      <a:pt x="82" y="198"/>
                    </a:lnTo>
                    <a:lnTo>
                      <a:pt x="55" y="239"/>
                    </a:lnTo>
                    <a:lnTo>
                      <a:pt x="33" y="283"/>
                    </a:lnTo>
                    <a:lnTo>
                      <a:pt x="17" y="330"/>
                    </a:lnTo>
                    <a:lnTo>
                      <a:pt x="6" y="380"/>
                    </a:lnTo>
                    <a:lnTo>
                      <a:pt x="0" y="433"/>
                    </a:lnTo>
                    <a:lnTo>
                      <a:pt x="0" y="488"/>
                    </a:lnTo>
                    <a:lnTo>
                      <a:pt x="8" y="547"/>
                    </a:lnTo>
                    <a:lnTo>
                      <a:pt x="22" y="608"/>
                    </a:lnTo>
                    <a:lnTo>
                      <a:pt x="45" y="671"/>
                    </a:lnTo>
                    <a:lnTo>
                      <a:pt x="75" y="738"/>
                    </a:lnTo>
                    <a:lnTo>
                      <a:pt x="114" y="807"/>
                    </a:lnTo>
                    <a:lnTo>
                      <a:pt x="212" y="952"/>
                    </a:lnTo>
                    <a:lnTo>
                      <a:pt x="248" y="1042"/>
                    </a:lnTo>
                    <a:lnTo>
                      <a:pt x="267" y="1225"/>
                    </a:lnTo>
                    <a:lnTo>
                      <a:pt x="294" y="1276"/>
                    </a:lnTo>
                    <a:lnTo>
                      <a:pt x="624" y="1276"/>
                    </a:lnTo>
                    <a:lnTo>
                      <a:pt x="676" y="1241"/>
                    </a:lnTo>
                    <a:lnTo>
                      <a:pt x="689" y="1070"/>
                    </a:lnTo>
                    <a:lnTo>
                      <a:pt x="696" y="1045"/>
                    </a:lnTo>
                    <a:lnTo>
                      <a:pt x="702" y="1021"/>
                    </a:lnTo>
                    <a:lnTo>
                      <a:pt x="709" y="997"/>
                    </a:lnTo>
                    <a:lnTo>
                      <a:pt x="716" y="973"/>
                    </a:lnTo>
                    <a:lnTo>
                      <a:pt x="721" y="959"/>
                    </a:lnTo>
                    <a:lnTo>
                      <a:pt x="725" y="945"/>
                    </a:lnTo>
                    <a:lnTo>
                      <a:pt x="731" y="931"/>
                    </a:lnTo>
                    <a:lnTo>
                      <a:pt x="738" y="919"/>
                    </a:lnTo>
                    <a:lnTo>
                      <a:pt x="745" y="906"/>
                    </a:lnTo>
                    <a:lnTo>
                      <a:pt x="753" y="895"/>
                    </a:lnTo>
                    <a:lnTo>
                      <a:pt x="761" y="882"/>
                    </a:lnTo>
                    <a:lnTo>
                      <a:pt x="769" y="870"/>
                    </a:lnTo>
                    <a:lnTo>
                      <a:pt x="785" y="850"/>
                    </a:lnTo>
                    <a:lnTo>
                      <a:pt x="801" y="825"/>
                    </a:lnTo>
                    <a:lnTo>
                      <a:pt x="818" y="800"/>
                    </a:lnTo>
                    <a:lnTo>
                      <a:pt x="835" y="774"/>
                    </a:lnTo>
                    <a:lnTo>
                      <a:pt x="851" y="745"/>
                    </a:lnTo>
                    <a:lnTo>
                      <a:pt x="866" y="714"/>
                    </a:lnTo>
                    <a:lnTo>
                      <a:pt x="881" y="681"/>
                    </a:lnTo>
                    <a:lnTo>
                      <a:pt x="895" y="646"/>
                    </a:lnTo>
                    <a:lnTo>
                      <a:pt x="906" y="610"/>
                    </a:lnTo>
                    <a:lnTo>
                      <a:pt x="916" y="572"/>
                    </a:lnTo>
                    <a:lnTo>
                      <a:pt x="924" y="532"/>
                    </a:lnTo>
                    <a:lnTo>
                      <a:pt x="928" y="490"/>
                    </a:lnTo>
                    <a:lnTo>
                      <a:pt x="929" y="446"/>
                    </a:lnTo>
                    <a:lnTo>
                      <a:pt x="927" y="400"/>
                    </a:lnTo>
                    <a:lnTo>
                      <a:pt x="921" y="353"/>
                    </a:lnTo>
                    <a:lnTo>
                      <a:pt x="912" y="305"/>
                    </a:lnTo>
                    <a:lnTo>
                      <a:pt x="895" y="251"/>
                    </a:lnTo>
                    <a:lnTo>
                      <a:pt x="869" y="202"/>
                    </a:lnTo>
                    <a:lnTo>
                      <a:pt x="838" y="159"/>
                    </a:lnTo>
                    <a:lnTo>
                      <a:pt x="803" y="122"/>
                    </a:lnTo>
                    <a:lnTo>
                      <a:pt x="761" y="89"/>
                    </a:lnTo>
                    <a:lnTo>
                      <a:pt x="716" y="63"/>
                    </a:lnTo>
                    <a:lnTo>
                      <a:pt x="669" y="41"/>
                    </a:lnTo>
                    <a:lnTo>
                      <a:pt x="620" y="24"/>
                    </a:lnTo>
                    <a:lnTo>
                      <a:pt x="569" y="11"/>
                    </a:lnTo>
                    <a:lnTo>
                      <a:pt x="518" y="3"/>
                    </a:lnTo>
                    <a:lnTo>
                      <a:pt x="469" y="0"/>
                    </a:lnTo>
                    <a:lnTo>
                      <a:pt x="420" y="1"/>
                    </a:lnTo>
                    <a:lnTo>
                      <a:pt x="374" y="4"/>
                    </a:lnTo>
                    <a:lnTo>
                      <a:pt x="332" y="13"/>
                    </a:lnTo>
                    <a:lnTo>
                      <a:pt x="294" y="25"/>
                    </a:lnTo>
                    <a:lnTo>
                      <a:pt x="260" y="40"/>
                    </a:lnTo>
                    <a:close/>
                  </a:path>
                </a:pathLst>
              </a:custGeom>
              <a:solidFill>
                <a:srgbClr val="E55B23"/>
              </a:solidFill>
              <a:ln w="9525">
                <a:noFill/>
                <a:round/>
                <a:headEnd/>
                <a:tailEnd/>
              </a:ln>
              <a:effectLst/>
            </p:spPr>
            <p:txBody>
              <a:bodyPr/>
              <a:lstStyle/>
              <a:p>
                <a:pPr>
                  <a:defRPr/>
                </a:pPr>
                <a:endParaRPr lang="en-US">
                  <a:latin typeface="Arial" charset="0"/>
                  <a:cs typeface="+mn-cs"/>
                </a:endParaRPr>
              </a:p>
            </p:txBody>
          </p:sp>
          <p:sp>
            <p:nvSpPr>
              <p:cNvPr id="6230" name="Freeform 86"/>
              <p:cNvSpPr>
                <a:spLocks/>
              </p:cNvSpPr>
              <p:nvPr/>
            </p:nvSpPr>
            <p:spPr bwMode="auto">
              <a:xfrm>
                <a:off x="2200" y="2831"/>
                <a:ext cx="463" cy="635"/>
              </a:xfrm>
              <a:custGeom>
                <a:avLst/>
                <a:gdLst/>
                <a:ahLst/>
                <a:cxnLst>
                  <a:cxn ang="0">
                    <a:pos x="220" y="63"/>
                  </a:cxn>
                  <a:cxn ang="0">
                    <a:pos x="144" y="123"/>
                  </a:cxn>
                  <a:cxn ang="0">
                    <a:pos x="81" y="196"/>
                  </a:cxn>
                  <a:cxn ang="0">
                    <a:pos x="34" y="281"/>
                  </a:cxn>
                  <a:cxn ang="0">
                    <a:pos x="6" y="378"/>
                  </a:cxn>
                  <a:cxn ang="0">
                    <a:pos x="0" y="486"/>
                  </a:cxn>
                  <a:cxn ang="0">
                    <a:pos x="23" y="605"/>
                  </a:cxn>
                  <a:cxn ang="0">
                    <a:pos x="76" y="735"/>
                  </a:cxn>
                  <a:cxn ang="0">
                    <a:pos x="128" y="822"/>
                  </a:cxn>
                  <a:cxn ang="0">
                    <a:pos x="152" y="858"/>
                  </a:cxn>
                  <a:cxn ang="0">
                    <a:pos x="177" y="895"/>
                  </a:cxn>
                  <a:cxn ang="0">
                    <a:pos x="201" y="931"/>
                  </a:cxn>
                  <a:cxn ang="0">
                    <a:pos x="217" y="961"/>
                  </a:cxn>
                  <a:cxn ang="0">
                    <a:pos x="226" y="982"/>
                  </a:cxn>
                  <a:cxn ang="0">
                    <a:pos x="234" y="1006"/>
                  </a:cxn>
                  <a:cxn ang="0">
                    <a:pos x="243" y="1029"/>
                  </a:cxn>
                  <a:cxn ang="0">
                    <a:pos x="253" y="1085"/>
                  </a:cxn>
                  <a:cxn ang="0">
                    <a:pos x="263" y="1177"/>
                  </a:cxn>
                  <a:cxn ang="0">
                    <a:pos x="274" y="1236"/>
                  </a:cxn>
                  <a:cxn ang="0">
                    <a:pos x="287" y="1260"/>
                  </a:cxn>
                  <a:cxn ang="0">
                    <a:pos x="315" y="1273"/>
                  </a:cxn>
                  <a:cxn ang="0">
                    <a:pos x="355" y="1273"/>
                  </a:cxn>
                  <a:cxn ang="0">
                    <a:pos x="396" y="1273"/>
                  </a:cxn>
                  <a:cxn ang="0">
                    <a:pos x="438" y="1273"/>
                  </a:cxn>
                  <a:cxn ang="0">
                    <a:pos x="478" y="1273"/>
                  </a:cxn>
                  <a:cxn ang="0">
                    <a:pos x="520" y="1273"/>
                  </a:cxn>
                  <a:cxn ang="0">
                    <a:pos x="561" y="1273"/>
                  </a:cxn>
                  <a:cxn ang="0">
                    <a:pos x="601" y="1273"/>
                  </a:cxn>
                  <a:cxn ang="0">
                    <a:pos x="628" y="1268"/>
                  </a:cxn>
                  <a:cxn ang="0">
                    <a:pos x="641" y="1260"/>
                  </a:cxn>
                  <a:cxn ang="0">
                    <a:pos x="653" y="1251"/>
                  </a:cxn>
                  <a:cxn ang="0">
                    <a:pos x="666" y="1243"/>
                  </a:cxn>
                  <a:cxn ang="0">
                    <a:pos x="675" y="1196"/>
                  </a:cxn>
                  <a:cxn ang="0">
                    <a:pos x="682" y="1109"/>
                  </a:cxn>
                  <a:cxn ang="0">
                    <a:pos x="691" y="1042"/>
                  </a:cxn>
                  <a:cxn ang="0">
                    <a:pos x="705" y="994"/>
                  </a:cxn>
                  <a:cxn ang="0">
                    <a:pos x="717" y="956"/>
                  </a:cxn>
                  <a:cxn ang="0">
                    <a:pos x="728" y="930"/>
                  </a:cxn>
                  <a:cxn ang="0">
                    <a:pos x="742" y="904"/>
                  </a:cxn>
                  <a:cxn ang="0">
                    <a:pos x="758" y="880"/>
                  </a:cxn>
                  <a:cxn ang="0">
                    <a:pos x="781" y="847"/>
                  </a:cxn>
                  <a:cxn ang="0">
                    <a:pos x="813" y="798"/>
                  </a:cxn>
                  <a:cxn ang="0">
                    <a:pos x="847" y="743"/>
                  </a:cxn>
                  <a:cxn ang="0">
                    <a:pos x="877" y="680"/>
                  </a:cxn>
                  <a:cxn ang="0">
                    <a:pos x="901" y="609"/>
                  </a:cxn>
                  <a:cxn ang="0">
                    <a:pos x="918" y="530"/>
                  </a:cxn>
                  <a:cxn ang="0">
                    <a:pos x="924" y="445"/>
                  </a:cxn>
                  <a:cxn ang="0">
                    <a:pos x="916" y="352"/>
                  </a:cxn>
                  <a:cxn ang="0">
                    <a:pos x="889" y="249"/>
                  </a:cxn>
                  <a:cxn ang="0">
                    <a:pos x="834" y="159"/>
                  </a:cxn>
                  <a:cxn ang="0">
                    <a:pos x="758" y="90"/>
                  </a:cxn>
                  <a:cxn ang="0">
                    <a:pos x="667" y="42"/>
                  </a:cxn>
                  <a:cxn ang="0">
                    <a:pos x="568" y="12"/>
                  </a:cxn>
                  <a:cxn ang="0">
                    <a:pos x="469" y="0"/>
                  </a:cxn>
                  <a:cxn ang="0">
                    <a:pos x="375" y="4"/>
                  </a:cxn>
                  <a:cxn ang="0">
                    <a:pos x="294" y="23"/>
                  </a:cxn>
                </a:cxnLst>
                <a:rect l="0" t="0" r="r" b="b"/>
                <a:pathLst>
                  <a:path w="924" h="1273">
                    <a:moveTo>
                      <a:pt x="261" y="38"/>
                    </a:moveTo>
                    <a:lnTo>
                      <a:pt x="220" y="63"/>
                    </a:lnTo>
                    <a:lnTo>
                      <a:pt x="181" y="92"/>
                    </a:lnTo>
                    <a:lnTo>
                      <a:pt x="144" y="123"/>
                    </a:lnTo>
                    <a:lnTo>
                      <a:pt x="111" y="158"/>
                    </a:lnTo>
                    <a:lnTo>
                      <a:pt x="81" y="196"/>
                    </a:lnTo>
                    <a:lnTo>
                      <a:pt x="56" y="237"/>
                    </a:lnTo>
                    <a:lnTo>
                      <a:pt x="34" y="281"/>
                    </a:lnTo>
                    <a:lnTo>
                      <a:pt x="18" y="327"/>
                    </a:lnTo>
                    <a:lnTo>
                      <a:pt x="6" y="378"/>
                    </a:lnTo>
                    <a:lnTo>
                      <a:pt x="0" y="431"/>
                    </a:lnTo>
                    <a:lnTo>
                      <a:pt x="0" y="486"/>
                    </a:lnTo>
                    <a:lnTo>
                      <a:pt x="8" y="544"/>
                    </a:lnTo>
                    <a:lnTo>
                      <a:pt x="23" y="605"/>
                    </a:lnTo>
                    <a:lnTo>
                      <a:pt x="45" y="669"/>
                    </a:lnTo>
                    <a:lnTo>
                      <a:pt x="76" y="735"/>
                    </a:lnTo>
                    <a:lnTo>
                      <a:pt x="115" y="804"/>
                    </a:lnTo>
                    <a:lnTo>
                      <a:pt x="128" y="822"/>
                    </a:lnTo>
                    <a:lnTo>
                      <a:pt x="140" y="840"/>
                    </a:lnTo>
                    <a:lnTo>
                      <a:pt x="152" y="858"/>
                    </a:lnTo>
                    <a:lnTo>
                      <a:pt x="164" y="877"/>
                    </a:lnTo>
                    <a:lnTo>
                      <a:pt x="177" y="895"/>
                    </a:lnTo>
                    <a:lnTo>
                      <a:pt x="188" y="912"/>
                    </a:lnTo>
                    <a:lnTo>
                      <a:pt x="201" y="931"/>
                    </a:lnTo>
                    <a:lnTo>
                      <a:pt x="212" y="949"/>
                    </a:lnTo>
                    <a:lnTo>
                      <a:pt x="217" y="961"/>
                    </a:lnTo>
                    <a:lnTo>
                      <a:pt x="221" y="972"/>
                    </a:lnTo>
                    <a:lnTo>
                      <a:pt x="226" y="982"/>
                    </a:lnTo>
                    <a:lnTo>
                      <a:pt x="231" y="994"/>
                    </a:lnTo>
                    <a:lnTo>
                      <a:pt x="234" y="1006"/>
                    </a:lnTo>
                    <a:lnTo>
                      <a:pt x="239" y="1017"/>
                    </a:lnTo>
                    <a:lnTo>
                      <a:pt x="243" y="1029"/>
                    </a:lnTo>
                    <a:lnTo>
                      <a:pt x="248" y="1040"/>
                    </a:lnTo>
                    <a:lnTo>
                      <a:pt x="253" y="1085"/>
                    </a:lnTo>
                    <a:lnTo>
                      <a:pt x="258" y="1131"/>
                    </a:lnTo>
                    <a:lnTo>
                      <a:pt x="263" y="1177"/>
                    </a:lnTo>
                    <a:lnTo>
                      <a:pt x="267" y="1223"/>
                    </a:lnTo>
                    <a:lnTo>
                      <a:pt x="274" y="1236"/>
                    </a:lnTo>
                    <a:lnTo>
                      <a:pt x="281" y="1247"/>
                    </a:lnTo>
                    <a:lnTo>
                      <a:pt x="287" y="1260"/>
                    </a:lnTo>
                    <a:lnTo>
                      <a:pt x="294" y="1273"/>
                    </a:lnTo>
                    <a:lnTo>
                      <a:pt x="315" y="1273"/>
                    </a:lnTo>
                    <a:lnTo>
                      <a:pt x="335" y="1273"/>
                    </a:lnTo>
                    <a:lnTo>
                      <a:pt x="355" y="1273"/>
                    </a:lnTo>
                    <a:lnTo>
                      <a:pt x="376" y="1273"/>
                    </a:lnTo>
                    <a:lnTo>
                      <a:pt x="396" y="1273"/>
                    </a:lnTo>
                    <a:lnTo>
                      <a:pt x="417" y="1273"/>
                    </a:lnTo>
                    <a:lnTo>
                      <a:pt x="438" y="1273"/>
                    </a:lnTo>
                    <a:lnTo>
                      <a:pt x="459" y="1273"/>
                    </a:lnTo>
                    <a:lnTo>
                      <a:pt x="478" y="1273"/>
                    </a:lnTo>
                    <a:lnTo>
                      <a:pt x="499" y="1273"/>
                    </a:lnTo>
                    <a:lnTo>
                      <a:pt x="520" y="1273"/>
                    </a:lnTo>
                    <a:lnTo>
                      <a:pt x="540" y="1273"/>
                    </a:lnTo>
                    <a:lnTo>
                      <a:pt x="561" y="1273"/>
                    </a:lnTo>
                    <a:lnTo>
                      <a:pt x="581" y="1273"/>
                    </a:lnTo>
                    <a:lnTo>
                      <a:pt x="601" y="1273"/>
                    </a:lnTo>
                    <a:lnTo>
                      <a:pt x="622" y="1273"/>
                    </a:lnTo>
                    <a:lnTo>
                      <a:pt x="628" y="1268"/>
                    </a:lnTo>
                    <a:lnTo>
                      <a:pt x="635" y="1264"/>
                    </a:lnTo>
                    <a:lnTo>
                      <a:pt x="641" y="1260"/>
                    </a:lnTo>
                    <a:lnTo>
                      <a:pt x="647" y="1255"/>
                    </a:lnTo>
                    <a:lnTo>
                      <a:pt x="653" y="1251"/>
                    </a:lnTo>
                    <a:lnTo>
                      <a:pt x="659" y="1246"/>
                    </a:lnTo>
                    <a:lnTo>
                      <a:pt x="666" y="1243"/>
                    </a:lnTo>
                    <a:lnTo>
                      <a:pt x="672" y="1238"/>
                    </a:lnTo>
                    <a:lnTo>
                      <a:pt x="675" y="1196"/>
                    </a:lnTo>
                    <a:lnTo>
                      <a:pt x="679" y="1152"/>
                    </a:lnTo>
                    <a:lnTo>
                      <a:pt x="682" y="1109"/>
                    </a:lnTo>
                    <a:lnTo>
                      <a:pt x="684" y="1067"/>
                    </a:lnTo>
                    <a:lnTo>
                      <a:pt x="691" y="1042"/>
                    </a:lnTo>
                    <a:lnTo>
                      <a:pt x="698" y="1018"/>
                    </a:lnTo>
                    <a:lnTo>
                      <a:pt x="705" y="994"/>
                    </a:lnTo>
                    <a:lnTo>
                      <a:pt x="712" y="970"/>
                    </a:lnTo>
                    <a:lnTo>
                      <a:pt x="717" y="956"/>
                    </a:lnTo>
                    <a:lnTo>
                      <a:pt x="722" y="942"/>
                    </a:lnTo>
                    <a:lnTo>
                      <a:pt x="728" y="930"/>
                    </a:lnTo>
                    <a:lnTo>
                      <a:pt x="735" y="917"/>
                    </a:lnTo>
                    <a:lnTo>
                      <a:pt x="742" y="904"/>
                    </a:lnTo>
                    <a:lnTo>
                      <a:pt x="750" y="892"/>
                    </a:lnTo>
                    <a:lnTo>
                      <a:pt x="758" y="880"/>
                    </a:lnTo>
                    <a:lnTo>
                      <a:pt x="766" y="867"/>
                    </a:lnTo>
                    <a:lnTo>
                      <a:pt x="781" y="847"/>
                    </a:lnTo>
                    <a:lnTo>
                      <a:pt x="797" y="824"/>
                    </a:lnTo>
                    <a:lnTo>
                      <a:pt x="813" y="798"/>
                    </a:lnTo>
                    <a:lnTo>
                      <a:pt x="829" y="772"/>
                    </a:lnTo>
                    <a:lnTo>
                      <a:pt x="847" y="743"/>
                    </a:lnTo>
                    <a:lnTo>
                      <a:pt x="862" y="712"/>
                    </a:lnTo>
                    <a:lnTo>
                      <a:pt x="877" y="680"/>
                    </a:lnTo>
                    <a:lnTo>
                      <a:pt x="889" y="645"/>
                    </a:lnTo>
                    <a:lnTo>
                      <a:pt x="901" y="609"/>
                    </a:lnTo>
                    <a:lnTo>
                      <a:pt x="910" y="570"/>
                    </a:lnTo>
                    <a:lnTo>
                      <a:pt x="918" y="530"/>
                    </a:lnTo>
                    <a:lnTo>
                      <a:pt x="923" y="488"/>
                    </a:lnTo>
                    <a:lnTo>
                      <a:pt x="924" y="445"/>
                    </a:lnTo>
                    <a:lnTo>
                      <a:pt x="922" y="400"/>
                    </a:lnTo>
                    <a:lnTo>
                      <a:pt x="916" y="352"/>
                    </a:lnTo>
                    <a:lnTo>
                      <a:pt x="907" y="303"/>
                    </a:lnTo>
                    <a:lnTo>
                      <a:pt x="889" y="249"/>
                    </a:lnTo>
                    <a:lnTo>
                      <a:pt x="865" y="200"/>
                    </a:lnTo>
                    <a:lnTo>
                      <a:pt x="834" y="159"/>
                    </a:lnTo>
                    <a:lnTo>
                      <a:pt x="798" y="121"/>
                    </a:lnTo>
                    <a:lnTo>
                      <a:pt x="758" y="90"/>
                    </a:lnTo>
                    <a:lnTo>
                      <a:pt x="714" y="63"/>
                    </a:lnTo>
                    <a:lnTo>
                      <a:pt x="667" y="42"/>
                    </a:lnTo>
                    <a:lnTo>
                      <a:pt x="619" y="24"/>
                    </a:lnTo>
                    <a:lnTo>
                      <a:pt x="568" y="12"/>
                    </a:lnTo>
                    <a:lnTo>
                      <a:pt x="519" y="4"/>
                    </a:lnTo>
                    <a:lnTo>
                      <a:pt x="469" y="0"/>
                    </a:lnTo>
                    <a:lnTo>
                      <a:pt x="421" y="0"/>
                    </a:lnTo>
                    <a:lnTo>
                      <a:pt x="375" y="4"/>
                    </a:lnTo>
                    <a:lnTo>
                      <a:pt x="333" y="12"/>
                    </a:lnTo>
                    <a:lnTo>
                      <a:pt x="294" y="23"/>
                    </a:lnTo>
                    <a:lnTo>
                      <a:pt x="261" y="38"/>
                    </a:lnTo>
                    <a:close/>
                  </a:path>
                </a:pathLst>
              </a:custGeom>
              <a:solidFill>
                <a:srgbClr val="E86621"/>
              </a:solidFill>
              <a:ln w="9525">
                <a:noFill/>
                <a:round/>
                <a:headEnd/>
                <a:tailEnd/>
              </a:ln>
              <a:effectLst/>
            </p:spPr>
            <p:txBody>
              <a:bodyPr/>
              <a:lstStyle/>
              <a:p>
                <a:pPr>
                  <a:defRPr/>
                </a:pPr>
                <a:endParaRPr lang="en-US">
                  <a:latin typeface="Arial" charset="0"/>
                  <a:cs typeface="+mn-cs"/>
                </a:endParaRPr>
              </a:p>
            </p:txBody>
          </p:sp>
          <p:sp>
            <p:nvSpPr>
              <p:cNvPr id="6231" name="Freeform 87"/>
              <p:cNvSpPr>
                <a:spLocks/>
              </p:cNvSpPr>
              <p:nvPr/>
            </p:nvSpPr>
            <p:spPr bwMode="auto">
              <a:xfrm>
                <a:off x="2202" y="2831"/>
                <a:ext cx="460" cy="635"/>
              </a:xfrm>
              <a:custGeom>
                <a:avLst/>
                <a:gdLst/>
                <a:ahLst/>
                <a:cxnLst>
                  <a:cxn ang="0">
                    <a:pos x="218" y="64"/>
                  </a:cxn>
                  <a:cxn ang="0">
                    <a:pos x="144" y="122"/>
                  </a:cxn>
                  <a:cxn ang="0">
                    <a:pos x="80" y="195"/>
                  </a:cxn>
                  <a:cxn ang="0">
                    <a:pos x="33" y="280"/>
                  </a:cxn>
                  <a:cxn ang="0">
                    <a:pos x="5" y="376"/>
                  </a:cxn>
                  <a:cxn ang="0">
                    <a:pos x="1" y="484"/>
                  </a:cxn>
                  <a:cxn ang="0">
                    <a:pos x="23" y="604"/>
                  </a:cxn>
                  <a:cxn ang="0">
                    <a:pos x="76" y="734"/>
                  </a:cxn>
                  <a:cxn ang="0">
                    <a:pos x="127" y="822"/>
                  </a:cxn>
                  <a:cxn ang="0">
                    <a:pos x="152" y="857"/>
                  </a:cxn>
                  <a:cxn ang="0">
                    <a:pos x="176" y="893"/>
                  </a:cxn>
                  <a:cxn ang="0">
                    <a:pos x="200" y="929"/>
                  </a:cxn>
                  <a:cxn ang="0">
                    <a:pos x="216" y="959"/>
                  </a:cxn>
                  <a:cxn ang="0">
                    <a:pos x="225" y="982"/>
                  </a:cxn>
                  <a:cxn ang="0">
                    <a:pos x="233" y="1005"/>
                  </a:cxn>
                  <a:cxn ang="0">
                    <a:pos x="243" y="1027"/>
                  </a:cxn>
                  <a:cxn ang="0">
                    <a:pos x="253" y="1083"/>
                  </a:cxn>
                  <a:cxn ang="0">
                    <a:pos x="263" y="1175"/>
                  </a:cxn>
                  <a:cxn ang="0">
                    <a:pos x="274" y="1234"/>
                  </a:cxn>
                  <a:cxn ang="0">
                    <a:pos x="286" y="1258"/>
                  </a:cxn>
                  <a:cxn ang="0">
                    <a:pos x="314" y="1271"/>
                  </a:cxn>
                  <a:cxn ang="0">
                    <a:pos x="354" y="1271"/>
                  </a:cxn>
                  <a:cxn ang="0">
                    <a:pos x="395" y="1271"/>
                  </a:cxn>
                  <a:cxn ang="0">
                    <a:pos x="436" y="1271"/>
                  </a:cxn>
                  <a:cxn ang="0">
                    <a:pos x="476" y="1271"/>
                  </a:cxn>
                  <a:cxn ang="0">
                    <a:pos x="518" y="1271"/>
                  </a:cxn>
                  <a:cxn ang="0">
                    <a:pos x="558" y="1271"/>
                  </a:cxn>
                  <a:cxn ang="0">
                    <a:pos x="598" y="1271"/>
                  </a:cxn>
                  <a:cxn ang="0">
                    <a:pos x="625" y="1266"/>
                  </a:cxn>
                  <a:cxn ang="0">
                    <a:pos x="638" y="1258"/>
                  </a:cxn>
                  <a:cxn ang="0">
                    <a:pos x="649" y="1249"/>
                  </a:cxn>
                  <a:cxn ang="0">
                    <a:pos x="661" y="1240"/>
                  </a:cxn>
                  <a:cxn ang="0">
                    <a:pos x="670" y="1192"/>
                  </a:cxn>
                  <a:cxn ang="0">
                    <a:pos x="677" y="1107"/>
                  </a:cxn>
                  <a:cxn ang="0">
                    <a:pos x="686" y="1040"/>
                  </a:cxn>
                  <a:cxn ang="0">
                    <a:pos x="700" y="992"/>
                  </a:cxn>
                  <a:cxn ang="0">
                    <a:pos x="711" y="954"/>
                  </a:cxn>
                  <a:cxn ang="0">
                    <a:pos x="723" y="928"/>
                  </a:cxn>
                  <a:cxn ang="0">
                    <a:pos x="737" y="902"/>
                  </a:cxn>
                  <a:cxn ang="0">
                    <a:pos x="753" y="878"/>
                  </a:cxn>
                  <a:cxn ang="0">
                    <a:pos x="776" y="846"/>
                  </a:cxn>
                  <a:cxn ang="0">
                    <a:pos x="808" y="797"/>
                  </a:cxn>
                  <a:cxn ang="0">
                    <a:pos x="840" y="742"/>
                  </a:cxn>
                  <a:cxn ang="0">
                    <a:pos x="870" y="679"/>
                  </a:cxn>
                  <a:cxn ang="0">
                    <a:pos x="896" y="608"/>
                  </a:cxn>
                  <a:cxn ang="0">
                    <a:pos x="913" y="530"/>
                  </a:cxn>
                  <a:cxn ang="0">
                    <a:pos x="919" y="445"/>
                  </a:cxn>
                  <a:cxn ang="0">
                    <a:pos x="911" y="353"/>
                  </a:cxn>
                  <a:cxn ang="0">
                    <a:pos x="884" y="249"/>
                  </a:cxn>
                  <a:cxn ang="0">
                    <a:pos x="829" y="159"/>
                  </a:cxn>
                  <a:cxn ang="0">
                    <a:pos x="754" y="90"/>
                  </a:cxn>
                  <a:cxn ang="0">
                    <a:pos x="664" y="42"/>
                  </a:cxn>
                  <a:cxn ang="0">
                    <a:pos x="566" y="12"/>
                  </a:cxn>
                  <a:cxn ang="0">
                    <a:pos x="468" y="0"/>
                  </a:cxn>
                  <a:cxn ang="0">
                    <a:pos x="375" y="5"/>
                  </a:cxn>
                  <a:cxn ang="0">
                    <a:pos x="293" y="23"/>
                  </a:cxn>
                </a:cxnLst>
                <a:rect l="0" t="0" r="r" b="b"/>
                <a:pathLst>
                  <a:path w="919" h="1271">
                    <a:moveTo>
                      <a:pt x="260" y="38"/>
                    </a:moveTo>
                    <a:lnTo>
                      <a:pt x="218" y="64"/>
                    </a:lnTo>
                    <a:lnTo>
                      <a:pt x="180" y="91"/>
                    </a:lnTo>
                    <a:lnTo>
                      <a:pt x="144" y="122"/>
                    </a:lnTo>
                    <a:lnTo>
                      <a:pt x="110" y="157"/>
                    </a:lnTo>
                    <a:lnTo>
                      <a:pt x="80" y="195"/>
                    </a:lnTo>
                    <a:lnTo>
                      <a:pt x="55" y="236"/>
                    </a:lnTo>
                    <a:lnTo>
                      <a:pt x="33" y="280"/>
                    </a:lnTo>
                    <a:lnTo>
                      <a:pt x="17" y="326"/>
                    </a:lnTo>
                    <a:lnTo>
                      <a:pt x="5" y="376"/>
                    </a:lnTo>
                    <a:lnTo>
                      <a:pt x="0" y="429"/>
                    </a:lnTo>
                    <a:lnTo>
                      <a:pt x="1" y="484"/>
                    </a:lnTo>
                    <a:lnTo>
                      <a:pt x="8" y="543"/>
                    </a:lnTo>
                    <a:lnTo>
                      <a:pt x="23" y="604"/>
                    </a:lnTo>
                    <a:lnTo>
                      <a:pt x="45" y="667"/>
                    </a:lnTo>
                    <a:lnTo>
                      <a:pt x="76" y="734"/>
                    </a:lnTo>
                    <a:lnTo>
                      <a:pt x="115" y="803"/>
                    </a:lnTo>
                    <a:lnTo>
                      <a:pt x="127" y="822"/>
                    </a:lnTo>
                    <a:lnTo>
                      <a:pt x="139" y="839"/>
                    </a:lnTo>
                    <a:lnTo>
                      <a:pt x="152" y="857"/>
                    </a:lnTo>
                    <a:lnTo>
                      <a:pt x="163" y="875"/>
                    </a:lnTo>
                    <a:lnTo>
                      <a:pt x="176" y="893"/>
                    </a:lnTo>
                    <a:lnTo>
                      <a:pt x="187" y="911"/>
                    </a:lnTo>
                    <a:lnTo>
                      <a:pt x="200" y="929"/>
                    </a:lnTo>
                    <a:lnTo>
                      <a:pt x="212" y="947"/>
                    </a:lnTo>
                    <a:lnTo>
                      <a:pt x="216" y="959"/>
                    </a:lnTo>
                    <a:lnTo>
                      <a:pt x="221" y="970"/>
                    </a:lnTo>
                    <a:lnTo>
                      <a:pt x="225" y="982"/>
                    </a:lnTo>
                    <a:lnTo>
                      <a:pt x="230" y="993"/>
                    </a:lnTo>
                    <a:lnTo>
                      <a:pt x="233" y="1005"/>
                    </a:lnTo>
                    <a:lnTo>
                      <a:pt x="238" y="1015"/>
                    </a:lnTo>
                    <a:lnTo>
                      <a:pt x="243" y="1027"/>
                    </a:lnTo>
                    <a:lnTo>
                      <a:pt x="247" y="1038"/>
                    </a:lnTo>
                    <a:lnTo>
                      <a:pt x="253" y="1083"/>
                    </a:lnTo>
                    <a:lnTo>
                      <a:pt x="258" y="1129"/>
                    </a:lnTo>
                    <a:lnTo>
                      <a:pt x="263" y="1175"/>
                    </a:lnTo>
                    <a:lnTo>
                      <a:pt x="268" y="1221"/>
                    </a:lnTo>
                    <a:lnTo>
                      <a:pt x="274" y="1234"/>
                    </a:lnTo>
                    <a:lnTo>
                      <a:pt x="281" y="1245"/>
                    </a:lnTo>
                    <a:lnTo>
                      <a:pt x="286" y="1258"/>
                    </a:lnTo>
                    <a:lnTo>
                      <a:pt x="293" y="1271"/>
                    </a:lnTo>
                    <a:lnTo>
                      <a:pt x="314" y="1271"/>
                    </a:lnTo>
                    <a:lnTo>
                      <a:pt x="334" y="1271"/>
                    </a:lnTo>
                    <a:lnTo>
                      <a:pt x="354" y="1271"/>
                    </a:lnTo>
                    <a:lnTo>
                      <a:pt x="375" y="1271"/>
                    </a:lnTo>
                    <a:lnTo>
                      <a:pt x="395" y="1271"/>
                    </a:lnTo>
                    <a:lnTo>
                      <a:pt x="415" y="1271"/>
                    </a:lnTo>
                    <a:lnTo>
                      <a:pt x="436" y="1271"/>
                    </a:lnTo>
                    <a:lnTo>
                      <a:pt x="457" y="1271"/>
                    </a:lnTo>
                    <a:lnTo>
                      <a:pt x="476" y="1271"/>
                    </a:lnTo>
                    <a:lnTo>
                      <a:pt x="497" y="1271"/>
                    </a:lnTo>
                    <a:lnTo>
                      <a:pt x="518" y="1271"/>
                    </a:lnTo>
                    <a:lnTo>
                      <a:pt x="537" y="1271"/>
                    </a:lnTo>
                    <a:lnTo>
                      <a:pt x="558" y="1271"/>
                    </a:lnTo>
                    <a:lnTo>
                      <a:pt x="579" y="1271"/>
                    </a:lnTo>
                    <a:lnTo>
                      <a:pt x="598" y="1271"/>
                    </a:lnTo>
                    <a:lnTo>
                      <a:pt x="619" y="1271"/>
                    </a:lnTo>
                    <a:lnTo>
                      <a:pt x="625" y="1266"/>
                    </a:lnTo>
                    <a:lnTo>
                      <a:pt x="631" y="1262"/>
                    </a:lnTo>
                    <a:lnTo>
                      <a:pt x="638" y="1258"/>
                    </a:lnTo>
                    <a:lnTo>
                      <a:pt x="643" y="1253"/>
                    </a:lnTo>
                    <a:lnTo>
                      <a:pt x="649" y="1249"/>
                    </a:lnTo>
                    <a:lnTo>
                      <a:pt x="655" y="1244"/>
                    </a:lnTo>
                    <a:lnTo>
                      <a:pt x="661" y="1240"/>
                    </a:lnTo>
                    <a:lnTo>
                      <a:pt x="666" y="1235"/>
                    </a:lnTo>
                    <a:lnTo>
                      <a:pt x="670" y="1192"/>
                    </a:lnTo>
                    <a:lnTo>
                      <a:pt x="673" y="1150"/>
                    </a:lnTo>
                    <a:lnTo>
                      <a:pt x="677" y="1107"/>
                    </a:lnTo>
                    <a:lnTo>
                      <a:pt x="679" y="1065"/>
                    </a:lnTo>
                    <a:lnTo>
                      <a:pt x="686" y="1040"/>
                    </a:lnTo>
                    <a:lnTo>
                      <a:pt x="693" y="1016"/>
                    </a:lnTo>
                    <a:lnTo>
                      <a:pt x="700" y="992"/>
                    </a:lnTo>
                    <a:lnTo>
                      <a:pt x="707" y="968"/>
                    </a:lnTo>
                    <a:lnTo>
                      <a:pt x="711" y="954"/>
                    </a:lnTo>
                    <a:lnTo>
                      <a:pt x="717" y="941"/>
                    </a:lnTo>
                    <a:lnTo>
                      <a:pt x="723" y="928"/>
                    </a:lnTo>
                    <a:lnTo>
                      <a:pt x="730" y="915"/>
                    </a:lnTo>
                    <a:lnTo>
                      <a:pt x="737" y="902"/>
                    </a:lnTo>
                    <a:lnTo>
                      <a:pt x="745" y="891"/>
                    </a:lnTo>
                    <a:lnTo>
                      <a:pt x="753" y="878"/>
                    </a:lnTo>
                    <a:lnTo>
                      <a:pt x="761" y="866"/>
                    </a:lnTo>
                    <a:lnTo>
                      <a:pt x="776" y="846"/>
                    </a:lnTo>
                    <a:lnTo>
                      <a:pt x="792" y="823"/>
                    </a:lnTo>
                    <a:lnTo>
                      <a:pt x="808" y="797"/>
                    </a:lnTo>
                    <a:lnTo>
                      <a:pt x="824" y="771"/>
                    </a:lnTo>
                    <a:lnTo>
                      <a:pt x="840" y="742"/>
                    </a:lnTo>
                    <a:lnTo>
                      <a:pt x="856" y="711"/>
                    </a:lnTo>
                    <a:lnTo>
                      <a:pt x="870" y="679"/>
                    </a:lnTo>
                    <a:lnTo>
                      <a:pt x="884" y="644"/>
                    </a:lnTo>
                    <a:lnTo>
                      <a:pt x="896" y="608"/>
                    </a:lnTo>
                    <a:lnTo>
                      <a:pt x="905" y="570"/>
                    </a:lnTo>
                    <a:lnTo>
                      <a:pt x="913" y="530"/>
                    </a:lnTo>
                    <a:lnTo>
                      <a:pt x="917" y="489"/>
                    </a:lnTo>
                    <a:lnTo>
                      <a:pt x="919" y="445"/>
                    </a:lnTo>
                    <a:lnTo>
                      <a:pt x="916" y="400"/>
                    </a:lnTo>
                    <a:lnTo>
                      <a:pt x="911" y="353"/>
                    </a:lnTo>
                    <a:lnTo>
                      <a:pt x="901" y="303"/>
                    </a:lnTo>
                    <a:lnTo>
                      <a:pt x="884" y="249"/>
                    </a:lnTo>
                    <a:lnTo>
                      <a:pt x="860" y="202"/>
                    </a:lnTo>
                    <a:lnTo>
                      <a:pt x="829" y="159"/>
                    </a:lnTo>
                    <a:lnTo>
                      <a:pt x="793" y="122"/>
                    </a:lnTo>
                    <a:lnTo>
                      <a:pt x="754" y="90"/>
                    </a:lnTo>
                    <a:lnTo>
                      <a:pt x="710" y="64"/>
                    </a:lnTo>
                    <a:lnTo>
                      <a:pt x="664" y="42"/>
                    </a:lnTo>
                    <a:lnTo>
                      <a:pt x="616" y="25"/>
                    </a:lnTo>
                    <a:lnTo>
                      <a:pt x="566" y="12"/>
                    </a:lnTo>
                    <a:lnTo>
                      <a:pt x="517" y="4"/>
                    </a:lnTo>
                    <a:lnTo>
                      <a:pt x="468" y="0"/>
                    </a:lnTo>
                    <a:lnTo>
                      <a:pt x="420" y="0"/>
                    </a:lnTo>
                    <a:lnTo>
                      <a:pt x="375" y="5"/>
                    </a:lnTo>
                    <a:lnTo>
                      <a:pt x="332" y="12"/>
                    </a:lnTo>
                    <a:lnTo>
                      <a:pt x="293" y="23"/>
                    </a:lnTo>
                    <a:lnTo>
                      <a:pt x="260" y="38"/>
                    </a:lnTo>
                    <a:close/>
                  </a:path>
                </a:pathLst>
              </a:custGeom>
              <a:solidFill>
                <a:srgbClr val="EA6D1E"/>
              </a:solidFill>
              <a:ln w="9525">
                <a:noFill/>
                <a:round/>
                <a:headEnd/>
                <a:tailEnd/>
              </a:ln>
              <a:effectLst/>
            </p:spPr>
            <p:txBody>
              <a:bodyPr/>
              <a:lstStyle/>
              <a:p>
                <a:pPr>
                  <a:defRPr/>
                </a:pPr>
                <a:endParaRPr lang="en-US">
                  <a:latin typeface="Arial" charset="0"/>
                  <a:cs typeface="+mn-cs"/>
                </a:endParaRPr>
              </a:p>
            </p:txBody>
          </p:sp>
          <p:sp>
            <p:nvSpPr>
              <p:cNvPr id="6232" name="Freeform 88"/>
              <p:cNvSpPr>
                <a:spLocks/>
              </p:cNvSpPr>
              <p:nvPr/>
            </p:nvSpPr>
            <p:spPr bwMode="auto">
              <a:xfrm>
                <a:off x="2202" y="2831"/>
                <a:ext cx="458" cy="635"/>
              </a:xfrm>
              <a:custGeom>
                <a:avLst/>
                <a:gdLst/>
                <a:ahLst/>
                <a:cxnLst>
                  <a:cxn ang="0">
                    <a:pos x="219" y="62"/>
                  </a:cxn>
                  <a:cxn ang="0">
                    <a:pos x="144" y="121"/>
                  </a:cxn>
                  <a:cxn ang="0">
                    <a:pos x="81" y="193"/>
                  </a:cxn>
                  <a:cxn ang="0">
                    <a:pos x="33" y="278"/>
                  </a:cxn>
                  <a:cxn ang="0">
                    <a:pos x="6" y="374"/>
                  </a:cxn>
                  <a:cxn ang="0">
                    <a:pos x="1" y="482"/>
                  </a:cxn>
                  <a:cxn ang="0">
                    <a:pos x="23" y="601"/>
                  </a:cxn>
                  <a:cxn ang="0">
                    <a:pos x="76" y="731"/>
                  </a:cxn>
                  <a:cxn ang="0">
                    <a:pos x="128" y="819"/>
                  </a:cxn>
                  <a:cxn ang="0">
                    <a:pos x="152" y="854"/>
                  </a:cxn>
                  <a:cxn ang="0">
                    <a:pos x="176" y="891"/>
                  </a:cxn>
                  <a:cxn ang="0">
                    <a:pos x="200" y="927"/>
                  </a:cxn>
                  <a:cxn ang="0">
                    <a:pos x="216" y="957"/>
                  </a:cxn>
                  <a:cxn ang="0">
                    <a:pos x="226" y="979"/>
                  </a:cxn>
                  <a:cxn ang="0">
                    <a:pos x="234" y="1002"/>
                  </a:cxn>
                  <a:cxn ang="0">
                    <a:pos x="243" y="1024"/>
                  </a:cxn>
                  <a:cxn ang="0">
                    <a:pos x="253" y="1080"/>
                  </a:cxn>
                  <a:cxn ang="0">
                    <a:pos x="264" y="1172"/>
                  </a:cxn>
                  <a:cxn ang="0">
                    <a:pos x="274" y="1231"/>
                  </a:cxn>
                  <a:cxn ang="0">
                    <a:pos x="287" y="1255"/>
                  </a:cxn>
                  <a:cxn ang="0">
                    <a:pos x="314" y="1268"/>
                  </a:cxn>
                  <a:cxn ang="0">
                    <a:pos x="355" y="1268"/>
                  </a:cxn>
                  <a:cxn ang="0">
                    <a:pos x="395" y="1268"/>
                  </a:cxn>
                  <a:cxn ang="0">
                    <a:pos x="435" y="1268"/>
                  </a:cxn>
                  <a:cxn ang="0">
                    <a:pos x="477" y="1268"/>
                  </a:cxn>
                  <a:cxn ang="0">
                    <a:pos x="517" y="1268"/>
                  </a:cxn>
                  <a:cxn ang="0">
                    <a:pos x="557" y="1268"/>
                  </a:cxn>
                  <a:cxn ang="0">
                    <a:pos x="598" y="1268"/>
                  </a:cxn>
                  <a:cxn ang="0">
                    <a:pos x="624" y="1263"/>
                  </a:cxn>
                  <a:cxn ang="0">
                    <a:pos x="636" y="1254"/>
                  </a:cxn>
                  <a:cxn ang="0">
                    <a:pos x="646" y="1246"/>
                  </a:cxn>
                  <a:cxn ang="0">
                    <a:pos x="657" y="1237"/>
                  </a:cxn>
                  <a:cxn ang="0">
                    <a:pos x="666" y="1189"/>
                  </a:cxn>
                  <a:cxn ang="0">
                    <a:pos x="672" y="1105"/>
                  </a:cxn>
                  <a:cxn ang="0">
                    <a:pos x="682" y="1037"/>
                  </a:cxn>
                  <a:cxn ang="0">
                    <a:pos x="695" y="989"/>
                  </a:cxn>
                  <a:cxn ang="0">
                    <a:pos x="707" y="951"/>
                  </a:cxn>
                  <a:cxn ang="0">
                    <a:pos x="720" y="925"/>
                  </a:cxn>
                  <a:cxn ang="0">
                    <a:pos x="733" y="900"/>
                  </a:cxn>
                  <a:cxn ang="0">
                    <a:pos x="748" y="876"/>
                  </a:cxn>
                  <a:cxn ang="0">
                    <a:pos x="771" y="843"/>
                  </a:cxn>
                  <a:cxn ang="0">
                    <a:pos x="804" y="796"/>
                  </a:cxn>
                  <a:cxn ang="0">
                    <a:pos x="836" y="741"/>
                  </a:cxn>
                  <a:cxn ang="0">
                    <a:pos x="866" y="678"/>
                  </a:cxn>
                  <a:cxn ang="0">
                    <a:pos x="890" y="608"/>
                  </a:cxn>
                  <a:cxn ang="0">
                    <a:pos x="907" y="529"/>
                  </a:cxn>
                  <a:cxn ang="0">
                    <a:pos x="914" y="444"/>
                  </a:cxn>
                  <a:cxn ang="0">
                    <a:pos x="906" y="352"/>
                  </a:cxn>
                  <a:cxn ang="0">
                    <a:pos x="880" y="250"/>
                  </a:cxn>
                  <a:cxn ang="0">
                    <a:pos x="826" y="159"/>
                  </a:cxn>
                  <a:cxn ang="0">
                    <a:pos x="751" y="91"/>
                  </a:cxn>
                  <a:cxn ang="0">
                    <a:pos x="662" y="42"/>
                  </a:cxn>
                  <a:cxn ang="0">
                    <a:pos x="565" y="12"/>
                  </a:cxn>
                  <a:cxn ang="0">
                    <a:pos x="469" y="0"/>
                  </a:cxn>
                  <a:cxn ang="0">
                    <a:pos x="375" y="3"/>
                  </a:cxn>
                  <a:cxn ang="0">
                    <a:pos x="295" y="23"/>
                  </a:cxn>
                </a:cxnLst>
                <a:rect l="0" t="0" r="r" b="b"/>
                <a:pathLst>
                  <a:path w="914" h="1268">
                    <a:moveTo>
                      <a:pt x="260" y="37"/>
                    </a:moveTo>
                    <a:lnTo>
                      <a:pt x="219" y="62"/>
                    </a:lnTo>
                    <a:lnTo>
                      <a:pt x="180" y="90"/>
                    </a:lnTo>
                    <a:lnTo>
                      <a:pt x="144" y="121"/>
                    </a:lnTo>
                    <a:lnTo>
                      <a:pt x="110" y="155"/>
                    </a:lnTo>
                    <a:lnTo>
                      <a:pt x="81" y="193"/>
                    </a:lnTo>
                    <a:lnTo>
                      <a:pt x="54" y="235"/>
                    </a:lnTo>
                    <a:lnTo>
                      <a:pt x="33" y="278"/>
                    </a:lnTo>
                    <a:lnTo>
                      <a:pt x="17" y="324"/>
                    </a:lnTo>
                    <a:lnTo>
                      <a:pt x="6" y="374"/>
                    </a:lnTo>
                    <a:lnTo>
                      <a:pt x="0" y="427"/>
                    </a:lnTo>
                    <a:lnTo>
                      <a:pt x="1" y="482"/>
                    </a:lnTo>
                    <a:lnTo>
                      <a:pt x="8" y="540"/>
                    </a:lnTo>
                    <a:lnTo>
                      <a:pt x="23" y="601"/>
                    </a:lnTo>
                    <a:lnTo>
                      <a:pt x="46" y="665"/>
                    </a:lnTo>
                    <a:lnTo>
                      <a:pt x="76" y="731"/>
                    </a:lnTo>
                    <a:lnTo>
                      <a:pt x="115" y="800"/>
                    </a:lnTo>
                    <a:lnTo>
                      <a:pt x="128" y="819"/>
                    </a:lnTo>
                    <a:lnTo>
                      <a:pt x="139" y="836"/>
                    </a:lnTo>
                    <a:lnTo>
                      <a:pt x="152" y="854"/>
                    </a:lnTo>
                    <a:lnTo>
                      <a:pt x="163" y="873"/>
                    </a:lnTo>
                    <a:lnTo>
                      <a:pt x="176" y="891"/>
                    </a:lnTo>
                    <a:lnTo>
                      <a:pt x="188" y="908"/>
                    </a:lnTo>
                    <a:lnTo>
                      <a:pt x="200" y="927"/>
                    </a:lnTo>
                    <a:lnTo>
                      <a:pt x="212" y="945"/>
                    </a:lnTo>
                    <a:lnTo>
                      <a:pt x="216" y="957"/>
                    </a:lnTo>
                    <a:lnTo>
                      <a:pt x="221" y="967"/>
                    </a:lnTo>
                    <a:lnTo>
                      <a:pt x="226" y="979"/>
                    </a:lnTo>
                    <a:lnTo>
                      <a:pt x="230" y="990"/>
                    </a:lnTo>
                    <a:lnTo>
                      <a:pt x="234" y="1002"/>
                    </a:lnTo>
                    <a:lnTo>
                      <a:pt x="238" y="1012"/>
                    </a:lnTo>
                    <a:lnTo>
                      <a:pt x="243" y="1024"/>
                    </a:lnTo>
                    <a:lnTo>
                      <a:pt x="248" y="1035"/>
                    </a:lnTo>
                    <a:lnTo>
                      <a:pt x="253" y="1080"/>
                    </a:lnTo>
                    <a:lnTo>
                      <a:pt x="258" y="1126"/>
                    </a:lnTo>
                    <a:lnTo>
                      <a:pt x="264" y="1172"/>
                    </a:lnTo>
                    <a:lnTo>
                      <a:pt x="268" y="1218"/>
                    </a:lnTo>
                    <a:lnTo>
                      <a:pt x="274" y="1231"/>
                    </a:lnTo>
                    <a:lnTo>
                      <a:pt x="281" y="1242"/>
                    </a:lnTo>
                    <a:lnTo>
                      <a:pt x="287" y="1255"/>
                    </a:lnTo>
                    <a:lnTo>
                      <a:pt x="294" y="1268"/>
                    </a:lnTo>
                    <a:lnTo>
                      <a:pt x="314" y="1268"/>
                    </a:lnTo>
                    <a:lnTo>
                      <a:pt x="334" y="1268"/>
                    </a:lnTo>
                    <a:lnTo>
                      <a:pt x="355" y="1268"/>
                    </a:lnTo>
                    <a:lnTo>
                      <a:pt x="375" y="1268"/>
                    </a:lnTo>
                    <a:lnTo>
                      <a:pt x="395" y="1268"/>
                    </a:lnTo>
                    <a:lnTo>
                      <a:pt x="416" y="1268"/>
                    </a:lnTo>
                    <a:lnTo>
                      <a:pt x="435" y="1268"/>
                    </a:lnTo>
                    <a:lnTo>
                      <a:pt x="456" y="1268"/>
                    </a:lnTo>
                    <a:lnTo>
                      <a:pt x="477" y="1268"/>
                    </a:lnTo>
                    <a:lnTo>
                      <a:pt x="496" y="1268"/>
                    </a:lnTo>
                    <a:lnTo>
                      <a:pt x="517" y="1268"/>
                    </a:lnTo>
                    <a:lnTo>
                      <a:pt x="538" y="1268"/>
                    </a:lnTo>
                    <a:lnTo>
                      <a:pt x="557" y="1268"/>
                    </a:lnTo>
                    <a:lnTo>
                      <a:pt x="578" y="1268"/>
                    </a:lnTo>
                    <a:lnTo>
                      <a:pt x="598" y="1268"/>
                    </a:lnTo>
                    <a:lnTo>
                      <a:pt x="618" y="1268"/>
                    </a:lnTo>
                    <a:lnTo>
                      <a:pt x="624" y="1263"/>
                    </a:lnTo>
                    <a:lnTo>
                      <a:pt x="630" y="1259"/>
                    </a:lnTo>
                    <a:lnTo>
                      <a:pt x="636" y="1254"/>
                    </a:lnTo>
                    <a:lnTo>
                      <a:pt x="641" y="1249"/>
                    </a:lnTo>
                    <a:lnTo>
                      <a:pt x="646" y="1246"/>
                    </a:lnTo>
                    <a:lnTo>
                      <a:pt x="652" y="1241"/>
                    </a:lnTo>
                    <a:lnTo>
                      <a:pt x="657" y="1237"/>
                    </a:lnTo>
                    <a:lnTo>
                      <a:pt x="663" y="1232"/>
                    </a:lnTo>
                    <a:lnTo>
                      <a:pt x="666" y="1189"/>
                    </a:lnTo>
                    <a:lnTo>
                      <a:pt x="669" y="1147"/>
                    </a:lnTo>
                    <a:lnTo>
                      <a:pt x="672" y="1105"/>
                    </a:lnTo>
                    <a:lnTo>
                      <a:pt x="675" y="1063"/>
                    </a:lnTo>
                    <a:lnTo>
                      <a:pt x="682" y="1037"/>
                    </a:lnTo>
                    <a:lnTo>
                      <a:pt x="689" y="1013"/>
                    </a:lnTo>
                    <a:lnTo>
                      <a:pt x="695" y="989"/>
                    </a:lnTo>
                    <a:lnTo>
                      <a:pt x="702" y="965"/>
                    </a:lnTo>
                    <a:lnTo>
                      <a:pt x="707" y="951"/>
                    </a:lnTo>
                    <a:lnTo>
                      <a:pt x="713" y="938"/>
                    </a:lnTo>
                    <a:lnTo>
                      <a:pt x="720" y="925"/>
                    </a:lnTo>
                    <a:lnTo>
                      <a:pt x="727" y="912"/>
                    </a:lnTo>
                    <a:lnTo>
                      <a:pt x="733" y="900"/>
                    </a:lnTo>
                    <a:lnTo>
                      <a:pt x="740" y="888"/>
                    </a:lnTo>
                    <a:lnTo>
                      <a:pt x="748" y="876"/>
                    </a:lnTo>
                    <a:lnTo>
                      <a:pt x="756" y="863"/>
                    </a:lnTo>
                    <a:lnTo>
                      <a:pt x="771" y="843"/>
                    </a:lnTo>
                    <a:lnTo>
                      <a:pt x="788" y="821"/>
                    </a:lnTo>
                    <a:lnTo>
                      <a:pt x="804" y="796"/>
                    </a:lnTo>
                    <a:lnTo>
                      <a:pt x="820" y="769"/>
                    </a:lnTo>
                    <a:lnTo>
                      <a:pt x="836" y="741"/>
                    </a:lnTo>
                    <a:lnTo>
                      <a:pt x="851" y="710"/>
                    </a:lnTo>
                    <a:lnTo>
                      <a:pt x="866" y="678"/>
                    </a:lnTo>
                    <a:lnTo>
                      <a:pt x="879" y="643"/>
                    </a:lnTo>
                    <a:lnTo>
                      <a:pt x="890" y="608"/>
                    </a:lnTo>
                    <a:lnTo>
                      <a:pt x="900" y="570"/>
                    </a:lnTo>
                    <a:lnTo>
                      <a:pt x="907" y="529"/>
                    </a:lnTo>
                    <a:lnTo>
                      <a:pt x="912" y="488"/>
                    </a:lnTo>
                    <a:lnTo>
                      <a:pt x="914" y="444"/>
                    </a:lnTo>
                    <a:lnTo>
                      <a:pt x="912" y="399"/>
                    </a:lnTo>
                    <a:lnTo>
                      <a:pt x="906" y="352"/>
                    </a:lnTo>
                    <a:lnTo>
                      <a:pt x="897" y="303"/>
                    </a:lnTo>
                    <a:lnTo>
                      <a:pt x="880" y="250"/>
                    </a:lnTo>
                    <a:lnTo>
                      <a:pt x="856" y="201"/>
                    </a:lnTo>
                    <a:lnTo>
                      <a:pt x="826" y="159"/>
                    </a:lnTo>
                    <a:lnTo>
                      <a:pt x="790" y="122"/>
                    </a:lnTo>
                    <a:lnTo>
                      <a:pt x="751" y="91"/>
                    </a:lnTo>
                    <a:lnTo>
                      <a:pt x="707" y="64"/>
                    </a:lnTo>
                    <a:lnTo>
                      <a:pt x="662" y="42"/>
                    </a:lnTo>
                    <a:lnTo>
                      <a:pt x="615" y="25"/>
                    </a:lnTo>
                    <a:lnTo>
                      <a:pt x="565" y="12"/>
                    </a:lnTo>
                    <a:lnTo>
                      <a:pt x="517" y="4"/>
                    </a:lnTo>
                    <a:lnTo>
                      <a:pt x="469" y="0"/>
                    </a:lnTo>
                    <a:lnTo>
                      <a:pt x="421" y="0"/>
                    </a:lnTo>
                    <a:lnTo>
                      <a:pt x="375" y="3"/>
                    </a:lnTo>
                    <a:lnTo>
                      <a:pt x="334" y="11"/>
                    </a:lnTo>
                    <a:lnTo>
                      <a:pt x="295" y="23"/>
                    </a:lnTo>
                    <a:lnTo>
                      <a:pt x="260" y="37"/>
                    </a:lnTo>
                    <a:close/>
                  </a:path>
                </a:pathLst>
              </a:custGeom>
              <a:solidFill>
                <a:srgbClr val="EA7519"/>
              </a:solidFill>
              <a:ln w="9525">
                <a:noFill/>
                <a:round/>
                <a:headEnd/>
                <a:tailEnd/>
              </a:ln>
              <a:effectLst/>
            </p:spPr>
            <p:txBody>
              <a:bodyPr/>
              <a:lstStyle/>
              <a:p>
                <a:pPr>
                  <a:defRPr/>
                </a:pPr>
                <a:endParaRPr lang="en-US">
                  <a:latin typeface="Arial" charset="0"/>
                  <a:cs typeface="+mn-cs"/>
                </a:endParaRPr>
              </a:p>
            </p:txBody>
          </p:sp>
          <p:sp>
            <p:nvSpPr>
              <p:cNvPr id="6233" name="Freeform 89"/>
              <p:cNvSpPr>
                <a:spLocks/>
              </p:cNvSpPr>
              <p:nvPr/>
            </p:nvSpPr>
            <p:spPr bwMode="auto">
              <a:xfrm>
                <a:off x="2205" y="2833"/>
                <a:ext cx="455" cy="632"/>
              </a:xfrm>
              <a:custGeom>
                <a:avLst/>
                <a:gdLst/>
                <a:ahLst/>
                <a:cxnLst>
                  <a:cxn ang="0">
                    <a:pos x="218" y="61"/>
                  </a:cxn>
                  <a:cxn ang="0">
                    <a:pos x="142" y="120"/>
                  </a:cxn>
                  <a:cxn ang="0">
                    <a:pos x="80" y="192"/>
                  </a:cxn>
                  <a:cxn ang="0">
                    <a:pos x="33" y="278"/>
                  </a:cxn>
                  <a:cxn ang="0">
                    <a:pos x="5" y="373"/>
                  </a:cxn>
                  <a:cxn ang="0">
                    <a:pos x="0" y="481"/>
                  </a:cxn>
                  <a:cxn ang="0">
                    <a:pos x="23" y="600"/>
                  </a:cxn>
                  <a:cxn ang="0">
                    <a:pos x="76" y="730"/>
                  </a:cxn>
                  <a:cxn ang="0">
                    <a:pos x="127" y="817"/>
                  </a:cxn>
                  <a:cxn ang="0">
                    <a:pos x="151" y="852"/>
                  </a:cxn>
                  <a:cxn ang="0">
                    <a:pos x="175" y="889"/>
                  </a:cxn>
                  <a:cxn ang="0">
                    <a:pos x="200" y="925"/>
                  </a:cxn>
                  <a:cxn ang="0">
                    <a:pos x="216" y="955"/>
                  </a:cxn>
                  <a:cxn ang="0">
                    <a:pos x="225" y="977"/>
                  </a:cxn>
                  <a:cxn ang="0">
                    <a:pos x="234" y="1000"/>
                  </a:cxn>
                  <a:cxn ang="0">
                    <a:pos x="243" y="1022"/>
                  </a:cxn>
                  <a:cxn ang="0">
                    <a:pos x="253" y="1078"/>
                  </a:cxn>
                  <a:cxn ang="0">
                    <a:pos x="263" y="1170"/>
                  </a:cxn>
                  <a:cxn ang="0">
                    <a:pos x="273" y="1229"/>
                  </a:cxn>
                  <a:cxn ang="0">
                    <a:pos x="286" y="1253"/>
                  </a:cxn>
                  <a:cxn ang="0">
                    <a:pos x="312" y="1266"/>
                  </a:cxn>
                  <a:cxn ang="0">
                    <a:pos x="353" y="1266"/>
                  </a:cxn>
                  <a:cxn ang="0">
                    <a:pos x="393" y="1266"/>
                  </a:cxn>
                  <a:cxn ang="0">
                    <a:pos x="433" y="1266"/>
                  </a:cxn>
                  <a:cxn ang="0">
                    <a:pos x="475" y="1266"/>
                  </a:cxn>
                  <a:cxn ang="0">
                    <a:pos x="515" y="1266"/>
                  </a:cxn>
                  <a:cxn ang="0">
                    <a:pos x="555" y="1266"/>
                  </a:cxn>
                  <a:cxn ang="0">
                    <a:pos x="596" y="1266"/>
                  </a:cxn>
                  <a:cxn ang="0">
                    <a:pos x="621" y="1261"/>
                  </a:cxn>
                  <a:cxn ang="0">
                    <a:pos x="631" y="1252"/>
                  </a:cxn>
                  <a:cxn ang="0">
                    <a:pos x="642" y="1243"/>
                  </a:cxn>
                  <a:cxn ang="0">
                    <a:pos x="652" y="1233"/>
                  </a:cxn>
                  <a:cxn ang="0">
                    <a:pos x="660" y="1186"/>
                  </a:cxn>
                  <a:cxn ang="0">
                    <a:pos x="667" y="1103"/>
                  </a:cxn>
                  <a:cxn ang="0">
                    <a:pos x="676" y="1037"/>
                  </a:cxn>
                  <a:cxn ang="0">
                    <a:pos x="690" y="987"/>
                  </a:cxn>
                  <a:cxn ang="0">
                    <a:pos x="703" y="949"/>
                  </a:cxn>
                  <a:cxn ang="0">
                    <a:pos x="714" y="924"/>
                  </a:cxn>
                  <a:cxn ang="0">
                    <a:pos x="729" y="898"/>
                  </a:cxn>
                  <a:cxn ang="0">
                    <a:pos x="744" y="874"/>
                  </a:cxn>
                  <a:cxn ang="0">
                    <a:pos x="767" y="841"/>
                  </a:cxn>
                  <a:cxn ang="0">
                    <a:pos x="798" y="795"/>
                  </a:cxn>
                  <a:cxn ang="0">
                    <a:pos x="831" y="741"/>
                  </a:cxn>
                  <a:cxn ang="0">
                    <a:pos x="859" y="677"/>
                  </a:cxn>
                  <a:cxn ang="0">
                    <a:pos x="885" y="607"/>
                  </a:cxn>
                  <a:cxn ang="0">
                    <a:pos x="902" y="530"/>
                  </a:cxn>
                  <a:cxn ang="0">
                    <a:pos x="908" y="445"/>
                  </a:cxn>
                  <a:cxn ang="0">
                    <a:pos x="901" y="352"/>
                  </a:cxn>
                  <a:cxn ang="0">
                    <a:pos x="874" y="250"/>
                  </a:cxn>
                  <a:cxn ang="0">
                    <a:pos x="820" y="160"/>
                  </a:cxn>
                  <a:cxn ang="0">
                    <a:pos x="747" y="91"/>
                  </a:cxn>
                  <a:cxn ang="0">
                    <a:pos x="659" y="43"/>
                  </a:cxn>
                  <a:cxn ang="0">
                    <a:pos x="565" y="13"/>
                  </a:cxn>
                  <a:cxn ang="0">
                    <a:pos x="468" y="0"/>
                  </a:cxn>
                  <a:cxn ang="0">
                    <a:pos x="376" y="3"/>
                  </a:cxn>
                  <a:cxn ang="0">
                    <a:pos x="294" y="22"/>
                  </a:cxn>
                </a:cxnLst>
                <a:rect l="0" t="0" r="r" b="b"/>
                <a:pathLst>
                  <a:path w="908" h="1266">
                    <a:moveTo>
                      <a:pt x="259" y="36"/>
                    </a:moveTo>
                    <a:lnTo>
                      <a:pt x="218" y="61"/>
                    </a:lnTo>
                    <a:lnTo>
                      <a:pt x="179" y="89"/>
                    </a:lnTo>
                    <a:lnTo>
                      <a:pt x="142" y="120"/>
                    </a:lnTo>
                    <a:lnTo>
                      <a:pt x="110" y="154"/>
                    </a:lnTo>
                    <a:lnTo>
                      <a:pt x="80" y="192"/>
                    </a:lnTo>
                    <a:lnTo>
                      <a:pt x="53" y="234"/>
                    </a:lnTo>
                    <a:lnTo>
                      <a:pt x="33" y="278"/>
                    </a:lnTo>
                    <a:lnTo>
                      <a:pt x="17" y="324"/>
                    </a:lnTo>
                    <a:lnTo>
                      <a:pt x="5" y="373"/>
                    </a:lnTo>
                    <a:lnTo>
                      <a:pt x="0" y="426"/>
                    </a:lnTo>
                    <a:lnTo>
                      <a:pt x="0" y="481"/>
                    </a:lnTo>
                    <a:lnTo>
                      <a:pt x="8" y="539"/>
                    </a:lnTo>
                    <a:lnTo>
                      <a:pt x="23" y="600"/>
                    </a:lnTo>
                    <a:lnTo>
                      <a:pt x="46" y="665"/>
                    </a:lnTo>
                    <a:lnTo>
                      <a:pt x="76" y="730"/>
                    </a:lnTo>
                    <a:lnTo>
                      <a:pt x="116" y="799"/>
                    </a:lnTo>
                    <a:lnTo>
                      <a:pt x="127" y="817"/>
                    </a:lnTo>
                    <a:lnTo>
                      <a:pt x="139" y="835"/>
                    </a:lnTo>
                    <a:lnTo>
                      <a:pt x="151" y="852"/>
                    </a:lnTo>
                    <a:lnTo>
                      <a:pt x="163" y="871"/>
                    </a:lnTo>
                    <a:lnTo>
                      <a:pt x="175" y="889"/>
                    </a:lnTo>
                    <a:lnTo>
                      <a:pt x="187" y="908"/>
                    </a:lnTo>
                    <a:lnTo>
                      <a:pt x="200" y="925"/>
                    </a:lnTo>
                    <a:lnTo>
                      <a:pt x="211" y="943"/>
                    </a:lnTo>
                    <a:lnTo>
                      <a:pt x="216" y="955"/>
                    </a:lnTo>
                    <a:lnTo>
                      <a:pt x="220" y="965"/>
                    </a:lnTo>
                    <a:lnTo>
                      <a:pt x="225" y="977"/>
                    </a:lnTo>
                    <a:lnTo>
                      <a:pt x="230" y="988"/>
                    </a:lnTo>
                    <a:lnTo>
                      <a:pt x="234" y="1000"/>
                    </a:lnTo>
                    <a:lnTo>
                      <a:pt x="239" y="1010"/>
                    </a:lnTo>
                    <a:lnTo>
                      <a:pt x="243" y="1022"/>
                    </a:lnTo>
                    <a:lnTo>
                      <a:pt x="248" y="1033"/>
                    </a:lnTo>
                    <a:lnTo>
                      <a:pt x="253" y="1078"/>
                    </a:lnTo>
                    <a:lnTo>
                      <a:pt x="257" y="1124"/>
                    </a:lnTo>
                    <a:lnTo>
                      <a:pt x="263" y="1170"/>
                    </a:lnTo>
                    <a:lnTo>
                      <a:pt x="268" y="1216"/>
                    </a:lnTo>
                    <a:lnTo>
                      <a:pt x="273" y="1229"/>
                    </a:lnTo>
                    <a:lnTo>
                      <a:pt x="280" y="1240"/>
                    </a:lnTo>
                    <a:lnTo>
                      <a:pt x="286" y="1253"/>
                    </a:lnTo>
                    <a:lnTo>
                      <a:pt x="293" y="1266"/>
                    </a:lnTo>
                    <a:lnTo>
                      <a:pt x="312" y="1266"/>
                    </a:lnTo>
                    <a:lnTo>
                      <a:pt x="333" y="1266"/>
                    </a:lnTo>
                    <a:lnTo>
                      <a:pt x="353" y="1266"/>
                    </a:lnTo>
                    <a:lnTo>
                      <a:pt x="373" y="1266"/>
                    </a:lnTo>
                    <a:lnTo>
                      <a:pt x="393" y="1266"/>
                    </a:lnTo>
                    <a:lnTo>
                      <a:pt x="414" y="1266"/>
                    </a:lnTo>
                    <a:lnTo>
                      <a:pt x="433" y="1266"/>
                    </a:lnTo>
                    <a:lnTo>
                      <a:pt x="454" y="1266"/>
                    </a:lnTo>
                    <a:lnTo>
                      <a:pt x="475" y="1266"/>
                    </a:lnTo>
                    <a:lnTo>
                      <a:pt x="494" y="1266"/>
                    </a:lnTo>
                    <a:lnTo>
                      <a:pt x="515" y="1266"/>
                    </a:lnTo>
                    <a:lnTo>
                      <a:pt x="535" y="1266"/>
                    </a:lnTo>
                    <a:lnTo>
                      <a:pt x="555" y="1266"/>
                    </a:lnTo>
                    <a:lnTo>
                      <a:pt x="575" y="1266"/>
                    </a:lnTo>
                    <a:lnTo>
                      <a:pt x="596" y="1266"/>
                    </a:lnTo>
                    <a:lnTo>
                      <a:pt x="615" y="1266"/>
                    </a:lnTo>
                    <a:lnTo>
                      <a:pt x="621" y="1261"/>
                    </a:lnTo>
                    <a:lnTo>
                      <a:pt x="626" y="1257"/>
                    </a:lnTo>
                    <a:lnTo>
                      <a:pt x="631" y="1252"/>
                    </a:lnTo>
                    <a:lnTo>
                      <a:pt x="637" y="1247"/>
                    </a:lnTo>
                    <a:lnTo>
                      <a:pt x="642" y="1243"/>
                    </a:lnTo>
                    <a:lnTo>
                      <a:pt x="648" y="1238"/>
                    </a:lnTo>
                    <a:lnTo>
                      <a:pt x="652" y="1233"/>
                    </a:lnTo>
                    <a:lnTo>
                      <a:pt x="658" y="1229"/>
                    </a:lnTo>
                    <a:lnTo>
                      <a:pt x="660" y="1186"/>
                    </a:lnTo>
                    <a:lnTo>
                      <a:pt x="664" y="1145"/>
                    </a:lnTo>
                    <a:lnTo>
                      <a:pt x="667" y="1103"/>
                    </a:lnTo>
                    <a:lnTo>
                      <a:pt x="669" y="1061"/>
                    </a:lnTo>
                    <a:lnTo>
                      <a:pt x="676" y="1037"/>
                    </a:lnTo>
                    <a:lnTo>
                      <a:pt x="683" y="1011"/>
                    </a:lnTo>
                    <a:lnTo>
                      <a:pt x="690" y="987"/>
                    </a:lnTo>
                    <a:lnTo>
                      <a:pt x="697" y="963"/>
                    </a:lnTo>
                    <a:lnTo>
                      <a:pt x="703" y="949"/>
                    </a:lnTo>
                    <a:lnTo>
                      <a:pt x="709" y="936"/>
                    </a:lnTo>
                    <a:lnTo>
                      <a:pt x="714" y="924"/>
                    </a:lnTo>
                    <a:lnTo>
                      <a:pt x="721" y="911"/>
                    </a:lnTo>
                    <a:lnTo>
                      <a:pt x="729" y="898"/>
                    </a:lnTo>
                    <a:lnTo>
                      <a:pt x="736" y="886"/>
                    </a:lnTo>
                    <a:lnTo>
                      <a:pt x="744" y="874"/>
                    </a:lnTo>
                    <a:lnTo>
                      <a:pt x="752" y="861"/>
                    </a:lnTo>
                    <a:lnTo>
                      <a:pt x="767" y="841"/>
                    </a:lnTo>
                    <a:lnTo>
                      <a:pt x="782" y="819"/>
                    </a:lnTo>
                    <a:lnTo>
                      <a:pt x="798" y="795"/>
                    </a:lnTo>
                    <a:lnTo>
                      <a:pt x="815" y="768"/>
                    </a:lnTo>
                    <a:lnTo>
                      <a:pt x="831" y="741"/>
                    </a:lnTo>
                    <a:lnTo>
                      <a:pt x="846" y="709"/>
                    </a:lnTo>
                    <a:lnTo>
                      <a:pt x="859" y="677"/>
                    </a:lnTo>
                    <a:lnTo>
                      <a:pt x="873" y="644"/>
                    </a:lnTo>
                    <a:lnTo>
                      <a:pt x="885" y="607"/>
                    </a:lnTo>
                    <a:lnTo>
                      <a:pt x="894" y="570"/>
                    </a:lnTo>
                    <a:lnTo>
                      <a:pt x="902" y="530"/>
                    </a:lnTo>
                    <a:lnTo>
                      <a:pt x="907" y="488"/>
                    </a:lnTo>
                    <a:lnTo>
                      <a:pt x="908" y="445"/>
                    </a:lnTo>
                    <a:lnTo>
                      <a:pt x="907" y="400"/>
                    </a:lnTo>
                    <a:lnTo>
                      <a:pt x="901" y="352"/>
                    </a:lnTo>
                    <a:lnTo>
                      <a:pt x="892" y="303"/>
                    </a:lnTo>
                    <a:lnTo>
                      <a:pt x="874" y="250"/>
                    </a:lnTo>
                    <a:lnTo>
                      <a:pt x="850" y="202"/>
                    </a:lnTo>
                    <a:lnTo>
                      <a:pt x="820" y="160"/>
                    </a:lnTo>
                    <a:lnTo>
                      <a:pt x="786" y="123"/>
                    </a:lnTo>
                    <a:lnTo>
                      <a:pt x="747" y="91"/>
                    </a:lnTo>
                    <a:lnTo>
                      <a:pt x="704" y="64"/>
                    </a:lnTo>
                    <a:lnTo>
                      <a:pt x="659" y="43"/>
                    </a:lnTo>
                    <a:lnTo>
                      <a:pt x="612" y="25"/>
                    </a:lnTo>
                    <a:lnTo>
                      <a:pt x="565" y="13"/>
                    </a:lnTo>
                    <a:lnTo>
                      <a:pt x="516" y="5"/>
                    </a:lnTo>
                    <a:lnTo>
                      <a:pt x="468" y="0"/>
                    </a:lnTo>
                    <a:lnTo>
                      <a:pt x="421" y="0"/>
                    </a:lnTo>
                    <a:lnTo>
                      <a:pt x="376" y="3"/>
                    </a:lnTo>
                    <a:lnTo>
                      <a:pt x="333" y="10"/>
                    </a:lnTo>
                    <a:lnTo>
                      <a:pt x="294" y="22"/>
                    </a:lnTo>
                    <a:lnTo>
                      <a:pt x="259" y="36"/>
                    </a:lnTo>
                    <a:close/>
                  </a:path>
                </a:pathLst>
              </a:custGeom>
              <a:solidFill>
                <a:srgbClr val="ED7F16"/>
              </a:solidFill>
              <a:ln w="9525">
                <a:noFill/>
                <a:round/>
                <a:headEnd/>
                <a:tailEnd/>
              </a:ln>
              <a:effectLst/>
            </p:spPr>
            <p:txBody>
              <a:bodyPr/>
              <a:lstStyle/>
              <a:p>
                <a:pPr>
                  <a:defRPr/>
                </a:pPr>
                <a:endParaRPr lang="en-US">
                  <a:latin typeface="Arial" charset="0"/>
                  <a:cs typeface="+mn-cs"/>
                </a:endParaRPr>
              </a:p>
            </p:txBody>
          </p:sp>
          <p:sp>
            <p:nvSpPr>
              <p:cNvPr id="6234" name="Freeform 90"/>
              <p:cNvSpPr>
                <a:spLocks/>
              </p:cNvSpPr>
              <p:nvPr/>
            </p:nvSpPr>
            <p:spPr bwMode="auto">
              <a:xfrm>
                <a:off x="2205" y="2836"/>
                <a:ext cx="453" cy="629"/>
              </a:xfrm>
              <a:custGeom>
                <a:avLst/>
                <a:gdLst/>
                <a:ahLst/>
                <a:cxnLst>
                  <a:cxn ang="0">
                    <a:pos x="218" y="60"/>
                  </a:cxn>
                  <a:cxn ang="0">
                    <a:pos x="142" y="120"/>
                  </a:cxn>
                  <a:cxn ang="0">
                    <a:pos x="79" y="191"/>
                  </a:cxn>
                  <a:cxn ang="0">
                    <a:pos x="32" y="277"/>
                  </a:cxn>
                  <a:cxn ang="0">
                    <a:pos x="5" y="372"/>
                  </a:cxn>
                  <a:cxn ang="0">
                    <a:pos x="1" y="481"/>
                  </a:cxn>
                  <a:cxn ang="0">
                    <a:pos x="24" y="599"/>
                  </a:cxn>
                  <a:cxn ang="0">
                    <a:pos x="77" y="728"/>
                  </a:cxn>
                  <a:cxn ang="0">
                    <a:pos x="127" y="816"/>
                  </a:cxn>
                  <a:cxn ang="0">
                    <a:pos x="152" y="851"/>
                  </a:cxn>
                  <a:cxn ang="0">
                    <a:pos x="176" y="887"/>
                  </a:cxn>
                  <a:cxn ang="0">
                    <a:pos x="200" y="923"/>
                  </a:cxn>
                  <a:cxn ang="0">
                    <a:pos x="216" y="953"/>
                  </a:cxn>
                  <a:cxn ang="0">
                    <a:pos x="225" y="975"/>
                  </a:cxn>
                  <a:cxn ang="0">
                    <a:pos x="234" y="998"/>
                  </a:cxn>
                  <a:cxn ang="0">
                    <a:pos x="244" y="1021"/>
                  </a:cxn>
                  <a:cxn ang="0">
                    <a:pos x="253" y="1077"/>
                  </a:cxn>
                  <a:cxn ang="0">
                    <a:pos x="263" y="1168"/>
                  </a:cxn>
                  <a:cxn ang="0">
                    <a:pos x="274" y="1227"/>
                  </a:cxn>
                  <a:cxn ang="0">
                    <a:pos x="286" y="1251"/>
                  </a:cxn>
                  <a:cxn ang="0">
                    <a:pos x="313" y="1264"/>
                  </a:cxn>
                  <a:cxn ang="0">
                    <a:pos x="353" y="1264"/>
                  </a:cxn>
                  <a:cxn ang="0">
                    <a:pos x="393" y="1264"/>
                  </a:cxn>
                  <a:cxn ang="0">
                    <a:pos x="434" y="1264"/>
                  </a:cxn>
                  <a:cxn ang="0">
                    <a:pos x="474" y="1264"/>
                  </a:cxn>
                  <a:cxn ang="0">
                    <a:pos x="514" y="1264"/>
                  </a:cxn>
                  <a:cxn ang="0">
                    <a:pos x="555" y="1264"/>
                  </a:cxn>
                  <a:cxn ang="0">
                    <a:pos x="595" y="1264"/>
                  </a:cxn>
                  <a:cxn ang="0">
                    <a:pos x="619" y="1259"/>
                  </a:cxn>
                  <a:cxn ang="0">
                    <a:pos x="628" y="1250"/>
                  </a:cxn>
                  <a:cxn ang="0">
                    <a:pos x="639" y="1241"/>
                  </a:cxn>
                  <a:cxn ang="0">
                    <a:pos x="649" y="1231"/>
                  </a:cxn>
                  <a:cxn ang="0">
                    <a:pos x="656" y="1184"/>
                  </a:cxn>
                  <a:cxn ang="0">
                    <a:pos x="663" y="1101"/>
                  </a:cxn>
                  <a:cxn ang="0">
                    <a:pos x="672" y="1035"/>
                  </a:cxn>
                  <a:cxn ang="0">
                    <a:pos x="686" y="985"/>
                  </a:cxn>
                  <a:cxn ang="0">
                    <a:pos x="699" y="947"/>
                  </a:cxn>
                  <a:cxn ang="0">
                    <a:pos x="710" y="922"/>
                  </a:cxn>
                  <a:cxn ang="0">
                    <a:pos x="725" y="896"/>
                  </a:cxn>
                  <a:cxn ang="0">
                    <a:pos x="740" y="872"/>
                  </a:cxn>
                  <a:cxn ang="0">
                    <a:pos x="763" y="840"/>
                  </a:cxn>
                  <a:cxn ang="0">
                    <a:pos x="794" y="794"/>
                  </a:cxn>
                  <a:cxn ang="0">
                    <a:pos x="825" y="740"/>
                  </a:cxn>
                  <a:cxn ang="0">
                    <a:pos x="855" y="677"/>
                  </a:cxn>
                  <a:cxn ang="0">
                    <a:pos x="879" y="607"/>
                  </a:cxn>
                  <a:cxn ang="0">
                    <a:pos x="897" y="530"/>
                  </a:cxn>
                  <a:cxn ang="0">
                    <a:pos x="902" y="445"/>
                  </a:cxn>
                  <a:cxn ang="0">
                    <a:pos x="895" y="353"/>
                  </a:cxn>
                  <a:cxn ang="0">
                    <a:pos x="869" y="250"/>
                  </a:cxn>
                  <a:cxn ang="0">
                    <a:pos x="815" y="160"/>
                  </a:cxn>
                  <a:cxn ang="0">
                    <a:pos x="743" y="92"/>
                  </a:cxn>
                  <a:cxn ang="0">
                    <a:pos x="657" y="44"/>
                  </a:cxn>
                  <a:cxn ang="0">
                    <a:pos x="564" y="14"/>
                  </a:cxn>
                  <a:cxn ang="0">
                    <a:pos x="468" y="1"/>
                  </a:cxn>
                  <a:cxn ang="0">
                    <a:pos x="377" y="4"/>
                  </a:cxn>
                  <a:cxn ang="0">
                    <a:pos x="295" y="22"/>
                  </a:cxn>
                </a:cxnLst>
                <a:rect l="0" t="0" r="r" b="b"/>
                <a:pathLst>
                  <a:path w="902" h="1264">
                    <a:moveTo>
                      <a:pt x="260" y="36"/>
                    </a:moveTo>
                    <a:lnTo>
                      <a:pt x="218" y="60"/>
                    </a:lnTo>
                    <a:lnTo>
                      <a:pt x="179" y="89"/>
                    </a:lnTo>
                    <a:lnTo>
                      <a:pt x="142" y="120"/>
                    </a:lnTo>
                    <a:lnTo>
                      <a:pt x="109" y="155"/>
                    </a:lnTo>
                    <a:lnTo>
                      <a:pt x="79" y="191"/>
                    </a:lnTo>
                    <a:lnTo>
                      <a:pt x="54" y="233"/>
                    </a:lnTo>
                    <a:lnTo>
                      <a:pt x="32" y="277"/>
                    </a:lnTo>
                    <a:lnTo>
                      <a:pt x="16" y="323"/>
                    </a:lnTo>
                    <a:lnTo>
                      <a:pt x="5" y="372"/>
                    </a:lnTo>
                    <a:lnTo>
                      <a:pt x="0" y="425"/>
                    </a:lnTo>
                    <a:lnTo>
                      <a:pt x="1" y="481"/>
                    </a:lnTo>
                    <a:lnTo>
                      <a:pt x="9" y="538"/>
                    </a:lnTo>
                    <a:lnTo>
                      <a:pt x="24" y="599"/>
                    </a:lnTo>
                    <a:lnTo>
                      <a:pt x="47" y="663"/>
                    </a:lnTo>
                    <a:lnTo>
                      <a:pt x="77" y="728"/>
                    </a:lnTo>
                    <a:lnTo>
                      <a:pt x="116" y="797"/>
                    </a:lnTo>
                    <a:lnTo>
                      <a:pt x="127" y="816"/>
                    </a:lnTo>
                    <a:lnTo>
                      <a:pt x="140" y="833"/>
                    </a:lnTo>
                    <a:lnTo>
                      <a:pt x="152" y="851"/>
                    </a:lnTo>
                    <a:lnTo>
                      <a:pt x="164" y="869"/>
                    </a:lnTo>
                    <a:lnTo>
                      <a:pt x="176" y="887"/>
                    </a:lnTo>
                    <a:lnTo>
                      <a:pt x="188" y="906"/>
                    </a:lnTo>
                    <a:lnTo>
                      <a:pt x="200" y="923"/>
                    </a:lnTo>
                    <a:lnTo>
                      <a:pt x="211" y="941"/>
                    </a:lnTo>
                    <a:lnTo>
                      <a:pt x="216" y="953"/>
                    </a:lnTo>
                    <a:lnTo>
                      <a:pt x="221" y="964"/>
                    </a:lnTo>
                    <a:lnTo>
                      <a:pt x="225" y="975"/>
                    </a:lnTo>
                    <a:lnTo>
                      <a:pt x="230" y="986"/>
                    </a:lnTo>
                    <a:lnTo>
                      <a:pt x="234" y="998"/>
                    </a:lnTo>
                    <a:lnTo>
                      <a:pt x="239" y="1009"/>
                    </a:lnTo>
                    <a:lnTo>
                      <a:pt x="244" y="1021"/>
                    </a:lnTo>
                    <a:lnTo>
                      <a:pt x="248" y="1032"/>
                    </a:lnTo>
                    <a:lnTo>
                      <a:pt x="253" y="1077"/>
                    </a:lnTo>
                    <a:lnTo>
                      <a:pt x="257" y="1122"/>
                    </a:lnTo>
                    <a:lnTo>
                      <a:pt x="263" y="1168"/>
                    </a:lnTo>
                    <a:lnTo>
                      <a:pt x="268" y="1214"/>
                    </a:lnTo>
                    <a:lnTo>
                      <a:pt x="274" y="1227"/>
                    </a:lnTo>
                    <a:lnTo>
                      <a:pt x="281" y="1238"/>
                    </a:lnTo>
                    <a:lnTo>
                      <a:pt x="286" y="1251"/>
                    </a:lnTo>
                    <a:lnTo>
                      <a:pt x="293" y="1264"/>
                    </a:lnTo>
                    <a:lnTo>
                      <a:pt x="313" y="1264"/>
                    </a:lnTo>
                    <a:lnTo>
                      <a:pt x="333" y="1264"/>
                    </a:lnTo>
                    <a:lnTo>
                      <a:pt x="353" y="1264"/>
                    </a:lnTo>
                    <a:lnTo>
                      <a:pt x="374" y="1264"/>
                    </a:lnTo>
                    <a:lnTo>
                      <a:pt x="393" y="1264"/>
                    </a:lnTo>
                    <a:lnTo>
                      <a:pt x="414" y="1264"/>
                    </a:lnTo>
                    <a:lnTo>
                      <a:pt x="434" y="1264"/>
                    </a:lnTo>
                    <a:lnTo>
                      <a:pt x="454" y="1264"/>
                    </a:lnTo>
                    <a:lnTo>
                      <a:pt x="474" y="1264"/>
                    </a:lnTo>
                    <a:lnTo>
                      <a:pt x="494" y="1264"/>
                    </a:lnTo>
                    <a:lnTo>
                      <a:pt x="514" y="1264"/>
                    </a:lnTo>
                    <a:lnTo>
                      <a:pt x="534" y="1264"/>
                    </a:lnTo>
                    <a:lnTo>
                      <a:pt x="555" y="1264"/>
                    </a:lnTo>
                    <a:lnTo>
                      <a:pt x="574" y="1264"/>
                    </a:lnTo>
                    <a:lnTo>
                      <a:pt x="595" y="1264"/>
                    </a:lnTo>
                    <a:lnTo>
                      <a:pt x="614" y="1264"/>
                    </a:lnTo>
                    <a:lnTo>
                      <a:pt x="619" y="1259"/>
                    </a:lnTo>
                    <a:lnTo>
                      <a:pt x="624" y="1255"/>
                    </a:lnTo>
                    <a:lnTo>
                      <a:pt x="628" y="1250"/>
                    </a:lnTo>
                    <a:lnTo>
                      <a:pt x="634" y="1245"/>
                    </a:lnTo>
                    <a:lnTo>
                      <a:pt x="639" y="1241"/>
                    </a:lnTo>
                    <a:lnTo>
                      <a:pt x="643" y="1236"/>
                    </a:lnTo>
                    <a:lnTo>
                      <a:pt x="649" y="1231"/>
                    </a:lnTo>
                    <a:lnTo>
                      <a:pt x="654" y="1227"/>
                    </a:lnTo>
                    <a:lnTo>
                      <a:pt x="656" y="1184"/>
                    </a:lnTo>
                    <a:lnTo>
                      <a:pt x="659" y="1143"/>
                    </a:lnTo>
                    <a:lnTo>
                      <a:pt x="663" y="1101"/>
                    </a:lnTo>
                    <a:lnTo>
                      <a:pt x="665" y="1059"/>
                    </a:lnTo>
                    <a:lnTo>
                      <a:pt x="672" y="1035"/>
                    </a:lnTo>
                    <a:lnTo>
                      <a:pt x="679" y="1009"/>
                    </a:lnTo>
                    <a:lnTo>
                      <a:pt x="686" y="985"/>
                    </a:lnTo>
                    <a:lnTo>
                      <a:pt x="693" y="961"/>
                    </a:lnTo>
                    <a:lnTo>
                      <a:pt x="699" y="947"/>
                    </a:lnTo>
                    <a:lnTo>
                      <a:pt x="704" y="934"/>
                    </a:lnTo>
                    <a:lnTo>
                      <a:pt x="710" y="922"/>
                    </a:lnTo>
                    <a:lnTo>
                      <a:pt x="717" y="909"/>
                    </a:lnTo>
                    <a:lnTo>
                      <a:pt x="725" y="896"/>
                    </a:lnTo>
                    <a:lnTo>
                      <a:pt x="732" y="885"/>
                    </a:lnTo>
                    <a:lnTo>
                      <a:pt x="740" y="872"/>
                    </a:lnTo>
                    <a:lnTo>
                      <a:pt x="748" y="861"/>
                    </a:lnTo>
                    <a:lnTo>
                      <a:pt x="763" y="840"/>
                    </a:lnTo>
                    <a:lnTo>
                      <a:pt x="778" y="818"/>
                    </a:lnTo>
                    <a:lnTo>
                      <a:pt x="794" y="794"/>
                    </a:lnTo>
                    <a:lnTo>
                      <a:pt x="810" y="767"/>
                    </a:lnTo>
                    <a:lnTo>
                      <a:pt x="825" y="740"/>
                    </a:lnTo>
                    <a:lnTo>
                      <a:pt x="841" y="710"/>
                    </a:lnTo>
                    <a:lnTo>
                      <a:pt x="855" y="677"/>
                    </a:lnTo>
                    <a:lnTo>
                      <a:pt x="868" y="643"/>
                    </a:lnTo>
                    <a:lnTo>
                      <a:pt x="879" y="607"/>
                    </a:lnTo>
                    <a:lnTo>
                      <a:pt x="889" y="569"/>
                    </a:lnTo>
                    <a:lnTo>
                      <a:pt x="897" y="530"/>
                    </a:lnTo>
                    <a:lnTo>
                      <a:pt x="901" y="489"/>
                    </a:lnTo>
                    <a:lnTo>
                      <a:pt x="902" y="445"/>
                    </a:lnTo>
                    <a:lnTo>
                      <a:pt x="901" y="399"/>
                    </a:lnTo>
                    <a:lnTo>
                      <a:pt x="895" y="353"/>
                    </a:lnTo>
                    <a:lnTo>
                      <a:pt x="886" y="303"/>
                    </a:lnTo>
                    <a:lnTo>
                      <a:pt x="869" y="250"/>
                    </a:lnTo>
                    <a:lnTo>
                      <a:pt x="845" y="203"/>
                    </a:lnTo>
                    <a:lnTo>
                      <a:pt x="815" y="160"/>
                    </a:lnTo>
                    <a:lnTo>
                      <a:pt x="781" y="124"/>
                    </a:lnTo>
                    <a:lnTo>
                      <a:pt x="743" y="92"/>
                    </a:lnTo>
                    <a:lnTo>
                      <a:pt x="701" y="66"/>
                    </a:lnTo>
                    <a:lnTo>
                      <a:pt x="657" y="44"/>
                    </a:lnTo>
                    <a:lnTo>
                      <a:pt x="611" y="27"/>
                    </a:lnTo>
                    <a:lnTo>
                      <a:pt x="564" y="14"/>
                    </a:lnTo>
                    <a:lnTo>
                      <a:pt x="515" y="5"/>
                    </a:lnTo>
                    <a:lnTo>
                      <a:pt x="468" y="1"/>
                    </a:lnTo>
                    <a:lnTo>
                      <a:pt x="422" y="0"/>
                    </a:lnTo>
                    <a:lnTo>
                      <a:pt x="377" y="4"/>
                    </a:lnTo>
                    <a:lnTo>
                      <a:pt x="335" y="12"/>
                    </a:lnTo>
                    <a:lnTo>
                      <a:pt x="295" y="22"/>
                    </a:lnTo>
                    <a:lnTo>
                      <a:pt x="260" y="36"/>
                    </a:lnTo>
                    <a:close/>
                  </a:path>
                </a:pathLst>
              </a:custGeom>
              <a:solidFill>
                <a:srgbClr val="EF8914"/>
              </a:solidFill>
              <a:ln w="9525">
                <a:noFill/>
                <a:round/>
                <a:headEnd/>
                <a:tailEnd/>
              </a:ln>
              <a:effectLst/>
            </p:spPr>
            <p:txBody>
              <a:bodyPr/>
              <a:lstStyle/>
              <a:p>
                <a:pPr>
                  <a:defRPr/>
                </a:pPr>
                <a:endParaRPr lang="en-US">
                  <a:latin typeface="Arial" charset="0"/>
                  <a:cs typeface="+mn-cs"/>
                </a:endParaRPr>
              </a:p>
            </p:txBody>
          </p:sp>
          <p:sp>
            <p:nvSpPr>
              <p:cNvPr id="6235" name="Freeform 91"/>
              <p:cNvSpPr>
                <a:spLocks/>
              </p:cNvSpPr>
              <p:nvPr/>
            </p:nvSpPr>
            <p:spPr bwMode="auto">
              <a:xfrm>
                <a:off x="2207" y="2836"/>
                <a:ext cx="448" cy="629"/>
              </a:xfrm>
              <a:custGeom>
                <a:avLst/>
                <a:gdLst/>
                <a:ahLst/>
                <a:cxnLst>
                  <a:cxn ang="0">
                    <a:pos x="219" y="58"/>
                  </a:cxn>
                  <a:cxn ang="0">
                    <a:pos x="143" y="117"/>
                  </a:cxn>
                  <a:cxn ang="0">
                    <a:pos x="79" y="190"/>
                  </a:cxn>
                  <a:cxn ang="0">
                    <a:pos x="32" y="273"/>
                  </a:cxn>
                  <a:cxn ang="0">
                    <a:pos x="6" y="369"/>
                  </a:cxn>
                  <a:cxn ang="0">
                    <a:pos x="1" y="477"/>
                  </a:cxn>
                  <a:cxn ang="0">
                    <a:pos x="24" y="595"/>
                  </a:cxn>
                  <a:cxn ang="0">
                    <a:pos x="77" y="724"/>
                  </a:cxn>
                  <a:cxn ang="0">
                    <a:pos x="128" y="812"/>
                  </a:cxn>
                  <a:cxn ang="0">
                    <a:pos x="152" y="847"/>
                  </a:cxn>
                  <a:cxn ang="0">
                    <a:pos x="176" y="884"/>
                  </a:cxn>
                  <a:cxn ang="0">
                    <a:pos x="200" y="920"/>
                  </a:cxn>
                  <a:cxn ang="0">
                    <a:pos x="216" y="949"/>
                  </a:cxn>
                  <a:cxn ang="0">
                    <a:pos x="226" y="972"/>
                  </a:cxn>
                  <a:cxn ang="0">
                    <a:pos x="235" y="995"/>
                  </a:cxn>
                  <a:cxn ang="0">
                    <a:pos x="244" y="1017"/>
                  </a:cxn>
                  <a:cxn ang="0">
                    <a:pos x="253" y="1073"/>
                  </a:cxn>
                  <a:cxn ang="0">
                    <a:pos x="264" y="1164"/>
                  </a:cxn>
                  <a:cxn ang="0">
                    <a:pos x="274" y="1223"/>
                  </a:cxn>
                  <a:cxn ang="0">
                    <a:pos x="287" y="1247"/>
                  </a:cxn>
                  <a:cxn ang="0">
                    <a:pos x="313" y="1260"/>
                  </a:cxn>
                  <a:cxn ang="0">
                    <a:pos x="353" y="1260"/>
                  </a:cxn>
                  <a:cxn ang="0">
                    <a:pos x="393" y="1260"/>
                  </a:cxn>
                  <a:cxn ang="0">
                    <a:pos x="433" y="1260"/>
                  </a:cxn>
                  <a:cxn ang="0">
                    <a:pos x="473" y="1260"/>
                  </a:cxn>
                  <a:cxn ang="0">
                    <a:pos x="513" y="1260"/>
                  </a:cxn>
                  <a:cxn ang="0">
                    <a:pos x="553" y="1260"/>
                  </a:cxn>
                  <a:cxn ang="0">
                    <a:pos x="593" y="1260"/>
                  </a:cxn>
                  <a:cxn ang="0">
                    <a:pos x="617" y="1255"/>
                  </a:cxn>
                  <a:cxn ang="0">
                    <a:pos x="626" y="1246"/>
                  </a:cxn>
                  <a:cxn ang="0">
                    <a:pos x="635" y="1236"/>
                  </a:cxn>
                  <a:cxn ang="0">
                    <a:pos x="645" y="1226"/>
                  </a:cxn>
                  <a:cxn ang="0">
                    <a:pos x="652" y="1180"/>
                  </a:cxn>
                  <a:cxn ang="0">
                    <a:pos x="659" y="1097"/>
                  </a:cxn>
                  <a:cxn ang="0">
                    <a:pos x="668" y="1031"/>
                  </a:cxn>
                  <a:cxn ang="0">
                    <a:pos x="682" y="981"/>
                  </a:cxn>
                  <a:cxn ang="0">
                    <a:pos x="694" y="944"/>
                  </a:cxn>
                  <a:cxn ang="0">
                    <a:pos x="707" y="919"/>
                  </a:cxn>
                  <a:cxn ang="0">
                    <a:pos x="721" y="893"/>
                  </a:cxn>
                  <a:cxn ang="0">
                    <a:pos x="736" y="869"/>
                  </a:cxn>
                  <a:cxn ang="0">
                    <a:pos x="758" y="837"/>
                  </a:cxn>
                  <a:cxn ang="0">
                    <a:pos x="789" y="791"/>
                  </a:cxn>
                  <a:cxn ang="0">
                    <a:pos x="821" y="737"/>
                  </a:cxn>
                  <a:cxn ang="0">
                    <a:pos x="850" y="675"/>
                  </a:cxn>
                  <a:cxn ang="0">
                    <a:pos x="874" y="606"/>
                  </a:cxn>
                  <a:cxn ang="0">
                    <a:pos x="891" y="527"/>
                  </a:cxn>
                  <a:cxn ang="0">
                    <a:pos x="898" y="442"/>
                  </a:cxn>
                  <a:cxn ang="0">
                    <a:pos x="891" y="350"/>
                  </a:cxn>
                  <a:cxn ang="0">
                    <a:pos x="863" y="247"/>
                  </a:cxn>
                  <a:cxn ang="0">
                    <a:pos x="811" y="159"/>
                  </a:cxn>
                  <a:cxn ang="0">
                    <a:pos x="739" y="91"/>
                  </a:cxn>
                  <a:cxn ang="0">
                    <a:pos x="655" y="42"/>
                  </a:cxn>
                  <a:cxn ang="0">
                    <a:pos x="563" y="12"/>
                  </a:cxn>
                  <a:cxn ang="0">
                    <a:pos x="469" y="0"/>
                  </a:cxn>
                  <a:cxn ang="0">
                    <a:pos x="378" y="3"/>
                  </a:cxn>
                  <a:cxn ang="0">
                    <a:pos x="296" y="20"/>
                  </a:cxn>
                </a:cxnLst>
                <a:rect l="0" t="0" r="r" b="b"/>
                <a:pathLst>
                  <a:path w="898" h="1260">
                    <a:moveTo>
                      <a:pt x="260" y="34"/>
                    </a:moveTo>
                    <a:lnTo>
                      <a:pt x="219" y="58"/>
                    </a:lnTo>
                    <a:lnTo>
                      <a:pt x="179" y="86"/>
                    </a:lnTo>
                    <a:lnTo>
                      <a:pt x="143" y="117"/>
                    </a:lnTo>
                    <a:lnTo>
                      <a:pt x="109" y="152"/>
                    </a:lnTo>
                    <a:lnTo>
                      <a:pt x="79" y="190"/>
                    </a:lnTo>
                    <a:lnTo>
                      <a:pt x="54" y="230"/>
                    </a:lnTo>
                    <a:lnTo>
                      <a:pt x="32" y="273"/>
                    </a:lnTo>
                    <a:lnTo>
                      <a:pt x="16" y="320"/>
                    </a:lnTo>
                    <a:lnTo>
                      <a:pt x="6" y="369"/>
                    </a:lnTo>
                    <a:lnTo>
                      <a:pt x="0" y="421"/>
                    </a:lnTo>
                    <a:lnTo>
                      <a:pt x="1" y="477"/>
                    </a:lnTo>
                    <a:lnTo>
                      <a:pt x="9" y="534"/>
                    </a:lnTo>
                    <a:lnTo>
                      <a:pt x="24" y="595"/>
                    </a:lnTo>
                    <a:lnTo>
                      <a:pt x="47" y="659"/>
                    </a:lnTo>
                    <a:lnTo>
                      <a:pt x="77" y="724"/>
                    </a:lnTo>
                    <a:lnTo>
                      <a:pt x="116" y="793"/>
                    </a:lnTo>
                    <a:lnTo>
                      <a:pt x="128" y="812"/>
                    </a:lnTo>
                    <a:lnTo>
                      <a:pt x="140" y="829"/>
                    </a:lnTo>
                    <a:lnTo>
                      <a:pt x="152" y="847"/>
                    </a:lnTo>
                    <a:lnTo>
                      <a:pt x="165" y="866"/>
                    </a:lnTo>
                    <a:lnTo>
                      <a:pt x="176" y="884"/>
                    </a:lnTo>
                    <a:lnTo>
                      <a:pt x="189" y="902"/>
                    </a:lnTo>
                    <a:lnTo>
                      <a:pt x="200" y="920"/>
                    </a:lnTo>
                    <a:lnTo>
                      <a:pt x="212" y="937"/>
                    </a:lnTo>
                    <a:lnTo>
                      <a:pt x="216" y="949"/>
                    </a:lnTo>
                    <a:lnTo>
                      <a:pt x="221" y="960"/>
                    </a:lnTo>
                    <a:lnTo>
                      <a:pt x="226" y="972"/>
                    </a:lnTo>
                    <a:lnTo>
                      <a:pt x="230" y="983"/>
                    </a:lnTo>
                    <a:lnTo>
                      <a:pt x="235" y="995"/>
                    </a:lnTo>
                    <a:lnTo>
                      <a:pt x="239" y="1005"/>
                    </a:lnTo>
                    <a:lnTo>
                      <a:pt x="244" y="1017"/>
                    </a:lnTo>
                    <a:lnTo>
                      <a:pt x="249" y="1028"/>
                    </a:lnTo>
                    <a:lnTo>
                      <a:pt x="253" y="1073"/>
                    </a:lnTo>
                    <a:lnTo>
                      <a:pt x="258" y="1118"/>
                    </a:lnTo>
                    <a:lnTo>
                      <a:pt x="264" y="1164"/>
                    </a:lnTo>
                    <a:lnTo>
                      <a:pt x="268" y="1210"/>
                    </a:lnTo>
                    <a:lnTo>
                      <a:pt x="274" y="1223"/>
                    </a:lnTo>
                    <a:lnTo>
                      <a:pt x="281" y="1234"/>
                    </a:lnTo>
                    <a:lnTo>
                      <a:pt x="287" y="1247"/>
                    </a:lnTo>
                    <a:lnTo>
                      <a:pt x="293" y="1260"/>
                    </a:lnTo>
                    <a:lnTo>
                      <a:pt x="313" y="1260"/>
                    </a:lnTo>
                    <a:lnTo>
                      <a:pt x="334" y="1260"/>
                    </a:lnTo>
                    <a:lnTo>
                      <a:pt x="353" y="1260"/>
                    </a:lnTo>
                    <a:lnTo>
                      <a:pt x="373" y="1260"/>
                    </a:lnTo>
                    <a:lnTo>
                      <a:pt x="393" y="1260"/>
                    </a:lnTo>
                    <a:lnTo>
                      <a:pt x="413" y="1260"/>
                    </a:lnTo>
                    <a:lnTo>
                      <a:pt x="433" y="1260"/>
                    </a:lnTo>
                    <a:lnTo>
                      <a:pt x="454" y="1260"/>
                    </a:lnTo>
                    <a:lnTo>
                      <a:pt x="473" y="1260"/>
                    </a:lnTo>
                    <a:lnTo>
                      <a:pt x="493" y="1260"/>
                    </a:lnTo>
                    <a:lnTo>
                      <a:pt x="513" y="1260"/>
                    </a:lnTo>
                    <a:lnTo>
                      <a:pt x="533" y="1260"/>
                    </a:lnTo>
                    <a:lnTo>
                      <a:pt x="553" y="1260"/>
                    </a:lnTo>
                    <a:lnTo>
                      <a:pt x="572" y="1260"/>
                    </a:lnTo>
                    <a:lnTo>
                      <a:pt x="593" y="1260"/>
                    </a:lnTo>
                    <a:lnTo>
                      <a:pt x="612" y="1260"/>
                    </a:lnTo>
                    <a:lnTo>
                      <a:pt x="617" y="1255"/>
                    </a:lnTo>
                    <a:lnTo>
                      <a:pt x="622" y="1251"/>
                    </a:lnTo>
                    <a:lnTo>
                      <a:pt x="626" y="1246"/>
                    </a:lnTo>
                    <a:lnTo>
                      <a:pt x="631" y="1240"/>
                    </a:lnTo>
                    <a:lnTo>
                      <a:pt x="635" y="1236"/>
                    </a:lnTo>
                    <a:lnTo>
                      <a:pt x="640" y="1231"/>
                    </a:lnTo>
                    <a:lnTo>
                      <a:pt x="645" y="1226"/>
                    </a:lnTo>
                    <a:lnTo>
                      <a:pt x="649" y="1222"/>
                    </a:lnTo>
                    <a:lnTo>
                      <a:pt x="652" y="1180"/>
                    </a:lnTo>
                    <a:lnTo>
                      <a:pt x="655" y="1139"/>
                    </a:lnTo>
                    <a:lnTo>
                      <a:pt x="659" y="1097"/>
                    </a:lnTo>
                    <a:lnTo>
                      <a:pt x="661" y="1055"/>
                    </a:lnTo>
                    <a:lnTo>
                      <a:pt x="668" y="1031"/>
                    </a:lnTo>
                    <a:lnTo>
                      <a:pt x="675" y="1005"/>
                    </a:lnTo>
                    <a:lnTo>
                      <a:pt x="682" y="981"/>
                    </a:lnTo>
                    <a:lnTo>
                      <a:pt x="688" y="957"/>
                    </a:lnTo>
                    <a:lnTo>
                      <a:pt x="694" y="944"/>
                    </a:lnTo>
                    <a:lnTo>
                      <a:pt x="700" y="931"/>
                    </a:lnTo>
                    <a:lnTo>
                      <a:pt x="707" y="919"/>
                    </a:lnTo>
                    <a:lnTo>
                      <a:pt x="714" y="906"/>
                    </a:lnTo>
                    <a:lnTo>
                      <a:pt x="721" y="893"/>
                    </a:lnTo>
                    <a:lnTo>
                      <a:pt x="729" y="881"/>
                    </a:lnTo>
                    <a:lnTo>
                      <a:pt x="736" y="869"/>
                    </a:lnTo>
                    <a:lnTo>
                      <a:pt x="744" y="857"/>
                    </a:lnTo>
                    <a:lnTo>
                      <a:pt x="758" y="837"/>
                    </a:lnTo>
                    <a:lnTo>
                      <a:pt x="774" y="815"/>
                    </a:lnTo>
                    <a:lnTo>
                      <a:pt x="789" y="791"/>
                    </a:lnTo>
                    <a:lnTo>
                      <a:pt x="805" y="764"/>
                    </a:lnTo>
                    <a:lnTo>
                      <a:pt x="821" y="737"/>
                    </a:lnTo>
                    <a:lnTo>
                      <a:pt x="836" y="707"/>
                    </a:lnTo>
                    <a:lnTo>
                      <a:pt x="850" y="675"/>
                    </a:lnTo>
                    <a:lnTo>
                      <a:pt x="863" y="641"/>
                    </a:lnTo>
                    <a:lnTo>
                      <a:pt x="874" y="606"/>
                    </a:lnTo>
                    <a:lnTo>
                      <a:pt x="884" y="568"/>
                    </a:lnTo>
                    <a:lnTo>
                      <a:pt x="891" y="527"/>
                    </a:lnTo>
                    <a:lnTo>
                      <a:pt x="896" y="486"/>
                    </a:lnTo>
                    <a:lnTo>
                      <a:pt x="898" y="442"/>
                    </a:lnTo>
                    <a:lnTo>
                      <a:pt x="896" y="397"/>
                    </a:lnTo>
                    <a:lnTo>
                      <a:pt x="891" y="350"/>
                    </a:lnTo>
                    <a:lnTo>
                      <a:pt x="882" y="300"/>
                    </a:lnTo>
                    <a:lnTo>
                      <a:pt x="863" y="247"/>
                    </a:lnTo>
                    <a:lnTo>
                      <a:pt x="840" y="200"/>
                    </a:lnTo>
                    <a:lnTo>
                      <a:pt x="811" y="159"/>
                    </a:lnTo>
                    <a:lnTo>
                      <a:pt x="777" y="122"/>
                    </a:lnTo>
                    <a:lnTo>
                      <a:pt x="739" y="91"/>
                    </a:lnTo>
                    <a:lnTo>
                      <a:pt x="699" y="64"/>
                    </a:lnTo>
                    <a:lnTo>
                      <a:pt x="655" y="42"/>
                    </a:lnTo>
                    <a:lnTo>
                      <a:pt x="609" y="25"/>
                    </a:lnTo>
                    <a:lnTo>
                      <a:pt x="563" y="12"/>
                    </a:lnTo>
                    <a:lnTo>
                      <a:pt x="516" y="4"/>
                    </a:lnTo>
                    <a:lnTo>
                      <a:pt x="469" y="0"/>
                    </a:lnTo>
                    <a:lnTo>
                      <a:pt x="422" y="0"/>
                    </a:lnTo>
                    <a:lnTo>
                      <a:pt x="378" y="3"/>
                    </a:lnTo>
                    <a:lnTo>
                      <a:pt x="335" y="10"/>
                    </a:lnTo>
                    <a:lnTo>
                      <a:pt x="296" y="20"/>
                    </a:lnTo>
                    <a:lnTo>
                      <a:pt x="260" y="34"/>
                    </a:lnTo>
                    <a:close/>
                  </a:path>
                </a:pathLst>
              </a:custGeom>
              <a:solidFill>
                <a:srgbClr val="F29111"/>
              </a:solidFill>
              <a:ln w="9525">
                <a:noFill/>
                <a:round/>
                <a:headEnd/>
                <a:tailEnd/>
              </a:ln>
              <a:effectLst/>
            </p:spPr>
            <p:txBody>
              <a:bodyPr/>
              <a:lstStyle/>
              <a:p>
                <a:pPr>
                  <a:defRPr/>
                </a:pPr>
                <a:endParaRPr lang="en-US">
                  <a:latin typeface="Arial" charset="0"/>
                  <a:cs typeface="+mn-cs"/>
                </a:endParaRPr>
              </a:p>
            </p:txBody>
          </p:sp>
          <p:sp>
            <p:nvSpPr>
              <p:cNvPr id="6236" name="Freeform 92"/>
              <p:cNvSpPr>
                <a:spLocks/>
              </p:cNvSpPr>
              <p:nvPr/>
            </p:nvSpPr>
            <p:spPr bwMode="auto">
              <a:xfrm>
                <a:off x="2210" y="2839"/>
                <a:ext cx="443" cy="626"/>
              </a:xfrm>
              <a:custGeom>
                <a:avLst/>
                <a:gdLst/>
                <a:ahLst/>
                <a:cxnLst>
                  <a:cxn ang="0">
                    <a:pos x="218" y="58"/>
                  </a:cxn>
                  <a:cxn ang="0">
                    <a:pos x="142" y="116"/>
                  </a:cxn>
                  <a:cxn ang="0">
                    <a:pos x="79" y="189"/>
                  </a:cxn>
                  <a:cxn ang="0">
                    <a:pos x="31" y="272"/>
                  </a:cxn>
                  <a:cxn ang="0">
                    <a:pos x="5" y="369"/>
                  </a:cxn>
                  <a:cxn ang="0">
                    <a:pos x="1" y="476"/>
                  </a:cxn>
                  <a:cxn ang="0">
                    <a:pos x="24" y="594"/>
                  </a:cxn>
                  <a:cxn ang="0">
                    <a:pos x="77" y="723"/>
                  </a:cxn>
                  <a:cxn ang="0">
                    <a:pos x="128" y="810"/>
                  </a:cxn>
                  <a:cxn ang="0">
                    <a:pos x="152" y="845"/>
                  </a:cxn>
                  <a:cxn ang="0">
                    <a:pos x="176" y="882"/>
                  </a:cxn>
                  <a:cxn ang="0">
                    <a:pos x="201" y="918"/>
                  </a:cxn>
                  <a:cxn ang="0">
                    <a:pos x="217" y="948"/>
                  </a:cxn>
                  <a:cxn ang="0">
                    <a:pos x="225" y="970"/>
                  </a:cxn>
                  <a:cxn ang="0">
                    <a:pos x="234" y="993"/>
                  </a:cxn>
                  <a:cxn ang="0">
                    <a:pos x="243" y="1015"/>
                  </a:cxn>
                  <a:cxn ang="0">
                    <a:pos x="252" y="1072"/>
                  </a:cxn>
                  <a:cxn ang="0">
                    <a:pos x="263" y="1162"/>
                  </a:cxn>
                  <a:cxn ang="0">
                    <a:pos x="273" y="1221"/>
                  </a:cxn>
                  <a:cxn ang="0">
                    <a:pos x="286" y="1245"/>
                  </a:cxn>
                  <a:cxn ang="0">
                    <a:pos x="312" y="1258"/>
                  </a:cxn>
                  <a:cxn ang="0">
                    <a:pos x="353" y="1258"/>
                  </a:cxn>
                  <a:cxn ang="0">
                    <a:pos x="392" y="1258"/>
                  </a:cxn>
                  <a:cxn ang="0">
                    <a:pos x="432" y="1258"/>
                  </a:cxn>
                  <a:cxn ang="0">
                    <a:pos x="471" y="1258"/>
                  </a:cxn>
                  <a:cxn ang="0">
                    <a:pos x="512" y="1258"/>
                  </a:cxn>
                  <a:cxn ang="0">
                    <a:pos x="551" y="1258"/>
                  </a:cxn>
                  <a:cxn ang="0">
                    <a:pos x="591" y="1258"/>
                  </a:cxn>
                  <a:cxn ang="0">
                    <a:pos x="619" y="1249"/>
                  </a:cxn>
                  <a:cxn ang="0">
                    <a:pos x="636" y="1229"/>
                  </a:cxn>
                  <a:cxn ang="0">
                    <a:pos x="646" y="1178"/>
                  </a:cxn>
                  <a:cxn ang="0">
                    <a:pos x="653" y="1095"/>
                  </a:cxn>
                  <a:cxn ang="0">
                    <a:pos x="662" y="1029"/>
                  </a:cxn>
                  <a:cxn ang="0">
                    <a:pos x="676" y="980"/>
                  </a:cxn>
                  <a:cxn ang="0">
                    <a:pos x="689" y="942"/>
                  </a:cxn>
                  <a:cxn ang="0">
                    <a:pos x="703" y="917"/>
                  </a:cxn>
                  <a:cxn ang="0">
                    <a:pos x="717" y="891"/>
                  </a:cxn>
                  <a:cxn ang="0">
                    <a:pos x="732" y="867"/>
                  </a:cxn>
                  <a:cxn ang="0">
                    <a:pos x="753" y="835"/>
                  </a:cxn>
                  <a:cxn ang="0">
                    <a:pos x="784" y="790"/>
                  </a:cxn>
                  <a:cxn ang="0">
                    <a:pos x="816" y="736"/>
                  </a:cxn>
                  <a:cxn ang="0">
                    <a:pos x="844" y="675"/>
                  </a:cxn>
                  <a:cxn ang="0">
                    <a:pos x="869" y="605"/>
                  </a:cxn>
                  <a:cxn ang="0">
                    <a:pos x="886" y="528"/>
                  </a:cxn>
                  <a:cxn ang="0">
                    <a:pos x="892" y="442"/>
                  </a:cxn>
                  <a:cxn ang="0">
                    <a:pos x="886" y="350"/>
                  </a:cxn>
                  <a:cxn ang="0">
                    <a:pos x="858" y="248"/>
                  </a:cxn>
                  <a:cxn ang="0">
                    <a:pos x="806" y="160"/>
                  </a:cxn>
                  <a:cxn ang="0">
                    <a:pos x="735" y="92"/>
                  </a:cxn>
                  <a:cxn ang="0">
                    <a:pos x="652" y="44"/>
                  </a:cxn>
                  <a:cxn ang="0">
                    <a:pos x="561" y="14"/>
                  </a:cxn>
                  <a:cxn ang="0">
                    <a:pos x="468" y="0"/>
                  </a:cxn>
                  <a:cxn ang="0">
                    <a:pos x="378" y="2"/>
                  </a:cxn>
                  <a:cxn ang="0">
                    <a:pos x="296" y="20"/>
                  </a:cxn>
                </a:cxnLst>
                <a:rect l="0" t="0" r="r" b="b"/>
                <a:pathLst>
                  <a:path w="892" h="1258">
                    <a:moveTo>
                      <a:pt x="259" y="33"/>
                    </a:moveTo>
                    <a:lnTo>
                      <a:pt x="218" y="58"/>
                    </a:lnTo>
                    <a:lnTo>
                      <a:pt x="178" y="85"/>
                    </a:lnTo>
                    <a:lnTo>
                      <a:pt x="142" y="116"/>
                    </a:lnTo>
                    <a:lnTo>
                      <a:pt x="109" y="151"/>
                    </a:lnTo>
                    <a:lnTo>
                      <a:pt x="79" y="189"/>
                    </a:lnTo>
                    <a:lnTo>
                      <a:pt x="53" y="229"/>
                    </a:lnTo>
                    <a:lnTo>
                      <a:pt x="31" y="272"/>
                    </a:lnTo>
                    <a:lnTo>
                      <a:pt x="15" y="319"/>
                    </a:lnTo>
                    <a:lnTo>
                      <a:pt x="5" y="369"/>
                    </a:lnTo>
                    <a:lnTo>
                      <a:pt x="0" y="420"/>
                    </a:lnTo>
                    <a:lnTo>
                      <a:pt x="1" y="476"/>
                    </a:lnTo>
                    <a:lnTo>
                      <a:pt x="10" y="533"/>
                    </a:lnTo>
                    <a:lnTo>
                      <a:pt x="24" y="594"/>
                    </a:lnTo>
                    <a:lnTo>
                      <a:pt x="48" y="658"/>
                    </a:lnTo>
                    <a:lnTo>
                      <a:pt x="77" y="723"/>
                    </a:lnTo>
                    <a:lnTo>
                      <a:pt x="117" y="792"/>
                    </a:lnTo>
                    <a:lnTo>
                      <a:pt x="128" y="810"/>
                    </a:lnTo>
                    <a:lnTo>
                      <a:pt x="140" y="828"/>
                    </a:lnTo>
                    <a:lnTo>
                      <a:pt x="152" y="845"/>
                    </a:lnTo>
                    <a:lnTo>
                      <a:pt x="164" y="864"/>
                    </a:lnTo>
                    <a:lnTo>
                      <a:pt x="176" y="882"/>
                    </a:lnTo>
                    <a:lnTo>
                      <a:pt x="188" y="901"/>
                    </a:lnTo>
                    <a:lnTo>
                      <a:pt x="201" y="918"/>
                    </a:lnTo>
                    <a:lnTo>
                      <a:pt x="212" y="936"/>
                    </a:lnTo>
                    <a:lnTo>
                      <a:pt x="217" y="948"/>
                    </a:lnTo>
                    <a:lnTo>
                      <a:pt x="221" y="958"/>
                    </a:lnTo>
                    <a:lnTo>
                      <a:pt x="225" y="970"/>
                    </a:lnTo>
                    <a:lnTo>
                      <a:pt x="229" y="981"/>
                    </a:lnTo>
                    <a:lnTo>
                      <a:pt x="234" y="993"/>
                    </a:lnTo>
                    <a:lnTo>
                      <a:pt x="239" y="1003"/>
                    </a:lnTo>
                    <a:lnTo>
                      <a:pt x="243" y="1015"/>
                    </a:lnTo>
                    <a:lnTo>
                      <a:pt x="248" y="1026"/>
                    </a:lnTo>
                    <a:lnTo>
                      <a:pt x="252" y="1072"/>
                    </a:lnTo>
                    <a:lnTo>
                      <a:pt x="257" y="1117"/>
                    </a:lnTo>
                    <a:lnTo>
                      <a:pt x="263" y="1162"/>
                    </a:lnTo>
                    <a:lnTo>
                      <a:pt x="267" y="1208"/>
                    </a:lnTo>
                    <a:lnTo>
                      <a:pt x="273" y="1221"/>
                    </a:lnTo>
                    <a:lnTo>
                      <a:pt x="280" y="1232"/>
                    </a:lnTo>
                    <a:lnTo>
                      <a:pt x="286" y="1245"/>
                    </a:lnTo>
                    <a:lnTo>
                      <a:pt x="293" y="1258"/>
                    </a:lnTo>
                    <a:lnTo>
                      <a:pt x="312" y="1258"/>
                    </a:lnTo>
                    <a:lnTo>
                      <a:pt x="333" y="1258"/>
                    </a:lnTo>
                    <a:lnTo>
                      <a:pt x="353" y="1258"/>
                    </a:lnTo>
                    <a:lnTo>
                      <a:pt x="372" y="1258"/>
                    </a:lnTo>
                    <a:lnTo>
                      <a:pt x="392" y="1258"/>
                    </a:lnTo>
                    <a:lnTo>
                      <a:pt x="413" y="1258"/>
                    </a:lnTo>
                    <a:lnTo>
                      <a:pt x="432" y="1258"/>
                    </a:lnTo>
                    <a:lnTo>
                      <a:pt x="452" y="1258"/>
                    </a:lnTo>
                    <a:lnTo>
                      <a:pt x="471" y="1258"/>
                    </a:lnTo>
                    <a:lnTo>
                      <a:pt x="492" y="1258"/>
                    </a:lnTo>
                    <a:lnTo>
                      <a:pt x="512" y="1258"/>
                    </a:lnTo>
                    <a:lnTo>
                      <a:pt x="531" y="1258"/>
                    </a:lnTo>
                    <a:lnTo>
                      <a:pt x="551" y="1258"/>
                    </a:lnTo>
                    <a:lnTo>
                      <a:pt x="571" y="1258"/>
                    </a:lnTo>
                    <a:lnTo>
                      <a:pt x="591" y="1258"/>
                    </a:lnTo>
                    <a:lnTo>
                      <a:pt x="611" y="1258"/>
                    </a:lnTo>
                    <a:lnTo>
                      <a:pt x="619" y="1249"/>
                    </a:lnTo>
                    <a:lnTo>
                      <a:pt x="627" y="1238"/>
                    </a:lnTo>
                    <a:lnTo>
                      <a:pt x="636" y="1229"/>
                    </a:lnTo>
                    <a:lnTo>
                      <a:pt x="644" y="1220"/>
                    </a:lnTo>
                    <a:lnTo>
                      <a:pt x="646" y="1178"/>
                    </a:lnTo>
                    <a:lnTo>
                      <a:pt x="650" y="1137"/>
                    </a:lnTo>
                    <a:lnTo>
                      <a:pt x="653" y="1095"/>
                    </a:lnTo>
                    <a:lnTo>
                      <a:pt x="656" y="1053"/>
                    </a:lnTo>
                    <a:lnTo>
                      <a:pt x="662" y="1029"/>
                    </a:lnTo>
                    <a:lnTo>
                      <a:pt x="669" y="1004"/>
                    </a:lnTo>
                    <a:lnTo>
                      <a:pt x="676" y="980"/>
                    </a:lnTo>
                    <a:lnTo>
                      <a:pt x="683" y="955"/>
                    </a:lnTo>
                    <a:lnTo>
                      <a:pt x="689" y="942"/>
                    </a:lnTo>
                    <a:lnTo>
                      <a:pt x="696" y="929"/>
                    </a:lnTo>
                    <a:lnTo>
                      <a:pt x="703" y="917"/>
                    </a:lnTo>
                    <a:lnTo>
                      <a:pt x="710" y="904"/>
                    </a:lnTo>
                    <a:lnTo>
                      <a:pt x="717" y="891"/>
                    </a:lnTo>
                    <a:lnTo>
                      <a:pt x="725" y="879"/>
                    </a:lnTo>
                    <a:lnTo>
                      <a:pt x="732" y="867"/>
                    </a:lnTo>
                    <a:lnTo>
                      <a:pt x="740" y="855"/>
                    </a:lnTo>
                    <a:lnTo>
                      <a:pt x="753" y="835"/>
                    </a:lnTo>
                    <a:lnTo>
                      <a:pt x="768" y="813"/>
                    </a:lnTo>
                    <a:lnTo>
                      <a:pt x="784" y="790"/>
                    </a:lnTo>
                    <a:lnTo>
                      <a:pt x="799" y="764"/>
                    </a:lnTo>
                    <a:lnTo>
                      <a:pt x="816" y="736"/>
                    </a:lnTo>
                    <a:lnTo>
                      <a:pt x="831" y="706"/>
                    </a:lnTo>
                    <a:lnTo>
                      <a:pt x="844" y="675"/>
                    </a:lnTo>
                    <a:lnTo>
                      <a:pt x="857" y="640"/>
                    </a:lnTo>
                    <a:lnTo>
                      <a:pt x="869" y="605"/>
                    </a:lnTo>
                    <a:lnTo>
                      <a:pt x="878" y="567"/>
                    </a:lnTo>
                    <a:lnTo>
                      <a:pt x="886" y="528"/>
                    </a:lnTo>
                    <a:lnTo>
                      <a:pt x="890" y="486"/>
                    </a:lnTo>
                    <a:lnTo>
                      <a:pt x="892" y="442"/>
                    </a:lnTo>
                    <a:lnTo>
                      <a:pt x="890" y="397"/>
                    </a:lnTo>
                    <a:lnTo>
                      <a:pt x="886" y="350"/>
                    </a:lnTo>
                    <a:lnTo>
                      <a:pt x="877" y="301"/>
                    </a:lnTo>
                    <a:lnTo>
                      <a:pt x="858" y="248"/>
                    </a:lnTo>
                    <a:lnTo>
                      <a:pt x="835" y="202"/>
                    </a:lnTo>
                    <a:lnTo>
                      <a:pt x="806" y="160"/>
                    </a:lnTo>
                    <a:lnTo>
                      <a:pt x="773" y="123"/>
                    </a:lnTo>
                    <a:lnTo>
                      <a:pt x="735" y="92"/>
                    </a:lnTo>
                    <a:lnTo>
                      <a:pt x="695" y="66"/>
                    </a:lnTo>
                    <a:lnTo>
                      <a:pt x="652" y="44"/>
                    </a:lnTo>
                    <a:lnTo>
                      <a:pt x="607" y="27"/>
                    </a:lnTo>
                    <a:lnTo>
                      <a:pt x="561" y="14"/>
                    </a:lnTo>
                    <a:lnTo>
                      <a:pt x="515" y="5"/>
                    </a:lnTo>
                    <a:lnTo>
                      <a:pt x="468" y="0"/>
                    </a:lnTo>
                    <a:lnTo>
                      <a:pt x="423" y="0"/>
                    </a:lnTo>
                    <a:lnTo>
                      <a:pt x="378" y="2"/>
                    </a:lnTo>
                    <a:lnTo>
                      <a:pt x="335" y="9"/>
                    </a:lnTo>
                    <a:lnTo>
                      <a:pt x="296" y="20"/>
                    </a:lnTo>
                    <a:lnTo>
                      <a:pt x="259" y="33"/>
                    </a:lnTo>
                    <a:close/>
                  </a:path>
                </a:pathLst>
              </a:custGeom>
              <a:solidFill>
                <a:srgbClr val="F49B0F"/>
              </a:solidFill>
              <a:ln w="9525">
                <a:noFill/>
                <a:round/>
                <a:headEnd/>
                <a:tailEnd/>
              </a:ln>
              <a:effectLst/>
            </p:spPr>
            <p:txBody>
              <a:bodyPr/>
              <a:lstStyle/>
              <a:p>
                <a:pPr>
                  <a:defRPr/>
                </a:pPr>
                <a:endParaRPr lang="en-US">
                  <a:latin typeface="Arial" charset="0"/>
                  <a:cs typeface="+mn-cs"/>
                </a:endParaRPr>
              </a:p>
            </p:txBody>
          </p:sp>
          <p:sp>
            <p:nvSpPr>
              <p:cNvPr id="6237" name="Freeform 93"/>
              <p:cNvSpPr>
                <a:spLocks/>
              </p:cNvSpPr>
              <p:nvPr/>
            </p:nvSpPr>
            <p:spPr bwMode="auto">
              <a:xfrm>
                <a:off x="2210" y="2839"/>
                <a:ext cx="443" cy="626"/>
              </a:xfrm>
              <a:custGeom>
                <a:avLst/>
                <a:gdLst/>
                <a:ahLst/>
                <a:cxnLst>
                  <a:cxn ang="0">
                    <a:pos x="216" y="58"/>
                  </a:cxn>
                  <a:cxn ang="0">
                    <a:pos x="140" y="117"/>
                  </a:cxn>
                  <a:cxn ang="0">
                    <a:pos x="78" y="188"/>
                  </a:cxn>
                  <a:cxn ang="0">
                    <a:pos x="31" y="272"/>
                  </a:cxn>
                  <a:cxn ang="0">
                    <a:pos x="4" y="368"/>
                  </a:cxn>
                  <a:cxn ang="0">
                    <a:pos x="1" y="475"/>
                  </a:cxn>
                  <a:cxn ang="0">
                    <a:pos x="24" y="592"/>
                  </a:cxn>
                  <a:cxn ang="0">
                    <a:pos x="77" y="722"/>
                  </a:cxn>
                  <a:cxn ang="0">
                    <a:pos x="127" y="809"/>
                  </a:cxn>
                  <a:cxn ang="0">
                    <a:pos x="152" y="845"/>
                  </a:cxn>
                  <a:cxn ang="0">
                    <a:pos x="176" y="880"/>
                  </a:cxn>
                  <a:cxn ang="0">
                    <a:pos x="200" y="916"/>
                  </a:cxn>
                  <a:cxn ang="0">
                    <a:pos x="216" y="946"/>
                  </a:cxn>
                  <a:cxn ang="0">
                    <a:pos x="224" y="968"/>
                  </a:cxn>
                  <a:cxn ang="0">
                    <a:pos x="233" y="991"/>
                  </a:cxn>
                  <a:cxn ang="0">
                    <a:pos x="243" y="1013"/>
                  </a:cxn>
                  <a:cxn ang="0">
                    <a:pos x="252" y="1070"/>
                  </a:cxn>
                  <a:cxn ang="0">
                    <a:pos x="262" y="1160"/>
                  </a:cxn>
                  <a:cxn ang="0">
                    <a:pos x="273" y="1219"/>
                  </a:cxn>
                  <a:cxn ang="0">
                    <a:pos x="285" y="1243"/>
                  </a:cxn>
                  <a:cxn ang="0">
                    <a:pos x="312" y="1256"/>
                  </a:cxn>
                  <a:cxn ang="0">
                    <a:pos x="351" y="1256"/>
                  </a:cxn>
                  <a:cxn ang="0">
                    <a:pos x="391" y="1256"/>
                  </a:cxn>
                  <a:cxn ang="0">
                    <a:pos x="430" y="1256"/>
                  </a:cxn>
                  <a:cxn ang="0">
                    <a:pos x="469" y="1256"/>
                  </a:cxn>
                  <a:cxn ang="0">
                    <a:pos x="509" y="1256"/>
                  </a:cxn>
                  <a:cxn ang="0">
                    <a:pos x="549" y="1256"/>
                  </a:cxn>
                  <a:cxn ang="0">
                    <a:pos x="588" y="1256"/>
                  </a:cxn>
                  <a:cxn ang="0">
                    <a:pos x="616" y="1247"/>
                  </a:cxn>
                  <a:cxn ang="0">
                    <a:pos x="631" y="1227"/>
                  </a:cxn>
                  <a:cxn ang="0">
                    <a:pos x="641" y="1176"/>
                  </a:cxn>
                  <a:cxn ang="0">
                    <a:pos x="648" y="1093"/>
                  </a:cxn>
                  <a:cxn ang="0">
                    <a:pos x="657" y="1027"/>
                  </a:cxn>
                  <a:cxn ang="0">
                    <a:pos x="671" y="978"/>
                  </a:cxn>
                  <a:cxn ang="0">
                    <a:pos x="684" y="940"/>
                  </a:cxn>
                  <a:cxn ang="0">
                    <a:pos x="697" y="915"/>
                  </a:cxn>
                  <a:cxn ang="0">
                    <a:pos x="711" y="891"/>
                  </a:cxn>
                  <a:cxn ang="0">
                    <a:pos x="726" y="866"/>
                  </a:cxn>
                  <a:cxn ang="0">
                    <a:pos x="748" y="834"/>
                  </a:cxn>
                  <a:cxn ang="0">
                    <a:pos x="778" y="789"/>
                  </a:cxn>
                  <a:cxn ang="0">
                    <a:pos x="809" y="736"/>
                  </a:cxn>
                  <a:cxn ang="0">
                    <a:pos x="838" y="674"/>
                  </a:cxn>
                  <a:cxn ang="0">
                    <a:pos x="862" y="605"/>
                  </a:cxn>
                  <a:cxn ang="0">
                    <a:pos x="879" y="528"/>
                  </a:cxn>
                  <a:cxn ang="0">
                    <a:pos x="885" y="443"/>
                  </a:cxn>
                  <a:cxn ang="0">
                    <a:pos x="879" y="350"/>
                  </a:cxn>
                  <a:cxn ang="0">
                    <a:pos x="852" y="249"/>
                  </a:cxn>
                  <a:cxn ang="0">
                    <a:pos x="800" y="160"/>
                  </a:cxn>
                  <a:cxn ang="0">
                    <a:pos x="731" y="92"/>
                  </a:cxn>
                  <a:cxn ang="0">
                    <a:pos x="649" y="44"/>
                  </a:cxn>
                  <a:cxn ang="0">
                    <a:pos x="559" y="14"/>
                  </a:cxn>
                  <a:cxn ang="0">
                    <a:pos x="467" y="1"/>
                  </a:cxn>
                  <a:cxn ang="0">
                    <a:pos x="378" y="4"/>
                  </a:cxn>
                  <a:cxn ang="0">
                    <a:pos x="296" y="20"/>
                  </a:cxn>
                </a:cxnLst>
                <a:rect l="0" t="0" r="r" b="b"/>
                <a:pathLst>
                  <a:path w="885" h="1256">
                    <a:moveTo>
                      <a:pt x="259" y="34"/>
                    </a:moveTo>
                    <a:lnTo>
                      <a:pt x="216" y="58"/>
                    </a:lnTo>
                    <a:lnTo>
                      <a:pt x="177" y="86"/>
                    </a:lnTo>
                    <a:lnTo>
                      <a:pt x="140" y="117"/>
                    </a:lnTo>
                    <a:lnTo>
                      <a:pt x="107" y="151"/>
                    </a:lnTo>
                    <a:lnTo>
                      <a:pt x="78" y="188"/>
                    </a:lnTo>
                    <a:lnTo>
                      <a:pt x="51" y="228"/>
                    </a:lnTo>
                    <a:lnTo>
                      <a:pt x="31" y="272"/>
                    </a:lnTo>
                    <a:lnTo>
                      <a:pt x="15" y="318"/>
                    </a:lnTo>
                    <a:lnTo>
                      <a:pt x="4" y="368"/>
                    </a:lnTo>
                    <a:lnTo>
                      <a:pt x="0" y="420"/>
                    </a:lnTo>
                    <a:lnTo>
                      <a:pt x="1" y="475"/>
                    </a:lnTo>
                    <a:lnTo>
                      <a:pt x="9" y="532"/>
                    </a:lnTo>
                    <a:lnTo>
                      <a:pt x="24" y="592"/>
                    </a:lnTo>
                    <a:lnTo>
                      <a:pt x="47" y="656"/>
                    </a:lnTo>
                    <a:lnTo>
                      <a:pt x="77" y="722"/>
                    </a:lnTo>
                    <a:lnTo>
                      <a:pt x="116" y="790"/>
                    </a:lnTo>
                    <a:lnTo>
                      <a:pt x="127" y="809"/>
                    </a:lnTo>
                    <a:lnTo>
                      <a:pt x="139" y="826"/>
                    </a:lnTo>
                    <a:lnTo>
                      <a:pt x="152" y="845"/>
                    </a:lnTo>
                    <a:lnTo>
                      <a:pt x="163" y="862"/>
                    </a:lnTo>
                    <a:lnTo>
                      <a:pt x="176" y="880"/>
                    </a:lnTo>
                    <a:lnTo>
                      <a:pt x="187" y="899"/>
                    </a:lnTo>
                    <a:lnTo>
                      <a:pt x="200" y="916"/>
                    </a:lnTo>
                    <a:lnTo>
                      <a:pt x="211" y="934"/>
                    </a:lnTo>
                    <a:lnTo>
                      <a:pt x="216" y="946"/>
                    </a:lnTo>
                    <a:lnTo>
                      <a:pt x="221" y="956"/>
                    </a:lnTo>
                    <a:lnTo>
                      <a:pt x="224" y="968"/>
                    </a:lnTo>
                    <a:lnTo>
                      <a:pt x="229" y="979"/>
                    </a:lnTo>
                    <a:lnTo>
                      <a:pt x="233" y="991"/>
                    </a:lnTo>
                    <a:lnTo>
                      <a:pt x="238" y="1001"/>
                    </a:lnTo>
                    <a:lnTo>
                      <a:pt x="243" y="1013"/>
                    </a:lnTo>
                    <a:lnTo>
                      <a:pt x="247" y="1024"/>
                    </a:lnTo>
                    <a:lnTo>
                      <a:pt x="252" y="1070"/>
                    </a:lnTo>
                    <a:lnTo>
                      <a:pt x="256" y="1115"/>
                    </a:lnTo>
                    <a:lnTo>
                      <a:pt x="262" y="1160"/>
                    </a:lnTo>
                    <a:lnTo>
                      <a:pt x="267" y="1206"/>
                    </a:lnTo>
                    <a:lnTo>
                      <a:pt x="273" y="1219"/>
                    </a:lnTo>
                    <a:lnTo>
                      <a:pt x="279" y="1230"/>
                    </a:lnTo>
                    <a:lnTo>
                      <a:pt x="285" y="1243"/>
                    </a:lnTo>
                    <a:lnTo>
                      <a:pt x="292" y="1256"/>
                    </a:lnTo>
                    <a:lnTo>
                      <a:pt x="312" y="1256"/>
                    </a:lnTo>
                    <a:lnTo>
                      <a:pt x="331" y="1256"/>
                    </a:lnTo>
                    <a:lnTo>
                      <a:pt x="351" y="1256"/>
                    </a:lnTo>
                    <a:lnTo>
                      <a:pt x="370" y="1256"/>
                    </a:lnTo>
                    <a:lnTo>
                      <a:pt x="391" y="1256"/>
                    </a:lnTo>
                    <a:lnTo>
                      <a:pt x="411" y="1256"/>
                    </a:lnTo>
                    <a:lnTo>
                      <a:pt x="430" y="1256"/>
                    </a:lnTo>
                    <a:lnTo>
                      <a:pt x="450" y="1256"/>
                    </a:lnTo>
                    <a:lnTo>
                      <a:pt x="469" y="1256"/>
                    </a:lnTo>
                    <a:lnTo>
                      <a:pt x="489" y="1256"/>
                    </a:lnTo>
                    <a:lnTo>
                      <a:pt x="509" y="1256"/>
                    </a:lnTo>
                    <a:lnTo>
                      <a:pt x="529" y="1256"/>
                    </a:lnTo>
                    <a:lnTo>
                      <a:pt x="549" y="1256"/>
                    </a:lnTo>
                    <a:lnTo>
                      <a:pt x="568" y="1256"/>
                    </a:lnTo>
                    <a:lnTo>
                      <a:pt x="588" y="1256"/>
                    </a:lnTo>
                    <a:lnTo>
                      <a:pt x="608" y="1256"/>
                    </a:lnTo>
                    <a:lnTo>
                      <a:pt x="616" y="1247"/>
                    </a:lnTo>
                    <a:lnTo>
                      <a:pt x="624" y="1236"/>
                    </a:lnTo>
                    <a:lnTo>
                      <a:pt x="631" y="1227"/>
                    </a:lnTo>
                    <a:lnTo>
                      <a:pt x="639" y="1218"/>
                    </a:lnTo>
                    <a:lnTo>
                      <a:pt x="641" y="1176"/>
                    </a:lnTo>
                    <a:lnTo>
                      <a:pt x="644" y="1135"/>
                    </a:lnTo>
                    <a:lnTo>
                      <a:pt x="648" y="1093"/>
                    </a:lnTo>
                    <a:lnTo>
                      <a:pt x="650" y="1052"/>
                    </a:lnTo>
                    <a:lnTo>
                      <a:pt x="657" y="1027"/>
                    </a:lnTo>
                    <a:lnTo>
                      <a:pt x="664" y="1002"/>
                    </a:lnTo>
                    <a:lnTo>
                      <a:pt x="671" y="978"/>
                    </a:lnTo>
                    <a:lnTo>
                      <a:pt x="678" y="953"/>
                    </a:lnTo>
                    <a:lnTo>
                      <a:pt x="684" y="940"/>
                    </a:lnTo>
                    <a:lnTo>
                      <a:pt x="691" y="927"/>
                    </a:lnTo>
                    <a:lnTo>
                      <a:pt x="697" y="915"/>
                    </a:lnTo>
                    <a:lnTo>
                      <a:pt x="704" y="902"/>
                    </a:lnTo>
                    <a:lnTo>
                      <a:pt x="711" y="891"/>
                    </a:lnTo>
                    <a:lnTo>
                      <a:pt x="719" y="878"/>
                    </a:lnTo>
                    <a:lnTo>
                      <a:pt x="726" y="866"/>
                    </a:lnTo>
                    <a:lnTo>
                      <a:pt x="734" y="854"/>
                    </a:lnTo>
                    <a:lnTo>
                      <a:pt x="748" y="834"/>
                    </a:lnTo>
                    <a:lnTo>
                      <a:pt x="763" y="812"/>
                    </a:lnTo>
                    <a:lnTo>
                      <a:pt x="778" y="789"/>
                    </a:lnTo>
                    <a:lnTo>
                      <a:pt x="794" y="764"/>
                    </a:lnTo>
                    <a:lnTo>
                      <a:pt x="809" y="736"/>
                    </a:lnTo>
                    <a:lnTo>
                      <a:pt x="824" y="706"/>
                    </a:lnTo>
                    <a:lnTo>
                      <a:pt x="838" y="674"/>
                    </a:lnTo>
                    <a:lnTo>
                      <a:pt x="851" y="641"/>
                    </a:lnTo>
                    <a:lnTo>
                      <a:pt x="862" y="605"/>
                    </a:lnTo>
                    <a:lnTo>
                      <a:pt x="871" y="567"/>
                    </a:lnTo>
                    <a:lnTo>
                      <a:pt x="879" y="528"/>
                    </a:lnTo>
                    <a:lnTo>
                      <a:pt x="884" y="486"/>
                    </a:lnTo>
                    <a:lnTo>
                      <a:pt x="885" y="443"/>
                    </a:lnTo>
                    <a:lnTo>
                      <a:pt x="884" y="398"/>
                    </a:lnTo>
                    <a:lnTo>
                      <a:pt x="879" y="350"/>
                    </a:lnTo>
                    <a:lnTo>
                      <a:pt x="870" y="301"/>
                    </a:lnTo>
                    <a:lnTo>
                      <a:pt x="852" y="249"/>
                    </a:lnTo>
                    <a:lnTo>
                      <a:pt x="829" y="202"/>
                    </a:lnTo>
                    <a:lnTo>
                      <a:pt x="800" y="160"/>
                    </a:lnTo>
                    <a:lnTo>
                      <a:pt x="768" y="124"/>
                    </a:lnTo>
                    <a:lnTo>
                      <a:pt x="731" y="92"/>
                    </a:lnTo>
                    <a:lnTo>
                      <a:pt x="692" y="66"/>
                    </a:lnTo>
                    <a:lnTo>
                      <a:pt x="649" y="44"/>
                    </a:lnTo>
                    <a:lnTo>
                      <a:pt x="605" y="27"/>
                    </a:lnTo>
                    <a:lnTo>
                      <a:pt x="559" y="14"/>
                    </a:lnTo>
                    <a:lnTo>
                      <a:pt x="513" y="6"/>
                    </a:lnTo>
                    <a:lnTo>
                      <a:pt x="467" y="1"/>
                    </a:lnTo>
                    <a:lnTo>
                      <a:pt x="422" y="0"/>
                    </a:lnTo>
                    <a:lnTo>
                      <a:pt x="378" y="4"/>
                    </a:lnTo>
                    <a:lnTo>
                      <a:pt x="336" y="11"/>
                    </a:lnTo>
                    <a:lnTo>
                      <a:pt x="296" y="20"/>
                    </a:lnTo>
                    <a:lnTo>
                      <a:pt x="259" y="34"/>
                    </a:lnTo>
                    <a:close/>
                  </a:path>
                </a:pathLst>
              </a:custGeom>
              <a:solidFill>
                <a:srgbClr val="F7A50C"/>
              </a:solidFill>
              <a:ln w="9525">
                <a:noFill/>
                <a:round/>
                <a:headEnd/>
                <a:tailEnd/>
              </a:ln>
              <a:effectLst/>
            </p:spPr>
            <p:txBody>
              <a:bodyPr/>
              <a:lstStyle/>
              <a:p>
                <a:pPr>
                  <a:defRPr/>
                </a:pPr>
                <a:endParaRPr lang="en-US">
                  <a:latin typeface="Arial" charset="0"/>
                  <a:cs typeface="+mn-cs"/>
                </a:endParaRPr>
              </a:p>
            </p:txBody>
          </p:sp>
          <p:sp>
            <p:nvSpPr>
              <p:cNvPr id="6238" name="Freeform 94"/>
              <p:cNvSpPr>
                <a:spLocks/>
              </p:cNvSpPr>
              <p:nvPr/>
            </p:nvSpPr>
            <p:spPr bwMode="auto">
              <a:xfrm>
                <a:off x="2212" y="2839"/>
                <a:ext cx="438" cy="626"/>
              </a:xfrm>
              <a:custGeom>
                <a:avLst/>
                <a:gdLst/>
                <a:ahLst/>
                <a:cxnLst>
                  <a:cxn ang="0">
                    <a:pos x="216" y="56"/>
                  </a:cxn>
                  <a:cxn ang="0">
                    <a:pos x="140" y="115"/>
                  </a:cxn>
                  <a:cxn ang="0">
                    <a:pos x="78" y="186"/>
                  </a:cxn>
                  <a:cxn ang="0">
                    <a:pos x="31" y="269"/>
                  </a:cxn>
                  <a:cxn ang="0">
                    <a:pos x="5" y="365"/>
                  </a:cxn>
                  <a:cxn ang="0">
                    <a:pos x="1" y="472"/>
                  </a:cxn>
                  <a:cxn ang="0">
                    <a:pos x="24" y="590"/>
                  </a:cxn>
                  <a:cxn ang="0">
                    <a:pos x="77" y="719"/>
                  </a:cxn>
                  <a:cxn ang="0">
                    <a:pos x="128" y="806"/>
                  </a:cxn>
                  <a:cxn ang="0">
                    <a:pos x="152" y="842"/>
                  </a:cxn>
                  <a:cxn ang="0">
                    <a:pos x="176" y="878"/>
                  </a:cxn>
                  <a:cxn ang="0">
                    <a:pos x="200" y="914"/>
                  </a:cxn>
                  <a:cxn ang="0">
                    <a:pos x="216" y="943"/>
                  </a:cxn>
                  <a:cxn ang="0">
                    <a:pos x="226" y="965"/>
                  </a:cxn>
                  <a:cxn ang="0">
                    <a:pos x="234" y="988"/>
                  </a:cxn>
                  <a:cxn ang="0">
                    <a:pos x="243" y="1010"/>
                  </a:cxn>
                  <a:cxn ang="0">
                    <a:pos x="252" y="1067"/>
                  </a:cxn>
                  <a:cxn ang="0">
                    <a:pos x="262" y="1157"/>
                  </a:cxn>
                  <a:cxn ang="0">
                    <a:pos x="273" y="1216"/>
                  </a:cxn>
                  <a:cxn ang="0">
                    <a:pos x="287" y="1240"/>
                  </a:cxn>
                  <a:cxn ang="0">
                    <a:pos x="312" y="1253"/>
                  </a:cxn>
                  <a:cxn ang="0">
                    <a:pos x="351" y="1253"/>
                  </a:cxn>
                  <a:cxn ang="0">
                    <a:pos x="390" y="1253"/>
                  </a:cxn>
                  <a:cxn ang="0">
                    <a:pos x="429" y="1253"/>
                  </a:cxn>
                  <a:cxn ang="0">
                    <a:pos x="470" y="1253"/>
                  </a:cxn>
                  <a:cxn ang="0">
                    <a:pos x="509" y="1253"/>
                  </a:cxn>
                  <a:cxn ang="0">
                    <a:pos x="548" y="1253"/>
                  </a:cxn>
                  <a:cxn ang="0">
                    <a:pos x="587" y="1253"/>
                  </a:cxn>
                  <a:cxn ang="0">
                    <a:pos x="614" y="1244"/>
                  </a:cxn>
                  <a:cxn ang="0">
                    <a:pos x="627" y="1224"/>
                  </a:cxn>
                  <a:cxn ang="0">
                    <a:pos x="637" y="1172"/>
                  </a:cxn>
                  <a:cxn ang="0">
                    <a:pos x="644" y="1090"/>
                  </a:cxn>
                  <a:cxn ang="0">
                    <a:pos x="653" y="1024"/>
                  </a:cxn>
                  <a:cxn ang="0">
                    <a:pos x="667" y="975"/>
                  </a:cxn>
                  <a:cxn ang="0">
                    <a:pos x="680" y="937"/>
                  </a:cxn>
                  <a:cxn ang="0">
                    <a:pos x="694" y="912"/>
                  </a:cxn>
                  <a:cxn ang="0">
                    <a:pos x="708" y="888"/>
                  </a:cxn>
                  <a:cxn ang="0">
                    <a:pos x="723" y="863"/>
                  </a:cxn>
                  <a:cxn ang="0">
                    <a:pos x="745" y="831"/>
                  </a:cxn>
                  <a:cxn ang="0">
                    <a:pos x="775" y="787"/>
                  </a:cxn>
                  <a:cxn ang="0">
                    <a:pos x="805" y="734"/>
                  </a:cxn>
                  <a:cxn ang="0">
                    <a:pos x="834" y="673"/>
                  </a:cxn>
                  <a:cxn ang="0">
                    <a:pos x="858" y="604"/>
                  </a:cxn>
                  <a:cxn ang="0">
                    <a:pos x="874" y="527"/>
                  </a:cxn>
                  <a:cxn ang="0">
                    <a:pos x="881" y="442"/>
                  </a:cxn>
                  <a:cxn ang="0">
                    <a:pos x="875" y="350"/>
                  </a:cxn>
                  <a:cxn ang="0">
                    <a:pos x="847" y="248"/>
                  </a:cxn>
                  <a:cxn ang="0">
                    <a:pos x="797" y="160"/>
                  </a:cxn>
                  <a:cxn ang="0">
                    <a:pos x="728" y="93"/>
                  </a:cxn>
                  <a:cxn ang="0">
                    <a:pos x="647" y="45"/>
                  </a:cxn>
                  <a:cxn ang="0">
                    <a:pos x="560" y="15"/>
                  </a:cxn>
                  <a:cxn ang="0">
                    <a:pos x="469" y="1"/>
                  </a:cxn>
                  <a:cxn ang="0">
                    <a:pos x="379" y="3"/>
                  </a:cxn>
                  <a:cxn ang="0">
                    <a:pos x="297" y="19"/>
                  </a:cxn>
                </a:cxnLst>
                <a:rect l="0" t="0" r="r" b="b"/>
                <a:pathLst>
                  <a:path w="881" h="1253">
                    <a:moveTo>
                      <a:pt x="259" y="32"/>
                    </a:moveTo>
                    <a:lnTo>
                      <a:pt x="216" y="56"/>
                    </a:lnTo>
                    <a:lnTo>
                      <a:pt x="177" y="84"/>
                    </a:lnTo>
                    <a:lnTo>
                      <a:pt x="140" y="115"/>
                    </a:lnTo>
                    <a:lnTo>
                      <a:pt x="107" y="148"/>
                    </a:lnTo>
                    <a:lnTo>
                      <a:pt x="78" y="186"/>
                    </a:lnTo>
                    <a:lnTo>
                      <a:pt x="52" y="227"/>
                    </a:lnTo>
                    <a:lnTo>
                      <a:pt x="31" y="269"/>
                    </a:lnTo>
                    <a:lnTo>
                      <a:pt x="15" y="315"/>
                    </a:lnTo>
                    <a:lnTo>
                      <a:pt x="5" y="365"/>
                    </a:lnTo>
                    <a:lnTo>
                      <a:pt x="0" y="417"/>
                    </a:lnTo>
                    <a:lnTo>
                      <a:pt x="1" y="472"/>
                    </a:lnTo>
                    <a:lnTo>
                      <a:pt x="9" y="529"/>
                    </a:lnTo>
                    <a:lnTo>
                      <a:pt x="24" y="590"/>
                    </a:lnTo>
                    <a:lnTo>
                      <a:pt x="47" y="653"/>
                    </a:lnTo>
                    <a:lnTo>
                      <a:pt x="77" y="719"/>
                    </a:lnTo>
                    <a:lnTo>
                      <a:pt x="116" y="787"/>
                    </a:lnTo>
                    <a:lnTo>
                      <a:pt x="128" y="806"/>
                    </a:lnTo>
                    <a:lnTo>
                      <a:pt x="140" y="823"/>
                    </a:lnTo>
                    <a:lnTo>
                      <a:pt x="152" y="842"/>
                    </a:lnTo>
                    <a:lnTo>
                      <a:pt x="165" y="860"/>
                    </a:lnTo>
                    <a:lnTo>
                      <a:pt x="176" y="878"/>
                    </a:lnTo>
                    <a:lnTo>
                      <a:pt x="188" y="896"/>
                    </a:lnTo>
                    <a:lnTo>
                      <a:pt x="200" y="914"/>
                    </a:lnTo>
                    <a:lnTo>
                      <a:pt x="212" y="931"/>
                    </a:lnTo>
                    <a:lnTo>
                      <a:pt x="216" y="943"/>
                    </a:lnTo>
                    <a:lnTo>
                      <a:pt x="221" y="953"/>
                    </a:lnTo>
                    <a:lnTo>
                      <a:pt x="226" y="965"/>
                    </a:lnTo>
                    <a:lnTo>
                      <a:pt x="230" y="976"/>
                    </a:lnTo>
                    <a:lnTo>
                      <a:pt x="234" y="988"/>
                    </a:lnTo>
                    <a:lnTo>
                      <a:pt x="238" y="998"/>
                    </a:lnTo>
                    <a:lnTo>
                      <a:pt x="243" y="1010"/>
                    </a:lnTo>
                    <a:lnTo>
                      <a:pt x="247" y="1021"/>
                    </a:lnTo>
                    <a:lnTo>
                      <a:pt x="252" y="1067"/>
                    </a:lnTo>
                    <a:lnTo>
                      <a:pt x="258" y="1112"/>
                    </a:lnTo>
                    <a:lnTo>
                      <a:pt x="262" y="1157"/>
                    </a:lnTo>
                    <a:lnTo>
                      <a:pt x="267" y="1203"/>
                    </a:lnTo>
                    <a:lnTo>
                      <a:pt x="273" y="1216"/>
                    </a:lnTo>
                    <a:lnTo>
                      <a:pt x="280" y="1227"/>
                    </a:lnTo>
                    <a:lnTo>
                      <a:pt x="287" y="1240"/>
                    </a:lnTo>
                    <a:lnTo>
                      <a:pt x="292" y="1253"/>
                    </a:lnTo>
                    <a:lnTo>
                      <a:pt x="312" y="1253"/>
                    </a:lnTo>
                    <a:lnTo>
                      <a:pt x="332" y="1253"/>
                    </a:lnTo>
                    <a:lnTo>
                      <a:pt x="351" y="1253"/>
                    </a:lnTo>
                    <a:lnTo>
                      <a:pt x="371" y="1253"/>
                    </a:lnTo>
                    <a:lnTo>
                      <a:pt x="390" y="1253"/>
                    </a:lnTo>
                    <a:lnTo>
                      <a:pt x="410" y="1253"/>
                    </a:lnTo>
                    <a:lnTo>
                      <a:pt x="429" y="1253"/>
                    </a:lnTo>
                    <a:lnTo>
                      <a:pt x="450" y="1253"/>
                    </a:lnTo>
                    <a:lnTo>
                      <a:pt x="470" y="1253"/>
                    </a:lnTo>
                    <a:lnTo>
                      <a:pt x="489" y="1253"/>
                    </a:lnTo>
                    <a:lnTo>
                      <a:pt x="509" y="1253"/>
                    </a:lnTo>
                    <a:lnTo>
                      <a:pt x="528" y="1253"/>
                    </a:lnTo>
                    <a:lnTo>
                      <a:pt x="548" y="1253"/>
                    </a:lnTo>
                    <a:lnTo>
                      <a:pt x="568" y="1253"/>
                    </a:lnTo>
                    <a:lnTo>
                      <a:pt x="587" y="1253"/>
                    </a:lnTo>
                    <a:lnTo>
                      <a:pt x="607" y="1253"/>
                    </a:lnTo>
                    <a:lnTo>
                      <a:pt x="614" y="1244"/>
                    </a:lnTo>
                    <a:lnTo>
                      <a:pt x="621" y="1233"/>
                    </a:lnTo>
                    <a:lnTo>
                      <a:pt x="627" y="1224"/>
                    </a:lnTo>
                    <a:lnTo>
                      <a:pt x="634" y="1214"/>
                    </a:lnTo>
                    <a:lnTo>
                      <a:pt x="637" y="1172"/>
                    </a:lnTo>
                    <a:lnTo>
                      <a:pt x="640" y="1131"/>
                    </a:lnTo>
                    <a:lnTo>
                      <a:pt x="644" y="1090"/>
                    </a:lnTo>
                    <a:lnTo>
                      <a:pt x="646" y="1049"/>
                    </a:lnTo>
                    <a:lnTo>
                      <a:pt x="653" y="1024"/>
                    </a:lnTo>
                    <a:lnTo>
                      <a:pt x="660" y="999"/>
                    </a:lnTo>
                    <a:lnTo>
                      <a:pt x="667" y="975"/>
                    </a:lnTo>
                    <a:lnTo>
                      <a:pt x="674" y="950"/>
                    </a:lnTo>
                    <a:lnTo>
                      <a:pt x="680" y="937"/>
                    </a:lnTo>
                    <a:lnTo>
                      <a:pt x="687" y="924"/>
                    </a:lnTo>
                    <a:lnTo>
                      <a:pt x="694" y="912"/>
                    </a:lnTo>
                    <a:lnTo>
                      <a:pt x="701" y="900"/>
                    </a:lnTo>
                    <a:lnTo>
                      <a:pt x="708" y="888"/>
                    </a:lnTo>
                    <a:lnTo>
                      <a:pt x="716" y="875"/>
                    </a:lnTo>
                    <a:lnTo>
                      <a:pt x="723" y="863"/>
                    </a:lnTo>
                    <a:lnTo>
                      <a:pt x="731" y="851"/>
                    </a:lnTo>
                    <a:lnTo>
                      <a:pt x="745" y="831"/>
                    </a:lnTo>
                    <a:lnTo>
                      <a:pt x="760" y="810"/>
                    </a:lnTo>
                    <a:lnTo>
                      <a:pt x="775" y="787"/>
                    </a:lnTo>
                    <a:lnTo>
                      <a:pt x="790" y="761"/>
                    </a:lnTo>
                    <a:lnTo>
                      <a:pt x="805" y="734"/>
                    </a:lnTo>
                    <a:lnTo>
                      <a:pt x="820" y="705"/>
                    </a:lnTo>
                    <a:lnTo>
                      <a:pt x="834" y="673"/>
                    </a:lnTo>
                    <a:lnTo>
                      <a:pt x="846" y="639"/>
                    </a:lnTo>
                    <a:lnTo>
                      <a:pt x="858" y="604"/>
                    </a:lnTo>
                    <a:lnTo>
                      <a:pt x="867" y="566"/>
                    </a:lnTo>
                    <a:lnTo>
                      <a:pt x="874" y="527"/>
                    </a:lnTo>
                    <a:lnTo>
                      <a:pt x="879" y="486"/>
                    </a:lnTo>
                    <a:lnTo>
                      <a:pt x="881" y="442"/>
                    </a:lnTo>
                    <a:lnTo>
                      <a:pt x="880" y="397"/>
                    </a:lnTo>
                    <a:lnTo>
                      <a:pt x="875" y="350"/>
                    </a:lnTo>
                    <a:lnTo>
                      <a:pt x="866" y="300"/>
                    </a:lnTo>
                    <a:lnTo>
                      <a:pt x="847" y="248"/>
                    </a:lnTo>
                    <a:lnTo>
                      <a:pt x="824" y="201"/>
                    </a:lnTo>
                    <a:lnTo>
                      <a:pt x="797" y="160"/>
                    </a:lnTo>
                    <a:lnTo>
                      <a:pt x="763" y="124"/>
                    </a:lnTo>
                    <a:lnTo>
                      <a:pt x="728" y="93"/>
                    </a:lnTo>
                    <a:lnTo>
                      <a:pt x="689" y="66"/>
                    </a:lnTo>
                    <a:lnTo>
                      <a:pt x="647" y="45"/>
                    </a:lnTo>
                    <a:lnTo>
                      <a:pt x="604" y="27"/>
                    </a:lnTo>
                    <a:lnTo>
                      <a:pt x="560" y="15"/>
                    </a:lnTo>
                    <a:lnTo>
                      <a:pt x="513" y="5"/>
                    </a:lnTo>
                    <a:lnTo>
                      <a:pt x="469" y="1"/>
                    </a:lnTo>
                    <a:lnTo>
                      <a:pt x="424" y="0"/>
                    </a:lnTo>
                    <a:lnTo>
                      <a:pt x="379" y="3"/>
                    </a:lnTo>
                    <a:lnTo>
                      <a:pt x="336" y="9"/>
                    </a:lnTo>
                    <a:lnTo>
                      <a:pt x="297" y="19"/>
                    </a:lnTo>
                    <a:lnTo>
                      <a:pt x="259" y="32"/>
                    </a:lnTo>
                    <a:close/>
                  </a:path>
                </a:pathLst>
              </a:custGeom>
              <a:solidFill>
                <a:srgbClr val="F7AD07"/>
              </a:solidFill>
              <a:ln w="9525">
                <a:noFill/>
                <a:round/>
                <a:headEnd/>
                <a:tailEnd/>
              </a:ln>
              <a:effectLst/>
            </p:spPr>
            <p:txBody>
              <a:bodyPr/>
              <a:lstStyle/>
              <a:p>
                <a:pPr>
                  <a:defRPr/>
                </a:pPr>
                <a:endParaRPr lang="en-US">
                  <a:latin typeface="Arial" charset="0"/>
                  <a:cs typeface="+mn-cs"/>
                </a:endParaRPr>
              </a:p>
            </p:txBody>
          </p:sp>
          <p:sp>
            <p:nvSpPr>
              <p:cNvPr id="6239" name="Freeform 95"/>
              <p:cNvSpPr>
                <a:spLocks/>
              </p:cNvSpPr>
              <p:nvPr/>
            </p:nvSpPr>
            <p:spPr bwMode="auto">
              <a:xfrm>
                <a:off x="2212" y="2842"/>
                <a:ext cx="438" cy="624"/>
              </a:xfrm>
              <a:custGeom>
                <a:avLst/>
                <a:gdLst/>
                <a:ahLst/>
                <a:cxnLst>
                  <a:cxn ang="0">
                    <a:pos x="217" y="55"/>
                  </a:cxn>
                  <a:cxn ang="0">
                    <a:pos x="141" y="113"/>
                  </a:cxn>
                  <a:cxn ang="0">
                    <a:pos x="77" y="184"/>
                  </a:cxn>
                  <a:cxn ang="0">
                    <a:pos x="31" y="267"/>
                  </a:cxn>
                  <a:cxn ang="0">
                    <a:pos x="5" y="363"/>
                  </a:cxn>
                  <a:cxn ang="0">
                    <a:pos x="3" y="470"/>
                  </a:cxn>
                  <a:cxn ang="0">
                    <a:pos x="26" y="587"/>
                  </a:cxn>
                  <a:cxn ang="0">
                    <a:pos x="79" y="716"/>
                  </a:cxn>
                  <a:cxn ang="0">
                    <a:pos x="128" y="803"/>
                  </a:cxn>
                  <a:cxn ang="0">
                    <a:pos x="152" y="840"/>
                  </a:cxn>
                  <a:cxn ang="0">
                    <a:pos x="176" y="875"/>
                  </a:cxn>
                  <a:cxn ang="0">
                    <a:pos x="201" y="911"/>
                  </a:cxn>
                  <a:cxn ang="0">
                    <a:pos x="217" y="940"/>
                  </a:cxn>
                  <a:cxn ang="0">
                    <a:pos x="226" y="963"/>
                  </a:cxn>
                  <a:cxn ang="0">
                    <a:pos x="234" y="986"/>
                  </a:cxn>
                  <a:cxn ang="0">
                    <a:pos x="243" y="1008"/>
                  </a:cxn>
                  <a:cxn ang="0">
                    <a:pos x="252" y="1064"/>
                  </a:cxn>
                  <a:cxn ang="0">
                    <a:pos x="263" y="1154"/>
                  </a:cxn>
                  <a:cxn ang="0">
                    <a:pos x="273" y="1213"/>
                  </a:cxn>
                  <a:cxn ang="0">
                    <a:pos x="287" y="1237"/>
                  </a:cxn>
                  <a:cxn ang="0">
                    <a:pos x="312" y="1250"/>
                  </a:cxn>
                  <a:cxn ang="0">
                    <a:pos x="351" y="1250"/>
                  </a:cxn>
                  <a:cxn ang="0">
                    <a:pos x="391" y="1250"/>
                  </a:cxn>
                  <a:cxn ang="0">
                    <a:pos x="430" y="1250"/>
                  </a:cxn>
                  <a:cxn ang="0">
                    <a:pos x="468" y="1250"/>
                  </a:cxn>
                  <a:cxn ang="0">
                    <a:pos x="507" y="1250"/>
                  </a:cxn>
                  <a:cxn ang="0">
                    <a:pos x="546" y="1250"/>
                  </a:cxn>
                  <a:cxn ang="0">
                    <a:pos x="585" y="1250"/>
                  </a:cxn>
                  <a:cxn ang="0">
                    <a:pos x="611" y="1241"/>
                  </a:cxn>
                  <a:cxn ang="0">
                    <a:pos x="624" y="1220"/>
                  </a:cxn>
                  <a:cxn ang="0">
                    <a:pos x="632" y="1169"/>
                  </a:cxn>
                  <a:cxn ang="0">
                    <a:pos x="639" y="1086"/>
                  </a:cxn>
                  <a:cxn ang="0">
                    <a:pos x="649" y="1021"/>
                  </a:cxn>
                  <a:cxn ang="0">
                    <a:pos x="662" y="972"/>
                  </a:cxn>
                  <a:cxn ang="0">
                    <a:pos x="676" y="935"/>
                  </a:cxn>
                  <a:cxn ang="0">
                    <a:pos x="690" y="910"/>
                  </a:cxn>
                  <a:cxn ang="0">
                    <a:pos x="704" y="886"/>
                  </a:cxn>
                  <a:cxn ang="0">
                    <a:pos x="719" y="862"/>
                  </a:cxn>
                  <a:cxn ang="0">
                    <a:pos x="741" y="829"/>
                  </a:cxn>
                  <a:cxn ang="0">
                    <a:pos x="769" y="786"/>
                  </a:cxn>
                  <a:cxn ang="0">
                    <a:pos x="801" y="733"/>
                  </a:cxn>
                  <a:cxn ang="0">
                    <a:pos x="828" y="672"/>
                  </a:cxn>
                  <a:cxn ang="0">
                    <a:pos x="852" y="602"/>
                  </a:cxn>
                  <a:cxn ang="0">
                    <a:pos x="870" y="525"/>
                  </a:cxn>
                  <a:cxn ang="0">
                    <a:pos x="877" y="440"/>
                  </a:cxn>
                  <a:cxn ang="0">
                    <a:pos x="870" y="348"/>
                  </a:cxn>
                  <a:cxn ang="0">
                    <a:pos x="843" y="247"/>
                  </a:cxn>
                  <a:cxn ang="0">
                    <a:pos x="792" y="159"/>
                  </a:cxn>
                  <a:cxn ang="0">
                    <a:pos x="725" y="92"/>
                  </a:cxn>
                  <a:cxn ang="0">
                    <a:pos x="645" y="44"/>
                  </a:cxn>
                  <a:cxn ang="0">
                    <a:pos x="559" y="14"/>
                  </a:cxn>
                  <a:cxn ang="0">
                    <a:pos x="469" y="0"/>
                  </a:cxn>
                  <a:cxn ang="0">
                    <a:pos x="380" y="2"/>
                  </a:cxn>
                  <a:cxn ang="0">
                    <a:pos x="297" y="19"/>
                  </a:cxn>
                </a:cxnLst>
                <a:rect l="0" t="0" r="r" b="b"/>
                <a:pathLst>
                  <a:path w="877" h="1250">
                    <a:moveTo>
                      <a:pt x="259" y="31"/>
                    </a:moveTo>
                    <a:lnTo>
                      <a:pt x="217" y="55"/>
                    </a:lnTo>
                    <a:lnTo>
                      <a:pt x="178" y="83"/>
                    </a:lnTo>
                    <a:lnTo>
                      <a:pt x="141" y="113"/>
                    </a:lnTo>
                    <a:lnTo>
                      <a:pt x="107" y="148"/>
                    </a:lnTo>
                    <a:lnTo>
                      <a:pt x="77" y="184"/>
                    </a:lnTo>
                    <a:lnTo>
                      <a:pt x="52" y="225"/>
                    </a:lnTo>
                    <a:lnTo>
                      <a:pt x="31" y="267"/>
                    </a:lnTo>
                    <a:lnTo>
                      <a:pt x="15" y="313"/>
                    </a:lnTo>
                    <a:lnTo>
                      <a:pt x="5" y="363"/>
                    </a:lnTo>
                    <a:lnTo>
                      <a:pt x="0" y="415"/>
                    </a:lnTo>
                    <a:lnTo>
                      <a:pt x="3" y="470"/>
                    </a:lnTo>
                    <a:lnTo>
                      <a:pt x="11" y="528"/>
                    </a:lnTo>
                    <a:lnTo>
                      <a:pt x="26" y="587"/>
                    </a:lnTo>
                    <a:lnTo>
                      <a:pt x="47" y="651"/>
                    </a:lnTo>
                    <a:lnTo>
                      <a:pt x="79" y="716"/>
                    </a:lnTo>
                    <a:lnTo>
                      <a:pt x="117" y="784"/>
                    </a:lnTo>
                    <a:lnTo>
                      <a:pt x="128" y="803"/>
                    </a:lnTo>
                    <a:lnTo>
                      <a:pt x="141" y="821"/>
                    </a:lnTo>
                    <a:lnTo>
                      <a:pt x="152" y="840"/>
                    </a:lnTo>
                    <a:lnTo>
                      <a:pt x="165" y="857"/>
                    </a:lnTo>
                    <a:lnTo>
                      <a:pt x="176" y="875"/>
                    </a:lnTo>
                    <a:lnTo>
                      <a:pt x="189" y="893"/>
                    </a:lnTo>
                    <a:lnTo>
                      <a:pt x="201" y="911"/>
                    </a:lnTo>
                    <a:lnTo>
                      <a:pt x="212" y="928"/>
                    </a:lnTo>
                    <a:lnTo>
                      <a:pt x="217" y="940"/>
                    </a:lnTo>
                    <a:lnTo>
                      <a:pt x="221" y="951"/>
                    </a:lnTo>
                    <a:lnTo>
                      <a:pt x="226" y="963"/>
                    </a:lnTo>
                    <a:lnTo>
                      <a:pt x="231" y="974"/>
                    </a:lnTo>
                    <a:lnTo>
                      <a:pt x="234" y="986"/>
                    </a:lnTo>
                    <a:lnTo>
                      <a:pt x="239" y="996"/>
                    </a:lnTo>
                    <a:lnTo>
                      <a:pt x="243" y="1008"/>
                    </a:lnTo>
                    <a:lnTo>
                      <a:pt x="248" y="1019"/>
                    </a:lnTo>
                    <a:lnTo>
                      <a:pt x="252" y="1064"/>
                    </a:lnTo>
                    <a:lnTo>
                      <a:pt x="258" y="1109"/>
                    </a:lnTo>
                    <a:lnTo>
                      <a:pt x="263" y="1154"/>
                    </a:lnTo>
                    <a:lnTo>
                      <a:pt x="267" y="1200"/>
                    </a:lnTo>
                    <a:lnTo>
                      <a:pt x="273" y="1213"/>
                    </a:lnTo>
                    <a:lnTo>
                      <a:pt x="280" y="1224"/>
                    </a:lnTo>
                    <a:lnTo>
                      <a:pt x="287" y="1237"/>
                    </a:lnTo>
                    <a:lnTo>
                      <a:pt x="293" y="1250"/>
                    </a:lnTo>
                    <a:lnTo>
                      <a:pt x="312" y="1250"/>
                    </a:lnTo>
                    <a:lnTo>
                      <a:pt x="332" y="1250"/>
                    </a:lnTo>
                    <a:lnTo>
                      <a:pt x="351" y="1250"/>
                    </a:lnTo>
                    <a:lnTo>
                      <a:pt x="371" y="1250"/>
                    </a:lnTo>
                    <a:lnTo>
                      <a:pt x="391" y="1250"/>
                    </a:lnTo>
                    <a:lnTo>
                      <a:pt x="410" y="1250"/>
                    </a:lnTo>
                    <a:lnTo>
                      <a:pt x="430" y="1250"/>
                    </a:lnTo>
                    <a:lnTo>
                      <a:pt x="449" y="1250"/>
                    </a:lnTo>
                    <a:lnTo>
                      <a:pt x="468" y="1250"/>
                    </a:lnTo>
                    <a:lnTo>
                      <a:pt x="487" y="1250"/>
                    </a:lnTo>
                    <a:lnTo>
                      <a:pt x="507" y="1250"/>
                    </a:lnTo>
                    <a:lnTo>
                      <a:pt x="526" y="1250"/>
                    </a:lnTo>
                    <a:lnTo>
                      <a:pt x="546" y="1250"/>
                    </a:lnTo>
                    <a:lnTo>
                      <a:pt x="566" y="1250"/>
                    </a:lnTo>
                    <a:lnTo>
                      <a:pt x="585" y="1250"/>
                    </a:lnTo>
                    <a:lnTo>
                      <a:pt x="605" y="1250"/>
                    </a:lnTo>
                    <a:lnTo>
                      <a:pt x="611" y="1241"/>
                    </a:lnTo>
                    <a:lnTo>
                      <a:pt x="617" y="1230"/>
                    </a:lnTo>
                    <a:lnTo>
                      <a:pt x="624" y="1220"/>
                    </a:lnTo>
                    <a:lnTo>
                      <a:pt x="630" y="1211"/>
                    </a:lnTo>
                    <a:lnTo>
                      <a:pt x="632" y="1169"/>
                    </a:lnTo>
                    <a:lnTo>
                      <a:pt x="636" y="1128"/>
                    </a:lnTo>
                    <a:lnTo>
                      <a:pt x="639" y="1086"/>
                    </a:lnTo>
                    <a:lnTo>
                      <a:pt x="642" y="1046"/>
                    </a:lnTo>
                    <a:lnTo>
                      <a:pt x="649" y="1021"/>
                    </a:lnTo>
                    <a:lnTo>
                      <a:pt x="655" y="996"/>
                    </a:lnTo>
                    <a:lnTo>
                      <a:pt x="662" y="972"/>
                    </a:lnTo>
                    <a:lnTo>
                      <a:pt x="669" y="948"/>
                    </a:lnTo>
                    <a:lnTo>
                      <a:pt x="676" y="935"/>
                    </a:lnTo>
                    <a:lnTo>
                      <a:pt x="683" y="923"/>
                    </a:lnTo>
                    <a:lnTo>
                      <a:pt x="690" y="910"/>
                    </a:lnTo>
                    <a:lnTo>
                      <a:pt x="697" y="897"/>
                    </a:lnTo>
                    <a:lnTo>
                      <a:pt x="704" y="886"/>
                    </a:lnTo>
                    <a:lnTo>
                      <a:pt x="712" y="873"/>
                    </a:lnTo>
                    <a:lnTo>
                      <a:pt x="719" y="862"/>
                    </a:lnTo>
                    <a:lnTo>
                      <a:pt x="727" y="849"/>
                    </a:lnTo>
                    <a:lnTo>
                      <a:pt x="741" y="829"/>
                    </a:lnTo>
                    <a:lnTo>
                      <a:pt x="754" y="809"/>
                    </a:lnTo>
                    <a:lnTo>
                      <a:pt x="769" y="786"/>
                    </a:lnTo>
                    <a:lnTo>
                      <a:pt x="784" y="760"/>
                    </a:lnTo>
                    <a:lnTo>
                      <a:pt x="801" y="733"/>
                    </a:lnTo>
                    <a:lnTo>
                      <a:pt x="814" y="703"/>
                    </a:lnTo>
                    <a:lnTo>
                      <a:pt x="828" y="672"/>
                    </a:lnTo>
                    <a:lnTo>
                      <a:pt x="841" y="638"/>
                    </a:lnTo>
                    <a:lnTo>
                      <a:pt x="852" y="602"/>
                    </a:lnTo>
                    <a:lnTo>
                      <a:pt x="862" y="564"/>
                    </a:lnTo>
                    <a:lnTo>
                      <a:pt x="870" y="525"/>
                    </a:lnTo>
                    <a:lnTo>
                      <a:pt x="874" y="484"/>
                    </a:lnTo>
                    <a:lnTo>
                      <a:pt x="877" y="440"/>
                    </a:lnTo>
                    <a:lnTo>
                      <a:pt x="875" y="395"/>
                    </a:lnTo>
                    <a:lnTo>
                      <a:pt x="870" y="348"/>
                    </a:lnTo>
                    <a:lnTo>
                      <a:pt x="862" y="298"/>
                    </a:lnTo>
                    <a:lnTo>
                      <a:pt x="843" y="247"/>
                    </a:lnTo>
                    <a:lnTo>
                      <a:pt x="820" y="201"/>
                    </a:lnTo>
                    <a:lnTo>
                      <a:pt x="792" y="159"/>
                    </a:lnTo>
                    <a:lnTo>
                      <a:pt x="760" y="123"/>
                    </a:lnTo>
                    <a:lnTo>
                      <a:pt x="725" y="92"/>
                    </a:lnTo>
                    <a:lnTo>
                      <a:pt x="687" y="66"/>
                    </a:lnTo>
                    <a:lnTo>
                      <a:pt x="645" y="44"/>
                    </a:lnTo>
                    <a:lnTo>
                      <a:pt x="602" y="27"/>
                    </a:lnTo>
                    <a:lnTo>
                      <a:pt x="559" y="14"/>
                    </a:lnTo>
                    <a:lnTo>
                      <a:pt x="514" y="6"/>
                    </a:lnTo>
                    <a:lnTo>
                      <a:pt x="469" y="0"/>
                    </a:lnTo>
                    <a:lnTo>
                      <a:pt x="424" y="0"/>
                    </a:lnTo>
                    <a:lnTo>
                      <a:pt x="380" y="2"/>
                    </a:lnTo>
                    <a:lnTo>
                      <a:pt x="338" y="8"/>
                    </a:lnTo>
                    <a:lnTo>
                      <a:pt x="297" y="19"/>
                    </a:lnTo>
                    <a:lnTo>
                      <a:pt x="259" y="31"/>
                    </a:lnTo>
                    <a:close/>
                  </a:path>
                </a:pathLst>
              </a:custGeom>
              <a:solidFill>
                <a:srgbClr val="F9B505"/>
              </a:solidFill>
              <a:ln w="9525">
                <a:noFill/>
                <a:round/>
                <a:headEnd/>
                <a:tailEnd/>
              </a:ln>
              <a:effectLst/>
            </p:spPr>
            <p:txBody>
              <a:bodyPr/>
              <a:lstStyle/>
              <a:p>
                <a:pPr>
                  <a:defRPr/>
                </a:pPr>
                <a:endParaRPr lang="en-US">
                  <a:latin typeface="Arial" charset="0"/>
                  <a:cs typeface="+mn-cs"/>
                </a:endParaRPr>
              </a:p>
            </p:txBody>
          </p:sp>
          <p:sp>
            <p:nvSpPr>
              <p:cNvPr id="6240" name="Freeform 96"/>
              <p:cNvSpPr>
                <a:spLocks/>
              </p:cNvSpPr>
              <p:nvPr/>
            </p:nvSpPr>
            <p:spPr bwMode="auto">
              <a:xfrm>
                <a:off x="2215" y="2844"/>
                <a:ext cx="434" cy="621"/>
              </a:xfrm>
              <a:custGeom>
                <a:avLst/>
                <a:gdLst/>
                <a:ahLst/>
                <a:cxnLst>
                  <a:cxn ang="0">
                    <a:pos x="215" y="55"/>
                  </a:cxn>
                  <a:cxn ang="0">
                    <a:pos x="139" y="112"/>
                  </a:cxn>
                  <a:cxn ang="0">
                    <a:pos x="76" y="184"/>
                  </a:cxn>
                  <a:cxn ang="0">
                    <a:pos x="30" y="266"/>
                  </a:cxn>
                  <a:cxn ang="0">
                    <a:pos x="4" y="362"/>
                  </a:cxn>
                  <a:cxn ang="0">
                    <a:pos x="1" y="468"/>
                  </a:cxn>
                  <a:cxn ang="0">
                    <a:pos x="25" y="585"/>
                  </a:cxn>
                  <a:cxn ang="0">
                    <a:pos x="78" y="714"/>
                  </a:cxn>
                  <a:cxn ang="0">
                    <a:pos x="127" y="801"/>
                  </a:cxn>
                  <a:cxn ang="0">
                    <a:pos x="152" y="838"/>
                  </a:cxn>
                  <a:cxn ang="0">
                    <a:pos x="175" y="873"/>
                  </a:cxn>
                  <a:cxn ang="0">
                    <a:pos x="199" y="909"/>
                  </a:cxn>
                  <a:cxn ang="0">
                    <a:pos x="215" y="938"/>
                  </a:cxn>
                  <a:cxn ang="0">
                    <a:pos x="224" y="961"/>
                  </a:cxn>
                  <a:cxn ang="0">
                    <a:pos x="233" y="984"/>
                  </a:cxn>
                  <a:cxn ang="0">
                    <a:pos x="241" y="1006"/>
                  </a:cxn>
                  <a:cxn ang="0">
                    <a:pos x="251" y="1062"/>
                  </a:cxn>
                  <a:cxn ang="0">
                    <a:pos x="261" y="1153"/>
                  </a:cxn>
                  <a:cxn ang="0">
                    <a:pos x="271" y="1211"/>
                  </a:cxn>
                  <a:cxn ang="0">
                    <a:pos x="285" y="1235"/>
                  </a:cxn>
                  <a:cxn ang="0">
                    <a:pos x="311" y="1248"/>
                  </a:cxn>
                  <a:cxn ang="0">
                    <a:pos x="350" y="1248"/>
                  </a:cxn>
                  <a:cxn ang="0">
                    <a:pos x="388" y="1248"/>
                  </a:cxn>
                  <a:cxn ang="0">
                    <a:pos x="427" y="1248"/>
                  </a:cxn>
                  <a:cxn ang="0">
                    <a:pos x="466" y="1248"/>
                  </a:cxn>
                  <a:cxn ang="0">
                    <a:pos x="505" y="1248"/>
                  </a:cxn>
                  <a:cxn ang="0">
                    <a:pos x="543" y="1248"/>
                  </a:cxn>
                  <a:cxn ang="0">
                    <a:pos x="582" y="1248"/>
                  </a:cxn>
                  <a:cxn ang="0">
                    <a:pos x="608" y="1239"/>
                  </a:cxn>
                  <a:cxn ang="0">
                    <a:pos x="618" y="1218"/>
                  </a:cxn>
                  <a:cxn ang="0">
                    <a:pos x="626" y="1167"/>
                  </a:cxn>
                  <a:cxn ang="0">
                    <a:pos x="633" y="1084"/>
                  </a:cxn>
                  <a:cxn ang="0">
                    <a:pos x="642" y="1020"/>
                  </a:cxn>
                  <a:cxn ang="0">
                    <a:pos x="656" y="970"/>
                  </a:cxn>
                  <a:cxn ang="0">
                    <a:pos x="670" y="933"/>
                  </a:cxn>
                  <a:cxn ang="0">
                    <a:pos x="684" y="908"/>
                  </a:cxn>
                  <a:cxn ang="0">
                    <a:pos x="699" y="884"/>
                  </a:cxn>
                  <a:cxn ang="0">
                    <a:pos x="714" y="860"/>
                  </a:cxn>
                  <a:cxn ang="0">
                    <a:pos x="734" y="829"/>
                  </a:cxn>
                  <a:cxn ang="0">
                    <a:pos x="763" y="785"/>
                  </a:cxn>
                  <a:cxn ang="0">
                    <a:pos x="793" y="732"/>
                  </a:cxn>
                  <a:cxn ang="0">
                    <a:pos x="822" y="672"/>
                  </a:cxn>
                  <a:cxn ang="0">
                    <a:pos x="846" y="603"/>
                  </a:cxn>
                  <a:cxn ang="0">
                    <a:pos x="862" y="526"/>
                  </a:cxn>
                  <a:cxn ang="0">
                    <a:pos x="869" y="440"/>
                  </a:cxn>
                  <a:cxn ang="0">
                    <a:pos x="862" y="348"/>
                  </a:cxn>
                  <a:cxn ang="0">
                    <a:pos x="836" y="247"/>
                  </a:cxn>
                  <a:cxn ang="0">
                    <a:pos x="786" y="160"/>
                  </a:cxn>
                  <a:cxn ang="0">
                    <a:pos x="719" y="94"/>
                  </a:cxn>
                  <a:cxn ang="0">
                    <a:pos x="641" y="45"/>
                  </a:cxn>
                  <a:cxn ang="0">
                    <a:pos x="556" y="15"/>
                  </a:cxn>
                  <a:cxn ang="0">
                    <a:pos x="467" y="2"/>
                  </a:cxn>
                  <a:cxn ang="0">
                    <a:pos x="380" y="3"/>
                  </a:cxn>
                  <a:cxn ang="0">
                    <a:pos x="296" y="18"/>
                  </a:cxn>
                </a:cxnLst>
                <a:rect l="0" t="0" r="r" b="b"/>
                <a:pathLst>
                  <a:path w="869" h="1248">
                    <a:moveTo>
                      <a:pt x="258" y="30"/>
                    </a:moveTo>
                    <a:lnTo>
                      <a:pt x="215" y="55"/>
                    </a:lnTo>
                    <a:lnTo>
                      <a:pt x="176" y="82"/>
                    </a:lnTo>
                    <a:lnTo>
                      <a:pt x="139" y="112"/>
                    </a:lnTo>
                    <a:lnTo>
                      <a:pt x="106" y="147"/>
                    </a:lnTo>
                    <a:lnTo>
                      <a:pt x="76" y="184"/>
                    </a:lnTo>
                    <a:lnTo>
                      <a:pt x="50" y="224"/>
                    </a:lnTo>
                    <a:lnTo>
                      <a:pt x="30" y="266"/>
                    </a:lnTo>
                    <a:lnTo>
                      <a:pt x="15" y="313"/>
                    </a:lnTo>
                    <a:lnTo>
                      <a:pt x="4" y="362"/>
                    </a:lnTo>
                    <a:lnTo>
                      <a:pt x="0" y="414"/>
                    </a:lnTo>
                    <a:lnTo>
                      <a:pt x="1" y="468"/>
                    </a:lnTo>
                    <a:lnTo>
                      <a:pt x="9" y="526"/>
                    </a:lnTo>
                    <a:lnTo>
                      <a:pt x="25" y="585"/>
                    </a:lnTo>
                    <a:lnTo>
                      <a:pt x="47" y="649"/>
                    </a:lnTo>
                    <a:lnTo>
                      <a:pt x="78" y="714"/>
                    </a:lnTo>
                    <a:lnTo>
                      <a:pt x="116" y="782"/>
                    </a:lnTo>
                    <a:lnTo>
                      <a:pt x="127" y="801"/>
                    </a:lnTo>
                    <a:lnTo>
                      <a:pt x="139" y="819"/>
                    </a:lnTo>
                    <a:lnTo>
                      <a:pt x="152" y="838"/>
                    </a:lnTo>
                    <a:lnTo>
                      <a:pt x="163" y="855"/>
                    </a:lnTo>
                    <a:lnTo>
                      <a:pt x="175" y="873"/>
                    </a:lnTo>
                    <a:lnTo>
                      <a:pt x="187" y="891"/>
                    </a:lnTo>
                    <a:lnTo>
                      <a:pt x="199" y="909"/>
                    </a:lnTo>
                    <a:lnTo>
                      <a:pt x="210" y="926"/>
                    </a:lnTo>
                    <a:lnTo>
                      <a:pt x="215" y="938"/>
                    </a:lnTo>
                    <a:lnTo>
                      <a:pt x="220" y="949"/>
                    </a:lnTo>
                    <a:lnTo>
                      <a:pt x="224" y="961"/>
                    </a:lnTo>
                    <a:lnTo>
                      <a:pt x="229" y="972"/>
                    </a:lnTo>
                    <a:lnTo>
                      <a:pt x="233" y="984"/>
                    </a:lnTo>
                    <a:lnTo>
                      <a:pt x="237" y="994"/>
                    </a:lnTo>
                    <a:lnTo>
                      <a:pt x="241" y="1006"/>
                    </a:lnTo>
                    <a:lnTo>
                      <a:pt x="246" y="1017"/>
                    </a:lnTo>
                    <a:lnTo>
                      <a:pt x="251" y="1062"/>
                    </a:lnTo>
                    <a:lnTo>
                      <a:pt x="256" y="1107"/>
                    </a:lnTo>
                    <a:lnTo>
                      <a:pt x="261" y="1153"/>
                    </a:lnTo>
                    <a:lnTo>
                      <a:pt x="266" y="1198"/>
                    </a:lnTo>
                    <a:lnTo>
                      <a:pt x="271" y="1211"/>
                    </a:lnTo>
                    <a:lnTo>
                      <a:pt x="278" y="1222"/>
                    </a:lnTo>
                    <a:lnTo>
                      <a:pt x="285" y="1235"/>
                    </a:lnTo>
                    <a:lnTo>
                      <a:pt x="291" y="1248"/>
                    </a:lnTo>
                    <a:lnTo>
                      <a:pt x="311" y="1248"/>
                    </a:lnTo>
                    <a:lnTo>
                      <a:pt x="330" y="1248"/>
                    </a:lnTo>
                    <a:lnTo>
                      <a:pt x="350" y="1248"/>
                    </a:lnTo>
                    <a:lnTo>
                      <a:pt x="369" y="1248"/>
                    </a:lnTo>
                    <a:lnTo>
                      <a:pt x="388" y="1248"/>
                    </a:lnTo>
                    <a:lnTo>
                      <a:pt x="407" y="1248"/>
                    </a:lnTo>
                    <a:lnTo>
                      <a:pt x="427" y="1248"/>
                    </a:lnTo>
                    <a:lnTo>
                      <a:pt x="446" y="1248"/>
                    </a:lnTo>
                    <a:lnTo>
                      <a:pt x="466" y="1248"/>
                    </a:lnTo>
                    <a:lnTo>
                      <a:pt x="486" y="1248"/>
                    </a:lnTo>
                    <a:lnTo>
                      <a:pt x="505" y="1248"/>
                    </a:lnTo>
                    <a:lnTo>
                      <a:pt x="525" y="1248"/>
                    </a:lnTo>
                    <a:lnTo>
                      <a:pt x="543" y="1248"/>
                    </a:lnTo>
                    <a:lnTo>
                      <a:pt x="563" y="1248"/>
                    </a:lnTo>
                    <a:lnTo>
                      <a:pt x="582" y="1248"/>
                    </a:lnTo>
                    <a:lnTo>
                      <a:pt x="602" y="1248"/>
                    </a:lnTo>
                    <a:lnTo>
                      <a:pt x="608" y="1239"/>
                    </a:lnTo>
                    <a:lnTo>
                      <a:pt x="612" y="1228"/>
                    </a:lnTo>
                    <a:lnTo>
                      <a:pt x="618" y="1218"/>
                    </a:lnTo>
                    <a:lnTo>
                      <a:pt x="624" y="1207"/>
                    </a:lnTo>
                    <a:lnTo>
                      <a:pt x="626" y="1167"/>
                    </a:lnTo>
                    <a:lnTo>
                      <a:pt x="630" y="1126"/>
                    </a:lnTo>
                    <a:lnTo>
                      <a:pt x="633" y="1084"/>
                    </a:lnTo>
                    <a:lnTo>
                      <a:pt x="635" y="1044"/>
                    </a:lnTo>
                    <a:lnTo>
                      <a:pt x="642" y="1020"/>
                    </a:lnTo>
                    <a:lnTo>
                      <a:pt x="649" y="994"/>
                    </a:lnTo>
                    <a:lnTo>
                      <a:pt x="656" y="970"/>
                    </a:lnTo>
                    <a:lnTo>
                      <a:pt x="663" y="946"/>
                    </a:lnTo>
                    <a:lnTo>
                      <a:pt x="670" y="933"/>
                    </a:lnTo>
                    <a:lnTo>
                      <a:pt x="677" y="921"/>
                    </a:lnTo>
                    <a:lnTo>
                      <a:pt x="684" y="908"/>
                    </a:lnTo>
                    <a:lnTo>
                      <a:pt x="692" y="896"/>
                    </a:lnTo>
                    <a:lnTo>
                      <a:pt x="699" y="884"/>
                    </a:lnTo>
                    <a:lnTo>
                      <a:pt x="706" y="871"/>
                    </a:lnTo>
                    <a:lnTo>
                      <a:pt x="714" y="860"/>
                    </a:lnTo>
                    <a:lnTo>
                      <a:pt x="721" y="847"/>
                    </a:lnTo>
                    <a:lnTo>
                      <a:pt x="734" y="829"/>
                    </a:lnTo>
                    <a:lnTo>
                      <a:pt x="748" y="808"/>
                    </a:lnTo>
                    <a:lnTo>
                      <a:pt x="763" y="785"/>
                    </a:lnTo>
                    <a:lnTo>
                      <a:pt x="778" y="759"/>
                    </a:lnTo>
                    <a:lnTo>
                      <a:pt x="793" y="732"/>
                    </a:lnTo>
                    <a:lnTo>
                      <a:pt x="808" y="703"/>
                    </a:lnTo>
                    <a:lnTo>
                      <a:pt x="822" y="672"/>
                    </a:lnTo>
                    <a:lnTo>
                      <a:pt x="835" y="638"/>
                    </a:lnTo>
                    <a:lnTo>
                      <a:pt x="846" y="603"/>
                    </a:lnTo>
                    <a:lnTo>
                      <a:pt x="855" y="565"/>
                    </a:lnTo>
                    <a:lnTo>
                      <a:pt x="862" y="526"/>
                    </a:lnTo>
                    <a:lnTo>
                      <a:pt x="867" y="484"/>
                    </a:lnTo>
                    <a:lnTo>
                      <a:pt x="869" y="440"/>
                    </a:lnTo>
                    <a:lnTo>
                      <a:pt x="868" y="395"/>
                    </a:lnTo>
                    <a:lnTo>
                      <a:pt x="862" y="348"/>
                    </a:lnTo>
                    <a:lnTo>
                      <a:pt x="854" y="299"/>
                    </a:lnTo>
                    <a:lnTo>
                      <a:pt x="836" y="247"/>
                    </a:lnTo>
                    <a:lnTo>
                      <a:pt x="813" y="201"/>
                    </a:lnTo>
                    <a:lnTo>
                      <a:pt x="786" y="160"/>
                    </a:lnTo>
                    <a:lnTo>
                      <a:pt x="754" y="125"/>
                    </a:lnTo>
                    <a:lnTo>
                      <a:pt x="719" y="94"/>
                    </a:lnTo>
                    <a:lnTo>
                      <a:pt x="681" y="67"/>
                    </a:lnTo>
                    <a:lnTo>
                      <a:pt x="641" y="45"/>
                    </a:lnTo>
                    <a:lnTo>
                      <a:pt x="600" y="28"/>
                    </a:lnTo>
                    <a:lnTo>
                      <a:pt x="556" y="15"/>
                    </a:lnTo>
                    <a:lnTo>
                      <a:pt x="512" y="6"/>
                    </a:lnTo>
                    <a:lnTo>
                      <a:pt x="467" y="2"/>
                    </a:lnTo>
                    <a:lnTo>
                      <a:pt x="423" y="0"/>
                    </a:lnTo>
                    <a:lnTo>
                      <a:pt x="380" y="3"/>
                    </a:lnTo>
                    <a:lnTo>
                      <a:pt x="337" y="8"/>
                    </a:lnTo>
                    <a:lnTo>
                      <a:pt x="296" y="18"/>
                    </a:lnTo>
                    <a:lnTo>
                      <a:pt x="258" y="30"/>
                    </a:lnTo>
                    <a:close/>
                  </a:path>
                </a:pathLst>
              </a:custGeom>
              <a:solidFill>
                <a:srgbClr val="FCBF02"/>
              </a:solidFill>
              <a:ln w="9525">
                <a:noFill/>
                <a:round/>
                <a:headEnd/>
                <a:tailEnd/>
              </a:ln>
              <a:effectLst/>
            </p:spPr>
            <p:txBody>
              <a:bodyPr/>
              <a:lstStyle/>
              <a:p>
                <a:pPr>
                  <a:defRPr/>
                </a:pPr>
                <a:endParaRPr lang="en-US">
                  <a:latin typeface="Arial" charset="0"/>
                  <a:cs typeface="+mn-cs"/>
                </a:endParaRPr>
              </a:p>
            </p:txBody>
          </p:sp>
          <p:sp>
            <p:nvSpPr>
              <p:cNvPr id="6241" name="Freeform 97"/>
              <p:cNvSpPr>
                <a:spLocks/>
              </p:cNvSpPr>
              <p:nvPr/>
            </p:nvSpPr>
            <p:spPr bwMode="auto">
              <a:xfrm>
                <a:off x="2215" y="2844"/>
                <a:ext cx="434" cy="621"/>
              </a:xfrm>
              <a:custGeom>
                <a:avLst/>
                <a:gdLst/>
                <a:ahLst/>
                <a:cxnLst>
                  <a:cxn ang="0">
                    <a:pos x="259" y="30"/>
                  </a:cxn>
                  <a:cxn ang="0">
                    <a:pos x="216" y="54"/>
                  </a:cxn>
                  <a:cxn ang="0">
                    <a:pos x="176" y="80"/>
                  </a:cxn>
                  <a:cxn ang="0">
                    <a:pos x="139" y="111"/>
                  </a:cxn>
                  <a:cxn ang="0">
                    <a:pos x="106" y="145"/>
                  </a:cxn>
                  <a:cxn ang="0">
                    <a:pos x="77" y="182"/>
                  </a:cxn>
                  <a:cxn ang="0">
                    <a:pos x="52" y="222"/>
                  </a:cxn>
                  <a:cxn ang="0">
                    <a:pos x="31" y="265"/>
                  </a:cxn>
                  <a:cxn ang="0">
                    <a:pos x="15" y="311"/>
                  </a:cxn>
                  <a:cxn ang="0">
                    <a:pos x="4" y="360"/>
                  </a:cxn>
                  <a:cxn ang="0">
                    <a:pos x="0" y="412"/>
                  </a:cxn>
                  <a:cxn ang="0">
                    <a:pos x="2" y="466"/>
                  </a:cxn>
                  <a:cxn ang="0">
                    <a:pos x="10" y="524"/>
                  </a:cxn>
                  <a:cxn ang="0">
                    <a:pos x="25" y="584"/>
                  </a:cxn>
                  <a:cxn ang="0">
                    <a:pos x="48" y="647"/>
                  </a:cxn>
                  <a:cxn ang="0">
                    <a:pos x="79" y="713"/>
                  </a:cxn>
                  <a:cxn ang="0">
                    <a:pos x="117" y="781"/>
                  </a:cxn>
                  <a:cxn ang="0">
                    <a:pos x="212" y="923"/>
                  </a:cxn>
                  <a:cxn ang="0">
                    <a:pos x="247" y="1014"/>
                  </a:cxn>
                  <a:cxn ang="0">
                    <a:pos x="267" y="1195"/>
                  </a:cxn>
                  <a:cxn ang="0">
                    <a:pos x="292" y="1245"/>
                  </a:cxn>
                  <a:cxn ang="0">
                    <a:pos x="601" y="1245"/>
                  </a:cxn>
                  <a:cxn ang="0">
                    <a:pos x="620" y="1204"/>
                  </a:cxn>
                  <a:cxn ang="0">
                    <a:pos x="632" y="1041"/>
                  </a:cxn>
                  <a:cxn ang="0">
                    <a:pos x="660" y="943"/>
                  </a:cxn>
                  <a:cxn ang="0">
                    <a:pos x="718" y="844"/>
                  </a:cxn>
                  <a:cxn ang="0">
                    <a:pos x="731" y="826"/>
                  </a:cxn>
                  <a:cxn ang="0">
                    <a:pos x="746" y="805"/>
                  </a:cxn>
                  <a:cxn ang="0">
                    <a:pos x="760" y="782"/>
                  </a:cxn>
                  <a:cxn ang="0">
                    <a:pos x="775" y="758"/>
                  </a:cxn>
                  <a:cxn ang="0">
                    <a:pos x="790" y="730"/>
                  </a:cxn>
                  <a:cxn ang="0">
                    <a:pos x="805" y="701"/>
                  </a:cxn>
                  <a:cxn ang="0">
                    <a:pos x="817" y="670"/>
                  </a:cxn>
                  <a:cxn ang="0">
                    <a:pos x="830" y="637"/>
                  </a:cxn>
                  <a:cxn ang="0">
                    <a:pos x="842" y="601"/>
                  </a:cxn>
                  <a:cxn ang="0">
                    <a:pos x="851" y="564"/>
                  </a:cxn>
                  <a:cxn ang="0">
                    <a:pos x="858" y="525"/>
                  </a:cxn>
                  <a:cxn ang="0">
                    <a:pos x="862" y="483"/>
                  </a:cxn>
                  <a:cxn ang="0">
                    <a:pos x="865" y="440"/>
                  </a:cxn>
                  <a:cxn ang="0">
                    <a:pos x="863" y="395"/>
                  </a:cxn>
                  <a:cxn ang="0">
                    <a:pos x="859" y="348"/>
                  </a:cxn>
                  <a:cxn ang="0">
                    <a:pos x="851" y="298"/>
                  </a:cxn>
                  <a:cxn ang="0">
                    <a:pos x="832" y="246"/>
                  </a:cxn>
                  <a:cxn ang="0">
                    <a:pos x="809" y="201"/>
                  </a:cxn>
                  <a:cxn ang="0">
                    <a:pos x="782" y="160"/>
                  </a:cxn>
                  <a:cxn ang="0">
                    <a:pos x="751" y="124"/>
                  </a:cxn>
                  <a:cxn ang="0">
                    <a:pos x="716" y="93"/>
                  </a:cxn>
                  <a:cxn ang="0">
                    <a:pos x="679" y="67"/>
                  </a:cxn>
                  <a:cxn ang="0">
                    <a:pos x="640" y="45"/>
                  </a:cxn>
                  <a:cxn ang="0">
                    <a:pos x="599" y="27"/>
                  </a:cxn>
                  <a:cxn ang="0">
                    <a:pos x="556" y="15"/>
                  </a:cxn>
                  <a:cxn ang="0">
                    <a:pos x="512" y="5"/>
                  </a:cxn>
                  <a:cxn ang="0">
                    <a:pos x="468" y="1"/>
                  </a:cxn>
                  <a:cxn ang="0">
                    <a:pos x="424" y="0"/>
                  </a:cxn>
                  <a:cxn ang="0">
                    <a:pos x="381" y="2"/>
                  </a:cxn>
                  <a:cxn ang="0">
                    <a:pos x="338" y="8"/>
                  </a:cxn>
                  <a:cxn ang="0">
                    <a:pos x="298" y="17"/>
                  </a:cxn>
                  <a:cxn ang="0">
                    <a:pos x="259" y="30"/>
                  </a:cxn>
                </a:cxnLst>
                <a:rect l="0" t="0" r="r" b="b"/>
                <a:pathLst>
                  <a:path w="865" h="1245">
                    <a:moveTo>
                      <a:pt x="259" y="30"/>
                    </a:moveTo>
                    <a:lnTo>
                      <a:pt x="216" y="54"/>
                    </a:lnTo>
                    <a:lnTo>
                      <a:pt x="176" y="80"/>
                    </a:lnTo>
                    <a:lnTo>
                      <a:pt x="139" y="111"/>
                    </a:lnTo>
                    <a:lnTo>
                      <a:pt x="106" y="145"/>
                    </a:lnTo>
                    <a:lnTo>
                      <a:pt x="77" y="182"/>
                    </a:lnTo>
                    <a:lnTo>
                      <a:pt x="52" y="222"/>
                    </a:lnTo>
                    <a:lnTo>
                      <a:pt x="31" y="265"/>
                    </a:lnTo>
                    <a:lnTo>
                      <a:pt x="15" y="311"/>
                    </a:lnTo>
                    <a:lnTo>
                      <a:pt x="4" y="360"/>
                    </a:lnTo>
                    <a:lnTo>
                      <a:pt x="0" y="412"/>
                    </a:lnTo>
                    <a:lnTo>
                      <a:pt x="2" y="466"/>
                    </a:lnTo>
                    <a:lnTo>
                      <a:pt x="10" y="524"/>
                    </a:lnTo>
                    <a:lnTo>
                      <a:pt x="25" y="584"/>
                    </a:lnTo>
                    <a:lnTo>
                      <a:pt x="48" y="647"/>
                    </a:lnTo>
                    <a:lnTo>
                      <a:pt x="79" y="713"/>
                    </a:lnTo>
                    <a:lnTo>
                      <a:pt x="117" y="781"/>
                    </a:lnTo>
                    <a:lnTo>
                      <a:pt x="212" y="923"/>
                    </a:lnTo>
                    <a:lnTo>
                      <a:pt x="247" y="1014"/>
                    </a:lnTo>
                    <a:lnTo>
                      <a:pt x="267" y="1195"/>
                    </a:lnTo>
                    <a:lnTo>
                      <a:pt x="292" y="1245"/>
                    </a:lnTo>
                    <a:lnTo>
                      <a:pt x="601" y="1245"/>
                    </a:lnTo>
                    <a:lnTo>
                      <a:pt x="620" y="1204"/>
                    </a:lnTo>
                    <a:lnTo>
                      <a:pt x="632" y="1041"/>
                    </a:lnTo>
                    <a:lnTo>
                      <a:pt x="660" y="943"/>
                    </a:lnTo>
                    <a:lnTo>
                      <a:pt x="718" y="844"/>
                    </a:lnTo>
                    <a:lnTo>
                      <a:pt x="731" y="826"/>
                    </a:lnTo>
                    <a:lnTo>
                      <a:pt x="746" y="805"/>
                    </a:lnTo>
                    <a:lnTo>
                      <a:pt x="760" y="782"/>
                    </a:lnTo>
                    <a:lnTo>
                      <a:pt x="775" y="758"/>
                    </a:lnTo>
                    <a:lnTo>
                      <a:pt x="790" y="730"/>
                    </a:lnTo>
                    <a:lnTo>
                      <a:pt x="805" y="701"/>
                    </a:lnTo>
                    <a:lnTo>
                      <a:pt x="817" y="670"/>
                    </a:lnTo>
                    <a:lnTo>
                      <a:pt x="830" y="637"/>
                    </a:lnTo>
                    <a:lnTo>
                      <a:pt x="842" y="601"/>
                    </a:lnTo>
                    <a:lnTo>
                      <a:pt x="851" y="564"/>
                    </a:lnTo>
                    <a:lnTo>
                      <a:pt x="858" y="525"/>
                    </a:lnTo>
                    <a:lnTo>
                      <a:pt x="862" y="483"/>
                    </a:lnTo>
                    <a:lnTo>
                      <a:pt x="865" y="440"/>
                    </a:lnTo>
                    <a:lnTo>
                      <a:pt x="863" y="395"/>
                    </a:lnTo>
                    <a:lnTo>
                      <a:pt x="859" y="348"/>
                    </a:lnTo>
                    <a:lnTo>
                      <a:pt x="851" y="298"/>
                    </a:lnTo>
                    <a:lnTo>
                      <a:pt x="832" y="246"/>
                    </a:lnTo>
                    <a:lnTo>
                      <a:pt x="809" y="201"/>
                    </a:lnTo>
                    <a:lnTo>
                      <a:pt x="782" y="160"/>
                    </a:lnTo>
                    <a:lnTo>
                      <a:pt x="751" y="124"/>
                    </a:lnTo>
                    <a:lnTo>
                      <a:pt x="716" y="93"/>
                    </a:lnTo>
                    <a:lnTo>
                      <a:pt x="679" y="67"/>
                    </a:lnTo>
                    <a:lnTo>
                      <a:pt x="640" y="45"/>
                    </a:lnTo>
                    <a:lnTo>
                      <a:pt x="599" y="27"/>
                    </a:lnTo>
                    <a:lnTo>
                      <a:pt x="556" y="15"/>
                    </a:lnTo>
                    <a:lnTo>
                      <a:pt x="512" y="5"/>
                    </a:lnTo>
                    <a:lnTo>
                      <a:pt x="468" y="1"/>
                    </a:lnTo>
                    <a:lnTo>
                      <a:pt x="424" y="0"/>
                    </a:lnTo>
                    <a:lnTo>
                      <a:pt x="381" y="2"/>
                    </a:lnTo>
                    <a:lnTo>
                      <a:pt x="338" y="8"/>
                    </a:lnTo>
                    <a:lnTo>
                      <a:pt x="298" y="17"/>
                    </a:lnTo>
                    <a:lnTo>
                      <a:pt x="259" y="30"/>
                    </a:lnTo>
                    <a:close/>
                  </a:path>
                </a:pathLst>
              </a:custGeom>
              <a:solidFill>
                <a:srgbClr val="FFC900"/>
              </a:solidFill>
              <a:ln w="9525">
                <a:noFill/>
                <a:round/>
                <a:headEnd/>
                <a:tailEnd/>
              </a:ln>
              <a:effectLst/>
            </p:spPr>
            <p:txBody>
              <a:bodyPr/>
              <a:lstStyle/>
              <a:p>
                <a:pPr>
                  <a:defRPr/>
                </a:pPr>
                <a:endParaRPr lang="en-US">
                  <a:latin typeface="Arial" charset="0"/>
                  <a:cs typeface="+mn-cs"/>
                </a:endParaRPr>
              </a:p>
            </p:txBody>
          </p:sp>
          <p:sp>
            <p:nvSpPr>
              <p:cNvPr id="6242" name="Freeform 98"/>
              <p:cNvSpPr>
                <a:spLocks/>
              </p:cNvSpPr>
              <p:nvPr/>
            </p:nvSpPr>
            <p:spPr bwMode="auto">
              <a:xfrm>
                <a:off x="2239" y="2869"/>
                <a:ext cx="388" cy="588"/>
              </a:xfrm>
              <a:custGeom>
                <a:avLst/>
                <a:gdLst/>
                <a:ahLst/>
                <a:cxnLst>
                  <a:cxn ang="0">
                    <a:pos x="235" y="20"/>
                  </a:cxn>
                  <a:cxn ang="0">
                    <a:pos x="196" y="41"/>
                  </a:cxn>
                  <a:cxn ang="0">
                    <a:pos x="160" y="65"/>
                  </a:cxn>
                  <a:cxn ang="0">
                    <a:pos x="127" y="93"/>
                  </a:cxn>
                  <a:cxn ang="0">
                    <a:pos x="96" y="123"/>
                  </a:cxn>
                  <a:cxn ang="0">
                    <a:pos x="69" y="155"/>
                  </a:cxn>
                  <a:cxn ang="0">
                    <a:pos x="46" y="191"/>
                  </a:cxn>
                  <a:cxn ang="0">
                    <a:pos x="28" y="229"/>
                  </a:cxn>
                  <a:cxn ang="0">
                    <a:pos x="14" y="270"/>
                  </a:cxn>
                  <a:cxn ang="0">
                    <a:pos x="4" y="314"/>
                  </a:cxn>
                  <a:cxn ang="0">
                    <a:pos x="0" y="360"/>
                  </a:cxn>
                  <a:cxn ang="0">
                    <a:pos x="1" y="409"/>
                  </a:cxn>
                  <a:cxn ang="0">
                    <a:pos x="10" y="460"/>
                  </a:cxn>
                  <a:cxn ang="0">
                    <a:pos x="23" y="513"/>
                  </a:cxn>
                  <a:cxn ang="0">
                    <a:pos x="44" y="570"/>
                  </a:cxn>
                  <a:cxn ang="0">
                    <a:pos x="72" y="627"/>
                  </a:cxn>
                  <a:cxn ang="0">
                    <a:pos x="106" y="688"/>
                  </a:cxn>
                  <a:cxn ang="0">
                    <a:pos x="219" y="816"/>
                  </a:cxn>
                  <a:cxn ang="0">
                    <a:pos x="243" y="896"/>
                  </a:cxn>
                  <a:cxn ang="0">
                    <a:pos x="259" y="1118"/>
                  </a:cxn>
                  <a:cxn ang="0">
                    <a:pos x="308" y="1173"/>
                  </a:cxn>
                  <a:cxn ang="0">
                    <a:pos x="516" y="1173"/>
                  </a:cxn>
                  <a:cxn ang="0">
                    <a:pos x="557" y="1126"/>
                  </a:cxn>
                  <a:cxn ang="0">
                    <a:pos x="565" y="935"/>
                  </a:cxn>
                  <a:cxn ang="0">
                    <a:pos x="589" y="847"/>
                  </a:cxn>
                  <a:cxn ang="0">
                    <a:pos x="637" y="760"/>
                  </a:cxn>
                  <a:cxn ang="0">
                    <a:pos x="664" y="722"/>
                  </a:cxn>
                  <a:cxn ang="0">
                    <a:pos x="691" y="676"/>
                  </a:cxn>
                  <a:cxn ang="0">
                    <a:pos x="718" y="623"/>
                  </a:cxn>
                  <a:cxn ang="0">
                    <a:pos x="741" y="564"/>
                  </a:cxn>
                  <a:cxn ang="0">
                    <a:pos x="759" y="497"/>
                  </a:cxn>
                  <a:cxn ang="0">
                    <a:pos x="772" y="425"/>
                  </a:cxn>
                  <a:cxn ang="0">
                    <a:pos x="774" y="345"/>
                  </a:cxn>
                  <a:cxn ang="0">
                    <a:pos x="766" y="259"/>
                  </a:cxn>
                  <a:cxn ang="0">
                    <a:pos x="750" y="214"/>
                  </a:cxn>
                  <a:cxn ang="0">
                    <a:pos x="729" y="172"/>
                  </a:cxn>
                  <a:cxn ang="0">
                    <a:pos x="705" y="138"/>
                  </a:cxn>
                  <a:cxn ang="0">
                    <a:pos x="677" y="107"/>
                  </a:cxn>
                  <a:cxn ang="0">
                    <a:pos x="646" y="79"/>
                  </a:cxn>
                  <a:cxn ang="0">
                    <a:pos x="614" y="57"/>
                  </a:cxn>
                  <a:cxn ang="0">
                    <a:pos x="578" y="39"/>
                  </a:cxn>
                  <a:cxn ang="0">
                    <a:pos x="542" y="24"/>
                  </a:cxn>
                  <a:cxn ang="0">
                    <a:pos x="504" y="12"/>
                  </a:cxn>
                  <a:cxn ang="0">
                    <a:pos x="464" y="5"/>
                  </a:cxn>
                  <a:cxn ang="0">
                    <a:pos x="425" y="1"/>
                  </a:cxn>
                  <a:cxn ang="0">
                    <a:pos x="386" y="0"/>
                  </a:cxn>
                  <a:cxn ang="0">
                    <a:pos x="347" y="1"/>
                  </a:cxn>
                  <a:cxn ang="0">
                    <a:pos x="308" y="5"/>
                  </a:cxn>
                  <a:cxn ang="0">
                    <a:pos x="271" y="11"/>
                  </a:cxn>
                  <a:cxn ang="0">
                    <a:pos x="235" y="20"/>
                  </a:cxn>
                </a:cxnLst>
                <a:rect l="0" t="0" r="r" b="b"/>
                <a:pathLst>
                  <a:path w="774" h="1173">
                    <a:moveTo>
                      <a:pt x="235" y="20"/>
                    </a:moveTo>
                    <a:lnTo>
                      <a:pt x="196" y="41"/>
                    </a:lnTo>
                    <a:lnTo>
                      <a:pt x="160" y="65"/>
                    </a:lnTo>
                    <a:lnTo>
                      <a:pt x="127" y="93"/>
                    </a:lnTo>
                    <a:lnTo>
                      <a:pt x="96" y="123"/>
                    </a:lnTo>
                    <a:lnTo>
                      <a:pt x="69" y="155"/>
                    </a:lnTo>
                    <a:lnTo>
                      <a:pt x="46" y="191"/>
                    </a:lnTo>
                    <a:lnTo>
                      <a:pt x="28" y="229"/>
                    </a:lnTo>
                    <a:lnTo>
                      <a:pt x="14" y="270"/>
                    </a:lnTo>
                    <a:lnTo>
                      <a:pt x="4" y="314"/>
                    </a:lnTo>
                    <a:lnTo>
                      <a:pt x="0" y="360"/>
                    </a:lnTo>
                    <a:lnTo>
                      <a:pt x="1" y="409"/>
                    </a:lnTo>
                    <a:lnTo>
                      <a:pt x="10" y="460"/>
                    </a:lnTo>
                    <a:lnTo>
                      <a:pt x="23" y="513"/>
                    </a:lnTo>
                    <a:lnTo>
                      <a:pt x="44" y="570"/>
                    </a:lnTo>
                    <a:lnTo>
                      <a:pt x="72" y="627"/>
                    </a:lnTo>
                    <a:lnTo>
                      <a:pt x="106" y="688"/>
                    </a:lnTo>
                    <a:lnTo>
                      <a:pt x="219" y="816"/>
                    </a:lnTo>
                    <a:lnTo>
                      <a:pt x="243" y="896"/>
                    </a:lnTo>
                    <a:lnTo>
                      <a:pt x="259" y="1118"/>
                    </a:lnTo>
                    <a:lnTo>
                      <a:pt x="308" y="1173"/>
                    </a:lnTo>
                    <a:lnTo>
                      <a:pt x="516" y="1173"/>
                    </a:lnTo>
                    <a:lnTo>
                      <a:pt x="557" y="1126"/>
                    </a:lnTo>
                    <a:lnTo>
                      <a:pt x="565" y="935"/>
                    </a:lnTo>
                    <a:lnTo>
                      <a:pt x="589" y="847"/>
                    </a:lnTo>
                    <a:lnTo>
                      <a:pt x="637" y="760"/>
                    </a:lnTo>
                    <a:lnTo>
                      <a:pt x="664" y="722"/>
                    </a:lnTo>
                    <a:lnTo>
                      <a:pt x="691" y="676"/>
                    </a:lnTo>
                    <a:lnTo>
                      <a:pt x="718" y="623"/>
                    </a:lnTo>
                    <a:lnTo>
                      <a:pt x="741" y="564"/>
                    </a:lnTo>
                    <a:lnTo>
                      <a:pt x="759" y="497"/>
                    </a:lnTo>
                    <a:lnTo>
                      <a:pt x="772" y="425"/>
                    </a:lnTo>
                    <a:lnTo>
                      <a:pt x="774" y="345"/>
                    </a:lnTo>
                    <a:lnTo>
                      <a:pt x="766" y="259"/>
                    </a:lnTo>
                    <a:lnTo>
                      <a:pt x="750" y="214"/>
                    </a:lnTo>
                    <a:lnTo>
                      <a:pt x="729" y="172"/>
                    </a:lnTo>
                    <a:lnTo>
                      <a:pt x="705" y="138"/>
                    </a:lnTo>
                    <a:lnTo>
                      <a:pt x="677" y="107"/>
                    </a:lnTo>
                    <a:lnTo>
                      <a:pt x="646" y="79"/>
                    </a:lnTo>
                    <a:lnTo>
                      <a:pt x="614" y="57"/>
                    </a:lnTo>
                    <a:lnTo>
                      <a:pt x="578" y="39"/>
                    </a:lnTo>
                    <a:lnTo>
                      <a:pt x="542" y="24"/>
                    </a:lnTo>
                    <a:lnTo>
                      <a:pt x="504" y="12"/>
                    </a:lnTo>
                    <a:lnTo>
                      <a:pt x="464" y="5"/>
                    </a:lnTo>
                    <a:lnTo>
                      <a:pt x="425" y="1"/>
                    </a:lnTo>
                    <a:lnTo>
                      <a:pt x="386" y="0"/>
                    </a:lnTo>
                    <a:lnTo>
                      <a:pt x="347" y="1"/>
                    </a:lnTo>
                    <a:lnTo>
                      <a:pt x="308" y="5"/>
                    </a:lnTo>
                    <a:lnTo>
                      <a:pt x="271" y="11"/>
                    </a:lnTo>
                    <a:lnTo>
                      <a:pt x="235" y="20"/>
                    </a:lnTo>
                    <a:close/>
                  </a:path>
                </a:pathLst>
              </a:custGeom>
              <a:solidFill>
                <a:srgbClr val="FFC900"/>
              </a:solidFill>
              <a:ln w="9525">
                <a:noFill/>
                <a:round/>
                <a:headEnd/>
                <a:tailEnd/>
              </a:ln>
              <a:effectLst/>
            </p:spPr>
            <p:txBody>
              <a:bodyPr/>
              <a:lstStyle/>
              <a:p>
                <a:pPr>
                  <a:defRPr/>
                </a:pPr>
                <a:endParaRPr lang="en-US">
                  <a:latin typeface="Arial" charset="0"/>
                  <a:cs typeface="+mn-cs"/>
                </a:endParaRPr>
              </a:p>
            </p:txBody>
          </p:sp>
          <p:sp>
            <p:nvSpPr>
              <p:cNvPr id="6243" name="Freeform 99"/>
              <p:cNvSpPr>
                <a:spLocks/>
              </p:cNvSpPr>
              <p:nvPr/>
            </p:nvSpPr>
            <p:spPr bwMode="auto">
              <a:xfrm>
                <a:off x="2251" y="2877"/>
                <a:ext cx="363" cy="580"/>
              </a:xfrm>
              <a:custGeom>
                <a:avLst/>
                <a:gdLst/>
                <a:ahLst/>
                <a:cxnLst>
                  <a:cxn ang="0">
                    <a:pos x="189" y="38"/>
                  </a:cxn>
                  <a:cxn ang="0">
                    <a:pos x="121" y="87"/>
                  </a:cxn>
                  <a:cxn ang="0">
                    <a:pos x="65" y="147"/>
                  </a:cxn>
                  <a:cxn ang="0">
                    <a:pos x="25" y="218"/>
                  </a:cxn>
                  <a:cxn ang="0">
                    <a:pos x="4" y="299"/>
                  </a:cxn>
                  <a:cxn ang="0">
                    <a:pos x="2" y="388"/>
                  </a:cxn>
                  <a:cxn ang="0">
                    <a:pos x="24" y="486"/>
                  </a:cxn>
                  <a:cxn ang="0">
                    <a:pos x="71" y="592"/>
                  </a:cxn>
                  <a:cxn ang="0">
                    <a:pos x="119" y="667"/>
                  </a:cxn>
                  <a:cxn ang="0">
                    <a:pos x="145" y="706"/>
                  </a:cxn>
                  <a:cxn ang="0">
                    <a:pos x="170" y="745"/>
                  </a:cxn>
                  <a:cxn ang="0">
                    <a:pos x="197" y="784"/>
                  </a:cxn>
                  <a:cxn ang="0">
                    <a:pos x="217" y="823"/>
                  </a:cxn>
                  <a:cxn ang="0">
                    <a:pos x="227" y="862"/>
                  </a:cxn>
                  <a:cxn ang="0">
                    <a:pos x="236" y="937"/>
                  </a:cxn>
                  <a:cxn ang="0">
                    <a:pos x="244" y="1048"/>
                  </a:cxn>
                  <a:cxn ang="0">
                    <a:pos x="253" y="1110"/>
                  </a:cxn>
                  <a:cxn ang="0">
                    <a:pos x="265" y="1124"/>
                  </a:cxn>
                  <a:cxn ang="0">
                    <a:pos x="275" y="1138"/>
                  </a:cxn>
                  <a:cxn ang="0">
                    <a:pos x="287" y="1151"/>
                  </a:cxn>
                  <a:cxn ang="0">
                    <a:pos x="305" y="1158"/>
                  </a:cxn>
                  <a:cxn ang="0">
                    <a:pos x="329" y="1158"/>
                  </a:cxn>
                  <a:cxn ang="0">
                    <a:pos x="354" y="1158"/>
                  </a:cxn>
                  <a:cxn ang="0">
                    <a:pos x="378" y="1158"/>
                  </a:cxn>
                  <a:cxn ang="0">
                    <a:pos x="403" y="1158"/>
                  </a:cxn>
                  <a:cxn ang="0">
                    <a:pos x="427" y="1158"/>
                  </a:cxn>
                  <a:cxn ang="0">
                    <a:pos x="451" y="1158"/>
                  </a:cxn>
                  <a:cxn ang="0">
                    <a:pos x="476" y="1158"/>
                  </a:cxn>
                  <a:cxn ang="0">
                    <a:pos x="493" y="1153"/>
                  </a:cxn>
                  <a:cxn ang="0">
                    <a:pos x="502" y="1141"/>
                  </a:cxn>
                  <a:cxn ang="0">
                    <a:pos x="512" y="1130"/>
                  </a:cxn>
                  <a:cxn ang="0">
                    <a:pos x="522" y="1117"/>
                  </a:cxn>
                  <a:cxn ang="0">
                    <a:pos x="529" y="1064"/>
                  </a:cxn>
                  <a:cxn ang="0">
                    <a:pos x="532" y="969"/>
                  </a:cxn>
                  <a:cxn ang="0">
                    <a:pos x="539" y="900"/>
                  </a:cxn>
                  <a:cxn ang="0">
                    <a:pos x="550" y="857"/>
                  </a:cxn>
                  <a:cxn ang="0">
                    <a:pos x="562" y="824"/>
                  </a:cxn>
                  <a:cxn ang="0">
                    <a:pos x="574" y="802"/>
                  </a:cxn>
                  <a:cxn ang="0">
                    <a:pos x="584" y="781"/>
                  </a:cxn>
                  <a:cxn ang="0">
                    <a:pos x="595" y="759"/>
                  </a:cxn>
                  <a:cxn ang="0">
                    <a:pos x="625" y="710"/>
                  </a:cxn>
                  <a:cxn ang="0">
                    <a:pos x="676" y="612"/>
                  </a:cxn>
                  <a:cxn ang="0">
                    <a:pos x="715" y="489"/>
                  </a:cxn>
                  <a:cxn ang="0">
                    <a:pos x="728" y="337"/>
                  </a:cxn>
                  <a:cxn ang="0">
                    <a:pos x="707" y="209"/>
                  </a:cxn>
                  <a:cxn ang="0">
                    <a:pos x="668" y="137"/>
                  </a:cxn>
                  <a:cxn ang="0">
                    <a:pos x="615" y="81"/>
                  </a:cxn>
                  <a:cxn ang="0">
                    <a:pos x="553" y="41"/>
                  </a:cxn>
                  <a:cxn ang="0">
                    <a:pos x="483" y="15"/>
                  </a:cxn>
                  <a:cxn ang="0">
                    <a:pos x="409" y="2"/>
                  </a:cxn>
                  <a:cxn ang="0">
                    <a:pos x="334" y="0"/>
                  </a:cxn>
                  <a:cxn ang="0">
                    <a:pos x="263" y="9"/>
                  </a:cxn>
                </a:cxnLst>
                <a:rect l="0" t="0" r="r" b="b"/>
                <a:pathLst>
                  <a:path w="728" h="1158">
                    <a:moveTo>
                      <a:pt x="228" y="17"/>
                    </a:moveTo>
                    <a:lnTo>
                      <a:pt x="189" y="38"/>
                    </a:lnTo>
                    <a:lnTo>
                      <a:pt x="153" y="61"/>
                    </a:lnTo>
                    <a:lnTo>
                      <a:pt x="121" y="87"/>
                    </a:lnTo>
                    <a:lnTo>
                      <a:pt x="91" y="116"/>
                    </a:lnTo>
                    <a:lnTo>
                      <a:pt x="65" y="147"/>
                    </a:lnTo>
                    <a:lnTo>
                      <a:pt x="43" y="182"/>
                    </a:lnTo>
                    <a:lnTo>
                      <a:pt x="25" y="218"/>
                    </a:lnTo>
                    <a:lnTo>
                      <a:pt x="12" y="258"/>
                    </a:lnTo>
                    <a:lnTo>
                      <a:pt x="4" y="299"/>
                    </a:lnTo>
                    <a:lnTo>
                      <a:pt x="0" y="342"/>
                    </a:lnTo>
                    <a:lnTo>
                      <a:pt x="2" y="388"/>
                    </a:lnTo>
                    <a:lnTo>
                      <a:pt x="10" y="436"/>
                    </a:lnTo>
                    <a:lnTo>
                      <a:pt x="24" y="486"/>
                    </a:lnTo>
                    <a:lnTo>
                      <a:pt x="45" y="538"/>
                    </a:lnTo>
                    <a:lnTo>
                      <a:pt x="71" y="592"/>
                    </a:lnTo>
                    <a:lnTo>
                      <a:pt x="106" y="647"/>
                    </a:lnTo>
                    <a:lnTo>
                      <a:pt x="119" y="667"/>
                    </a:lnTo>
                    <a:lnTo>
                      <a:pt x="132" y="686"/>
                    </a:lnTo>
                    <a:lnTo>
                      <a:pt x="145" y="706"/>
                    </a:lnTo>
                    <a:lnTo>
                      <a:pt x="158" y="725"/>
                    </a:lnTo>
                    <a:lnTo>
                      <a:pt x="170" y="745"/>
                    </a:lnTo>
                    <a:lnTo>
                      <a:pt x="184" y="764"/>
                    </a:lnTo>
                    <a:lnTo>
                      <a:pt x="197" y="784"/>
                    </a:lnTo>
                    <a:lnTo>
                      <a:pt x="211" y="804"/>
                    </a:lnTo>
                    <a:lnTo>
                      <a:pt x="217" y="823"/>
                    </a:lnTo>
                    <a:lnTo>
                      <a:pt x="222" y="843"/>
                    </a:lnTo>
                    <a:lnTo>
                      <a:pt x="227" y="862"/>
                    </a:lnTo>
                    <a:lnTo>
                      <a:pt x="233" y="882"/>
                    </a:lnTo>
                    <a:lnTo>
                      <a:pt x="236" y="937"/>
                    </a:lnTo>
                    <a:lnTo>
                      <a:pt x="241" y="992"/>
                    </a:lnTo>
                    <a:lnTo>
                      <a:pt x="244" y="1048"/>
                    </a:lnTo>
                    <a:lnTo>
                      <a:pt x="248" y="1103"/>
                    </a:lnTo>
                    <a:lnTo>
                      <a:pt x="253" y="1110"/>
                    </a:lnTo>
                    <a:lnTo>
                      <a:pt x="259" y="1117"/>
                    </a:lnTo>
                    <a:lnTo>
                      <a:pt x="265" y="1124"/>
                    </a:lnTo>
                    <a:lnTo>
                      <a:pt x="271" y="1131"/>
                    </a:lnTo>
                    <a:lnTo>
                      <a:pt x="275" y="1138"/>
                    </a:lnTo>
                    <a:lnTo>
                      <a:pt x="281" y="1144"/>
                    </a:lnTo>
                    <a:lnTo>
                      <a:pt x="287" y="1151"/>
                    </a:lnTo>
                    <a:lnTo>
                      <a:pt x="293" y="1158"/>
                    </a:lnTo>
                    <a:lnTo>
                      <a:pt x="305" y="1158"/>
                    </a:lnTo>
                    <a:lnTo>
                      <a:pt x="317" y="1158"/>
                    </a:lnTo>
                    <a:lnTo>
                      <a:pt x="329" y="1158"/>
                    </a:lnTo>
                    <a:lnTo>
                      <a:pt x="342" y="1158"/>
                    </a:lnTo>
                    <a:lnTo>
                      <a:pt x="354" y="1158"/>
                    </a:lnTo>
                    <a:lnTo>
                      <a:pt x="366" y="1158"/>
                    </a:lnTo>
                    <a:lnTo>
                      <a:pt x="378" y="1158"/>
                    </a:lnTo>
                    <a:lnTo>
                      <a:pt x="390" y="1158"/>
                    </a:lnTo>
                    <a:lnTo>
                      <a:pt x="403" y="1158"/>
                    </a:lnTo>
                    <a:lnTo>
                      <a:pt x="415" y="1158"/>
                    </a:lnTo>
                    <a:lnTo>
                      <a:pt x="427" y="1158"/>
                    </a:lnTo>
                    <a:lnTo>
                      <a:pt x="439" y="1158"/>
                    </a:lnTo>
                    <a:lnTo>
                      <a:pt x="451" y="1158"/>
                    </a:lnTo>
                    <a:lnTo>
                      <a:pt x="464" y="1158"/>
                    </a:lnTo>
                    <a:lnTo>
                      <a:pt x="476" y="1158"/>
                    </a:lnTo>
                    <a:lnTo>
                      <a:pt x="488" y="1158"/>
                    </a:lnTo>
                    <a:lnTo>
                      <a:pt x="493" y="1153"/>
                    </a:lnTo>
                    <a:lnTo>
                      <a:pt x="498" y="1147"/>
                    </a:lnTo>
                    <a:lnTo>
                      <a:pt x="502" y="1141"/>
                    </a:lnTo>
                    <a:lnTo>
                      <a:pt x="508" y="1135"/>
                    </a:lnTo>
                    <a:lnTo>
                      <a:pt x="512" y="1130"/>
                    </a:lnTo>
                    <a:lnTo>
                      <a:pt x="517" y="1123"/>
                    </a:lnTo>
                    <a:lnTo>
                      <a:pt x="522" y="1117"/>
                    </a:lnTo>
                    <a:lnTo>
                      <a:pt x="526" y="1111"/>
                    </a:lnTo>
                    <a:lnTo>
                      <a:pt x="529" y="1064"/>
                    </a:lnTo>
                    <a:lnTo>
                      <a:pt x="530" y="1017"/>
                    </a:lnTo>
                    <a:lnTo>
                      <a:pt x="532" y="969"/>
                    </a:lnTo>
                    <a:lnTo>
                      <a:pt x="533" y="922"/>
                    </a:lnTo>
                    <a:lnTo>
                      <a:pt x="539" y="900"/>
                    </a:lnTo>
                    <a:lnTo>
                      <a:pt x="545" y="878"/>
                    </a:lnTo>
                    <a:lnTo>
                      <a:pt x="550" y="857"/>
                    </a:lnTo>
                    <a:lnTo>
                      <a:pt x="556" y="835"/>
                    </a:lnTo>
                    <a:lnTo>
                      <a:pt x="562" y="824"/>
                    </a:lnTo>
                    <a:lnTo>
                      <a:pt x="568" y="813"/>
                    </a:lnTo>
                    <a:lnTo>
                      <a:pt x="574" y="802"/>
                    </a:lnTo>
                    <a:lnTo>
                      <a:pt x="579" y="791"/>
                    </a:lnTo>
                    <a:lnTo>
                      <a:pt x="584" y="781"/>
                    </a:lnTo>
                    <a:lnTo>
                      <a:pt x="590" y="770"/>
                    </a:lnTo>
                    <a:lnTo>
                      <a:pt x="595" y="759"/>
                    </a:lnTo>
                    <a:lnTo>
                      <a:pt x="601" y="748"/>
                    </a:lnTo>
                    <a:lnTo>
                      <a:pt x="625" y="710"/>
                    </a:lnTo>
                    <a:lnTo>
                      <a:pt x="651" y="664"/>
                    </a:lnTo>
                    <a:lnTo>
                      <a:pt x="676" y="612"/>
                    </a:lnTo>
                    <a:lnTo>
                      <a:pt x="698" y="554"/>
                    </a:lnTo>
                    <a:lnTo>
                      <a:pt x="715" y="489"/>
                    </a:lnTo>
                    <a:lnTo>
                      <a:pt x="726" y="417"/>
                    </a:lnTo>
                    <a:lnTo>
                      <a:pt x="728" y="337"/>
                    </a:lnTo>
                    <a:lnTo>
                      <a:pt x="721" y="252"/>
                    </a:lnTo>
                    <a:lnTo>
                      <a:pt x="707" y="209"/>
                    </a:lnTo>
                    <a:lnTo>
                      <a:pt x="690" y="171"/>
                    </a:lnTo>
                    <a:lnTo>
                      <a:pt x="668" y="137"/>
                    </a:lnTo>
                    <a:lnTo>
                      <a:pt x="643" y="107"/>
                    </a:lnTo>
                    <a:lnTo>
                      <a:pt x="615" y="81"/>
                    </a:lnTo>
                    <a:lnTo>
                      <a:pt x="585" y="60"/>
                    </a:lnTo>
                    <a:lnTo>
                      <a:pt x="553" y="41"/>
                    </a:lnTo>
                    <a:lnTo>
                      <a:pt x="518" y="26"/>
                    </a:lnTo>
                    <a:lnTo>
                      <a:pt x="483" y="15"/>
                    </a:lnTo>
                    <a:lnTo>
                      <a:pt x="446" y="7"/>
                    </a:lnTo>
                    <a:lnTo>
                      <a:pt x="409" y="2"/>
                    </a:lnTo>
                    <a:lnTo>
                      <a:pt x="371" y="0"/>
                    </a:lnTo>
                    <a:lnTo>
                      <a:pt x="334" y="0"/>
                    </a:lnTo>
                    <a:lnTo>
                      <a:pt x="297" y="3"/>
                    </a:lnTo>
                    <a:lnTo>
                      <a:pt x="263" y="9"/>
                    </a:lnTo>
                    <a:lnTo>
                      <a:pt x="228" y="17"/>
                    </a:lnTo>
                    <a:close/>
                  </a:path>
                </a:pathLst>
              </a:custGeom>
              <a:solidFill>
                <a:srgbClr val="FFCE14"/>
              </a:solidFill>
              <a:ln w="9525">
                <a:noFill/>
                <a:round/>
                <a:headEnd/>
                <a:tailEnd/>
              </a:ln>
              <a:effectLst/>
            </p:spPr>
            <p:txBody>
              <a:bodyPr/>
              <a:lstStyle/>
              <a:p>
                <a:pPr>
                  <a:defRPr/>
                </a:pPr>
                <a:endParaRPr lang="en-US">
                  <a:latin typeface="Arial" charset="0"/>
                  <a:cs typeface="+mn-cs"/>
                </a:endParaRPr>
              </a:p>
            </p:txBody>
          </p:sp>
          <p:sp>
            <p:nvSpPr>
              <p:cNvPr id="6244" name="Freeform 100"/>
              <p:cNvSpPr>
                <a:spLocks/>
              </p:cNvSpPr>
              <p:nvPr/>
            </p:nvSpPr>
            <p:spPr bwMode="auto">
              <a:xfrm>
                <a:off x="2261" y="2885"/>
                <a:ext cx="341" cy="572"/>
              </a:xfrm>
              <a:custGeom>
                <a:avLst/>
                <a:gdLst/>
                <a:ahLst/>
                <a:cxnLst>
                  <a:cxn ang="0">
                    <a:pos x="181" y="34"/>
                  </a:cxn>
                  <a:cxn ang="0">
                    <a:pos x="113" y="81"/>
                  </a:cxn>
                  <a:cxn ang="0">
                    <a:pos x="60" y="139"/>
                  </a:cxn>
                  <a:cxn ang="0">
                    <a:pos x="22" y="207"/>
                  </a:cxn>
                  <a:cxn ang="0">
                    <a:pos x="2" y="283"/>
                  </a:cxn>
                  <a:cxn ang="0">
                    <a:pos x="2" y="367"/>
                  </a:cxn>
                  <a:cxn ang="0">
                    <a:pos x="24" y="458"/>
                  </a:cxn>
                  <a:cxn ang="0">
                    <a:pos x="71" y="556"/>
                  </a:cxn>
                  <a:cxn ang="0">
                    <a:pos x="116" y="630"/>
                  </a:cxn>
                  <a:cxn ang="0">
                    <a:pos x="140" y="676"/>
                  </a:cxn>
                  <a:cxn ang="0">
                    <a:pos x="165" y="722"/>
                  </a:cxn>
                  <a:cxn ang="0">
                    <a:pos x="189" y="768"/>
                  </a:cxn>
                  <a:cxn ang="0">
                    <a:pos x="206" y="810"/>
                  </a:cxn>
                  <a:cxn ang="0">
                    <a:pos x="216" y="850"/>
                  </a:cxn>
                  <a:cxn ang="0">
                    <a:pos x="226" y="924"/>
                  </a:cxn>
                  <a:cxn ang="0">
                    <a:pos x="233" y="1034"/>
                  </a:cxn>
                  <a:cxn ang="0">
                    <a:pos x="242" y="1095"/>
                  </a:cxn>
                  <a:cxn ang="0">
                    <a:pos x="252" y="1109"/>
                  </a:cxn>
                  <a:cxn ang="0">
                    <a:pos x="262" y="1123"/>
                  </a:cxn>
                  <a:cxn ang="0">
                    <a:pos x="273" y="1136"/>
                  </a:cxn>
                  <a:cxn ang="0">
                    <a:pos x="300" y="1143"/>
                  </a:cxn>
                  <a:cxn ang="0">
                    <a:pos x="345" y="1143"/>
                  </a:cxn>
                  <a:cxn ang="0">
                    <a:pos x="391" y="1143"/>
                  </a:cxn>
                  <a:cxn ang="0">
                    <a:pos x="436" y="1143"/>
                  </a:cxn>
                  <a:cxn ang="0">
                    <a:pos x="464" y="1138"/>
                  </a:cxn>
                  <a:cxn ang="0">
                    <a:pos x="472" y="1126"/>
                  </a:cxn>
                  <a:cxn ang="0">
                    <a:pos x="481" y="1113"/>
                  </a:cxn>
                  <a:cxn ang="0">
                    <a:pos x="489" y="1102"/>
                  </a:cxn>
                  <a:cxn ang="0">
                    <a:pos x="496" y="1049"/>
                  </a:cxn>
                  <a:cxn ang="0">
                    <a:pos x="500" y="956"/>
                  </a:cxn>
                  <a:cxn ang="0">
                    <a:pos x="507" y="886"/>
                  </a:cxn>
                  <a:cxn ang="0">
                    <a:pos x="517" y="844"/>
                  </a:cxn>
                  <a:cxn ang="0">
                    <a:pos x="528" y="812"/>
                  </a:cxn>
                  <a:cxn ang="0">
                    <a:pos x="539" y="790"/>
                  </a:cxn>
                  <a:cxn ang="0">
                    <a:pos x="549" y="769"/>
                  </a:cxn>
                  <a:cxn ang="0">
                    <a:pos x="560" y="747"/>
                  </a:cxn>
                  <a:cxn ang="0">
                    <a:pos x="586" y="699"/>
                  </a:cxn>
                  <a:cxn ang="0">
                    <a:pos x="632" y="602"/>
                  </a:cxn>
                  <a:cxn ang="0">
                    <a:pos x="668" y="480"/>
                  </a:cxn>
                  <a:cxn ang="0">
                    <a:pos x="682" y="330"/>
                  </a:cxn>
                  <a:cxn ang="0">
                    <a:pos x="666" y="205"/>
                  </a:cxn>
                  <a:cxn ang="0">
                    <a:pos x="631" y="136"/>
                  </a:cxn>
                  <a:cxn ang="0">
                    <a:pos x="584" y="81"/>
                  </a:cxn>
                  <a:cxn ang="0">
                    <a:pos x="526" y="42"/>
                  </a:cxn>
                  <a:cxn ang="0">
                    <a:pos x="461" y="16"/>
                  </a:cxn>
                  <a:cxn ang="0">
                    <a:pos x="391" y="2"/>
                  </a:cxn>
                  <a:cxn ang="0">
                    <a:pos x="320" y="0"/>
                  </a:cxn>
                  <a:cxn ang="0">
                    <a:pos x="251" y="7"/>
                  </a:cxn>
                </a:cxnLst>
                <a:rect l="0" t="0" r="r" b="b"/>
                <a:pathLst>
                  <a:path w="682" h="1143">
                    <a:moveTo>
                      <a:pt x="219" y="15"/>
                    </a:moveTo>
                    <a:lnTo>
                      <a:pt x="181" y="34"/>
                    </a:lnTo>
                    <a:lnTo>
                      <a:pt x="145" y="56"/>
                    </a:lnTo>
                    <a:lnTo>
                      <a:pt x="113" y="81"/>
                    </a:lnTo>
                    <a:lnTo>
                      <a:pt x="84" y="109"/>
                    </a:lnTo>
                    <a:lnTo>
                      <a:pt x="60" y="139"/>
                    </a:lnTo>
                    <a:lnTo>
                      <a:pt x="38" y="172"/>
                    </a:lnTo>
                    <a:lnTo>
                      <a:pt x="22" y="207"/>
                    </a:lnTo>
                    <a:lnTo>
                      <a:pt x="9" y="244"/>
                    </a:lnTo>
                    <a:lnTo>
                      <a:pt x="2" y="283"/>
                    </a:lnTo>
                    <a:lnTo>
                      <a:pt x="0" y="324"/>
                    </a:lnTo>
                    <a:lnTo>
                      <a:pt x="2" y="367"/>
                    </a:lnTo>
                    <a:lnTo>
                      <a:pt x="10" y="412"/>
                    </a:lnTo>
                    <a:lnTo>
                      <a:pt x="24" y="458"/>
                    </a:lnTo>
                    <a:lnTo>
                      <a:pt x="45" y="506"/>
                    </a:lnTo>
                    <a:lnTo>
                      <a:pt x="71" y="556"/>
                    </a:lnTo>
                    <a:lnTo>
                      <a:pt x="104" y="607"/>
                    </a:lnTo>
                    <a:lnTo>
                      <a:pt x="116" y="630"/>
                    </a:lnTo>
                    <a:lnTo>
                      <a:pt x="128" y="653"/>
                    </a:lnTo>
                    <a:lnTo>
                      <a:pt x="140" y="676"/>
                    </a:lnTo>
                    <a:lnTo>
                      <a:pt x="152" y="699"/>
                    </a:lnTo>
                    <a:lnTo>
                      <a:pt x="165" y="722"/>
                    </a:lnTo>
                    <a:lnTo>
                      <a:pt x="176" y="745"/>
                    </a:lnTo>
                    <a:lnTo>
                      <a:pt x="189" y="768"/>
                    </a:lnTo>
                    <a:lnTo>
                      <a:pt x="200" y="791"/>
                    </a:lnTo>
                    <a:lnTo>
                      <a:pt x="206" y="810"/>
                    </a:lnTo>
                    <a:lnTo>
                      <a:pt x="211" y="830"/>
                    </a:lnTo>
                    <a:lnTo>
                      <a:pt x="216" y="850"/>
                    </a:lnTo>
                    <a:lnTo>
                      <a:pt x="222" y="869"/>
                    </a:lnTo>
                    <a:lnTo>
                      <a:pt x="226" y="924"/>
                    </a:lnTo>
                    <a:lnTo>
                      <a:pt x="229" y="979"/>
                    </a:lnTo>
                    <a:lnTo>
                      <a:pt x="233" y="1034"/>
                    </a:lnTo>
                    <a:lnTo>
                      <a:pt x="236" y="1088"/>
                    </a:lnTo>
                    <a:lnTo>
                      <a:pt x="242" y="1095"/>
                    </a:lnTo>
                    <a:lnTo>
                      <a:pt x="246" y="1102"/>
                    </a:lnTo>
                    <a:lnTo>
                      <a:pt x="252" y="1109"/>
                    </a:lnTo>
                    <a:lnTo>
                      <a:pt x="257" y="1116"/>
                    </a:lnTo>
                    <a:lnTo>
                      <a:pt x="262" y="1123"/>
                    </a:lnTo>
                    <a:lnTo>
                      <a:pt x="267" y="1129"/>
                    </a:lnTo>
                    <a:lnTo>
                      <a:pt x="273" y="1136"/>
                    </a:lnTo>
                    <a:lnTo>
                      <a:pt x="277" y="1143"/>
                    </a:lnTo>
                    <a:lnTo>
                      <a:pt x="300" y="1143"/>
                    </a:lnTo>
                    <a:lnTo>
                      <a:pt x="324" y="1143"/>
                    </a:lnTo>
                    <a:lnTo>
                      <a:pt x="345" y="1143"/>
                    </a:lnTo>
                    <a:lnTo>
                      <a:pt x="368" y="1143"/>
                    </a:lnTo>
                    <a:lnTo>
                      <a:pt x="391" y="1143"/>
                    </a:lnTo>
                    <a:lnTo>
                      <a:pt x="413" y="1143"/>
                    </a:lnTo>
                    <a:lnTo>
                      <a:pt x="436" y="1143"/>
                    </a:lnTo>
                    <a:lnTo>
                      <a:pt x="459" y="1143"/>
                    </a:lnTo>
                    <a:lnTo>
                      <a:pt x="464" y="1138"/>
                    </a:lnTo>
                    <a:lnTo>
                      <a:pt x="469" y="1132"/>
                    </a:lnTo>
                    <a:lnTo>
                      <a:pt x="472" y="1126"/>
                    </a:lnTo>
                    <a:lnTo>
                      <a:pt x="477" y="1119"/>
                    </a:lnTo>
                    <a:lnTo>
                      <a:pt x="481" y="1113"/>
                    </a:lnTo>
                    <a:lnTo>
                      <a:pt x="486" y="1108"/>
                    </a:lnTo>
                    <a:lnTo>
                      <a:pt x="489" y="1102"/>
                    </a:lnTo>
                    <a:lnTo>
                      <a:pt x="494" y="1096"/>
                    </a:lnTo>
                    <a:lnTo>
                      <a:pt x="496" y="1049"/>
                    </a:lnTo>
                    <a:lnTo>
                      <a:pt x="497" y="1003"/>
                    </a:lnTo>
                    <a:lnTo>
                      <a:pt x="500" y="956"/>
                    </a:lnTo>
                    <a:lnTo>
                      <a:pt x="501" y="908"/>
                    </a:lnTo>
                    <a:lnTo>
                      <a:pt x="507" y="886"/>
                    </a:lnTo>
                    <a:lnTo>
                      <a:pt x="512" y="865"/>
                    </a:lnTo>
                    <a:lnTo>
                      <a:pt x="517" y="844"/>
                    </a:lnTo>
                    <a:lnTo>
                      <a:pt x="523" y="822"/>
                    </a:lnTo>
                    <a:lnTo>
                      <a:pt x="528" y="812"/>
                    </a:lnTo>
                    <a:lnTo>
                      <a:pt x="533" y="800"/>
                    </a:lnTo>
                    <a:lnTo>
                      <a:pt x="539" y="790"/>
                    </a:lnTo>
                    <a:lnTo>
                      <a:pt x="543" y="779"/>
                    </a:lnTo>
                    <a:lnTo>
                      <a:pt x="549" y="769"/>
                    </a:lnTo>
                    <a:lnTo>
                      <a:pt x="554" y="759"/>
                    </a:lnTo>
                    <a:lnTo>
                      <a:pt x="560" y="747"/>
                    </a:lnTo>
                    <a:lnTo>
                      <a:pt x="564" y="737"/>
                    </a:lnTo>
                    <a:lnTo>
                      <a:pt x="586" y="699"/>
                    </a:lnTo>
                    <a:lnTo>
                      <a:pt x="609" y="654"/>
                    </a:lnTo>
                    <a:lnTo>
                      <a:pt x="632" y="602"/>
                    </a:lnTo>
                    <a:lnTo>
                      <a:pt x="652" y="544"/>
                    </a:lnTo>
                    <a:lnTo>
                      <a:pt x="668" y="480"/>
                    </a:lnTo>
                    <a:lnTo>
                      <a:pt x="678" y="408"/>
                    </a:lnTo>
                    <a:lnTo>
                      <a:pt x="682" y="330"/>
                    </a:lnTo>
                    <a:lnTo>
                      <a:pt x="676" y="245"/>
                    </a:lnTo>
                    <a:lnTo>
                      <a:pt x="666" y="205"/>
                    </a:lnTo>
                    <a:lnTo>
                      <a:pt x="651" y="168"/>
                    </a:lnTo>
                    <a:lnTo>
                      <a:pt x="631" y="136"/>
                    </a:lnTo>
                    <a:lnTo>
                      <a:pt x="609" y="107"/>
                    </a:lnTo>
                    <a:lnTo>
                      <a:pt x="584" y="81"/>
                    </a:lnTo>
                    <a:lnTo>
                      <a:pt x="556" y="61"/>
                    </a:lnTo>
                    <a:lnTo>
                      <a:pt x="526" y="42"/>
                    </a:lnTo>
                    <a:lnTo>
                      <a:pt x="494" y="27"/>
                    </a:lnTo>
                    <a:lnTo>
                      <a:pt x="461" y="16"/>
                    </a:lnTo>
                    <a:lnTo>
                      <a:pt x="426" y="8"/>
                    </a:lnTo>
                    <a:lnTo>
                      <a:pt x="391" y="2"/>
                    </a:lnTo>
                    <a:lnTo>
                      <a:pt x="356" y="0"/>
                    </a:lnTo>
                    <a:lnTo>
                      <a:pt x="320" y="0"/>
                    </a:lnTo>
                    <a:lnTo>
                      <a:pt x="286" y="2"/>
                    </a:lnTo>
                    <a:lnTo>
                      <a:pt x="251" y="7"/>
                    </a:lnTo>
                    <a:lnTo>
                      <a:pt x="219" y="15"/>
                    </a:lnTo>
                    <a:close/>
                  </a:path>
                </a:pathLst>
              </a:custGeom>
              <a:solidFill>
                <a:srgbClr val="FFD12B"/>
              </a:solidFill>
              <a:ln w="9525">
                <a:noFill/>
                <a:round/>
                <a:headEnd/>
                <a:tailEnd/>
              </a:ln>
              <a:effectLst/>
            </p:spPr>
            <p:txBody>
              <a:bodyPr/>
              <a:lstStyle/>
              <a:p>
                <a:pPr>
                  <a:defRPr/>
                </a:pPr>
                <a:endParaRPr lang="en-US">
                  <a:latin typeface="Arial" charset="0"/>
                  <a:cs typeface="+mn-cs"/>
                </a:endParaRPr>
              </a:p>
            </p:txBody>
          </p:sp>
          <p:sp>
            <p:nvSpPr>
              <p:cNvPr id="6245" name="Freeform 101"/>
              <p:cNvSpPr>
                <a:spLocks/>
              </p:cNvSpPr>
              <p:nvPr/>
            </p:nvSpPr>
            <p:spPr bwMode="auto">
              <a:xfrm>
                <a:off x="2270" y="2893"/>
                <a:ext cx="320" cy="564"/>
              </a:xfrm>
              <a:custGeom>
                <a:avLst/>
                <a:gdLst/>
                <a:ahLst/>
                <a:cxnLst>
                  <a:cxn ang="0">
                    <a:pos x="174" y="32"/>
                  </a:cxn>
                  <a:cxn ang="0">
                    <a:pos x="107" y="78"/>
                  </a:cxn>
                  <a:cxn ang="0">
                    <a:pos x="55" y="134"/>
                  </a:cxn>
                  <a:cxn ang="0">
                    <a:pos x="19" y="197"/>
                  </a:cxn>
                  <a:cxn ang="0">
                    <a:pos x="2" y="270"/>
                  </a:cxn>
                  <a:cxn ang="0">
                    <a:pos x="3" y="348"/>
                  </a:cxn>
                  <a:cxn ang="0">
                    <a:pos x="26" y="432"/>
                  </a:cxn>
                  <a:cxn ang="0">
                    <a:pos x="71" y="521"/>
                  </a:cxn>
                  <a:cxn ang="0">
                    <a:pos x="115" y="594"/>
                  </a:cxn>
                  <a:cxn ang="0">
                    <a:pos x="137" y="647"/>
                  </a:cxn>
                  <a:cxn ang="0">
                    <a:pos x="159" y="701"/>
                  </a:cxn>
                  <a:cxn ang="0">
                    <a:pos x="180" y="754"/>
                  </a:cxn>
                  <a:cxn ang="0">
                    <a:pos x="197" y="800"/>
                  </a:cxn>
                  <a:cxn ang="0">
                    <a:pos x="207" y="838"/>
                  </a:cxn>
                  <a:cxn ang="0">
                    <a:pos x="215" y="913"/>
                  </a:cxn>
                  <a:cxn ang="0">
                    <a:pos x="221" y="1022"/>
                  </a:cxn>
                  <a:cxn ang="0">
                    <a:pos x="229" y="1083"/>
                  </a:cxn>
                  <a:cxn ang="0">
                    <a:pos x="239" y="1096"/>
                  </a:cxn>
                  <a:cxn ang="0">
                    <a:pos x="248" y="1110"/>
                  </a:cxn>
                  <a:cxn ang="0">
                    <a:pos x="259" y="1123"/>
                  </a:cxn>
                  <a:cxn ang="0">
                    <a:pos x="284" y="1130"/>
                  </a:cxn>
                  <a:cxn ang="0">
                    <a:pos x="327" y="1130"/>
                  </a:cxn>
                  <a:cxn ang="0">
                    <a:pos x="368" y="1130"/>
                  </a:cxn>
                  <a:cxn ang="0">
                    <a:pos x="411" y="1130"/>
                  </a:cxn>
                  <a:cxn ang="0">
                    <a:pos x="440" y="1119"/>
                  </a:cxn>
                  <a:cxn ang="0">
                    <a:pos x="456" y="1095"/>
                  </a:cxn>
                  <a:cxn ang="0">
                    <a:pos x="466" y="1037"/>
                  </a:cxn>
                  <a:cxn ang="0">
                    <a:pos x="469" y="944"/>
                  </a:cxn>
                  <a:cxn ang="0">
                    <a:pos x="475" y="876"/>
                  </a:cxn>
                  <a:cxn ang="0">
                    <a:pos x="484" y="833"/>
                  </a:cxn>
                  <a:cxn ang="0">
                    <a:pos x="494" y="801"/>
                  </a:cxn>
                  <a:cxn ang="0">
                    <a:pos x="504" y="779"/>
                  </a:cxn>
                  <a:cxn ang="0">
                    <a:pos x="514" y="758"/>
                  </a:cxn>
                  <a:cxn ang="0">
                    <a:pos x="524" y="736"/>
                  </a:cxn>
                  <a:cxn ang="0">
                    <a:pos x="549" y="688"/>
                  </a:cxn>
                  <a:cxn ang="0">
                    <a:pos x="590" y="594"/>
                  </a:cxn>
                  <a:cxn ang="0">
                    <a:pos x="623" y="473"/>
                  </a:cxn>
                  <a:cxn ang="0">
                    <a:pos x="635" y="324"/>
                  </a:cxn>
                  <a:cxn ang="0">
                    <a:pos x="623" y="202"/>
                  </a:cxn>
                  <a:cxn ang="0">
                    <a:pos x="595" y="136"/>
                  </a:cxn>
                  <a:cxn ang="0">
                    <a:pos x="552" y="86"/>
                  </a:cxn>
                  <a:cxn ang="0">
                    <a:pos x="499" y="47"/>
                  </a:cxn>
                  <a:cxn ang="0">
                    <a:pos x="440" y="20"/>
                  </a:cxn>
                  <a:cxn ang="0">
                    <a:pos x="374" y="5"/>
                  </a:cxn>
                  <a:cxn ang="0">
                    <a:pos x="307" y="0"/>
                  </a:cxn>
                  <a:cxn ang="0">
                    <a:pos x="243" y="6"/>
                  </a:cxn>
                </a:cxnLst>
                <a:rect l="0" t="0" r="r" b="b"/>
                <a:pathLst>
                  <a:path w="635" h="1130">
                    <a:moveTo>
                      <a:pt x="212" y="13"/>
                    </a:moveTo>
                    <a:lnTo>
                      <a:pt x="174" y="32"/>
                    </a:lnTo>
                    <a:lnTo>
                      <a:pt x="138" y="53"/>
                    </a:lnTo>
                    <a:lnTo>
                      <a:pt x="107" y="78"/>
                    </a:lnTo>
                    <a:lnTo>
                      <a:pt x="79" y="104"/>
                    </a:lnTo>
                    <a:lnTo>
                      <a:pt x="55" y="134"/>
                    </a:lnTo>
                    <a:lnTo>
                      <a:pt x="35" y="165"/>
                    </a:lnTo>
                    <a:lnTo>
                      <a:pt x="19" y="197"/>
                    </a:lnTo>
                    <a:lnTo>
                      <a:pt x="8" y="233"/>
                    </a:lnTo>
                    <a:lnTo>
                      <a:pt x="2" y="270"/>
                    </a:lnTo>
                    <a:lnTo>
                      <a:pt x="0" y="309"/>
                    </a:lnTo>
                    <a:lnTo>
                      <a:pt x="3" y="348"/>
                    </a:lnTo>
                    <a:lnTo>
                      <a:pt x="12" y="390"/>
                    </a:lnTo>
                    <a:lnTo>
                      <a:pt x="26" y="432"/>
                    </a:lnTo>
                    <a:lnTo>
                      <a:pt x="46" y="476"/>
                    </a:lnTo>
                    <a:lnTo>
                      <a:pt x="71" y="521"/>
                    </a:lnTo>
                    <a:lnTo>
                      <a:pt x="103" y="567"/>
                    </a:lnTo>
                    <a:lnTo>
                      <a:pt x="115" y="594"/>
                    </a:lnTo>
                    <a:lnTo>
                      <a:pt x="125" y="620"/>
                    </a:lnTo>
                    <a:lnTo>
                      <a:pt x="137" y="647"/>
                    </a:lnTo>
                    <a:lnTo>
                      <a:pt x="148" y="673"/>
                    </a:lnTo>
                    <a:lnTo>
                      <a:pt x="159" y="701"/>
                    </a:lnTo>
                    <a:lnTo>
                      <a:pt x="170" y="727"/>
                    </a:lnTo>
                    <a:lnTo>
                      <a:pt x="180" y="754"/>
                    </a:lnTo>
                    <a:lnTo>
                      <a:pt x="192" y="780"/>
                    </a:lnTo>
                    <a:lnTo>
                      <a:pt x="197" y="800"/>
                    </a:lnTo>
                    <a:lnTo>
                      <a:pt x="202" y="819"/>
                    </a:lnTo>
                    <a:lnTo>
                      <a:pt x="207" y="838"/>
                    </a:lnTo>
                    <a:lnTo>
                      <a:pt x="212" y="858"/>
                    </a:lnTo>
                    <a:lnTo>
                      <a:pt x="215" y="913"/>
                    </a:lnTo>
                    <a:lnTo>
                      <a:pt x="218" y="967"/>
                    </a:lnTo>
                    <a:lnTo>
                      <a:pt x="221" y="1022"/>
                    </a:lnTo>
                    <a:lnTo>
                      <a:pt x="224" y="1076"/>
                    </a:lnTo>
                    <a:lnTo>
                      <a:pt x="229" y="1083"/>
                    </a:lnTo>
                    <a:lnTo>
                      <a:pt x="233" y="1089"/>
                    </a:lnTo>
                    <a:lnTo>
                      <a:pt x="239" y="1096"/>
                    </a:lnTo>
                    <a:lnTo>
                      <a:pt x="244" y="1103"/>
                    </a:lnTo>
                    <a:lnTo>
                      <a:pt x="248" y="1110"/>
                    </a:lnTo>
                    <a:lnTo>
                      <a:pt x="254" y="1116"/>
                    </a:lnTo>
                    <a:lnTo>
                      <a:pt x="259" y="1123"/>
                    </a:lnTo>
                    <a:lnTo>
                      <a:pt x="263" y="1130"/>
                    </a:lnTo>
                    <a:lnTo>
                      <a:pt x="284" y="1130"/>
                    </a:lnTo>
                    <a:lnTo>
                      <a:pt x="306" y="1130"/>
                    </a:lnTo>
                    <a:lnTo>
                      <a:pt x="327" y="1130"/>
                    </a:lnTo>
                    <a:lnTo>
                      <a:pt x="347" y="1130"/>
                    </a:lnTo>
                    <a:lnTo>
                      <a:pt x="368" y="1130"/>
                    </a:lnTo>
                    <a:lnTo>
                      <a:pt x="389" y="1130"/>
                    </a:lnTo>
                    <a:lnTo>
                      <a:pt x="411" y="1130"/>
                    </a:lnTo>
                    <a:lnTo>
                      <a:pt x="431" y="1130"/>
                    </a:lnTo>
                    <a:lnTo>
                      <a:pt x="440" y="1119"/>
                    </a:lnTo>
                    <a:lnTo>
                      <a:pt x="448" y="1106"/>
                    </a:lnTo>
                    <a:lnTo>
                      <a:pt x="456" y="1095"/>
                    </a:lnTo>
                    <a:lnTo>
                      <a:pt x="464" y="1083"/>
                    </a:lnTo>
                    <a:lnTo>
                      <a:pt x="466" y="1037"/>
                    </a:lnTo>
                    <a:lnTo>
                      <a:pt x="467" y="990"/>
                    </a:lnTo>
                    <a:lnTo>
                      <a:pt x="469" y="944"/>
                    </a:lnTo>
                    <a:lnTo>
                      <a:pt x="471" y="898"/>
                    </a:lnTo>
                    <a:lnTo>
                      <a:pt x="475" y="876"/>
                    </a:lnTo>
                    <a:lnTo>
                      <a:pt x="480" y="854"/>
                    </a:lnTo>
                    <a:lnTo>
                      <a:pt x="484" y="833"/>
                    </a:lnTo>
                    <a:lnTo>
                      <a:pt x="489" y="811"/>
                    </a:lnTo>
                    <a:lnTo>
                      <a:pt x="494" y="801"/>
                    </a:lnTo>
                    <a:lnTo>
                      <a:pt x="499" y="789"/>
                    </a:lnTo>
                    <a:lnTo>
                      <a:pt x="504" y="779"/>
                    </a:lnTo>
                    <a:lnTo>
                      <a:pt x="509" y="769"/>
                    </a:lnTo>
                    <a:lnTo>
                      <a:pt x="514" y="758"/>
                    </a:lnTo>
                    <a:lnTo>
                      <a:pt x="519" y="748"/>
                    </a:lnTo>
                    <a:lnTo>
                      <a:pt x="524" y="736"/>
                    </a:lnTo>
                    <a:lnTo>
                      <a:pt x="528" y="726"/>
                    </a:lnTo>
                    <a:lnTo>
                      <a:pt x="549" y="688"/>
                    </a:lnTo>
                    <a:lnTo>
                      <a:pt x="570" y="644"/>
                    </a:lnTo>
                    <a:lnTo>
                      <a:pt x="590" y="594"/>
                    </a:lnTo>
                    <a:lnTo>
                      <a:pt x="609" y="536"/>
                    </a:lnTo>
                    <a:lnTo>
                      <a:pt x="623" y="473"/>
                    </a:lnTo>
                    <a:lnTo>
                      <a:pt x="633" y="402"/>
                    </a:lnTo>
                    <a:lnTo>
                      <a:pt x="635" y="324"/>
                    </a:lnTo>
                    <a:lnTo>
                      <a:pt x="631" y="240"/>
                    </a:lnTo>
                    <a:lnTo>
                      <a:pt x="623" y="202"/>
                    </a:lnTo>
                    <a:lnTo>
                      <a:pt x="611" y="167"/>
                    </a:lnTo>
                    <a:lnTo>
                      <a:pt x="595" y="136"/>
                    </a:lnTo>
                    <a:lnTo>
                      <a:pt x="575" y="110"/>
                    </a:lnTo>
                    <a:lnTo>
                      <a:pt x="552" y="86"/>
                    </a:lnTo>
                    <a:lnTo>
                      <a:pt x="527" y="64"/>
                    </a:lnTo>
                    <a:lnTo>
                      <a:pt x="499" y="47"/>
                    </a:lnTo>
                    <a:lnTo>
                      <a:pt x="471" y="32"/>
                    </a:lnTo>
                    <a:lnTo>
                      <a:pt x="440" y="20"/>
                    </a:lnTo>
                    <a:lnTo>
                      <a:pt x="407" y="11"/>
                    </a:lnTo>
                    <a:lnTo>
                      <a:pt x="374" y="5"/>
                    </a:lnTo>
                    <a:lnTo>
                      <a:pt x="341" y="2"/>
                    </a:lnTo>
                    <a:lnTo>
                      <a:pt x="307" y="0"/>
                    </a:lnTo>
                    <a:lnTo>
                      <a:pt x="275" y="3"/>
                    </a:lnTo>
                    <a:lnTo>
                      <a:pt x="243" y="6"/>
                    </a:lnTo>
                    <a:lnTo>
                      <a:pt x="212" y="13"/>
                    </a:lnTo>
                    <a:close/>
                  </a:path>
                </a:pathLst>
              </a:custGeom>
              <a:solidFill>
                <a:srgbClr val="FFD63F"/>
              </a:solidFill>
              <a:ln w="9525">
                <a:noFill/>
                <a:round/>
                <a:headEnd/>
                <a:tailEnd/>
              </a:ln>
              <a:effectLst/>
            </p:spPr>
            <p:txBody>
              <a:bodyPr/>
              <a:lstStyle/>
              <a:p>
                <a:pPr>
                  <a:defRPr/>
                </a:pPr>
                <a:endParaRPr lang="en-US">
                  <a:latin typeface="Arial" charset="0"/>
                  <a:cs typeface="+mn-cs"/>
                </a:endParaRPr>
              </a:p>
            </p:txBody>
          </p:sp>
          <p:sp>
            <p:nvSpPr>
              <p:cNvPr id="6246" name="Freeform 102"/>
              <p:cNvSpPr>
                <a:spLocks/>
              </p:cNvSpPr>
              <p:nvPr/>
            </p:nvSpPr>
            <p:spPr bwMode="auto">
              <a:xfrm>
                <a:off x="2282" y="2899"/>
                <a:ext cx="295" cy="559"/>
              </a:xfrm>
              <a:custGeom>
                <a:avLst/>
                <a:gdLst/>
                <a:ahLst/>
                <a:cxnLst>
                  <a:cxn ang="0">
                    <a:pos x="165" y="29"/>
                  </a:cxn>
                  <a:cxn ang="0">
                    <a:pos x="100" y="73"/>
                  </a:cxn>
                  <a:cxn ang="0">
                    <a:pos x="49" y="126"/>
                  </a:cxn>
                  <a:cxn ang="0">
                    <a:pos x="16" y="187"/>
                  </a:cxn>
                  <a:cxn ang="0">
                    <a:pos x="0" y="255"/>
                  </a:cxn>
                  <a:cxn ang="0">
                    <a:pos x="3" y="329"/>
                  </a:cxn>
                  <a:cxn ang="0">
                    <a:pos x="26" y="406"/>
                  </a:cxn>
                  <a:cxn ang="0">
                    <a:pos x="71" y="486"/>
                  </a:cxn>
                  <a:cxn ang="0">
                    <a:pos x="112" y="557"/>
                  </a:cxn>
                  <a:cxn ang="0">
                    <a:pos x="132" y="618"/>
                  </a:cxn>
                  <a:cxn ang="0">
                    <a:pos x="152" y="679"/>
                  </a:cxn>
                  <a:cxn ang="0">
                    <a:pos x="172" y="739"/>
                  </a:cxn>
                  <a:cxn ang="0">
                    <a:pos x="187" y="788"/>
                  </a:cxn>
                  <a:cxn ang="0">
                    <a:pos x="195" y="827"/>
                  </a:cxn>
                  <a:cxn ang="0">
                    <a:pos x="203" y="901"/>
                  </a:cxn>
                  <a:cxn ang="0">
                    <a:pos x="209" y="1008"/>
                  </a:cxn>
                  <a:cxn ang="0">
                    <a:pos x="217" y="1069"/>
                  </a:cxn>
                  <a:cxn ang="0">
                    <a:pos x="225" y="1082"/>
                  </a:cxn>
                  <a:cxn ang="0">
                    <a:pos x="234" y="1096"/>
                  </a:cxn>
                  <a:cxn ang="0">
                    <a:pos x="244" y="1109"/>
                  </a:cxn>
                  <a:cxn ang="0">
                    <a:pos x="268" y="1116"/>
                  </a:cxn>
                  <a:cxn ang="0">
                    <a:pos x="306" y="1116"/>
                  </a:cxn>
                  <a:cxn ang="0">
                    <a:pos x="344" y="1116"/>
                  </a:cxn>
                  <a:cxn ang="0">
                    <a:pos x="383" y="1116"/>
                  </a:cxn>
                  <a:cxn ang="0">
                    <a:pos x="409" y="1105"/>
                  </a:cxn>
                  <a:cxn ang="0">
                    <a:pos x="424" y="1082"/>
                  </a:cxn>
                  <a:cxn ang="0">
                    <a:pos x="434" y="1023"/>
                  </a:cxn>
                  <a:cxn ang="0">
                    <a:pos x="437" y="931"/>
                  </a:cxn>
                  <a:cxn ang="0">
                    <a:pos x="443" y="864"/>
                  </a:cxn>
                  <a:cxn ang="0">
                    <a:pos x="451" y="821"/>
                  </a:cxn>
                  <a:cxn ang="0">
                    <a:pos x="460" y="789"/>
                  </a:cxn>
                  <a:cxn ang="0">
                    <a:pos x="469" y="768"/>
                  </a:cxn>
                  <a:cxn ang="0">
                    <a:pos x="477" y="747"/>
                  </a:cxn>
                  <a:cxn ang="0">
                    <a:pos x="487" y="726"/>
                  </a:cxn>
                  <a:cxn ang="0">
                    <a:pos x="510" y="677"/>
                  </a:cxn>
                  <a:cxn ang="0">
                    <a:pos x="547" y="584"/>
                  </a:cxn>
                  <a:cxn ang="0">
                    <a:pos x="576" y="464"/>
                  </a:cxn>
                  <a:cxn ang="0">
                    <a:pos x="589" y="318"/>
                  </a:cxn>
                  <a:cxn ang="0">
                    <a:pos x="581" y="198"/>
                  </a:cxn>
                  <a:cxn ang="0">
                    <a:pos x="558" y="136"/>
                  </a:cxn>
                  <a:cxn ang="0">
                    <a:pos x="521" y="87"/>
                  </a:cxn>
                  <a:cxn ang="0">
                    <a:pos x="474" y="49"/>
                  </a:cxn>
                  <a:cxn ang="0">
                    <a:pos x="418" y="22"/>
                  </a:cxn>
                  <a:cxn ang="0">
                    <a:pos x="357" y="6"/>
                  </a:cxn>
                  <a:cxn ang="0">
                    <a:pos x="294" y="0"/>
                  </a:cxn>
                  <a:cxn ang="0">
                    <a:pos x="233" y="6"/>
                  </a:cxn>
                </a:cxnLst>
                <a:rect l="0" t="0" r="r" b="b"/>
                <a:pathLst>
                  <a:path w="589" h="1116">
                    <a:moveTo>
                      <a:pt x="203" y="12"/>
                    </a:moveTo>
                    <a:lnTo>
                      <a:pt x="165" y="29"/>
                    </a:lnTo>
                    <a:lnTo>
                      <a:pt x="131" y="50"/>
                    </a:lnTo>
                    <a:lnTo>
                      <a:pt x="100" y="73"/>
                    </a:lnTo>
                    <a:lnTo>
                      <a:pt x="72" y="98"/>
                    </a:lnTo>
                    <a:lnTo>
                      <a:pt x="49" y="126"/>
                    </a:lnTo>
                    <a:lnTo>
                      <a:pt x="31" y="156"/>
                    </a:lnTo>
                    <a:lnTo>
                      <a:pt x="16" y="187"/>
                    </a:lnTo>
                    <a:lnTo>
                      <a:pt x="5" y="220"/>
                    </a:lnTo>
                    <a:lnTo>
                      <a:pt x="0" y="255"/>
                    </a:lnTo>
                    <a:lnTo>
                      <a:pt x="0" y="291"/>
                    </a:lnTo>
                    <a:lnTo>
                      <a:pt x="3" y="329"/>
                    </a:lnTo>
                    <a:lnTo>
                      <a:pt x="12" y="367"/>
                    </a:lnTo>
                    <a:lnTo>
                      <a:pt x="26" y="406"/>
                    </a:lnTo>
                    <a:lnTo>
                      <a:pt x="46" y="446"/>
                    </a:lnTo>
                    <a:lnTo>
                      <a:pt x="71" y="486"/>
                    </a:lnTo>
                    <a:lnTo>
                      <a:pt x="102" y="527"/>
                    </a:lnTo>
                    <a:lnTo>
                      <a:pt x="112" y="557"/>
                    </a:lnTo>
                    <a:lnTo>
                      <a:pt x="122" y="588"/>
                    </a:lnTo>
                    <a:lnTo>
                      <a:pt x="132" y="618"/>
                    </a:lnTo>
                    <a:lnTo>
                      <a:pt x="142" y="648"/>
                    </a:lnTo>
                    <a:lnTo>
                      <a:pt x="152" y="679"/>
                    </a:lnTo>
                    <a:lnTo>
                      <a:pt x="162" y="709"/>
                    </a:lnTo>
                    <a:lnTo>
                      <a:pt x="172" y="739"/>
                    </a:lnTo>
                    <a:lnTo>
                      <a:pt x="183" y="768"/>
                    </a:lnTo>
                    <a:lnTo>
                      <a:pt x="187" y="788"/>
                    </a:lnTo>
                    <a:lnTo>
                      <a:pt x="192" y="808"/>
                    </a:lnTo>
                    <a:lnTo>
                      <a:pt x="195" y="827"/>
                    </a:lnTo>
                    <a:lnTo>
                      <a:pt x="200" y="847"/>
                    </a:lnTo>
                    <a:lnTo>
                      <a:pt x="203" y="901"/>
                    </a:lnTo>
                    <a:lnTo>
                      <a:pt x="207" y="954"/>
                    </a:lnTo>
                    <a:lnTo>
                      <a:pt x="209" y="1008"/>
                    </a:lnTo>
                    <a:lnTo>
                      <a:pt x="213" y="1062"/>
                    </a:lnTo>
                    <a:lnTo>
                      <a:pt x="217" y="1069"/>
                    </a:lnTo>
                    <a:lnTo>
                      <a:pt x="222" y="1075"/>
                    </a:lnTo>
                    <a:lnTo>
                      <a:pt x="225" y="1082"/>
                    </a:lnTo>
                    <a:lnTo>
                      <a:pt x="230" y="1089"/>
                    </a:lnTo>
                    <a:lnTo>
                      <a:pt x="234" y="1096"/>
                    </a:lnTo>
                    <a:lnTo>
                      <a:pt x="239" y="1102"/>
                    </a:lnTo>
                    <a:lnTo>
                      <a:pt x="244" y="1109"/>
                    </a:lnTo>
                    <a:lnTo>
                      <a:pt x="248" y="1116"/>
                    </a:lnTo>
                    <a:lnTo>
                      <a:pt x="268" y="1116"/>
                    </a:lnTo>
                    <a:lnTo>
                      <a:pt x="286" y="1116"/>
                    </a:lnTo>
                    <a:lnTo>
                      <a:pt x="306" y="1116"/>
                    </a:lnTo>
                    <a:lnTo>
                      <a:pt x="325" y="1116"/>
                    </a:lnTo>
                    <a:lnTo>
                      <a:pt x="344" y="1116"/>
                    </a:lnTo>
                    <a:lnTo>
                      <a:pt x="363" y="1116"/>
                    </a:lnTo>
                    <a:lnTo>
                      <a:pt x="383" y="1116"/>
                    </a:lnTo>
                    <a:lnTo>
                      <a:pt x="403" y="1116"/>
                    </a:lnTo>
                    <a:lnTo>
                      <a:pt x="409" y="1105"/>
                    </a:lnTo>
                    <a:lnTo>
                      <a:pt x="418" y="1093"/>
                    </a:lnTo>
                    <a:lnTo>
                      <a:pt x="424" y="1082"/>
                    </a:lnTo>
                    <a:lnTo>
                      <a:pt x="433" y="1070"/>
                    </a:lnTo>
                    <a:lnTo>
                      <a:pt x="434" y="1023"/>
                    </a:lnTo>
                    <a:lnTo>
                      <a:pt x="435" y="977"/>
                    </a:lnTo>
                    <a:lnTo>
                      <a:pt x="437" y="931"/>
                    </a:lnTo>
                    <a:lnTo>
                      <a:pt x="438" y="885"/>
                    </a:lnTo>
                    <a:lnTo>
                      <a:pt x="443" y="864"/>
                    </a:lnTo>
                    <a:lnTo>
                      <a:pt x="447" y="842"/>
                    </a:lnTo>
                    <a:lnTo>
                      <a:pt x="451" y="821"/>
                    </a:lnTo>
                    <a:lnTo>
                      <a:pt x="456" y="800"/>
                    </a:lnTo>
                    <a:lnTo>
                      <a:pt x="460" y="789"/>
                    </a:lnTo>
                    <a:lnTo>
                      <a:pt x="465" y="779"/>
                    </a:lnTo>
                    <a:lnTo>
                      <a:pt x="469" y="768"/>
                    </a:lnTo>
                    <a:lnTo>
                      <a:pt x="474" y="757"/>
                    </a:lnTo>
                    <a:lnTo>
                      <a:pt x="477" y="747"/>
                    </a:lnTo>
                    <a:lnTo>
                      <a:pt x="482" y="736"/>
                    </a:lnTo>
                    <a:lnTo>
                      <a:pt x="487" y="726"/>
                    </a:lnTo>
                    <a:lnTo>
                      <a:pt x="491" y="716"/>
                    </a:lnTo>
                    <a:lnTo>
                      <a:pt x="510" y="677"/>
                    </a:lnTo>
                    <a:lnTo>
                      <a:pt x="528" y="634"/>
                    </a:lnTo>
                    <a:lnTo>
                      <a:pt x="547" y="584"/>
                    </a:lnTo>
                    <a:lnTo>
                      <a:pt x="563" y="528"/>
                    </a:lnTo>
                    <a:lnTo>
                      <a:pt x="576" y="464"/>
                    </a:lnTo>
                    <a:lnTo>
                      <a:pt x="586" y="395"/>
                    </a:lnTo>
                    <a:lnTo>
                      <a:pt x="589" y="318"/>
                    </a:lnTo>
                    <a:lnTo>
                      <a:pt x="586" y="234"/>
                    </a:lnTo>
                    <a:lnTo>
                      <a:pt x="581" y="198"/>
                    </a:lnTo>
                    <a:lnTo>
                      <a:pt x="571" y="166"/>
                    </a:lnTo>
                    <a:lnTo>
                      <a:pt x="558" y="136"/>
                    </a:lnTo>
                    <a:lnTo>
                      <a:pt x="541" y="110"/>
                    </a:lnTo>
                    <a:lnTo>
                      <a:pt x="521" y="87"/>
                    </a:lnTo>
                    <a:lnTo>
                      <a:pt x="498" y="66"/>
                    </a:lnTo>
                    <a:lnTo>
                      <a:pt x="474" y="49"/>
                    </a:lnTo>
                    <a:lnTo>
                      <a:pt x="446" y="34"/>
                    </a:lnTo>
                    <a:lnTo>
                      <a:pt x="418" y="22"/>
                    </a:lnTo>
                    <a:lnTo>
                      <a:pt x="388" y="13"/>
                    </a:lnTo>
                    <a:lnTo>
                      <a:pt x="357" y="6"/>
                    </a:lnTo>
                    <a:lnTo>
                      <a:pt x="325" y="3"/>
                    </a:lnTo>
                    <a:lnTo>
                      <a:pt x="294" y="0"/>
                    </a:lnTo>
                    <a:lnTo>
                      <a:pt x="263" y="1"/>
                    </a:lnTo>
                    <a:lnTo>
                      <a:pt x="233" y="6"/>
                    </a:lnTo>
                    <a:lnTo>
                      <a:pt x="203" y="12"/>
                    </a:lnTo>
                    <a:close/>
                  </a:path>
                </a:pathLst>
              </a:custGeom>
              <a:solidFill>
                <a:srgbClr val="FFDB54"/>
              </a:solidFill>
              <a:ln w="9525">
                <a:noFill/>
                <a:round/>
                <a:headEnd/>
                <a:tailEnd/>
              </a:ln>
              <a:effectLst/>
            </p:spPr>
            <p:txBody>
              <a:bodyPr/>
              <a:lstStyle/>
              <a:p>
                <a:pPr>
                  <a:defRPr/>
                </a:pPr>
                <a:endParaRPr lang="en-US">
                  <a:latin typeface="Arial" charset="0"/>
                  <a:cs typeface="+mn-cs"/>
                </a:endParaRPr>
              </a:p>
            </p:txBody>
          </p:sp>
          <p:sp>
            <p:nvSpPr>
              <p:cNvPr id="6247" name="Freeform 103"/>
              <p:cNvSpPr>
                <a:spLocks/>
              </p:cNvSpPr>
              <p:nvPr/>
            </p:nvSpPr>
            <p:spPr bwMode="auto">
              <a:xfrm>
                <a:off x="2292" y="2907"/>
                <a:ext cx="271" cy="550"/>
              </a:xfrm>
              <a:custGeom>
                <a:avLst/>
                <a:gdLst/>
                <a:ahLst/>
                <a:cxnLst>
                  <a:cxn ang="0">
                    <a:pos x="159" y="26"/>
                  </a:cxn>
                  <a:cxn ang="0">
                    <a:pos x="95" y="67"/>
                  </a:cxn>
                  <a:cxn ang="0">
                    <a:pos x="46" y="118"/>
                  </a:cxn>
                  <a:cxn ang="0">
                    <a:pos x="14" y="176"/>
                  </a:cxn>
                  <a:cxn ang="0">
                    <a:pos x="0" y="240"/>
                  </a:cxn>
                  <a:cxn ang="0">
                    <a:pos x="5" y="308"/>
                  </a:cxn>
                  <a:cxn ang="0">
                    <a:pos x="28" y="378"/>
                  </a:cxn>
                  <a:cxn ang="0">
                    <a:pos x="72" y="449"/>
                  </a:cxn>
                  <a:cxn ang="0">
                    <a:pos x="111" y="520"/>
                  </a:cxn>
                  <a:cxn ang="0">
                    <a:pos x="129" y="588"/>
                  </a:cxn>
                  <a:cxn ang="0">
                    <a:pos x="148" y="654"/>
                  </a:cxn>
                  <a:cxn ang="0">
                    <a:pos x="166" y="722"/>
                  </a:cxn>
                  <a:cxn ang="0">
                    <a:pos x="179" y="775"/>
                  </a:cxn>
                  <a:cxn ang="0">
                    <a:pos x="187" y="813"/>
                  </a:cxn>
                  <a:cxn ang="0">
                    <a:pos x="194" y="886"/>
                  </a:cxn>
                  <a:cxn ang="0">
                    <a:pos x="199" y="993"/>
                  </a:cxn>
                  <a:cxn ang="0">
                    <a:pos x="210" y="1061"/>
                  </a:cxn>
                  <a:cxn ang="0">
                    <a:pos x="226" y="1087"/>
                  </a:cxn>
                  <a:cxn ang="0">
                    <a:pos x="251" y="1101"/>
                  </a:cxn>
                  <a:cxn ang="0">
                    <a:pos x="287" y="1101"/>
                  </a:cxn>
                  <a:cxn ang="0">
                    <a:pos x="323" y="1101"/>
                  </a:cxn>
                  <a:cxn ang="0">
                    <a:pos x="358" y="1101"/>
                  </a:cxn>
                  <a:cxn ang="0">
                    <a:pos x="381" y="1090"/>
                  </a:cxn>
                  <a:cxn ang="0">
                    <a:pos x="395" y="1067"/>
                  </a:cxn>
                  <a:cxn ang="0">
                    <a:pos x="403" y="1009"/>
                  </a:cxn>
                  <a:cxn ang="0">
                    <a:pos x="407" y="918"/>
                  </a:cxn>
                  <a:cxn ang="0">
                    <a:pos x="413" y="850"/>
                  </a:cxn>
                  <a:cxn ang="0">
                    <a:pos x="419" y="809"/>
                  </a:cxn>
                  <a:cxn ang="0">
                    <a:pos x="432" y="766"/>
                  </a:cxn>
                  <a:cxn ang="0">
                    <a:pos x="448" y="725"/>
                  </a:cxn>
                  <a:cxn ang="0">
                    <a:pos x="472" y="667"/>
                  </a:cxn>
                  <a:cxn ang="0">
                    <a:pos x="506" y="574"/>
                  </a:cxn>
                  <a:cxn ang="0">
                    <a:pos x="532" y="456"/>
                  </a:cxn>
                  <a:cxn ang="0">
                    <a:pos x="544" y="310"/>
                  </a:cxn>
                  <a:cxn ang="0">
                    <a:pos x="539" y="194"/>
                  </a:cxn>
                  <a:cxn ang="0">
                    <a:pos x="523" y="135"/>
                  </a:cxn>
                  <a:cxn ang="0">
                    <a:pos x="491" y="88"/>
                  </a:cxn>
                  <a:cxn ang="0">
                    <a:pos x="448" y="51"/>
                  </a:cxn>
                  <a:cxn ang="0">
                    <a:pos x="398" y="23"/>
                  </a:cxn>
                  <a:cxn ang="0">
                    <a:pos x="341" y="7"/>
                  </a:cxn>
                  <a:cxn ang="0">
                    <a:pos x="282" y="0"/>
                  </a:cxn>
                  <a:cxn ang="0">
                    <a:pos x="225" y="3"/>
                  </a:cxn>
                </a:cxnLst>
                <a:rect l="0" t="0" r="r" b="b"/>
                <a:pathLst>
                  <a:path w="544" h="1101">
                    <a:moveTo>
                      <a:pt x="197" y="8"/>
                    </a:moveTo>
                    <a:lnTo>
                      <a:pt x="159" y="26"/>
                    </a:lnTo>
                    <a:lnTo>
                      <a:pt x="125" y="45"/>
                    </a:lnTo>
                    <a:lnTo>
                      <a:pt x="95" y="67"/>
                    </a:lnTo>
                    <a:lnTo>
                      <a:pt x="68" y="91"/>
                    </a:lnTo>
                    <a:lnTo>
                      <a:pt x="46" y="118"/>
                    </a:lnTo>
                    <a:lnTo>
                      <a:pt x="28" y="147"/>
                    </a:lnTo>
                    <a:lnTo>
                      <a:pt x="14" y="176"/>
                    </a:lnTo>
                    <a:lnTo>
                      <a:pt x="5" y="208"/>
                    </a:lnTo>
                    <a:lnTo>
                      <a:pt x="0" y="240"/>
                    </a:lnTo>
                    <a:lnTo>
                      <a:pt x="0" y="273"/>
                    </a:lnTo>
                    <a:lnTo>
                      <a:pt x="5" y="308"/>
                    </a:lnTo>
                    <a:lnTo>
                      <a:pt x="14" y="342"/>
                    </a:lnTo>
                    <a:lnTo>
                      <a:pt x="28" y="378"/>
                    </a:lnTo>
                    <a:lnTo>
                      <a:pt x="47" y="414"/>
                    </a:lnTo>
                    <a:lnTo>
                      <a:pt x="72" y="449"/>
                    </a:lnTo>
                    <a:lnTo>
                      <a:pt x="102" y="485"/>
                    </a:lnTo>
                    <a:lnTo>
                      <a:pt x="111" y="520"/>
                    </a:lnTo>
                    <a:lnTo>
                      <a:pt x="120" y="553"/>
                    </a:lnTo>
                    <a:lnTo>
                      <a:pt x="129" y="588"/>
                    </a:lnTo>
                    <a:lnTo>
                      <a:pt x="138" y="621"/>
                    </a:lnTo>
                    <a:lnTo>
                      <a:pt x="148" y="654"/>
                    </a:lnTo>
                    <a:lnTo>
                      <a:pt x="157" y="689"/>
                    </a:lnTo>
                    <a:lnTo>
                      <a:pt x="166" y="722"/>
                    </a:lnTo>
                    <a:lnTo>
                      <a:pt x="175" y="757"/>
                    </a:lnTo>
                    <a:lnTo>
                      <a:pt x="179" y="775"/>
                    </a:lnTo>
                    <a:lnTo>
                      <a:pt x="183" y="795"/>
                    </a:lnTo>
                    <a:lnTo>
                      <a:pt x="187" y="813"/>
                    </a:lnTo>
                    <a:lnTo>
                      <a:pt x="191" y="833"/>
                    </a:lnTo>
                    <a:lnTo>
                      <a:pt x="194" y="886"/>
                    </a:lnTo>
                    <a:lnTo>
                      <a:pt x="197" y="940"/>
                    </a:lnTo>
                    <a:lnTo>
                      <a:pt x="199" y="993"/>
                    </a:lnTo>
                    <a:lnTo>
                      <a:pt x="202" y="1047"/>
                    </a:lnTo>
                    <a:lnTo>
                      <a:pt x="210" y="1061"/>
                    </a:lnTo>
                    <a:lnTo>
                      <a:pt x="218" y="1074"/>
                    </a:lnTo>
                    <a:lnTo>
                      <a:pt x="226" y="1087"/>
                    </a:lnTo>
                    <a:lnTo>
                      <a:pt x="234" y="1101"/>
                    </a:lnTo>
                    <a:lnTo>
                      <a:pt x="251" y="1101"/>
                    </a:lnTo>
                    <a:lnTo>
                      <a:pt x="270" y="1101"/>
                    </a:lnTo>
                    <a:lnTo>
                      <a:pt x="287" y="1101"/>
                    </a:lnTo>
                    <a:lnTo>
                      <a:pt x="305" y="1101"/>
                    </a:lnTo>
                    <a:lnTo>
                      <a:pt x="323" y="1101"/>
                    </a:lnTo>
                    <a:lnTo>
                      <a:pt x="340" y="1101"/>
                    </a:lnTo>
                    <a:lnTo>
                      <a:pt x="358" y="1101"/>
                    </a:lnTo>
                    <a:lnTo>
                      <a:pt x="376" y="1101"/>
                    </a:lnTo>
                    <a:lnTo>
                      <a:pt x="381" y="1090"/>
                    </a:lnTo>
                    <a:lnTo>
                      <a:pt x="388" y="1078"/>
                    </a:lnTo>
                    <a:lnTo>
                      <a:pt x="395" y="1067"/>
                    </a:lnTo>
                    <a:lnTo>
                      <a:pt x="402" y="1055"/>
                    </a:lnTo>
                    <a:lnTo>
                      <a:pt x="403" y="1009"/>
                    </a:lnTo>
                    <a:lnTo>
                      <a:pt x="406" y="963"/>
                    </a:lnTo>
                    <a:lnTo>
                      <a:pt x="407" y="918"/>
                    </a:lnTo>
                    <a:lnTo>
                      <a:pt x="408" y="872"/>
                    </a:lnTo>
                    <a:lnTo>
                      <a:pt x="413" y="850"/>
                    </a:lnTo>
                    <a:lnTo>
                      <a:pt x="416" y="829"/>
                    </a:lnTo>
                    <a:lnTo>
                      <a:pt x="419" y="809"/>
                    </a:lnTo>
                    <a:lnTo>
                      <a:pt x="424" y="788"/>
                    </a:lnTo>
                    <a:lnTo>
                      <a:pt x="432" y="766"/>
                    </a:lnTo>
                    <a:lnTo>
                      <a:pt x="440" y="745"/>
                    </a:lnTo>
                    <a:lnTo>
                      <a:pt x="448" y="725"/>
                    </a:lnTo>
                    <a:lnTo>
                      <a:pt x="456" y="704"/>
                    </a:lnTo>
                    <a:lnTo>
                      <a:pt x="472" y="667"/>
                    </a:lnTo>
                    <a:lnTo>
                      <a:pt x="490" y="623"/>
                    </a:lnTo>
                    <a:lnTo>
                      <a:pt x="506" y="574"/>
                    </a:lnTo>
                    <a:lnTo>
                      <a:pt x="520" y="519"/>
                    </a:lnTo>
                    <a:lnTo>
                      <a:pt x="532" y="456"/>
                    </a:lnTo>
                    <a:lnTo>
                      <a:pt x="540" y="386"/>
                    </a:lnTo>
                    <a:lnTo>
                      <a:pt x="544" y="310"/>
                    </a:lnTo>
                    <a:lnTo>
                      <a:pt x="541" y="226"/>
                    </a:lnTo>
                    <a:lnTo>
                      <a:pt x="539" y="194"/>
                    </a:lnTo>
                    <a:lnTo>
                      <a:pt x="533" y="163"/>
                    </a:lnTo>
                    <a:lnTo>
                      <a:pt x="523" y="135"/>
                    </a:lnTo>
                    <a:lnTo>
                      <a:pt x="508" y="111"/>
                    </a:lnTo>
                    <a:lnTo>
                      <a:pt x="491" y="88"/>
                    </a:lnTo>
                    <a:lnTo>
                      <a:pt x="471" y="68"/>
                    </a:lnTo>
                    <a:lnTo>
                      <a:pt x="448" y="51"/>
                    </a:lnTo>
                    <a:lnTo>
                      <a:pt x="424" y="36"/>
                    </a:lnTo>
                    <a:lnTo>
                      <a:pt x="398" y="23"/>
                    </a:lnTo>
                    <a:lnTo>
                      <a:pt x="370" y="14"/>
                    </a:lnTo>
                    <a:lnTo>
                      <a:pt x="341" y="7"/>
                    </a:lnTo>
                    <a:lnTo>
                      <a:pt x="312" y="3"/>
                    </a:lnTo>
                    <a:lnTo>
                      <a:pt x="282" y="0"/>
                    </a:lnTo>
                    <a:lnTo>
                      <a:pt x="254" y="0"/>
                    </a:lnTo>
                    <a:lnTo>
                      <a:pt x="225" y="3"/>
                    </a:lnTo>
                    <a:lnTo>
                      <a:pt x="197" y="8"/>
                    </a:lnTo>
                    <a:close/>
                  </a:path>
                </a:pathLst>
              </a:custGeom>
              <a:solidFill>
                <a:srgbClr val="FFE06B"/>
              </a:solidFill>
              <a:ln w="9525">
                <a:noFill/>
                <a:round/>
                <a:headEnd/>
                <a:tailEnd/>
              </a:ln>
              <a:effectLst/>
            </p:spPr>
            <p:txBody>
              <a:bodyPr/>
              <a:lstStyle/>
              <a:p>
                <a:pPr>
                  <a:defRPr/>
                </a:pPr>
                <a:endParaRPr lang="en-US">
                  <a:latin typeface="Arial" charset="0"/>
                  <a:cs typeface="+mn-cs"/>
                </a:endParaRPr>
              </a:p>
            </p:txBody>
          </p:sp>
          <p:sp>
            <p:nvSpPr>
              <p:cNvPr id="6248" name="Freeform 104"/>
              <p:cNvSpPr>
                <a:spLocks/>
              </p:cNvSpPr>
              <p:nvPr/>
            </p:nvSpPr>
            <p:spPr bwMode="auto">
              <a:xfrm>
                <a:off x="2302" y="2915"/>
                <a:ext cx="249" cy="542"/>
              </a:xfrm>
              <a:custGeom>
                <a:avLst/>
                <a:gdLst/>
                <a:ahLst/>
                <a:cxnLst>
                  <a:cxn ang="0">
                    <a:pos x="151" y="22"/>
                  </a:cxn>
                  <a:cxn ang="0">
                    <a:pos x="88" y="62"/>
                  </a:cxn>
                  <a:cxn ang="0">
                    <a:pos x="41" y="111"/>
                  </a:cxn>
                  <a:cxn ang="0">
                    <a:pos x="12" y="166"/>
                  </a:cxn>
                  <a:cxn ang="0">
                    <a:pos x="0" y="226"/>
                  </a:cxn>
                  <a:cxn ang="0">
                    <a:pos x="6" y="288"/>
                  </a:cxn>
                  <a:cxn ang="0">
                    <a:pos x="30" y="352"/>
                  </a:cxn>
                  <a:cxn ang="0">
                    <a:pos x="73" y="415"/>
                  </a:cxn>
                  <a:cxn ang="0">
                    <a:pos x="109" y="484"/>
                  </a:cxn>
                  <a:cxn ang="0">
                    <a:pos x="126" y="558"/>
                  </a:cxn>
                  <a:cxn ang="0">
                    <a:pos x="142" y="632"/>
                  </a:cxn>
                  <a:cxn ang="0">
                    <a:pos x="158" y="707"/>
                  </a:cxn>
                  <a:cxn ang="0">
                    <a:pos x="170" y="764"/>
                  </a:cxn>
                  <a:cxn ang="0">
                    <a:pos x="177" y="802"/>
                  </a:cxn>
                  <a:cxn ang="0">
                    <a:pos x="183" y="874"/>
                  </a:cxn>
                  <a:cxn ang="0">
                    <a:pos x="189" y="980"/>
                  </a:cxn>
                  <a:cxn ang="0">
                    <a:pos x="198" y="1047"/>
                  </a:cxn>
                  <a:cxn ang="0">
                    <a:pos x="213" y="1073"/>
                  </a:cxn>
                  <a:cxn ang="0">
                    <a:pos x="236" y="1086"/>
                  </a:cxn>
                  <a:cxn ang="0">
                    <a:pos x="268" y="1086"/>
                  </a:cxn>
                  <a:cxn ang="0">
                    <a:pos x="299" y="1086"/>
                  </a:cxn>
                  <a:cxn ang="0">
                    <a:pos x="332" y="1086"/>
                  </a:cxn>
                  <a:cxn ang="0">
                    <a:pos x="354" y="1075"/>
                  </a:cxn>
                  <a:cxn ang="0">
                    <a:pos x="366" y="1053"/>
                  </a:cxn>
                  <a:cxn ang="0">
                    <a:pos x="373" y="995"/>
                  </a:cxn>
                  <a:cxn ang="0">
                    <a:pos x="375" y="905"/>
                  </a:cxn>
                  <a:cxn ang="0">
                    <a:pos x="380" y="839"/>
                  </a:cxn>
                  <a:cxn ang="0">
                    <a:pos x="387" y="797"/>
                  </a:cxn>
                  <a:cxn ang="0">
                    <a:pos x="398" y="754"/>
                  </a:cxn>
                  <a:cxn ang="0">
                    <a:pos x="413" y="713"/>
                  </a:cxn>
                  <a:cxn ang="0">
                    <a:pos x="434" y="655"/>
                  </a:cxn>
                  <a:cxn ang="0">
                    <a:pos x="464" y="564"/>
                  </a:cxn>
                  <a:cxn ang="0">
                    <a:pos x="487" y="448"/>
                  </a:cxn>
                  <a:cxn ang="0">
                    <a:pos x="499" y="304"/>
                  </a:cxn>
                  <a:cxn ang="0">
                    <a:pos x="497" y="190"/>
                  </a:cxn>
                  <a:cxn ang="0">
                    <a:pos x="486" y="136"/>
                  </a:cxn>
                  <a:cxn ang="0">
                    <a:pos x="461" y="90"/>
                  </a:cxn>
                  <a:cxn ang="0">
                    <a:pos x="423" y="53"/>
                  </a:cxn>
                  <a:cxn ang="0">
                    <a:pos x="377" y="27"/>
                  </a:cxn>
                  <a:cxn ang="0">
                    <a:pos x="325" y="8"/>
                  </a:cxn>
                  <a:cxn ang="0">
                    <a:pos x="269" y="0"/>
                  </a:cxn>
                  <a:cxn ang="0">
                    <a:pos x="215" y="1"/>
                  </a:cxn>
                </a:cxnLst>
                <a:rect l="0" t="0" r="r" b="b"/>
                <a:pathLst>
                  <a:path w="499" h="1086">
                    <a:moveTo>
                      <a:pt x="189" y="6"/>
                    </a:moveTo>
                    <a:lnTo>
                      <a:pt x="151" y="22"/>
                    </a:lnTo>
                    <a:lnTo>
                      <a:pt x="117" y="42"/>
                    </a:lnTo>
                    <a:lnTo>
                      <a:pt x="88" y="62"/>
                    </a:lnTo>
                    <a:lnTo>
                      <a:pt x="62" y="86"/>
                    </a:lnTo>
                    <a:lnTo>
                      <a:pt x="41" y="111"/>
                    </a:lnTo>
                    <a:lnTo>
                      <a:pt x="24" y="138"/>
                    </a:lnTo>
                    <a:lnTo>
                      <a:pt x="12" y="166"/>
                    </a:lnTo>
                    <a:lnTo>
                      <a:pt x="3" y="196"/>
                    </a:lnTo>
                    <a:lnTo>
                      <a:pt x="0" y="226"/>
                    </a:lnTo>
                    <a:lnTo>
                      <a:pt x="1" y="257"/>
                    </a:lnTo>
                    <a:lnTo>
                      <a:pt x="6" y="288"/>
                    </a:lnTo>
                    <a:lnTo>
                      <a:pt x="16" y="320"/>
                    </a:lnTo>
                    <a:lnTo>
                      <a:pt x="30" y="352"/>
                    </a:lnTo>
                    <a:lnTo>
                      <a:pt x="50" y="384"/>
                    </a:lnTo>
                    <a:lnTo>
                      <a:pt x="73" y="415"/>
                    </a:lnTo>
                    <a:lnTo>
                      <a:pt x="101" y="446"/>
                    </a:lnTo>
                    <a:lnTo>
                      <a:pt x="109" y="484"/>
                    </a:lnTo>
                    <a:lnTo>
                      <a:pt x="117" y="521"/>
                    </a:lnTo>
                    <a:lnTo>
                      <a:pt x="126" y="558"/>
                    </a:lnTo>
                    <a:lnTo>
                      <a:pt x="134" y="596"/>
                    </a:lnTo>
                    <a:lnTo>
                      <a:pt x="142" y="632"/>
                    </a:lnTo>
                    <a:lnTo>
                      <a:pt x="150" y="669"/>
                    </a:lnTo>
                    <a:lnTo>
                      <a:pt x="158" y="707"/>
                    </a:lnTo>
                    <a:lnTo>
                      <a:pt x="166" y="745"/>
                    </a:lnTo>
                    <a:lnTo>
                      <a:pt x="170" y="764"/>
                    </a:lnTo>
                    <a:lnTo>
                      <a:pt x="174" y="783"/>
                    </a:lnTo>
                    <a:lnTo>
                      <a:pt x="177" y="802"/>
                    </a:lnTo>
                    <a:lnTo>
                      <a:pt x="181" y="821"/>
                    </a:lnTo>
                    <a:lnTo>
                      <a:pt x="183" y="874"/>
                    </a:lnTo>
                    <a:lnTo>
                      <a:pt x="187" y="927"/>
                    </a:lnTo>
                    <a:lnTo>
                      <a:pt x="189" y="980"/>
                    </a:lnTo>
                    <a:lnTo>
                      <a:pt x="191" y="1033"/>
                    </a:lnTo>
                    <a:lnTo>
                      <a:pt x="198" y="1047"/>
                    </a:lnTo>
                    <a:lnTo>
                      <a:pt x="206" y="1060"/>
                    </a:lnTo>
                    <a:lnTo>
                      <a:pt x="213" y="1073"/>
                    </a:lnTo>
                    <a:lnTo>
                      <a:pt x="220" y="1086"/>
                    </a:lnTo>
                    <a:lnTo>
                      <a:pt x="236" y="1086"/>
                    </a:lnTo>
                    <a:lnTo>
                      <a:pt x="252" y="1086"/>
                    </a:lnTo>
                    <a:lnTo>
                      <a:pt x="268" y="1086"/>
                    </a:lnTo>
                    <a:lnTo>
                      <a:pt x="284" y="1086"/>
                    </a:lnTo>
                    <a:lnTo>
                      <a:pt x="299" y="1086"/>
                    </a:lnTo>
                    <a:lnTo>
                      <a:pt x="316" y="1086"/>
                    </a:lnTo>
                    <a:lnTo>
                      <a:pt x="332" y="1086"/>
                    </a:lnTo>
                    <a:lnTo>
                      <a:pt x="348" y="1086"/>
                    </a:lnTo>
                    <a:lnTo>
                      <a:pt x="354" y="1075"/>
                    </a:lnTo>
                    <a:lnTo>
                      <a:pt x="360" y="1063"/>
                    </a:lnTo>
                    <a:lnTo>
                      <a:pt x="366" y="1053"/>
                    </a:lnTo>
                    <a:lnTo>
                      <a:pt x="372" y="1041"/>
                    </a:lnTo>
                    <a:lnTo>
                      <a:pt x="373" y="995"/>
                    </a:lnTo>
                    <a:lnTo>
                      <a:pt x="374" y="950"/>
                    </a:lnTo>
                    <a:lnTo>
                      <a:pt x="375" y="905"/>
                    </a:lnTo>
                    <a:lnTo>
                      <a:pt x="377" y="859"/>
                    </a:lnTo>
                    <a:lnTo>
                      <a:pt x="380" y="839"/>
                    </a:lnTo>
                    <a:lnTo>
                      <a:pt x="383" y="818"/>
                    </a:lnTo>
                    <a:lnTo>
                      <a:pt x="387" y="797"/>
                    </a:lnTo>
                    <a:lnTo>
                      <a:pt x="392" y="776"/>
                    </a:lnTo>
                    <a:lnTo>
                      <a:pt x="398" y="754"/>
                    </a:lnTo>
                    <a:lnTo>
                      <a:pt x="406" y="734"/>
                    </a:lnTo>
                    <a:lnTo>
                      <a:pt x="413" y="713"/>
                    </a:lnTo>
                    <a:lnTo>
                      <a:pt x="420" y="692"/>
                    </a:lnTo>
                    <a:lnTo>
                      <a:pt x="434" y="655"/>
                    </a:lnTo>
                    <a:lnTo>
                      <a:pt x="449" y="613"/>
                    </a:lnTo>
                    <a:lnTo>
                      <a:pt x="464" y="564"/>
                    </a:lnTo>
                    <a:lnTo>
                      <a:pt x="477" y="509"/>
                    </a:lnTo>
                    <a:lnTo>
                      <a:pt x="487" y="448"/>
                    </a:lnTo>
                    <a:lnTo>
                      <a:pt x="495" y="379"/>
                    </a:lnTo>
                    <a:lnTo>
                      <a:pt x="499" y="304"/>
                    </a:lnTo>
                    <a:lnTo>
                      <a:pt x="497" y="221"/>
                    </a:lnTo>
                    <a:lnTo>
                      <a:pt x="497" y="190"/>
                    </a:lnTo>
                    <a:lnTo>
                      <a:pt x="494" y="162"/>
                    </a:lnTo>
                    <a:lnTo>
                      <a:pt x="486" y="136"/>
                    </a:lnTo>
                    <a:lnTo>
                      <a:pt x="474" y="112"/>
                    </a:lnTo>
                    <a:lnTo>
                      <a:pt x="461" y="90"/>
                    </a:lnTo>
                    <a:lnTo>
                      <a:pt x="442" y="70"/>
                    </a:lnTo>
                    <a:lnTo>
                      <a:pt x="423" y="53"/>
                    </a:lnTo>
                    <a:lnTo>
                      <a:pt x="401" y="39"/>
                    </a:lnTo>
                    <a:lnTo>
                      <a:pt x="377" y="27"/>
                    </a:lnTo>
                    <a:lnTo>
                      <a:pt x="351" y="16"/>
                    </a:lnTo>
                    <a:lnTo>
                      <a:pt x="325" y="8"/>
                    </a:lnTo>
                    <a:lnTo>
                      <a:pt x="297" y="4"/>
                    </a:lnTo>
                    <a:lnTo>
                      <a:pt x="269" y="0"/>
                    </a:lnTo>
                    <a:lnTo>
                      <a:pt x="242" y="0"/>
                    </a:lnTo>
                    <a:lnTo>
                      <a:pt x="215" y="1"/>
                    </a:lnTo>
                    <a:lnTo>
                      <a:pt x="189" y="6"/>
                    </a:lnTo>
                    <a:close/>
                  </a:path>
                </a:pathLst>
              </a:custGeom>
              <a:solidFill>
                <a:srgbClr val="FFE27F"/>
              </a:solidFill>
              <a:ln w="9525">
                <a:noFill/>
                <a:round/>
                <a:headEnd/>
                <a:tailEnd/>
              </a:ln>
              <a:effectLst/>
            </p:spPr>
            <p:txBody>
              <a:bodyPr/>
              <a:lstStyle/>
              <a:p>
                <a:pPr>
                  <a:defRPr/>
                </a:pPr>
                <a:endParaRPr lang="en-US">
                  <a:latin typeface="Arial" charset="0"/>
                  <a:cs typeface="+mn-cs"/>
                </a:endParaRPr>
              </a:p>
            </p:txBody>
          </p:sp>
          <p:sp>
            <p:nvSpPr>
              <p:cNvPr id="6249" name="Freeform 105"/>
              <p:cNvSpPr>
                <a:spLocks/>
              </p:cNvSpPr>
              <p:nvPr/>
            </p:nvSpPr>
            <p:spPr bwMode="auto">
              <a:xfrm>
                <a:off x="2314" y="2920"/>
                <a:ext cx="228" cy="537"/>
              </a:xfrm>
              <a:custGeom>
                <a:avLst/>
                <a:gdLst/>
                <a:ahLst/>
                <a:cxnLst>
                  <a:cxn ang="0">
                    <a:pos x="144" y="22"/>
                  </a:cxn>
                  <a:cxn ang="0">
                    <a:pos x="81" y="60"/>
                  </a:cxn>
                  <a:cxn ang="0">
                    <a:pos x="37" y="106"/>
                  </a:cxn>
                  <a:cxn ang="0">
                    <a:pos x="10" y="156"/>
                  </a:cxn>
                  <a:cxn ang="0">
                    <a:pos x="0" y="213"/>
                  </a:cxn>
                  <a:cxn ang="0">
                    <a:pos x="7" y="269"/>
                  </a:cxn>
                  <a:cxn ang="0">
                    <a:pos x="31" y="326"/>
                  </a:cxn>
                  <a:cxn ang="0">
                    <a:pos x="73" y="381"/>
                  </a:cxn>
                  <a:cxn ang="0">
                    <a:pos x="108" y="448"/>
                  </a:cxn>
                  <a:cxn ang="0">
                    <a:pos x="122" y="530"/>
                  </a:cxn>
                  <a:cxn ang="0">
                    <a:pos x="137" y="611"/>
                  </a:cxn>
                  <a:cxn ang="0">
                    <a:pos x="151" y="694"/>
                  </a:cxn>
                  <a:cxn ang="0">
                    <a:pos x="161" y="754"/>
                  </a:cxn>
                  <a:cxn ang="0">
                    <a:pos x="168" y="792"/>
                  </a:cxn>
                  <a:cxn ang="0">
                    <a:pos x="174" y="864"/>
                  </a:cxn>
                  <a:cxn ang="0">
                    <a:pos x="177" y="968"/>
                  </a:cxn>
                  <a:cxn ang="0">
                    <a:pos x="186" y="1034"/>
                  </a:cxn>
                  <a:cxn ang="0">
                    <a:pos x="199" y="1060"/>
                  </a:cxn>
                  <a:cxn ang="0">
                    <a:pos x="220" y="1073"/>
                  </a:cxn>
                  <a:cxn ang="0">
                    <a:pos x="248" y="1073"/>
                  </a:cxn>
                  <a:cxn ang="0">
                    <a:pos x="277" y="1073"/>
                  </a:cxn>
                  <a:cxn ang="0">
                    <a:pos x="305" y="1073"/>
                  </a:cxn>
                  <a:cxn ang="0">
                    <a:pos x="324" y="1062"/>
                  </a:cxn>
                  <a:cxn ang="0">
                    <a:pos x="335" y="1040"/>
                  </a:cxn>
                  <a:cxn ang="0">
                    <a:pos x="342" y="983"/>
                  </a:cxn>
                  <a:cxn ang="0">
                    <a:pos x="344" y="893"/>
                  </a:cxn>
                  <a:cxn ang="0">
                    <a:pos x="349" y="827"/>
                  </a:cxn>
                  <a:cxn ang="0">
                    <a:pos x="356" y="786"/>
                  </a:cxn>
                  <a:cxn ang="0">
                    <a:pos x="365" y="745"/>
                  </a:cxn>
                  <a:cxn ang="0">
                    <a:pos x="379" y="703"/>
                  </a:cxn>
                  <a:cxn ang="0">
                    <a:pos x="396" y="647"/>
                  </a:cxn>
                  <a:cxn ang="0">
                    <a:pos x="421" y="556"/>
                  </a:cxn>
                  <a:cxn ang="0">
                    <a:pos x="442" y="441"/>
                  </a:cxn>
                  <a:cxn ang="0">
                    <a:pos x="452" y="298"/>
                  </a:cxn>
                  <a:cxn ang="0">
                    <a:pos x="456" y="187"/>
                  </a:cxn>
                  <a:cxn ang="0">
                    <a:pos x="450" y="137"/>
                  </a:cxn>
                  <a:cxn ang="0">
                    <a:pos x="429" y="93"/>
                  </a:cxn>
                  <a:cxn ang="0">
                    <a:pos x="397" y="57"/>
                  </a:cxn>
                  <a:cxn ang="0">
                    <a:pos x="356" y="30"/>
                  </a:cxn>
                  <a:cxn ang="0">
                    <a:pos x="308" y="11"/>
                  </a:cxn>
                  <a:cxn ang="0">
                    <a:pos x="258" y="1"/>
                  </a:cxn>
                  <a:cxn ang="0">
                    <a:pos x="206" y="2"/>
                  </a:cxn>
                </a:cxnLst>
                <a:rect l="0" t="0" r="r" b="b"/>
                <a:pathLst>
                  <a:path w="456" h="1073">
                    <a:moveTo>
                      <a:pt x="182" y="5"/>
                    </a:moveTo>
                    <a:lnTo>
                      <a:pt x="144" y="22"/>
                    </a:lnTo>
                    <a:lnTo>
                      <a:pt x="111" y="39"/>
                    </a:lnTo>
                    <a:lnTo>
                      <a:pt x="81" y="60"/>
                    </a:lnTo>
                    <a:lnTo>
                      <a:pt x="57" y="82"/>
                    </a:lnTo>
                    <a:lnTo>
                      <a:pt x="37" y="106"/>
                    </a:lnTo>
                    <a:lnTo>
                      <a:pt x="22" y="131"/>
                    </a:lnTo>
                    <a:lnTo>
                      <a:pt x="10" y="156"/>
                    </a:lnTo>
                    <a:lnTo>
                      <a:pt x="2" y="184"/>
                    </a:lnTo>
                    <a:lnTo>
                      <a:pt x="0" y="213"/>
                    </a:lnTo>
                    <a:lnTo>
                      <a:pt x="1" y="240"/>
                    </a:lnTo>
                    <a:lnTo>
                      <a:pt x="7" y="269"/>
                    </a:lnTo>
                    <a:lnTo>
                      <a:pt x="17" y="298"/>
                    </a:lnTo>
                    <a:lnTo>
                      <a:pt x="31" y="326"/>
                    </a:lnTo>
                    <a:lnTo>
                      <a:pt x="50" y="353"/>
                    </a:lnTo>
                    <a:lnTo>
                      <a:pt x="73" y="381"/>
                    </a:lnTo>
                    <a:lnTo>
                      <a:pt x="101" y="406"/>
                    </a:lnTo>
                    <a:lnTo>
                      <a:pt x="108" y="448"/>
                    </a:lnTo>
                    <a:lnTo>
                      <a:pt x="115" y="488"/>
                    </a:lnTo>
                    <a:lnTo>
                      <a:pt x="122" y="530"/>
                    </a:lnTo>
                    <a:lnTo>
                      <a:pt x="130" y="571"/>
                    </a:lnTo>
                    <a:lnTo>
                      <a:pt x="137" y="611"/>
                    </a:lnTo>
                    <a:lnTo>
                      <a:pt x="144" y="653"/>
                    </a:lnTo>
                    <a:lnTo>
                      <a:pt x="151" y="694"/>
                    </a:lnTo>
                    <a:lnTo>
                      <a:pt x="157" y="736"/>
                    </a:lnTo>
                    <a:lnTo>
                      <a:pt x="161" y="754"/>
                    </a:lnTo>
                    <a:lnTo>
                      <a:pt x="164" y="773"/>
                    </a:lnTo>
                    <a:lnTo>
                      <a:pt x="168" y="792"/>
                    </a:lnTo>
                    <a:lnTo>
                      <a:pt x="171" y="811"/>
                    </a:lnTo>
                    <a:lnTo>
                      <a:pt x="174" y="864"/>
                    </a:lnTo>
                    <a:lnTo>
                      <a:pt x="176" y="915"/>
                    </a:lnTo>
                    <a:lnTo>
                      <a:pt x="177" y="968"/>
                    </a:lnTo>
                    <a:lnTo>
                      <a:pt x="179" y="1021"/>
                    </a:lnTo>
                    <a:lnTo>
                      <a:pt x="186" y="1034"/>
                    </a:lnTo>
                    <a:lnTo>
                      <a:pt x="193" y="1047"/>
                    </a:lnTo>
                    <a:lnTo>
                      <a:pt x="199" y="1060"/>
                    </a:lnTo>
                    <a:lnTo>
                      <a:pt x="206" y="1073"/>
                    </a:lnTo>
                    <a:lnTo>
                      <a:pt x="220" y="1073"/>
                    </a:lnTo>
                    <a:lnTo>
                      <a:pt x="235" y="1073"/>
                    </a:lnTo>
                    <a:lnTo>
                      <a:pt x="248" y="1073"/>
                    </a:lnTo>
                    <a:lnTo>
                      <a:pt x="262" y="1073"/>
                    </a:lnTo>
                    <a:lnTo>
                      <a:pt x="277" y="1073"/>
                    </a:lnTo>
                    <a:lnTo>
                      <a:pt x="291" y="1073"/>
                    </a:lnTo>
                    <a:lnTo>
                      <a:pt x="305" y="1073"/>
                    </a:lnTo>
                    <a:lnTo>
                      <a:pt x="319" y="1073"/>
                    </a:lnTo>
                    <a:lnTo>
                      <a:pt x="324" y="1062"/>
                    </a:lnTo>
                    <a:lnTo>
                      <a:pt x="330" y="1050"/>
                    </a:lnTo>
                    <a:lnTo>
                      <a:pt x="335" y="1040"/>
                    </a:lnTo>
                    <a:lnTo>
                      <a:pt x="341" y="1028"/>
                    </a:lnTo>
                    <a:lnTo>
                      <a:pt x="342" y="983"/>
                    </a:lnTo>
                    <a:lnTo>
                      <a:pt x="343" y="938"/>
                    </a:lnTo>
                    <a:lnTo>
                      <a:pt x="344" y="893"/>
                    </a:lnTo>
                    <a:lnTo>
                      <a:pt x="345" y="847"/>
                    </a:lnTo>
                    <a:lnTo>
                      <a:pt x="349" y="827"/>
                    </a:lnTo>
                    <a:lnTo>
                      <a:pt x="352" y="806"/>
                    </a:lnTo>
                    <a:lnTo>
                      <a:pt x="356" y="786"/>
                    </a:lnTo>
                    <a:lnTo>
                      <a:pt x="358" y="766"/>
                    </a:lnTo>
                    <a:lnTo>
                      <a:pt x="365" y="745"/>
                    </a:lnTo>
                    <a:lnTo>
                      <a:pt x="372" y="724"/>
                    </a:lnTo>
                    <a:lnTo>
                      <a:pt x="379" y="703"/>
                    </a:lnTo>
                    <a:lnTo>
                      <a:pt x="384" y="683"/>
                    </a:lnTo>
                    <a:lnTo>
                      <a:pt x="396" y="647"/>
                    </a:lnTo>
                    <a:lnTo>
                      <a:pt x="409" y="604"/>
                    </a:lnTo>
                    <a:lnTo>
                      <a:pt x="421" y="556"/>
                    </a:lnTo>
                    <a:lnTo>
                      <a:pt x="433" y="502"/>
                    </a:lnTo>
                    <a:lnTo>
                      <a:pt x="442" y="441"/>
                    </a:lnTo>
                    <a:lnTo>
                      <a:pt x="449" y="373"/>
                    </a:lnTo>
                    <a:lnTo>
                      <a:pt x="452" y="298"/>
                    </a:lnTo>
                    <a:lnTo>
                      <a:pt x="452" y="215"/>
                    </a:lnTo>
                    <a:lnTo>
                      <a:pt x="456" y="187"/>
                    </a:lnTo>
                    <a:lnTo>
                      <a:pt x="455" y="161"/>
                    </a:lnTo>
                    <a:lnTo>
                      <a:pt x="450" y="137"/>
                    </a:lnTo>
                    <a:lnTo>
                      <a:pt x="441" y="114"/>
                    </a:lnTo>
                    <a:lnTo>
                      <a:pt x="429" y="93"/>
                    </a:lnTo>
                    <a:lnTo>
                      <a:pt x="414" y="75"/>
                    </a:lnTo>
                    <a:lnTo>
                      <a:pt x="397" y="57"/>
                    </a:lnTo>
                    <a:lnTo>
                      <a:pt x="377" y="42"/>
                    </a:lnTo>
                    <a:lnTo>
                      <a:pt x="356" y="30"/>
                    </a:lnTo>
                    <a:lnTo>
                      <a:pt x="333" y="19"/>
                    </a:lnTo>
                    <a:lnTo>
                      <a:pt x="308" y="11"/>
                    </a:lnTo>
                    <a:lnTo>
                      <a:pt x="283" y="5"/>
                    </a:lnTo>
                    <a:lnTo>
                      <a:pt x="258" y="1"/>
                    </a:lnTo>
                    <a:lnTo>
                      <a:pt x="231" y="0"/>
                    </a:lnTo>
                    <a:lnTo>
                      <a:pt x="206" y="2"/>
                    </a:lnTo>
                    <a:lnTo>
                      <a:pt x="182" y="5"/>
                    </a:lnTo>
                    <a:close/>
                  </a:path>
                </a:pathLst>
              </a:custGeom>
              <a:solidFill>
                <a:srgbClr val="FFE893"/>
              </a:solidFill>
              <a:ln w="9525">
                <a:noFill/>
                <a:round/>
                <a:headEnd/>
                <a:tailEnd/>
              </a:ln>
              <a:effectLst/>
            </p:spPr>
            <p:txBody>
              <a:bodyPr/>
              <a:lstStyle/>
              <a:p>
                <a:pPr>
                  <a:defRPr/>
                </a:pPr>
                <a:endParaRPr lang="en-US">
                  <a:latin typeface="Arial" charset="0"/>
                  <a:cs typeface="+mn-cs"/>
                </a:endParaRPr>
              </a:p>
            </p:txBody>
          </p:sp>
          <p:sp>
            <p:nvSpPr>
              <p:cNvPr id="6250" name="Freeform 106"/>
              <p:cNvSpPr>
                <a:spLocks/>
              </p:cNvSpPr>
              <p:nvPr/>
            </p:nvSpPr>
            <p:spPr bwMode="auto">
              <a:xfrm>
                <a:off x="2324" y="2928"/>
                <a:ext cx="208" cy="529"/>
              </a:xfrm>
              <a:custGeom>
                <a:avLst/>
                <a:gdLst/>
                <a:ahLst/>
                <a:cxnLst>
                  <a:cxn ang="0">
                    <a:pos x="138" y="18"/>
                  </a:cxn>
                  <a:cxn ang="0">
                    <a:pos x="77" y="55"/>
                  </a:cxn>
                  <a:cxn ang="0">
                    <a:pos x="35" y="99"/>
                  </a:cxn>
                  <a:cxn ang="0">
                    <a:pos x="8" y="147"/>
                  </a:cxn>
                  <a:cxn ang="0">
                    <a:pos x="0" y="198"/>
                  </a:cxn>
                  <a:cxn ang="0">
                    <a:pos x="10" y="249"/>
                  </a:cxn>
                  <a:cxn ang="0">
                    <a:pos x="35" y="300"/>
                  </a:cxn>
                  <a:cxn ang="0">
                    <a:pos x="75" y="345"/>
                  </a:cxn>
                  <a:cxn ang="0">
                    <a:pos x="109" y="411"/>
                  </a:cxn>
                  <a:cxn ang="0">
                    <a:pos x="121" y="501"/>
                  </a:cxn>
                  <a:cxn ang="0">
                    <a:pos x="133" y="589"/>
                  </a:cxn>
                  <a:cxn ang="0">
                    <a:pos x="145" y="679"/>
                  </a:cxn>
                  <a:cxn ang="0">
                    <a:pos x="153" y="742"/>
                  </a:cxn>
                  <a:cxn ang="0">
                    <a:pos x="160" y="780"/>
                  </a:cxn>
                  <a:cxn ang="0">
                    <a:pos x="165" y="851"/>
                  </a:cxn>
                  <a:cxn ang="0">
                    <a:pos x="168" y="954"/>
                  </a:cxn>
                  <a:cxn ang="0">
                    <a:pos x="176" y="1020"/>
                  </a:cxn>
                  <a:cxn ang="0">
                    <a:pos x="188" y="1046"/>
                  </a:cxn>
                  <a:cxn ang="0">
                    <a:pos x="206" y="1059"/>
                  </a:cxn>
                  <a:cxn ang="0">
                    <a:pos x="231" y="1059"/>
                  </a:cxn>
                  <a:cxn ang="0">
                    <a:pos x="256" y="1059"/>
                  </a:cxn>
                  <a:cxn ang="0">
                    <a:pos x="280" y="1059"/>
                  </a:cxn>
                  <a:cxn ang="0">
                    <a:pos x="297" y="1048"/>
                  </a:cxn>
                  <a:cxn ang="0">
                    <a:pos x="308" y="1026"/>
                  </a:cxn>
                  <a:cxn ang="0">
                    <a:pos x="314" y="969"/>
                  </a:cxn>
                  <a:cxn ang="0">
                    <a:pos x="315" y="881"/>
                  </a:cxn>
                  <a:cxn ang="0">
                    <a:pos x="319" y="815"/>
                  </a:cxn>
                  <a:cxn ang="0">
                    <a:pos x="325" y="774"/>
                  </a:cxn>
                  <a:cxn ang="0">
                    <a:pos x="333" y="733"/>
                  </a:cxn>
                  <a:cxn ang="0">
                    <a:pos x="345" y="692"/>
                  </a:cxn>
                  <a:cxn ang="0">
                    <a:pos x="361" y="636"/>
                  </a:cxn>
                  <a:cxn ang="0">
                    <a:pos x="381" y="547"/>
                  </a:cxn>
                  <a:cxn ang="0">
                    <a:pos x="399" y="433"/>
                  </a:cxn>
                  <a:cxn ang="0">
                    <a:pos x="409" y="291"/>
                  </a:cxn>
                  <a:cxn ang="0">
                    <a:pos x="416" y="184"/>
                  </a:cxn>
                  <a:cxn ang="0">
                    <a:pos x="416" y="137"/>
                  </a:cxn>
                  <a:cxn ang="0">
                    <a:pos x="401" y="95"/>
                  </a:cxn>
                  <a:cxn ang="0">
                    <a:pos x="373" y="59"/>
                  </a:cxn>
                  <a:cxn ang="0">
                    <a:pos x="337" y="32"/>
                  </a:cxn>
                  <a:cxn ang="0">
                    <a:pos x="294" y="12"/>
                  </a:cxn>
                  <a:cxn ang="0">
                    <a:pos x="247" y="2"/>
                  </a:cxn>
                  <a:cxn ang="0">
                    <a:pos x="200" y="0"/>
                  </a:cxn>
                </a:cxnLst>
                <a:rect l="0" t="0" r="r" b="b"/>
                <a:pathLst>
                  <a:path w="418" h="1059">
                    <a:moveTo>
                      <a:pt x="176" y="3"/>
                    </a:moveTo>
                    <a:lnTo>
                      <a:pt x="138" y="18"/>
                    </a:lnTo>
                    <a:lnTo>
                      <a:pt x="106" y="35"/>
                    </a:lnTo>
                    <a:lnTo>
                      <a:pt x="77" y="55"/>
                    </a:lnTo>
                    <a:lnTo>
                      <a:pt x="53" y="76"/>
                    </a:lnTo>
                    <a:lnTo>
                      <a:pt x="35" y="99"/>
                    </a:lnTo>
                    <a:lnTo>
                      <a:pt x="20" y="122"/>
                    </a:lnTo>
                    <a:lnTo>
                      <a:pt x="8" y="147"/>
                    </a:lnTo>
                    <a:lnTo>
                      <a:pt x="3" y="172"/>
                    </a:lnTo>
                    <a:lnTo>
                      <a:pt x="0" y="198"/>
                    </a:lnTo>
                    <a:lnTo>
                      <a:pt x="3" y="224"/>
                    </a:lnTo>
                    <a:lnTo>
                      <a:pt x="10" y="249"/>
                    </a:lnTo>
                    <a:lnTo>
                      <a:pt x="20" y="275"/>
                    </a:lnTo>
                    <a:lnTo>
                      <a:pt x="35" y="300"/>
                    </a:lnTo>
                    <a:lnTo>
                      <a:pt x="53" y="323"/>
                    </a:lnTo>
                    <a:lnTo>
                      <a:pt x="75" y="345"/>
                    </a:lnTo>
                    <a:lnTo>
                      <a:pt x="102" y="366"/>
                    </a:lnTo>
                    <a:lnTo>
                      <a:pt x="109" y="411"/>
                    </a:lnTo>
                    <a:lnTo>
                      <a:pt x="114" y="456"/>
                    </a:lnTo>
                    <a:lnTo>
                      <a:pt x="121" y="501"/>
                    </a:lnTo>
                    <a:lnTo>
                      <a:pt x="127" y="544"/>
                    </a:lnTo>
                    <a:lnTo>
                      <a:pt x="133" y="589"/>
                    </a:lnTo>
                    <a:lnTo>
                      <a:pt x="138" y="634"/>
                    </a:lnTo>
                    <a:lnTo>
                      <a:pt x="145" y="679"/>
                    </a:lnTo>
                    <a:lnTo>
                      <a:pt x="151" y="724"/>
                    </a:lnTo>
                    <a:lnTo>
                      <a:pt x="153" y="742"/>
                    </a:lnTo>
                    <a:lnTo>
                      <a:pt x="157" y="761"/>
                    </a:lnTo>
                    <a:lnTo>
                      <a:pt x="160" y="780"/>
                    </a:lnTo>
                    <a:lnTo>
                      <a:pt x="163" y="799"/>
                    </a:lnTo>
                    <a:lnTo>
                      <a:pt x="165" y="851"/>
                    </a:lnTo>
                    <a:lnTo>
                      <a:pt x="166" y="903"/>
                    </a:lnTo>
                    <a:lnTo>
                      <a:pt x="168" y="954"/>
                    </a:lnTo>
                    <a:lnTo>
                      <a:pt x="171" y="1007"/>
                    </a:lnTo>
                    <a:lnTo>
                      <a:pt x="176" y="1020"/>
                    </a:lnTo>
                    <a:lnTo>
                      <a:pt x="182" y="1033"/>
                    </a:lnTo>
                    <a:lnTo>
                      <a:pt x="188" y="1046"/>
                    </a:lnTo>
                    <a:lnTo>
                      <a:pt x="194" y="1059"/>
                    </a:lnTo>
                    <a:lnTo>
                      <a:pt x="206" y="1059"/>
                    </a:lnTo>
                    <a:lnTo>
                      <a:pt x="219" y="1059"/>
                    </a:lnTo>
                    <a:lnTo>
                      <a:pt x="231" y="1059"/>
                    </a:lnTo>
                    <a:lnTo>
                      <a:pt x="243" y="1059"/>
                    </a:lnTo>
                    <a:lnTo>
                      <a:pt x="256" y="1059"/>
                    </a:lnTo>
                    <a:lnTo>
                      <a:pt x="267" y="1059"/>
                    </a:lnTo>
                    <a:lnTo>
                      <a:pt x="280" y="1059"/>
                    </a:lnTo>
                    <a:lnTo>
                      <a:pt x="293" y="1059"/>
                    </a:lnTo>
                    <a:lnTo>
                      <a:pt x="297" y="1048"/>
                    </a:lnTo>
                    <a:lnTo>
                      <a:pt x="303" y="1036"/>
                    </a:lnTo>
                    <a:lnTo>
                      <a:pt x="308" y="1026"/>
                    </a:lnTo>
                    <a:lnTo>
                      <a:pt x="312" y="1014"/>
                    </a:lnTo>
                    <a:lnTo>
                      <a:pt x="314" y="969"/>
                    </a:lnTo>
                    <a:lnTo>
                      <a:pt x="315" y="924"/>
                    </a:lnTo>
                    <a:lnTo>
                      <a:pt x="315" y="881"/>
                    </a:lnTo>
                    <a:lnTo>
                      <a:pt x="316" y="836"/>
                    </a:lnTo>
                    <a:lnTo>
                      <a:pt x="319" y="815"/>
                    </a:lnTo>
                    <a:lnTo>
                      <a:pt x="322" y="794"/>
                    </a:lnTo>
                    <a:lnTo>
                      <a:pt x="325" y="774"/>
                    </a:lnTo>
                    <a:lnTo>
                      <a:pt x="327" y="754"/>
                    </a:lnTo>
                    <a:lnTo>
                      <a:pt x="333" y="733"/>
                    </a:lnTo>
                    <a:lnTo>
                      <a:pt x="339" y="712"/>
                    </a:lnTo>
                    <a:lnTo>
                      <a:pt x="345" y="692"/>
                    </a:lnTo>
                    <a:lnTo>
                      <a:pt x="350" y="672"/>
                    </a:lnTo>
                    <a:lnTo>
                      <a:pt x="361" y="636"/>
                    </a:lnTo>
                    <a:lnTo>
                      <a:pt x="371" y="595"/>
                    </a:lnTo>
                    <a:lnTo>
                      <a:pt x="381" y="547"/>
                    </a:lnTo>
                    <a:lnTo>
                      <a:pt x="391" y="494"/>
                    </a:lnTo>
                    <a:lnTo>
                      <a:pt x="399" y="433"/>
                    </a:lnTo>
                    <a:lnTo>
                      <a:pt x="406" y="366"/>
                    </a:lnTo>
                    <a:lnTo>
                      <a:pt x="409" y="291"/>
                    </a:lnTo>
                    <a:lnTo>
                      <a:pt x="410" y="209"/>
                    </a:lnTo>
                    <a:lnTo>
                      <a:pt x="416" y="184"/>
                    </a:lnTo>
                    <a:lnTo>
                      <a:pt x="418" y="160"/>
                    </a:lnTo>
                    <a:lnTo>
                      <a:pt x="416" y="137"/>
                    </a:lnTo>
                    <a:lnTo>
                      <a:pt x="410" y="115"/>
                    </a:lnTo>
                    <a:lnTo>
                      <a:pt x="401" y="95"/>
                    </a:lnTo>
                    <a:lnTo>
                      <a:pt x="388" y="77"/>
                    </a:lnTo>
                    <a:lnTo>
                      <a:pt x="373" y="59"/>
                    </a:lnTo>
                    <a:lnTo>
                      <a:pt x="356" y="46"/>
                    </a:lnTo>
                    <a:lnTo>
                      <a:pt x="337" y="32"/>
                    </a:lnTo>
                    <a:lnTo>
                      <a:pt x="316" y="21"/>
                    </a:lnTo>
                    <a:lnTo>
                      <a:pt x="294" y="12"/>
                    </a:lnTo>
                    <a:lnTo>
                      <a:pt x="271" y="6"/>
                    </a:lnTo>
                    <a:lnTo>
                      <a:pt x="247" y="2"/>
                    </a:lnTo>
                    <a:lnTo>
                      <a:pt x="224" y="0"/>
                    </a:lnTo>
                    <a:lnTo>
                      <a:pt x="200" y="0"/>
                    </a:lnTo>
                    <a:lnTo>
                      <a:pt x="176" y="3"/>
                    </a:lnTo>
                    <a:close/>
                  </a:path>
                </a:pathLst>
              </a:custGeom>
              <a:solidFill>
                <a:srgbClr val="FFEDAA"/>
              </a:solidFill>
              <a:ln w="9525">
                <a:noFill/>
                <a:round/>
                <a:headEnd/>
                <a:tailEnd/>
              </a:ln>
              <a:effectLst/>
            </p:spPr>
            <p:txBody>
              <a:bodyPr/>
              <a:lstStyle/>
              <a:p>
                <a:pPr>
                  <a:defRPr/>
                </a:pPr>
                <a:endParaRPr lang="en-US">
                  <a:latin typeface="Arial" charset="0"/>
                  <a:cs typeface="+mn-cs"/>
                </a:endParaRPr>
              </a:p>
            </p:txBody>
          </p:sp>
          <p:sp>
            <p:nvSpPr>
              <p:cNvPr id="6251" name="Freeform 107"/>
              <p:cNvSpPr>
                <a:spLocks/>
              </p:cNvSpPr>
              <p:nvPr/>
            </p:nvSpPr>
            <p:spPr bwMode="auto">
              <a:xfrm>
                <a:off x="2333" y="2934"/>
                <a:ext cx="189" cy="523"/>
              </a:xfrm>
              <a:custGeom>
                <a:avLst/>
                <a:gdLst/>
                <a:ahLst/>
                <a:cxnLst>
                  <a:cxn ang="0">
                    <a:pos x="131" y="16"/>
                  </a:cxn>
                  <a:cxn ang="0">
                    <a:pos x="71" y="51"/>
                  </a:cxn>
                  <a:cxn ang="0">
                    <a:pos x="30" y="92"/>
                  </a:cxn>
                  <a:cxn ang="0">
                    <a:pos x="7" y="138"/>
                  </a:cxn>
                  <a:cxn ang="0">
                    <a:pos x="0" y="186"/>
                  </a:cxn>
                  <a:cxn ang="0">
                    <a:pos x="10" y="232"/>
                  </a:cxn>
                  <a:cxn ang="0">
                    <a:pos x="36" y="275"/>
                  </a:cxn>
                  <a:cxn ang="0">
                    <a:pos x="76" y="312"/>
                  </a:cxn>
                  <a:cxn ang="0">
                    <a:pos x="107" y="377"/>
                  </a:cxn>
                  <a:cxn ang="0">
                    <a:pos x="117" y="472"/>
                  </a:cxn>
                  <a:cxn ang="0">
                    <a:pos x="128" y="569"/>
                  </a:cxn>
                  <a:cxn ang="0">
                    <a:pos x="138" y="666"/>
                  </a:cxn>
                  <a:cxn ang="0">
                    <a:pos x="145" y="733"/>
                  </a:cxn>
                  <a:cxn ang="0">
                    <a:pos x="150" y="770"/>
                  </a:cxn>
                  <a:cxn ang="0">
                    <a:pos x="154" y="840"/>
                  </a:cxn>
                  <a:cxn ang="0">
                    <a:pos x="158" y="943"/>
                  </a:cxn>
                  <a:cxn ang="0">
                    <a:pos x="164" y="1008"/>
                  </a:cxn>
                  <a:cxn ang="0">
                    <a:pos x="174" y="1034"/>
                  </a:cxn>
                  <a:cxn ang="0">
                    <a:pos x="189" y="1047"/>
                  </a:cxn>
                  <a:cxn ang="0">
                    <a:pos x="211" y="1047"/>
                  </a:cxn>
                  <a:cxn ang="0">
                    <a:pos x="233" y="1047"/>
                  </a:cxn>
                  <a:cxn ang="0">
                    <a:pos x="255" y="1047"/>
                  </a:cxn>
                  <a:cxn ang="0">
                    <a:pos x="269" y="1036"/>
                  </a:cxn>
                  <a:cxn ang="0">
                    <a:pos x="278" y="1014"/>
                  </a:cxn>
                  <a:cxn ang="0">
                    <a:pos x="283" y="958"/>
                  </a:cxn>
                  <a:cxn ang="0">
                    <a:pos x="283" y="870"/>
                  </a:cxn>
                  <a:cxn ang="0">
                    <a:pos x="287" y="805"/>
                  </a:cxn>
                  <a:cxn ang="0">
                    <a:pos x="293" y="764"/>
                  </a:cxn>
                  <a:cxn ang="0">
                    <a:pos x="299" y="724"/>
                  </a:cxn>
                  <a:cxn ang="0">
                    <a:pos x="310" y="683"/>
                  </a:cxn>
                  <a:cxn ang="0">
                    <a:pos x="322" y="627"/>
                  </a:cxn>
                  <a:cxn ang="0">
                    <a:pos x="339" y="539"/>
                  </a:cxn>
                  <a:cxn ang="0">
                    <a:pos x="354" y="428"/>
                  </a:cxn>
                  <a:cxn ang="0">
                    <a:pos x="363" y="287"/>
                  </a:cxn>
                  <a:cxn ang="0">
                    <a:pos x="374" y="182"/>
                  </a:cxn>
                  <a:cxn ang="0">
                    <a:pos x="380" y="138"/>
                  </a:cxn>
                  <a:cxn ang="0">
                    <a:pos x="370" y="99"/>
                  </a:cxn>
                  <a:cxn ang="0">
                    <a:pos x="348" y="65"/>
                  </a:cxn>
                  <a:cxn ang="0">
                    <a:pos x="316" y="37"/>
                  </a:cxn>
                  <a:cxn ang="0">
                    <a:pos x="276" y="16"/>
                  </a:cxn>
                  <a:cxn ang="0">
                    <a:pos x="234" y="4"/>
                  </a:cxn>
                  <a:cxn ang="0">
                    <a:pos x="190" y="0"/>
                  </a:cxn>
                </a:cxnLst>
                <a:rect l="0" t="0" r="r" b="b"/>
                <a:pathLst>
                  <a:path w="380" h="1047">
                    <a:moveTo>
                      <a:pt x="169" y="3"/>
                    </a:moveTo>
                    <a:lnTo>
                      <a:pt x="131" y="16"/>
                    </a:lnTo>
                    <a:lnTo>
                      <a:pt x="99" y="32"/>
                    </a:lnTo>
                    <a:lnTo>
                      <a:pt x="71" y="51"/>
                    </a:lnTo>
                    <a:lnTo>
                      <a:pt x="48" y="72"/>
                    </a:lnTo>
                    <a:lnTo>
                      <a:pt x="30" y="92"/>
                    </a:lnTo>
                    <a:lnTo>
                      <a:pt x="16" y="115"/>
                    </a:lnTo>
                    <a:lnTo>
                      <a:pt x="7" y="138"/>
                    </a:lnTo>
                    <a:lnTo>
                      <a:pt x="1" y="161"/>
                    </a:lnTo>
                    <a:lnTo>
                      <a:pt x="0" y="186"/>
                    </a:lnTo>
                    <a:lnTo>
                      <a:pt x="3" y="209"/>
                    </a:lnTo>
                    <a:lnTo>
                      <a:pt x="10" y="232"/>
                    </a:lnTo>
                    <a:lnTo>
                      <a:pt x="21" y="254"/>
                    </a:lnTo>
                    <a:lnTo>
                      <a:pt x="36" y="275"/>
                    </a:lnTo>
                    <a:lnTo>
                      <a:pt x="54" y="295"/>
                    </a:lnTo>
                    <a:lnTo>
                      <a:pt x="76" y="312"/>
                    </a:lnTo>
                    <a:lnTo>
                      <a:pt x="101" y="328"/>
                    </a:lnTo>
                    <a:lnTo>
                      <a:pt x="107" y="377"/>
                    </a:lnTo>
                    <a:lnTo>
                      <a:pt x="112" y="424"/>
                    </a:lnTo>
                    <a:lnTo>
                      <a:pt x="117" y="472"/>
                    </a:lnTo>
                    <a:lnTo>
                      <a:pt x="122" y="521"/>
                    </a:lnTo>
                    <a:lnTo>
                      <a:pt x="128" y="569"/>
                    </a:lnTo>
                    <a:lnTo>
                      <a:pt x="132" y="618"/>
                    </a:lnTo>
                    <a:lnTo>
                      <a:pt x="138" y="666"/>
                    </a:lnTo>
                    <a:lnTo>
                      <a:pt x="143" y="714"/>
                    </a:lnTo>
                    <a:lnTo>
                      <a:pt x="145" y="733"/>
                    </a:lnTo>
                    <a:lnTo>
                      <a:pt x="147" y="751"/>
                    </a:lnTo>
                    <a:lnTo>
                      <a:pt x="150" y="770"/>
                    </a:lnTo>
                    <a:lnTo>
                      <a:pt x="152" y="788"/>
                    </a:lnTo>
                    <a:lnTo>
                      <a:pt x="154" y="840"/>
                    </a:lnTo>
                    <a:lnTo>
                      <a:pt x="155" y="892"/>
                    </a:lnTo>
                    <a:lnTo>
                      <a:pt x="158" y="943"/>
                    </a:lnTo>
                    <a:lnTo>
                      <a:pt x="159" y="995"/>
                    </a:lnTo>
                    <a:lnTo>
                      <a:pt x="164" y="1008"/>
                    </a:lnTo>
                    <a:lnTo>
                      <a:pt x="169" y="1021"/>
                    </a:lnTo>
                    <a:lnTo>
                      <a:pt x="174" y="1034"/>
                    </a:lnTo>
                    <a:lnTo>
                      <a:pt x="179" y="1047"/>
                    </a:lnTo>
                    <a:lnTo>
                      <a:pt x="189" y="1047"/>
                    </a:lnTo>
                    <a:lnTo>
                      <a:pt x="200" y="1047"/>
                    </a:lnTo>
                    <a:lnTo>
                      <a:pt x="211" y="1047"/>
                    </a:lnTo>
                    <a:lnTo>
                      <a:pt x="222" y="1047"/>
                    </a:lnTo>
                    <a:lnTo>
                      <a:pt x="233" y="1047"/>
                    </a:lnTo>
                    <a:lnTo>
                      <a:pt x="243" y="1047"/>
                    </a:lnTo>
                    <a:lnTo>
                      <a:pt x="255" y="1047"/>
                    </a:lnTo>
                    <a:lnTo>
                      <a:pt x="265" y="1047"/>
                    </a:lnTo>
                    <a:lnTo>
                      <a:pt x="269" y="1036"/>
                    </a:lnTo>
                    <a:lnTo>
                      <a:pt x="274" y="1024"/>
                    </a:lnTo>
                    <a:lnTo>
                      <a:pt x="278" y="1014"/>
                    </a:lnTo>
                    <a:lnTo>
                      <a:pt x="282" y="1002"/>
                    </a:lnTo>
                    <a:lnTo>
                      <a:pt x="283" y="958"/>
                    </a:lnTo>
                    <a:lnTo>
                      <a:pt x="283" y="914"/>
                    </a:lnTo>
                    <a:lnTo>
                      <a:pt x="283" y="870"/>
                    </a:lnTo>
                    <a:lnTo>
                      <a:pt x="284" y="825"/>
                    </a:lnTo>
                    <a:lnTo>
                      <a:pt x="287" y="805"/>
                    </a:lnTo>
                    <a:lnTo>
                      <a:pt x="290" y="785"/>
                    </a:lnTo>
                    <a:lnTo>
                      <a:pt x="293" y="764"/>
                    </a:lnTo>
                    <a:lnTo>
                      <a:pt x="295" y="744"/>
                    </a:lnTo>
                    <a:lnTo>
                      <a:pt x="299" y="724"/>
                    </a:lnTo>
                    <a:lnTo>
                      <a:pt x="305" y="703"/>
                    </a:lnTo>
                    <a:lnTo>
                      <a:pt x="310" y="683"/>
                    </a:lnTo>
                    <a:lnTo>
                      <a:pt x="314" y="662"/>
                    </a:lnTo>
                    <a:lnTo>
                      <a:pt x="322" y="627"/>
                    </a:lnTo>
                    <a:lnTo>
                      <a:pt x="331" y="586"/>
                    </a:lnTo>
                    <a:lnTo>
                      <a:pt x="339" y="539"/>
                    </a:lnTo>
                    <a:lnTo>
                      <a:pt x="347" y="486"/>
                    </a:lnTo>
                    <a:lnTo>
                      <a:pt x="354" y="428"/>
                    </a:lnTo>
                    <a:lnTo>
                      <a:pt x="358" y="361"/>
                    </a:lnTo>
                    <a:lnTo>
                      <a:pt x="363" y="287"/>
                    </a:lnTo>
                    <a:lnTo>
                      <a:pt x="365" y="205"/>
                    </a:lnTo>
                    <a:lnTo>
                      <a:pt x="374" y="182"/>
                    </a:lnTo>
                    <a:lnTo>
                      <a:pt x="379" y="160"/>
                    </a:lnTo>
                    <a:lnTo>
                      <a:pt x="380" y="138"/>
                    </a:lnTo>
                    <a:lnTo>
                      <a:pt x="377" y="119"/>
                    </a:lnTo>
                    <a:lnTo>
                      <a:pt x="370" y="99"/>
                    </a:lnTo>
                    <a:lnTo>
                      <a:pt x="360" y="82"/>
                    </a:lnTo>
                    <a:lnTo>
                      <a:pt x="348" y="65"/>
                    </a:lnTo>
                    <a:lnTo>
                      <a:pt x="333" y="50"/>
                    </a:lnTo>
                    <a:lnTo>
                      <a:pt x="316" y="37"/>
                    </a:lnTo>
                    <a:lnTo>
                      <a:pt x="297" y="26"/>
                    </a:lnTo>
                    <a:lnTo>
                      <a:pt x="276" y="16"/>
                    </a:lnTo>
                    <a:lnTo>
                      <a:pt x="256" y="9"/>
                    </a:lnTo>
                    <a:lnTo>
                      <a:pt x="234" y="4"/>
                    </a:lnTo>
                    <a:lnTo>
                      <a:pt x="212" y="1"/>
                    </a:lnTo>
                    <a:lnTo>
                      <a:pt x="190" y="0"/>
                    </a:lnTo>
                    <a:lnTo>
                      <a:pt x="169" y="3"/>
                    </a:lnTo>
                    <a:close/>
                  </a:path>
                </a:pathLst>
              </a:custGeom>
              <a:solidFill>
                <a:srgbClr val="FFF2BF"/>
              </a:solidFill>
              <a:ln w="9525">
                <a:noFill/>
                <a:round/>
                <a:headEnd/>
                <a:tailEnd/>
              </a:ln>
              <a:effectLst/>
            </p:spPr>
            <p:txBody>
              <a:bodyPr/>
              <a:lstStyle/>
              <a:p>
                <a:pPr>
                  <a:defRPr/>
                </a:pPr>
                <a:endParaRPr lang="en-US">
                  <a:latin typeface="Arial" charset="0"/>
                  <a:cs typeface="+mn-cs"/>
                </a:endParaRPr>
              </a:p>
            </p:txBody>
          </p:sp>
          <p:sp>
            <p:nvSpPr>
              <p:cNvPr id="6252" name="Freeform 108"/>
              <p:cNvSpPr>
                <a:spLocks/>
              </p:cNvSpPr>
              <p:nvPr/>
            </p:nvSpPr>
            <p:spPr bwMode="auto">
              <a:xfrm>
                <a:off x="2343" y="2939"/>
                <a:ext cx="172" cy="518"/>
              </a:xfrm>
              <a:custGeom>
                <a:avLst/>
                <a:gdLst/>
                <a:ahLst/>
                <a:cxnLst>
                  <a:cxn ang="0">
                    <a:pos x="125" y="14"/>
                  </a:cxn>
                  <a:cxn ang="0">
                    <a:pos x="65" y="47"/>
                  </a:cxn>
                  <a:cxn ang="0">
                    <a:pos x="26" y="85"/>
                  </a:cxn>
                  <a:cxn ang="0">
                    <a:pos x="4" y="128"/>
                  </a:cxn>
                  <a:cxn ang="0">
                    <a:pos x="0" y="172"/>
                  </a:cxn>
                  <a:cxn ang="0">
                    <a:pos x="11" y="212"/>
                  </a:cxn>
                  <a:cxn ang="0">
                    <a:pos x="37" y="249"/>
                  </a:cxn>
                  <a:cxn ang="0">
                    <a:pos x="77" y="278"/>
                  </a:cxn>
                  <a:cxn ang="0">
                    <a:pos x="109" y="392"/>
                  </a:cxn>
                  <a:cxn ang="0">
                    <a:pos x="126" y="599"/>
                  </a:cxn>
                  <a:cxn ang="0">
                    <a:pos x="137" y="721"/>
                  </a:cxn>
                  <a:cxn ang="0">
                    <a:pos x="140" y="758"/>
                  </a:cxn>
                  <a:cxn ang="0">
                    <a:pos x="144" y="827"/>
                  </a:cxn>
                  <a:cxn ang="0">
                    <a:pos x="147" y="931"/>
                  </a:cxn>
                  <a:cxn ang="0">
                    <a:pos x="152" y="994"/>
                  </a:cxn>
                  <a:cxn ang="0">
                    <a:pos x="160" y="1020"/>
                  </a:cxn>
                  <a:cxn ang="0">
                    <a:pos x="174" y="1033"/>
                  </a:cxn>
                  <a:cxn ang="0">
                    <a:pos x="192" y="1033"/>
                  </a:cxn>
                  <a:cxn ang="0">
                    <a:pos x="209" y="1033"/>
                  </a:cxn>
                  <a:cxn ang="0">
                    <a:pos x="228" y="1033"/>
                  </a:cxn>
                  <a:cxn ang="0">
                    <a:pos x="240" y="1022"/>
                  </a:cxn>
                  <a:cxn ang="0">
                    <a:pos x="247" y="1000"/>
                  </a:cxn>
                  <a:cxn ang="0">
                    <a:pos x="252" y="944"/>
                  </a:cxn>
                  <a:cxn ang="0">
                    <a:pos x="253" y="857"/>
                  </a:cxn>
                  <a:cxn ang="0">
                    <a:pos x="257" y="792"/>
                  </a:cxn>
                  <a:cxn ang="0">
                    <a:pos x="260" y="752"/>
                  </a:cxn>
                  <a:cxn ang="0">
                    <a:pos x="267" y="712"/>
                  </a:cxn>
                  <a:cxn ang="0">
                    <a:pos x="275" y="672"/>
                  </a:cxn>
                  <a:cxn ang="0">
                    <a:pos x="284" y="616"/>
                  </a:cxn>
                  <a:cxn ang="0">
                    <a:pos x="297" y="530"/>
                  </a:cxn>
                  <a:cxn ang="0">
                    <a:pos x="307" y="419"/>
                  </a:cxn>
                  <a:cxn ang="0">
                    <a:pos x="318" y="280"/>
                  </a:cxn>
                  <a:cxn ang="0">
                    <a:pos x="333" y="179"/>
                  </a:cxn>
                  <a:cxn ang="0">
                    <a:pos x="343" y="138"/>
                  </a:cxn>
                  <a:cxn ang="0">
                    <a:pos x="338" y="101"/>
                  </a:cxn>
                  <a:cxn ang="0">
                    <a:pos x="321" y="68"/>
                  </a:cxn>
                  <a:cxn ang="0">
                    <a:pos x="295" y="39"/>
                  </a:cxn>
                  <a:cxn ang="0">
                    <a:pos x="260" y="17"/>
                  </a:cxn>
                  <a:cxn ang="0">
                    <a:pos x="222" y="4"/>
                  </a:cxn>
                  <a:cxn ang="0">
                    <a:pos x="182" y="0"/>
                  </a:cxn>
                </a:cxnLst>
                <a:rect l="0" t="0" r="r" b="b"/>
                <a:pathLst>
                  <a:path w="343" h="1033">
                    <a:moveTo>
                      <a:pt x="162" y="1"/>
                    </a:moveTo>
                    <a:lnTo>
                      <a:pt x="125" y="14"/>
                    </a:lnTo>
                    <a:lnTo>
                      <a:pt x="93" y="30"/>
                    </a:lnTo>
                    <a:lnTo>
                      <a:pt x="65" y="47"/>
                    </a:lnTo>
                    <a:lnTo>
                      <a:pt x="44" y="66"/>
                    </a:lnTo>
                    <a:lnTo>
                      <a:pt x="26" y="85"/>
                    </a:lnTo>
                    <a:lnTo>
                      <a:pt x="12" y="107"/>
                    </a:lnTo>
                    <a:lnTo>
                      <a:pt x="4" y="128"/>
                    </a:lnTo>
                    <a:lnTo>
                      <a:pt x="0" y="150"/>
                    </a:lnTo>
                    <a:lnTo>
                      <a:pt x="0" y="172"/>
                    </a:lnTo>
                    <a:lnTo>
                      <a:pt x="3" y="192"/>
                    </a:lnTo>
                    <a:lnTo>
                      <a:pt x="11" y="212"/>
                    </a:lnTo>
                    <a:lnTo>
                      <a:pt x="23" y="232"/>
                    </a:lnTo>
                    <a:lnTo>
                      <a:pt x="37" y="249"/>
                    </a:lnTo>
                    <a:lnTo>
                      <a:pt x="55" y="264"/>
                    </a:lnTo>
                    <a:lnTo>
                      <a:pt x="77" y="278"/>
                    </a:lnTo>
                    <a:lnTo>
                      <a:pt x="101" y="288"/>
                    </a:lnTo>
                    <a:lnTo>
                      <a:pt x="109" y="392"/>
                    </a:lnTo>
                    <a:lnTo>
                      <a:pt x="117" y="495"/>
                    </a:lnTo>
                    <a:lnTo>
                      <a:pt x="126" y="599"/>
                    </a:lnTo>
                    <a:lnTo>
                      <a:pt x="134" y="703"/>
                    </a:lnTo>
                    <a:lnTo>
                      <a:pt x="137" y="721"/>
                    </a:lnTo>
                    <a:lnTo>
                      <a:pt x="138" y="739"/>
                    </a:lnTo>
                    <a:lnTo>
                      <a:pt x="140" y="758"/>
                    </a:lnTo>
                    <a:lnTo>
                      <a:pt x="143" y="776"/>
                    </a:lnTo>
                    <a:lnTo>
                      <a:pt x="144" y="827"/>
                    </a:lnTo>
                    <a:lnTo>
                      <a:pt x="145" y="879"/>
                    </a:lnTo>
                    <a:lnTo>
                      <a:pt x="147" y="931"/>
                    </a:lnTo>
                    <a:lnTo>
                      <a:pt x="148" y="981"/>
                    </a:lnTo>
                    <a:lnTo>
                      <a:pt x="152" y="994"/>
                    </a:lnTo>
                    <a:lnTo>
                      <a:pt x="156" y="1007"/>
                    </a:lnTo>
                    <a:lnTo>
                      <a:pt x="160" y="1020"/>
                    </a:lnTo>
                    <a:lnTo>
                      <a:pt x="164" y="1033"/>
                    </a:lnTo>
                    <a:lnTo>
                      <a:pt x="174" y="1033"/>
                    </a:lnTo>
                    <a:lnTo>
                      <a:pt x="183" y="1033"/>
                    </a:lnTo>
                    <a:lnTo>
                      <a:pt x="192" y="1033"/>
                    </a:lnTo>
                    <a:lnTo>
                      <a:pt x="201" y="1033"/>
                    </a:lnTo>
                    <a:lnTo>
                      <a:pt x="209" y="1033"/>
                    </a:lnTo>
                    <a:lnTo>
                      <a:pt x="219" y="1033"/>
                    </a:lnTo>
                    <a:lnTo>
                      <a:pt x="228" y="1033"/>
                    </a:lnTo>
                    <a:lnTo>
                      <a:pt x="237" y="1033"/>
                    </a:lnTo>
                    <a:lnTo>
                      <a:pt x="240" y="1022"/>
                    </a:lnTo>
                    <a:lnTo>
                      <a:pt x="244" y="1010"/>
                    </a:lnTo>
                    <a:lnTo>
                      <a:pt x="247" y="1000"/>
                    </a:lnTo>
                    <a:lnTo>
                      <a:pt x="251" y="988"/>
                    </a:lnTo>
                    <a:lnTo>
                      <a:pt x="252" y="944"/>
                    </a:lnTo>
                    <a:lnTo>
                      <a:pt x="253" y="901"/>
                    </a:lnTo>
                    <a:lnTo>
                      <a:pt x="253" y="857"/>
                    </a:lnTo>
                    <a:lnTo>
                      <a:pt x="254" y="813"/>
                    </a:lnTo>
                    <a:lnTo>
                      <a:pt x="257" y="792"/>
                    </a:lnTo>
                    <a:lnTo>
                      <a:pt x="258" y="772"/>
                    </a:lnTo>
                    <a:lnTo>
                      <a:pt x="260" y="752"/>
                    </a:lnTo>
                    <a:lnTo>
                      <a:pt x="262" y="731"/>
                    </a:lnTo>
                    <a:lnTo>
                      <a:pt x="267" y="712"/>
                    </a:lnTo>
                    <a:lnTo>
                      <a:pt x="270" y="691"/>
                    </a:lnTo>
                    <a:lnTo>
                      <a:pt x="275" y="672"/>
                    </a:lnTo>
                    <a:lnTo>
                      <a:pt x="278" y="652"/>
                    </a:lnTo>
                    <a:lnTo>
                      <a:pt x="284" y="616"/>
                    </a:lnTo>
                    <a:lnTo>
                      <a:pt x="291" y="576"/>
                    </a:lnTo>
                    <a:lnTo>
                      <a:pt x="297" y="530"/>
                    </a:lnTo>
                    <a:lnTo>
                      <a:pt x="303" y="478"/>
                    </a:lnTo>
                    <a:lnTo>
                      <a:pt x="307" y="419"/>
                    </a:lnTo>
                    <a:lnTo>
                      <a:pt x="313" y="354"/>
                    </a:lnTo>
                    <a:lnTo>
                      <a:pt x="318" y="280"/>
                    </a:lnTo>
                    <a:lnTo>
                      <a:pt x="321" y="199"/>
                    </a:lnTo>
                    <a:lnTo>
                      <a:pt x="333" y="179"/>
                    </a:lnTo>
                    <a:lnTo>
                      <a:pt x="341" y="158"/>
                    </a:lnTo>
                    <a:lnTo>
                      <a:pt x="343" y="138"/>
                    </a:lnTo>
                    <a:lnTo>
                      <a:pt x="343" y="120"/>
                    </a:lnTo>
                    <a:lnTo>
                      <a:pt x="338" y="101"/>
                    </a:lnTo>
                    <a:lnTo>
                      <a:pt x="331" y="84"/>
                    </a:lnTo>
                    <a:lnTo>
                      <a:pt x="321" y="68"/>
                    </a:lnTo>
                    <a:lnTo>
                      <a:pt x="310" y="53"/>
                    </a:lnTo>
                    <a:lnTo>
                      <a:pt x="295" y="39"/>
                    </a:lnTo>
                    <a:lnTo>
                      <a:pt x="278" y="28"/>
                    </a:lnTo>
                    <a:lnTo>
                      <a:pt x="260" y="17"/>
                    </a:lnTo>
                    <a:lnTo>
                      <a:pt x="242" y="9"/>
                    </a:lnTo>
                    <a:lnTo>
                      <a:pt x="222" y="4"/>
                    </a:lnTo>
                    <a:lnTo>
                      <a:pt x="201" y="0"/>
                    </a:lnTo>
                    <a:lnTo>
                      <a:pt x="182" y="0"/>
                    </a:lnTo>
                    <a:lnTo>
                      <a:pt x="162" y="1"/>
                    </a:lnTo>
                    <a:close/>
                  </a:path>
                </a:pathLst>
              </a:custGeom>
              <a:solidFill>
                <a:srgbClr val="FFF4D3"/>
              </a:solidFill>
              <a:ln w="9525">
                <a:noFill/>
                <a:round/>
                <a:headEnd/>
                <a:tailEnd/>
              </a:ln>
              <a:effectLst/>
            </p:spPr>
            <p:txBody>
              <a:bodyPr/>
              <a:lstStyle/>
              <a:p>
                <a:pPr>
                  <a:defRPr/>
                </a:pPr>
                <a:endParaRPr lang="en-US">
                  <a:latin typeface="Arial" charset="0"/>
                  <a:cs typeface="+mn-cs"/>
                </a:endParaRPr>
              </a:p>
            </p:txBody>
          </p:sp>
          <p:sp>
            <p:nvSpPr>
              <p:cNvPr id="6253" name="Freeform 109"/>
              <p:cNvSpPr>
                <a:spLocks/>
              </p:cNvSpPr>
              <p:nvPr/>
            </p:nvSpPr>
            <p:spPr bwMode="auto">
              <a:xfrm>
                <a:off x="2353" y="2947"/>
                <a:ext cx="157" cy="510"/>
              </a:xfrm>
              <a:custGeom>
                <a:avLst/>
                <a:gdLst/>
                <a:ahLst/>
                <a:cxnLst>
                  <a:cxn ang="0">
                    <a:pos x="119" y="13"/>
                  </a:cxn>
                  <a:cxn ang="0">
                    <a:pos x="61" y="44"/>
                  </a:cxn>
                  <a:cxn ang="0">
                    <a:pos x="23" y="81"/>
                  </a:cxn>
                  <a:cxn ang="0">
                    <a:pos x="4" y="120"/>
                  </a:cxn>
                  <a:cxn ang="0">
                    <a:pos x="1" y="159"/>
                  </a:cxn>
                  <a:cxn ang="0">
                    <a:pos x="14" y="194"/>
                  </a:cxn>
                  <a:cxn ang="0">
                    <a:pos x="41" y="224"/>
                  </a:cxn>
                  <a:cxn ang="0">
                    <a:pos x="79" y="244"/>
                  </a:cxn>
                  <a:cxn ang="0">
                    <a:pos x="109" y="361"/>
                  </a:cxn>
                  <a:cxn ang="0">
                    <a:pos x="121" y="582"/>
                  </a:cxn>
                  <a:cxn ang="0">
                    <a:pos x="129" y="712"/>
                  </a:cxn>
                  <a:cxn ang="0">
                    <a:pos x="133" y="748"/>
                  </a:cxn>
                  <a:cxn ang="0">
                    <a:pos x="135" y="817"/>
                  </a:cxn>
                  <a:cxn ang="0">
                    <a:pos x="137" y="919"/>
                  </a:cxn>
                  <a:cxn ang="0">
                    <a:pos x="142" y="982"/>
                  </a:cxn>
                  <a:cxn ang="0">
                    <a:pos x="149" y="1007"/>
                  </a:cxn>
                  <a:cxn ang="0">
                    <a:pos x="159" y="1020"/>
                  </a:cxn>
                  <a:cxn ang="0">
                    <a:pos x="174" y="1020"/>
                  </a:cxn>
                  <a:cxn ang="0">
                    <a:pos x="189" y="1020"/>
                  </a:cxn>
                  <a:cxn ang="0">
                    <a:pos x="204" y="1020"/>
                  </a:cxn>
                  <a:cxn ang="0">
                    <a:pos x="213" y="1010"/>
                  </a:cxn>
                  <a:cxn ang="0">
                    <a:pos x="220" y="988"/>
                  </a:cxn>
                  <a:cxn ang="0">
                    <a:pos x="223" y="934"/>
                  </a:cxn>
                  <a:cxn ang="0">
                    <a:pos x="224" y="846"/>
                  </a:cxn>
                  <a:cxn ang="0">
                    <a:pos x="227" y="783"/>
                  </a:cxn>
                  <a:cxn ang="0">
                    <a:pos x="231" y="742"/>
                  </a:cxn>
                  <a:cxn ang="0">
                    <a:pos x="235" y="703"/>
                  </a:cxn>
                  <a:cxn ang="0">
                    <a:pos x="241" y="663"/>
                  </a:cxn>
                  <a:cxn ang="0">
                    <a:pos x="253" y="569"/>
                  </a:cxn>
                  <a:cxn ang="0">
                    <a:pos x="269" y="349"/>
                  </a:cxn>
                  <a:cxn ang="0">
                    <a:pos x="293" y="177"/>
                  </a:cxn>
                  <a:cxn ang="0">
                    <a:pos x="309" y="140"/>
                  </a:cxn>
                  <a:cxn ang="0">
                    <a:pos x="310" y="106"/>
                  </a:cxn>
                  <a:cxn ang="0">
                    <a:pos x="297" y="72"/>
                  </a:cxn>
                  <a:cxn ang="0">
                    <a:pos x="276" y="43"/>
                  </a:cxn>
                  <a:cxn ang="0">
                    <a:pos x="246" y="21"/>
                  </a:cxn>
                  <a:cxn ang="0">
                    <a:pos x="211" y="6"/>
                  </a:cxn>
                  <a:cxn ang="0">
                    <a:pos x="174" y="0"/>
                  </a:cxn>
                </a:cxnLst>
                <a:rect l="0" t="0" r="r" b="b"/>
                <a:pathLst>
                  <a:path w="311" h="1020">
                    <a:moveTo>
                      <a:pt x="156" y="1"/>
                    </a:moveTo>
                    <a:lnTo>
                      <a:pt x="119" y="13"/>
                    </a:lnTo>
                    <a:lnTo>
                      <a:pt x="88" y="27"/>
                    </a:lnTo>
                    <a:lnTo>
                      <a:pt x="61" y="44"/>
                    </a:lnTo>
                    <a:lnTo>
                      <a:pt x="39" y="62"/>
                    </a:lnTo>
                    <a:lnTo>
                      <a:pt x="23" y="81"/>
                    </a:lnTo>
                    <a:lnTo>
                      <a:pt x="11" y="100"/>
                    </a:lnTo>
                    <a:lnTo>
                      <a:pt x="4" y="120"/>
                    </a:lnTo>
                    <a:lnTo>
                      <a:pt x="0" y="140"/>
                    </a:lnTo>
                    <a:lnTo>
                      <a:pt x="1" y="159"/>
                    </a:lnTo>
                    <a:lnTo>
                      <a:pt x="6" y="177"/>
                    </a:lnTo>
                    <a:lnTo>
                      <a:pt x="14" y="194"/>
                    </a:lnTo>
                    <a:lnTo>
                      <a:pt x="26" y="210"/>
                    </a:lnTo>
                    <a:lnTo>
                      <a:pt x="41" y="224"/>
                    </a:lnTo>
                    <a:lnTo>
                      <a:pt x="58" y="236"/>
                    </a:lnTo>
                    <a:lnTo>
                      <a:pt x="79" y="244"/>
                    </a:lnTo>
                    <a:lnTo>
                      <a:pt x="102" y="249"/>
                    </a:lnTo>
                    <a:lnTo>
                      <a:pt x="109" y="361"/>
                    </a:lnTo>
                    <a:lnTo>
                      <a:pt x="114" y="472"/>
                    </a:lnTo>
                    <a:lnTo>
                      <a:pt x="121" y="582"/>
                    </a:lnTo>
                    <a:lnTo>
                      <a:pt x="127" y="694"/>
                    </a:lnTo>
                    <a:lnTo>
                      <a:pt x="129" y="712"/>
                    </a:lnTo>
                    <a:lnTo>
                      <a:pt x="130" y="730"/>
                    </a:lnTo>
                    <a:lnTo>
                      <a:pt x="133" y="748"/>
                    </a:lnTo>
                    <a:lnTo>
                      <a:pt x="134" y="767"/>
                    </a:lnTo>
                    <a:lnTo>
                      <a:pt x="135" y="817"/>
                    </a:lnTo>
                    <a:lnTo>
                      <a:pt x="136" y="868"/>
                    </a:lnTo>
                    <a:lnTo>
                      <a:pt x="137" y="919"/>
                    </a:lnTo>
                    <a:lnTo>
                      <a:pt x="139" y="969"/>
                    </a:lnTo>
                    <a:lnTo>
                      <a:pt x="142" y="982"/>
                    </a:lnTo>
                    <a:lnTo>
                      <a:pt x="145" y="995"/>
                    </a:lnTo>
                    <a:lnTo>
                      <a:pt x="149" y="1007"/>
                    </a:lnTo>
                    <a:lnTo>
                      <a:pt x="152" y="1020"/>
                    </a:lnTo>
                    <a:lnTo>
                      <a:pt x="159" y="1020"/>
                    </a:lnTo>
                    <a:lnTo>
                      <a:pt x="167" y="1020"/>
                    </a:lnTo>
                    <a:lnTo>
                      <a:pt x="174" y="1020"/>
                    </a:lnTo>
                    <a:lnTo>
                      <a:pt x="182" y="1020"/>
                    </a:lnTo>
                    <a:lnTo>
                      <a:pt x="189" y="1020"/>
                    </a:lnTo>
                    <a:lnTo>
                      <a:pt x="196" y="1020"/>
                    </a:lnTo>
                    <a:lnTo>
                      <a:pt x="204" y="1020"/>
                    </a:lnTo>
                    <a:lnTo>
                      <a:pt x="211" y="1020"/>
                    </a:lnTo>
                    <a:lnTo>
                      <a:pt x="213" y="1010"/>
                    </a:lnTo>
                    <a:lnTo>
                      <a:pt x="217" y="998"/>
                    </a:lnTo>
                    <a:lnTo>
                      <a:pt x="220" y="988"/>
                    </a:lnTo>
                    <a:lnTo>
                      <a:pt x="223" y="977"/>
                    </a:lnTo>
                    <a:lnTo>
                      <a:pt x="223" y="934"/>
                    </a:lnTo>
                    <a:lnTo>
                      <a:pt x="224" y="890"/>
                    </a:lnTo>
                    <a:lnTo>
                      <a:pt x="224" y="846"/>
                    </a:lnTo>
                    <a:lnTo>
                      <a:pt x="225" y="802"/>
                    </a:lnTo>
                    <a:lnTo>
                      <a:pt x="227" y="783"/>
                    </a:lnTo>
                    <a:lnTo>
                      <a:pt x="228" y="762"/>
                    </a:lnTo>
                    <a:lnTo>
                      <a:pt x="231" y="742"/>
                    </a:lnTo>
                    <a:lnTo>
                      <a:pt x="232" y="723"/>
                    </a:lnTo>
                    <a:lnTo>
                      <a:pt x="235" y="703"/>
                    </a:lnTo>
                    <a:lnTo>
                      <a:pt x="239" y="683"/>
                    </a:lnTo>
                    <a:lnTo>
                      <a:pt x="241" y="663"/>
                    </a:lnTo>
                    <a:lnTo>
                      <a:pt x="244" y="642"/>
                    </a:lnTo>
                    <a:lnTo>
                      <a:pt x="253" y="569"/>
                    </a:lnTo>
                    <a:lnTo>
                      <a:pt x="261" y="472"/>
                    </a:lnTo>
                    <a:lnTo>
                      <a:pt x="269" y="349"/>
                    </a:lnTo>
                    <a:lnTo>
                      <a:pt x="278" y="195"/>
                    </a:lnTo>
                    <a:lnTo>
                      <a:pt x="293" y="177"/>
                    </a:lnTo>
                    <a:lnTo>
                      <a:pt x="303" y="159"/>
                    </a:lnTo>
                    <a:lnTo>
                      <a:pt x="309" y="140"/>
                    </a:lnTo>
                    <a:lnTo>
                      <a:pt x="311" y="123"/>
                    </a:lnTo>
                    <a:lnTo>
                      <a:pt x="310" y="106"/>
                    </a:lnTo>
                    <a:lnTo>
                      <a:pt x="305" y="88"/>
                    </a:lnTo>
                    <a:lnTo>
                      <a:pt x="297" y="72"/>
                    </a:lnTo>
                    <a:lnTo>
                      <a:pt x="288" y="57"/>
                    </a:lnTo>
                    <a:lnTo>
                      <a:pt x="276" y="43"/>
                    </a:lnTo>
                    <a:lnTo>
                      <a:pt x="262" y="32"/>
                    </a:lnTo>
                    <a:lnTo>
                      <a:pt x="246" y="21"/>
                    </a:lnTo>
                    <a:lnTo>
                      <a:pt x="228" y="12"/>
                    </a:lnTo>
                    <a:lnTo>
                      <a:pt x="211" y="6"/>
                    </a:lnTo>
                    <a:lnTo>
                      <a:pt x="193" y="2"/>
                    </a:lnTo>
                    <a:lnTo>
                      <a:pt x="174" y="0"/>
                    </a:lnTo>
                    <a:lnTo>
                      <a:pt x="156" y="1"/>
                    </a:lnTo>
                    <a:close/>
                  </a:path>
                </a:pathLst>
              </a:custGeom>
              <a:solidFill>
                <a:srgbClr val="FFF9EA"/>
              </a:solidFill>
              <a:ln w="9525">
                <a:noFill/>
                <a:round/>
                <a:headEnd/>
                <a:tailEnd/>
              </a:ln>
              <a:effectLst/>
            </p:spPr>
            <p:txBody>
              <a:bodyPr/>
              <a:lstStyle/>
              <a:p>
                <a:pPr>
                  <a:defRPr/>
                </a:pPr>
                <a:endParaRPr lang="en-US">
                  <a:latin typeface="Arial" charset="0"/>
                  <a:cs typeface="+mn-cs"/>
                </a:endParaRPr>
              </a:p>
            </p:txBody>
          </p:sp>
          <p:sp>
            <p:nvSpPr>
              <p:cNvPr id="6254" name="Freeform 110"/>
              <p:cNvSpPr>
                <a:spLocks/>
              </p:cNvSpPr>
              <p:nvPr/>
            </p:nvSpPr>
            <p:spPr bwMode="auto">
              <a:xfrm>
                <a:off x="2362" y="2953"/>
                <a:ext cx="140" cy="504"/>
              </a:xfrm>
              <a:custGeom>
                <a:avLst/>
                <a:gdLst/>
                <a:ahLst/>
                <a:cxnLst>
                  <a:cxn ang="0">
                    <a:pos x="150" y="0"/>
                  </a:cxn>
                  <a:cxn ang="0">
                    <a:pos x="113" y="12"/>
                  </a:cxn>
                  <a:cxn ang="0">
                    <a:pos x="82" y="26"/>
                  </a:cxn>
                  <a:cxn ang="0">
                    <a:pos x="55" y="42"/>
                  </a:cxn>
                  <a:cxn ang="0">
                    <a:pos x="36" y="58"/>
                  </a:cxn>
                  <a:cxn ang="0">
                    <a:pos x="19" y="75"/>
                  </a:cxn>
                  <a:cxn ang="0">
                    <a:pos x="9" y="94"/>
                  </a:cxn>
                  <a:cxn ang="0">
                    <a:pos x="2" y="112"/>
                  </a:cxn>
                  <a:cxn ang="0">
                    <a:pos x="0" y="129"/>
                  </a:cxn>
                  <a:cxn ang="0">
                    <a:pos x="1" y="147"/>
                  </a:cxn>
                  <a:cxn ang="0">
                    <a:pos x="7" y="163"/>
                  </a:cxn>
                  <a:cxn ang="0">
                    <a:pos x="16" y="176"/>
                  </a:cxn>
                  <a:cxn ang="0">
                    <a:pos x="28" y="189"/>
                  </a:cxn>
                  <a:cxn ang="0">
                    <a:pos x="43" y="199"/>
                  </a:cxn>
                  <a:cxn ang="0">
                    <a:pos x="60" y="206"/>
                  </a:cxn>
                  <a:cxn ang="0">
                    <a:pos x="81" y="210"/>
                  </a:cxn>
                  <a:cxn ang="0">
                    <a:pos x="102" y="211"/>
                  </a:cxn>
                  <a:cxn ang="0">
                    <a:pos x="120" y="684"/>
                  </a:cxn>
                  <a:cxn ang="0">
                    <a:pos x="125" y="756"/>
                  </a:cxn>
                  <a:cxn ang="0">
                    <a:pos x="129" y="958"/>
                  </a:cxn>
                  <a:cxn ang="0">
                    <a:pos x="139" y="1008"/>
                  </a:cxn>
                  <a:cxn ang="0">
                    <a:pos x="184" y="1008"/>
                  </a:cxn>
                  <a:cxn ang="0">
                    <a:pos x="192" y="965"/>
                  </a:cxn>
                  <a:cxn ang="0">
                    <a:pos x="195" y="793"/>
                  </a:cxn>
                  <a:cxn ang="0">
                    <a:pos x="199" y="712"/>
                  </a:cxn>
                  <a:cxn ang="0">
                    <a:pos x="209" y="634"/>
                  </a:cxn>
                  <a:cxn ang="0">
                    <a:pos x="213" y="560"/>
                  </a:cxn>
                  <a:cxn ang="0">
                    <a:pos x="218" y="464"/>
                  </a:cxn>
                  <a:cxn ang="0">
                    <a:pos x="224" y="343"/>
                  </a:cxn>
                  <a:cxn ang="0">
                    <a:pos x="235" y="191"/>
                  </a:cxn>
                  <a:cxn ang="0">
                    <a:pos x="252" y="175"/>
                  </a:cxn>
                  <a:cxn ang="0">
                    <a:pos x="266" y="159"/>
                  </a:cxn>
                  <a:cxn ang="0">
                    <a:pos x="274" y="143"/>
                  </a:cxn>
                  <a:cxn ang="0">
                    <a:pos x="279" y="126"/>
                  </a:cxn>
                  <a:cxn ang="0">
                    <a:pos x="280" y="108"/>
                  </a:cxn>
                  <a:cxn ang="0">
                    <a:pos x="277" y="92"/>
                  </a:cxn>
                  <a:cxn ang="0">
                    <a:pos x="273" y="76"/>
                  </a:cxn>
                  <a:cxn ang="0">
                    <a:pos x="265" y="61"/>
                  </a:cxn>
                  <a:cxn ang="0">
                    <a:pos x="256" y="47"/>
                  </a:cxn>
                  <a:cxn ang="0">
                    <a:pos x="243" y="35"/>
                  </a:cxn>
                  <a:cxn ang="0">
                    <a:pos x="230" y="24"/>
                  </a:cxn>
                  <a:cxn ang="0">
                    <a:pos x="215" y="15"/>
                  </a:cxn>
                  <a:cxn ang="0">
                    <a:pos x="199" y="7"/>
                  </a:cxn>
                  <a:cxn ang="0">
                    <a:pos x="183" y="3"/>
                  </a:cxn>
                  <a:cxn ang="0">
                    <a:pos x="166" y="0"/>
                  </a:cxn>
                  <a:cxn ang="0">
                    <a:pos x="150" y="0"/>
                  </a:cxn>
                </a:cxnLst>
                <a:rect l="0" t="0" r="r" b="b"/>
                <a:pathLst>
                  <a:path w="280" h="1008">
                    <a:moveTo>
                      <a:pt x="150" y="0"/>
                    </a:moveTo>
                    <a:lnTo>
                      <a:pt x="113" y="12"/>
                    </a:lnTo>
                    <a:lnTo>
                      <a:pt x="82" y="26"/>
                    </a:lnTo>
                    <a:lnTo>
                      <a:pt x="55" y="42"/>
                    </a:lnTo>
                    <a:lnTo>
                      <a:pt x="36" y="58"/>
                    </a:lnTo>
                    <a:lnTo>
                      <a:pt x="19" y="75"/>
                    </a:lnTo>
                    <a:lnTo>
                      <a:pt x="9" y="94"/>
                    </a:lnTo>
                    <a:lnTo>
                      <a:pt x="2" y="112"/>
                    </a:lnTo>
                    <a:lnTo>
                      <a:pt x="0" y="129"/>
                    </a:lnTo>
                    <a:lnTo>
                      <a:pt x="1" y="147"/>
                    </a:lnTo>
                    <a:lnTo>
                      <a:pt x="7" y="163"/>
                    </a:lnTo>
                    <a:lnTo>
                      <a:pt x="16" y="176"/>
                    </a:lnTo>
                    <a:lnTo>
                      <a:pt x="28" y="189"/>
                    </a:lnTo>
                    <a:lnTo>
                      <a:pt x="43" y="199"/>
                    </a:lnTo>
                    <a:lnTo>
                      <a:pt x="60" y="206"/>
                    </a:lnTo>
                    <a:lnTo>
                      <a:pt x="81" y="210"/>
                    </a:lnTo>
                    <a:lnTo>
                      <a:pt x="102" y="211"/>
                    </a:lnTo>
                    <a:lnTo>
                      <a:pt x="120" y="684"/>
                    </a:lnTo>
                    <a:lnTo>
                      <a:pt x="125" y="756"/>
                    </a:lnTo>
                    <a:lnTo>
                      <a:pt x="129" y="958"/>
                    </a:lnTo>
                    <a:lnTo>
                      <a:pt x="139" y="1008"/>
                    </a:lnTo>
                    <a:lnTo>
                      <a:pt x="184" y="1008"/>
                    </a:lnTo>
                    <a:lnTo>
                      <a:pt x="192" y="965"/>
                    </a:lnTo>
                    <a:lnTo>
                      <a:pt x="195" y="793"/>
                    </a:lnTo>
                    <a:lnTo>
                      <a:pt x="199" y="712"/>
                    </a:lnTo>
                    <a:lnTo>
                      <a:pt x="209" y="634"/>
                    </a:lnTo>
                    <a:lnTo>
                      <a:pt x="213" y="560"/>
                    </a:lnTo>
                    <a:lnTo>
                      <a:pt x="218" y="464"/>
                    </a:lnTo>
                    <a:lnTo>
                      <a:pt x="224" y="343"/>
                    </a:lnTo>
                    <a:lnTo>
                      <a:pt x="235" y="191"/>
                    </a:lnTo>
                    <a:lnTo>
                      <a:pt x="252" y="175"/>
                    </a:lnTo>
                    <a:lnTo>
                      <a:pt x="266" y="159"/>
                    </a:lnTo>
                    <a:lnTo>
                      <a:pt x="274" y="143"/>
                    </a:lnTo>
                    <a:lnTo>
                      <a:pt x="279" y="126"/>
                    </a:lnTo>
                    <a:lnTo>
                      <a:pt x="280" y="108"/>
                    </a:lnTo>
                    <a:lnTo>
                      <a:pt x="277" y="92"/>
                    </a:lnTo>
                    <a:lnTo>
                      <a:pt x="273" y="76"/>
                    </a:lnTo>
                    <a:lnTo>
                      <a:pt x="265" y="61"/>
                    </a:lnTo>
                    <a:lnTo>
                      <a:pt x="256" y="47"/>
                    </a:lnTo>
                    <a:lnTo>
                      <a:pt x="243" y="35"/>
                    </a:lnTo>
                    <a:lnTo>
                      <a:pt x="230" y="24"/>
                    </a:lnTo>
                    <a:lnTo>
                      <a:pt x="215" y="15"/>
                    </a:lnTo>
                    <a:lnTo>
                      <a:pt x="199" y="7"/>
                    </a:lnTo>
                    <a:lnTo>
                      <a:pt x="183" y="3"/>
                    </a:lnTo>
                    <a:lnTo>
                      <a:pt x="166" y="0"/>
                    </a:lnTo>
                    <a:lnTo>
                      <a:pt x="150" y="0"/>
                    </a:lnTo>
                    <a:close/>
                  </a:path>
                </a:pathLst>
              </a:custGeom>
              <a:solidFill>
                <a:srgbClr val="FFFFFF"/>
              </a:solidFill>
              <a:ln w="9525">
                <a:noFill/>
                <a:round/>
                <a:headEnd/>
                <a:tailEnd/>
              </a:ln>
              <a:effectLst/>
            </p:spPr>
            <p:txBody>
              <a:bodyPr/>
              <a:lstStyle/>
              <a:p>
                <a:pPr>
                  <a:defRPr/>
                </a:pPr>
                <a:endParaRPr lang="en-US">
                  <a:latin typeface="Arial" charset="0"/>
                  <a:cs typeface="+mn-cs"/>
                </a:endParaRPr>
              </a:p>
            </p:txBody>
          </p:sp>
          <p:sp>
            <p:nvSpPr>
              <p:cNvPr id="6255" name="Freeform 111"/>
              <p:cNvSpPr>
                <a:spLocks/>
              </p:cNvSpPr>
              <p:nvPr/>
            </p:nvSpPr>
            <p:spPr bwMode="auto">
              <a:xfrm>
                <a:off x="2227" y="2869"/>
                <a:ext cx="148" cy="285"/>
              </a:xfrm>
              <a:custGeom>
                <a:avLst/>
                <a:gdLst/>
                <a:ahLst/>
                <a:cxnLst>
                  <a:cxn ang="0">
                    <a:pos x="218" y="4"/>
                  </a:cxn>
                  <a:cxn ang="0">
                    <a:pos x="189" y="20"/>
                  </a:cxn>
                  <a:cxn ang="0">
                    <a:pos x="161" y="41"/>
                  </a:cxn>
                  <a:cxn ang="0">
                    <a:pos x="135" y="64"/>
                  </a:cxn>
                  <a:cxn ang="0">
                    <a:pos x="110" y="91"/>
                  </a:cxn>
                  <a:cxn ang="0">
                    <a:pos x="85" y="121"/>
                  </a:cxn>
                  <a:cxn ang="0">
                    <a:pos x="63" y="154"/>
                  </a:cxn>
                  <a:cxn ang="0">
                    <a:pos x="45" y="188"/>
                  </a:cxn>
                  <a:cxn ang="0">
                    <a:pos x="28" y="225"/>
                  </a:cxn>
                  <a:cxn ang="0">
                    <a:pos x="15" y="264"/>
                  </a:cxn>
                  <a:cxn ang="0">
                    <a:pos x="6" y="304"/>
                  </a:cxn>
                  <a:cxn ang="0">
                    <a:pos x="0" y="347"/>
                  </a:cxn>
                  <a:cxn ang="0">
                    <a:pos x="0" y="390"/>
                  </a:cxn>
                  <a:cxn ang="0">
                    <a:pos x="4" y="435"/>
                  </a:cxn>
                  <a:cxn ang="0">
                    <a:pos x="13" y="480"/>
                  </a:cxn>
                  <a:cxn ang="0">
                    <a:pos x="28" y="524"/>
                  </a:cxn>
                  <a:cxn ang="0">
                    <a:pos x="49" y="570"/>
                  </a:cxn>
                  <a:cxn ang="0">
                    <a:pos x="50" y="529"/>
                  </a:cxn>
                  <a:cxn ang="0">
                    <a:pos x="52" y="489"/>
                  </a:cxn>
                  <a:cxn ang="0">
                    <a:pos x="57" y="447"/>
                  </a:cxn>
                  <a:cxn ang="0">
                    <a:pos x="62" y="407"/>
                  </a:cxn>
                  <a:cxn ang="0">
                    <a:pos x="70" y="367"/>
                  </a:cxn>
                  <a:cxn ang="0">
                    <a:pos x="81" y="327"/>
                  </a:cxn>
                  <a:cxn ang="0">
                    <a:pos x="92" y="288"/>
                  </a:cxn>
                  <a:cxn ang="0">
                    <a:pos x="107" y="250"/>
                  </a:cxn>
                  <a:cxn ang="0">
                    <a:pos x="122" y="213"/>
                  </a:cxn>
                  <a:cxn ang="0">
                    <a:pos x="141" y="178"/>
                  </a:cxn>
                  <a:cxn ang="0">
                    <a:pos x="161" y="144"/>
                  </a:cxn>
                  <a:cxn ang="0">
                    <a:pos x="183" y="111"/>
                  </a:cxn>
                  <a:cxn ang="0">
                    <a:pos x="209" y="81"/>
                  </a:cxn>
                  <a:cxn ang="0">
                    <a:pos x="235" y="52"/>
                  </a:cxn>
                  <a:cxn ang="0">
                    <a:pos x="265" y="25"/>
                  </a:cxn>
                  <a:cxn ang="0">
                    <a:pos x="296" y="0"/>
                  </a:cxn>
                  <a:cxn ang="0">
                    <a:pos x="218" y="4"/>
                  </a:cxn>
                </a:cxnLst>
                <a:rect l="0" t="0" r="r" b="b"/>
                <a:pathLst>
                  <a:path w="296" h="570">
                    <a:moveTo>
                      <a:pt x="218" y="4"/>
                    </a:moveTo>
                    <a:lnTo>
                      <a:pt x="189" y="20"/>
                    </a:lnTo>
                    <a:lnTo>
                      <a:pt x="161" y="41"/>
                    </a:lnTo>
                    <a:lnTo>
                      <a:pt x="135" y="64"/>
                    </a:lnTo>
                    <a:lnTo>
                      <a:pt x="110" y="91"/>
                    </a:lnTo>
                    <a:lnTo>
                      <a:pt x="85" y="121"/>
                    </a:lnTo>
                    <a:lnTo>
                      <a:pt x="63" y="154"/>
                    </a:lnTo>
                    <a:lnTo>
                      <a:pt x="45" y="188"/>
                    </a:lnTo>
                    <a:lnTo>
                      <a:pt x="28" y="225"/>
                    </a:lnTo>
                    <a:lnTo>
                      <a:pt x="15" y="264"/>
                    </a:lnTo>
                    <a:lnTo>
                      <a:pt x="6" y="304"/>
                    </a:lnTo>
                    <a:lnTo>
                      <a:pt x="0" y="347"/>
                    </a:lnTo>
                    <a:lnTo>
                      <a:pt x="0" y="390"/>
                    </a:lnTo>
                    <a:lnTo>
                      <a:pt x="4" y="435"/>
                    </a:lnTo>
                    <a:lnTo>
                      <a:pt x="13" y="480"/>
                    </a:lnTo>
                    <a:lnTo>
                      <a:pt x="28" y="524"/>
                    </a:lnTo>
                    <a:lnTo>
                      <a:pt x="49" y="570"/>
                    </a:lnTo>
                    <a:lnTo>
                      <a:pt x="50" y="529"/>
                    </a:lnTo>
                    <a:lnTo>
                      <a:pt x="52" y="489"/>
                    </a:lnTo>
                    <a:lnTo>
                      <a:pt x="57" y="447"/>
                    </a:lnTo>
                    <a:lnTo>
                      <a:pt x="62" y="407"/>
                    </a:lnTo>
                    <a:lnTo>
                      <a:pt x="70" y="367"/>
                    </a:lnTo>
                    <a:lnTo>
                      <a:pt x="81" y="327"/>
                    </a:lnTo>
                    <a:lnTo>
                      <a:pt x="92" y="288"/>
                    </a:lnTo>
                    <a:lnTo>
                      <a:pt x="107" y="250"/>
                    </a:lnTo>
                    <a:lnTo>
                      <a:pt x="122" y="213"/>
                    </a:lnTo>
                    <a:lnTo>
                      <a:pt x="141" y="178"/>
                    </a:lnTo>
                    <a:lnTo>
                      <a:pt x="161" y="144"/>
                    </a:lnTo>
                    <a:lnTo>
                      <a:pt x="183" y="111"/>
                    </a:lnTo>
                    <a:lnTo>
                      <a:pt x="209" y="81"/>
                    </a:lnTo>
                    <a:lnTo>
                      <a:pt x="235" y="52"/>
                    </a:lnTo>
                    <a:lnTo>
                      <a:pt x="265" y="25"/>
                    </a:lnTo>
                    <a:lnTo>
                      <a:pt x="296" y="0"/>
                    </a:lnTo>
                    <a:lnTo>
                      <a:pt x="218" y="4"/>
                    </a:lnTo>
                    <a:close/>
                  </a:path>
                </a:pathLst>
              </a:custGeom>
              <a:solidFill>
                <a:srgbClr val="FFC900"/>
              </a:solidFill>
              <a:ln w="9525">
                <a:noFill/>
                <a:round/>
                <a:headEnd/>
                <a:tailEnd/>
              </a:ln>
              <a:effectLst/>
            </p:spPr>
            <p:txBody>
              <a:bodyPr/>
              <a:lstStyle/>
              <a:p>
                <a:pPr>
                  <a:defRPr/>
                </a:pPr>
                <a:endParaRPr lang="en-US">
                  <a:latin typeface="Arial" charset="0"/>
                  <a:cs typeface="+mn-cs"/>
                </a:endParaRPr>
              </a:p>
            </p:txBody>
          </p:sp>
          <p:sp>
            <p:nvSpPr>
              <p:cNvPr id="6256" name="Freeform 112"/>
              <p:cNvSpPr>
                <a:spLocks/>
              </p:cNvSpPr>
              <p:nvPr/>
            </p:nvSpPr>
            <p:spPr bwMode="auto">
              <a:xfrm>
                <a:off x="2229" y="2869"/>
                <a:ext cx="143" cy="282"/>
              </a:xfrm>
              <a:custGeom>
                <a:avLst/>
                <a:gdLst/>
                <a:ahLst/>
                <a:cxnLst>
                  <a:cxn ang="0">
                    <a:pos x="212" y="5"/>
                  </a:cxn>
                  <a:cxn ang="0">
                    <a:pos x="185" y="23"/>
                  </a:cxn>
                  <a:cxn ang="0">
                    <a:pos x="158" y="42"/>
                  </a:cxn>
                  <a:cxn ang="0">
                    <a:pos x="132" y="65"/>
                  </a:cxn>
                  <a:cxn ang="0">
                    <a:pos x="108" y="92"/>
                  </a:cxn>
                  <a:cxn ang="0">
                    <a:pos x="85" y="121"/>
                  </a:cxn>
                  <a:cxn ang="0">
                    <a:pos x="64" y="153"/>
                  </a:cxn>
                  <a:cxn ang="0">
                    <a:pos x="44" y="186"/>
                  </a:cxn>
                  <a:cxn ang="0">
                    <a:pos x="29" y="222"/>
                  </a:cxn>
                  <a:cxn ang="0">
                    <a:pos x="17" y="260"/>
                  </a:cxn>
                  <a:cxn ang="0">
                    <a:pos x="6" y="299"/>
                  </a:cxn>
                  <a:cxn ang="0">
                    <a:pos x="2" y="339"/>
                  </a:cxn>
                  <a:cxn ang="0">
                    <a:pos x="0" y="382"/>
                  </a:cxn>
                  <a:cxn ang="0">
                    <a:pos x="4" y="426"/>
                  </a:cxn>
                  <a:cxn ang="0">
                    <a:pos x="13" y="470"/>
                  </a:cxn>
                  <a:cxn ang="0">
                    <a:pos x="27" y="515"/>
                  </a:cxn>
                  <a:cxn ang="0">
                    <a:pos x="47" y="559"/>
                  </a:cxn>
                  <a:cxn ang="0">
                    <a:pos x="48" y="518"/>
                  </a:cxn>
                  <a:cxn ang="0">
                    <a:pos x="50" y="478"/>
                  </a:cxn>
                  <a:cxn ang="0">
                    <a:pos x="53" y="437"/>
                  </a:cxn>
                  <a:cxn ang="0">
                    <a:pos x="60" y="397"/>
                  </a:cxn>
                  <a:cxn ang="0">
                    <a:pos x="67" y="357"/>
                  </a:cxn>
                  <a:cxn ang="0">
                    <a:pos x="78" y="318"/>
                  </a:cxn>
                  <a:cxn ang="0">
                    <a:pos x="89" y="280"/>
                  </a:cxn>
                  <a:cxn ang="0">
                    <a:pos x="103" y="243"/>
                  </a:cxn>
                  <a:cxn ang="0">
                    <a:pos x="118" y="207"/>
                  </a:cxn>
                  <a:cxn ang="0">
                    <a:pos x="135" y="172"/>
                  </a:cxn>
                  <a:cxn ang="0">
                    <a:pos x="156" y="139"/>
                  </a:cxn>
                  <a:cxn ang="0">
                    <a:pos x="178" y="108"/>
                  </a:cxn>
                  <a:cxn ang="0">
                    <a:pos x="202" y="78"/>
                  </a:cxn>
                  <a:cxn ang="0">
                    <a:pos x="228" y="49"/>
                  </a:cxn>
                  <a:cxn ang="0">
                    <a:pos x="258" y="24"/>
                  </a:cxn>
                  <a:cxn ang="0">
                    <a:pos x="289" y="0"/>
                  </a:cxn>
                  <a:cxn ang="0">
                    <a:pos x="280" y="0"/>
                  </a:cxn>
                  <a:cxn ang="0">
                    <a:pos x="270" y="1"/>
                  </a:cxn>
                  <a:cxn ang="0">
                    <a:pos x="261" y="1"/>
                  </a:cxn>
                  <a:cxn ang="0">
                    <a:pos x="251" y="2"/>
                  </a:cxn>
                  <a:cxn ang="0">
                    <a:pos x="241" y="3"/>
                  </a:cxn>
                  <a:cxn ang="0">
                    <a:pos x="232" y="4"/>
                  </a:cxn>
                  <a:cxn ang="0">
                    <a:pos x="222" y="4"/>
                  </a:cxn>
                  <a:cxn ang="0">
                    <a:pos x="212" y="5"/>
                  </a:cxn>
                </a:cxnLst>
                <a:rect l="0" t="0" r="r" b="b"/>
                <a:pathLst>
                  <a:path w="289" h="559">
                    <a:moveTo>
                      <a:pt x="212" y="5"/>
                    </a:moveTo>
                    <a:lnTo>
                      <a:pt x="185" y="23"/>
                    </a:lnTo>
                    <a:lnTo>
                      <a:pt x="158" y="42"/>
                    </a:lnTo>
                    <a:lnTo>
                      <a:pt x="132" y="65"/>
                    </a:lnTo>
                    <a:lnTo>
                      <a:pt x="108" y="92"/>
                    </a:lnTo>
                    <a:lnTo>
                      <a:pt x="85" y="121"/>
                    </a:lnTo>
                    <a:lnTo>
                      <a:pt x="64" y="153"/>
                    </a:lnTo>
                    <a:lnTo>
                      <a:pt x="44" y="186"/>
                    </a:lnTo>
                    <a:lnTo>
                      <a:pt x="29" y="222"/>
                    </a:lnTo>
                    <a:lnTo>
                      <a:pt x="17" y="260"/>
                    </a:lnTo>
                    <a:lnTo>
                      <a:pt x="6" y="299"/>
                    </a:lnTo>
                    <a:lnTo>
                      <a:pt x="2" y="339"/>
                    </a:lnTo>
                    <a:lnTo>
                      <a:pt x="0" y="382"/>
                    </a:lnTo>
                    <a:lnTo>
                      <a:pt x="4" y="426"/>
                    </a:lnTo>
                    <a:lnTo>
                      <a:pt x="13" y="470"/>
                    </a:lnTo>
                    <a:lnTo>
                      <a:pt x="27" y="515"/>
                    </a:lnTo>
                    <a:lnTo>
                      <a:pt x="47" y="559"/>
                    </a:lnTo>
                    <a:lnTo>
                      <a:pt x="48" y="518"/>
                    </a:lnTo>
                    <a:lnTo>
                      <a:pt x="50" y="478"/>
                    </a:lnTo>
                    <a:lnTo>
                      <a:pt x="53" y="437"/>
                    </a:lnTo>
                    <a:lnTo>
                      <a:pt x="60" y="397"/>
                    </a:lnTo>
                    <a:lnTo>
                      <a:pt x="67" y="357"/>
                    </a:lnTo>
                    <a:lnTo>
                      <a:pt x="78" y="318"/>
                    </a:lnTo>
                    <a:lnTo>
                      <a:pt x="89" y="280"/>
                    </a:lnTo>
                    <a:lnTo>
                      <a:pt x="103" y="243"/>
                    </a:lnTo>
                    <a:lnTo>
                      <a:pt x="118" y="207"/>
                    </a:lnTo>
                    <a:lnTo>
                      <a:pt x="135" y="172"/>
                    </a:lnTo>
                    <a:lnTo>
                      <a:pt x="156" y="139"/>
                    </a:lnTo>
                    <a:lnTo>
                      <a:pt x="178" y="108"/>
                    </a:lnTo>
                    <a:lnTo>
                      <a:pt x="202" y="78"/>
                    </a:lnTo>
                    <a:lnTo>
                      <a:pt x="228" y="49"/>
                    </a:lnTo>
                    <a:lnTo>
                      <a:pt x="258" y="24"/>
                    </a:lnTo>
                    <a:lnTo>
                      <a:pt x="289" y="0"/>
                    </a:lnTo>
                    <a:lnTo>
                      <a:pt x="280" y="0"/>
                    </a:lnTo>
                    <a:lnTo>
                      <a:pt x="270" y="1"/>
                    </a:lnTo>
                    <a:lnTo>
                      <a:pt x="261" y="1"/>
                    </a:lnTo>
                    <a:lnTo>
                      <a:pt x="251" y="2"/>
                    </a:lnTo>
                    <a:lnTo>
                      <a:pt x="241" y="3"/>
                    </a:lnTo>
                    <a:lnTo>
                      <a:pt x="232" y="4"/>
                    </a:lnTo>
                    <a:lnTo>
                      <a:pt x="222" y="4"/>
                    </a:lnTo>
                    <a:lnTo>
                      <a:pt x="212" y="5"/>
                    </a:lnTo>
                    <a:close/>
                  </a:path>
                </a:pathLst>
              </a:custGeom>
              <a:solidFill>
                <a:srgbClr val="FFCC07"/>
              </a:solidFill>
              <a:ln w="9525">
                <a:noFill/>
                <a:round/>
                <a:headEnd/>
                <a:tailEnd/>
              </a:ln>
              <a:effectLst/>
            </p:spPr>
            <p:txBody>
              <a:bodyPr/>
              <a:lstStyle/>
              <a:p>
                <a:pPr>
                  <a:defRPr/>
                </a:pPr>
                <a:endParaRPr lang="en-US">
                  <a:latin typeface="Arial" charset="0"/>
                  <a:cs typeface="+mn-cs"/>
                </a:endParaRPr>
              </a:p>
            </p:txBody>
          </p:sp>
          <p:sp>
            <p:nvSpPr>
              <p:cNvPr id="6257" name="Freeform 113"/>
              <p:cNvSpPr>
                <a:spLocks/>
              </p:cNvSpPr>
              <p:nvPr/>
            </p:nvSpPr>
            <p:spPr bwMode="auto">
              <a:xfrm>
                <a:off x="2229" y="2871"/>
                <a:ext cx="143" cy="277"/>
              </a:xfrm>
              <a:custGeom>
                <a:avLst/>
                <a:gdLst/>
                <a:ahLst/>
                <a:cxnLst>
                  <a:cxn ang="0">
                    <a:pos x="206" y="7"/>
                  </a:cxn>
                  <a:cxn ang="0">
                    <a:pos x="179" y="24"/>
                  </a:cxn>
                  <a:cxn ang="0">
                    <a:pos x="154" y="45"/>
                  </a:cxn>
                  <a:cxn ang="0">
                    <a:pos x="129" y="68"/>
                  </a:cxn>
                  <a:cxn ang="0">
                    <a:pos x="105" y="93"/>
                  </a:cxn>
                  <a:cxn ang="0">
                    <a:pos x="83" y="122"/>
                  </a:cxn>
                  <a:cxn ang="0">
                    <a:pos x="62" y="152"/>
                  </a:cxn>
                  <a:cxn ang="0">
                    <a:pos x="44" y="184"/>
                  </a:cxn>
                  <a:cxn ang="0">
                    <a:pos x="29" y="220"/>
                  </a:cxn>
                  <a:cxn ang="0">
                    <a:pos x="16" y="256"/>
                  </a:cxn>
                  <a:cxn ang="0">
                    <a:pos x="7" y="295"/>
                  </a:cxn>
                  <a:cxn ang="0">
                    <a:pos x="1" y="334"/>
                  </a:cxn>
                  <a:cxn ang="0">
                    <a:pos x="0" y="375"/>
                  </a:cxn>
                  <a:cxn ang="0">
                    <a:pos x="3" y="418"/>
                  </a:cxn>
                  <a:cxn ang="0">
                    <a:pos x="11" y="461"/>
                  </a:cxn>
                  <a:cxn ang="0">
                    <a:pos x="24" y="506"/>
                  </a:cxn>
                  <a:cxn ang="0">
                    <a:pos x="44" y="551"/>
                  </a:cxn>
                  <a:cxn ang="0">
                    <a:pos x="45" y="509"/>
                  </a:cxn>
                  <a:cxn ang="0">
                    <a:pos x="47" y="469"/>
                  </a:cxn>
                  <a:cxn ang="0">
                    <a:pos x="50" y="427"/>
                  </a:cxn>
                  <a:cxn ang="0">
                    <a:pos x="56" y="388"/>
                  </a:cxn>
                  <a:cxn ang="0">
                    <a:pos x="63" y="349"/>
                  </a:cxn>
                  <a:cxn ang="0">
                    <a:pos x="72" y="311"/>
                  </a:cxn>
                  <a:cxn ang="0">
                    <a:pos x="84" y="273"/>
                  </a:cxn>
                  <a:cxn ang="0">
                    <a:pos x="98" y="237"/>
                  </a:cxn>
                  <a:cxn ang="0">
                    <a:pos x="113" y="202"/>
                  </a:cxn>
                  <a:cxn ang="0">
                    <a:pos x="130" y="168"/>
                  </a:cxn>
                  <a:cxn ang="0">
                    <a:pos x="149" y="136"/>
                  </a:cxn>
                  <a:cxn ang="0">
                    <a:pos x="171" y="105"/>
                  </a:cxn>
                  <a:cxn ang="0">
                    <a:pos x="196" y="76"/>
                  </a:cxn>
                  <a:cxn ang="0">
                    <a:pos x="222" y="48"/>
                  </a:cxn>
                  <a:cxn ang="0">
                    <a:pos x="251" y="23"/>
                  </a:cxn>
                  <a:cxn ang="0">
                    <a:pos x="283" y="0"/>
                  </a:cxn>
                  <a:cxn ang="0">
                    <a:pos x="274" y="1"/>
                  </a:cxn>
                  <a:cxn ang="0">
                    <a:pos x="263" y="1"/>
                  </a:cxn>
                  <a:cxn ang="0">
                    <a:pos x="254" y="2"/>
                  </a:cxn>
                  <a:cxn ang="0">
                    <a:pos x="245" y="3"/>
                  </a:cxn>
                  <a:cxn ang="0">
                    <a:pos x="235" y="5"/>
                  </a:cxn>
                  <a:cxn ang="0">
                    <a:pos x="225" y="5"/>
                  </a:cxn>
                  <a:cxn ang="0">
                    <a:pos x="215" y="6"/>
                  </a:cxn>
                  <a:cxn ang="0">
                    <a:pos x="206" y="7"/>
                  </a:cxn>
                </a:cxnLst>
                <a:rect l="0" t="0" r="r" b="b"/>
                <a:pathLst>
                  <a:path w="283" h="551">
                    <a:moveTo>
                      <a:pt x="206" y="7"/>
                    </a:moveTo>
                    <a:lnTo>
                      <a:pt x="179" y="24"/>
                    </a:lnTo>
                    <a:lnTo>
                      <a:pt x="154" y="45"/>
                    </a:lnTo>
                    <a:lnTo>
                      <a:pt x="129" y="68"/>
                    </a:lnTo>
                    <a:lnTo>
                      <a:pt x="105" y="93"/>
                    </a:lnTo>
                    <a:lnTo>
                      <a:pt x="83" y="122"/>
                    </a:lnTo>
                    <a:lnTo>
                      <a:pt x="62" y="152"/>
                    </a:lnTo>
                    <a:lnTo>
                      <a:pt x="44" y="184"/>
                    </a:lnTo>
                    <a:lnTo>
                      <a:pt x="29" y="220"/>
                    </a:lnTo>
                    <a:lnTo>
                      <a:pt x="16" y="256"/>
                    </a:lnTo>
                    <a:lnTo>
                      <a:pt x="7" y="295"/>
                    </a:lnTo>
                    <a:lnTo>
                      <a:pt x="1" y="334"/>
                    </a:lnTo>
                    <a:lnTo>
                      <a:pt x="0" y="375"/>
                    </a:lnTo>
                    <a:lnTo>
                      <a:pt x="3" y="418"/>
                    </a:lnTo>
                    <a:lnTo>
                      <a:pt x="11" y="461"/>
                    </a:lnTo>
                    <a:lnTo>
                      <a:pt x="24" y="506"/>
                    </a:lnTo>
                    <a:lnTo>
                      <a:pt x="44" y="551"/>
                    </a:lnTo>
                    <a:lnTo>
                      <a:pt x="45" y="509"/>
                    </a:lnTo>
                    <a:lnTo>
                      <a:pt x="47" y="469"/>
                    </a:lnTo>
                    <a:lnTo>
                      <a:pt x="50" y="427"/>
                    </a:lnTo>
                    <a:lnTo>
                      <a:pt x="56" y="388"/>
                    </a:lnTo>
                    <a:lnTo>
                      <a:pt x="63" y="349"/>
                    </a:lnTo>
                    <a:lnTo>
                      <a:pt x="72" y="311"/>
                    </a:lnTo>
                    <a:lnTo>
                      <a:pt x="84" y="273"/>
                    </a:lnTo>
                    <a:lnTo>
                      <a:pt x="98" y="237"/>
                    </a:lnTo>
                    <a:lnTo>
                      <a:pt x="113" y="202"/>
                    </a:lnTo>
                    <a:lnTo>
                      <a:pt x="130" y="168"/>
                    </a:lnTo>
                    <a:lnTo>
                      <a:pt x="149" y="136"/>
                    </a:lnTo>
                    <a:lnTo>
                      <a:pt x="171" y="105"/>
                    </a:lnTo>
                    <a:lnTo>
                      <a:pt x="196" y="76"/>
                    </a:lnTo>
                    <a:lnTo>
                      <a:pt x="222" y="48"/>
                    </a:lnTo>
                    <a:lnTo>
                      <a:pt x="251" y="23"/>
                    </a:lnTo>
                    <a:lnTo>
                      <a:pt x="283" y="0"/>
                    </a:lnTo>
                    <a:lnTo>
                      <a:pt x="274" y="1"/>
                    </a:lnTo>
                    <a:lnTo>
                      <a:pt x="263" y="1"/>
                    </a:lnTo>
                    <a:lnTo>
                      <a:pt x="254" y="2"/>
                    </a:lnTo>
                    <a:lnTo>
                      <a:pt x="245" y="3"/>
                    </a:lnTo>
                    <a:lnTo>
                      <a:pt x="235" y="5"/>
                    </a:lnTo>
                    <a:lnTo>
                      <a:pt x="225" y="5"/>
                    </a:lnTo>
                    <a:lnTo>
                      <a:pt x="215" y="6"/>
                    </a:lnTo>
                    <a:lnTo>
                      <a:pt x="206" y="7"/>
                    </a:lnTo>
                    <a:close/>
                  </a:path>
                </a:pathLst>
              </a:custGeom>
              <a:solidFill>
                <a:srgbClr val="FFD111"/>
              </a:solidFill>
              <a:ln w="9525">
                <a:noFill/>
                <a:round/>
                <a:headEnd/>
                <a:tailEnd/>
              </a:ln>
              <a:effectLst/>
            </p:spPr>
            <p:txBody>
              <a:bodyPr/>
              <a:lstStyle/>
              <a:p>
                <a:pPr>
                  <a:defRPr/>
                </a:pPr>
                <a:endParaRPr lang="en-US">
                  <a:latin typeface="Arial" charset="0"/>
                  <a:cs typeface="+mn-cs"/>
                </a:endParaRPr>
              </a:p>
            </p:txBody>
          </p:sp>
          <p:sp>
            <p:nvSpPr>
              <p:cNvPr id="6258" name="Freeform 114"/>
              <p:cNvSpPr>
                <a:spLocks/>
              </p:cNvSpPr>
              <p:nvPr/>
            </p:nvSpPr>
            <p:spPr bwMode="auto">
              <a:xfrm>
                <a:off x="2231" y="2874"/>
                <a:ext cx="138" cy="268"/>
              </a:xfrm>
              <a:custGeom>
                <a:avLst/>
                <a:gdLst/>
                <a:ahLst/>
                <a:cxnLst>
                  <a:cxn ang="0">
                    <a:pos x="202" y="10"/>
                  </a:cxn>
                  <a:cxn ang="0">
                    <a:pos x="176" y="27"/>
                  </a:cxn>
                  <a:cxn ang="0">
                    <a:pos x="151" y="48"/>
                  </a:cxn>
                  <a:cxn ang="0">
                    <a:pos x="127" y="71"/>
                  </a:cxn>
                  <a:cxn ang="0">
                    <a:pos x="104" y="95"/>
                  </a:cxn>
                  <a:cxn ang="0">
                    <a:pos x="82" y="122"/>
                  </a:cxn>
                  <a:cxn ang="0">
                    <a:pos x="61" y="152"/>
                  </a:cxn>
                  <a:cxn ang="0">
                    <a:pos x="44" y="183"/>
                  </a:cxn>
                  <a:cxn ang="0">
                    <a:pos x="29" y="218"/>
                  </a:cxn>
                  <a:cxn ang="0">
                    <a:pos x="16" y="253"/>
                  </a:cxn>
                  <a:cxn ang="0">
                    <a:pos x="7" y="291"/>
                  </a:cxn>
                  <a:cxn ang="0">
                    <a:pos x="1" y="329"/>
                  </a:cxn>
                  <a:cxn ang="0">
                    <a:pos x="0" y="369"/>
                  </a:cxn>
                  <a:cxn ang="0">
                    <a:pos x="2" y="410"/>
                  </a:cxn>
                  <a:cxn ang="0">
                    <a:pos x="10" y="453"/>
                  </a:cxn>
                  <a:cxn ang="0">
                    <a:pos x="23" y="496"/>
                  </a:cxn>
                  <a:cxn ang="0">
                    <a:pos x="42" y="540"/>
                  </a:cxn>
                  <a:cxn ang="0">
                    <a:pos x="43" y="499"/>
                  </a:cxn>
                  <a:cxn ang="0">
                    <a:pos x="44" y="459"/>
                  </a:cxn>
                  <a:cxn ang="0">
                    <a:pos x="48" y="418"/>
                  </a:cxn>
                  <a:cxn ang="0">
                    <a:pos x="53" y="378"/>
                  </a:cxn>
                  <a:cxn ang="0">
                    <a:pos x="60" y="340"/>
                  </a:cxn>
                  <a:cxn ang="0">
                    <a:pos x="69" y="302"/>
                  </a:cxn>
                  <a:cxn ang="0">
                    <a:pos x="81" y="265"/>
                  </a:cxn>
                  <a:cxn ang="0">
                    <a:pos x="93" y="231"/>
                  </a:cxn>
                  <a:cxn ang="0">
                    <a:pos x="107" y="196"/>
                  </a:cxn>
                  <a:cxn ang="0">
                    <a:pos x="124" y="163"/>
                  </a:cxn>
                  <a:cxn ang="0">
                    <a:pos x="144" y="132"/>
                  </a:cxn>
                  <a:cxn ang="0">
                    <a:pos x="166" y="102"/>
                  </a:cxn>
                  <a:cxn ang="0">
                    <a:pos x="189" y="74"/>
                  </a:cxn>
                  <a:cxn ang="0">
                    <a:pos x="215" y="48"/>
                  </a:cxn>
                  <a:cxn ang="0">
                    <a:pos x="244" y="23"/>
                  </a:cxn>
                  <a:cxn ang="0">
                    <a:pos x="276" y="0"/>
                  </a:cxn>
                  <a:cxn ang="0">
                    <a:pos x="267" y="1"/>
                  </a:cxn>
                  <a:cxn ang="0">
                    <a:pos x="258" y="3"/>
                  </a:cxn>
                  <a:cxn ang="0">
                    <a:pos x="249" y="4"/>
                  </a:cxn>
                  <a:cxn ang="0">
                    <a:pos x="240" y="5"/>
                  </a:cxn>
                  <a:cxn ang="0">
                    <a:pos x="229" y="6"/>
                  </a:cxn>
                  <a:cxn ang="0">
                    <a:pos x="220" y="7"/>
                  </a:cxn>
                  <a:cxn ang="0">
                    <a:pos x="211" y="8"/>
                  </a:cxn>
                  <a:cxn ang="0">
                    <a:pos x="202" y="10"/>
                  </a:cxn>
                </a:cxnLst>
                <a:rect l="0" t="0" r="r" b="b"/>
                <a:pathLst>
                  <a:path w="276" h="540">
                    <a:moveTo>
                      <a:pt x="202" y="10"/>
                    </a:moveTo>
                    <a:lnTo>
                      <a:pt x="176" y="27"/>
                    </a:lnTo>
                    <a:lnTo>
                      <a:pt x="151" y="48"/>
                    </a:lnTo>
                    <a:lnTo>
                      <a:pt x="127" y="71"/>
                    </a:lnTo>
                    <a:lnTo>
                      <a:pt x="104" y="95"/>
                    </a:lnTo>
                    <a:lnTo>
                      <a:pt x="82" y="122"/>
                    </a:lnTo>
                    <a:lnTo>
                      <a:pt x="61" y="152"/>
                    </a:lnTo>
                    <a:lnTo>
                      <a:pt x="44" y="183"/>
                    </a:lnTo>
                    <a:lnTo>
                      <a:pt x="29" y="218"/>
                    </a:lnTo>
                    <a:lnTo>
                      <a:pt x="16" y="253"/>
                    </a:lnTo>
                    <a:lnTo>
                      <a:pt x="7" y="291"/>
                    </a:lnTo>
                    <a:lnTo>
                      <a:pt x="1" y="329"/>
                    </a:lnTo>
                    <a:lnTo>
                      <a:pt x="0" y="369"/>
                    </a:lnTo>
                    <a:lnTo>
                      <a:pt x="2" y="410"/>
                    </a:lnTo>
                    <a:lnTo>
                      <a:pt x="10" y="453"/>
                    </a:lnTo>
                    <a:lnTo>
                      <a:pt x="23" y="496"/>
                    </a:lnTo>
                    <a:lnTo>
                      <a:pt x="42" y="540"/>
                    </a:lnTo>
                    <a:lnTo>
                      <a:pt x="43" y="499"/>
                    </a:lnTo>
                    <a:lnTo>
                      <a:pt x="44" y="459"/>
                    </a:lnTo>
                    <a:lnTo>
                      <a:pt x="48" y="418"/>
                    </a:lnTo>
                    <a:lnTo>
                      <a:pt x="53" y="378"/>
                    </a:lnTo>
                    <a:lnTo>
                      <a:pt x="60" y="340"/>
                    </a:lnTo>
                    <a:lnTo>
                      <a:pt x="69" y="302"/>
                    </a:lnTo>
                    <a:lnTo>
                      <a:pt x="81" y="265"/>
                    </a:lnTo>
                    <a:lnTo>
                      <a:pt x="93" y="231"/>
                    </a:lnTo>
                    <a:lnTo>
                      <a:pt x="107" y="196"/>
                    </a:lnTo>
                    <a:lnTo>
                      <a:pt x="124" y="163"/>
                    </a:lnTo>
                    <a:lnTo>
                      <a:pt x="144" y="132"/>
                    </a:lnTo>
                    <a:lnTo>
                      <a:pt x="166" y="102"/>
                    </a:lnTo>
                    <a:lnTo>
                      <a:pt x="189" y="74"/>
                    </a:lnTo>
                    <a:lnTo>
                      <a:pt x="215" y="48"/>
                    </a:lnTo>
                    <a:lnTo>
                      <a:pt x="244" y="23"/>
                    </a:lnTo>
                    <a:lnTo>
                      <a:pt x="276" y="0"/>
                    </a:lnTo>
                    <a:lnTo>
                      <a:pt x="267" y="1"/>
                    </a:lnTo>
                    <a:lnTo>
                      <a:pt x="258" y="3"/>
                    </a:lnTo>
                    <a:lnTo>
                      <a:pt x="249" y="4"/>
                    </a:lnTo>
                    <a:lnTo>
                      <a:pt x="240" y="5"/>
                    </a:lnTo>
                    <a:lnTo>
                      <a:pt x="229" y="6"/>
                    </a:lnTo>
                    <a:lnTo>
                      <a:pt x="220" y="7"/>
                    </a:lnTo>
                    <a:lnTo>
                      <a:pt x="211" y="8"/>
                    </a:lnTo>
                    <a:lnTo>
                      <a:pt x="202" y="10"/>
                    </a:lnTo>
                    <a:close/>
                  </a:path>
                </a:pathLst>
              </a:custGeom>
              <a:solidFill>
                <a:srgbClr val="FFD619"/>
              </a:solidFill>
              <a:ln w="9525">
                <a:noFill/>
                <a:round/>
                <a:headEnd/>
                <a:tailEnd/>
              </a:ln>
              <a:effectLst/>
            </p:spPr>
            <p:txBody>
              <a:bodyPr/>
              <a:lstStyle/>
              <a:p>
                <a:pPr>
                  <a:defRPr/>
                </a:pPr>
                <a:endParaRPr lang="en-US">
                  <a:latin typeface="Arial" charset="0"/>
                  <a:cs typeface="+mn-cs"/>
                </a:endParaRPr>
              </a:p>
            </p:txBody>
          </p:sp>
          <p:sp>
            <p:nvSpPr>
              <p:cNvPr id="6259" name="Freeform 115"/>
              <p:cNvSpPr>
                <a:spLocks/>
              </p:cNvSpPr>
              <p:nvPr/>
            </p:nvSpPr>
            <p:spPr bwMode="auto">
              <a:xfrm>
                <a:off x="2231" y="2874"/>
                <a:ext cx="136" cy="266"/>
              </a:xfrm>
              <a:custGeom>
                <a:avLst/>
                <a:gdLst/>
                <a:ahLst/>
                <a:cxnLst>
                  <a:cxn ang="0">
                    <a:pos x="196" y="10"/>
                  </a:cxn>
                  <a:cxn ang="0">
                    <a:pos x="172" y="27"/>
                  </a:cxn>
                  <a:cxn ang="0">
                    <a:pos x="148" y="48"/>
                  </a:cxn>
                  <a:cxn ang="0">
                    <a:pos x="125" y="70"/>
                  </a:cxn>
                  <a:cxn ang="0">
                    <a:pos x="102" y="95"/>
                  </a:cxn>
                  <a:cxn ang="0">
                    <a:pos x="81" y="122"/>
                  </a:cxn>
                  <a:cxn ang="0">
                    <a:pos x="61" y="150"/>
                  </a:cxn>
                  <a:cxn ang="0">
                    <a:pos x="44" y="182"/>
                  </a:cxn>
                  <a:cxn ang="0">
                    <a:pos x="29" y="214"/>
                  </a:cxn>
                  <a:cxn ang="0">
                    <a:pos x="16" y="247"/>
                  </a:cxn>
                  <a:cxn ang="0">
                    <a:pos x="7" y="284"/>
                  </a:cxn>
                  <a:cxn ang="0">
                    <a:pos x="3" y="321"/>
                  </a:cxn>
                  <a:cxn ang="0">
                    <a:pos x="0" y="360"/>
                  </a:cxn>
                  <a:cxn ang="0">
                    <a:pos x="3" y="400"/>
                  </a:cxn>
                  <a:cxn ang="0">
                    <a:pos x="11" y="442"/>
                  </a:cxn>
                  <a:cxn ang="0">
                    <a:pos x="22" y="486"/>
                  </a:cxn>
                  <a:cxn ang="0">
                    <a:pos x="40" y="529"/>
                  </a:cxn>
                  <a:cxn ang="0">
                    <a:pos x="41" y="488"/>
                  </a:cxn>
                  <a:cxn ang="0">
                    <a:pos x="42" y="448"/>
                  </a:cxn>
                  <a:cxn ang="0">
                    <a:pos x="45" y="407"/>
                  </a:cxn>
                  <a:cxn ang="0">
                    <a:pos x="51" y="368"/>
                  </a:cxn>
                  <a:cxn ang="0">
                    <a:pos x="58" y="330"/>
                  </a:cxn>
                  <a:cxn ang="0">
                    <a:pos x="66" y="293"/>
                  </a:cxn>
                  <a:cxn ang="0">
                    <a:pos x="76" y="258"/>
                  </a:cxn>
                  <a:cxn ang="0">
                    <a:pos x="89" y="223"/>
                  </a:cxn>
                  <a:cxn ang="0">
                    <a:pos x="103" y="190"/>
                  </a:cxn>
                  <a:cxn ang="0">
                    <a:pos x="120" y="157"/>
                  </a:cxn>
                  <a:cxn ang="0">
                    <a:pos x="139" y="127"/>
                  </a:cxn>
                  <a:cxn ang="0">
                    <a:pos x="160" y="99"/>
                  </a:cxn>
                  <a:cxn ang="0">
                    <a:pos x="183" y="71"/>
                  </a:cxn>
                  <a:cxn ang="0">
                    <a:pos x="210" y="46"/>
                  </a:cxn>
                  <a:cxn ang="0">
                    <a:pos x="239" y="21"/>
                  </a:cxn>
                  <a:cxn ang="0">
                    <a:pos x="271" y="0"/>
                  </a:cxn>
                  <a:cxn ang="0">
                    <a:pos x="262" y="1"/>
                  </a:cxn>
                  <a:cxn ang="0">
                    <a:pos x="253" y="2"/>
                  </a:cxn>
                  <a:cxn ang="0">
                    <a:pos x="243" y="3"/>
                  </a:cxn>
                  <a:cxn ang="0">
                    <a:pos x="234" y="4"/>
                  </a:cxn>
                  <a:cxn ang="0">
                    <a:pos x="224" y="7"/>
                  </a:cxn>
                  <a:cxn ang="0">
                    <a:pos x="215" y="8"/>
                  </a:cxn>
                  <a:cxn ang="0">
                    <a:pos x="205" y="9"/>
                  </a:cxn>
                  <a:cxn ang="0">
                    <a:pos x="196" y="10"/>
                  </a:cxn>
                </a:cxnLst>
                <a:rect l="0" t="0" r="r" b="b"/>
                <a:pathLst>
                  <a:path w="271" h="529">
                    <a:moveTo>
                      <a:pt x="196" y="10"/>
                    </a:moveTo>
                    <a:lnTo>
                      <a:pt x="172" y="27"/>
                    </a:lnTo>
                    <a:lnTo>
                      <a:pt x="148" y="48"/>
                    </a:lnTo>
                    <a:lnTo>
                      <a:pt x="125" y="70"/>
                    </a:lnTo>
                    <a:lnTo>
                      <a:pt x="102" y="95"/>
                    </a:lnTo>
                    <a:lnTo>
                      <a:pt x="81" y="122"/>
                    </a:lnTo>
                    <a:lnTo>
                      <a:pt x="61" y="150"/>
                    </a:lnTo>
                    <a:lnTo>
                      <a:pt x="44" y="182"/>
                    </a:lnTo>
                    <a:lnTo>
                      <a:pt x="29" y="214"/>
                    </a:lnTo>
                    <a:lnTo>
                      <a:pt x="16" y="247"/>
                    </a:lnTo>
                    <a:lnTo>
                      <a:pt x="7" y="284"/>
                    </a:lnTo>
                    <a:lnTo>
                      <a:pt x="3" y="321"/>
                    </a:lnTo>
                    <a:lnTo>
                      <a:pt x="0" y="360"/>
                    </a:lnTo>
                    <a:lnTo>
                      <a:pt x="3" y="400"/>
                    </a:lnTo>
                    <a:lnTo>
                      <a:pt x="11" y="442"/>
                    </a:lnTo>
                    <a:lnTo>
                      <a:pt x="22" y="486"/>
                    </a:lnTo>
                    <a:lnTo>
                      <a:pt x="40" y="529"/>
                    </a:lnTo>
                    <a:lnTo>
                      <a:pt x="41" y="488"/>
                    </a:lnTo>
                    <a:lnTo>
                      <a:pt x="42" y="448"/>
                    </a:lnTo>
                    <a:lnTo>
                      <a:pt x="45" y="407"/>
                    </a:lnTo>
                    <a:lnTo>
                      <a:pt x="51" y="368"/>
                    </a:lnTo>
                    <a:lnTo>
                      <a:pt x="58" y="330"/>
                    </a:lnTo>
                    <a:lnTo>
                      <a:pt x="66" y="293"/>
                    </a:lnTo>
                    <a:lnTo>
                      <a:pt x="76" y="258"/>
                    </a:lnTo>
                    <a:lnTo>
                      <a:pt x="89" y="223"/>
                    </a:lnTo>
                    <a:lnTo>
                      <a:pt x="103" y="190"/>
                    </a:lnTo>
                    <a:lnTo>
                      <a:pt x="120" y="157"/>
                    </a:lnTo>
                    <a:lnTo>
                      <a:pt x="139" y="127"/>
                    </a:lnTo>
                    <a:lnTo>
                      <a:pt x="160" y="99"/>
                    </a:lnTo>
                    <a:lnTo>
                      <a:pt x="183" y="71"/>
                    </a:lnTo>
                    <a:lnTo>
                      <a:pt x="210" y="46"/>
                    </a:lnTo>
                    <a:lnTo>
                      <a:pt x="239" y="21"/>
                    </a:lnTo>
                    <a:lnTo>
                      <a:pt x="271" y="0"/>
                    </a:lnTo>
                    <a:lnTo>
                      <a:pt x="262" y="1"/>
                    </a:lnTo>
                    <a:lnTo>
                      <a:pt x="253" y="2"/>
                    </a:lnTo>
                    <a:lnTo>
                      <a:pt x="243" y="3"/>
                    </a:lnTo>
                    <a:lnTo>
                      <a:pt x="234" y="4"/>
                    </a:lnTo>
                    <a:lnTo>
                      <a:pt x="224" y="7"/>
                    </a:lnTo>
                    <a:lnTo>
                      <a:pt x="215" y="8"/>
                    </a:lnTo>
                    <a:lnTo>
                      <a:pt x="205" y="9"/>
                    </a:lnTo>
                    <a:lnTo>
                      <a:pt x="196" y="10"/>
                    </a:lnTo>
                    <a:close/>
                  </a:path>
                </a:pathLst>
              </a:custGeom>
              <a:solidFill>
                <a:srgbClr val="FFDB21"/>
              </a:solidFill>
              <a:ln w="9525">
                <a:noFill/>
                <a:round/>
                <a:headEnd/>
                <a:tailEnd/>
              </a:ln>
              <a:effectLst/>
            </p:spPr>
            <p:txBody>
              <a:bodyPr/>
              <a:lstStyle/>
              <a:p>
                <a:pPr>
                  <a:defRPr/>
                </a:pPr>
                <a:endParaRPr lang="en-US">
                  <a:latin typeface="Arial" charset="0"/>
                  <a:cs typeface="+mn-cs"/>
                </a:endParaRPr>
              </a:p>
            </p:txBody>
          </p:sp>
          <p:sp>
            <p:nvSpPr>
              <p:cNvPr id="6260" name="Freeform 116"/>
              <p:cNvSpPr>
                <a:spLocks/>
              </p:cNvSpPr>
              <p:nvPr/>
            </p:nvSpPr>
            <p:spPr bwMode="auto">
              <a:xfrm>
                <a:off x="2234" y="2874"/>
                <a:ext cx="131" cy="260"/>
              </a:xfrm>
              <a:custGeom>
                <a:avLst/>
                <a:gdLst/>
                <a:ahLst/>
                <a:cxnLst>
                  <a:cxn ang="0">
                    <a:pos x="190" y="11"/>
                  </a:cxn>
                  <a:cxn ang="0">
                    <a:pos x="167" y="30"/>
                  </a:cxn>
                  <a:cxn ang="0">
                    <a:pos x="144" y="51"/>
                  </a:cxn>
                  <a:cxn ang="0">
                    <a:pos x="121" y="72"/>
                  </a:cxn>
                  <a:cxn ang="0">
                    <a:pos x="99" y="97"/>
                  </a:cxn>
                  <a:cxn ang="0">
                    <a:pos x="78" y="123"/>
                  </a:cxn>
                  <a:cxn ang="0">
                    <a:pos x="60" y="151"/>
                  </a:cxn>
                  <a:cxn ang="0">
                    <a:pos x="42" y="180"/>
                  </a:cxn>
                  <a:cxn ang="0">
                    <a:pos x="28" y="212"/>
                  </a:cxn>
                  <a:cxn ang="0">
                    <a:pos x="16" y="244"/>
                  </a:cxn>
                  <a:cxn ang="0">
                    <a:pos x="7" y="279"/>
                  </a:cxn>
                  <a:cxn ang="0">
                    <a:pos x="2" y="315"/>
                  </a:cxn>
                  <a:cxn ang="0">
                    <a:pos x="0" y="353"/>
                  </a:cxn>
                  <a:cxn ang="0">
                    <a:pos x="2" y="393"/>
                  </a:cxn>
                  <a:cxn ang="0">
                    <a:pos x="9" y="433"/>
                  </a:cxn>
                  <a:cxn ang="0">
                    <a:pos x="20" y="476"/>
                  </a:cxn>
                  <a:cxn ang="0">
                    <a:pos x="37" y="519"/>
                  </a:cxn>
                  <a:cxn ang="0">
                    <a:pos x="38" y="478"/>
                  </a:cxn>
                  <a:cxn ang="0">
                    <a:pos x="39" y="438"/>
                  </a:cxn>
                  <a:cxn ang="0">
                    <a:pos x="42" y="397"/>
                  </a:cxn>
                  <a:cxn ang="0">
                    <a:pos x="47" y="359"/>
                  </a:cxn>
                  <a:cxn ang="0">
                    <a:pos x="54" y="322"/>
                  </a:cxn>
                  <a:cxn ang="0">
                    <a:pos x="62" y="286"/>
                  </a:cxn>
                  <a:cxn ang="0">
                    <a:pos x="71" y="251"/>
                  </a:cxn>
                  <a:cxn ang="0">
                    <a:pos x="84" y="216"/>
                  </a:cxn>
                  <a:cxn ang="0">
                    <a:pos x="98" y="184"/>
                  </a:cxn>
                  <a:cxn ang="0">
                    <a:pos x="114" y="153"/>
                  </a:cxn>
                  <a:cxn ang="0">
                    <a:pos x="132" y="124"/>
                  </a:cxn>
                  <a:cxn ang="0">
                    <a:pos x="153" y="95"/>
                  </a:cxn>
                  <a:cxn ang="0">
                    <a:pos x="177" y="69"/>
                  </a:cxn>
                  <a:cxn ang="0">
                    <a:pos x="202" y="45"/>
                  </a:cxn>
                  <a:cxn ang="0">
                    <a:pos x="231" y="22"/>
                  </a:cxn>
                  <a:cxn ang="0">
                    <a:pos x="263" y="0"/>
                  </a:cxn>
                  <a:cxn ang="0">
                    <a:pos x="254" y="1"/>
                  </a:cxn>
                  <a:cxn ang="0">
                    <a:pos x="245" y="2"/>
                  </a:cxn>
                  <a:cxn ang="0">
                    <a:pos x="236" y="3"/>
                  </a:cxn>
                  <a:cxn ang="0">
                    <a:pos x="227" y="6"/>
                  </a:cxn>
                  <a:cxn ang="0">
                    <a:pos x="217" y="7"/>
                  </a:cxn>
                  <a:cxn ang="0">
                    <a:pos x="208" y="8"/>
                  </a:cxn>
                  <a:cxn ang="0">
                    <a:pos x="199" y="10"/>
                  </a:cxn>
                  <a:cxn ang="0">
                    <a:pos x="190" y="11"/>
                  </a:cxn>
                </a:cxnLst>
                <a:rect l="0" t="0" r="r" b="b"/>
                <a:pathLst>
                  <a:path w="263" h="519">
                    <a:moveTo>
                      <a:pt x="190" y="11"/>
                    </a:moveTo>
                    <a:lnTo>
                      <a:pt x="167" y="30"/>
                    </a:lnTo>
                    <a:lnTo>
                      <a:pt x="144" y="51"/>
                    </a:lnTo>
                    <a:lnTo>
                      <a:pt x="121" y="72"/>
                    </a:lnTo>
                    <a:lnTo>
                      <a:pt x="99" y="97"/>
                    </a:lnTo>
                    <a:lnTo>
                      <a:pt x="78" y="123"/>
                    </a:lnTo>
                    <a:lnTo>
                      <a:pt x="60" y="151"/>
                    </a:lnTo>
                    <a:lnTo>
                      <a:pt x="42" y="180"/>
                    </a:lnTo>
                    <a:lnTo>
                      <a:pt x="28" y="212"/>
                    </a:lnTo>
                    <a:lnTo>
                      <a:pt x="16" y="244"/>
                    </a:lnTo>
                    <a:lnTo>
                      <a:pt x="7" y="279"/>
                    </a:lnTo>
                    <a:lnTo>
                      <a:pt x="2" y="315"/>
                    </a:lnTo>
                    <a:lnTo>
                      <a:pt x="0" y="353"/>
                    </a:lnTo>
                    <a:lnTo>
                      <a:pt x="2" y="393"/>
                    </a:lnTo>
                    <a:lnTo>
                      <a:pt x="9" y="433"/>
                    </a:lnTo>
                    <a:lnTo>
                      <a:pt x="20" y="476"/>
                    </a:lnTo>
                    <a:lnTo>
                      <a:pt x="37" y="519"/>
                    </a:lnTo>
                    <a:lnTo>
                      <a:pt x="38" y="478"/>
                    </a:lnTo>
                    <a:lnTo>
                      <a:pt x="39" y="438"/>
                    </a:lnTo>
                    <a:lnTo>
                      <a:pt x="42" y="397"/>
                    </a:lnTo>
                    <a:lnTo>
                      <a:pt x="47" y="359"/>
                    </a:lnTo>
                    <a:lnTo>
                      <a:pt x="54" y="322"/>
                    </a:lnTo>
                    <a:lnTo>
                      <a:pt x="62" y="286"/>
                    </a:lnTo>
                    <a:lnTo>
                      <a:pt x="71" y="251"/>
                    </a:lnTo>
                    <a:lnTo>
                      <a:pt x="84" y="216"/>
                    </a:lnTo>
                    <a:lnTo>
                      <a:pt x="98" y="184"/>
                    </a:lnTo>
                    <a:lnTo>
                      <a:pt x="114" y="153"/>
                    </a:lnTo>
                    <a:lnTo>
                      <a:pt x="132" y="124"/>
                    </a:lnTo>
                    <a:lnTo>
                      <a:pt x="153" y="95"/>
                    </a:lnTo>
                    <a:lnTo>
                      <a:pt x="177" y="69"/>
                    </a:lnTo>
                    <a:lnTo>
                      <a:pt x="202" y="45"/>
                    </a:lnTo>
                    <a:lnTo>
                      <a:pt x="231" y="22"/>
                    </a:lnTo>
                    <a:lnTo>
                      <a:pt x="263" y="0"/>
                    </a:lnTo>
                    <a:lnTo>
                      <a:pt x="254" y="1"/>
                    </a:lnTo>
                    <a:lnTo>
                      <a:pt x="245" y="2"/>
                    </a:lnTo>
                    <a:lnTo>
                      <a:pt x="236" y="3"/>
                    </a:lnTo>
                    <a:lnTo>
                      <a:pt x="227" y="6"/>
                    </a:lnTo>
                    <a:lnTo>
                      <a:pt x="217" y="7"/>
                    </a:lnTo>
                    <a:lnTo>
                      <a:pt x="208" y="8"/>
                    </a:lnTo>
                    <a:lnTo>
                      <a:pt x="199" y="10"/>
                    </a:lnTo>
                    <a:lnTo>
                      <a:pt x="190" y="11"/>
                    </a:lnTo>
                    <a:close/>
                  </a:path>
                </a:pathLst>
              </a:custGeom>
              <a:solidFill>
                <a:srgbClr val="FFDD28"/>
              </a:solidFill>
              <a:ln w="9525">
                <a:noFill/>
                <a:round/>
                <a:headEnd/>
                <a:tailEnd/>
              </a:ln>
              <a:effectLst/>
            </p:spPr>
            <p:txBody>
              <a:bodyPr/>
              <a:lstStyle/>
              <a:p>
                <a:pPr>
                  <a:defRPr/>
                </a:pPr>
                <a:endParaRPr lang="en-US">
                  <a:latin typeface="Arial" charset="0"/>
                  <a:cs typeface="+mn-cs"/>
                </a:endParaRPr>
              </a:p>
            </p:txBody>
          </p:sp>
          <p:sp>
            <p:nvSpPr>
              <p:cNvPr id="6261" name="Freeform 117"/>
              <p:cNvSpPr>
                <a:spLocks/>
              </p:cNvSpPr>
              <p:nvPr/>
            </p:nvSpPr>
            <p:spPr bwMode="auto">
              <a:xfrm>
                <a:off x="2234" y="2877"/>
                <a:ext cx="128" cy="255"/>
              </a:xfrm>
              <a:custGeom>
                <a:avLst/>
                <a:gdLst/>
                <a:ahLst/>
                <a:cxnLst>
                  <a:cxn ang="0">
                    <a:pos x="184" y="15"/>
                  </a:cxn>
                  <a:cxn ang="0">
                    <a:pos x="162" y="33"/>
                  </a:cxn>
                  <a:cxn ang="0">
                    <a:pos x="139" y="54"/>
                  </a:cxn>
                  <a:cxn ang="0">
                    <a:pos x="118" y="76"/>
                  </a:cxn>
                  <a:cxn ang="0">
                    <a:pos x="97" y="100"/>
                  </a:cxn>
                  <a:cxn ang="0">
                    <a:pos x="77" y="124"/>
                  </a:cxn>
                  <a:cxn ang="0">
                    <a:pos x="59" y="152"/>
                  </a:cxn>
                  <a:cxn ang="0">
                    <a:pos x="43" y="181"/>
                  </a:cxn>
                  <a:cxn ang="0">
                    <a:pos x="28" y="211"/>
                  </a:cxn>
                  <a:cxn ang="0">
                    <a:pos x="16" y="242"/>
                  </a:cxn>
                  <a:cxn ang="0">
                    <a:pos x="7" y="275"/>
                  </a:cxn>
                  <a:cxn ang="0">
                    <a:pos x="1" y="311"/>
                  </a:cxn>
                  <a:cxn ang="0">
                    <a:pos x="0" y="348"/>
                  </a:cxn>
                  <a:cxn ang="0">
                    <a:pos x="1" y="386"/>
                  </a:cxn>
                  <a:cxn ang="0">
                    <a:pos x="7" y="426"/>
                  </a:cxn>
                  <a:cxn ang="0">
                    <a:pos x="17" y="468"/>
                  </a:cxn>
                  <a:cxn ang="0">
                    <a:pos x="34" y="511"/>
                  </a:cxn>
                  <a:cxn ang="0">
                    <a:pos x="34" y="470"/>
                  </a:cxn>
                  <a:cxn ang="0">
                    <a:pos x="36" y="430"/>
                  </a:cxn>
                  <a:cxn ang="0">
                    <a:pos x="39" y="389"/>
                  </a:cxn>
                  <a:cxn ang="0">
                    <a:pos x="44" y="351"/>
                  </a:cxn>
                  <a:cxn ang="0">
                    <a:pos x="50" y="314"/>
                  </a:cxn>
                  <a:cxn ang="0">
                    <a:pos x="57" y="279"/>
                  </a:cxn>
                  <a:cxn ang="0">
                    <a:pos x="67" y="244"/>
                  </a:cxn>
                  <a:cxn ang="0">
                    <a:pos x="78" y="212"/>
                  </a:cxn>
                  <a:cxn ang="0">
                    <a:pos x="92" y="180"/>
                  </a:cxn>
                  <a:cxn ang="0">
                    <a:pos x="107" y="150"/>
                  </a:cxn>
                  <a:cxn ang="0">
                    <a:pos x="126" y="121"/>
                  </a:cxn>
                  <a:cxn ang="0">
                    <a:pos x="146" y="93"/>
                  </a:cxn>
                  <a:cxn ang="0">
                    <a:pos x="169" y="68"/>
                  </a:cxn>
                  <a:cxn ang="0">
                    <a:pos x="195" y="44"/>
                  </a:cxn>
                  <a:cxn ang="0">
                    <a:pos x="224" y="21"/>
                  </a:cxn>
                  <a:cxn ang="0">
                    <a:pos x="256" y="0"/>
                  </a:cxn>
                  <a:cxn ang="0">
                    <a:pos x="247" y="2"/>
                  </a:cxn>
                  <a:cxn ang="0">
                    <a:pos x="238" y="5"/>
                  </a:cxn>
                  <a:cxn ang="0">
                    <a:pos x="229" y="6"/>
                  </a:cxn>
                  <a:cxn ang="0">
                    <a:pos x="220" y="8"/>
                  </a:cxn>
                  <a:cxn ang="0">
                    <a:pos x="212" y="9"/>
                  </a:cxn>
                  <a:cxn ang="0">
                    <a:pos x="203" y="12"/>
                  </a:cxn>
                  <a:cxn ang="0">
                    <a:pos x="194" y="13"/>
                  </a:cxn>
                  <a:cxn ang="0">
                    <a:pos x="184" y="15"/>
                  </a:cxn>
                </a:cxnLst>
                <a:rect l="0" t="0" r="r" b="b"/>
                <a:pathLst>
                  <a:path w="256" h="511">
                    <a:moveTo>
                      <a:pt x="184" y="15"/>
                    </a:moveTo>
                    <a:lnTo>
                      <a:pt x="162" y="33"/>
                    </a:lnTo>
                    <a:lnTo>
                      <a:pt x="139" y="54"/>
                    </a:lnTo>
                    <a:lnTo>
                      <a:pt x="118" y="76"/>
                    </a:lnTo>
                    <a:lnTo>
                      <a:pt x="97" y="100"/>
                    </a:lnTo>
                    <a:lnTo>
                      <a:pt x="77" y="124"/>
                    </a:lnTo>
                    <a:lnTo>
                      <a:pt x="59" y="152"/>
                    </a:lnTo>
                    <a:lnTo>
                      <a:pt x="43" y="181"/>
                    </a:lnTo>
                    <a:lnTo>
                      <a:pt x="28" y="211"/>
                    </a:lnTo>
                    <a:lnTo>
                      <a:pt x="16" y="242"/>
                    </a:lnTo>
                    <a:lnTo>
                      <a:pt x="7" y="275"/>
                    </a:lnTo>
                    <a:lnTo>
                      <a:pt x="1" y="311"/>
                    </a:lnTo>
                    <a:lnTo>
                      <a:pt x="0" y="348"/>
                    </a:lnTo>
                    <a:lnTo>
                      <a:pt x="1" y="386"/>
                    </a:lnTo>
                    <a:lnTo>
                      <a:pt x="7" y="426"/>
                    </a:lnTo>
                    <a:lnTo>
                      <a:pt x="17" y="468"/>
                    </a:lnTo>
                    <a:lnTo>
                      <a:pt x="34" y="511"/>
                    </a:lnTo>
                    <a:lnTo>
                      <a:pt x="34" y="470"/>
                    </a:lnTo>
                    <a:lnTo>
                      <a:pt x="36" y="430"/>
                    </a:lnTo>
                    <a:lnTo>
                      <a:pt x="39" y="389"/>
                    </a:lnTo>
                    <a:lnTo>
                      <a:pt x="44" y="351"/>
                    </a:lnTo>
                    <a:lnTo>
                      <a:pt x="50" y="314"/>
                    </a:lnTo>
                    <a:lnTo>
                      <a:pt x="57" y="279"/>
                    </a:lnTo>
                    <a:lnTo>
                      <a:pt x="67" y="244"/>
                    </a:lnTo>
                    <a:lnTo>
                      <a:pt x="78" y="212"/>
                    </a:lnTo>
                    <a:lnTo>
                      <a:pt x="92" y="180"/>
                    </a:lnTo>
                    <a:lnTo>
                      <a:pt x="107" y="150"/>
                    </a:lnTo>
                    <a:lnTo>
                      <a:pt x="126" y="121"/>
                    </a:lnTo>
                    <a:lnTo>
                      <a:pt x="146" y="93"/>
                    </a:lnTo>
                    <a:lnTo>
                      <a:pt x="169" y="68"/>
                    </a:lnTo>
                    <a:lnTo>
                      <a:pt x="195" y="44"/>
                    </a:lnTo>
                    <a:lnTo>
                      <a:pt x="224" y="21"/>
                    </a:lnTo>
                    <a:lnTo>
                      <a:pt x="256" y="0"/>
                    </a:lnTo>
                    <a:lnTo>
                      <a:pt x="247" y="2"/>
                    </a:lnTo>
                    <a:lnTo>
                      <a:pt x="238" y="5"/>
                    </a:lnTo>
                    <a:lnTo>
                      <a:pt x="229" y="6"/>
                    </a:lnTo>
                    <a:lnTo>
                      <a:pt x="220" y="8"/>
                    </a:lnTo>
                    <a:lnTo>
                      <a:pt x="212" y="9"/>
                    </a:lnTo>
                    <a:lnTo>
                      <a:pt x="203" y="12"/>
                    </a:lnTo>
                    <a:lnTo>
                      <a:pt x="194" y="13"/>
                    </a:lnTo>
                    <a:lnTo>
                      <a:pt x="184" y="15"/>
                    </a:lnTo>
                    <a:close/>
                  </a:path>
                </a:pathLst>
              </a:custGeom>
              <a:solidFill>
                <a:srgbClr val="FFE233"/>
              </a:solidFill>
              <a:ln w="9525">
                <a:noFill/>
                <a:round/>
                <a:headEnd/>
                <a:tailEnd/>
              </a:ln>
              <a:effectLst/>
            </p:spPr>
            <p:txBody>
              <a:bodyPr/>
              <a:lstStyle/>
              <a:p>
                <a:pPr>
                  <a:defRPr/>
                </a:pPr>
                <a:endParaRPr lang="en-US">
                  <a:latin typeface="Arial" charset="0"/>
                  <a:cs typeface="+mn-cs"/>
                </a:endParaRPr>
              </a:p>
            </p:txBody>
          </p:sp>
          <p:sp>
            <p:nvSpPr>
              <p:cNvPr id="6262" name="Freeform 118"/>
              <p:cNvSpPr>
                <a:spLocks/>
              </p:cNvSpPr>
              <p:nvPr/>
            </p:nvSpPr>
            <p:spPr bwMode="auto">
              <a:xfrm>
                <a:off x="2234" y="2877"/>
                <a:ext cx="126" cy="249"/>
              </a:xfrm>
              <a:custGeom>
                <a:avLst/>
                <a:gdLst/>
                <a:ahLst/>
                <a:cxnLst>
                  <a:cxn ang="0">
                    <a:pos x="180" y="14"/>
                  </a:cxn>
                  <a:cxn ang="0">
                    <a:pos x="159" y="33"/>
                  </a:cxn>
                  <a:cxn ang="0">
                    <a:pos x="137" y="54"/>
                  </a:cxn>
                  <a:cxn ang="0">
                    <a:pos x="117" y="76"/>
                  </a:cxn>
                  <a:cxn ang="0">
                    <a:pos x="96" y="99"/>
                  </a:cxn>
                  <a:cxn ang="0">
                    <a:pos x="77" y="123"/>
                  </a:cxn>
                  <a:cxn ang="0">
                    <a:pos x="59" y="149"/>
                  </a:cxn>
                  <a:cxn ang="0">
                    <a:pos x="43" y="177"/>
                  </a:cxn>
                  <a:cxn ang="0">
                    <a:pos x="29" y="206"/>
                  </a:cxn>
                  <a:cxn ang="0">
                    <a:pos x="18" y="237"/>
                  </a:cxn>
                  <a:cxn ang="0">
                    <a:pos x="9" y="269"/>
                  </a:cxn>
                  <a:cxn ang="0">
                    <a:pos x="3" y="302"/>
                  </a:cxn>
                  <a:cxn ang="0">
                    <a:pos x="0" y="338"/>
                  </a:cxn>
                  <a:cxn ang="0">
                    <a:pos x="3" y="376"/>
                  </a:cxn>
                  <a:cxn ang="0">
                    <a:pos x="8" y="415"/>
                  </a:cxn>
                  <a:cxn ang="0">
                    <a:pos x="18" y="457"/>
                  </a:cxn>
                  <a:cxn ang="0">
                    <a:pos x="33" y="499"/>
                  </a:cxn>
                  <a:cxn ang="0">
                    <a:pos x="33" y="458"/>
                  </a:cxn>
                  <a:cxn ang="0">
                    <a:pos x="35" y="416"/>
                  </a:cxn>
                  <a:cxn ang="0">
                    <a:pos x="37" y="378"/>
                  </a:cxn>
                  <a:cxn ang="0">
                    <a:pos x="42" y="340"/>
                  </a:cxn>
                  <a:cxn ang="0">
                    <a:pos x="47" y="304"/>
                  </a:cxn>
                  <a:cxn ang="0">
                    <a:pos x="54" y="269"/>
                  </a:cxn>
                  <a:cxn ang="0">
                    <a:pos x="64" y="236"/>
                  </a:cxn>
                  <a:cxn ang="0">
                    <a:pos x="75" y="203"/>
                  </a:cxn>
                  <a:cxn ang="0">
                    <a:pos x="88" y="172"/>
                  </a:cxn>
                  <a:cxn ang="0">
                    <a:pos x="104" y="143"/>
                  </a:cxn>
                  <a:cxn ang="0">
                    <a:pos x="121" y="116"/>
                  </a:cxn>
                  <a:cxn ang="0">
                    <a:pos x="142" y="89"/>
                  </a:cxn>
                  <a:cxn ang="0">
                    <a:pos x="165" y="65"/>
                  </a:cxn>
                  <a:cxn ang="0">
                    <a:pos x="190" y="41"/>
                  </a:cxn>
                  <a:cxn ang="0">
                    <a:pos x="219" y="20"/>
                  </a:cxn>
                  <a:cxn ang="0">
                    <a:pos x="251" y="0"/>
                  </a:cxn>
                  <a:cxn ang="0">
                    <a:pos x="242" y="2"/>
                  </a:cxn>
                  <a:cxn ang="0">
                    <a:pos x="233" y="3"/>
                  </a:cxn>
                  <a:cxn ang="0">
                    <a:pos x="225" y="5"/>
                  </a:cxn>
                  <a:cxn ang="0">
                    <a:pos x="216" y="6"/>
                  </a:cxn>
                  <a:cxn ang="0">
                    <a:pos x="206" y="9"/>
                  </a:cxn>
                  <a:cxn ang="0">
                    <a:pos x="198" y="11"/>
                  </a:cxn>
                  <a:cxn ang="0">
                    <a:pos x="189" y="12"/>
                  </a:cxn>
                  <a:cxn ang="0">
                    <a:pos x="180" y="14"/>
                  </a:cxn>
                </a:cxnLst>
                <a:rect l="0" t="0" r="r" b="b"/>
                <a:pathLst>
                  <a:path w="251" h="499">
                    <a:moveTo>
                      <a:pt x="180" y="14"/>
                    </a:moveTo>
                    <a:lnTo>
                      <a:pt x="159" y="33"/>
                    </a:lnTo>
                    <a:lnTo>
                      <a:pt x="137" y="54"/>
                    </a:lnTo>
                    <a:lnTo>
                      <a:pt x="117" y="76"/>
                    </a:lnTo>
                    <a:lnTo>
                      <a:pt x="96" y="99"/>
                    </a:lnTo>
                    <a:lnTo>
                      <a:pt x="77" y="123"/>
                    </a:lnTo>
                    <a:lnTo>
                      <a:pt x="59" y="149"/>
                    </a:lnTo>
                    <a:lnTo>
                      <a:pt x="43" y="177"/>
                    </a:lnTo>
                    <a:lnTo>
                      <a:pt x="29" y="206"/>
                    </a:lnTo>
                    <a:lnTo>
                      <a:pt x="18" y="237"/>
                    </a:lnTo>
                    <a:lnTo>
                      <a:pt x="9" y="269"/>
                    </a:lnTo>
                    <a:lnTo>
                      <a:pt x="3" y="302"/>
                    </a:lnTo>
                    <a:lnTo>
                      <a:pt x="0" y="338"/>
                    </a:lnTo>
                    <a:lnTo>
                      <a:pt x="3" y="376"/>
                    </a:lnTo>
                    <a:lnTo>
                      <a:pt x="8" y="415"/>
                    </a:lnTo>
                    <a:lnTo>
                      <a:pt x="18" y="457"/>
                    </a:lnTo>
                    <a:lnTo>
                      <a:pt x="33" y="499"/>
                    </a:lnTo>
                    <a:lnTo>
                      <a:pt x="33" y="458"/>
                    </a:lnTo>
                    <a:lnTo>
                      <a:pt x="35" y="416"/>
                    </a:lnTo>
                    <a:lnTo>
                      <a:pt x="37" y="378"/>
                    </a:lnTo>
                    <a:lnTo>
                      <a:pt x="42" y="340"/>
                    </a:lnTo>
                    <a:lnTo>
                      <a:pt x="47" y="304"/>
                    </a:lnTo>
                    <a:lnTo>
                      <a:pt x="54" y="269"/>
                    </a:lnTo>
                    <a:lnTo>
                      <a:pt x="64" y="236"/>
                    </a:lnTo>
                    <a:lnTo>
                      <a:pt x="75" y="203"/>
                    </a:lnTo>
                    <a:lnTo>
                      <a:pt x="88" y="172"/>
                    </a:lnTo>
                    <a:lnTo>
                      <a:pt x="104" y="143"/>
                    </a:lnTo>
                    <a:lnTo>
                      <a:pt x="121" y="116"/>
                    </a:lnTo>
                    <a:lnTo>
                      <a:pt x="142" y="89"/>
                    </a:lnTo>
                    <a:lnTo>
                      <a:pt x="165" y="65"/>
                    </a:lnTo>
                    <a:lnTo>
                      <a:pt x="190" y="41"/>
                    </a:lnTo>
                    <a:lnTo>
                      <a:pt x="219" y="20"/>
                    </a:lnTo>
                    <a:lnTo>
                      <a:pt x="251" y="0"/>
                    </a:lnTo>
                    <a:lnTo>
                      <a:pt x="242" y="2"/>
                    </a:lnTo>
                    <a:lnTo>
                      <a:pt x="233" y="3"/>
                    </a:lnTo>
                    <a:lnTo>
                      <a:pt x="225" y="5"/>
                    </a:lnTo>
                    <a:lnTo>
                      <a:pt x="216" y="6"/>
                    </a:lnTo>
                    <a:lnTo>
                      <a:pt x="206" y="9"/>
                    </a:lnTo>
                    <a:lnTo>
                      <a:pt x="198" y="11"/>
                    </a:lnTo>
                    <a:lnTo>
                      <a:pt x="189" y="12"/>
                    </a:lnTo>
                    <a:lnTo>
                      <a:pt x="180" y="14"/>
                    </a:lnTo>
                    <a:close/>
                  </a:path>
                </a:pathLst>
              </a:custGeom>
              <a:solidFill>
                <a:srgbClr val="FFE83A"/>
              </a:solidFill>
              <a:ln w="9525">
                <a:noFill/>
                <a:round/>
                <a:headEnd/>
                <a:tailEnd/>
              </a:ln>
              <a:effectLst/>
            </p:spPr>
            <p:txBody>
              <a:bodyPr/>
              <a:lstStyle/>
              <a:p>
                <a:pPr>
                  <a:defRPr/>
                </a:pPr>
                <a:endParaRPr lang="en-US">
                  <a:latin typeface="Arial" charset="0"/>
                  <a:cs typeface="+mn-cs"/>
                </a:endParaRPr>
              </a:p>
            </p:txBody>
          </p:sp>
          <p:sp>
            <p:nvSpPr>
              <p:cNvPr id="6263" name="Freeform 119"/>
              <p:cNvSpPr>
                <a:spLocks/>
              </p:cNvSpPr>
              <p:nvPr/>
            </p:nvSpPr>
            <p:spPr bwMode="auto">
              <a:xfrm>
                <a:off x="2236" y="2877"/>
                <a:ext cx="121" cy="247"/>
              </a:xfrm>
              <a:custGeom>
                <a:avLst/>
                <a:gdLst/>
                <a:ahLst/>
                <a:cxnLst>
                  <a:cxn ang="0">
                    <a:pos x="175" y="16"/>
                  </a:cxn>
                  <a:cxn ang="0">
                    <a:pos x="154" y="36"/>
                  </a:cxn>
                  <a:cxn ang="0">
                    <a:pos x="133" y="56"/>
                  </a:cxn>
                  <a:cxn ang="0">
                    <a:pos x="114" y="77"/>
                  </a:cxn>
                  <a:cxn ang="0">
                    <a:pos x="94" y="100"/>
                  </a:cxn>
                  <a:cxn ang="0">
                    <a:pos x="76" y="124"/>
                  </a:cxn>
                  <a:cxn ang="0">
                    <a:pos x="58" y="148"/>
                  </a:cxn>
                  <a:cxn ang="0">
                    <a:pos x="42" y="175"/>
                  </a:cxn>
                  <a:cxn ang="0">
                    <a:pos x="28" y="204"/>
                  </a:cxn>
                  <a:cxn ang="0">
                    <a:pos x="17" y="232"/>
                  </a:cxn>
                  <a:cxn ang="0">
                    <a:pos x="9" y="264"/>
                  </a:cxn>
                  <a:cxn ang="0">
                    <a:pos x="3" y="297"/>
                  </a:cxn>
                  <a:cxn ang="0">
                    <a:pos x="0" y="332"/>
                  </a:cxn>
                  <a:cxn ang="0">
                    <a:pos x="1" y="368"/>
                  </a:cxn>
                  <a:cxn ang="0">
                    <a:pos x="6" y="406"/>
                  </a:cxn>
                  <a:cxn ang="0">
                    <a:pos x="16" y="447"/>
                  </a:cxn>
                  <a:cxn ang="0">
                    <a:pos x="30" y="489"/>
                  </a:cxn>
                  <a:cxn ang="0">
                    <a:pos x="30" y="448"/>
                  </a:cxn>
                  <a:cxn ang="0">
                    <a:pos x="32" y="406"/>
                  </a:cxn>
                  <a:cxn ang="0">
                    <a:pos x="34" y="368"/>
                  </a:cxn>
                  <a:cxn ang="0">
                    <a:pos x="38" y="330"/>
                  </a:cxn>
                  <a:cxn ang="0">
                    <a:pos x="43" y="295"/>
                  </a:cxn>
                  <a:cxn ang="0">
                    <a:pos x="50" y="261"/>
                  </a:cxn>
                  <a:cxn ang="0">
                    <a:pos x="59" y="228"/>
                  </a:cxn>
                  <a:cxn ang="0">
                    <a:pos x="70" y="197"/>
                  </a:cxn>
                  <a:cxn ang="0">
                    <a:pos x="82" y="167"/>
                  </a:cxn>
                  <a:cxn ang="0">
                    <a:pos x="97" y="139"/>
                  </a:cxn>
                  <a:cxn ang="0">
                    <a:pos x="115" y="113"/>
                  </a:cxn>
                  <a:cxn ang="0">
                    <a:pos x="135" y="87"/>
                  </a:cxn>
                  <a:cxn ang="0">
                    <a:pos x="157" y="63"/>
                  </a:cxn>
                  <a:cxn ang="0">
                    <a:pos x="184" y="40"/>
                  </a:cxn>
                  <a:cxn ang="0">
                    <a:pos x="211" y="19"/>
                  </a:cxn>
                  <a:cxn ang="0">
                    <a:pos x="244" y="0"/>
                  </a:cxn>
                  <a:cxn ang="0">
                    <a:pos x="236" y="2"/>
                  </a:cxn>
                  <a:cxn ang="0">
                    <a:pos x="226" y="4"/>
                  </a:cxn>
                  <a:cxn ang="0">
                    <a:pos x="218" y="7"/>
                  </a:cxn>
                  <a:cxn ang="0">
                    <a:pos x="209" y="8"/>
                  </a:cxn>
                  <a:cxn ang="0">
                    <a:pos x="201" y="10"/>
                  </a:cxn>
                  <a:cxn ang="0">
                    <a:pos x="192" y="12"/>
                  </a:cxn>
                  <a:cxn ang="0">
                    <a:pos x="184" y="14"/>
                  </a:cxn>
                  <a:cxn ang="0">
                    <a:pos x="175" y="16"/>
                  </a:cxn>
                </a:cxnLst>
                <a:rect l="0" t="0" r="r" b="b"/>
                <a:pathLst>
                  <a:path w="244" h="489">
                    <a:moveTo>
                      <a:pt x="175" y="16"/>
                    </a:moveTo>
                    <a:lnTo>
                      <a:pt x="154" y="36"/>
                    </a:lnTo>
                    <a:lnTo>
                      <a:pt x="133" y="56"/>
                    </a:lnTo>
                    <a:lnTo>
                      <a:pt x="114" y="77"/>
                    </a:lnTo>
                    <a:lnTo>
                      <a:pt x="94" y="100"/>
                    </a:lnTo>
                    <a:lnTo>
                      <a:pt x="76" y="124"/>
                    </a:lnTo>
                    <a:lnTo>
                      <a:pt x="58" y="148"/>
                    </a:lnTo>
                    <a:lnTo>
                      <a:pt x="42" y="175"/>
                    </a:lnTo>
                    <a:lnTo>
                      <a:pt x="28" y="204"/>
                    </a:lnTo>
                    <a:lnTo>
                      <a:pt x="17" y="232"/>
                    </a:lnTo>
                    <a:lnTo>
                      <a:pt x="9" y="264"/>
                    </a:lnTo>
                    <a:lnTo>
                      <a:pt x="3" y="297"/>
                    </a:lnTo>
                    <a:lnTo>
                      <a:pt x="0" y="332"/>
                    </a:lnTo>
                    <a:lnTo>
                      <a:pt x="1" y="368"/>
                    </a:lnTo>
                    <a:lnTo>
                      <a:pt x="6" y="406"/>
                    </a:lnTo>
                    <a:lnTo>
                      <a:pt x="16" y="447"/>
                    </a:lnTo>
                    <a:lnTo>
                      <a:pt x="30" y="489"/>
                    </a:lnTo>
                    <a:lnTo>
                      <a:pt x="30" y="448"/>
                    </a:lnTo>
                    <a:lnTo>
                      <a:pt x="32" y="406"/>
                    </a:lnTo>
                    <a:lnTo>
                      <a:pt x="34" y="368"/>
                    </a:lnTo>
                    <a:lnTo>
                      <a:pt x="38" y="330"/>
                    </a:lnTo>
                    <a:lnTo>
                      <a:pt x="43" y="295"/>
                    </a:lnTo>
                    <a:lnTo>
                      <a:pt x="50" y="261"/>
                    </a:lnTo>
                    <a:lnTo>
                      <a:pt x="59" y="228"/>
                    </a:lnTo>
                    <a:lnTo>
                      <a:pt x="70" y="197"/>
                    </a:lnTo>
                    <a:lnTo>
                      <a:pt x="82" y="167"/>
                    </a:lnTo>
                    <a:lnTo>
                      <a:pt x="97" y="139"/>
                    </a:lnTo>
                    <a:lnTo>
                      <a:pt x="115" y="113"/>
                    </a:lnTo>
                    <a:lnTo>
                      <a:pt x="135" y="87"/>
                    </a:lnTo>
                    <a:lnTo>
                      <a:pt x="157" y="63"/>
                    </a:lnTo>
                    <a:lnTo>
                      <a:pt x="184" y="40"/>
                    </a:lnTo>
                    <a:lnTo>
                      <a:pt x="211" y="19"/>
                    </a:lnTo>
                    <a:lnTo>
                      <a:pt x="244" y="0"/>
                    </a:lnTo>
                    <a:lnTo>
                      <a:pt x="236" y="2"/>
                    </a:lnTo>
                    <a:lnTo>
                      <a:pt x="226" y="4"/>
                    </a:lnTo>
                    <a:lnTo>
                      <a:pt x="218" y="7"/>
                    </a:lnTo>
                    <a:lnTo>
                      <a:pt x="209" y="8"/>
                    </a:lnTo>
                    <a:lnTo>
                      <a:pt x="201" y="10"/>
                    </a:lnTo>
                    <a:lnTo>
                      <a:pt x="192" y="12"/>
                    </a:lnTo>
                    <a:lnTo>
                      <a:pt x="184" y="14"/>
                    </a:lnTo>
                    <a:lnTo>
                      <a:pt x="175" y="16"/>
                    </a:lnTo>
                    <a:close/>
                  </a:path>
                </a:pathLst>
              </a:custGeom>
              <a:solidFill>
                <a:srgbClr val="FFED44"/>
              </a:solidFill>
              <a:ln w="9525">
                <a:noFill/>
                <a:round/>
                <a:headEnd/>
                <a:tailEnd/>
              </a:ln>
              <a:effectLst/>
            </p:spPr>
            <p:txBody>
              <a:bodyPr/>
              <a:lstStyle/>
              <a:p>
                <a:pPr>
                  <a:defRPr/>
                </a:pPr>
                <a:endParaRPr lang="en-US">
                  <a:latin typeface="Arial" charset="0"/>
                  <a:cs typeface="+mn-cs"/>
                </a:endParaRPr>
              </a:p>
            </p:txBody>
          </p:sp>
          <p:sp>
            <p:nvSpPr>
              <p:cNvPr id="6264" name="Freeform 120"/>
              <p:cNvSpPr>
                <a:spLocks/>
              </p:cNvSpPr>
              <p:nvPr/>
            </p:nvSpPr>
            <p:spPr bwMode="auto">
              <a:xfrm>
                <a:off x="2239" y="2880"/>
                <a:ext cx="116" cy="241"/>
              </a:xfrm>
              <a:custGeom>
                <a:avLst/>
                <a:gdLst/>
                <a:ahLst/>
                <a:cxnLst>
                  <a:cxn ang="0">
                    <a:pos x="168" y="19"/>
                  </a:cxn>
                  <a:cxn ang="0">
                    <a:pos x="149" y="38"/>
                  </a:cxn>
                  <a:cxn ang="0">
                    <a:pos x="129" y="59"/>
                  </a:cxn>
                  <a:cxn ang="0">
                    <a:pos x="111" y="80"/>
                  </a:cxn>
                  <a:cxn ang="0">
                    <a:pos x="91" y="101"/>
                  </a:cxn>
                  <a:cxn ang="0">
                    <a:pos x="74" y="125"/>
                  </a:cxn>
                  <a:cxn ang="0">
                    <a:pos x="56" y="149"/>
                  </a:cxn>
                  <a:cxn ang="0">
                    <a:pos x="41" y="174"/>
                  </a:cxn>
                  <a:cxn ang="0">
                    <a:pos x="29" y="201"/>
                  </a:cxn>
                  <a:cxn ang="0">
                    <a:pos x="17" y="229"/>
                  </a:cxn>
                  <a:cxn ang="0">
                    <a:pos x="8" y="259"/>
                  </a:cxn>
                  <a:cxn ang="0">
                    <a:pos x="2" y="292"/>
                  </a:cxn>
                  <a:cxn ang="0">
                    <a:pos x="0" y="325"/>
                  </a:cxn>
                  <a:cxn ang="0">
                    <a:pos x="0" y="361"/>
                  </a:cxn>
                  <a:cxn ang="0">
                    <a:pos x="5" y="397"/>
                  </a:cxn>
                  <a:cxn ang="0">
                    <a:pos x="14" y="438"/>
                  </a:cxn>
                  <a:cxn ang="0">
                    <a:pos x="27" y="480"/>
                  </a:cxn>
                  <a:cxn ang="0">
                    <a:pos x="27" y="438"/>
                  </a:cxn>
                  <a:cxn ang="0">
                    <a:pos x="28" y="397"/>
                  </a:cxn>
                  <a:cxn ang="0">
                    <a:pos x="31" y="359"/>
                  </a:cxn>
                  <a:cxn ang="0">
                    <a:pos x="35" y="321"/>
                  </a:cxn>
                  <a:cxn ang="0">
                    <a:pos x="39" y="287"/>
                  </a:cxn>
                  <a:cxn ang="0">
                    <a:pos x="46" y="253"/>
                  </a:cxn>
                  <a:cxn ang="0">
                    <a:pos x="54" y="221"/>
                  </a:cxn>
                  <a:cxn ang="0">
                    <a:pos x="65" y="190"/>
                  </a:cxn>
                  <a:cxn ang="0">
                    <a:pos x="77" y="161"/>
                  </a:cxn>
                  <a:cxn ang="0">
                    <a:pos x="91" y="135"/>
                  </a:cxn>
                  <a:cxn ang="0">
                    <a:pos x="108" y="108"/>
                  </a:cxn>
                  <a:cxn ang="0">
                    <a:pos x="128" y="84"/>
                  </a:cxn>
                  <a:cxn ang="0">
                    <a:pos x="151" y="61"/>
                  </a:cxn>
                  <a:cxn ang="0">
                    <a:pos x="176" y="39"/>
                  </a:cxn>
                  <a:cxn ang="0">
                    <a:pos x="204" y="19"/>
                  </a:cxn>
                  <a:cxn ang="0">
                    <a:pos x="236" y="0"/>
                  </a:cxn>
                  <a:cxn ang="0">
                    <a:pos x="228" y="2"/>
                  </a:cxn>
                  <a:cxn ang="0">
                    <a:pos x="220" y="5"/>
                  </a:cxn>
                  <a:cxn ang="0">
                    <a:pos x="211" y="7"/>
                  </a:cxn>
                  <a:cxn ang="0">
                    <a:pos x="203" y="9"/>
                  </a:cxn>
                  <a:cxn ang="0">
                    <a:pos x="193" y="12"/>
                  </a:cxn>
                  <a:cxn ang="0">
                    <a:pos x="185" y="14"/>
                  </a:cxn>
                  <a:cxn ang="0">
                    <a:pos x="176" y="16"/>
                  </a:cxn>
                  <a:cxn ang="0">
                    <a:pos x="168" y="19"/>
                  </a:cxn>
                </a:cxnLst>
                <a:rect l="0" t="0" r="r" b="b"/>
                <a:pathLst>
                  <a:path w="236" h="480">
                    <a:moveTo>
                      <a:pt x="168" y="19"/>
                    </a:moveTo>
                    <a:lnTo>
                      <a:pt x="149" y="38"/>
                    </a:lnTo>
                    <a:lnTo>
                      <a:pt x="129" y="59"/>
                    </a:lnTo>
                    <a:lnTo>
                      <a:pt x="111" y="80"/>
                    </a:lnTo>
                    <a:lnTo>
                      <a:pt x="91" y="101"/>
                    </a:lnTo>
                    <a:lnTo>
                      <a:pt x="74" y="125"/>
                    </a:lnTo>
                    <a:lnTo>
                      <a:pt x="56" y="149"/>
                    </a:lnTo>
                    <a:lnTo>
                      <a:pt x="41" y="174"/>
                    </a:lnTo>
                    <a:lnTo>
                      <a:pt x="29" y="201"/>
                    </a:lnTo>
                    <a:lnTo>
                      <a:pt x="17" y="229"/>
                    </a:lnTo>
                    <a:lnTo>
                      <a:pt x="8" y="259"/>
                    </a:lnTo>
                    <a:lnTo>
                      <a:pt x="2" y="292"/>
                    </a:lnTo>
                    <a:lnTo>
                      <a:pt x="0" y="325"/>
                    </a:lnTo>
                    <a:lnTo>
                      <a:pt x="0" y="361"/>
                    </a:lnTo>
                    <a:lnTo>
                      <a:pt x="5" y="397"/>
                    </a:lnTo>
                    <a:lnTo>
                      <a:pt x="14" y="438"/>
                    </a:lnTo>
                    <a:lnTo>
                      <a:pt x="27" y="480"/>
                    </a:lnTo>
                    <a:lnTo>
                      <a:pt x="27" y="438"/>
                    </a:lnTo>
                    <a:lnTo>
                      <a:pt x="28" y="397"/>
                    </a:lnTo>
                    <a:lnTo>
                      <a:pt x="31" y="359"/>
                    </a:lnTo>
                    <a:lnTo>
                      <a:pt x="35" y="321"/>
                    </a:lnTo>
                    <a:lnTo>
                      <a:pt x="39" y="287"/>
                    </a:lnTo>
                    <a:lnTo>
                      <a:pt x="46" y="253"/>
                    </a:lnTo>
                    <a:lnTo>
                      <a:pt x="54" y="221"/>
                    </a:lnTo>
                    <a:lnTo>
                      <a:pt x="65" y="190"/>
                    </a:lnTo>
                    <a:lnTo>
                      <a:pt x="77" y="161"/>
                    </a:lnTo>
                    <a:lnTo>
                      <a:pt x="91" y="135"/>
                    </a:lnTo>
                    <a:lnTo>
                      <a:pt x="108" y="108"/>
                    </a:lnTo>
                    <a:lnTo>
                      <a:pt x="128" y="84"/>
                    </a:lnTo>
                    <a:lnTo>
                      <a:pt x="151" y="61"/>
                    </a:lnTo>
                    <a:lnTo>
                      <a:pt x="176" y="39"/>
                    </a:lnTo>
                    <a:lnTo>
                      <a:pt x="204" y="19"/>
                    </a:lnTo>
                    <a:lnTo>
                      <a:pt x="236" y="0"/>
                    </a:lnTo>
                    <a:lnTo>
                      <a:pt x="228" y="2"/>
                    </a:lnTo>
                    <a:lnTo>
                      <a:pt x="220" y="5"/>
                    </a:lnTo>
                    <a:lnTo>
                      <a:pt x="211" y="7"/>
                    </a:lnTo>
                    <a:lnTo>
                      <a:pt x="203" y="9"/>
                    </a:lnTo>
                    <a:lnTo>
                      <a:pt x="193" y="12"/>
                    </a:lnTo>
                    <a:lnTo>
                      <a:pt x="185" y="14"/>
                    </a:lnTo>
                    <a:lnTo>
                      <a:pt x="176" y="16"/>
                    </a:lnTo>
                    <a:lnTo>
                      <a:pt x="168" y="19"/>
                    </a:lnTo>
                    <a:close/>
                  </a:path>
                </a:pathLst>
              </a:custGeom>
              <a:solidFill>
                <a:srgbClr val="FFF24C"/>
              </a:solidFill>
              <a:ln w="9525">
                <a:noFill/>
                <a:round/>
                <a:headEnd/>
                <a:tailEnd/>
              </a:ln>
              <a:effectLst/>
            </p:spPr>
            <p:txBody>
              <a:bodyPr/>
              <a:lstStyle/>
              <a:p>
                <a:pPr>
                  <a:defRPr/>
                </a:pPr>
                <a:endParaRPr lang="en-US">
                  <a:latin typeface="Arial" charset="0"/>
                  <a:cs typeface="+mn-cs"/>
                </a:endParaRPr>
              </a:p>
            </p:txBody>
          </p:sp>
          <p:sp>
            <p:nvSpPr>
              <p:cNvPr id="6265" name="Freeform 121"/>
              <p:cNvSpPr>
                <a:spLocks/>
              </p:cNvSpPr>
              <p:nvPr/>
            </p:nvSpPr>
            <p:spPr bwMode="auto">
              <a:xfrm>
                <a:off x="2239" y="2882"/>
                <a:ext cx="116" cy="233"/>
              </a:xfrm>
              <a:custGeom>
                <a:avLst/>
                <a:gdLst/>
                <a:ahLst/>
                <a:cxnLst>
                  <a:cxn ang="0">
                    <a:pos x="163" y="20"/>
                  </a:cxn>
                  <a:cxn ang="0">
                    <a:pos x="144" y="41"/>
                  </a:cxn>
                  <a:cxn ang="0">
                    <a:pos x="126" y="60"/>
                  </a:cxn>
                  <a:cxn ang="0">
                    <a:pos x="107" y="81"/>
                  </a:cxn>
                  <a:cxn ang="0">
                    <a:pos x="89" y="103"/>
                  </a:cxn>
                  <a:cxn ang="0">
                    <a:pos x="72" y="125"/>
                  </a:cxn>
                  <a:cxn ang="0">
                    <a:pos x="56" y="149"/>
                  </a:cxn>
                  <a:cxn ang="0">
                    <a:pos x="42" y="173"/>
                  </a:cxn>
                  <a:cxn ang="0">
                    <a:pos x="28" y="199"/>
                  </a:cxn>
                  <a:cxn ang="0">
                    <a:pos x="18" y="226"/>
                  </a:cxn>
                  <a:cxn ang="0">
                    <a:pos x="8" y="254"/>
                  </a:cxn>
                  <a:cxn ang="0">
                    <a:pos x="3" y="285"/>
                  </a:cxn>
                  <a:cxn ang="0">
                    <a:pos x="0" y="317"/>
                  </a:cxn>
                  <a:cxn ang="0">
                    <a:pos x="0" y="352"/>
                  </a:cxn>
                  <a:cxn ang="0">
                    <a:pos x="4" y="389"/>
                  </a:cxn>
                  <a:cxn ang="0">
                    <a:pos x="12" y="429"/>
                  </a:cxn>
                  <a:cxn ang="0">
                    <a:pos x="25" y="470"/>
                  </a:cxn>
                  <a:cxn ang="0">
                    <a:pos x="25" y="428"/>
                  </a:cxn>
                  <a:cxn ang="0">
                    <a:pos x="26" y="387"/>
                  </a:cxn>
                  <a:cxn ang="0">
                    <a:pos x="28" y="349"/>
                  </a:cxn>
                  <a:cxn ang="0">
                    <a:pos x="31" y="313"/>
                  </a:cxn>
                  <a:cxn ang="0">
                    <a:pos x="36" y="278"/>
                  </a:cxn>
                  <a:cxn ang="0">
                    <a:pos x="43" y="245"/>
                  </a:cxn>
                  <a:cxn ang="0">
                    <a:pos x="50" y="213"/>
                  </a:cxn>
                  <a:cxn ang="0">
                    <a:pos x="60" y="184"/>
                  </a:cxn>
                  <a:cxn ang="0">
                    <a:pos x="72" y="156"/>
                  </a:cxn>
                  <a:cxn ang="0">
                    <a:pos x="87" y="129"/>
                  </a:cxn>
                  <a:cxn ang="0">
                    <a:pos x="103" y="104"/>
                  </a:cxn>
                  <a:cxn ang="0">
                    <a:pos x="122" y="81"/>
                  </a:cxn>
                  <a:cxn ang="0">
                    <a:pos x="145" y="59"/>
                  </a:cxn>
                  <a:cxn ang="0">
                    <a:pos x="171" y="38"/>
                  </a:cxn>
                  <a:cxn ang="0">
                    <a:pos x="198" y="19"/>
                  </a:cxn>
                  <a:cxn ang="0">
                    <a:pos x="231" y="0"/>
                  </a:cxn>
                  <a:cxn ang="0">
                    <a:pos x="223" y="3"/>
                  </a:cxn>
                  <a:cxn ang="0">
                    <a:pos x="213" y="5"/>
                  </a:cxn>
                  <a:cxn ang="0">
                    <a:pos x="205" y="8"/>
                  </a:cxn>
                  <a:cxn ang="0">
                    <a:pos x="197" y="11"/>
                  </a:cxn>
                  <a:cxn ang="0">
                    <a:pos x="188" y="13"/>
                  </a:cxn>
                  <a:cxn ang="0">
                    <a:pos x="180" y="15"/>
                  </a:cxn>
                  <a:cxn ang="0">
                    <a:pos x="171" y="18"/>
                  </a:cxn>
                  <a:cxn ang="0">
                    <a:pos x="163" y="20"/>
                  </a:cxn>
                </a:cxnLst>
                <a:rect l="0" t="0" r="r" b="b"/>
                <a:pathLst>
                  <a:path w="231" h="470">
                    <a:moveTo>
                      <a:pt x="163" y="20"/>
                    </a:moveTo>
                    <a:lnTo>
                      <a:pt x="144" y="41"/>
                    </a:lnTo>
                    <a:lnTo>
                      <a:pt x="126" y="60"/>
                    </a:lnTo>
                    <a:lnTo>
                      <a:pt x="107" y="81"/>
                    </a:lnTo>
                    <a:lnTo>
                      <a:pt x="89" y="103"/>
                    </a:lnTo>
                    <a:lnTo>
                      <a:pt x="72" y="125"/>
                    </a:lnTo>
                    <a:lnTo>
                      <a:pt x="56" y="149"/>
                    </a:lnTo>
                    <a:lnTo>
                      <a:pt x="42" y="173"/>
                    </a:lnTo>
                    <a:lnTo>
                      <a:pt x="28" y="199"/>
                    </a:lnTo>
                    <a:lnTo>
                      <a:pt x="18" y="226"/>
                    </a:lnTo>
                    <a:lnTo>
                      <a:pt x="8" y="254"/>
                    </a:lnTo>
                    <a:lnTo>
                      <a:pt x="3" y="285"/>
                    </a:lnTo>
                    <a:lnTo>
                      <a:pt x="0" y="317"/>
                    </a:lnTo>
                    <a:lnTo>
                      <a:pt x="0" y="352"/>
                    </a:lnTo>
                    <a:lnTo>
                      <a:pt x="4" y="389"/>
                    </a:lnTo>
                    <a:lnTo>
                      <a:pt x="12" y="429"/>
                    </a:lnTo>
                    <a:lnTo>
                      <a:pt x="25" y="470"/>
                    </a:lnTo>
                    <a:lnTo>
                      <a:pt x="25" y="428"/>
                    </a:lnTo>
                    <a:lnTo>
                      <a:pt x="26" y="387"/>
                    </a:lnTo>
                    <a:lnTo>
                      <a:pt x="28" y="349"/>
                    </a:lnTo>
                    <a:lnTo>
                      <a:pt x="31" y="313"/>
                    </a:lnTo>
                    <a:lnTo>
                      <a:pt x="36" y="278"/>
                    </a:lnTo>
                    <a:lnTo>
                      <a:pt x="43" y="245"/>
                    </a:lnTo>
                    <a:lnTo>
                      <a:pt x="50" y="213"/>
                    </a:lnTo>
                    <a:lnTo>
                      <a:pt x="60" y="184"/>
                    </a:lnTo>
                    <a:lnTo>
                      <a:pt x="72" y="156"/>
                    </a:lnTo>
                    <a:lnTo>
                      <a:pt x="87" y="129"/>
                    </a:lnTo>
                    <a:lnTo>
                      <a:pt x="103" y="104"/>
                    </a:lnTo>
                    <a:lnTo>
                      <a:pt x="122" y="81"/>
                    </a:lnTo>
                    <a:lnTo>
                      <a:pt x="145" y="59"/>
                    </a:lnTo>
                    <a:lnTo>
                      <a:pt x="171" y="38"/>
                    </a:lnTo>
                    <a:lnTo>
                      <a:pt x="198" y="19"/>
                    </a:lnTo>
                    <a:lnTo>
                      <a:pt x="231" y="0"/>
                    </a:lnTo>
                    <a:lnTo>
                      <a:pt x="223" y="3"/>
                    </a:lnTo>
                    <a:lnTo>
                      <a:pt x="213" y="5"/>
                    </a:lnTo>
                    <a:lnTo>
                      <a:pt x="205" y="8"/>
                    </a:lnTo>
                    <a:lnTo>
                      <a:pt x="197" y="11"/>
                    </a:lnTo>
                    <a:lnTo>
                      <a:pt x="188" y="13"/>
                    </a:lnTo>
                    <a:lnTo>
                      <a:pt x="180" y="15"/>
                    </a:lnTo>
                    <a:lnTo>
                      <a:pt x="171" y="18"/>
                    </a:lnTo>
                    <a:lnTo>
                      <a:pt x="163" y="20"/>
                    </a:lnTo>
                    <a:close/>
                  </a:path>
                </a:pathLst>
              </a:custGeom>
              <a:solidFill>
                <a:srgbClr val="FFF454"/>
              </a:solidFill>
              <a:ln w="9525">
                <a:noFill/>
                <a:round/>
                <a:headEnd/>
                <a:tailEnd/>
              </a:ln>
              <a:effectLst/>
            </p:spPr>
            <p:txBody>
              <a:bodyPr/>
              <a:lstStyle/>
              <a:p>
                <a:pPr>
                  <a:defRPr/>
                </a:pPr>
                <a:endParaRPr lang="en-US">
                  <a:latin typeface="Arial" charset="0"/>
                  <a:cs typeface="+mn-cs"/>
                </a:endParaRPr>
              </a:p>
            </p:txBody>
          </p:sp>
          <p:sp>
            <p:nvSpPr>
              <p:cNvPr id="6266" name="Freeform 122"/>
              <p:cNvSpPr>
                <a:spLocks/>
              </p:cNvSpPr>
              <p:nvPr/>
            </p:nvSpPr>
            <p:spPr bwMode="auto">
              <a:xfrm>
                <a:off x="2241" y="2882"/>
                <a:ext cx="111" cy="231"/>
              </a:xfrm>
              <a:custGeom>
                <a:avLst/>
                <a:gdLst/>
                <a:ahLst/>
                <a:cxnLst>
                  <a:cxn ang="0">
                    <a:pos x="157" y="22"/>
                  </a:cxn>
                  <a:cxn ang="0">
                    <a:pos x="140" y="42"/>
                  </a:cxn>
                  <a:cxn ang="0">
                    <a:pos x="122" y="62"/>
                  </a:cxn>
                  <a:cxn ang="0">
                    <a:pos x="104" y="83"/>
                  </a:cxn>
                  <a:cxn ang="0">
                    <a:pos x="87" y="103"/>
                  </a:cxn>
                  <a:cxn ang="0">
                    <a:pos x="70" y="125"/>
                  </a:cxn>
                  <a:cxn ang="0">
                    <a:pos x="55" y="148"/>
                  </a:cxn>
                  <a:cxn ang="0">
                    <a:pos x="40" y="171"/>
                  </a:cxn>
                  <a:cxn ang="0">
                    <a:pos x="27" y="196"/>
                  </a:cxn>
                  <a:cxn ang="0">
                    <a:pos x="17" y="221"/>
                  </a:cxn>
                  <a:cxn ang="0">
                    <a:pos x="9" y="248"/>
                  </a:cxn>
                  <a:cxn ang="0">
                    <a:pos x="2" y="278"/>
                  </a:cxn>
                  <a:cxn ang="0">
                    <a:pos x="0" y="310"/>
                  </a:cxn>
                  <a:cxn ang="0">
                    <a:pos x="0" y="343"/>
                  </a:cxn>
                  <a:cxn ang="0">
                    <a:pos x="3" y="379"/>
                  </a:cxn>
                  <a:cxn ang="0">
                    <a:pos x="10" y="418"/>
                  </a:cxn>
                  <a:cxn ang="0">
                    <a:pos x="22" y="459"/>
                  </a:cxn>
                  <a:cxn ang="0">
                    <a:pos x="22" y="417"/>
                  </a:cxn>
                  <a:cxn ang="0">
                    <a:pos x="23" y="376"/>
                  </a:cxn>
                  <a:cxn ang="0">
                    <a:pos x="25" y="338"/>
                  </a:cxn>
                  <a:cxn ang="0">
                    <a:pos x="27" y="301"/>
                  </a:cxn>
                  <a:cxn ang="0">
                    <a:pos x="32" y="268"/>
                  </a:cxn>
                  <a:cxn ang="0">
                    <a:pos x="38" y="236"/>
                  </a:cxn>
                  <a:cxn ang="0">
                    <a:pos x="46" y="205"/>
                  </a:cxn>
                  <a:cxn ang="0">
                    <a:pos x="55" y="176"/>
                  </a:cxn>
                  <a:cxn ang="0">
                    <a:pos x="66" y="149"/>
                  </a:cxn>
                  <a:cxn ang="0">
                    <a:pos x="80" y="124"/>
                  </a:cxn>
                  <a:cxn ang="0">
                    <a:pos x="96" y="100"/>
                  </a:cxn>
                  <a:cxn ang="0">
                    <a:pos x="116" y="78"/>
                  </a:cxn>
                  <a:cxn ang="0">
                    <a:pos x="138" y="56"/>
                  </a:cxn>
                  <a:cxn ang="0">
                    <a:pos x="163" y="37"/>
                  </a:cxn>
                  <a:cxn ang="0">
                    <a:pos x="191" y="17"/>
                  </a:cxn>
                  <a:cxn ang="0">
                    <a:pos x="223" y="0"/>
                  </a:cxn>
                  <a:cxn ang="0">
                    <a:pos x="215" y="2"/>
                  </a:cxn>
                  <a:cxn ang="0">
                    <a:pos x="207" y="5"/>
                  </a:cxn>
                  <a:cxn ang="0">
                    <a:pos x="199" y="8"/>
                  </a:cxn>
                  <a:cxn ang="0">
                    <a:pos x="191" y="10"/>
                  </a:cxn>
                  <a:cxn ang="0">
                    <a:pos x="182" y="12"/>
                  </a:cxn>
                  <a:cxn ang="0">
                    <a:pos x="174" y="16"/>
                  </a:cxn>
                  <a:cxn ang="0">
                    <a:pos x="165" y="18"/>
                  </a:cxn>
                  <a:cxn ang="0">
                    <a:pos x="157" y="22"/>
                  </a:cxn>
                </a:cxnLst>
                <a:rect l="0" t="0" r="r" b="b"/>
                <a:pathLst>
                  <a:path w="223" h="459">
                    <a:moveTo>
                      <a:pt x="157" y="22"/>
                    </a:moveTo>
                    <a:lnTo>
                      <a:pt x="140" y="42"/>
                    </a:lnTo>
                    <a:lnTo>
                      <a:pt x="122" y="62"/>
                    </a:lnTo>
                    <a:lnTo>
                      <a:pt x="104" y="83"/>
                    </a:lnTo>
                    <a:lnTo>
                      <a:pt x="87" y="103"/>
                    </a:lnTo>
                    <a:lnTo>
                      <a:pt x="70" y="125"/>
                    </a:lnTo>
                    <a:lnTo>
                      <a:pt x="55" y="148"/>
                    </a:lnTo>
                    <a:lnTo>
                      <a:pt x="40" y="171"/>
                    </a:lnTo>
                    <a:lnTo>
                      <a:pt x="27" y="196"/>
                    </a:lnTo>
                    <a:lnTo>
                      <a:pt x="17" y="221"/>
                    </a:lnTo>
                    <a:lnTo>
                      <a:pt x="9" y="248"/>
                    </a:lnTo>
                    <a:lnTo>
                      <a:pt x="2" y="278"/>
                    </a:lnTo>
                    <a:lnTo>
                      <a:pt x="0" y="310"/>
                    </a:lnTo>
                    <a:lnTo>
                      <a:pt x="0" y="343"/>
                    </a:lnTo>
                    <a:lnTo>
                      <a:pt x="3" y="379"/>
                    </a:lnTo>
                    <a:lnTo>
                      <a:pt x="10" y="418"/>
                    </a:lnTo>
                    <a:lnTo>
                      <a:pt x="22" y="459"/>
                    </a:lnTo>
                    <a:lnTo>
                      <a:pt x="22" y="417"/>
                    </a:lnTo>
                    <a:lnTo>
                      <a:pt x="23" y="376"/>
                    </a:lnTo>
                    <a:lnTo>
                      <a:pt x="25" y="338"/>
                    </a:lnTo>
                    <a:lnTo>
                      <a:pt x="27" y="301"/>
                    </a:lnTo>
                    <a:lnTo>
                      <a:pt x="32" y="268"/>
                    </a:lnTo>
                    <a:lnTo>
                      <a:pt x="38" y="236"/>
                    </a:lnTo>
                    <a:lnTo>
                      <a:pt x="46" y="205"/>
                    </a:lnTo>
                    <a:lnTo>
                      <a:pt x="55" y="176"/>
                    </a:lnTo>
                    <a:lnTo>
                      <a:pt x="66" y="149"/>
                    </a:lnTo>
                    <a:lnTo>
                      <a:pt x="80" y="124"/>
                    </a:lnTo>
                    <a:lnTo>
                      <a:pt x="96" y="100"/>
                    </a:lnTo>
                    <a:lnTo>
                      <a:pt x="116" y="78"/>
                    </a:lnTo>
                    <a:lnTo>
                      <a:pt x="138" y="56"/>
                    </a:lnTo>
                    <a:lnTo>
                      <a:pt x="163" y="37"/>
                    </a:lnTo>
                    <a:lnTo>
                      <a:pt x="191" y="17"/>
                    </a:lnTo>
                    <a:lnTo>
                      <a:pt x="223" y="0"/>
                    </a:lnTo>
                    <a:lnTo>
                      <a:pt x="215" y="2"/>
                    </a:lnTo>
                    <a:lnTo>
                      <a:pt x="207" y="5"/>
                    </a:lnTo>
                    <a:lnTo>
                      <a:pt x="199" y="8"/>
                    </a:lnTo>
                    <a:lnTo>
                      <a:pt x="191" y="10"/>
                    </a:lnTo>
                    <a:lnTo>
                      <a:pt x="182" y="12"/>
                    </a:lnTo>
                    <a:lnTo>
                      <a:pt x="174" y="16"/>
                    </a:lnTo>
                    <a:lnTo>
                      <a:pt x="165" y="18"/>
                    </a:lnTo>
                    <a:lnTo>
                      <a:pt x="157" y="22"/>
                    </a:lnTo>
                    <a:close/>
                  </a:path>
                </a:pathLst>
              </a:custGeom>
              <a:solidFill>
                <a:srgbClr val="FFF95B"/>
              </a:solidFill>
              <a:ln w="9525">
                <a:noFill/>
                <a:round/>
                <a:headEnd/>
                <a:tailEnd/>
              </a:ln>
              <a:effectLst/>
            </p:spPr>
            <p:txBody>
              <a:bodyPr/>
              <a:lstStyle/>
              <a:p>
                <a:pPr>
                  <a:defRPr/>
                </a:pPr>
                <a:endParaRPr lang="en-US">
                  <a:latin typeface="Arial" charset="0"/>
                  <a:cs typeface="+mn-cs"/>
                </a:endParaRPr>
              </a:p>
            </p:txBody>
          </p:sp>
          <p:sp>
            <p:nvSpPr>
              <p:cNvPr id="6267" name="Freeform 123"/>
              <p:cNvSpPr>
                <a:spLocks/>
              </p:cNvSpPr>
              <p:nvPr/>
            </p:nvSpPr>
            <p:spPr bwMode="auto">
              <a:xfrm>
                <a:off x="2241" y="2882"/>
                <a:ext cx="109" cy="225"/>
              </a:xfrm>
              <a:custGeom>
                <a:avLst/>
                <a:gdLst/>
                <a:ahLst/>
                <a:cxnLst>
                  <a:cxn ang="0">
                    <a:pos x="152" y="23"/>
                  </a:cxn>
                  <a:cxn ang="0">
                    <a:pos x="136" y="44"/>
                  </a:cxn>
                  <a:cxn ang="0">
                    <a:pos x="119" y="65"/>
                  </a:cxn>
                  <a:cxn ang="0">
                    <a:pos x="102" y="85"/>
                  </a:cxn>
                  <a:cxn ang="0">
                    <a:pos x="86" y="105"/>
                  </a:cxn>
                  <a:cxn ang="0">
                    <a:pos x="70" y="126"/>
                  </a:cxn>
                  <a:cxn ang="0">
                    <a:pos x="55" y="147"/>
                  </a:cxn>
                  <a:cxn ang="0">
                    <a:pos x="41" y="169"/>
                  </a:cxn>
                  <a:cxn ang="0">
                    <a:pos x="29" y="194"/>
                  </a:cxn>
                  <a:cxn ang="0">
                    <a:pos x="18" y="218"/>
                  </a:cxn>
                  <a:cxn ang="0">
                    <a:pos x="9" y="244"/>
                  </a:cxn>
                  <a:cxn ang="0">
                    <a:pos x="3" y="273"/>
                  </a:cxn>
                  <a:cxn ang="0">
                    <a:pos x="0" y="303"/>
                  </a:cxn>
                  <a:cxn ang="0">
                    <a:pos x="0" y="335"/>
                  </a:cxn>
                  <a:cxn ang="0">
                    <a:pos x="2" y="371"/>
                  </a:cxn>
                  <a:cxn ang="0">
                    <a:pos x="9" y="409"/>
                  </a:cxn>
                  <a:cxn ang="0">
                    <a:pos x="20" y="450"/>
                  </a:cxn>
                  <a:cxn ang="0">
                    <a:pos x="20" y="408"/>
                  </a:cxn>
                  <a:cxn ang="0">
                    <a:pos x="21" y="367"/>
                  </a:cxn>
                  <a:cxn ang="0">
                    <a:pos x="22" y="329"/>
                  </a:cxn>
                  <a:cxn ang="0">
                    <a:pos x="25" y="294"/>
                  </a:cxn>
                  <a:cxn ang="0">
                    <a:pos x="29" y="259"/>
                  </a:cxn>
                  <a:cxn ang="0">
                    <a:pos x="34" y="228"/>
                  </a:cxn>
                  <a:cxn ang="0">
                    <a:pos x="41" y="198"/>
                  </a:cxn>
                  <a:cxn ang="0">
                    <a:pos x="51" y="170"/>
                  </a:cxn>
                  <a:cxn ang="0">
                    <a:pos x="62" y="144"/>
                  </a:cxn>
                  <a:cxn ang="0">
                    <a:pos x="76" y="120"/>
                  </a:cxn>
                  <a:cxn ang="0">
                    <a:pos x="92" y="97"/>
                  </a:cxn>
                  <a:cxn ang="0">
                    <a:pos x="110" y="75"/>
                  </a:cxn>
                  <a:cxn ang="0">
                    <a:pos x="132" y="54"/>
                  </a:cxn>
                  <a:cxn ang="0">
                    <a:pos x="158" y="36"/>
                  </a:cxn>
                  <a:cxn ang="0">
                    <a:pos x="185" y="17"/>
                  </a:cxn>
                  <a:cxn ang="0">
                    <a:pos x="218" y="0"/>
                  </a:cxn>
                  <a:cxn ang="0">
                    <a:pos x="152" y="23"/>
                  </a:cxn>
                </a:cxnLst>
                <a:rect l="0" t="0" r="r" b="b"/>
                <a:pathLst>
                  <a:path w="218" h="450">
                    <a:moveTo>
                      <a:pt x="152" y="23"/>
                    </a:moveTo>
                    <a:lnTo>
                      <a:pt x="136" y="44"/>
                    </a:lnTo>
                    <a:lnTo>
                      <a:pt x="119" y="65"/>
                    </a:lnTo>
                    <a:lnTo>
                      <a:pt x="102" y="85"/>
                    </a:lnTo>
                    <a:lnTo>
                      <a:pt x="86" y="105"/>
                    </a:lnTo>
                    <a:lnTo>
                      <a:pt x="70" y="126"/>
                    </a:lnTo>
                    <a:lnTo>
                      <a:pt x="55" y="147"/>
                    </a:lnTo>
                    <a:lnTo>
                      <a:pt x="41" y="169"/>
                    </a:lnTo>
                    <a:lnTo>
                      <a:pt x="29" y="194"/>
                    </a:lnTo>
                    <a:lnTo>
                      <a:pt x="18" y="218"/>
                    </a:lnTo>
                    <a:lnTo>
                      <a:pt x="9" y="244"/>
                    </a:lnTo>
                    <a:lnTo>
                      <a:pt x="3" y="273"/>
                    </a:lnTo>
                    <a:lnTo>
                      <a:pt x="0" y="303"/>
                    </a:lnTo>
                    <a:lnTo>
                      <a:pt x="0" y="335"/>
                    </a:lnTo>
                    <a:lnTo>
                      <a:pt x="2" y="371"/>
                    </a:lnTo>
                    <a:lnTo>
                      <a:pt x="9" y="409"/>
                    </a:lnTo>
                    <a:lnTo>
                      <a:pt x="20" y="450"/>
                    </a:lnTo>
                    <a:lnTo>
                      <a:pt x="20" y="408"/>
                    </a:lnTo>
                    <a:lnTo>
                      <a:pt x="21" y="367"/>
                    </a:lnTo>
                    <a:lnTo>
                      <a:pt x="22" y="329"/>
                    </a:lnTo>
                    <a:lnTo>
                      <a:pt x="25" y="294"/>
                    </a:lnTo>
                    <a:lnTo>
                      <a:pt x="29" y="259"/>
                    </a:lnTo>
                    <a:lnTo>
                      <a:pt x="34" y="228"/>
                    </a:lnTo>
                    <a:lnTo>
                      <a:pt x="41" y="198"/>
                    </a:lnTo>
                    <a:lnTo>
                      <a:pt x="51" y="170"/>
                    </a:lnTo>
                    <a:lnTo>
                      <a:pt x="62" y="144"/>
                    </a:lnTo>
                    <a:lnTo>
                      <a:pt x="76" y="120"/>
                    </a:lnTo>
                    <a:lnTo>
                      <a:pt x="92" y="97"/>
                    </a:lnTo>
                    <a:lnTo>
                      <a:pt x="110" y="75"/>
                    </a:lnTo>
                    <a:lnTo>
                      <a:pt x="132" y="54"/>
                    </a:lnTo>
                    <a:lnTo>
                      <a:pt x="158" y="36"/>
                    </a:lnTo>
                    <a:lnTo>
                      <a:pt x="185" y="17"/>
                    </a:lnTo>
                    <a:lnTo>
                      <a:pt x="218" y="0"/>
                    </a:lnTo>
                    <a:lnTo>
                      <a:pt x="152" y="23"/>
                    </a:lnTo>
                    <a:close/>
                  </a:path>
                </a:pathLst>
              </a:custGeom>
              <a:solidFill>
                <a:srgbClr val="FFFF66"/>
              </a:solidFill>
              <a:ln w="9525">
                <a:noFill/>
                <a:round/>
                <a:headEnd/>
                <a:tailEnd/>
              </a:ln>
              <a:effectLst/>
            </p:spPr>
            <p:txBody>
              <a:bodyPr/>
              <a:lstStyle/>
              <a:p>
                <a:pPr>
                  <a:defRPr/>
                </a:pPr>
                <a:endParaRPr lang="en-US">
                  <a:latin typeface="Arial" charset="0"/>
                  <a:cs typeface="+mn-cs"/>
                </a:endParaRPr>
              </a:p>
            </p:txBody>
          </p:sp>
          <p:sp>
            <p:nvSpPr>
              <p:cNvPr id="6268" name="Freeform 124"/>
              <p:cNvSpPr>
                <a:spLocks/>
              </p:cNvSpPr>
              <p:nvPr/>
            </p:nvSpPr>
            <p:spPr bwMode="auto">
              <a:xfrm>
                <a:off x="2558" y="3015"/>
                <a:ext cx="78" cy="241"/>
              </a:xfrm>
              <a:custGeom>
                <a:avLst/>
                <a:gdLst/>
                <a:ahLst/>
                <a:cxnLst>
                  <a:cxn ang="0">
                    <a:pos x="144" y="75"/>
                  </a:cxn>
                  <a:cxn ang="0">
                    <a:pos x="149" y="118"/>
                  </a:cxn>
                  <a:cxn ang="0">
                    <a:pos x="152" y="163"/>
                  </a:cxn>
                  <a:cxn ang="0">
                    <a:pos x="149" y="210"/>
                  </a:cxn>
                  <a:cxn ang="0">
                    <a:pos x="141" y="260"/>
                  </a:cxn>
                  <a:cxn ang="0">
                    <a:pos x="123" y="311"/>
                  </a:cxn>
                  <a:cxn ang="0">
                    <a:pos x="95" y="367"/>
                  </a:cxn>
                  <a:cxn ang="0">
                    <a:pos x="54" y="424"/>
                  </a:cxn>
                  <a:cxn ang="0">
                    <a:pos x="0" y="484"/>
                  </a:cxn>
                  <a:cxn ang="0">
                    <a:pos x="19" y="431"/>
                  </a:cxn>
                  <a:cxn ang="0">
                    <a:pos x="39" y="372"/>
                  </a:cxn>
                  <a:cxn ang="0">
                    <a:pos x="57" y="309"/>
                  </a:cxn>
                  <a:cxn ang="0">
                    <a:pos x="73" y="242"/>
                  </a:cxn>
                  <a:cxn ang="0">
                    <a:pos x="88" y="177"/>
                  </a:cxn>
                  <a:cxn ang="0">
                    <a:pos x="101" y="113"/>
                  </a:cxn>
                  <a:cxn ang="0">
                    <a:pos x="111" y="53"/>
                  </a:cxn>
                  <a:cxn ang="0">
                    <a:pos x="119" y="0"/>
                  </a:cxn>
                  <a:cxn ang="0">
                    <a:pos x="144" y="75"/>
                  </a:cxn>
                </a:cxnLst>
                <a:rect l="0" t="0" r="r" b="b"/>
                <a:pathLst>
                  <a:path w="152" h="484">
                    <a:moveTo>
                      <a:pt x="144" y="75"/>
                    </a:moveTo>
                    <a:lnTo>
                      <a:pt x="149" y="118"/>
                    </a:lnTo>
                    <a:lnTo>
                      <a:pt x="152" y="163"/>
                    </a:lnTo>
                    <a:lnTo>
                      <a:pt x="149" y="210"/>
                    </a:lnTo>
                    <a:lnTo>
                      <a:pt x="141" y="260"/>
                    </a:lnTo>
                    <a:lnTo>
                      <a:pt x="123" y="311"/>
                    </a:lnTo>
                    <a:lnTo>
                      <a:pt x="95" y="367"/>
                    </a:lnTo>
                    <a:lnTo>
                      <a:pt x="54" y="424"/>
                    </a:lnTo>
                    <a:lnTo>
                      <a:pt x="0" y="484"/>
                    </a:lnTo>
                    <a:lnTo>
                      <a:pt x="19" y="431"/>
                    </a:lnTo>
                    <a:lnTo>
                      <a:pt x="39" y="372"/>
                    </a:lnTo>
                    <a:lnTo>
                      <a:pt x="57" y="309"/>
                    </a:lnTo>
                    <a:lnTo>
                      <a:pt x="73" y="242"/>
                    </a:lnTo>
                    <a:lnTo>
                      <a:pt x="88" y="177"/>
                    </a:lnTo>
                    <a:lnTo>
                      <a:pt x="101" y="113"/>
                    </a:lnTo>
                    <a:lnTo>
                      <a:pt x="111" y="53"/>
                    </a:lnTo>
                    <a:lnTo>
                      <a:pt x="119" y="0"/>
                    </a:lnTo>
                    <a:lnTo>
                      <a:pt x="144" y="75"/>
                    </a:lnTo>
                    <a:close/>
                  </a:path>
                </a:pathLst>
              </a:custGeom>
              <a:solidFill>
                <a:srgbClr val="FFC900"/>
              </a:solidFill>
              <a:ln w="9525">
                <a:noFill/>
                <a:round/>
                <a:headEnd/>
                <a:tailEnd/>
              </a:ln>
              <a:effectLst/>
            </p:spPr>
            <p:txBody>
              <a:bodyPr/>
              <a:lstStyle/>
              <a:p>
                <a:pPr>
                  <a:defRPr/>
                </a:pPr>
                <a:endParaRPr lang="en-US">
                  <a:latin typeface="Arial" charset="0"/>
                  <a:cs typeface="+mn-cs"/>
                </a:endParaRPr>
              </a:p>
            </p:txBody>
          </p:sp>
          <p:sp>
            <p:nvSpPr>
              <p:cNvPr id="6269" name="Freeform 125"/>
              <p:cNvSpPr>
                <a:spLocks/>
              </p:cNvSpPr>
              <p:nvPr/>
            </p:nvSpPr>
            <p:spPr bwMode="auto">
              <a:xfrm>
                <a:off x="2561" y="3018"/>
                <a:ext cx="75" cy="233"/>
              </a:xfrm>
              <a:custGeom>
                <a:avLst/>
                <a:gdLst/>
                <a:ahLst/>
                <a:cxnLst>
                  <a:cxn ang="0">
                    <a:pos x="138" y="71"/>
                  </a:cxn>
                  <a:cxn ang="0">
                    <a:pos x="144" y="113"/>
                  </a:cxn>
                  <a:cxn ang="0">
                    <a:pos x="146" y="156"/>
                  </a:cxn>
                  <a:cxn ang="0">
                    <a:pos x="144" y="201"/>
                  </a:cxn>
                  <a:cxn ang="0">
                    <a:pos x="135" y="250"/>
                  </a:cxn>
                  <a:cxn ang="0">
                    <a:pos x="118" y="300"/>
                  </a:cxn>
                  <a:cxn ang="0">
                    <a:pos x="91" y="353"/>
                  </a:cxn>
                  <a:cxn ang="0">
                    <a:pos x="52" y="409"/>
                  </a:cxn>
                  <a:cxn ang="0">
                    <a:pos x="0" y="466"/>
                  </a:cxn>
                  <a:cxn ang="0">
                    <a:pos x="20" y="415"/>
                  </a:cxn>
                  <a:cxn ang="0">
                    <a:pos x="38" y="358"/>
                  </a:cxn>
                  <a:cxn ang="0">
                    <a:pos x="54" y="298"/>
                  </a:cxn>
                  <a:cxn ang="0">
                    <a:pos x="70" y="235"/>
                  </a:cxn>
                  <a:cxn ang="0">
                    <a:pos x="85" y="171"/>
                  </a:cxn>
                  <a:cxn ang="0">
                    <a:pos x="97" y="110"/>
                  </a:cxn>
                  <a:cxn ang="0">
                    <a:pos x="107" y="53"/>
                  </a:cxn>
                  <a:cxn ang="0">
                    <a:pos x="115" y="0"/>
                  </a:cxn>
                  <a:cxn ang="0">
                    <a:pos x="121" y="18"/>
                  </a:cxn>
                  <a:cxn ang="0">
                    <a:pos x="127" y="35"/>
                  </a:cxn>
                  <a:cxn ang="0">
                    <a:pos x="133" y="53"/>
                  </a:cxn>
                  <a:cxn ang="0">
                    <a:pos x="138" y="71"/>
                  </a:cxn>
                </a:cxnLst>
                <a:rect l="0" t="0" r="r" b="b"/>
                <a:pathLst>
                  <a:path w="146" h="466">
                    <a:moveTo>
                      <a:pt x="138" y="71"/>
                    </a:moveTo>
                    <a:lnTo>
                      <a:pt x="144" y="113"/>
                    </a:lnTo>
                    <a:lnTo>
                      <a:pt x="146" y="156"/>
                    </a:lnTo>
                    <a:lnTo>
                      <a:pt x="144" y="201"/>
                    </a:lnTo>
                    <a:lnTo>
                      <a:pt x="135" y="250"/>
                    </a:lnTo>
                    <a:lnTo>
                      <a:pt x="118" y="300"/>
                    </a:lnTo>
                    <a:lnTo>
                      <a:pt x="91" y="353"/>
                    </a:lnTo>
                    <a:lnTo>
                      <a:pt x="52" y="409"/>
                    </a:lnTo>
                    <a:lnTo>
                      <a:pt x="0" y="466"/>
                    </a:lnTo>
                    <a:lnTo>
                      <a:pt x="20" y="415"/>
                    </a:lnTo>
                    <a:lnTo>
                      <a:pt x="38" y="358"/>
                    </a:lnTo>
                    <a:lnTo>
                      <a:pt x="54" y="298"/>
                    </a:lnTo>
                    <a:lnTo>
                      <a:pt x="70" y="235"/>
                    </a:lnTo>
                    <a:lnTo>
                      <a:pt x="85" y="171"/>
                    </a:lnTo>
                    <a:lnTo>
                      <a:pt x="97" y="110"/>
                    </a:lnTo>
                    <a:lnTo>
                      <a:pt x="107" y="53"/>
                    </a:lnTo>
                    <a:lnTo>
                      <a:pt x="115" y="0"/>
                    </a:lnTo>
                    <a:lnTo>
                      <a:pt x="121" y="18"/>
                    </a:lnTo>
                    <a:lnTo>
                      <a:pt x="127" y="35"/>
                    </a:lnTo>
                    <a:lnTo>
                      <a:pt x="133" y="53"/>
                    </a:lnTo>
                    <a:lnTo>
                      <a:pt x="138" y="71"/>
                    </a:lnTo>
                    <a:close/>
                  </a:path>
                </a:pathLst>
              </a:custGeom>
              <a:solidFill>
                <a:srgbClr val="FFCC07"/>
              </a:solidFill>
              <a:ln w="9525">
                <a:noFill/>
                <a:round/>
                <a:headEnd/>
                <a:tailEnd/>
              </a:ln>
              <a:effectLst/>
            </p:spPr>
            <p:txBody>
              <a:bodyPr/>
              <a:lstStyle/>
              <a:p>
                <a:pPr>
                  <a:defRPr/>
                </a:pPr>
                <a:endParaRPr lang="en-US">
                  <a:latin typeface="Arial" charset="0"/>
                  <a:cs typeface="+mn-cs"/>
                </a:endParaRPr>
              </a:p>
            </p:txBody>
          </p:sp>
          <p:sp>
            <p:nvSpPr>
              <p:cNvPr id="6270" name="Freeform 126"/>
              <p:cNvSpPr>
                <a:spLocks/>
              </p:cNvSpPr>
              <p:nvPr/>
            </p:nvSpPr>
            <p:spPr bwMode="auto">
              <a:xfrm>
                <a:off x="2563" y="3023"/>
                <a:ext cx="70" cy="225"/>
              </a:xfrm>
              <a:custGeom>
                <a:avLst/>
                <a:gdLst/>
                <a:ahLst/>
                <a:cxnLst>
                  <a:cxn ang="0">
                    <a:pos x="132" y="67"/>
                  </a:cxn>
                  <a:cxn ang="0">
                    <a:pos x="137" y="107"/>
                  </a:cxn>
                  <a:cxn ang="0">
                    <a:pos x="138" y="149"/>
                  </a:cxn>
                  <a:cxn ang="0">
                    <a:pos x="136" y="194"/>
                  </a:cxn>
                  <a:cxn ang="0">
                    <a:pos x="127" y="240"/>
                  </a:cxn>
                  <a:cxn ang="0">
                    <a:pos x="110" y="289"/>
                  </a:cxn>
                  <a:cxn ang="0">
                    <a:pos x="85" y="340"/>
                  </a:cxn>
                  <a:cxn ang="0">
                    <a:pos x="48" y="393"/>
                  </a:cxn>
                  <a:cxn ang="0">
                    <a:pos x="0" y="448"/>
                  </a:cxn>
                  <a:cxn ang="0">
                    <a:pos x="18" y="399"/>
                  </a:cxn>
                  <a:cxn ang="0">
                    <a:pos x="36" y="344"/>
                  </a:cxn>
                  <a:cxn ang="0">
                    <a:pos x="52" y="286"/>
                  </a:cxn>
                  <a:cxn ang="0">
                    <a:pos x="67" y="226"/>
                  </a:cxn>
                  <a:cxn ang="0">
                    <a:pos x="81" y="166"/>
                  </a:cxn>
                  <a:cxn ang="0">
                    <a:pos x="92" y="107"/>
                  </a:cxn>
                  <a:cxn ang="0">
                    <a:pos x="102" y="51"/>
                  </a:cxn>
                  <a:cxn ang="0">
                    <a:pos x="109" y="0"/>
                  </a:cxn>
                  <a:cxn ang="0">
                    <a:pos x="115" y="16"/>
                  </a:cxn>
                  <a:cxn ang="0">
                    <a:pos x="121" y="33"/>
                  </a:cxn>
                  <a:cxn ang="0">
                    <a:pos x="127" y="51"/>
                  </a:cxn>
                  <a:cxn ang="0">
                    <a:pos x="132" y="67"/>
                  </a:cxn>
                </a:cxnLst>
                <a:rect l="0" t="0" r="r" b="b"/>
                <a:pathLst>
                  <a:path w="138" h="448">
                    <a:moveTo>
                      <a:pt x="132" y="67"/>
                    </a:moveTo>
                    <a:lnTo>
                      <a:pt x="137" y="107"/>
                    </a:lnTo>
                    <a:lnTo>
                      <a:pt x="138" y="149"/>
                    </a:lnTo>
                    <a:lnTo>
                      <a:pt x="136" y="194"/>
                    </a:lnTo>
                    <a:lnTo>
                      <a:pt x="127" y="240"/>
                    </a:lnTo>
                    <a:lnTo>
                      <a:pt x="110" y="289"/>
                    </a:lnTo>
                    <a:lnTo>
                      <a:pt x="85" y="340"/>
                    </a:lnTo>
                    <a:lnTo>
                      <a:pt x="48" y="393"/>
                    </a:lnTo>
                    <a:lnTo>
                      <a:pt x="0" y="448"/>
                    </a:lnTo>
                    <a:lnTo>
                      <a:pt x="18" y="399"/>
                    </a:lnTo>
                    <a:lnTo>
                      <a:pt x="36" y="344"/>
                    </a:lnTo>
                    <a:lnTo>
                      <a:pt x="52" y="286"/>
                    </a:lnTo>
                    <a:lnTo>
                      <a:pt x="67" y="226"/>
                    </a:lnTo>
                    <a:lnTo>
                      <a:pt x="81" y="166"/>
                    </a:lnTo>
                    <a:lnTo>
                      <a:pt x="92" y="107"/>
                    </a:lnTo>
                    <a:lnTo>
                      <a:pt x="102" y="51"/>
                    </a:lnTo>
                    <a:lnTo>
                      <a:pt x="109" y="0"/>
                    </a:lnTo>
                    <a:lnTo>
                      <a:pt x="115" y="16"/>
                    </a:lnTo>
                    <a:lnTo>
                      <a:pt x="121" y="33"/>
                    </a:lnTo>
                    <a:lnTo>
                      <a:pt x="127" y="51"/>
                    </a:lnTo>
                    <a:lnTo>
                      <a:pt x="132" y="67"/>
                    </a:lnTo>
                    <a:close/>
                  </a:path>
                </a:pathLst>
              </a:custGeom>
              <a:solidFill>
                <a:srgbClr val="FFD111"/>
              </a:solidFill>
              <a:ln w="9525">
                <a:noFill/>
                <a:round/>
                <a:headEnd/>
                <a:tailEnd/>
              </a:ln>
              <a:effectLst/>
            </p:spPr>
            <p:txBody>
              <a:bodyPr/>
              <a:lstStyle/>
              <a:p>
                <a:pPr>
                  <a:defRPr/>
                </a:pPr>
                <a:endParaRPr lang="en-US">
                  <a:latin typeface="Arial" charset="0"/>
                  <a:cs typeface="+mn-cs"/>
                </a:endParaRPr>
              </a:p>
            </p:txBody>
          </p:sp>
          <p:sp>
            <p:nvSpPr>
              <p:cNvPr id="6271" name="Freeform 127"/>
              <p:cNvSpPr>
                <a:spLocks/>
              </p:cNvSpPr>
              <p:nvPr/>
            </p:nvSpPr>
            <p:spPr bwMode="auto">
              <a:xfrm>
                <a:off x="2568" y="3029"/>
                <a:ext cx="63" cy="214"/>
              </a:xfrm>
              <a:custGeom>
                <a:avLst/>
                <a:gdLst/>
                <a:ahLst/>
                <a:cxnLst>
                  <a:cxn ang="0">
                    <a:pos x="126" y="63"/>
                  </a:cxn>
                  <a:cxn ang="0">
                    <a:pos x="130" y="102"/>
                  </a:cxn>
                  <a:cxn ang="0">
                    <a:pos x="131" y="142"/>
                  </a:cxn>
                  <a:cxn ang="0">
                    <a:pos x="129" y="185"/>
                  </a:cxn>
                  <a:cxn ang="0">
                    <a:pos x="120" y="230"/>
                  </a:cxn>
                  <a:cxn ang="0">
                    <a:pos x="104" y="277"/>
                  </a:cxn>
                  <a:cxn ang="0">
                    <a:pos x="80" y="326"/>
                  </a:cxn>
                  <a:cxn ang="0">
                    <a:pos x="46" y="377"/>
                  </a:cxn>
                  <a:cxn ang="0">
                    <a:pos x="0" y="429"/>
                  </a:cxn>
                  <a:cxn ang="0">
                    <a:pos x="17" y="382"/>
                  </a:cxn>
                  <a:cxn ang="0">
                    <a:pos x="34" y="329"/>
                  </a:cxn>
                  <a:cxn ang="0">
                    <a:pos x="49" y="273"/>
                  </a:cxn>
                  <a:cxn ang="0">
                    <a:pos x="64" y="217"/>
                  </a:cxn>
                  <a:cxn ang="0">
                    <a:pos x="77" y="159"/>
                  </a:cxn>
                  <a:cxn ang="0">
                    <a:pos x="88" y="103"/>
                  </a:cxn>
                  <a:cxn ang="0">
                    <a:pos x="97" y="50"/>
                  </a:cxn>
                  <a:cxn ang="0">
                    <a:pos x="104" y="0"/>
                  </a:cxn>
                  <a:cxn ang="0">
                    <a:pos x="110" y="15"/>
                  </a:cxn>
                  <a:cxn ang="0">
                    <a:pos x="116" y="32"/>
                  </a:cxn>
                  <a:cxn ang="0">
                    <a:pos x="120" y="46"/>
                  </a:cxn>
                  <a:cxn ang="0">
                    <a:pos x="126" y="63"/>
                  </a:cxn>
                </a:cxnLst>
                <a:rect l="0" t="0" r="r" b="b"/>
                <a:pathLst>
                  <a:path w="131" h="429">
                    <a:moveTo>
                      <a:pt x="126" y="63"/>
                    </a:moveTo>
                    <a:lnTo>
                      <a:pt x="130" y="102"/>
                    </a:lnTo>
                    <a:lnTo>
                      <a:pt x="131" y="142"/>
                    </a:lnTo>
                    <a:lnTo>
                      <a:pt x="129" y="185"/>
                    </a:lnTo>
                    <a:lnTo>
                      <a:pt x="120" y="230"/>
                    </a:lnTo>
                    <a:lnTo>
                      <a:pt x="104" y="277"/>
                    </a:lnTo>
                    <a:lnTo>
                      <a:pt x="80" y="326"/>
                    </a:lnTo>
                    <a:lnTo>
                      <a:pt x="46" y="377"/>
                    </a:lnTo>
                    <a:lnTo>
                      <a:pt x="0" y="429"/>
                    </a:lnTo>
                    <a:lnTo>
                      <a:pt x="17" y="382"/>
                    </a:lnTo>
                    <a:lnTo>
                      <a:pt x="34" y="329"/>
                    </a:lnTo>
                    <a:lnTo>
                      <a:pt x="49" y="273"/>
                    </a:lnTo>
                    <a:lnTo>
                      <a:pt x="64" y="217"/>
                    </a:lnTo>
                    <a:lnTo>
                      <a:pt x="77" y="159"/>
                    </a:lnTo>
                    <a:lnTo>
                      <a:pt x="88" y="103"/>
                    </a:lnTo>
                    <a:lnTo>
                      <a:pt x="97" y="50"/>
                    </a:lnTo>
                    <a:lnTo>
                      <a:pt x="104" y="0"/>
                    </a:lnTo>
                    <a:lnTo>
                      <a:pt x="110" y="15"/>
                    </a:lnTo>
                    <a:lnTo>
                      <a:pt x="116" y="32"/>
                    </a:lnTo>
                    <a:lnTo>
                      <a:pt x="120" y="46"/>
                    </a:lnTo>
                    <a:lnTo>
                      <a:pt x="126" y="63"/>
                    </a:lnTo>
                    <a:close/>
                  </a:path>
                </a:pathLst>
              </a:custGeom>
              <a:solidFill>
                <a:srgbClr val="FFD619"/>
              </a:solidFill>
              <a:ln w="9525">
                <a:noFill/>
                <a:round/>
                <a:headEnd/>
                <a:tailEnd/>
              </a:ln>
              <a:effectLst/>
            </p:spPr>
            <p:txBody>
              <a:bodyPr/>
              <a:lstStyle/>
              <a:p>
                <a:pPr>
                  <a:defRPr/>
                </a:pPr>
                <a:endParaRPr lang="en-US">
                  <a:latin typeface="Arial" charset="0"/>
                  <a:cs typeface="+mn-cs"/>
                </a:endParaRPr>
              </a:p>
            </p:txBody>
          </p:sp>
          <p:sp>
            <p:nvSpPr>
              <p:cNvPr id="6272" name="Freeform 128"/>
              <p:cNvSpPr>
                <a:spLocks/>
              </p:cNvSpPr>
              <p:nvPr/>
            </p:nvSpPr>
            <p:spPr bwMode="auto">
              <a:xfrm>
                <a:off x="2568" y="3034"/>
                <a:ext cx="63" cy="206"/>
              </a:xfrm>
              <a:custGeom>
                <a:avLst/>
                <a:gdLst/>
                <a:ahLst/>
                <a:cxnLst>
                  <a:cxn ang="0">
                    <a:pos x="121" y="58"/>
                  </a:cxn>
                  <a:cxn ang="0">
                    <a:pos x="125" y="96"/>
                  </a:cxn>
                  <a:cxn ang="0">
                    <a:pos x="125" y="136"/>
                  </a:cxn>
                  <a:cxn ang="0">
                    <a:pos x="122" y="177"/>
                  </a:cxn>
                  <a:cxn ang="0">
                    <a:pos x="114" y="221"/>
                  </a:cxn>
                  <a:cxn ang="0">
                    <a:pos x="99" y="266"/>
                  </a:cxn>
                  <a:cxn ang="0">
                    <a:pos x="76" y="313"/>
                  </a:cxn>
                  <a:cxn ang="0">
                    <a:pos x="44" y="361"/>
                  </a:cxn>
                  <a:cxn ang="0">
                    <a:pos x="0" y="411"/>
                  </a:cxn>
                  <a:cxn ang="0">
                    <a:pos x="16" y="365"/>
                  </a:cxn>
                  <a:cxn ang="0">
                    <a:pos x="32" y="315"/>
                  </a:cxn>
                  <a:cxn ang="0">
                    <a:pos x="49" y="262"/>
                  </a:cxn>
                  <a:cxn ang="0">
                    <a:pos x="62" y="208"/>
                  </a:cxn>
                  <a:cxn ang="0">
                    <a:pos x="74" y="154"/>
                  </a:cxn>
                  <a:cxn ang="0">
                    <a:pos x="85" y="101"/>
                  </a:cxn>
                  <a:cxn ang="0">
                    <a:pos x="93" y="48"/>
                  </a:cxn>
                  <a:cxn ang="0">
                    <a:pos x="100" y="0"/>
                  </a:cxn>
                  <a:cxn ang="0">
                    <a:pos x="106" y="13"/>
                  </a:cxn>
                  <a:cxn ang="0">
                    <a:pos x="111" y="28"/>
                  </a:cxn>
                  <a:cxn ang="0">
                    <a:pos x="116" y="43"/>
                  </a:cxn>
                  <a:cxn ang="0">
                    <a:pos x="121" y="58"/>
                  </a:cxn>
                </a:cxnLst>
                <a:rect l="0" t="0" r="r" b="b"/>
                <a:pathLst>
                  <a:path w="125" h="411">
                    <a:moveTo>
                      <a:pt x="121" y="58"/>
                    </a:moveTo>
                    <a:lnTo>
                      <a:pt x="125" y="96"/>
                    </a:lnTo>
                    <a:lnTo>
                      <a:pt x="125" y="136"/>
                    </a:lnTo>
                    <a:lnTo>
                      <a:pt x="122" y="177"/>
                    </a:lnTo>
                    <a:lnTo>
                      <a:pt x="114" y="221"/>
                    </a:lnTo>
                    <a:lnTo>
                      <a:pt x="99" y="266"/>
                    </a:lnTo>
                    <a:lnTo>
                      <a:pt x="76" y="313"/>
                    </a:lnTo>
                    <a:lnTo>
                      <a:pt x="44" y="361"/>
                    </a:lnTo>
                    <a:lnTo>
                      <a:pt x="0" y="411"/>
                    </a:lnTo>
                    <a:lnTo>
                      <a:pt x="16" y="365"/>
                    </a:lnTo>
                    <a:lnTo>
                      <a:pt x="32" y="315"/>
                    </a:lnTo>
                    <a:lnTo>
                      <a:pt x="49" y="262"/>
                    </a:lnTo>
                    <a:lnTo>
                      <a:pt x="62" y="208"/>
                    </a:lnTo>
                    <a:lnTo>
                      <a:pt x="74" y="154"/>
                    </a:lnTo>
                    <a:lnTo>
                      <a:pt x="85" y="101"/>
                    </a:lnTo>
                    <a:lnTo>
                      <a:pt x="93" y="48"/>
                    </a:lnTo>
                    <a:lnTo>
                      <a:pt x="100" y="0"/>
                    </a:lnTo>
                    <a:lnTo>
                      <a:pt x="106" y="13"/>
                    </a:lnTo>
                    <a:lnTo>
                      <a:pt x="111" y="28"/>
                    </a:lnTo>
                    <a:lnTo>
                      <a:pt x="116" y="43"/>
                    </a:lnTo>
                    <a:lnTo>
                      <a:pt x="121" y="58"/>
                    </a:lnTo>
                    <a:close/>
                  </a:path>
                </a:pathLst>
              </a:custGeom>
              <a:solidFill>
                <a:srgbClr val="FFDB21"/>
              </a:solidFill>
              <a:ln w="9525">
                <a:noFill/>
                <a:round/>
                <a:headEnd/>
                <a:tailEnd/>
              </a:ln>
              <a:effectLst/>
            </p:spPr>
            <p:txBody>
              <a:bodyPr/>
              <a:lstStyle/>
              <a:p>
                <a:pPr>
                  <a:defRPr/>
                </a:pPr>
                <a:endParaRPr lang="en-US">
                  <a:latin typeface="Arial" charset="0"/>
                  <a:cs typeface="+mn-cs"/>
                </a:endParaRPr>
              </a:p>
            </p:txBody>
          </p:sp>
          <p:sp>
            <p:nvSpPr>
              <p:cNvPr id="6273" name="Freeform 129"/>
              <p:cNvSpPr>
                <a:spLocks/>
              </p:cNvSpPr>
              <p:nvPr/>
            </p:nvSpPr>
            <p:spPr bwMode="auto">
              <a:xfrm>
                <a:off x="2571" y="3037"/>
                <a:ext cx="61" cy="198"/>
              </a:xfrm>
              <a:custGeom>
                <a:avLst/>
                <a:gdLst/>
                <a:ahLst/>
                <a:cxnLst>
                  <a:cxn ang="0">
                    <a:pos x="116" y="55"/>
                  </a:cxn>
                  <a:cxn ang="0">
                    <a:pos x="118" y="91"/>
                  </a:cxn>
                  <a:cxn ang="0">
                    <a:pos x="118" y="130"/>
                  </a:cxn>
                  <a:cxn ang="0">
                    <a:pos x="115" y="170"/>
                  </a:cxn>
                  <a:cxn ang="0">
                    <a:pos x="107" y="212"/>
                  </a:cxn>
                  <a:cxn ang="0">
                    <a:pos x="93" y="256"/>
                  </a:cxn>
                  <a:cxn ang="0">
                    <a:pos x="71" y="300"/>
                  </a:cxn>
                  <a:cxn ang="0">
                    <a:pos x="40" y="345"/>
                  </a:cxn>
                  <a:cxn ang="0">
                    <a:pos x="0" y="393"/>
                  </a:cxn>
                  <a:cxn ang="0">
                    <a:pos x="16" y="349"/>
                  </a:cxn>
                  <a:cxn ang="0">
                    <a:pos x="31" y="302"/>
                  </a:cxn>
                  <a:cxn ang="0">
                    <a:pos x="46" y="252"/>
                  </a:cxn>
                  <a:cxn ang="0">
                    <a:pos x="58" y="200"/>
                  </a:cxn>
                  <a:cxn ang="0">
                    <a:pos x="71" y="150"/>
                  </a:cxn>
                  <a:cxn ang="0">
                    <a:pos x="82" y="98"/>
                  </a:cxn>
                  <a:cxn ang="0">
                    <a:pos x="90" y="48"/>
                  </a:cxn>
                  <a:cxn ang="0">
                    <a:pos x="96" y="0"/>
                  </a:cxn>
                  <a:cxn ang="0">
                    <a:pos x="101" y="14"/>
                  </a:cxn>
                  <a:cxn ang="0">
                    <a:pos x="106" y="27"/>
                  </a:cxn>
                  <a:cxn ang="0">
                    <a:pos x="111" y="41"/>
                  </a:cxn>
                  <a:cxn ang="0">
                    <a:pos x="116" y="55"/>
                  </a:cxn>
                </a:cxnLst>
                <a:rect l="0" t="0" r="r" b="b"/>
                <a:pathLst>
                  <a:path w="118" h="393">
                    <a:moveTo>
                      <a:pt x="116" y="55"/>
                    </a:moveTo>
                    <a:lnTo>
                      <a:pt x="118" y="91"/>
                    </a:lnTo>
                    <a:lnTo>
                      <a:pt x="118" y="130"/>
                    </a:lnTo>
                    <a:lnTo>
                      <a:pt x="115" y="170"/>
                    </a:lnTo>
                    <a:lnTo>
                      <a:pt x="107" y="212"/>
                    </a:lnTo>
                    <a:lnTo>
                      <a:pt x="93" y="256"/>
                    </a:lnTo>
                    <a:lnTo>
                      <a:pt x="71" y="300"/>
                    </a:lnTo>
                    <a:lnTo>
                      <a:pt x="40" y="345"/>
                    </a:lnTo>
                    <a:lnTo>
                      <a:pt x="0" y="393"/>
                    </a:lnTo>
                    <a:lnTo>
                      <a:pt x="16" y="349"/>
                    </a:lnTo>
                    <a:lnTo>
                      <a:pt x="31" y="302"/>
                    </a:lnTo>
                    <a:lnTo>
                      <a:pt x="46" y="252"/>
                    </a:lnTo>
                    <a:lnTo>
                      <a:pt x="58" y="200"/>
                    </a:lnTo>
                    <a:lnTo>
                      <a:pt x="71" y="150"/>
                    </a:lnTo>
                    <a:lnTo>
                      <a:pt x="82" y="98"/>
                    </a:lnTo>
                    <a:lnTo>
                      <a:pt x="90" y="48"/>
                    </a:lnTo>
                    <a:lnTo>
                      <a:pt x="96" y="0"/>
                    </a:lnTo>
                    <a:lnTo>
                      <a:pt x="101" y="14"/>
                    </a:lnTo>
                    <a:lnTo>
                      <a:pt x="106" y="27"/>
                    </a:lnTo>
                    <a:lnTo>
                      <a:pt x="111" y="41"/>
                    </a:lnTo>
                    <a:lnTo>
                      <a:pt x="116" y="55"/>
                    </a:lnTo>
                    <a:close/>
                  </a:path>
                </a:pathLst>
              </a:custGeom>
              <a:solidFill>
                <a:srgbClr val="FFDD28"/>
              </a:solidFill>
              <a:ln w="9525">
                <a:noFill/>
                <a:round/>
                <a:headEnd/>
                <a:tailEnd/>
              </a:ln>
              <a:effectLst/>
            </p:spPr>
            <p:txBody>
              <a:bodyPr/>
              <a:lstStyle/>
              <a:p>
                <a:pPr>
                  <a:defRPr/>
                </a:pPr>
                <a:endParaRPr lang="en-US">
                  <a:latin typeface="Arial" charset="0"/>
                  <a:cs typeface="+mn-cs"/>
                </a:endParaRPr>
              </a:p>
            </p:txBody>
          </p:sp>
          <p:sp>
            <p:nvSpPr>
              <p:cNvPr id="6274" name="Freeform 130"/>
              <p:cNvSpPr>
                <a:spLocks/>
              </p:cNvSpPr>
              <p:nvPr/>
            </p:nvSpPr>
            <p:spPr bwMode="auto">
              <a:xfrm>
                <a:off x="2573" y="3042"/>
                <a:ext cx="58" cy="190"/>
              </a:xfrm>
              <a:custGeom>
                <a:avLst/>
                <a:gdLst/>
                <a:ahLst/>
                <a:cxnLst>
                  <a:cxn ang="0">
                    <a:pos x="111" y="52"/>
                  </a:cxn>
                  <a:cxn ang="0">
                    <a:pos x="112" y="86"/>
                  </a:cxn>
                  <a:cxn ang="0">
                    <a:pos x="112" y="123"/>
                  </a:cxn>
                  <a:cxn ang="0">
                    <a:pos x="109" y="162"/>
                  </a:cxn>
                  <a:cxn ang="0">
                    <a:pos x="101" y="204"/>
                  </a:cxn>
                  <a:cxn ang="0">
                    <a:pos x="88" y="245"/>
                  </a:cxn>
                  <a:cxn ang="0">
                    <a:pos x="67" y="288"/>
                  </a:cxn>
                  <a:cxn ang="0">
                    <a:pos x="38" y="333"/>
                  </a:cxn>
                  <a:cxn ang="0">
                    <a:pos x="0" y="377"/>
                  </a:cxn>
                  <a:cxn ang="0">
                    <a:pos x="15" y="334"/>
                  </a:cxn>
                  <a:cxn ang="0">
                    <a:pos x="30" y="288"/>
                  </a:cxn>
                  <a:cxn ang="0">
                    <a:pos x="44" y="242"/>
                  </a:cxn>
                  <a:cxn ang="0">
                    <a:pos x="57" y="194"/>
                  </a:cxn>
                  <a:cxn ang="0">
                    <a:pos x="68" y="144"/>
                  </a:cxn>
                  <a:cxn ang="0">
                    <a:pos x="78" y="96"/>
                  </a:cxn>
                  <a:cxn ang="0">
                    <a:pos x="87" y="47"/>
                  </a:cxn>
                  <a:cxn ang="0">
                    <a:pos x="92" y="0"/>
                  </a:cxn>
                  <a:cxn ang="0">
                    <a:pos x="97" y="13"/>
                  </a:cxn>
                  <a:cxn ang="0">
                    <a:pos x="102" y="25"/>
                  </a:cxn>
                  <a:cxn ang="0">
                    <a:pos x="106" y="39"/>
                  </a:cxn>
                  <a:cxn ang="0">
                    <a:pos x="111" y="52"/>
                  </a:cxn>
                </a:cxnLst>
                <a:rect l="0" t="0" r="r" b="b"/>
                <a:pathLst>
                  <a:path w="112" h="377">
                    <a:moveTo>
                      <a:pt x="111" y="52"/>
                    </a:moveTo>
                    <a:lnTo>
                      <a:pt x="112" y="86"/>
                    </a:lnTo>
                    <a:lnTo>
                      <a:pt x="112" y="123"/>
                    </a:lnTo>
                    <a:lnTo>
                      <a:pt x="109" y="162"/>
                    </a:lnTo>
                    <a:lnTo>
                      <a:pt x="101" y="204"/>
                    </a:lnTo>
                    <a:lnTo>
                      <a:pt x="88" y="245"/>
                    </a:lnTo>
                    <a:lnTo>
                      <a:pt x="67" y="288"/>
                    </a:lnTo>
                    <a:lnTo>
                      <a:pt x="38" y="333"/>
                    </a:lnTo>
                    <a:lnTo>
                      <a:pt x="0" y="377"/>
                    </a:lnTo>
                    <a:lnTo>
                      <a:pt x="15" y="334"/>
                    </a:lnTo>
                    <a:lnTo>
                      <a:pt x="30" y="288"/>
                    </a:lnTo>
                    <a:lnTo>
                      <a:pt x="44" y="242"/>
                    </a:lnTo>
                    <a:lnTo>
                      <a:pt x="57" y="194"/>
                    </a:lnTo>
                    <a:lnTo>
                      <a:pt x="68" y="144"/>
                    </a:lnTo>
                    <a:lnTo>
                      <a:pt x="78" y="96"/>
                    </a:lnTo>
                    <a:lnTo>
                      <a:pt x="87" y="47"/>
                    </a:lnTo>
                    <a:lnTo>
                      <a:pt x="92" y="0"/>
                    </a:lnTo>
                    <a:lnTo>
                      <a:pt x="97" y="13"/>
                    </a:lnTo>
                    <a:lnTo>
                      <a:pt x="102" y="25"/>
                    </a:lnTo>
                    <a:lnTo>
                      <a:pt x="106" y="39"/>
                    </a:lnTo>
                    <a:lnTo>
                      <a:pt x="111" y="52"/>
                    </a:lnTo>
                    <a:close/>
                  </a:path>
                </a:pathLst>
              </a:custGeom>
              <a:solidFill>
                <a:srgbClr val="FFE233"/>
              </a:solidFill>
              <a:ln w="9525">
                <a:noFill/>
                <a:round/>
                <a:headEnd/>
                <a:tailEnd/>
              </a:ln>
              <a:effectLst/>
            </p:spPr>
            <p:txBody>
              <a:bodyPr/>
              <a:lstStyle/>
              <a:p>
                <a:pPr>
                  <a:defRPr/>
                </a:pPr>
                <a:endParaRPr lang="en-US">
                  <a:latin typeface="Arial" charset="0"/>
                  <a:cs typeface="+mn-cs"/>
                </a:endParaRPr>
              </a:p>
            </p:txBody>
          </p:sp>
          <p:sp>
            <p:nvSpPr>
              <p:cNvPr id="6275" name="Freeform 131"/>
              <p:cNvSpPr>
                <a:spLocks/>
              </p:cNvSpPr>
              <p:nvPr/>
            </p:nvSpPr>
            <p:spPr bwMode="auto">
              <a:xfrm>
                <a:off x="2575" y="3048"/>
                <a:ext cx="53" cy="179"/>
              </a:xfrm>
              <a:custGeom>
                <a:avLst/>
                <a:gdLst/>
                <a:ahLst/>
                <a:cxnLst>
                  <a:cxn ang="0">
                    <a:pos x="106" y="48"/>
                  </a:cxn>
                  <a:cxn ang="0">
                    <a:pos x="106" y="81"/>
                  </a:cxn>
                  <a:cxn ang="0">
                    <a:pos x="106" y="117"/>
                  </a:cxn>
                  <a:cxn ang="0">
                    <a:pos x="101" y="155"/>
                  </a:cxn>
                  <a:cxn ang="0">
                    <a:pos x="94" y="194"/>
                  </a:cxn>
                  <a:cxn ang="0">
                    <a:pos x="82" y="234"/>
                  </a:cxn>
                  <a:cxn ang="0">
                    <a:pos x="62" y="275"/>
                  </a:cxn>
                  <a:cxn ang="0">
                    <a:pos x="36" y="317"/>
                  </a:cxn>
                  <a:cxn ang="0">
                    <a:pos x="0" y="359"/>
                  </a:cxn>
                  <a:cxn ang="0">
                    <a:pos x="15" y="317"/>
                  </a:cxn>
                  <a:cxn ang="0">
                    <a:pos x="29" y="275"/>
                  </a:cxn>
                  <a:cxn ang="0">
                    <a:pos x="41" y="230"/>
                  </a:cxn>
                  <a:cxn ang="0">
                    <a:pos x="54" y="185"/>
                  </a:cxn>
                  <a:cxn ang="0">
                    <a:pos x="64" y="139"/>
                  </a:cxn>
                  <a:cxn ang="0">
                    <a:pos x="74" y="93"/>
                  </a:cxn>
                  <a:cxn ang="0">
                    <a:pos x="82" y="46"/>
                  </a:cxn>
                  <a:cxn ang="0">
                    <a:pos x="87" y="0"/>
                  </a:cxn>
                  <a:cxn ang="0">
                    <a:pos x="92" y="12"/>
                  </a:cxn>
                  <a:cxn ang="0">
                    <a:pos x="97" y="23"/>
                  </a:cxn>
                  <a:cxn ang="0">
                    <a:pos x="101" y="36"/>
                  </a:cxn>
                  <a:cxn ang="0">
                    <a:pos x="106" y="48"/>
                  </a:cxn>
                </a:cxnLst>
                <a:rect l="0" t="0" r="r" b="b"/>
                <a:pathLst>
                  <a:path w="106" h="359">
                    <a:moveTo>
                      <a:pt x="106" y="48"/>
                    </a:moveTo>
                    <a:lnTo>
                      <a:pt x="106" y="81"/>
                    </a:lnTo>
                    <a:lnTo>
                      <a:pt x="106" y="117"/>
                    </a:lnTo>
                    <a:lnTo>
                      <a:pt x="101" y="155"/>
                    </a:lnTo>
                    <a:lnTo>
                      <a:pt x="94" y="194"/>
                    </a:lnTo>
                    <a:lnTo>
                      <a:pt x="82" y="234"/>
                    </a:lnTo>
                    <a:lnTo>
                      <a:pt x="62" y="275"/>
                    </a:lnTo>
                    <a:lnTo>
                      <a:pt x="36" y="317"/>
                    </a:lnTo>
                    <a:lnTo>
                      <a:pt x="0" y="359"/>
                    </a:lnTo>
                    <a:lnTo>
                      <a:pt x="15" y="317"/>
                    </a:lnTo>
                    <a:lnTo>
                      <a:pt x="29" y="275"/>
                    </a:lnTo>
                    <a:lnTo>
                      <a:pt x="41" y="230"/>
                    </a:lnTo>
                    <a:lnTo>
                      <a:pt x="54" y="185"/>
                    </a:lnTo>
                    <a:lnTo>
                      <a:pt x="64" y="139"/>
                    </a:lnTo>
                    <a:lnTo>
                      <a:pt x="74" y="93"/>
                    </a:lnTo>
                    <a:lnTo>
                      <a:pt x="82" y="46"/>
                    </a:lnTo>
                    <a:lnTo>
                      <a:pt x="87" y="0"/>
                    </a:lnTo>
                    <a:lnTo>
                      <a:pt x="92" y="12"/>
                    </a:lnTo>
                    <a:lnTo>
                      <a:pt x="97" y="23"/>
                    </a:lnTo>
                    <a:lnTo>
                      <a:pt x="101" y="36"/>
                    </a:lnTo>
                    <a:lnTo>
                      <a:pt x="106" y="48"/>
                    </a:lnTo>
                    <a:close/>
                  </a:path>
                </a:pathLst>
              </a:custGeom>
              <a:solidFill>
                <a:srgbClr val="FFE83A"/>
              </a:solidFill>
              <a:ln w="9525">
                <a:noFill/>
                <a:round/>
                <a:headEnd/>
                <a:tailEnd/>
              </a:ln>
              <a:effectLst/>
            </p:spPr>
            <p:txBody>
              <a:bodyPr/>
              <a:lstStyle/>
              <a:p>
                <a:pPr>
                  <a:defRPr/>
                </a:pPr>
                <a:endParaRPr lang="en-US">
                  <a:latin typeface="Arial" charset="0"/>
                  <a:cs typeface="+mn-cs"/>
                </a:endParaRPr>
              </a:p>
            </p:txBody>
          </p:sp>
          <p:sp>
            <p:nvSpPr>
              <p:cNvPr id="6276" name="Freeform 132"/>
              <p:cNvSpPr>
                <a:spLocks/>
              </p:cNvSpPr>
              <p:nvPr/>
            </p:nvSpPr>
            <p:spPr bwMode="auto">
              <a:xfrm>
                <a:off x="2578" y="3053"/>
                <a:ext cx="51" cy="171"/>
              </a:xfrm>
              <a:custGeom>
                <a:avLst/>
                <a:gdLst/>
                <a:ahLst/>
                <a:cxnLst>
                  <a:cxn ang="0">
                    <a:pos x="99" y="42"/>
                  </a:cxn>
                  <a:cxn ang="0">
                    <a:pos x="99" y="75"/>
                  </a:cxn>
                  <a:cxn ang="0">
                    <a:pos x="98" y="109"/>
                  </a:cxn>
                  <a:cxn ang="0">
                    <a:pos x="94" y="146"/>
                  </a:cxn>
                  <a:cxn ang="0">
                    <a:pos x="86" y="183"/>
                  </a:cxn>
                  <a:cxn ang="0">
                    <a:pos x="75" y="222"/>
                  </a:cxn>
                  <a:cxn ang="0">
                    <a:pos x="56" y="261"/>
                  </a:cxn>
                  <a:cxn ang="0">
                    <a:pos x="32" y="300"/>
                  </a:cxn>
                  <a:cxn ang="0">
                    <a:pos x="0" y="340"/>
                  </a:cxn>
                  <a:cxn ang="0">
                    <a:pos x="14" y="299"/>
                  </a:cxn>
                  <a:cxn ang="0">
                    <a:pos x="26" y="259"/>
                  </a:cxn>
                  <a:cxn ang="0">
                    <a:pos x="38" y="217"/>
                  </a:cxn>
                  <a:cxn ang="0">
                    <a:pos x="49" y="175"/>
                  </a:cxn>
                  <a:cxn ang="0">
                    <a:pos x="60" y="132"/>
                  </a:cxn>
                  <a:cxn ang="0">
                    <a:pos x="69" y="88"/>
                  </a:cxn>
                  <a:cxn ang="0">
                    <a:pos x="76" y="45"/>
                  </a:cxn>
                  <a:cxn ang="0">
                    <a:pos x="81" y="0"/>
                  </a:cxn>
                  <a:cxn ang="0">
                    <a:pos x="86" y="10"/>
                  </a:cxn>
                  <a:cxn ang="0">
                    <a:pos x="91" y="21"/>
                  </a:cxn>
                  <a:cxn ang="0">
                    <a:pos x="94" y="31"/>
                  </a:cxn>
                  <a:cxn ang="0">
                    <a:pos x="99" y="42"/>
                  </a:cxn>
                </a:cxnLst>
                <a:rect l="0" t="0" r="r" b="b"/>
                <a:pathLst>
                  <a:path w="99" h="340">
                    <a:moveTo>
                      <a:pt x="99" y="42"/>
                    </a:moveTo>
                    <a:lnTo>
                      <a:pt x="99" y="75"/>
                    </a:lnTo>
                    <a:lnTo>
                      <a:pt x="98" y="109"/>
                    </a:lnTo>
                    <a:lnTo>
                      <a:pt x="94" y="146"/>
                    </a:lnTo>
                    <a:lnTo>
                      <a:pt x="86" y="183"/>
                    </a:lnTo>
                    <a:lnTo>
                      <a:pt x="75" y="222"/>
                    </a:lnTo>
                    <a:lnTo>
                      <a:pt x="56" y="261"/>
                    </a:lnTo>
                    <a:lnTo>
                      <a:pt x="32" y="300"/>
                    </a:lnTo>
                    <a:lnTo>
                      <a:pt x="0" y="340"/>
                    </a:lnTo>
                    <a:lnTo>
                      <a:pt x="14" y="299"/>
                    </a:lnTo>
                    <a:lnTo>
                      <a:pt x="26" y="259"/>
                    </a:lnTo>
                    <a:lnTo>
                      <a:pt x="38" y="217"/>
                    </a:lnTo>
                    <a:lnTo>
                      <a:pt x="49" y="175"/>
                    </a:lnTo>
                    <a:lnTo>
                      <a:pt x="60" y="132"/>
                    </a:lnTo>
                    <a:lnTo>
                      <a:pt x="69" y="88"/>
                    </a:lnTo>
                    <a:lnTo>
                      <a:pt x="76" y="45"/>
                    </a:lnTo>
                    <a:lnTo>
                      <a:pt x="81" y="0"/>
                    </a:lnTo>
                    <a:lnTo>
                      <a:pt x="86" y="10"/>
                    </a:lnTo>
                    <a:lnTo>
                      <a:pt x="91" y="21"/>
                    </a:lnTo>
                    <a:lnTo>
                      <a:pt x="94" y="31"/>
                    </a:lnTo>
                    <a:lnTo>
                      <a:pt x="99" y="42"/>
                    </a:lnTo>
                    <a:close/>
                  </a:path>
                </a:pathLst>
              </a:custGeom>
              <a:solidFill>
                <a:srgbClr val="FFED44"/>
              </a:solidFill>
              <a:ln w="9525">
                <a:noFill/>
                <a:round/>
                <a:headEnd/>
                <a:tailEnd/>
              </a:ln>
              <a:effectLst/>
            </p:spPr>
            <p:txBody>
              <a:bodyPr/>
              <a:lstStyle/>
              <a:p>
                <a:pPr>
                  <a:defRPr/>
                </a:pPr>
                <a:endParaRPr lang="en-US">
                  <a:latin typeface="Arial" charset="0"/>
                  <a:cs typeface="+mn-cs"/>
                </a:endParaRPr>
              </a:p>
            </p:txBody>
          </p:sp>
          <p:sp>
            <p:nvSpPr>
              <p:cNvPr id="6277" name="Freeform 133"/>
              <p:cNvSpPr>
                <a:spLocks/>
              </p:cNvSpPr>
              <p:nvPr/>
            </p:nvSpPr>
            <p:spPr bwMode="auto">
              <a:xfrm>
                <a:off x="2580" y="3059"/>
                <a:ext cx="48" cy="160"/>
              </a:xfrm>
              <a:custGeom>
                <a:avLst/>
                <a:gdLst/>
                <a:ahLst/>
                <a:cxnLst>
                  <a:cxn ang="0">
                    <a:pos x="94" y="39"/>
                  </a:cxn>
                  <a:cxn ang="0">
                    <a:pos x="92" y="70"/>
                  </a:cxn>
                  <a:cxn ang="0">
                    <a:pos x="91" y="103"/>
                  </a:cxn>
                  <a:cxn ang="0">
                    <a:pos x="87" y="138"/>
                  </a:cxn>
                  <a:cxn ang="0">
                    <a:pos x="80" y="174"/>
                  </a:cxn>
                  <a:cxn ang="0">
                    <a:pos x="68" y="211"/>
                  </a:cxn>
                  <a:cxn ang="0">
                    <a:pos x="52" y="249"/>
                  </a:cxn>
                  <a:cxn ang="0">
                    <a:pos x="30" y="286"/>
                  </a:cxn>
                  <a:cxn ang="0">
                    <a:pos x="0" y="322"/>
                  </a:cxn>
                  <a:cxn ang="0">
                    <a:pos x="13" y="284"/>
                  </a:cxn>
                  <a:cxn ang="0">
                    <a:pos x="25" y="245"/>
                  </a:cxn>
                  <a:cxn ang="0">
                    <a:pos x="37" y="207"/>
                  </a:cxn>
                  <a:cxn ang="0">
                    <a:pos x="48" y="167"/>
                  </a:cxn>
                  <a:cxn ang="0">
                    <a:pos x="57" y="127"/>
                  </a:cxn>
                  <a:cxn ang="0">
                    <a:pos x="66" y="85"/>
                  </a:cxn>
                  <a:cxn ang="0">
                    <a:pos x="73" y="44"/>
                  </a:cxn>
                  <a:cxn ang="0">
                    <a:pos x="77" y="0"/>
                  </a:cxn>
                  <a:cxn ang="0">
                    <a:pos x="82" y="9"/>
                  </a:cxn>
                  <a:cxn ang="0">
                    <a:pos x="86" y="20"/>
                  </a:cxn>
                  <a:cxn ang="0">
                    <a:pos x="90" y="29"/>
                  </a:cxn>
                  <a:cxn ang="0">
                    <a:pos x="94" y="39"/>
                  </a:cxn>
                </a:cxnLst>
                <a:rect l="0" t="0" r="r" b="b"/>
                <a:pathLst>
                  <a:path w="94" h="322">
                    <a:moveTo>
                      <a:pt x="94" y="39"/>
                    </a:moveTo>
                    <a:lnTo>
                      <a:pt x="92" y="70"/>
                    </a:lnTo>
                    <a:lnTo>
                      <a:pt x="91" y="103"/>
                    </a:lnTo>
                    <a:lnTo>
                      <a:pt x="87" y="138"/>
                    </a:lnTo>
                    <a:lnTo>
                      <a:pt x="80" y="174"/>
                    </a:lnTo>
                    <a:lnTo>
                      <a:pt x="68" y="211"/>
                    </a:lnTo>
                    <a:lnTo>
                      <a:pt x="52" y="249"/>
                    </a:lnTo>
                    <a:lnTo>
                      <a:pt x="30" y="286"/>
                    </a:lnTo>
                    <a:lnTo>
                      <a:pt x="0" y="322"/>
                    </a:lnTo>
                    <a:lnTo>
                      <a:pt x="13" y="284"/>
                    </a:lnTo>
                    <a:lnTo>
                      <a:pt x="25" y="245"/>
                    </a:lnTo>
                    <a:lnTo>
                      <a:pt x="37" y="207"/>
                    </a:lnTo>
                    <a:lnTo>
                      <a:pt x="48" y="167"/>
                    </a:lnTo>
                    <a:lnTo>
                      <a:pt x="57" y="127"/>
                    </a:lnTo>
                    <a:lnTo>
                      <a:pt x="66" y="85"/>
                    </a:lnTo>
                    <a:lnTo>
                      <a:pt x="73" y="44"/>
                    </a:lnTo>
                    <a:lnTo>
                      <a:pt x="77" y="0"/>
                    </a:lnTo>
                    <a:lnTo>
                      <a:pt x="82" y="9"/>
                    </a:lnTo>
                    <a:lnTo>
                      <a:pt x="86" y="20"/>
                    </a:lnTo>
                    <a:lnTo>
                      <a:pt x="90" y="29"/>
                    </a:lnTo>
                    <a:lnTo>
                      <a:pt x="94" y="39"/>
                    </a:lnTo>
                    <a:close/>
                  </a:path>
                </a:pathLst>
              </a:custGeom>
              <a:solidFill>
                <a:srgbClr val="FFF24C"/>
              </a:solidFill>
              <a:ln w="9525">
                <a:noFill/>
                <a:round/>
                <a:headEnd/>
                <a:tailEnd/>
              </a:ln>
              <a:effectLst/>
            </p:spPr>
            <p:txBody>
              <a:bodyPr/>
              <a:lstStyle/>
              <a:p>
                <a:pPr>
                  <a:defRPr/>
                </a:pPr>
                <a:endParaRPr lang="en-US">
                  <a:latin typeface="Arial" charset="0"/>
                  <a:cs typeface="+mn-cs"/>
                </a:endParaRPr>
              </a:p>
            </p:txBody>
          </p:sp>
          <p:sp>
            <p:nvSpPr>
              <p:cNvPr id="6278" name="Freeform 134"/>
              <p:cNvSpPr>
                <a:spLocks/>
              </p:cNvSpPr>
              <p:nvPr/>
            </p:nvSpPr>
            <p:spPr bwMode="auto">
              <a:xfrm>
                <a:off x="2583" y="3064"/>
                <a:ext cx="46" cy="152"/>
              </a:xfrm>
              <a:custGeom>
                <a:avLst/>
                <a:gdLst/>
                <a:ahLst/>
                <a:cxnLst>
                  <a:cxn ang="0">
                    <a:pos x="89" y="35"/>
                  </a:cxn>
                  <a:cxn ang="0">
                    <a:pos x="87" y="65"/>
                  </a:cxn>
                  <a:cxn ang="0">
                    <a:pos x="85" y="96"/>
                  </a:cxn>
                  <a:cxn ang="0">
                    <a:pos x="81" y="129"/>
                  </a:cxn>
                  <a:cxn ang="0">
                    <a:pos x="74" y="164"/>
                  </a:cxn>
                  <a:cxn ang="0">
                    <a:pos x="62" y="200"/>
                  </a:cxn>
                  <a:cxn ang="0">
                    <a:pos x="47" y="235"/>
                  </a:cxn>
                  <a:cxn ang="0">
                    <a:pos x="26" y="271"/>
                  </a:cxn>
                  <a:cxn ang="0">
                    <a:pos x="0" y="304"/>
                  </a:cxn>
                  <a:cxn ang="0">
                    <a:pos x="11" y="268"/>
                  </a:cxn>
                  <a:cxn ang="0">
                    <a:pos x="23" y="232"/>
                  </a:cxn>
                  <a:cxn ang="0">
                    <a:pos x="34" y="195"/>
                  </a:cxn>
                  <a:cxn ang="0">
                    <a:pos x="45" y="158"/>
                  </a:cxn>
                  <a:cxn ang="0">
                    <a:pos x="54" y="121"/>
                  </a:cxn>
                  <a:cxn ang="0">
                    <a:pos x="62" y="82"/>
                  </a:cxn>
                  <a:cxn ang="0">
                    <a:pos x="68" y="43"/>
                  </a:cxn>
                  <a:cxn ang="0">
                    <a:pos x="72" y="0"/>
                  </a:cxn>
                  <a:cxn ang="0">
                    <a:pos x="77" y="8"/>
                  </a:cxn>
                  <a:cxn ang="0">
                    <a:pos x="81" y="18"/>
                  </a:cxn>
                  <a:cxn ang="0">
                    <a:pos x="84" y="26"/>
                  </a:cxn>
                  <a:cxn ang="0">
                    <a:pos x="89" y="35"/>
                  </a:cxn>
                </a:cxnLst>
                <a:rect l="0" t="0" r="r" b="b"/>
                <a:pathLst>
                  <a:path w="89" h="304">
                    <a:moveTo>
                      <a:pt x="89" y="35"/>
                    </a:moveTo>
                    <a:lnTo>
                      <a:pt x="87" y="65"/>
                    </a:lnTo>
                    <a:lnTo>
                      <a:pt x="85" y="96"/>
                    </a:lnTo>
                    <a:lnTo>
                      <a:pt x="81" y="129"/>
                    </a:lnTo>
                    <a:lnTo>
                      <a:pt x="74" y="164"/>
                    </a:lnTo>
                    <a:lnTo>
                      <a:pt x="62" y="200"/>
                    </a:lnTo>
                    <a:lnTo>
                      <a:pt x="47" y="235"/>
                    </a:lnTo>
                    <a:lnTo>
                      <a:pt x="26" y="271"/>
                    </a:lnTo>
                    <a:lnTo>
                      <a:pt x="0" y="304"/>
                    </a:lnTo>
                    <a:lnTo>
                      <a:pt x="11" y="268"/>
                    </a:lnTo>
                    <a:lnTo>
                      <a:pt x="23" y="232"/>
                    </a:lnTo>
                    <a:lnTo>
                      <a:pt x="34" y="195"/>
                    </a:lnTo>
                    <a:lnTo>
                      <a:pt x="45" y="158"/>
                    </a:lnTo>
                    <a:lnTo>
                      <a:pt x="54" y="121"/>
                    </a:lnTo>
                    <a:lnTo>
                      <a:pt x="62" y="82"/>
                    </a:lnTo>
                    <a:lnTo>
                      <a:pt x="68" y="43"/>
                    </a:lnTo>
                    <a:lnTo>
                      <a:pt x="72" y="0"/>
                    </a:lnTo>
                    <a:lnTo>
                      <a:pt x="77" y="8"/>
                    </a:lnTo>
                    <a:lnTo>
                      <a:pt x="81" y="18"/>
                    </a:lnTo>
                    <a:lnTo>
                      <a:pt x="84" y="26"/>
                    </a:lnTo>
                    <a:lnTo>
                      <a:pt x="89" y="35"/>
                    </a:lnTo>
                    <a:close/>
                  </a:path>
                </a:pathLst>
              </a:custGeom>
              <a:solidFill>
                <a:srgbClr val="FFF454"/>
              </a:solidFill>
              <a:ln w="9525">
                <a:noFill/>
                <a:round/>
                <a:headEnd/>
                <a:tailEnd/>
              </a:ln>
              <a:effectLst/>
            </p:spPr>
            <p:txBody>
              <a:bodyPr/>
              <a:lstStyle/>
              <a:p>
                <a:pPr>
                  <a:defRPr/>
                </a:pPr>
                <a:endParaRPr lang="en-US">
                  <a:latin typeface="Arial" charset="0"/>
                  <a:cs typeface="+mn-cs"/>
                </a:endParaRPr>
              </a:p>
            </p:txBody>
          </p:sp>
          <p:sp>
            <p:nvSpPr>
              <p:cNvPr id="6279" name="Freeform 135"/>
              <p:cNvSpPr>
                <a:spLocks/>
              </p:cNvSpPr>
              <p:nvPr/>
            </p:nvSpPr>
            <p:spPr bwMode="auto">
              <a:xfrm>
                <a:off x="2585" y="3067"/>
                <a:ext cx="41" cy="144"/>
              </a:xfrm>
              <a:custGeom>
                <a:avLst/>
                <a:gdLst/>
                <a:ahLst/>
                <a:cxnLst>
                  <a:cxn ang="0">
                    <a:pos x="82" y="33"/>
                  </a:cxn>
                  <a:cxn ang="0">
                    <a:pos x="80" y="60"/>
                  </a:cxn>
                  <a:cxn ang="0">
                    <a:pos x="78" y="91"/>
                  </a:cxn>
                  <a:cxn ang="0">
                    <a:pos x="73" y="124"/>
                  </a:cxn>
                  <a:cxn ang="0">
                    <a:pos x="66" y="157"/>
                  </a:cxn>
                  <a:cxn ang="0">
                    <a:pos x="56" y="190"/>
                  </a:cxn>
                  <a:cxn ang="0">
                    <a:pos x="42" y="224"/>
                  </a:cxn>
                  <a:cxn ang="0">
                    <a:pos x="24" y="257"/>
                  </a:cxn>
                  <a:cxn ang="0">
                    <a:pos x="0" y="288"/>
                  </a:cxn>
                  <a:cxn ang="0">
                    <a:pos x="11" y="253"/>
                  </a:cxn>
                  <a:cxn ang="0">
                    <a:pos x="21" y="219"/>
                  </a:cxn>
                  <a:cxn ang="0">
                    <a:pos x="32" y="185"/>
                  </a:cxn>
                  <a:cxn ang="0">
                    <a:pos x="42" y="151"/>
                  </a:cxn>
                  <a:cxn ang="0">
                    <a:pos x="50" y="117"/>
                  </a:cxn>
                  <a:cxn ang="0">
                    <a:pos x="57" y="80"/>
                  </a:cxn>
                  <a:cxn ang="0">
                    <a:pos x="64" y="42"/>
                  </a:cxn>
                  <a:cxn ang="0">
                    <a:pos x="67" y="0"/>
                  </a:cxn>
                  <a:cxn ang="0">
                    <a:pos x="72" y="8"/>
                  </a:cxn>
                  <a:cxn ang="0">
                    <a:pos x="76" y="17"/>
                  </a:cxn>
                  <a:cxn ang="0">
                    <a:pos x="79" y="25"/>
                  </a:cxn>
                  <a:cxn ang="0">
                    <a:pos x="82" y="33"/>
                  </a:cxn>
                </a:cxnLst>
                <a:rect l="0" t="0" r="r" b="b"/>
                <a:pathLst>
                  <a:path w="82" h="288">
                    <a:moveTo>
                      <a:pt x="82" y="33"/>
                    </a:moveTo>
                    <a:lnTo>
                      <a:pt x="80" y="60"/>
                    </a:lnTo>
                    <a:lnTo>
                      <a:pt x="78" y="91"/>
                    </a:lnTo>
                    <a:lnTo>
                      <a:pt x="73" y="124"/>
                    </a:lnTo>
                    <a:lnTo>
                      <a:pt x="66" y="157"/>
                    </a:lnTo>
                    <a:lnTo>
                      <a:pt x="56" y="190"/>
                    </a:lnTo>
                    <a:lnTo>
                      <a:pt x="42" y="224"/>
                    </a:lnTo>
                    <a:lnTo>
                      <a:pt x="24" y="257"/>
                    </a:lnTo>
                    <a:lnTo>
                      <a:pt x="0" y="288"/>
                    </a:lnTo>
                    <a:lnTo>
                      <a:pt x="11" y="253"/>
                    </a:lnTo>
                    <a:lnTo>
                      <a:pt x="21" y="219"/>
                    </a:lnTo>
                    <a:lnTo>
                      <a:pt x="32" y="185"/>
                    </a:lnTo>
                    <a:lnTo>
                      <a:pt x="42" y="151"/>
                    </a:lnTo>
                    <a:lnTo>
                      <a:pt x="50" y="117"/>
                    </a:lnTo>
                    <a:lnTo>
                      <a:pt x="57" y="80"/>
                    </a:lnTo>
                    <a:lnTo>
                      <a:pt x="64" y="42"/>
                    </a:lnTo>
                    <a:lnTo>
                      <a:pt x="67" y="0"/>
                    </a:lnTo>
                    <a:lnTo>
                      <a:pt x="72" y="8"/>
                    </a:lnTo>
                    <a:lnTo>
                      <a:pt x="76" y="17"/>
                    </a:lnTo>
                    <a:lnTo>
                      <a:pt x="79" y="25"/>
                    </a:lnTo>
                    <a:lnTo>
                      <a:pt x="82" y="33"/>
                    </a:lnTo>
                    <a:close/>
                  </a:path>
                </a:pathLst>
              </a:custGeom>
              <a:solidFill>
                <a:srgbClr val="FFF95B"/>
              </a:solidFill>
              <a:ln w="9525">
                <a:noFill/>
                <a:round/>
                <a:headEnd/>
                <a:tailEnd/>
              </a:ln>
              <a:effectLst/>
            </p:spPr>
            <p:txBody>
              <a:bodyPr/>
              <a:lstStyle/>
              <a:p>
                <a:pPr>
                  <a:defRPr/>
                </a:pPr>
                <a:endParaRPr lang="en-US">
                  <a:latin typeface="Arial" charset="0"/>
                  <a:cs typeface="+mn-cs"/>
                </a:endParaRPr>
              </a:p>
            </p:txBody>
          </p:sp>
          <p:sp>
            <p:nvSpPr>
              <p:cNvPr id="6280" name="Freeform 136"/>
              <p:cNvSpPr>
                <a:spLocks/>
              </p:cNvSpPr>
              <p:nvPr/>
            </p:nvSpPr>
            <p:spPr bwMode="auto">
              <a:xfrm>
                <a:off x="2588" y="3072"/>
                <a:ext cx="39" cy="136"/>
              </a:xfrm>
              <a:custGeom>
                <a:avLst/>
                <a:gdLst/>
                <a:ahLst/>
                <a:cxnLst>
                  <a:cxn ang="0">
                    <a:pos x="77" y="27"/>
                  </a:cxn>
                  <a:cxn ang="0">
                    <a:pos x="75" y="54"/>
                  </a:cxn>
                  <a:cxn ang="0">
                    <a:pos x="72" y="84"/>
                  </a:cxn>
                  <a:cxn ang="0">
                    <a:pos x="67" y="114"/>
                  </a:cxn>
                  <a:cxn ang="0">
                    <a:pos x="60" y="146"/>
                  </a:cxn>
                  <a:cxn ang="0">
                    <a:pos x="51" y="178"/>
                  </a:cxn>
                  <a:cxn ang="0">
                    <a:pos x="38" y="209"/>
                  </a:cxn>
                  <a:cxn ang="0">
                    <a:pos x="22" y="241"/>
                  </a:cxn>
                  <a:cxn ang="0">
                    <a:pos x="0" y="269"/>
                  </a:cxn>
                  <a:cxn ang="0">
                    <a:pos x="11" y="236"/>
                  </a:cxn>
                  <a:cxn ang="0">
                    <a:pos x="21" y="204"/>
                  </a:cxn>
                  <a:cxn ang="0">
                    <a:pos x="30" y="173"/>
                  </a:cxn>
                  <a:cxn ang="0">
                    <a:pos x="39" y="141"/>
                  </a:cxn>
                  <a:cxn ang="0">
                    <a:pos x="47" y="110"/>
                  </a:cxn>
                  <a:cxn ang="0">
                    <a:pos x="54" y="77"/>
                  </a:cxn>
                  <a:cxn ang="0">
                    <a:pos x="60" y="40"/>
                  </a:cxn>
                  <a:cxn ang="0">
                    <a:pos x="63" y="0"/>
                  </a:cxn>
                  <a:cxn ang="0">
                    <a:pos x="77" y="27"/>
                  </a:cxn>
                </a:cxnLst>
                <a:rect l="0" t="0" r="r" b="b"/>
                <a:pathLst>
                  <a:path w="77" h="269">
                    <a:moveTo>
                      <a:pt x="77" y="27"/>
                    </a:moveTo>
                    <a:lnTo>
                      <a:pt x="75" y="54"/>
                    </a:lnTo>
                    <a:lnTo>
                      <a:pt x="72" y="84"/>
                    </a:lnTo>
                    <a:lnTo>
                      <a:pt x="67" y="114"/>
                    </a:lnTo>
                    <a:lnTo>
                      <a:pt x="60" y="146"/>
                    </a:lnTo>
                    <a:lnTo>
                      <a:pt x="51" y="178"/>
                    </a:lnTo>
                    <a:lnTo>
                      <a:pt x="38" y="209"/>
                    </a:lnTo>
                    <a:lnTo>
                      <a:pt x="22" y="241"/>
                    </a:lnTo>
                    <a:lnTo>
                      <a:pt x="0" y="269"/>
                    </a:lnTo>
                    <a:lnTo>
                      <a:pt x="11" y="236"/>
                    </a:lnTo>
                    <a:lnTo>
                      <a:pt x="21" y="204"/>
                    </a:lnTo>
                    <a:lnTo>
                      <a:pt x="30" y="173"/>
                    </a:lnTo>
                    <a:lnTo>
                      <a:pt x="39" y="141"/>
                    </a:lnTo>
                    <a:lnTo>
                      <a:pt x="47" y="110"/>
                    </a:lnTo>
                    <a:lnTo>
                      <a:pt x="54" y="77"/>
                    </a:lnTo>
                    <a:lnTo>
                      <a:pt x="60" y="40"/>
                    </a:lnTo>
                    <a:lnTo>
                      <a:pt x="63" y="0"/>
                    </a:lnTo>
                    <a:lnTo>
                      <a:pt x="77" y="27"/>
                    </a:lnTo>
                    <a:close/>
                  </a:path>
                </a:pathLst>
              </a:custGeom>
              <a:solidFill>
                <a:srgbClr val="FFFF66"/>
              </a:solidFill>
              <a:ln w="9525">
                <a:noFill/>
                <a:round/>
                <a:headEnd/>
                <a:tailEnd/>
              </a:ln>
              <a:effectLst/>
            </p:spPr>
            <p:txBody>
              <a:bodyPr/>
              <a:lstStyle/>
              <a:p>
                <a:pPr>
                  <a:defRPr/>
                </a:pPr>
                <a:endParaRPr lang="en-US">
                  <a:latin typeface="Arial" charset="0"/>
                  <a:cs typeface="+mn-cs"/>
                </a:endParaRPr>
              </a:p>
            </p:txBody>
          </p:sp>
          <p:sp>
            <p:nvSpPr>
              <p:cNvPr id="6281" name="Freeform 137"/>
              <p:cNvSpPr>
                <a:spLocks/>
              </p:cNvSpPr>
              <p:nvPr/>
            </p:nvSpPr>
            <p:spPr bwMode="auto">
              <a:xfrm>
                <a:off x="2406" y="3107"/>
                <a:ext cx="44" cy="350"/>
              </a:xfrm>
              <a:custGeom>
                <a:avLst/>
                <a:gdLst/>
                <a:ahLst/>
                <a:cxnLst>
                  <a:cxn ang="0">
                    <a:pos x="64" y="143"/>
                  </a:cxn>
                  <a:cxn ang="0">
                    <a:pos x="56" y="10"/>
                  </a:cxn>
                  <a:cxn ang="0">
                    <a:pos x="88" y="0"/>
                  </a:cxn>
                  <a:cxn ang="0">
                    <a:pos x="88" y="57"/>
                  </a:cxn>
                  <a:cxn ang="0">
                    <a:pos x="71" y="704"/>
                  </a:cxn>
                  <a:cxn ang="0">
                    <a:pos x="0" y="704"/>
                  </a:cxn>
                  <a:cxn ang="0">
                    <a:pos x="3" y="700"/>
                  </a:cxn>
                  <a:cxn ang="0">
                    <a:pos x="8" y="691"/>
                  </a:cxn>
                  <a:cxn ang="0">
                    <a:pos x="17" y="677"/>
                  </a:cxn>
                  <a:cxn ang="0">
                    <a:pos x="27" y="659"/>
                  </a:cxn>
                  <a:cxn ang="0">
                    <a:pos x="36" y="640"/>
                  </a:cxn>
                  <a:cxn ang="0">
                    <a:pos x="44" y="620"/>
                  </a:cxn>
                  <a:cxn ang="0">
                    <a:pos x="50" y="601"/>
                  </a:cxn>
                  <a:cxn ang="0">
                    <a:pos x="52" y="584"/>
                  </a:cxn>
                  <a:cxn ang="0">
                    <a:pos x="51" y="455"/>
                  </a:cxn>
                  <a:cxn ang="0">
                    <a:pos x="52" y="313"/>
                  </a:cxn>
                  <a:cxn ang="0">
                    <a:pos x="56" y="197"/>
                  </a:cxn>
                  <a:cxn ang="0">
                    <a:pos x="64" y="143"/>
                  </a:cxn>
                </a:cxnLst>
                <a:rect l="0" t="0" r="r" b="b"/>
                <a:pathLst>
                  <a:path w="88" h="704">
                    <a:moveTo>
                      <a:pt x="64" y="143"/>
                    </a:moveTo>
                    <a:lnTo>
                      <a:pt x="56" y="10"/>
                    </a:lnTo>
                    <a:lnTo>
                      <a:pt x="88" y="0"/>
                    </a:lnTo>
                    <a:lnTo>
                      <a:pt x="88" y="57"/>
                    </a:lnTo>
                    <a:lnTo>
                      <a:pt x="71" y="704"/>
                    </a:lnTo>
                    <a:lnTo>
                      <a:pt x="0" y="704"/>
                    </a:lnTo>
                    <a:lnTo>
                      <a:pt x="3" y="700"/>
                    </a:lnTo>
                    <a:lnTo>
                      <a:pt x="8" y="691"/>
                    </a:lnTo>
                    <a:lnTo>
                      <a:pt x="17" y="677"/>
                    </a:lnTo>
                    <a:lnTo>
                      <a:pt x="27" y="659"/>
                    </a:lnTo>
                    <a:lnTo>
                      <a:pt x="36" y="640"/>
                    </a:lnTo>
                    <a:lnTo>
                      <a:pt x="44" y="620"/>
                    </a:lnTo>
                    <a:lnTo>
                      <a:pt x="50" y="601"/>
                    </a:lnTo>
                    <a:lnTo>
                      <a:pt x="52" y="584"/>
                    </a:lnTo>
                    <a:lnTo>
                      <a:pt x="51" y="455"/>
                    </a:lnTo>
                    <a:lnTo>
                      <a:pt x="52" y="313"/>
                    </a:lnTo>
                    <a:lnTo>
                      <a:pt x="56" y="197"/>
                    </a:lnTo>
                    <a:lnTo>
                      <a:pt x="64" y="143"/>
                    </a:lnTo>
                    <a:close/>
                  </a:path>
                </a:pathLst>
              </a:custGeom>
              <a:solidFill>
                <a:srgbClr val="FFEF3F"/>
              </a:solidFill>
              <a:ln w="9525">
                <a:noFill/>
                <a:round/>
                <a:headEnd/>
                <a:tailEnd/>
              </a:ln>
              <a:effectLst/>
            </p:spPr>
            <p:txBody>
              <a:bodyPr/>
              <a:lstStyle/>
              <a:p>
                <a:pPr>
                  <a:defRPr/>
                </a:pPr>
                <a:endParaRPr lang="en-US">
                  <a:latin typeface="Arial" charset="0"/>
                  <a:cs typeface="+mn-cs"/>
                </a:endParaRPr>
              </a:p>
            </p:txBody>
          </p:sp>
          <p:sp>
            <p:nvSpPr>
              <p:cNvPr id="6282" name="Freeform 138"/>
              <p:cNvSpPr>
                <a:spLocks/>
              </p:cNvSpPr>
              <p:nvPr/>
            </p:nvSpPr>
            <p:spPr bwMode="auto">
              <a:xfrm>
                <a:off x="2452" y="3107"/>
                <a:ext cx="31" cy="350"/>
              </a:xfrm>
              <a:custGeom>
                <a:avLst/>
                <a:gdLst/>
                <a:ahLst/>
                <a:cxnLst>
                  <a:cxn ang="0">
                    <a:pos x="8" y="143"/>
                  </a:cxn>
                  <a:cxn ang="0">
                    <a:pos x="4" y="10"/>
                  </a:cxn>
                  <a:cxn ang="0">
                    <a:pos x="23" y="0"/>
                  </a:cxn>
                  <a:cxn ang="0">
                    <a:pos x="23" y="56"/>
                  </a:cxn>
                  <a:cxn ang="0">
                    <a:pos x="27" y="626"/>
                  </a:cxn>
                  <a:cxn ang="0">
                    <a:pos x="65" y="701"/>
                  </a:cxn>
                  <a:cxn ang="0">
                    <a:pos x="2" y="701"/>
                  </a:cxn>
                  <a:cxn ang="0">
                    <a:pos x="2" y="616"/>
                  </a:cxn>
                  <a:cxn ang="0">
                    <a:pos x="0" y="428"/>
                  </a:cxn>
                  <a:cxn ang="0">
                    <a:pos x="3" y="237"/>
                  </a:cxn>
                  <a:cxn ang="0">
                    <a:pos x="8" y="143"/>
                  </a:cxn>
                </a:cxnLst>
                <a:rect l="0" t="0" r="r" b="b"/>
                <a:pathLst>
                  <a:path w="65" h="701">
                    <a:moveTo>
                      <a:pt x="8" y="143"/>
                    </a:moveTo>
                    <a:lnTo>
                      <a:pt x="4" y="10"/>
                    </a:lnTo>
                    <a:lnTo>
                      <a:pt x="23" y="0"/>
                    </a:lnTo>
                    <a:lnTo>
                      <a:pt x="23" y="56"/>
                    </a:lnTo>
                    <a:lnTo>
                      <a:pt x="27" y="626"/>
                    </a:lnTo>
                    <a:lnTo>
                      <a:pt x="65" y="701"/>
                    </a:lnTo>
                    <a:lnTo>
                      <a:pt x="2" y="701"/>
                    </a:lnTo>
                    <a:lnTo>
                      <a:pt x="2" y="616"/>
                    </a:lnTo>
                    <a:lnTo>
                      <a:pt x="0" y="428"/>
                    </a:lnTo>
                    <a:lnTo>
                      <a:pt x="3" y="237"/>
                    </a:lnTo>
                    <a:lnTo>
                      <a:pt x="8" y="143"/>
                    </a:lnTo>
                    <a:close/>
                  </a:path>
                </a:pathLst>
              </a:custGeom>
              <a:solidFill>
                <a:srgbClr val="FFEF3F"/>
              </a:solidFill>
              <a:ln w="9525">
                <a:noFill/>
                <a:round/>
                <a:headEnd/>
                <a:tailEnd/>
              </a:ln>
              <a:effectLst/>
            </p:spPr>
            <p:txBody>
              <a:bodyPr/>
              <a:lstStyle/>
              <a:p>
                <a:pPr>
                  <a:defRPr/>
                </a:pPr>
                <a:endParaRPr lang="en-US">
                  <a:latin typeface="Arial" charset="0"/>
                  <a:cs typeface="+mn-cs"/>
                </a:endParaRPr>
              </a:p>
            </p:txBody>
          </p:sp>
          <p:sp>
            <p:nvSpPr>
              <p:cNvPr id="6283" name="Freeform 139"/>
              <p:cNvSpPr>
                <a:spLocks/>
              </p:cNvSpPr>
              <p:nvPr/>
            </p:nvSpPr>
            <p:spPr bwMode="auto">
              <a:xfrm>
                <a:off x="2345" y="3463"/>
                <a:ext cx="184" cy="130"/>
              </a:xfrm>
              <a:custGeom>
                <a:avLst/>
                <a:gdLst/>
                <a:ahLst/>
                <a:cxnLst>
                  <a:cxn ang="0">
                    <a:pos x="0" y="0"/>
                  </a:cxn>
                  <a:cxn ang="0">
                    <a:pos x="368" y="1"/>
                  </a:cxn>
                  <a:cxn ang="0">
                    <a:pos x="356" y="19"/>
                  </a:cxn>
                  <a:cxn ang="0">
                    <a:pos x="353" y="57"/>
                  </a:cxn>
                  <a:cxn ang="0">
                    <a:pos x="334" y="67"/>
                  </a:cxn>
                  <a:cxn ang="0">
                    <a:pos x="334" y="82"/>
                  </a:cxn>
                  <a:cxn ang="0">
                    <a:pos x="354" y="82"/>
                  </a:cxn>
                  <a:cxn ang="0">
                    <a:pos x="353" y="108"/>
                  </a:cxn>
                  <a:cxn ang="0">
                    <a:pos x="338" y="114"/>
                  </a:cxn>
                  <a:cxn ang="0">
                    <a:pos x="350" y="129"/>
                  </a:cxn>
                  <a:cxn ang="0">
                    <a:pos x="350" y="148"/>
                  </a:cxn>
                  <a:cxn ang="0">
                    <a:pos x="340" y="159"/>
                  </a:cxn>
                  <a:cxn ang="0">
                    <a:pos x="355" y="174"/>
                  </a:cxn>
                  <a:cxn ang="0">
                    <a:pos x="351" y="191"/>
                  </a:cxn>
                  <a:cxn ang="0">
                    <a:pos x="343" y="205"/>
                  </a:cxn>
                  <a:cxn ang="0">
                    <a:pos x="335" y="228"/>
                  </a:cxn>
                  <a:cxn ang="0">
                    <a:pos x="320" y="244"/>
                  </a:cxn>
                  <a:cxn ang="0">
                    <a:pos x="311" y="249"/>
                  </a:cxn>
                  <a:cxn ang="0">
                    <a:pos x="298" y="252"/>
                  </a:cxn>
                  <a:cxn ang="0">
                    <a:pos x="283" y="256"/>
                  </a:cxn>
                  <a:cxn ang="0">
                    <a:pos x="266" y="258"/>
                  </a:cxn>
                  <a:cxn ang="0">
                    <a:pos x="249" y="260"/>
                  </a:cxn>
                  <a:cxn ang="0">
                    <a:pos x="229" y="261"/>
                  </a:cxn>
                  <a:cxn ang="0">
                    <a:pos x="209" y="262"/>
                  </a:cxn>
                  <a:cxn ang="0">
                    <a:pos x="188" y="262"/>
                  </a:cxn>
                  <a:cxn ang="0">
                    <a:pos x="167" y="262"/>
                  </a:cxn>
                  <a:cxn ang="0">
                    <a:pos x="146" y="261"/>
                  </a:cxn>
                  <a:cxn ang="0">
                    <a:pos x="127" y="260"/>
                  </a:cxn>
                  <a:cxn ang="0">
                    <a:pos x="108" y="258"/>
                  </a:cxn>
                  <a:cxn ang="0">
                    <a:pos x="91" y="256"/>
                  </a:cxn>
                  <a:cxn ang="0">
                    <a:pos x="76" y="252"/>
                  </a:cxn>
                  <a:cxn ang="0">
                    <a:pos x="62" y="249"/>
                  </a:cxn>
                  <a:cxn ang="0">
                    <a:pos x="52" y="244"/>
                  </a:cxn>
                  <a:cxn ang="0">
                    <a:pos x="45" y="232"/>
                  </a:cxn>
                  <a:cxn ang="0">
                    <a:pos x="41" y="221"/>
                  </a:cxn>
                  <a:cxn ang="0">
                    <a:pos x="37" y="209"/>
                  </a:cxn>
                  <a:cxn ang="0">
                    <a:pos x="36" y="197"/>
                  </a:cxn>
                  <a:cxn ang="0">
                    <a:pos x="23" y="189"/>
                  </a:cxn>
                  <a:cxn ang="0">
                    <a:pos x="20" y="171"/>
                  </a:cxn>
                  <a:cxn ang="0">
                    <a:pos x="39" y="160"/>
                  </a:cxn>
                  <a:cxn ang="0">
                    <a:pos x="14" y="160"/>
                  </a:cxn>
                  <a:cxn ang="0">
                    <a:pos x="15" y="133"/>
                  </a:cxn>
                  <a:cxn ang="0">
                    <a:pos x="35" y="125"/>
                  </a:cxn>
                  <a:cxn ang="0">
                    <a:pos x="16" y="109"/>
                  </a:cxn>
                  <a:cxn ang="0">
                    <a:pos x="12" y="94"/>
                  </a:cxn>
                  <a:cxn ang="0">
                    <a:pos x="34" y="83"/>
                  </a:cxn>
                  <a:cxn ang="0">
                    <a:pos x="32" y="69"/>
                  </a:cxn>
                  <a:cxn ang="0">
                    <a:pos x="13" y="60"/>
                  </a:cxn>
                  <a:cxn ang="0">
                    <a:pos x="13" y="26"/>
                  </a:cxn>
                  <a:cxn ang="0">
                    <a:pos x="0" y="0"/>
                  </a:cxn>
                </a:cxnLst>
                <a:rect l="0" t="0" r="r" b="b"/>
                <a:pathLst>
                  <a:path w="368" h="262">
                    <a:moveTo>
                      <a:pt x="0" y="0"/>
                    </a:moveTo>
                    <a:lnTo>
                      <a:pt x="368" y="1"/>
                    </a:lnTo>
                    <a:lnTo>
                      <a:pt x="356" y="19"/>
                    </a:lnTo>
                    <a:lnTo>
                      <a:pt x="353" y="57"/>
                    </a:lnTo>
                    <a:lnTo>
                      <a:pt x="334" y="67"/>
                    </a:lnTo>
                    <a:lnTo>
                      <a:pt x="334" y="82"/>
                    </a:lnTo>
                    <a:lnTo>
                      <a:pt x="354" y="82"/>
                    </a:lnTo>
                    <a:lnTo>
                      <a:pt x="353" y="108"/>
                    </a:lnTo>
                    <a:lnTo>
                      <a:pt x="338" y="114"/>
                    </a:lnTo>
                    <a:lnTo>
                      <a:pt x="350" y="129"/>
                    </a:lnTo>
                    <a:lnTo>
                      <a:pt x="350" y="148"/>
                    </a:lnTo>
                    <a:lnTo>
                      <a:pt x="340" y="159"/>
                    </a:lnTo>
                    <a:lnTo>
                      <a:pt x="355" y="174"/>
                    </a:lnTo>
                    <a:lnTo>
                      <a:pt x="351" y="191"/>
                    </a:lnTo>
                    <a:lnTo>
                      <a:pt x="343" y="205"/>
                    </a:lnTo>
                    <a:lnTo>
                      <a:pt x="335" y="228"/>
                    </a:lnTo>
                    <a:lnTo>
                      <a:pt x="320" y="244"/>
                    </a:lnTo>
                    <a:lnTo>
                      <a:pt x="311" y="249"/>
                    </a:lnTo>
                    <a:lnTo>
                      <a:pt x="298" y="252"/>
                    </a:lnTo>
                    <a:lnTo>
                      <a:pt x="283" y="256"/>
                    </a:lnTo>
                    <a:lnTo>
                      <a:pt x="266" y="258"/>
                    </a:lnTo>
                    <a:lnTo>
                      <a:pt x="249" y="260"/>
                    </a:lnTo>
                    <a:lnTo>
                      <a:pt x="229" y="261"/>
                    </a:lnTo>
                    <a:lnTo>
                      <a:pt x="209" y="262"/>
                    </a:lnTo>
                    <a:lnTo>
                      <a:pt x="188" y="262"/>
                    </a:lnTo>
                    <a:lnTo>
                      <a:pt x="167" y="262"/>
                    </a:lnTo>
                    <a:lnTo>
                      <a:pt x="146" y="261"/>
                    </a:lnTo>
                    <a:lnTo>
                      <a:pt x="127" y="260"/>
                    </a:lnTo>
                    <a:lnTo>
                      <a:pt x="108" y="258"/>
                    </a:lnTo>
                    <a:lnTo>
                      <a:pt x="91" y="256"/>
                    </a:lnTo>
                    <a:lnTo>
                      <a:pt x="76" y="252"/>
                    </a:lnTo>
                    <a:lnTo>
                      <a:pt x="62" y="249"/>
                    </a:lnTo>
                    <a:lnTo>
                      <a:pt x="52" y="244"/>
                    </a:lnTo>
                    <a:lnTo>
                      <a:pt x="45" y="232"/>
                    </a:lnTo>
                    <a:lnTo>
                      <a:pt x="41" y="221"/>
                    </a:lnTo>
                    <a:lnTo>
                      <a:pt x="37" y="209"/>
                    </a:lnTo>
                    <a:lnTo>
                      <a:pt x="36" y="197"/>
                    </a:lnTo>
                    <a:lnTo>
                      <a:pt x="23" y="189"/>
                    </a:lnTo>
                    <a:lnTo>
                      <a:pt x="20" y="171"/>
                    </a:lnTo>
                    <a:lnTo>
                      <a:pt x="39" y="160"/>
                    </a:lnTo>
                    <a:lnTo>
                      <a:pt x="14" y="160"/>
                    </a:lnTo>
                    <a:lnTo>
                      <a:pt x="15" y="133"/>
                    </a:lnTo>
                    <a:lnTo>
                      <a:pt x="35" y="125"/>
                    </a:lnTo>
                    <a:lnTo>
                      <a:pt x="16" y="109"/>
                    </a:lnTo>
                    <a:lnTo>
                      <a:pt x="12" y="94"/>
                    </a:lnTo>
                    <a:lnTo>
                      <a:pt x="34" y="83"/>
                    </a:lnTo>
                    <a:lnTo>
                      <a:pt x="32" y="69"/>
                    </a:lnTo>
                    <a:lnTo>
                      <a:pt x="13" y="60"/>
                    </a:lnTo>
                    <a:lnTo>
                      <a:pt x="13" y="26"/>
                    </a:lnTo>
                    <a:lnTo>
                      <a:pt x="0" y="0"/>
                    </a:lnTo>
                    <a:close/>
                  </a:path>
                </a:pathLst>
              </a:custGeom>
              <a:solidFill>
                <a:srgbClr val="33353A"/>
              </a:solidFill>
              <a:ln w="9525">
                <a:noFill/>
                <a:round/>
                <a:headEnd/>
                <a:tailEnd/>
              </a:ln>
              <a:effectLst/>
            </p:spPr>
            <p:txBody>
              <a:bodyPr/>
              <a:lstStyle/>
              <a:p>
                <a:pPr>
                  <a:defRPr/>
                </a:pPr>
                <a:endParaRPr lang="en-US">
                  <a:latin typeface="Arial" charset="0"/>
                  <a:cs typeface="+mn-cs"/>
                </a:endParaRPr>
              </a:p>
            </p:txBody>
          </p:sp>
          <p:sp>
            <p:nvSpPr>
              <p:cNvPr id="6284" name="Freeform 140"/>
              <p:cNvSpPr>
                <a:spLocks/>
              </p:cNvSpPr>
              <p:nvPr/>
            </p:nvSpPr>
            <p:spPr bwMode="auto">
              <a:xfrm>
                <a:off x="2350" y="3465"/>
                <a:ext cx="172" cy="130"/>
              </a:xfrm>
              <a:custGeom>
                <a:avLst/>
                <a:gdLst/>
                <a:ahLst/>
                <a:cxnLst>
                  <a:cxn ang="0">
                    <a:pos x="42" y="0"/>
                  </a:cxn>
                  <a:cxn ang="0">
                    <a:pos x="107" y="0"/>
                  </a:cxn>
                  <a:cxn ang="0">
                    <a:pos x="171" y="0"/>
                  </a:cxn>
                  <a:cxn ang="0">
                    <a:pos x="236" y="0"/>
                  </a:cxn>
                  <a:cxn ang="0">
                    <a:pos x="300" y="0"/>
                  </a:cxn>
                  <a:cxn ang="0">
                    <a:pos x="341" y="5"/>
                  </a:cxn>
                  <a:cxn ang="0">
                    <a:pos x="333" y="19"/>
                  </a:cxn>
                  <a:cxn ang="0">
                    <a:pos x="330" y="47"/>
                  </a:cxn>
                  <a:cxn ang="0">
                    <a:pos x="321" y="61"/>
                  </a:cxn>
                  <a:cxn ang="0">
                    <a:pos x="313" y="69"/>
                  </a:cxn>
                  <a:cxn ang="0">
                    <a:pos x="313" y="81"/>
                  </a:cxn>
                  <a:cxn ang="0">
                    <a:pos x="327" y="81"/>
                  </a:cxn>
                  <a:cxn ang="0">
                    <a:pos x="331" y="95"/>
                  </a:cxn>
                  <a:cxn ang="0">
                    <a:pos x="327" y="108"/>
                  </a:cxn>
                  <a:cxn ang="0">
                    <a:pos x="315" y="113"/>
                  </a:cxn>
                  <a:cxn ang="0">
                    <a:pos x="326" y="125"/>
                  </a:cxn>
                  <a:cxn ang="0">
                    <a:pos x="328" y="137"/>
                  </a:cxn>
                  <a:cxn ang="0">
                    <a:pos x="326" y="150"/>
                  </a:cxn>
                  <a:cxn ang="0">
                    <a:pos x="318" y="158"/>
                  </a:cxn>
                  <a:cxn ang="0">
                    <a:pos x="328" y="168"/>
                  </a:cxn>
                  <a:cxn ang="0">
                    <a:pos x="330" y="180"/>
                  </a:cxn>
                  <a:cxn ang="0">
                    <a:pos x="327" y="192"/>
                  </a:cxn>
                  <a:cxn ang="0">
                    <a:pos x="321" y="203"/>
                  </a:cxn>
                  <a:cxn ang="0">
                    <a:pos x="315" y="221"/>
                  </a:cxn>
                  <a:cxn ang="0">
                    <a:pos x="307" y="234"/>
                  </a:cxn>
                  <a:cxn ang="0">
                    <a:pos x="291" y="247"/>
                  </a:cxn>
                  <a:cxn ang="0">
                    <a:pos x="250" y="256"/>
                  </a:cxn>
                  <a:cxn ang="0">
                    <a:pos x="195" y="260"/>
                  </a:cxn>
                  <a:cxn ang="0">
                    <a:pos x="137" y="260"/>
                  </a:cxn>
                  <a:cxn ang="0">
                    <a:pos x="85" y="255"/>
                  </a:cxn>
                  <a:cxn ang="0">
                    <a:pos x="48" y="243"/>
                  </a:cxn>
                  <a:cxn ang="0">
                    <a:pos x="35" y="207"/>
                  </a:cxn>
                  <a:cxn ang="0">
                    <a:pos x="27" y="190"/>
                  </a:cxn>
                  <a:cxn ang="0">
                    <a:pos x="20" y="182"/>
                  </a:cxn>
                  <a:cxn ang="0">
                    <a:pos x="18" y="169"/>
                  </a:cxn>
                  <a:cxn ang="0">
                    <a:pos x="32" y="161"/>
                  </a:cxn>
                  <a:cxn ang="0">
                    <a:pos x="25" y="158"/>
                  </a:cxn>
                  <a:cxn ang="0">
                    <a:pos x="14" y="152"/>
                  </a:cxn>
                  <a:cxn ang="0">
                    <a:pos x="14" y="131"/>
                  </a:cxn>
                  <a:cxn ang="0">
                    <a:pos x="27" y="126"/>
                  </a:cxn>
                  <a:cxn ang="0">
                    <a:pos x="24" y="116"/>
                  </a:cxn>
                  <a:cxn ang="0">
                    <a:pos x="14" y="105"/>
                  </a:cxn>
                  <a:cxn ang="0">
                    <a:pos x="11" y="93"/>
                  </a:cxn>
                  <a:cxn ang="0">
                    <a:pos x="27" y="84"/>
                  </a:cxn>
                  <a:cxn ang="0">
                    <a:pos x="31" y="75"/>
                  </a:cxn>
                  <a:cxn ang="0">
                    <a:pos x="25" y="65"/>
                  </a:cxn>
                  <a:cxn ang="0">
                    <a:pos x="11" y="59"/>
                  </a:cxn>
                  <a:cxn ang="0">
                    <a:pos x="11" y="34"/>
                  </a:cxn>
                  <a:cxn ang="0">
                    <a:pos x="5" y="13"/>
                  </a:cxn>
                </a:cxnLst>
                <a:rect l="0" t="0" r="r" b="b"/>
                <a:pathLst>
                  <a:path w="343" h="262">
                    <a:moveTo>
                      <a:pt x="0" y="0"/>
                    </a:moveTo>
                    <a:lnTo>
                      <a:pt x="22" y="0"/>
                    </a:lnTo>
                    <a:lnTo>
                      <a:pt x="42" y="0"/>
                    </a:lnTo>
                    <a:lnTo>
                      <a:pt x="64" y="0"/>
                    </a:lnTo>
                    <a:lnTo>
                      <a:pt x="85" y="0"/>
                    </a:lnTo>
                    <a:lnTo>
                      <a:pt x="107" y="0"/>
                    </a:lnTo>
                    <a:lnTo>
                      <a:pt x="129" y="0"/>
                    </a:lnTo>
                    <a:lnTo>
                      <a:pt x="149" y="0"/>
                    </a:lnTo>
                    <a:lnTo>
                      <a:pt x="171" y="0"/>
                    </a:lnTo>
                    <a:lnTo>
                      <a:pt x="193" y="0"/>
                    </a:lnTo>
                    <a:lnTo>
                      <a:pt x="214" y="0"/>
                    </a:lnTo>
                    <a:lnTo>
                      <a:pt x="236" y="0"/>
                    </a:lnTo>
                    <a:lnTo>
                      <a:pt x="258" y="0"/>
                    </a:lnTo>
                    <a:lnTo>
                      <a:pt x="278" y="0"/>
                    </a:lnTo>
                    <a:lnTo>
                      <a:pt x="300" y="0"/>
                    </a:lnTo>
                    <a:lnTo>
                      <a:pt x="321" y="0"/>
                    </a:lnTo>
                    <a:lnTo>
                      <a:pt x="343" y="0"/>
                    </a:lnTo>
                    <a:lnTo>
                      <a:pt x="341" y="5"/>
                    </a:lnTo>
                    <a:lnTo>
                      <a:pt x="338" y="9"/>
                    </a:lnTo>
                    <a:lnTo>
                      <a:pt x="335" y="14"/>
                    </a:lnTo>
                    <a:lnTo>
                      <a:pt x="333" y="19"/>
                    </a:lnTo>
                    <a:lnTo>
                      <a:pt x="331" y="28"/>
                    </a:lnTo>
                    <a:lnTo>
                      <a:pt x="331" y="37"/>
                    </a:lnTo>
                    <a:lnTo>
                      <a:pt x="330" y="47"/>
                    </a:lnTo>
                    <a:lnTo>
                      <a:pt x="329" y="57"/>
                    </a:lnTo>
                    <a:lnTo>
                      <a:pt x="324" y="59"/>
                    </a:lnTo>
                    <a:lnTo>
                      <a:pt x="321" y="61"/>
                    </a:lnTo>
                    <a:lnTo>
                      <a:pt x="316" y="63"/>
                    </a:lnTo>
                    <a:lnTo>
                      <a:pt x="313" y="66"/>
                    </a:lnTo>
                    <a:lnTo>
                      <a:pt x="313" y="69"/>
                    </a:lnTo>
                    <a:lnTo>
                      <a:pt x="313" y="73"/>
                    </a:lnTo>
                    <a:lnTo>
                      <a:pt x="313" y="77"/>
                    </a:lnTo>
                    <a:lnTo>
                      <a:pt x="313" y="81"/>
                    </a:lnTo>
                    <a:lnTo>
                      <a:pt x="318" y="81"/>
                    </a:lnTo>
                    <a:lnTo>
                      <a:pt x="322" y="81"/>
                    </a:lnTo>
                    <a:lnTo>
                      <a:pt x="327" y="81"/>
                    </a:lnTo>
                    <a:lnTo>
                      <a:pt x="331" y="81"/>
                    </a:lnTo>
                    <a:lnTo>
                      <a:pt x="331" y="88"/>
                    </a:lnTo>
                    <a:lnTo>
                      <a:pt x="331" y="95"/>
                    </a:lnTo>
                    <a:lnTo>
                      <a:pt x="330" y="101"/>
                    </a:lnTo>
                    <a:lnTo>
                      <a:pt x="330" y="107"/>
                    </a:lnTo>
                    <a:lnTo>
                      <a:pt x="327" y="108"/>
                    </a:lnTo>
                    <a:lnTo>
                      <a:pt x="323" y="110"/>
                    </a:lnTo>
                    <a:lnTo>
                      <a:pt x="320" y="112"/>
                    </a:lnTo>
                    <a:lnTo>
                      <a:pt x="315" y="113"/>
                    </a:lnTo>
                    <a:lnTo>
                      <a:pt x="319" y="116"/>
                    </a:lnTo>
                    <a:lnTo>
                      <a:pt x="322" y="120"/>
                    </a:lnTo>
                    <a:lnTo>
                      <a:pt x="326" y="125"/>
                    </a:lnTo>
                    <a:lnTo>
                      <a:pt x="328" y="128"/>
                    </a:lnTo>
                    <a:lnTo>
                      <a:pt x="328" y="133"/>
                    </a:lnTo>
                    <a:lnTo>
                      <a:pt x="328" y="137"/>
                    </a:lnTo>
                    <a:lnTo>
                      <a:pt x="328" y="142"/>
                    </a:lnTo>
                    <a:lnTo>
                      <a:pt x="328" y="146"/>
                    </a:lnTo>
                    <a:lnTo>
                      <a:pt x="326" y="150"/>
                    </a:lnTo>
                    <a:lnTo>
                      <a:pt x="323" y="152"/>
                    </a:lnTo>
                    <a:lnTo>
                      <a:pt x="320" y="156"/>
                    </a:lnTo>
                    <a:lnTo>
                      <a:pt x="318" y="158"/>
                    </a:lnTo>
                    <a:lnTo>
                      <a:pt x="321" y="161"/>
                    </a:lnTo>
                    <a:lnTo>
                      <a:pt x="324" y="165"/>
                    </a:lnTo>
                    <a:lnTo>
                      <a:pt x="328" y="168"/>
                    </a:lnTo>
                    <a:lnTo>
                      <a:pt x="331" y="172"/>
                    </a:lnTo>
                    <a:lnTo>
                      <a:pt x="330" y="176"/>
                    </a:lnTo>
                    <a:lnTo>
                      <a:pt x="330" y="180"/>
                    </a:lnTo>
                    <a:lnTo>
                      <a:pt x="329" y="184"/>
                    </a:lnTo>
                    <a:lnTo>
                      <a:pt x="328" y="189"/>
                    </a:lnTo>
                    <a:lnTo>
                      <a:pt x="327" y="192"/>
                    </a:lnTo>
                    <a:lnTo>
                      <a:pt x="324" y="196"/>
                    </a:lnTo>
                    <a:lnTo>
                      <a:pt x="323" y="199"/>
                    </a:lnTo>
                    <a:lnTo>
                      <a:pt x="321" y="203"/>
                    </a:lnTo>
                    <a:lnTo>
                      <a:pt x="319" y="209"/>
                    </a:lnTo>
                    <a:lnTo>
                      <a:pt x="318" y="214"/>
                    </a:lnTo>
                    <a:lnTo>
                      <a:pt x="315" y="221"/>
                    </a:lnTo>
                    <a:lnTo>
                      <a:pt x="313" y="227"/>
                    </a:lnTo>
                    <a:lnTo>
                      <a:pt x="309" y="230"/>
                    </a:lnTo>
                    <a:lnTo>
                      <a:pt x="307" y="234"/>
                    </a:lnTo>
                    <a:lnTo>
                      <a:pt x="304" y="239"/>
                    </a:lnTo>
                    <a:lnTo>
                      <a:pt x="300" y="242"/>
                    </a:lnTo>
                    <a:lnTo>
                      <a:pt x="291" y="247"/>
                    </a:lnTo>
                    <a:lnTo>
                      <a:pt x="280" y="250"/>
                    </a:lnTo>
                    <a:lnTo>
                      <a:pt x="266" y="254"/>
                    </a:lnTo>
                    <a:lnTo>
                      <a:pt x="250" y="256"/>
                    </a:lnTo>
                    <a:lnTo>
                      <a:pt x="232" y="258"/>
                    </a:lnTo>
                    <a:lnTo>
                      <a:pt x="214" y="260"/>
                    </a:lnTo>
                    <a:lnTo>
                      <a:pt x="195" y="260"/>
                    </a:lnTo>
                    <a:lnTo>
                      <a:pt x="176" y="262"/>
                    </a:lnTo>
                    <a:lnTo>
                      <a:pt x="156" y="260"/>
                    </a:lnTo>
                    <a:lnTo>
                      <a:pt x="137" y="260"/>
                    </a:lnTo>
                    <a:lnTo>
                      <a:pt x="118" y="259"/>
                    </a:lnTo>
                    <a:lnTo>
                      <a:pt x="101" y="257"/>
                    </a:lnTo>
                    <a:lnTo>
                      <a:pt x="85" y="255"/>
                    </a:lnTo>
                    <a:lnTo>
                      <a:pt x="70" y="251"/>
                    </a:lnTo>
                    <a:lnTo>
                      <a:pt x="57" y="248"/>
                    </a:lnTo>
                    <a:lnTo>
                      <a:pt x="48" y="243"/>
                    </a:lnTo>
                    <a:lnTo>
                      <a:pt x="42" y="232"/>
                    </a:lnTo>
                    <a:lnTo>
                      <a:pt x="38" y="219"/>
                    </a:lnTo>
                    <a:lnTo>
                      <a:pt x="35" y="207"/>
                    </a:lnTo>
                    <a:lnTo>
                      <a:pt x="34" y="195"/>
                    </a:lnTo>
                    <a:lnTo>
                      <a:pt x="31" y="192"/>
                    </a:lnTo>
                    <a:lnTo>
                      <a:pt x="27" y="190"/>
                    </a:lnTo>
                    <a:lnTo>
                      <a:pt x="24" y="189"/>
                    </a:lnTo>
                    <a:lnTo>
                      <a:pt x="22" y="187"/>
                    </a:lnTo>
                    <a:lnTo>
                      <a:pt x="20" y="182"/>
                    </a:lnTo>
                    <a:lnTo>
                      <a:pt x="20" y="177"/>
                    </a:lnTo>
                    <a:lnTo>
                      <a:pt x="19" y="174"/>
                    </a:lnTo>
                    <a:lnTo>
                      <a:pt x="18" y="169"/>
                    </a:lnTo>
                    <a:lnTo>
                      <a:pt x="23" y="166"/>
                    </a:lnTo>
                    <a:lnTo>
                      <a:pt x="27" y="164"/>
                    </a:lnTo>
                    <a:lnTo>
                      <a:pt x="32" y="161"/>
                    </a:lnTo>
                    <a:lnTo>
                      <a:pt x="37" y="158"/>
                    </a:lnTo>
                    <a:lnTo>
                      <a:pt x="31" y="158"/>
                    </a:lnTo>
                    <a:lnTo>
                      <a:pt x="25" y="158"/>
                    </a:lnTo>
                    <a:lnTo>
                      <a:pt x="19" y="158"/>
                    </a:lnTo>
                    <a:lnTo>
                      <a:pt x="14" y="158"/>
                    </a:lnTo>
                    <a:lnTo>
                      <a:pt x="14" y="152"/>
                    </a:lnTo>
                    <a:lnTo>
                      <a:pt x="14" y="145"/>
                    </a:lnTo>
                    <a:lnTo>
                      <a:pt x="14" y="138"/>
                    </a:lnTo>
                    <a:lnTo>
                      <a:pt x="14" y="131"/>
                    </a:lnTo>
                    <a:lnTo>
                      <a:pt x="18" y="129"/>
                    </a:lnTo>
                    <a:lnTo>
                      <a:pt x="23" y="128"/>
                    </a:lnTo>
                    <a:lnTo>
                      <a:pt x="27" y="126"/>
                    </a:lnTo>
                    <a:lnTo>
                      <a:pt x="32" y="125"/>
                    </a:lnTo>
                    <a:lnTo>
                      <a:pt x="27" y="120"/>
                    </a:lnTo>
                    <a:lnTo>
                      <a:pt x="24" y="116"/>
                    </a:lnTo>
                    <a:lnTo>
                      <a:pt x="19" y="113"/>
                    </a:lnTo>
                    <a:lnTo>
                      <a:pt x="15" y="108"/>
                    </a:lnTo>
                    <a:lnTo>
                      <a:pt x="14" y="105"/>
                    </a:lnTo>
                    <a:lnTo>
                      <a:pt x="14" y="100"/>
                    </a:lnTo>
                    <a:lnTo>
                      <a:pt x="12" y="97"/>
                    </a:lnTo>
                    <a:lnTo>
                      <a:pt x="11" y="93"/>
                    </a:lnTo>
                    <a:lnTo>
                      <a:pt x="17" y="91"/>
                    </a:lnTo>
                    <a:lnTo>
                      <a:pt x="22" y="88"/>
                    </a:lnTo>
                    <a:lnTo>
                      <a:pt x="27" y="84"/>
                    </a:lnTo>
                    <a:lnTo>
                      <a:pt x="32" y="82"/>
                    </a:lnTo>
                    <a:lnTo>
                      <a:pt x="31" y="78"/>
                    </a:lnTo>
                    <a:lnTo>
                      <a:pt x="31" y="75"/>
                    </a:lnTo>
                    <a:lnTo>
                      <a:pt x="31" y="72"/>
                    </a:lnTo>
                    <a:lnTo>
                      <a:pt x="30" y="67"/>
                    </a:lnTo>
                    <a:lnTo>
                      <a:pt x="25" y="65"/>
                    </a:lnTo>
                    <a:lnTo>
                      <a:pt x="20" y="62"/>
                    </a:lnTo>
                    <a:lnTo>
                      <a:pt x="16" y="61"/>
                    </a:lnTo>
                    <a:lnTo>
                      <a:pt x="11" y="59"/>
                    </a:lnTo>
                    <a:lnTo>
                      <a:pt x="11" y="51"/>
                    </a:lnTo>
                    <a:lnTo>
                      <a:pt x="11" y="42"/>
                    </a:lnTo>
                    <a:lnTo>
                      <a:pt x="11" y="34"/>
                    </a:lnTo>
                    <a:lnTo>
                      <a:pt x="11" y="25"/>
                    </a:lnTo>
                    <a:lnTo>
                      <a:pt x="9" y="20"/>
                    </a:lnTo>
                    <a:lnTo>
                      <a:pt x="5" y="13"/>
                    </a:lnTo>
                    <a:lnTo>
                      <a:pt x="2" y="6"/>
                    </a:lnTo>
                    <a:lnTo>
                      <a:pt x="0" y="0"/>
                    </a:lnTo>
                    <a:close/>
                  </a:path>
                </a:pathLst>
              </a:custGeom>
              <a:solidFill>
                <a:srgbClr val="3D3F42"/>
              </a:solidFill>
              <a:ln w="9525">
                <a:noFill/>
                <a:round/>
                <a:headEnd/>
                <a:tailEnd/>
              </a:ln>
              <a:effectLst/>
            </p:spPr>
            <p:txBody>
              <a:bodyPr/>
              <a:lstStyle/>
              <a:p>
                <a:pPr>
                  <a:defRPr/>
                </a:pPr>
                <a:endParaRPr lang="en-US">
                  <a:latin typeface="Arial" charset="0"/>
                  <a:cs typeface="+mn-cs"/>
                </a:endParaRPr>
              </a:p>
            </p:txBody>
          </p:sp>
          <p:sp>
            <p:nvSpPr>
              <p:cNvPr id="6285" name="Freeform 141"/>
              <p:cNvSpPr>
                <a:spLocks/>
              </p:cNvSpPr>
              <p:nvPr/>
            </p:nvSpPr>
            <p:spPr bwMode="auto">
              <a:xfrm>
                <a:off x="2357" y="3465"/>
                <a:ext cx="160" cy="130"/>
              </a:xfrm>
              <a:custGeom>
                <a:avLst/>
                <a:gdLst/>
                <a:ahLst/>
                <a:cxnLst>
                  <a:cxn ang="0">
                    <a:pos x="41" y="0"/>
                  </a:cxn>
                  <a:cxn ang="0">
                    <a:pos x="100" y="0"/>
                  </a:cxn>
                  <a:cxn ang="0">
                    <a:pos x="160" y="0"/>
                  </a:cxn>
                  <a:cxn ang="0">
                    <a:pos x="220" y="0"/>
                  </a:cxn>
                  <a:cxn ang="0">
                    <a:pos x="280" y="0"/>
                  </a:cxn>
                  <a:cxn ang="0">
                    <a:pos x="318" y="5"/>
                  </a:cxn>
                  <a:cxn ang="0">
                    <a:pos x="311" y="19"/>
                  </a:cxn>
                  <a:cxn ang="0">
                    <a:pos x="309" y="47"/>
                  </a:cxn>
                  <a:cxn ang="0">
                    <a:pos x="300" y="61"/>
                  </a:cxn>
                  <a:cxn ang="0">
                    <a:pos x="292" y="69"/>
                  </a:cxn>
                  <a:cxn ang="0">
                    <a:pos x="292" y="81"/>
                  </a:cxn>
                  <a:cxn ang="0">
                    <a:pos x="304" y="81"/>
                  </a:cxn>
                  <a:cxn ang="0">
                    <a:pos x="309" y="94"/>
                  </a:cxn>
                  <a:cxn ang="0">
                    <a:pos x="304" y="109"/>
                  </a:cxn>
                  <a:cxn ang="0">
                    <a:pos x="295" y="112"/>
                  </a:cxn>
                  <a:cxn ang="0">
                    <a:pos x="304" y="124"/>
                  </a:cxn>
                  <a:cxn ang="0">
                    <a:pos x="307" y="137"/>
                  </a:cxn>
                  <a:cxn ang="0">
                    <a:pos x="304" y="149"/>
                  </a:cxn>
                  <a:cxn ang="0">
                    <a:pos x="296" y="157"/>
                  </a:cxn>
                  <a:cxn ang="0">
                    <a:pos x="307" y="168"/>
                  </a:cxn>
                  <a:cxn ang="0">
                    <a:pos x="309" y="180"/>
                  </a:cxn>
                  <a:cxn ang="0">
                    <a:pos x="305" y="191"/>
                  </a:cxn>
                  <a:cxn ang="0">
                    <a:pos x="300" y="203"/>
                  </a:cxn>
                  <a:cxn ang="0">
                    <a:pos x="295" y="220"/>
                  </a:cxn>
                  <a:cxn ang="0">
                    <a:pos x="287" y="234"/>
                  </a:cxn>
                  <a:cxn ang="0">
                    <a:pos x="272" y="247"/>
                  </a:cxn>
                  <a:cxn ang="0">
                    <a:pos x="233" y="256"/>
                  </a:cxn>
                  <a:cxn ang="0">
                    <a:pos x="182" y="261"/>
                  </a:cxn>
                  <a:cxn ang="0">
                    <a:pos x="128" y="259"/>
                  </a:cxn>
                  <a:cxn ang="0">
                    <a:pos x="79" y="254"/>
                  </a:cxn>
                  <a:cxn ang="0">
                    <a:pos x="45" y="242"/>
                  </a:cxn>
                  <a:cxn ang="0">
                    <a:pos x="34" y="206"/>
                  </a:cxn>
                  <a:cxn ang="0">
                    <a:pos x="27" y="190"/>
                  </a:cxn>
                  <a:cxn ang="0">
                    <a:pos x="20" y="181"/>
                  </a:cxn>
                  <a:cxn ang="0">
                    <a:pos x="19" y="170"/>
                  </a:cxn>
                  <a:cxn ang="0">
                    <a:pos x="30" y="160"/>
                  </a:cxn>
                  <a:cxn ang="0">
                    <a:pos x="24" y="158"/>
                  </a:cxn>
                  <a:cxn ang="0">
                    <a:pos x="13" y="151"/>
                  </a:cxn>
                  <a:cxn ang="0">
                    <a:pos x="14" y="132"/>
                  </a:cxn>
                  <a:cxn ang="0">
                    <a:pos x="26" y="126"/>
                  </a:cxn>
                  <a:cxn ang="0">
                    <a:pos x="23" y="115"/>
                  </a:cxn>
                  <a:cxn ang="0">
                    <a:pos x="14" y="105"/>
                  </a:cxn>
                  <a:cxn ang="0">
                    <a:pos x="12" y="94"/>
                  </a:cxn>
                  <a:cxn ang="0">
                    <a:pos x="26" y="84"/>
                  </a:cxn>
                  <a:cxn ang="0">
                    <a:pos x="30" y="75"/>
                  </a:cxn>
                  <a:cxn ang="0">
                    <a:pos x="24" y="66"/>
                  </a:cxn>
                  <a:cxn ang="0">
                    <a:pos x="12" y="59"/>
                  </a:cxn>
                  <a:cxn ang="0">
                    <a:pos x="12" y="34"/>
                  </a:cxn>
                  <a:cxn ang="0">
                    <a:pos x="6" y="13"/>
                  </a:cxn>
                </a:cxnLst>
                <a:rect l="0" t="0" r="r" b="b"/>
                <a:pathLst>
                  <a:path w="320" h="261">
                    <a:moveTo>
                      <a:pt x="0" y="0"/>
                    </a:moveTo>
                    <a:lnTo>
                      <a:pt x="20" y="0"/>
                    </a:lnTo>
                    <a:lnTo>
                      <a:pt x="41" y="0"/>
                    </a:lnTo>
                    <a:lnTo>
                      <a:pt x="60" y="0"/>
                    </a:lnTo>
                    <a:lnTo>
                      <a:pt x="81" y="0"/>
                    </a:lnTo>
                    <a:lnTo>
                      <a:pt x="100" y="0"/>
                    </a:lnTo>
                    <a:lnTo>
                      <a:pt x="121" y="0"/>
                    </a:lnTo>
                    <a:lnTo>
                      <a:pt x="141" y="0"/>
                    </a:lnTo>
                    <a:lnTo>
                      <a:pt x="160" y="0"/>
                    </a:lnTo>
                    <a:lnTo>
                      <a:pt x="181" y="0"/>
                    </a:lnTo>
                    <a:lnTo>
                      <a:pt x="201" y="0"/>
                    </a:lnTo>
                    <a:lnTo>
                      <a:pt x="220" y="0"/>
                    </a:lnTo>
                    <a:lnTo>
                      <a:pt x="241" y="0"/>
                    </a:lnTo>
                    <a:lnTo>
                      <a:pt x="260" y="0"/>
                    </a:lnTo>
                    <a:lnTo>
                      <a:pt x="280" y="0"/>
                    </a:lnTo>
                    <a:lnTo>
                      <a:pt x="301" y="0"/>
                    </a:lnTo>
                    <a:lnTo>
                      <a:pt x="320" y="0"/>
                    </a:lnTo>
                    <a:lnTo>
                      <a:pt x="318" y="5"/>
                    </a:lnTo>
                    <a:lnTo>
                      <a:pt x="316" y="9"/>
                    </a:lnTo>
                    <a:lnTo>
                      <a:pt x="313" y="14"/>
                    </a:lnTo>
                    <a:lnTo>
                      <a:pt x="311" y="19"/>
                    </a:lnTo>
                    <a:lnTo>
                      <a:pt x="310" y="28"/>
                    </a:lnTo>
                    <a:lnTo>
                      <a:pt x="310" y="37"/>
                    </a:lnTo>
                    <a:lnTo>
                      <a:pt x="309" y="47"/>
                    </a:lnTo>
                    <a:lnTo>
                      <a:pt x="308" y="57"/>
                    </a:lnTo>
                    <a:lnTo>
                      <a:pt x="303" y="59"/>
                    </a:lnTo>
                    <a:lnTo>
                      <a:pt x="300" y="61"/>
                    </a:lnTo>
                    <a:lnTo>
                      <a:pt x="296" y="64"/>
                    </a:lnTo>
                    <a:lnTo>
                      <a:pt x="292" y="66"/>
                    </a:lnTo>
                    <a:lnTo>
                      <a:pt x="292" y="69"/>
                    </a:lnTo>
                    <a:lnTo>
                      <a:pt x="292" y="73"/>
                    </a:lnTo>
                    <a:lnTo>
                      <a:pt x="292" y="77"/>
                    </a:lnTo>
                    <a:lnTo>
                      <a:pt x="292" y="81"/>
                    </a:lnTo>
                    <a:lnTo>
                      <a:pt x="296" y="81"/>
                    </a:lnTo>
                    <a:lnTo>
                      <a:pt x="301" y="81"/>
                    </a:lnTo>
                    <a:lnTo>
                      <a:pt x="304" y="81"/>
                    </a:lnTo>
                    <a:lnTo>
                      <a:pt x="309" y="81"/>
                    </a:lnTo>
                    <a:lnTo>
                      <a:pt x="309" y="88"/>
                    </a:lnTo>
                    <a:lnTo>
                      <a:pt x="309" y="94"/>
                    </a:lnTo>
                    <a:lnTo>
                      <a:pt x="309" y="100"/>
                    </a:lnTo>
                    <a:lnTo>
                      <a:pt x="308" y="107"/>
                    </a:lnTo>
                    <a:lnTo>
                      <a:pt x="304" y="109"/>
                    </a:lnTo>
                    <a:lnTo>
                      <a:pt x="302" y="110"/>
                    </a:lnTo>
                    <a:lnTo>
                      <a:pt x="298" y="111"/>
                    </a:lnTo>
                    <a:lnTo>
                      <a:pt x="295" y="112"/>
                    </a:lnTo>
                    <a:lnTo>
                      <a:pt x="297" y="117"/>
                    </a:lnTo>
                    <a:lnTo>
                      <a:pt x="301" y="120"/>
                    </a:lnTo>
                    <a:lnTo>
                      <a:pt x="304" y="124"/>
                    </a:lnTo>
                    <a:lnTo>
                      <a:pt x="307" y="128"/>
                    </a:lnTo>
                    <a:lnTo>
                      <a:pt x="307" y="133"/>
                    </a:lnTo>
                    <a:lnTo>
                      <a:pt x="307" y="137"/>
                    </a:lnTo>
                    <a:lnTo>
                      <a:pt x="307" y="142"/>
                    </a:lnTo>
                    <a:lnTo>
                      <a:pt x="307" y="147"/>
                    </a:lnTo>
                    <a:lnTo>
                      <a:pt x="304" y="149"/>
                    </a:lnTo>
                    <a:lnTo>
                      <a:pt x="302" y="151"/>
                    </a:lnTo>
                    <a:lnTo>
                      <a:pt x="298" y="155"/>
                    </a:lnTo>
                    <a:lnTo>
                      <a:pt x="296" y="157"/>
                    </a:lnTo>
                    <a:lnTo>
                      <a:pt x="300" y="160"/>
                    </a:lnTo>
                    <a:lnTo>
                      <a:pt x="303" y="164"/>
                    </a:lnTo>
                    <a:lnTo>
                      <a:pt x="307" y="168"/>
                    </a:lnTo>
                    <a:lnTo>
                      <a:pt x="310" y="172"/>
                    </a:lnTo>
                    <a:lnTo>
                      <a:pt x="309" y="176"/>
                    </a:lnTo>
                    <a:lnTo>
                      <a:pt x="309" y="180"/>
                    </a:lnTo>
                    <a:lnTo>
                      <a:pt x="308" y="183"/>
                    </a:lnTo>
                    <a:lnTo>
                      <a:pt x="307" y="188"/>
                    </a:lnTo>
                    <a:lnTo>
                      <a:pt x="305" y="191"/>
                    </a:lnTo>
                    <a:lnTo>
                      <a:pt x="303" y="195"/>
                    </a:lnTo>
                    <a:lnTo>
                      <a:pt x="302" y="200"/>
                    </a:lnTo>
                    <a:lnTo>
                      <a:pt x="300" y="203"/>
                    </a:lnTo>
                    <a:lnTo>
                      <a:pt x="298" y="209"/>
                    </a:lnTo>
                    <a:lnTo>
                      <a:pt x="296" y="214"/>
                    </a:lnTo>
                    <a:lnTo>
                      <a:pt x="295" y="220"/>
                    </a:lnTo>
                    <a:lnTo>
                      <a:pt x="293" y="226"/>
                    </a:lnTo>
                    <a:lnTo>
                      <a:pt x="290" y="231"/>
                    </a:lnTo>
                    <a:lnTo>
                      <a:pt x="287" y="234"/>
                    </a:lnTo>
                    <a:lnTo>
                      <a:pt x="284" y="238"/>
                    </a:lnTo>
                    <a:lnTo>
                      <a:pt x="280" y="242"/>
                    </a:lnTo>
                    <a:lnTo>
                      <a:pt x="272" y="247"/>
                    </a:lnTo>
                    <a:lnTo>
                      <a:pt x="260" y="250"/>
                    </a:lnTo>
                    <a:lnTo>
                      <a:pt x="248" y="254"/>
                    </a:lnTo>
                    <a:lnTo>
                      <a:pt x="233" y="256"/>
                    </a:lnTo>
                    <a:lnTo>
                      <a:pt x="217" y="258"/>
                    </a:lnTo>
                    <a:lnTo>
                      <a:pt x="199" y="259"/>
                    </a:lnTo>
                    <a:lnTo>
                      <a:pt x="182" y="261"/>
                    </a:lnTo>
                    <a:lnTo>
                      <a:pt x="164" y="261"/>
                    </a:lnTo>
                    <a:lnTo>
                      <a:pt x="145" y="261"/>
                    </a:lnTo>
                    <a:lnTo>
                      <a:pt x="128" y="259"/>
                    </a:lnTo>
                    <a:lnTo>
                      <a:pt x="111" y="258"/>
                    </a:lnTo>
                    <a:lnTo>
                      <a:pt x="94" y="256"/>
                    </a:lnTo>
                    <a:lnTo>
                      <a:pt x="79" y="254"/>
                    </a:lnTo>
                    <a:lnTo>
                      <a:pt x="66" y="250"/>
                    </a:lnTo>
                    <a:lnTo>
                      <a:pt x="54" y="247"/>
                    </a:lnTo>
                    <a:lnTo>
                      <a:pt x="45" y="242"/>
                    </a:lnTo>
                    <a:lnTo>
                      <a:pt x="41" y="231"/>
                    </a:lnTo>
                    <a:lnTo>
                      <a:pt x="36" y="218"/>
                    </a:lnTo>
                    <a:lnTo>
                      <a:pt x="34" y="206"/>
                    </a:lnTo>
                    <a:lnTo>
                      <a:pt x="32" y="194"/>
                    </a:lnTo>
                    <a:lnTo>
                      <a:pt x="30" y="191"/>
                    </a:lnTo>
                    <a:lnTo>
                      <a:pt x="27" y="190"/>
                    </a:lnTo>
                    <a:lnTo>
                      <a:pt x="23" y="188"/>
                    </a:lnTo>
                    <a:lnTo>
                      <a:pt x="21" y="186"/>
                    </a:lnTo>
                    <a:lnTo>
                      <a:pt x="20" y="181"/>
                    </a:lnTo>
                    <a:lnTo>
                      <a:pt x="20" y="178"/>
                    </a:lnTo>
                    <a:lnTo>
                      <a:pt x="19" y="174"/>
                    </a:lnTo>
                    <a:lnTo>
                      <a:pt x="19" y="170"/>
                    </a:lnTo>
                    <a:lnTo>
                      <a:pt x="23" y="166"/>
                    </a:lnTo>
                    <a:lnTo>
                      <a:pt x="27" y="163"/>
                    </a:lnTo>
                    <a:lnTo>
                      <a:pt x="30" y="160"/>
                    </a:lnTo>
                    <a:lnTo>
                      <a:pt x="35" y="158"/>
                    </a:lnTo>
                    <a:lnTo>
                      <a:pt x="29" y="158"/>
                    </a:lnTo>
                    <a:lnTo>
                      <a:pt x="24" y="158"/>
                    </a:lnTo>
                    <a:lnTo>
                      <a:pt x="19" y="158"/>
                    </a:lnTo>
                    <a:lnTo>
                      <a:pt x="13" y="158"/>
                    </a:lnTo>
                    <a:lnTo>
                      <a:pt x="13" y="151"/>
                    </a:lnTo>
                    <a:lnTo>
                      <a:pt x="13" y="144"/>
                    </a:lnTo>
                    <a:lnTo>
                      <a:pt x="13" y="137"/>
                    </a:lnTo>
                    <a:lnTo>
                      <a:pt x="14" y="132"/>
                    </a:lnTo>
                    <a:lnTo>
                      <a:pt x="18" y="129"/>
                    </a:lnTo>
                    <a:lnTo>
                      <a:pt x="22" y="127"/>
                    </a:lnTo>
                    <a:lnTo>
                      <a:pt x="26" y="126"/>
                    </a:lnTo>
                    <a:lnTo>
                      <a:pt x="30" y="124"/>
                    </a:lnTo>
                    <a:lnTo>
                      <a:pt x="27" y="119"/>
                    </a:lnTo>
                    <a:lnTo>
                      <a:pt x="23" y="115"/>
                    </a:lnTo>
                    <a:lnTo>
                      <a:pt x="19" y="112"/>
                    </a:lnTo>
                    <a:lnTo>
                      <a:pt x="15" y="109"/>
                    </a:lnTo>
                    <a:lnTo>
                      <a:pt x="14" y="105"/>
                    </a:lnTo>
                    <a:lnTo>
                      <a:pt x="14" y="100"/>
                    </a:lnTo>
                    <a:lnTo>
                      <a:pt x="13" y="97"/>
                    </a:lnTo>
                    <a:lnTo>
                      <a:pt x="12" y="94"/>
                    </a:lnTo>
                    <a:lnTo>
                      <a:pt x="16" y="91"/>
                    </a:lnTo>
                    <a:lnTo>
                      <a:pt x="21" y="88"/>
                    </a:lnTo>
                    <a:lnTo>
                      <a:pt x="26" y="84"/>
                    </a:lnTo>
                    <a:lnTo>
                      <a:pt x="30" y="82"/>
                    </a:lnTo>
                    <a:lnTo>
                      <a:pt x="30" y="79"/>
                    </a:lnTo>
                    <a:lnTo>
                      <a:pt x="30" y="75"/>
                    </a:lnTo>
                    <a:lnTo>
                      <a:pt x="29" y="72"/>
                    </a:lnTo>
                    <a:lnTo>
                      <a:pt x="29" y="68"/>
                    </a:lnTo>
                    <a:lnTo>
                      <a:pt x="24" y="66"/>
                    </a:lnTo>
                    <a:lnTo>
                      <a:pt x="21" y="64"/>
                    </a:lnTo>
                    <a:lnTo>
                      <a:pt x="16" y="61"/>
                    </a:lnTo>
                    <a:lnTo>
                      <a:pt x="12" y="59"/>
                    </a:lnTo>
                    <a:lnTo>
                      <a:pt x="12" y="51"/>
                    </a:lnTo>
                    <a:lnTo>
                      <a:pt x="12" y="42"/>
                    </a:lnTo>
                    <a:lnTo>
                      <a:pt x="12" y="34"/>
                    </a:lnTo>
                    <a:lnTo>
                      <a:pt x="12" y="26"/>
                    </a:lnTo>
                    <a:lnTo>
                      <a:pt x="9" y="20"/>
                    </a:lnTo>
                    <a:lnTo>
                      <a:pt x="6" y="13"/>
                    </a:lnTo>
                    <a:lnTo>
                      <a:pt x="4" y="6"/>
                    </a:lnTo>
                    <a:lnTo>
                      <a:pt x="0" y="0"/>
                    </a:lnTo>
                    <a:close/>
                  </a:path>
                </a:pathLst>
              </a:custGeom>
              <a:solidFill>
                <a:srgbClr val="47474C"/>
              </a:solidFill>
              <a:ln w="9525">
                <a:noFill/>
                <a:round/>
                <a:headEnd/>
                <a:tailEnd/>
              </a:ln>
              <a:effectLst/>
            </p:spPr>
            <p:txBody>
              <a:bodyPr/>
              <a:lstStyle/>
              <a:p>
                <a:pPr>
                  <a:defRPr/>
                </a:pPr>
                <a:endParaRPr lang="en-US">
                  <a:latin typeface="Arial" charset="0"/>
                  <a:cs typeface="+mn-cs"/>
                </a:endParaRPr>
              </a:p>
            </p:txBody>
          </p:sp>
          <p:sp>
            <p:nvSpPr>
              <p:cNvPr id="6286" name="Freeform 142"/>
              <p:cNvSpPr>
                <a:spLocks/>
              </p:cNvSpPr>
              <p:nvPr/>
            </p:nvSpPr>
            <p:spPr bwMode="auto">
              <a:xfrm>
                <a:off x="2362" y="3465"/>
                <a:ext cx="148" cy="130"/>
              </a:xfrm>
              <a:custGeom>
                <a:avLst/>
                <a:gdLst/>
                <a:ahLst/>
                <a:cxnLst>
                  <a:cxn ang="0">
                    <a:pos x="37" y="0"/>
                  </a:cxn>
                  <a:cxn ang="0">
                    <a:pos x="92" y="0"/>
                  </a:cxn>
                  <a:cxn ang="0">
                    <a:pos x="147" y="0"/>
                  </a:cxn>
                  <a:cxn ang="0">
                    <a:pos x="203" y="0"/>
                  </a:cxn>
                  <a:cxn ang="0">
                    <a:pos x="259" y="2"/>
                  </a:cxn>
                  <a:cxn ang="0">
                    <a:pos x="294" y="6"/>
                  </a:cxn>
                  <a:cxn ang="0">
                    <a:pos x="287" y="19"/>
                  </a:cxn>
                  <a:cxn ang="0">
                    <a:pos x="284" y="48"/>
                  </a:cxn>
                  <a:cxn ang="0">
                    <a:pos x="276" y="60"/>
                  </a:cxn>
                  <a:cxn ang="0">
                    <a:pos x="269" y="70"/>
                  </a:cxn>
                  <a:cxn ang="0">
                    <a:pos x="269" y="81"/>
                  </a:cxn>
                  <a:cxn ang="0">
                    <a:pos x="281" y="81"/>
                  </a:cxn>
                  <a:cxn ang="0">
                    <a:pos x="285" y="94"/>
                  </a:cxn>
                  <a:cxn ang="0">
                    <a:pos x="281" y="109"/>
                  </a:cxn>
                  <a:cxn ang="0">
                    <a:pos x="272" y="112"/>
                  </a:cxn>
                  <a:cxn ang="0">
                    <a:pos x="280" y="124"/>
                  </a:cxn>
                  <a:cxn ang="0">
                    <a:pos x="283" y="136"/>
                  </a:cxn>
                  <a:cxn ang="0">
                    <a:pos x="281" y="149"/>
                  </a:cxn>
                  <a:cxn ang="0">
                    <a:pos x="274" y="157"/>
                  </a:cxn>
                  <a:cxn ang="0">
                    <a:pos x="283" y="167"/>
                  </a:cxn>
                  <a:cxn ang="0">
                    <a:pos x="284" y="179"/>
                  </a:cxn>
                  <a:cxn ang="0">
                    <a:pos x="282" y="192"/>
                  </a:cxn>
                  <a:cxn ang="0">
                    <a:pos x="276" y="202"/>
                  </a:cxn>
                  <a:cxn ang="0">
                    <a:pos x="272" y="220"/>
                  </a:cxn>
                  <a:cxn ang="0">
                    <a:pos x="265" y="233"/>
                  </a:cxn>
                  <a:cxn ang="0">
                    <a:pos x="251" y="246"/>
                  </a:cxn>
                  <a:cxn ang="0">
                    <a:pos x="215" y="255"/>
                  </a:cxn>
                  <a:cxn ang="0">
                    <a:pos x="168" y="260"/>
                  </a:cxn>
                  <a:cxn ang="0">
                    <a:pos x="117" y="258"/>
                  </a:cxn>
                  <a:cxn ang="0">
                    <a:pos x="72" y="253"/>
                  </a:cxn>
                  <a:cxn ang="0">
                    <a:pos x="40" y="241"/>
                  </a:cxn>
                  <a:cxn ang="0">
                    <a:pos x="30" y="205"/>
                  </a:cxn>
                  <a:cxn ang="0">
                    <a:pos x="24" y="189"/>
                  </a:cxn>
                  <a:cxn ang="0">
                    <a:pos x="17" y="181"/>
                  </a:cxn>
                  <a:cxn ang="0">
                    <a:pos x="16" y="169"/>
                  </a:cxn>
                  <a:cxn ang="0">
                    <a:pos x="28" y="161"/>
                  </a:cxn>
                  <a:cxn ang="0">
                    <a:pos x="22" y="157"/>
                  </a:cxn>
                  <a:cxn ang="0">
                    <a:pos x="11" y="151"/>
                  </a:cxn>
                  <a:cxn ang="0">
                    <a:pos x="11" y="131"/>
                  </a:cxn>
                  <a:cxn ang="0">
                    <a:pos x="23" y="125"/>
                  </a:cxn>
                  <a:cxn ang="0">
                    <a:pos x="19" y="116"/>
                  </a:cxn>
                  <a:cxn ang="0">
                    <a:pos x="11" y="104"/>
                  </a:cxn>
                  <a:cxn ang="0">
                    <a:pos x="9" y="94"/>
                  </a:cxn>
                  <a:cxn ang="0">
                    <a:pos x="23" y="85"/>
                  </a:cxn>
                  <a:cxn ang="0">
                    <a:pos x="26" y="75"/>
                  </a:cxn>
                  <a:cxn ang="0">
                    <a:pos x="22" y="65"/>
                  </a:cxn>
                  <a:cxn ang="0">
                    <a:pos x="9" y="59"/>
                  </a:cxn>
                  <a:cxn ang="0">
                    <a:pos x="9" y="34"/>
                  </a:cxn>
                  <a:cxn ang="0">
                    <a:pos x="5" y="13"/>
                  </a:cxn>
                </a:cxnLst>
                <a:rect l="0" t="0" r="r" b="b"/>
                <a:pathLst>
                  <a:path w="296" h="260">
                    <a:moveTo>
                      <a:pt x="0" y="0"/>
                    </a:moveTo>
                    <a:lnTo>
                      <a:pt x="18" y="0"/>
                    </a:lnTo>
                    <a:lnTo>
                      <a:pt x="37" y="0"/>
                    </a:lnTo>
                    <a:lnTo>
                      <a:pt x="55" y="0"/>
                    </a:lnTo>
                    <a:lnTo>
                      <a:pt x="74" y="0"/>
                    </a:lnTo>
                    <a:lnTo>
                      <a:pt x="92" y="0"/>
                    </a:lnTo>
                    <a:lnTo>
                      <a:pt x="110" y="0"/>
                    </a:lnTo>
                    <a:lnTo>
                      <a:pt x="129" y="0"/>
                    </a:lnTo>
                    <a:lnTo>
                      <a:pt x="147" y="0"/>
                    </a:lnTo>
                    <a:lnTo>
                      <a:pt x="166" y="0"/>
                    </a:lnTo>
                    <a:lnTo>
                      <a:pt x="184" y="0"/>
                    </a:lnTo>
                    <a:lnTo>
                      <a:pt x="203" y="0"/>
                    </a:lnTo>
                    <a:lnTo>
                      <a:pt x="222" y="0"/>
                    </a:lnTo>
                    <a:lnTo>
                      <a:pt x="241" y="2"/>
                    </a:lnTo>
                    <a:lnTo>
                      <a:pt x="259" y="2"/>
                    </a:lnTo>
                    <a:lnTo>
                      <a:pt x="277" y="2"/>
                    </a:lnTo>
                    <a:lnTo>
                      <a:pt x="296" y="2"/>
                    </a:lnTo>
                    <a:lnTo>
                      <a:pt x="294" y="6"/>
                    </a:lnTo>
                    <a:lnTo>
                      <a:pt x="291" y="10"/>
                    </a:lnTo>
                    <a:lnTo>
                      <a:pt x="289" y="14"/>
                    </a:lnTo>
                    <a:lnTo>
                      <a:pt x="287" y="19"/>
                    </a:lnTo>
                    <a:lnTo>
                      <a:pt x="285" y="28"/>
                    </a:lnTo>
                    <a:lnTo>
                      <a:pt x="285" y="37"/>
                    </a:lnTo>
                    <a:lnTo>
                      <a:pt x="284" y="48"/>
                    </a:lnTo>
                    <a:lnTo>
                      <a:pt x="284" y="57"/>
                    </a:lnTo>
                    <a:lnTo>
                      <a:pt x="280" y="59"/>
                    </a:lnTo>
                    <a:lnTo>
                      <a:pt x="276" y="60"/>
                    </a:lnTo>
                    <a:lnTo>
                      <a:pt x="273" y="63"/>
                    </a:lnTo>
                    <a:lnTo>
                      <a:pt x="269" y="65"/>
                    </a:lnTo>
                    <a:lnTo>
                      <a:pt x="269" y="70"/>
                    </a:lnTo>
                    <a:lnTo>
                      <a:pt x="269" y="73"/>
                    </a:lnTo>
                    <a:lnTo>
                      <a:pt x="269" y="78"/>
                    </a:lnTo>
                    <a:lnTo>
                      <a:pt x="269" y="81"/>
                    </a:lnTo>
                    <a:lnTo>
                      <a:pt x="274" y="81"/>
                    </a:lnTo>
                    <a:lnTo>
                      <a:pt x="277" y="81"/>
                    </a:lnTo>
                    <a:lnTo>
                      <a:pt x="281" y="81"/>
                    </a:lnTo>
                    <a:lnTo>
                      <a:pt x="285" y="81"/>
                    </a:lnTo>
                    <a:lnTo>
                      <a:pt x="285" y="88"/>
                    </a:lnTo>
                    <a:lnTo>
                      <a:pt x="285" y="94"/>
                    </a:lnTo>
                    <a:lnTo>
                      <a:pt x="284" y="101"/>
                    </a:lnTo>
                    <a:lnTo>
                      <a:pt x="284" y="108"/>
                    </a:lnTo>
                    <a:lnTo>
                      <a:pt x="281" y="109"/>
                    </a:lnTo>
                    <a:lnTo>
                      <a:pt x="279" y="110"/>
                    </a:lnTo>
                    <a:lnTo>
                      <a:pt x="275" y="111"/>
                    </a:lnTo>
                    <a:lnTo>
                      <a:pt x="272" y="112"/>
                    </a:lnTo>
                    <a:lnTo>
                      <a:pt x="274" y="116"/>
                    </a:lnTo>
                    <a:lnTo>
                      <a:pt x="277" y="119"/>
                    </a:lnTo>
                    <a:lnTo>
                      <a:pt x="280" y="124"/>
                    </a:lnTo>
                    <a:lnTo>
                      <a:pt x="283" y="127"/>
                    </a:lnTo>
                    <a:lnTo>
                      <a:pt x="283" y="132"/>
                    </a:lnTo>
                    <a:lnTo>
                      <a:pt x="283" y="136"/>
                    </a:lnTo>
                    <a:lnTo>
                      <a:pt x="283" y="142"/>
                    </a:lnTo>
                    <a:lnTo>
                      <a:pt x="283" y="147"/>
                    </a:lnTo>
                    <a:lnTo>
                      <a:pt x="281" y="149"/>
                    </a:lnTo>
                    <a:lnTo>
                      <a:pt x="279" y="151"/>
                    </a:lnTo>
                    <a:lnTo>
                      <a:pt x="276" y="155"/>
                    </a:lnTo>
                    <a:lnTo>
                      <a:pt x="274" y="157"/>
                    </a:lnTo>
                    <a:lnTo>
                      <a:pt x="276" y="161"/>
                    </a:lnTo>
                    <a:lnTo>
                      <a:pt x="280" y="164"/>
                    </a:lnTo>
                    <a:lnTo>
                      <a:pt x="283" y="167"/>
                    </a:lnTo>
                    <a:lnTo>
                      <a:pt x="285" y="171"/>
                    </a:lnTo>
                    <a:lnTo>
                      <a:pt x="284" y="175"/>
                    </a:lnTo>
                    <a:lnTo>
                      <a:pt x="284" y="179"/>
                    </a:lnTo>
                    <a:lnTo>
                      <a:pt x="283" y="184"/>
                    </a:lnTo>
                    <a:lnTo>
                      <a:pt x="283" y="188"/>
                    </a:lnTo>
                    <a:lnTo>
                      <a:pt x="282" y="192"/>
                    </a:lnTo>
                    <a:lnTo>
                      <a:pt x="280" y="195"/>
                    </a:lnTo>
                    <a:lnTo>
                      <a:pt x="279" y="199"/>
                    </a:lnTo>
                    <a:lnTo>
                      <a:pt x="276" y="202"/>
                    </a:lnTo>
                    <a:lnTo>
                      <a:pt x="275" y="208"/>
                    </a:lnTo>
                    <a:lnTo>
                      <a:pt x="274" y="213"/>
                    </a:lnTo>
                    <a:lnTo>
                      <a:pt x="272" y="220"/>
                    </a:lnTo>
                    <a:lnTo>
                      <a:pt x="271" y="226"/>
                    </a:lnTo>
                    <a:lnTo>
                      <a:pt x="268" y="230"/>
                    </a:lnTo>
                    <a:lnTo>
                      <a:pt x="265" y="233"/>
                    </a:lnTo>
                    <a:lnTo>
                      <a:pt x="261" y="238"/>
                    </a:lnTo>
                    <a:lnTo>
                      <a:pt x="259" y="241"/>
                    </a:lnTo>
                    <a:lnTo>
                      <a:pt x="251" y="246"/>
                    </a:lnTo>
                    <a:lnTo>
                      <a:pt x="241" y="249"/>
                    </a:lnTo>
                    <a:lnTo>
                      <a:pt x="229" y="253"/>
                    </a:lnTo>
                    <a:lnTo>
                      <a:pt x="215" y="255"/>
                    </a:lnTo>
                    <a:lnTo>
                      <a:pt x="200" y="257"/>
                    </a:lnTo>
                    <a:lnTo>
                      <a:pt x="184" y="258"/>
                    </a:lnTo>
                    <a:lnTo>
                      <a:pt x="168" y="260"/>
                    </a:lnTo>
                    <a:lnTo>
                      <a:pt x="151" y="260"/>
                    </a:lnTo>
                    <a:lnTo>
                      <a:pt x="133" y="260"/>
                    </a:lnTo>
                    <a:lnTo>
                      <a:pt x="117" y="258"/>
                    </a:lnTo>
                    <a:lnTo>
                      <a:pt x="101" y="257"/>
                    </a:lnTo>
                    <a:lnTo>
                      <a:pt x="86" y="255"/>
                    </a:lnTo>
                    <a:lnTo>
                      <a:pt x="72" y="253"/>
                    </a:lnTo>
                    <a:lnTo>
                      <a:pt x="60" y="249"/>
                    </a:lnTo>
                    <a:lnTo>
                      <a:pt x="48" y="246"/>
                    </a:lnTo>
                    <a:lnTo>
                      <a:pt x="40" y="241"/>
                    </a:lnTo>
                    <a:lnTo>
                      <a:pt x="36" y="230"/>
                    </a:lnTo>
                    <a:lnTo>
                      <a:pt x="32" y="218"/>
                    </a:lnTo>
                    <a:lnTo>
                      <a:pt x="30" y="205"/>
                    </a:lnTo>
                    <a:lnTo>
                      <a:pt x="29" y="194"/>
                    </a:lnTo>
                    <a:lnTo>
                      <a:pt x="26" y="192"/>
                    </a:lnTo>
                    <a:lnTo>
                      <a:pt x="24" y="189"/>
                    </a:lnTo>
                    <a:lnTo>
                      <a:pt x="21" y="188"/>
                    </a:lnTo>
                    <a:lnTo>
                      <a:pt x="18" y="186"/>
                    </a:lnTo>
                    <a:lnTo>
                      <a:pt x="17" y="181"/>
                    </a:lnTo>
                    <a:lnTo>
                      <a:pt x="17" y="177"/>
                    </a:lnTo>
                    <a:lnTo>
                      <a:pt x="16" y="173"/>
                    </a:lnTo>
                    <a:lnTo>
                      <a:pt x="16" y="169"/>
                    </a:lnTo>
                    <a:lnTo>
                      <a:pt x="19" y="166"/>
                    </a:lnTo>
                    <a:lnTo>
                      <a:pt x="24" y="163"/>
                    </a:lnTo>
                    <a:lnTo>
                      <a:pt x="28" y="161"/>
                    </a:lnTo>
                    <a:lnTo>
                      <a:pt x="32" y="157"/>
                    </a:lnTo>
                    <a:lnTo>
                      <a:pt x="28" y="157"/>
                    </a:lnTo>
                    <a:lnTo>
                      <a:pt x="22" y="157"/>
                    </a:lnTo>
                    <a:lnTo>
                      <a:pt x="17" y="157"/>
                    </a:lnTo>
                    <a:lnTo>
                      <a:pt x="11" y="157"/>
                    </a:lnTo>
                    <a:lnTo>
                      <a:pt x="11" y="151"/>
                    </a:lnTo>
                    <a:lnTo>
                      <a:pt x="11" y="144"/>
                    </a:lnTo>
                    <a:lnTo>
                      <a:pt x="11" y="137"/>
                    </a:lnTo>
                    <a:lnTo>
                      <a:pt x="11" y="131"/>
                    </a:lnTo>
                    <a:lnTo>
                      <a:pt x="16" y="128"/>
                    </a:lnTo>
                    <a:lnTo>
                      <a:pt x="19" y="127"/>
                    </a:lnTo>
                    <a:lnTo>
                      <a:pt x="23" y="125"/>
                    </a:lnTo>
                    <a:lnTo>
                      <a:pt x="28" y="124"/>
                    </a:lnTo>
                    <a:lnTo>
                      <a:pt x="23" y="119"/>
                    </a:lnTo>
                    <a:lnTo>
                      <a:pt x="19" y="116"/>
                    </a:lnTo>
                    <a:lnTo>
                      <a:pt x="16" y="112"/>
                    </a:lnTo>
                    <a:lnTo>
                      <a:pt x="13" y="109"/>
                    </a:lnTo>
                    <a:lnTo>
                      <a:pt x="11" y="104"/>
                    </a:lnTo>
                    <a:lnTo>
                      <a:pt x="11" y="101"/>
                    </a:lnTo>
                    <a:lnTo>
                      <a:pt x="10" y="97"/>
                    </a:lnTo>
                    <a:lnTo>
                      <a:pt x="9" y="94"/>
                    </a:lnTo>
                    <a:lnTo>
                      <a:pt x="14" y="91"/>
                    </a:lnTo>
                    <a:lnTo>
                      <a:pt x="18" y="88"/>
                    </a:lnTo>
                    <a:lnTo>
                      <a:pt x="23" y="85"/>
                    </a:lnTo>
                    <a:lnTo>
                      <a:pt x="28" y="82"/>
                    </a:lnTo>
                    <a:lnTo>
                      <a:pt x="26" y="79"/>
                    </a:lnTo>
                    <a:lnTo>
                      <a:pt x="26" y="75"/>
                    </a:lnTo>
                    <a:lnTo>
                      <a:pt x="26" y="72"/>
                    </a:lnTo>
                    <a:lnTo>
                      <a:pt x="25" y="67"/>
                    </a:lnTo>
                    <a:lnTo>
                      <a:pt x="22" y="65"/>
                    </a:lnTo>
                    <a:lnTo>
                      <a:pt x="17" y="63"/>
                    </a:lnTo>
                    <a:lnTo>
                      <a:pt x="14" y="61"/>
                    </a:lnTo>
                    <a:lnTo>
                      <a:pt x="9" y="59"/>
                    </a:lnTo>
                    <a:lnTo>
                      <a:pt x="9" y="51"/>
                    </a:lnTo>
                    <a:lnTo>
                      <a:pt x="9" y="42"/>
                    </a:lnTo>
                    <a:lnTo>
                      <a:pt x="9" y="34"/>
                    </a:lnTo>
                    <a:lnTo>
                      <a:pt x="9" y="26"/>
                    </a:lnTo>
                    <a:lnTo>
                      <a:pt x="7" y="20"/>
                    </a:lnTo>
                    <a:lnTo>
                      <a:pt x="5" y="13"/>
                    </a:lnTo>
                    <a:lnTo>
                      <a:pt x="2" y="7"/>
                    </a:lnTo>
                    <a:lnTo>
                      <a:pt x="0" y="0"/>
                    </a:lnTo>
                    <a:close/>
                  </a:path>
                </a:pathLst>
              </a:custGeom>
              <a:solidFill>
                <a:srgbClr val="4F5154"/>
              </a:solidFill>
              <a:ln w="9525">
                <a:noFill/>
                <a:round/>
                <a:headEnd/>
                <a:tailEnd/>
              </a:ln>
              <a:effectLst/>
            </p:spPr>
            <p:txBody>
              <a:bodyPr/>
              <a:lstStyle/>
              <a:p>
                <a:pPr>
                  <a:defRPr/>
                </a:pPr>
                <a:endParaRPr lang="en-US">
                  <a:latin typeface="Arial" charset="0"/>
                  <a:cs typeface="+mn-cs"/>
                </a:endParaRPr>
              </a:p>
            </p:txBody>
          </p:sp>
          <p:sp>
            <p:nvSpPr>
              <p:cNvPr id="6287" name="Freeform 143"/>
              <p:cNvSpPr>
                <a:spLocks/>
              </p:cNvSpPr>
              <p:nvPr/>
            </p:nvSpPr>
            <p:spPr bwMode="auto">
              <a:xfrm>
                <a:off x="2370" y="3465"/>
                <a:ext cx="136" cy="130"/>
              </a:xfrm>
              <a:custGeom>
                <a:avLst/>
                <a:gdLst/>
                <a:ahLst/>
                <a:cxnLst>
                  <a:cxn ang="0">
                    <a:pos x="35" y="0"/>
                  </a:cxn>
                  <a:cxn ang="0">
                    <a:pos x="86" y="0"/>
                  </a:cxn>
                  <a:cxn ang="0">
                    <a:pos x="137" y="0"/>
                  </a:cxn>
                  <a:cxn ang="0">
                    <a:pos x="188" y="0"/>
                  </a:cxn>
                  <a:cxn ang="0">
                    <a:pos x="239" y="0"/>
                  </a:cxn>
                  <a:cxn ang="0">
                    <a:pos x="271" y="4"/>
                  </a:cxn>
                  <a:cxn ang="0">
                    <a:pos x="264" y="18"/>
                  </a:cxn>
                  <a:cxn ang="0">
                    <a:pos x="263" y="46"/>
                  </a:cxn>
                  <a:cxn ang="0">
                    <a:pos x="255" y="60"/>
                  </a:cxn>
                  <a:cxn ang="0">
                    <a:pos x="248" y="68"/>
                  </a:cxn>
                  <a:cxn ang="0">
                    <a:pos x="248" y="79"/>
                  </a:cxn>
                  <a:cxn ang="0">
                    <a:pos x="260" y="79"/>
                  </a:cxn>
                  <a:cxn ang="0">
                    <a:pos x="263" y="92"/>
                  </a:cxn>
                  <a:cxn ang="0">
                    <a:pos x="260" y="107"/>
                  </a:cxn>
                  <a:cxn ang="0">
                    <a:pos x="251" y="110"/>
                  </a:cxn>
                  <a:cxn ang="0">
                    <a:pos x="258" y="122"/>
                  </a:cxn>
                  <a:cxn ang="0">
                    <a:pos x="261" y="134"/>
                  </a:cxn>
                  <a:cxn ang="0">
                    <a:pos x="258" y="146"/>
                  </a:cxn>
                  <a:cxn ang="0">
                    <a:pos x="253" y="154"/>
                  </a:cxn>
                  <a:cxn ang="0">
                    <a:pos x="261" y="166"/>
                  </a:cxn>
                  <a:cxn ang="0">
                    <a:pos x="263" y="177"/>
                  </a:cxn>
                  <a:cxn ang="0">
                    <a:pos x="260" y="189"/>
                  </a:cxn>
                  <a:cxn ang="0">
                    <a:pos x="255" y="199"/>
                  </a:cxn>
                  <a:cxn ang="0">
                    <a:pos x="251" y="217"/>
                  </a:cxn>
                  <a:cxn ang="0">
                    <a:pos x="246" y="230"/>
                  </a:cxn>
                  <a:cxn ang="0">
                    <a:pos x="233" y="243"/>
                  </a:cxn>
                  <a:cxn ang="0">
                    <a:pos x="200" y="252"/>
                  </a:cxn>
                  <a:cxn ang="0">
                    <a:pos x="155" y="257"/>
                  </a:cxn>
                  <a:cxn ang="0">
                    <a:pos x="109" y="255"/>
                  </a:cxn>
                  <a:cxn ang="0">
                    <a:pos x="66" y="251"/>
                  </a:cxn>
                  <a:cxn ang="0">
                    <a:pos x="37" y="239"/>
                  </a:cxn>
                  <a:cxn ang="0">
                    <a:pos x="28" y="202"/>
                  </a:cxn>
                  <a:cxn ang="0">
                    <a:pos x="22" y="187"/>
                  </a:cxn>
                  <a:cxn ang="0">
                    <a:pos x="17" y="178"/>
                  </a:cxn>
                  <a:cxn ang="0">
                    <a:pos x="15" y="167"/>
                  </a:cxn>
                  <a:cxn ang="0">
                    <a:pos x="26" y="158"/>
                  </a:cxn>
                  <a:cxn ang="0">
                    <a:pos x="21" y="155"/>
                  </a:cxn>
                  <a:cxn ang="0">
                    <a:pos x="11" y="148"/>
                  </a:cxn>
                  <a:cxn ang="0">
                    <a:pos x="11" y="128"/>
                  </a:cxn>
                  <a:cxn ang="0">
                    <a:pos x="22" y="123"/>
                  </a:cxn>
                  <a:cxn ang="0">
                    <a:pos x="19" y="113"/>
                  </a:cxn>
                  <a:cxn ang="0">
                    <a:pos x="12" y="102"/>
                  </a:cxn>
                  <a:cxn ang="0">
                    <a:pos x="10" y="92"/>
                  </a:cxn>
                  <a:cxn ang="0">
                    <a:pos x="21" y="83"/>
                  </a:cxn>
                  <a:cxn ang="0">
                    <a:pos x="26" y="73"/>
                  </a:cxn>
                  <a:cxn ang="0">
                    <a:pos x="21" y="63"/>
                  </a:cxn>
                  <a:cxn ang="0">
                    <a:pos x="10" y="57"/>
                  </a:cxn>
                  <a:cxn ang="0">
                    <a:pos x="10" y="32"/>
                  </a:cxn>
                  <a:cxn ang="0">
                    <a:pos x="5" y="11"/>
                  </a:cxn>
                </a:cxnLst>
                <a:rect l="0" t="0" r="r" b="b"/>
                <a:pathLst>
                  <a:path w="273" h="257">
                    <a:moveTo>
                      <a:pt x="0" y="0"/>
                    </a:moveTo>
                    <a:lnTo>
                      <a:pt x="18" y="0"/>
                    </a:lnTo>
                    <a:lnTo>
                      <a:pt x="35" y="0"/>
                    </a:lnTo>
                    <a:lnTo>
                      <a:pt x="51" y="0"/>
                    </a:lnTo>
                    <a:lnTo>
                      <a:pt x="68" y="0"/>
                    </a:lnTo>
                    <a:lnTo>
                      <a:pt x="86" y="0"/>
                    </a:lnTo>
                    <a:lnTo>
                      <a:pt x="103" y="0"/>
                    </a:lnTo>
                    <a:lnTo>
                      <a:pt x="120" y="0"/>
                    </a:lnTo>
                    <a:lnTo>
                      <a:pt x="137" y="0"/>
                    </a:lnTo>
                    <a:lnTo>
                      <a:pt x="154" y="0"/>
                    </a:lnTo>
                    <a:lnTo>
                      <a:pt x="171" y="0"/>
                    </a:lnTo>
                    <a:lnTo>
                      <a:pt x="188" y="0"/>
                    </a:lnTo>
                    <a:lnTo>
                      <a:pt x="205" y="0"/>
                    </a:lnTo>
                    <a:lnTo>
                      <a:pt x="223" y="0"/>
                    </a:lnTo>
                    <a:lnTo>
                      <a:pt x="239" y="0"/>
                    </a:lnTo>
                    <a:lnTo>
                      <a:pt x="256" y="0"/>
                    </a:lnTo>
                    <a:lnTo>
                      <a:pt x="273" y="0"/>
                    </a:lnTo>
                    <a:lnTo>
                      <a:pt x="271" y="4"/>
                    </a:lnTo>
                    <a:lnTo>
                      <a:pt x="269" y="9"/>
                    </a:lnTo>
                    <a:lnTo>
                      <a:pt x="266" y="14"/>
                    </a:lnTo>
                    <a:lnTo>
                      <a:pt x="264" y="18"/>
                    </a:lnTo>
                    <a:lnTo>
                      <a:pt x="264" y="27"/>
                    </a:lnTo>
                    <a:lnTo>
                      <a:pt x="263" y="37"/>
                    </a:lnTo>
                    <a:lnTo>
                      <a:pt x="263" y="46"/>
                    </a:lnTo>
                    <a:lnTo>
                      <a:pt x="262" y="55"/>
                    </a:lnTo>
                    <a:lnTo>
                      <a:pt x="258" y="57"/>
                    </a:lnTo>
                    <a:lnTo>
                      <a:pt x="255" y="60"/>
                    </a:lnTo>
                    <a:lnTo>
                      <a:pt x="251" y="62"/>
                    </a:lnTo>
                    <a:lnTo>
                      <a:pt x="248" y="64"/>
                    </a:lnTo>
                    <a:lnTo>
                      <a:pt x="248" y="68"/>
                    </a:lnTo>
                    <a:lnTo>
                      <a:pt x="248" y="71"/>
                    </a:lnTo>
                    <a:lnTo>
                      <a:pt x="248" y="76"/>
                    </a:lnTo>
                    <a:lnTo>
                      <a:pt x="248" y="79"/>
                    </a:lnTo>
                    <a:lnTo>
                      <a:pt x="253" y="79"/>
                    </a:lnTo>
                    <a:lnTo>
                      <a:pt x="256" y="79"/>
                    </a:lnTo>
                    <a:lnTo>
                      <a:pt x="260" y="79"/>
                    </a:lnTo>
                    <a:lnTo>
                      <a:pt x="263" y="79"/>
                    </a:lnTo>
                    <a:lnTo>
                      <a:pt x="263" y="86"/>
                    </a:lnTo>
                    <a:lnTo>
                      <a:pt x="263" y="92"/>
                    </a:lnTo>
                    <a:lnTo>
                      <a:pt x="263" y="99"/>
                    </a:lnTo>
                    <a:lnTo>
                      <a:pt x="262" y="106"/>
                    </a:lnTo>
                    <a:lnTo>
                      <a:pt x="260" y="107"/>
                    </a:lnTo>
                    <a:lnTo>
                      <a:pt x="257" y="108"/>
                    </a:lnTo>
                    <a:lnTo>
                      <a:pt x="254" y="109"/>
                    </a:lnTo>
                    <a:lnTo>
                      <a:pt x="251" y="110"/>
                    </a:lnTo>
                    <a:lnTo>
                      <a:pt x="254" y="114"/>
                    </a:lnTo>
                    <a:lnTo>
                      <a:pt x="256" y="117"/>
                    </a:lnTo>
                    <a:lnTo>
                      <a:pt x="258" y="122"/>
                    </a:lnTo>
                    <a:lnTo>
                      <a:pt x="261" y="125"/>
                    </a:lnTo>
                    <a:lnTo>
                      <a:pt x="261" y="130"/>
                    </a:lnTo>
                    <a:lnTo>
                      <a:pt x="261" y="134"/>
                    </a:lnTo>
                    <a:lnTo>
                      <a:pt x="261" y="139"/>
                    </a:lnTo>
                    <a:lnTo>
                      <a:pt x="261" y="144"/>
                    </a:lnTo>
                    <a:lnTo>
                      <a:pt x="258" y="146"/>
                    </a:lnTo>
                    <a:lnTo>
                      <a:pt x="257" y="148"/>
                    </a:lnTo>
                    <a:lnTo>
                      <a:pt x="255" y="152"/>
                    </a:lnTo>
                    <a:lnTo>
                      <a:pt x="253" y="154"/>
                    </a:lnTo>
                    <a:lnTo>
                      <a:pt x="255" y="158"/>
                    </a:lnTo>
                    <a:lnTo>
                      <a:pt x="258" y="161"/>
                    </a:lnTo>
                    <a:lnTo>
                      <a:pt x="261" y="166"/>
                    </a:lnTo>
                    <a:lnTo>
                      <a:pt x="264" y="169"/>
                    </a:lnTo>
                    <a:lnTo>
                      <a:pt x="263" y="172"/>
                    </a:lnTo>
                    <a:lnTo>
                      <a:pt x="263" y="177"/>
                    </a:lnTo>
                    <a:lnTo>
                      <a:pt x="262" y="181"/>
                    </a:lnTo>
                    <a:lnTo>
                      <a:pt x="261" y="185"/>
                    </a:lnTo>
                    <a:lnTo>
                      <a:pt x="260" y="189"/>
                    </a:lnTo>
                    <a:lnTo>
                      <a:pt x="258" y="192"/>
                    </a:lnTo>
                    <a:lnTo>
                      <a:pt x="256" y="196"/>
                    </a:lnTo>
                    <a:lnTo>
                      <a:pt x="255" y="199"/>
                    </a:lnTo>
                    <a:lnTo>
                      <a:pt x="254" y="205"/>
                    </a:lnTo>
                    <a:lnTo>
                      <a:pt x="253" y="210"/>
                    </a:lnTo>
                    <a:lnTo>
                      <a:pt x="251" y="217"/>
                    </a:lnTo>
                    <a:lnTo>
                      <a:pt x="250" y="223"/>
                    </a:lnTo>
                    <a:lnTo>
                      <a:pt x="248" y="227"/>
                    </a:lnTo>
                    <a:lnTo>
                      <a:pt x="246" y="230"/>
                    </a:lnTo>
                    <a:lnTo>
                      <a:pt x="242" y="235"/>
                    </a:lnTo>
                    <a:lnTo>
                      <a:pt x="240" y="238"/>
                    </a:lnTo>
                    <a:lnTo>
                      <a:pt x="233" y="243"/>
                    </a:lnTo>
                    <a:lnTo>
                      <a:pt x="223" y="246"/>
                    </a:lnTo>
                    <a:lnTo>
                      <a:pt x="212" y="250"/>
                    </a:lnTo>
                    <a:lnTo>
                      <a:pt x="200" y="252"/>
                    </a:lnTo>
                    <a:lnTo>
                      <a:pt x="186" y="254"/>
                    </a:lnTo>
                    <a:lnTo>
                      <a:pt x="171" y="255"/>
                    </a:lnTo>
                    <a:lnTo>
                      <a:pt x="155" y="257"/>
                    </a:lnTo>
                    <a:lnTo>
                      <a:pt x="140" y="257"/>
                    </a:lnTo>
                    <a:lnTo>
                      <a:pt x="124" y="257"/>
                    </a:lnTo>
                    <a:lnTo>
                      <a:pt x="109" y="255"/>
                    </a:lnTo>
                    <a:lnTo>
                      <a:pt x="94" y="254"/>
                    </a:lnTo>
                    <a:lnTo>
                      <a:pt x="80" y="253"/>
                    </a:lnTo>
                    <a:lnTo>
                      <a:pt x="66" y="251"/>
                    </a:lnTo>
                    <a:lnTo>
                      <a:pt x="55" y="247"/>
                    </a:lnTo>
                    <a:lnTo>
                      <a:pt x="45" y="244"/>
                    </a:lnTo>
                    <a:lnTo>
                      <a:pt x="37" y="239"/>
                    </a:lnTo>
                    <a:lnTo>
                      <a:pt x="33" y="228"/>
                    </a:lnTo>
                    <a:lnTo>
                      <a:pt x="30" y="215"/>
                    </a:lnTo>
                    <a:lnTo>
                      <a:pt x="28" y="202"/>
                    </a:lnTo>
                    <a:lnTo>
                      <a:pt x="27" y="191"/>
                    </a:lnTo>
                    <a:lnTo>
                      <a:pt x="25" y="189"/>
                    </a:lnTo>
                    <a:lnTo>
                      <a:pt x="22" y="187"/>
                    </a:lnTo>
                    <a:lnTo>
                      <a:pt x="20" y="185"/>
                    </a:lnTo>
                    <a:lnTo>
                      <a:pt x="18" y="183"/>
                    </a:lnTo>
                    <a:lnTo>
                      <a:pt x="17" y="178"/>
                    </a:lnTo>
                    <a:lnTo>
                      <a:pt x="17" y="175"/>
                    </a:lnTo>
                    <a:lnTo>
                      <a:pt x="17" y="170"/>
                    </a:lnTo>
                    <a:lnTo>
                      <a:pt x="15" y="167"/>
                    </a:lnTo>
                    <a:lnTo>
                      <a:pt x="19" y="163"/>
                    </a:lnTo>
                    <a:lnTo>
                      <a:pt x="22" y="161"/>
                    </a:lnTo>
                    <a:lnTo>
                      <a:pt x="26" y="158"/>
                    </a:lnTo>
                    <a:lnTo>
                      <a:pt x="30" y="155"/>
                    </a:lnTo>
                    <a:lnTo>
                      <a:pt x="26" y="155"/>
                    </a:lnTo>
                    <a:lnTo>
                      <a:pt x="21" y="155"/>
                    </a:lnTo>
                    <a:lnTo>
                      <a:pt x="15" y="155"/>
                    </a:lnTo>
                    <a:lnTo>
                      <a:pt x="11" y="155"/>
                    </a:lnTo>
                    <a:lnTo>
                      <a:pt x="11" y="148"/>
                    </a:lnTo>
                    <a:lnTo>
                      <a:pt x="11" y="141"/>
                    </a:lnTo>
                    <a:lnTo>
                      <a:pt x="11" y="134"/>
                    </a:lnTo>
                    <a:lnTo>
                      <a:pt x="11" y="128"/>
                    </a:lnTo>
                    <a:lnTo>
                      <a:pt x="15" y="126"/>
                    </a:lnTo>
                    <a:lnTo>
                      <a:pt x="19" y="125"/>
                    </a:lnTo>
                    <a:lnTo>
                      <a:pt x="22" y="123"/>
                    </a:lnTo>
                    <a:lnTo>
                      <a:pt x="26" y="122"/>
                    </a:lnTo>
                    <a:lnTo>
                      <a:pt x="22" y="117"/>
                    </a:lnTo>
                    <a:lnTo>
                      <a:pt x="19" y="113"/>
                    </a:lnTo>
                    <a:lnTo>
                      <a:pt x="15" y="109"/>
                    </a:lnTo>
                    <a:lnTo>
                      <a:pt x="12" y="106"/>
                    </a:lnTo>
                    <a:lnTo>
                      <a:pt x="12" y="102"/>
                    </a:lnTo>
                    <a:lnTo>
                      <a:pt x="11" y="99"/>
                    </a:lnTo>
                    <a:lnTo>
                      <a:pt x="11" y="95"/>
                    </a:lnTo>
                    <a:lnTo>
                      <a:pt x="10" y="92"/>
                    </a:lnTo>
                    <a:lnTo>
                      <a:pt x="14" y="88"/>
                    </a:lnTo>
                    <a:lnTo>
                      <a:pt x="18" y="86"/>
                    </a:lnTo>
                    <a:lnTo>
                      <a:pt x="21" y="83"/>
                    </a:lnTo>
                    <a:lnTo>
                      <a:pt x="26" y="80"/>
                    </a:lnTo>
                    <a:lnTo>
                      <a:pt x="26" y="77"/>
                    </a:lnTo>
                    <a:lnTo>
                      <a:pt x="26" y="73"/>
                    </a:lnTo>
                    <a:lnTo>
                      <a:pt x="25" y="70"/>
                    </a:lnTo>
                    <a:lnTo>
                      <a:pt x="25" y="65"/>
                    </a:lnTo>
                    <a:lnTo>
                      <a:pt x="21" y="63"/>
                    </a:lnTo>
                    <a:lnTo>
                      <a:pt x="18" y="61"/>
                    </a:lnTo>
                    <a:lnTo>
                      <a:pt x="13" y="60"/>
                    </a:lnTo>
                    <a:lnTo>
                      <a:pt x="10" y="57"/>
                    </a:lnTo>
                    <a:lnTo>
                      <a:pt x="10" y="49"/>
                    </a:lnTo>
                    <a:lnTo>
                      <a:pt x="10" y="40"/>
                    </a:lnTo>
                    <a:lnTo>
                      <a:pt x="10" y="32"/>
                    </a:lnTo>
                    <a:lnTo>
                      <a:pt x="10" y="24"/>
                    </a:lnTo>
                    <a:lnTo>
                      <a:pt x="7" y="18"/>
                    </a:lnTo>
                    <a:lnTo>
                      <a:pt x="5" y="11"/>
                    </a:lnTo>
                    <a:lnTo>
                      <a:pt x="3" y="5"/>
                    </a:lnTo>
                    <a:lnTo>
                      <a:pt x="0" y="0"/>
                    </a:lnTo>
                    <a:close/>
                  </a:path>
                </a:pathLst>
              </a:custGeom>
              <a:solidFill>
                <a:srgbClr val="595B5B"/>
              </a:solidFill>
              <a:ln w="9525">
                <a:noFill/>
                <a:round/>
                <a:headEnd/>
                <a:tailEnd/>
              </a:ln>
              <a:effectLst/>
            </p:spPr>
            <p:txBody>
              <a:bodyPr/>
              <a:lstStyle/>
              <a:p>
                <a:pPr>
                  <a:defRPr/>
                </a:pPr>
                <a:endParaRPr lang="en-US">
                  <a:latin typeface="Arial" charset="0"/>
                  <a:cs typeface="+mn-cs"/>
                </a:endParaRPr>
              </a:p>
            </p:txBody>
          </p:sp>
          <p:sp>
            <p:nvSpPr>
              <p:cNvPr id="6288" name="Freeform 144"/>
              <p:cNvSpPr>
                <a:spLocks/>
              </p:cNvSpPr>
              <p:nvPr/>
            </p:nvSpPr>
            <p:spPr bwMode="auto">
              <a:xfrm>
                <a:off x="2374" y="3468"/>
                <a:ext cx="124" cy="127"/>
              </a:xfrm>
              <a:custGeom>
                <a:avLst/>
                <a:gdLst/>
                <a:ahLst/>
                <a:cxnLst>
                  <a:cxn ang="0">
                    <a:pos x="31" y="0"/>
                  </a:cxn>
                  <a:cxn ang="0">
                    <a:pos x="78" y="0"/>
                  </a:cxn>
                  <a:cxn ang="0">
                    <a:pos x="124" y="0"/>
                  </a:cxn>
                  <a:cxn ang="0">
                    <a:pos x="172" y="0"/>
                  </a:cxn>
                  <a:cxn ang="0">
                    <a:pos x="218" y="0"/>
                  </a:cxn>
                  <a:cxn ang="0">
                    <a:pos x="248" y="4"/>
                  </a:cxn>
                  <a:cxn ang="0">
                    <a:pos x="242" y="18"/>
                  </a:cxn>
                  <a:cxn ang="0">
                    <a:pos x="239" y="46"/>
                  </a:cxn>
                  <a:cxn ang="0">
                    <a:pos x="234" y="59"/>
                  </a:cxn>
                  <a:cxn ang="0">
                    <a:pos x="227" y="68"/>
                  </a:cxn>
                  <a:cxn ang="0">
                    <a:pos x="227" y="79"/>
                  </a:cxn>
                  <a:cxn ang="0">
                    <a:pos x="237" y="79"/>
                  </a:cxn>
                  <a:cxn ang="0">
                    <a:pos x="241" y="92"/>
                  </a:cxn>
                  <a:cxn ang="0">
                    <a:pos x="237" y="106"/>
                  </a:cxn>
                  <a:cxn ang="0">
                    <a:pos x="229" y="109"/>
                  </a:cxn>
                  <a:cxn ang="0">
                    <a:pos x="236" y="121"/>
                  </a:cxn>
                  <a:cxn ang="0">
                    <a:pos x="238" y="135"/>
                  </a:cxn>
                  <a:cxn ang="0">
                    <a:pos x="236" y="146"/>
                  </a:cxn>
                  <a:cxn ang="0">
                    <a:pos x="230" y="154"/>
                  </a:cxn>
                  <a:cxn ang="0">
                    <a:pos x="238" y="165"/>
                  </a:cxn>
                  <a:cxn ang="0">
                    <a:pos x="239" y="176"/>
                  </a:cxn>
                  <a:cxn ang="0">
                    <a:pos x="237" y="189"/>
                  </a:cxn>
                  <a:cxn ang="0">
                    <a:pos x="234" y="199"/>
                  </a:cxn>
                  <a:cxn ang="0">
                    <a:pos x="229" y="216"/>
                  </a:cxn>
                  <a:cxn ang="0">
                    <a:pos x="223" y="230"/>
                  </a:cxn>
                  <a:cxn ang="0">
                    <a:pos x="212" y="243"/>
                  </a:cxn>
                  <a:cxn ang="0">
                    <a:pos x="182" y="252"/>
                  </a:cxn>
                  <a:cxn ang="0">
                    <a:pos x="142" y="257"/>
                  </a:cxn>
                  <a:cxn ang="0">
                    <a:pos x="99" y="256"/>
                  </a:cxn>
                  <a:cxn ang="0">
                    <a:pos x="61" y="250"/>
                  </a:cxn>
                  <a:cxn ang="0">
                    <a:pos x="34" y="238"/>
                  </a:cxn>
                  <a:cxn ang="0">
                    <a:pos x="26" y="203"/>
                  </a:cxn>
                  <a:cxn ang="0">
                    <a:pos x="21" y="186"/>
                  </a:cxn>
                  <a:cxn ang="0">
                    <a:pos x="15" y="178"/>
                  </a:cxn>
                  <a:cxn ang="0">
                    <a:pos x="14" y="166"/>
                  </a:cxn>
                  <a:cxn ang="0">
                    <a:pos x="24" y="158"/>
                  </a:cxn>
                  <a:cxn ang="0">
                    <a:pos x="20" y="154"/>
                  </a:cxn>
                  <a:cxn ang="0">
                    <a:pos x="10" y="148"/>
                  </a:cxn>
                  <a:cxn ang="0">
                    <a:pos x="10" y="128"/>
                  </a:cxn>
                  <a:cxn ang="0">
                    <a:pos x="21" y="122"/>
                  </a:cxn>
                  <a:cxn ang="0">
                    <a:pos x="17" y="113"/>
                  </a:cxn>
                  <a:cxn ang="0">
                    <a:pos x="10" y="102"/>
                  </a:cxn>
                  <a:cxn ang="0">
                    <a:pos x="8" y="92"/>
                  </a:cxn>
                  <a:cxn ang="0">
                    <a:pos x="20" y="83"/>
                  </a:cxn>
                  <a:cxn ang="0">
                    <a:pos x="23" y="74"/>
                  </a:cxn>
                  <a:cxn ang="0">
                    <a:pos x="18" y="64"/>
                  </a:cxn>
                  <a:cxn ang="0">
                    <a:pos x="9" y="57"/>
                  </a:cxn>
                  <a:cxn ang="0">
                    <a:pos x="9" y="33"/>
                  </a:cxn>
                  <a:cxn ang="0">
                    <a:pos x="5" y="11"/>
                  </a:cxn>
                </a:cxnLst>
                <a:rect l="0" t="0" r="r" b="b"/>
                <a:pathLst>
                  <a:path w="249" h="257">
                    <a:moveTo>
                      <a:pt x="0" y="0"/>
                    </a:moveTo>
                    <a:lnTo>
                      <a:pt x="16" y="0"/>
                    </a:lnTo>
                    <a:lnTo>
                      <a:pt x="31" y="0"/>
                    </a:lnTo>
                    <a:lnTo>
                      <a:pt x="47" y="0"/>
                    </a:lnTo>
                    <a:lnTo>
                      <a:pt x="62" y="0"/>
                    </a:lnTo>
                    <a:lnTo>
                      <a:pt x="78" y="0"/>
                    </a:lnTo>
                    <a:lnTo>
                      <a:pt x="93" y="0"/>
                    </a:lnTo>
                    <a:lnTo>
                      <a:pt x="109" y="0"/>
                    </a:lnTo>
                    <a:lnTo>
                      <a:pt x="124" y="0"/>
                    </a:lnTo>
                    <a:lnTo>
                      <a:pt x="140" y="0"/>
                    </a:lnTo>
                    <a:lnTo>
                      <a:pt x="155" y="0"/>
                    </a:lnTo>
                    <a:lnTo>
                      <a:pt x="172" y="0"/>
                    </a:lnTo>
                    <a:lnTo>
                      <a:pt x="186" y="0"/>
                    </a:lnTo>
                    <a:lnTo>
                      <a:pt x="203" y="0"/>
                    </a:lnTo>
                    <a:lnTo>
                      <a:pt x="218" y="0"/>
                    </a:lnTo>
                    <a:lnTo>
                      <a:pt x="234" y="0"/>
                    </a:lnTo>
                    <a:lnTo>
                      <a:pt x="249" y="0"/>
                    </a:lnTo>
                    <a:lnTo>
                      <a:pt x="248" y="4"/>
                    </a:lnTo>
                    <a:lnTo>
                      <a:pt x="245" y="9"/>
                    </a:lnTo>
                    <a:lnTo>
                      <a:pt x="244" y="14"/>
                    </a:lnTo>
                    <a:lnTo>
                      <a:pt x="242" y="18"/>
                    </a:lnTo>
                    <a:lnTo>
                      <a:pt x="241" y="28"/>
                    </a:lnTo>
                    <a:lnTo>
                      <a:pt x="241" y="37"/>
                    </a:lnTo>
                    <a:lnTo>
                      <a:pt x="239" y="46"/>
                    </a:lnTo>
                    <a:lnTo>
                      <a:pt x="239" y="55"/>
                    </a:lnTo>
                    <a:lnTo>
                      <a:pt x="236" y="57"/>
                    </a:lnTo>
                    <a:lnTo>
                      <a:pt x="234" y="59"/>
                    </a:lnTo>
                    <a:lnTo>
                      <a:pt x="230" y="61"/>
                    </a:lnTo>
                    <a:lnTo>
                      <a:pt x="227" y="63"/>
                    </a:lnTo>
                    <a:lnTo>
                      <a:pt x="227" y="68"/>
                    </a:lnTo>
                    <a:lnTo>
                      <a:pt x="227" y="71"/>
                    </a:lnTo>
                    <a:lnTo>
                      <a:pt x="227" y="76"/>
                    </a:lnTo>
                    <a:lnTo>
                      <a:pt x="227" y="79"/>
                    </a:lnTo>
                    <a:lnTo>
                      <a:pt x="230" y="79"/>
                    </a:lnTo>
                    <a:lnTo>
                      <a:pt x="234" y="79"/>
                    </a:lnTo>
                    <a:lnTo>
                      <a:pt x="237" y="79"/>
                    </a:lnTo>
                    <a:lnTo>
                      <a:pt x="241" y="79"/>
                    </a:lnTo>
                    <a:lnTo>
                      <a:pt x="241" y="85"/>
                    </a:lnTo>
                    <a:lnTo>
                      <a:pt x="241" y="92"/>
                    </a:lnTo>
                    <a:lnTo>
                      <a:pt x="239" y="99"/>
                    </a:lnTo>
                    <a:lnTo>
                      <a:pt x="239" y="105"/>
                    </a:lnTo>
                    <a:lnTo>
                      <a:pt x="237" y="106"/>
                    </a:lnTo>
                    <a:lnTo>
                      <a:pt x="235" y="107"/>
                    </a:lnTo>
                    <a:lnTo>
                      <a:pt x="231" y="108"/>
                    </a:lnTo>
                    <a:lnTo>
                      <a:pt x="229" y="109"/>
                    </a:lnTo>
                    <a:lnTo>
                      <a:pt x="231" y="113"/>
                    </a:lnTo>
                    <a:lnTo>
                      <a:pt x="234" y="117"/>
                    </a:lnTo>
                    <a:lnTo>
                      <a:pt x="236" y="121"/>
                    </a:lnTo>
                    <a:lnTo>
                      <a:pt x="238" y="125"/>
                    </a:lnTo>
                    <a:lnTo>
                      <a:pt x="238" y="130"/>
                    </a:lnTo>
                    <a:lnTo>
                      <a:pt x="238" y="135"/>
                    </a:lnTo>
                    <a:lnTo>
                      <a:pt x="238" y="139"/>
                    </a:lnTo>
                    <a:lnTo>
                      <a:pt x="238" y="144"/>
                    </a:lnTo>
                    <a:lnTo>
                      <a:pt x="236" y="146"/>
                    </a:lnTo>
                    <a:lnTo>
                      <a:pt x="235" y="148"/>
                    </a:lnTo>
                    <a:lnTo>
                      <a:pt x="233" y="152"/>
                    </a:lnTo>
                    <a:lnTo>
                      <a:pt x="230" y="154"/>
                    </a:lnTo>
                    <a:lnTo>
                      <a:pt x="233" y="158"/>
                    </a:lnTo>
                    <a:lnTo>
                      <a:pt x="236" y="161"/>
                    </a:lnTo>
                    <a:lnTo>
                      <a:pt x="238" y="165"/>
                    </a:lnTo>
                    <a:lnTo>
                      <a:pt x="241" y="168"/>
                    </a:lnTo>
                    <a:lnTo>
                      <a:pt x="239" y="173"/>
                    </a:lnTo>
                    <a:lnTo>
                      <a:pt x="239" y="176"/>
                    </a:lnTo>
                    <a:lnTo>
                      <a:pt x="239" y="181"/>
                    </a:lnTo>
                    <a:lnTo>
                      <a:pt x="238" y="185"/>
                    </a:lnTo>
                    <a:lnTo>
                      <a:pt x="237" y="189"/>
                    </a:lnTo>
                    <a:lnTo>
                      <a:pt x="236" y="192"/>
                    </a:lnTo>
                    <a:lnTo>
                      <a:pt x="235" y="196"/>
                    </a:lnTo>
                    <a:lnTo>
                      <a:pt x="234" y="199"/>
                    </a:lnTo>
                    <a:lnTo>
                      <a:pt x="233" y="205"/>
                    </a:lnTo>
                    <a:lnTo>
                      <a:pt x="231" y="211"/>
                    </a:lnTo>
                    <a:lnTo>
                      <a:pt x="229" y="216"/>
                    </a:lnTo>
                    <a:lnTo>
                      <a:pt x="228" y="222"/>
                    </a:lnTo>
                    <a:lnTo>
                      <a:pt x="226" y="227"/>
                    </a:lnTo>
                    <a:lnTo>
                      <a:pt x="223" y="230"/>
                    </a:lnTo>
                    <a:lnTo>
                      <a:pt x="221" y="234"/>
                    </a:lnTo>
                    <a:lnTo>
                      <a:pt x="219" y="238"/>
                    </a:lnTo>
                    <a:lnTo>
                      <a:pt x="212" y="243"/>
                    </a:lnTo>
                    <a:lnTo>
                      <a:pt x="204" y="246"/>
                    </a:lnTo>
                    <a:lnTo>
                      <a:pt x="193" y="250"/>
                    </a:lnTo>
                    <a:lnTo>
                      <a:pt x="182" y="252"/>
                    </a:lnTo>
                    <a:lnTo>
                      <a:pt x="169" y="254"/>
                    </a:lnTo>
                    <a:lnTo>
                      <a:pt x="155" y="256"/>
                    </a:lnTo>
                    <a:lnTo>
                      <a:pt x="142" y="257"/>
                    </a:lnTo>
                    <a:lnTo>
                      <a:pt x="128" y="257"/>
                    </a:lnTo>
                    <a:lnTo>
                      <a:pt x="113" y="257"/>
                    </a:lnTo>
                    <a:lnTo>
                      <a:pt x="99" y="256"/>
                    </a:lnTo>
                    <a:lnTo>
                      <a:pt x="85" y="254"/>
                    </a:lnTo>
                    <a:lnTo>
                      <a:pt x="72" y="252"/>
                    </a:lnTo>
                    <a:lnTo>
                      <a:pt x="61" y="250"/>
                    </a:lnTo>
                    <a:lnTo>
                      <a:pt x="51" y="246"/>
                    </a:lnTo>
                    <a:lnTo>
                      <a:pt x="41" y="243"/>
                    </a:lnTo>
                    <a:lnTo>
                      <a:pt x="34" y="238"/>
                    </a:lnTo>
                    <a:lnTo>
                      <a:pt x="31" y="227"/>
                    </a:lnTo>
                    <a:lnTo>
                      <a:pt x="28" y="214"/>
                    </a:lnTo>
                    <a:lnTo>
                      <a:pt x="26" y="203"/>
                    </a:lnTo>
                    <a:lnTo>
                      <a:pt x="25" y="191"/>
                    </a:lnTo>
                    <a:lnTo>
                      <a:pt x="23" y="189"/>
                    </a:lnTo>
                    <a:lnTo>
                      <a:pt x="21" y="186"/>
                    </a:lnTo>
                    <a:lnTo>
                      <a:pt x="18" y="185"/>
                    </a:lnTo>
                    <a:lnTo>
                      <a:pt x="16" y="183"/>
                    </a:lnTo>
                    <a:lnTo>
                      <a:pt x="15" y="178"/>
                    </a:lnTo>
                    <a:lnTo>
                      <a:pt x="15" y="174"/>
                    </a:lnTo>
                    <a:lnTo>
                      <a:pt x="15" y="170"/>
                    </a:lnTo>
                    <a:lnTo>
                      <a:pt x="14" y="166"/>
                    </a:lnTo>
                    <a:lnTo>
                      <a:pt x="17" y="163"/>
                    </a:lnTo>
                    <a:lnTo>
                      <a:pt x="21" y="160"/>
                    </a:lnTo>
                    <a:lnTo>
                      <a:pt x="24" y="158"/>
                    </a:lnTo>
                    <a:lnTo>
                      <a:pt x="28" y="154"/>
                    </a:lnTo>
                    <a:lnTo>
                      <a:pt x="23" y="154"/>
                    </a:lnTo>
                    <a:lnTo>
                      <a:pt x="20" y="154"/>
                    </a:lnTo>
                    <a:lnTo>
                      <a:pt x="15" y="154"/>
                    </a:lnTo>
                    <a:lnTo>
                      <a:pt x="10" y="154"/>
                    </a:lnTo>
                    <a:lnTo>
                      <a:pt x="10" y="148"/>
                    </a:lnTo>
                    <a:lnTo>
                      <a:pt x="10" y="142"/>
                    </a:lnTo>
                    <a:lnTo>
                      <a:pt x="10" y="135"/>
                    </a:lnTo>
                    <a:lnTo>
                      <a:pt x="10" y="128"/>
                    </a:lnTo>
                    <a:lnTo>
                      <a:pt x="14" y="125"/>
                    </a:lnTo>
                    <a:lnTo>
                      <a:pt x="17" y="124"/>
                    </a:lnTo>
                    <a:lnTo>
                      <a:pt x="21" y="122"/>
                    </a:lnTo>
                    <a:lnTo>
                      <a:pt x="23" y="121"/>
                    </a:lnTo>
                    <a:lnTo>
                      <a:pt x="21" y="117"/>
                    </a:lnTo>
                    <a:lnTo>
                      <a:pt x="17" y="113"/>
                    </a:lnTo>
                    <a:lnTo>
                      <a:pt x="14" y="109"/>
                    </a:lnTo>
                    <a:lnTo>
                      <a:pt x="11" y="106"/>
                    </a:lnTo>
                    <a:lnTo>
                      <a:pt x="10" y="102"/>
                    </a:lnTo>
                    <a:lnTo>
                      <a:pt x="10" y="99"/>
                    </a:lnTo>
                    <a:lnTo>
                      <a:pt x="9" y="95"/>
                    </a:lnTo>
                    <a:lnTo>
                      <a:pt x="8" y="92"/>
                    </a:lnTo>
                    <a:lnTo>
                      <a:pt x="13" y="89"/>
                    </a:lnTo>
                    <a:lnTo>
                      <a:pt x="16" y="86"/>
                    </a:lnTo>
                    <a:lnTo>
                      <a:pt x="20" y="83"/>
                    </a:lnTo>
                    <a:lnTo>
                      <a:pt x="23" y="81"/>
                    </a:lnTo>
                    <a:lnTo>
                      <a:pt x="23" y="77"/>
                    </a:lnTo>
                    <a:lnTo>
                      <a:pt x="23" y="74"/>
                    </a:lnTo>
                    <a:lnTo>
                      <a:pt x="23" y="70"/>
                    </a:lnTo>
                    <a:lnTo>
                      <a:pt x="22" y="67"/>
                    </a:lnTo>
                    <a:lnTo>
                      <a:pt x="18" y="64"/>
                    </a:lnTo>
                    <a:lnTo>
                      <a:pt x="16" y="62"/>
                    </a:lnTo>
                    <a:lnTo>
                      <a:pt x="13" y="60"/>
                    </a:lnTo>
                    <a:lnTo>
                      <a:pt x="9" y="57"/>
                    </a:lnTo>
                    <a:lnTo>
                      <a:pt x="9" y="49"/>
                    </a:lnTo>
                    <a:lnTo>
                      <a:pt x="9" y="41"/>
                    </a:lnTo>
                    <a:lnTo>
                      <a:pt x="9" y="33"/>
                    </a:lnTo>
                    <a:lnTo>
                      <a:pt x="9" y="25"/>
                    </a:lnTo>
                    <a:lnTo>
                      <a:pt x="7" y="18"/>
                    </a:lnTo>
                    <a:lnTo>
                      <a:pt x="5" y="11"/>
                    </a:lnTo>
                    <a:lnTo>
                      <a:pt x="2" y="6"/>
                    </a:lnTo>
                    <a:lnTo>
                      <a:pt x="0" y="0"/>
                    </a:lnTo>
                    <a:close/>
                  </a:path>
                </a:pathLst>
              </a:custGeom>
              <a:solidFill>
                <a:srgbClr val="636366"/>
              </a:solidFill>
              <a:ln w="9525">
                <a:noFill/>
                <a:round/>
                <a:headEnd/>
                <a:tailEnd/>
              </a:ln>
              <a:effectLst/>
            </p:spPr>
            <p:txBody>
              <a:bodyPr/>
              <a:lstStyle/>
              <a:p>
                <a:pPr>
                  <a:defRPr/>
                </a:pPr>
                <a:endParaRPr lang="en-US">
                  <a:latin typeface="Arial" charset="0"/>
                  <a:cs typeface="+mn-cs"/>
                </a:endParaRPr>
              </a:p>
            </p:txBody>
          </p:sp>
          <p:sp>
            <p:nvSpPr>
              <p:cNvPr id="6289" name="Freeform 145"/>
              <p:cNvSpPr>
                <a:spLocks/>
              </p:cNvSpPr>
              <p:nvPr/>
            </p:nvSpPr>
            <p:spPr bwMode="auto">
              <a:xfrm>
                <a:off x="2382" y="3468"/>
                <a:ext cx="111" cy="127"/>
              </a:xfrm>
              <a:custGeom>
                <a:avLst/>
                <a:gdLst/>
                <a:ahLst/>
                <a:cxnLst>
                  <a:cxn ang="0">
                    <a:pos x="27" y="0"/>
                  </a:cxn>
                  <a:cxn ang="0">
                    <a:pos x="70" y="0"/>
                  </a:cxn>
                  <a:cxn ang="0">
                    <a:pos x="112" y="0"/>
                  </a:cxn>
                  <a:cxn ang="0">
                    <a:pos x="154" y="0"/>
                  </a:cxn>
                  <a:cxn ang="0">
                    <a:pos x="197" y="0"/>
                  </a:cxn>
                  <a:cxn ang="0">
                    <a:pos x="223" y="5"/>
                  </a:cxn>
                  <a:cxn ang="0">
                    <a:pos x="217" y="18"/>
                  </a:cxn>
                  <a:cxn ang="0">
                    <a:pos x="216" y="46"/>
                  </a:cxn>
                  <a:cxn ang="0">
                    <a:pos x="210" y="59"/>
                  </a:cxn>
                  <a:cxn ang="0">
                    <a:pos x="205" y="68"/>
                  </a:cxn>
                  <a:cxn ang="0">
                    <a:pos x="205" y="80"/>
                  </a:cxn>
                  <a:cxn ang="0">
                    <a:pos x="214" y="80"/>
                  </a:cxn>
                  <a:cxn ang="0">
                    <a:pos x="216" y="92"/>
                  </a:cxn>
                  <a:cxn ang="0">
                    <a:pos x="214" y="106"/>
                  </a:cxn>
                  <a:cxn ang="0">
                    <a:pos x="207" y="108"/>
                  </a:cxn>
                  <a:cxn ang="0">
                    <a:pos x="213" y="121"/>
                  </a:cxn>
                  <a:cxn ang="0">
                    <a:pos x="215" y="134"/>
                  </a:cxn>
                  <a:cxn ang="0">
                    <a:pos x="214" y="145"/>
                  </a:cxn>
                  <a:cxn ang="0">
                    <a:pos x="208" y="154"/>
                  </a:cxn>
                  <a:cxn ang="0">
                    <a:pos x="215" y="164"/>
                  </a:cxn>
                  <a:cxn ang="0">
                    <a:pos x="216" y="175"/>
                  </a:cxn>
                  <a:cxn ang="0">
                    <a:pos x="214" y="188"/>
                  </a:cxn>
                  <a:cxn ang="0">
                    <a:pos x="210" y="198"/>
                  </a:cxn>
                  <a:cxn ang="0">
                    <a:pos x="207" y="217"/>
                  </a:cxn>
                  <a:cxn ang="0">
                    <a:pos x="202" y="229"/>
                  </a:cxn>
                  <a:cxn ang="0">
                    <a:pos x="184" y="245"/>
                  </a:cxn>
                  <a:cxn ang="0">
                    <a:pos x="114" y="256"/>
                  </a:cxn>
                  <a:cxn ang="0">
                    <a:pos x="43" y="245"/>
                  </a:cxn>
                  <a:cxn ang="0">
                    <a:pos x="24" y="214"/>
                  </a:cxn>
                  <a:cxn ang="0">
                    <a:pos x="19" y="188"/>
                  </a:cxn>
                  <a:cxn ang="0">
                    <a:pos x="13" y="182"/>
                  </a:cxn>
                  <a:cxn ang="0">
                    <a:pos x="12" y="169"/>
                  </a:cxn>
                  <a:cxn ang="0">
                    <a:pos x="18" y="160"/>
                  </a:cxn>
                  <a:cxn ang="0">
                    <a:pos x="19" y="154"/>
                  </a:cxn>
                  <a:cxn ang="0">
                    <a:pos x="8" y="154"/>
                  </a:cxn>
                  <a:cxn ang="0">
                    <a:pos x="8" y="134"/>
                  </a:cxn>
                  <a:cxn ang="0">
                    <a:pos x="15" y="123"/>
                  </a:cxn>
                  <a:cxn ang="0">
                    <a:pos x="18" y="118"/>
                  </a:cxn>
                  <a:cxn ang="0">
                    <a:pos x="9" y="106"/>
                  </a:cxn>
                  <a:cxn ang="0">
                    <a:pos x="8" y="96"/>
                  </a:cxn>
                  <a:cxn ang="0">
                    <a:pos x="13" y="85"/>
                  </a:cxn>
                  <a:cxn ang="0">
                    <a:pos x="19" y="77"/>
                  </a:cxn>
                  <a:cxn ang="0">
                    <a:pos x="19" y="67"/>
                  </a:cxn>
                  <a:cxn ang="0">
                    <a:pos x="10" y="60"/>
                  </a:cxn>
                  <a:cxn ang="0">
                    <a:pos x="7" y="41"/>
                  </a:cxn>
                  <a:cxn ang="0">
                    <a:pos x="5" y="20"/>
                  </a:cxn>
                  <a:cxn ang="0">
                    <a:pos x="0" y="0"/>
                  </a:cxn>
                </a:cxnLst>
                <a:rect l="0" t="0" r="r" b="b"/>
                <a:pathLst>
                  <a:path w="224" h="256">
                    <a:moveTo>
                      <a:pt x="0" y="0"/>
                    </a:moveTo>
                    <a:lnTo>
                      <a:pt x="13" y="0"/>
                    </a:lnTo>
                    <a:lnTo>
                      <a:pt x="27" y="0"/>
                    </a:lnTo>
                    <a:lnTo>
                      <a:pt x="42" y="0"/>
                    </a:lnTo>
                    <a:lnTo>
                      <a:pt x="56" y="0"/>
                    </a:lnTo>
                    <a:lnTo>
                      <a:pt x="70" y="0"/>
                    </a:lnTo>
                    <a:lnTo>
                      <a:pt x="84" y="0"/>
                    </a:lnTo>
                    <a:lnTo>
                      <a:pt x="97" y="0"/>
                    </a:lnTo>
                    <a:lnTo>
                      <a:pt x="112" y="0"/>
                    </a:lnTo>
                    <a:lnTo>
                      <a:pt x="126" y="0"/>
                    </a:lnTo>
                    <a:lnTo>
                      <a:pt x="140" y="0"/>
                    </a:lnTo>
                    <a:lnTo>
                      <a:pt x="154" y="0"/>
                    </a:lnTo>
                    <a:lnTo>
                      <a:pt x="168" y="0"/>
                    </a:lnTo>
                    <a:lnTo>
                      <a:pt x="182" y="0"/>
                    </a:lnTo>
                    <a:lnTo>
                      <a:pt x="197" y="0"/>
                    </a:lnTo>
                    <a:lnTo>
                      <a:pt x="210" y="0"/>
                    </a:lnTo>
                    <a:lnTo>
                      <a:pt x="224" y="0"/>
                    </a:lnTo>
                    <a:lnTo>
                      <a:pt x="223" y="5"/>
                    </a:lnTo>
                    <a:lnTo>
                      <a:pt x="221" y="9"/>
                    </a:lnTo>
                    <a:lnTo>
                      <a:pt x="220" y="14"/>
                    </a:lnTo>
                    <a:lnTo>
                      <a:pt x="217" y="18"/>
                    </a:lnTo>
                    <a:lnTo>
                      <a:pt x="217" y="28"/>
                    </a:lnTo>
                    <a:lnTo>
                      <a:pt x="216" y="37"/>
                    </a:lnTo>
                    <a:lnTo>
                      <a:pt x="216" y="46"/>
                    </a:lnTo>
                    <a:lnTo>
                      <a:pt x="215" y="55"/>
                    </a:lnTo>
                    <a:lnTo>
                      <a:pt x="213" y="58"/>
                    </a:lnTo>
                    <a:lnTo>
                      <a:pt x="210" y="59"/>
                    </a:lnTo>
                    <a:lnTo>
                      <a:pt x="207" y="61"/>
                    </a:lnTo>
                    <a:lnTo>
                      <a:pt x="205" y="63"/>
                    </a:lnTo>
                    <a:lnTo>
                      <a:pt x="205" y="68"/>
                    </a:lnTo>
                    <a:lnTo>
                      <a:pt x="205" y="71"/>
                    </a:lnTo>
                    <a:lnTo>
                      <a:pt x="205" y="76"/>
                    </a:lnTo>
                    <a:lnTo>
                      <a:pt x="205" y="80"/>
                    </a:lnTo>
                    <a:lnTo>
                      <a:pt x="207" y="80"/>
                    </a:lnTo>
                    <a:lnTo>
                      <a:pt x="210" y="80"/>
                    </a:lnTo>
                    <a:lnTo>
                      <a:pt x="214" y="80"/>
                    </a:lnTo>
                    <a:lnTo>
                      <a:pt x="216" y="80"/>
                    </a:lnTo>
                    <a:lnTo>
                      <a:pt x="216" y="85"/>
                    </a:lnTo>
                    <a:lnTo>
                      <a:pt x="216" y="92"/>
                    </a:lnTo>
                    <a:lnTo>
                      <a:pt x="216" y="99"/>
                    </a:lnTo>
                    <a:lnTo>
                      <a:pt x="216" y="105"/>
                    </a:lnTo>
                    <a:lnTo>
                      <a:pt x="214" y="106"/>
                    </a:lnTo>
                    <a:lnTo>
                      <a:pt x="211" y="107"/>
                    </a:lnTo>
                    <a:lnTo>
                      <a:pt x="209" y="108"/>
                    </a:lnTo>
                    <a:lnTo>
                      <a:pt x="207" y="108"/>
                    </a:lnTo>
                    <a:lnTo>
                      <a:pt x="209" y="113"/>
                    </a:lnTo>
                    <a:lnTo>
                      <a:pt x="210" y="118"/>
                    </a:lnTo>
                    <a:lnTo>
                      <a:pt x="213" y="121"/>
                    </a:lnTo>
                    <a:lnTo>
                      <a:pt x="215" y="126"/>
                    </a:lnTo>
                    <a:lnTo>
                      <a:pt x="215" y="130"/>
                    </a:lnTo>
                    <a:lnTo>
                      <a:pt x="215" y="134"/>
                    </a:lnTo>
                    <a:lnTo>
                      <a:pt x="215" y="138"/>
                    </a:lnTo>
                    <a:lnTo>
                      <a:pt x="215" y="143"/>
                    </a:lnTo>
                    <a:lnTo>
                      <a:pt x="214" y="145"/>
                    </a:lnTo>
                    <a:lnTo>
                      <a:pt x="211" y="149"/>
                    </a:lnTo>
                    <a:lnTo>
                      <a:pt x="210" y="151"/>
                    </a:lnTo>
                    <a:lnTo>
                      <a:pt x="208" y="154"/>
                    </a:lnTo>
                    <a:lnTo>
                      <a:pt x="210" y="157"/>
                    </a:lnTo>
                    <a:lnTo>
                      <a:pt x="213" y="160"/>
                    </a:lnTo>
                    <a:lnTo>
                      <a:pt x="215" y="164"/>
                    </a:lnTo>
                    <a:lnTo>
                      <a:pt x="217" y="167"/>
                    </a:lnTo>
                    <a:lnTo>
                      <a:pt x="216" y="172"/>
                    </a:lnTo>
                    <a:lnTo>
                      <a:pt x="216" y="175"/>
                    </a:lnTo>
                    <a:lnTo>
                      <a:pt x="215" y="180"/>
                    </a:lnTo>
                    <a:lnTo>
                      <a:pt x="215" y="184"/>
                    </a:lnTo>
                    <a:lnTo>
                      <a:pt x="214" y="188"/>
                    </a:lnTo>
                    <a:lnTo>
                      <a:pt x="213" y="191"/>
                    </a:lnTo>
                    <a:lnTo>
                      <a:pt x="211" y="195"/>
                    </a:lnTo>
                    <a:lnTo>
                      <a:pt x="210" y="198"/>
                    </a:lnTo>
                    <a:lnTo>
                      <a:pt x="209" y="204"/>
                    </a:lnTo>
                    <a:lnTo>
                      <a:pt x="208" y="210"/>
                    </a:lnTo>
                    <a:lnTo>
                      <a:pt x="207" y="217"/>
                    </a:lnTo>
                    <a:lnTo>
                      <a:pt x="206" y="222"/>
                    </a:lnTo>
                    <a:lnTo>
                      <a:pt x="203" y="226"/>
                    </a:lnTo>
                    <a:lnTo>
                      <a:pt x="202" y="229"/>
                    </a:lnTo>
                    <a:lnTo>
                      <a:pt x="200" y="234"/>
                    </a:lnTo>
                    <a:lnTo>
                      <a:pt x="198" y="237"/>
                    </a:lnTo>
                    <a:lnTo>
                      <a:pt x="184" y="245"/>
                    </a:lnTo>
                    <a:lnTo>
                      <a:pt x="164" y="251"/>
                    </a:lnTo>
                    <a:lnTo>
                      <a:pt x="140" y="255"/>
                    </a:lnTo>
                    <a:lnTo>
                      <a:pt x="114" y="256"/>
                    </a:lnTo>
                    <a:lnTo>
                      <a:pt x="88" y="255"/>
                    </a:lnTo>
                    <a:lnTo>
                      <a:pt x="64" y="251"/>
                    </a:lnTo>
                    <a:lnTo>
                      <a:pt x="43" y="245"/>
                    </a:lnTo>
                    <a:lnTo>
                      <a:pt x="30" y="237"/>
                    </a:lnTo>
                    <a:lnTo>
                      <a:pt x="26" y="226"/>
                    </a:lnTo>
                    <a:lnTo>
                      <a:pt x="24" y="214"/>
                    </a:lnTo>
                    <a:lnTo>
                      <a:pt x="23" y="202"/>
                    </a:lnTo>
                    <a:lnTo>
                      <a:pt x="21" y="190"/>
                    </a:lnTo>
                    <a:lnTo>
                      <a:pt x="19" y="188"/>
                    </a:lnTo>
                    <a:lnTo>
                      <a:pt x="18" y="185"/>
                    </a:lnTo>
                    <a:lnTo>
                      <a:pt x="16" y="184"/>
                    </a:lnTo>
                    <a:lnTo>
                      <a:pt x="13" y="182"/>
                    </a:lnTo>
                    <a:lnTo>
                      <a:pt x="12" y="177"/>
                    </a:lnTo>
                    <a:lnTo>
                      <a:pt x="12" y="174"/>
                    </a:lnTo>
                    <a:lnTo>
                      <a:pt x="12" y="169"/>
                    </a:lnTo>
                    <a:lnTo>
                      <a:pt x="11" y="166"/>
                    </a:lnTo>
                    <a:lnTo>
                      <a:pt x="15" y="162"/>
                    </a:lnTo>
                    <a:lnTo>
                      <a:pt x="18" y="160"/>
                    </a:lnTo>
                    <a:lnTo>
                      <a:pt x="20" y="157"/>
                    </a:lnTo>
                    <a:lnTo>
                      <a:pt x="24" y="154"/>
                    </a:lnTo>
                    <a:lnTo>
                      <a:pt x="19" y="154"/>
                    </a:lnTo>
                    <a:lnTo>
                      <a:pt x="16" y="154"/>
                    </a:lnTo>
                    <a:lnTo>
                      <a:pt x="12" y="154"/>
                    </a:lnTo>
                    <a:lnTo>
                      <a:pt x="8" y="154"/>
                    </a:lnTo>
                    <a:lnTo>
                      <a:pt x="8" y="147"/>
                    </a:lnTo>
                    <a:lnTo>
                      <a:pt x="8" y="141"/>
                    </a:lnTo>
                    <a:lnTo>
                      <a:pt x="8" y="134"/>
                    </a:lnTo>
                    <a:lnTo>
                      <a:pt x="8" y="127"/>
                    </a:lnTo>
                    <a:lnTo>
                      <a:pt x="11" y="126"/>
                    </a:lnTo>
                    <a:lnTo>
                      <a:pt x="15" y="123"/>
                    </a:lnTo>
                    <a:lnTo>
                      <a:pt x="17" y="122"/>
                    </a:lnTo>
                    <a:lnTo>
                      <a:pt x="20" y="121"/>
                    </a:lnTo>
                    <a:lnTo>
                      <a:pt x="18" y="118"/>
                    </a:lnTo>
                    <a:lnTo>
                      <a:pt x="15" y="113"/>
                    </a:lnTo>
                    <a:lnTo>
                      <a:pt x="11" y="109"/>
                    </a:lnTo>
                    <a:lnTo>
                      <a:pt x="9" y="106"/>
                    </a:lnTo>
                    <a:lnTo>
                      <a:pt x="8" y="103"/>
                    </a:lnTo>
                    <a:lnTo>
                      <a:pt x="8" y="99"/>
                    </a:lnTo>
                    <a:lnTo>
                      <a:pt x="8" y="96"/>
                    </a:lnTo>
                    <a:lnTo>
                      <a:pt x="7" y="91"/>
                    </a:lnTo>
                    <a:lnTo>
                      <a:pt x="10" y="89"/>
                    </a:lnTo>
                    <a:lnTo>
                      <a:pt x="13" y="85"/>
                    </a:lnTo>
                    <a:lnTo>
                      <a:pt x="17" y="83"/>
                    </a:lnTo>
                    <a:lnTo>
                      <a:pt x="20" y="81"/>
                    </a:lnTo>
                    <a:lnTo>
                      <a:pt x="19" y="77"/>
                    </a:lnTo>
                    <a:lnTo>
                      <a:pt x="19" y="74"/>
                    </a:lnTo>
                    <a:lnTo>
                      <a:pt x="19" y="70"/>
                    </a:lnTo>
                    <a:lnTo>
                      <a:pt x="19" y="67"/>
                    </a:lnTo>
                    <a:lnTo>
                      <a:pt x="16" y="63"/>
                    </a:lnTo>
                    <a:lnTo>
                      <a:pt x="13" y="61"/>
                    </a:lnTo>
                    <a:lnTo>
                      <a:pt x="10" y="60"/>
                    </a:lnTo>
                    <a:lnTo>
                      <a:pt x="7" y="58"/>
                    </a:lnTo>
                    <a:lnTo>
                      <a:pt x="7" y="50"/>
                    </a:lnTo>
                    <a:lnTo>
                      <a:pt x="7" y="41"/>
                    </a:lnTo>
                    <a:lnTo>
                      <a:pt x="7" y="33"/>
                    </a:lnTo>
                    <a:lnTo>
                      <a:pt x="7" y="25"/>
                    </a:lnTo>
                    <a:lnTo>
                      <a:pt x="5" y="20"/>
                    </a:lnTo>
                    <a:lnTo>
                      <a:pt x="3" y="13"/>
                    </a:lnTo>
                    <a:lnTo>
                      <a:pt x="2" y="6"/>
                    </a:lnTo>
                    <a:lnTo>
                      <a:pt x="0" y="0"/>
                    </a:lnTo>
                    <a:close/>
                  </a:path>
                </a:pathLst>
              </a:custGeom>
              <a:solidFill>
                <a:srgbClr val="6D6D6D"/>
              </a:solidFill>
              <a:ln w="9525">
                <a:noFill/>
                <a:round/>
                <a:headEnd/>
                <a:tailEnd/>
              </a:ln>
              <a:effectLst/>
            </p:spPr>
            <p:txBody>
              <a:bodyPr/>
              <a:lstStyle/>
              <a:p>
                <a:pPr>
                  <a:defRPr/>
                </a:pPr>
                <a:endParaRPr lang="en-US">
                  <a:latin typeface="Arial" charset="0"/>
                  <a:cs typeface="+mn-cs"/>
                </a:endParaRPr>
              </a:p>
            </p:txBody>
          </p:sp>
          <p:sp>
            <p:nvSpPr>
              <p:cNvPr id="6290" name="Freeform 146"/>
              <p:cNvSpPr>
                <a:spLocks/>
              </p:cNvSpPr>
              <p:nvPr/>
            </p:nvSpPr>
            <p:spPr bwMode="auto">
              <a:xfrm>
                <a:off x="2386" y="3468"/>
                <a:ext cx="102" cy="127"/>
              </a:xfrm>
              <a:custGeom>
                <a:avLst/>
                <a:gdLst/>
                <a:ahLst/>
                <a:cxnLst>
                  <a:cxn ang="0">
                    <a:pos x="25" y="0"/>
                  </a:cxn>
                  <a:cxn ang="0">
                    <a:pos x="63" y="0"/>
                  </a:cxn>
                  <a:cxn ang="0">
                    <a:pos x="101" y="0"/>
                  </a:cxn>
                  <a:cxn ang="0">
                    <a:pos x="138" y="0"/>
                  </a:cxn>
                  <a:cxn ang="0">
                    <a:pos x="176" y="0"/>
                  </a:cxn>
                  <a:cxn ang="0">
                    <a:pos x="200" y="5"/>
                  </a:cxn>
                  <a:cxn ang="0">
                    <a:pos x="196" y="18"/>
                  </a:cxn>
                  <a:cxn ang="0">
                    <a:pos x="195" y="45"/>
                  </a:cxn>
                  <a:cxn ang="0">
                    <a:pos x="189" y="59"/>
                  </a:cxn>
                  <a:cxn ang="0">
                    <a:pos x="183" y="67"/>
                  </a:cxn>
                  <a:cxn ang="0">
                    <a:pos x="183" y="79"/>
                  </a:cxn>
                  <a:cxn ang="0">
                    <a:pos x="192" y="79"/>
                  </a:cxn>
                  <a:cxn ang="0">
                    <a:pos x="195" y="91"/>
                  </a:cxn>
                  <a:cxn ang="0">
                    <a:pos x="191" y="105"/>
                  </a:cxn>
                  <a:cxn ang="0">
                    <a:pos x="186" y="107"/>
                  </a:cxn>
                  <a:cxn ang="0">
                    <a:pos x="191" y="120"/>
                  </a:cxn>
                  <a:cxn ang="0">
                    <a:pos x="192" y="133"/>
                  </a:cxn>
                  <a:cxn ang="0">
                    <a:pos x="191" y="144"/>
                  </a:cxn>
                  <a:cxn ang="0">
                    <a:pos x="187" y="152"/>
                  </a:cxn>
                  <a:cxn ang="0">
                    <a:pos x="192" y="163"/>
                  </a:cxn>
                  <a:cxn ang="0">
                    <a:pos x="194" y="174"/>
                  </a:cxn>
                  <a:cxn ang="0">
                    <a:pos x="191" y="186"/>
                  </a:cxn>
                  <a:cxn ang="0">
                    <a:pos x="189" y="196"/>
                  </a:cxn>
                  <a:cxn ang="0">
                    <a:pos x="187" y="215"/>
                  </a:cxn>
                  <a:cxn ang="0">
                    <a:pos x="182" y="228"/>
                  </a:cxn>
                  <a:cxn ang="0">
                    <a:pos x="165" y="245"/>
                  </a:cxn>
                  <a:cxn ang="0">
                    <a:pos x="103" y="254"/>
                  </a:cxn>
                  <a:cxn ang="0">
                    <a:pos x="39" y="245"/>
                  </a:cxn>
                  <a:cxn ang="0">
                    <a:pos x="22" y="212"/>
                  </a:cxn>
                  <a:cxn ang="0">
                    <a:pos x="19" y="186"/>
                  </a:cxn>
                  <a:cxn ang="0">
                    <a:pos x="13" y="180"/>
                  </a:cxn>
                  <a:cxn ang="0">
                    <a:pos x="12" y="168"/>
                  </a:cxn>
                  <a:cxn ang="0">
                    <a:pos x="16" y="158"/>
                  </a:cxn>
                  <a:cxn ang="0">
                    <a:pos x="19" y="154"/>
                  </a:cxn>
                  <a:cxn ang="0">
                    <a:pos x="8" y="154"/>
                  </a:cxn>
                  <a:cxn ang="0">
                    <a:pos x="8" y="132"/>
                  </a:cxn>
                  <a:cxn ang="0">
                    <a:pos x="14" y="122"/>
                  </a:cxn>
                  <a:cxn ang="0">
                    <a:pos x="16" y="117"/>
                  </a:cxn>
                  <a:cxn ang="0">
                    <a:pos x="9" y="105"/>
                  </a:cxn>
                  <a:cxn ang="0">
                    <a:pos x="7" y="94"/>
                  </a:cxn>
                  <a:cxn ang="0">
                    <a:pos x="13" y="84"/>
                  </a:cxn>
                  <a:cxn ang="0">
                    <a:pos x="19" y="75"/>
                  </a:cxn>
                  <a:cxn ang="0">
                    <a:pos x="17" y="66"/>
                  </a:cxn>
                  <a:cxn ang="0">
                    <a:pos x="9" y="58"/>
                  </a:cxn>
                  <a:cxn ang="0">
                    <a:pos x="7" y="41"/>
                  </a:cxn>
                  <a:cxn ang="0">
                    <a:pos x="6" y="19"/>
                  </a:cxn>
                  <a:cxn ang="0">
                    <a:pos x="0" y="0"/>
                  </a:cxn>
                </a:cxnLst>
                <a:rect l="0" t="0" r="r" b="b"/>
                <a:pathLst>
                  <a:path w="202" h="254">
                    <a:moveTo>
                      <a:pt x="0" y="0"/>
                    </a:moveTo>
                    <a:lnTo>
                      <a:pt x="13" y="0"/>
                    </a:lnTo>
                    <a:lnTo>
                      <a:pt x="25" y="0"/>
                    </a:lnTo>
                    <a:lnTo>
                      <a:pt x="38" y="0"/>
                    </a:lnTo>
                    <a:lnTo>
                      <a:pt x="51" y="0"/>
                    </a:lnTo>
                    <a:lnTo>
                      <a:pt x="63" y="0"/>
                    </a:lnTo>
                    <a:lnTo>
                      <a:pt x="76" y="0"/>
                    </a:lnTo>
                    <a:lnTo>
                      <a:pt x="89" y="0"/>
                    </a:lnTo>
                    <a:lnTo>
                      <a:pt x="101" y="0"/>
                    </a:lnTo>
                    <a:lnTo>
                      <a:pt x="113" y="0"/>
                    </a:lnTo>
                    <a:lnTo>
                      <a:pt x="126" y="0"/>
                    </a:lnTo>
                    <a:lnTo>
                      <a:pt x="138" y="0"/>
                    </a:lnTo>
                    <a:lnTo>
                      <a:pt x="151" y="0"/>
                    </a:lnTo>
                    <a:lnTo>
                      <a:pt x="164" y="0"/>
                    </a:lnTo>
                    <a:lnTo>
                      <a:pt x="176" y="0"/>
                    </a:lnTo>
                    <a:lnTo>
                      <a:pt x="189" y="0"/>
                    </a:lnTo>
                    <a:lnTo>
                      <a:pt x="202" y="0"/>
                    </a:lnTo>
                    <a:lnTo>
                      <a:pt x="200" y="5"/>
                    </a:lnTo>
                    <a:lnTo>
                      <a:pt x="198" y="8"/>
                    </a:lnTo>
                    <a:lnTo>
                      <a:pt x="197" y="13"/>
                    </a:lnTo>
                    <a:lnTo>
                      <a:pt x="196" y="18"/>
                    </a:lnTo>
                    <a:lnTo>
                      <a:pt x="195" y="27"/>
                    </a:lnTo>
                    <a:lnTo>
                      <a:pt x="195" y="36"/>
                    </a:lnTo>
                    <a:lnTo>
                      <a:pt x="195" y="45"/>
                    </a:lnTo>
                    <a:lnTo>
                      <a:pt x="194" y="54"/>
                    </a:lnTo>
                    <a:lnTo>
                      <a:pt x="191" y="57"/>
                    </a:lnTo>
                    <a:lnTo>
                      <a:pt x="189" y="59"/>
                    </a:lnTo>
                    <a:lnTo>
                      <a:pt x="186" y="61"/>
                    </a:lnTo>
                    <a:lnTo>
                      <a:pt x="183" y="64"/>
                    </a:lnTo>
                    <a:lnTo>
                      <a:pt x="183" y="67"/>
                    </a:lnTo>
                    <a:lnTo>
                      <a:pt x="183" y="71"/>
                    </a:lnTo>
                    <a:lnTo>
                      <a:pt x="183" y="74"/>
                    </a:lnTo>
                    <a:lnTo>
                      <a:pt x="183" y="79"/>
                    </a:lnTo>
                    <a:lnTo>
                      <a:pt x="187" y="79"/>
                    </a:lnTo>
                    <a:lnTo>
                      <a:pt x="189" y="79"/>
                    </a:lnTo>
                    <a:lnTo>
                      <a:pt x="192" y="79"/>
                    </a:lnTo>
                    <a:lnTo>
                      <a:pt x="195" y="79"/>
                    </a:lnTo>
                    <a:lnTo>
                      <a:pt x="195" y="84"/>
                    </a:lnTo>
                    <a:lnTo>
                      <a:pt x="195" y="91"/>
                    </a:lnTo>
                    <a:lnTo>
                      <a:pt x="194" y="98"/>
                    </a:lnTo>
                    <a:lnTo>
                      <a:pt x="194" y="104"/>
                    </a:lnTo>
                    <a:lnTo>
                      <a:pt x="191" y="105"/>
                    </a:lnTo>
                    <a:lnTo>
                      <a:pt x="190" y="105"/>
                    </a:lnTo>
                    <a:lnTo>
                      <a:pt x="188" y="106"/>
                    </a:lnTo>
                    <a:lnTo>
                      <a:pt x="186" y="107"/>
                    </a:lnTo>
                    <a:lnTo>
                      <a:pt x="188" y="112"/>
                    </a:lnTo>
                    <a:lnTo>
                      <a:pt x="189" y="116"/>
                    </a:lnTo>
                    <a:lnTo>
                      <a:pt x="191" y="120"/>
                    </a:lnTo>
                    <a:lnTo>
                      <a:pt x="192" y="124"/>
                    </a:lnTo>
                    <a:lnTo>
                      <a:pt x="192" y="128"/>
                    </a:lnTo>
                    <a:lnTo>
                      <a:pt x="192" y="133"/>
                    </a:lnTo>
                    <a:lnTo>
                      <a:pt x="192" y="137"/>
                    </a:lnTo>
                    <a:lnTo>
                      <a:pt x="192" y="142"/>
                    </a:lnTo>
                    <a:lnTo>
                      <a:pt x="191" y="144"/>
                    </a:lnTo>
                    <a:lnTo>
                      <a:pt x="190" y="147"/>
                    </a:lnTo>
                    <a:lnTo>
                      <a:pt x="188" y="150"/>
                    </a:lnTo>
                    <a:lnTo>
                      <a:pt x="187" y="152"/>
                    </a:lnTo>
                    <a:lnTo>
                      <a:pt x="189" y="156"/>
                    </a:lnTo>
                    <a:lnTo>
                      <a:pt x="191" y="159"/>
                    </a:lnTo>
                    <a:lnTo>
                      <a:pt x="192" y="163"/>
                    </a:lnTo>
                    <a:lnTo>
                      <a:pt x="195" y="166"/>
                    </a:lnTo>
                    <a:lnTo>
                      <a:pt x="195" y="171"/>
                    </a:lnTo>
                    <a:lnTo>
                      <a:pt x="194" y="174"/>
                    </a:lnTo>
                    <a:lnTo>
                      <a:pt x="194" y="179"/>
                    </a:lnTo>
                    <a:lnTo>
                      <a:pt x="192" y="182"/>
                    </a:lnTo>
                    <a:lnTo>
                      <a:pt x="191" y="186"/>
                    </a:lnTo>
                    <a:lnTo>
                      <a:pt x="191" y="189"/>
                    </a:lnTo>
                    <a:lnTo>
                      <a:pt x="190" y="193"/>
                    </a:lnTo>
                    <a:lnTo>
                      <a:pt x="189" y="196"/>
                    </a:lnTo>
                    <a:lnTo>
                      <a:pt x="188" y="202"/>
                    </a:lnTo>
                    <a:lnTo>
                      <a:pt x="188" y="208"/>
                    </a:lnTo>
                    <a:lnTo>
                      <a:pt x="187" y="215"/>
                    </a:lnTo>
                    <a:lnTo>
                      <a:pt x="186" y="220"/>
                    </a:lnTo>
                    <a:lnTo>
                      <a:pt x="183" y="225"/>
                    </a:lnTo>
                    <a:lnTo>
                      <a:pt x="182" y="228"/>
                    </a:lnTo>
                    <a:lnTo>
                      <a:pt x="180" y="232"/>
                    </a:lnTo>
                    <a:lnTo>
                      <a:pt x="177" y="236"/>
                    </a:lnTo>
                    <a:lnTo>
                      <a:pt x="165" y="245"/>
                    </a:lnTo>
                    <a:lnTo>
                      <a:pt x="148" y="249"/>
                    </a:lnTo>
                    <a:lnTo>
                      <a:pt x="126" y="253"/>
                    </a:lnTo>
                    <a:lnTo>
                      <a:pt x="103" y="254"/>
                    </a:lnTo>
                    <a:lnTo>
                      <a:pt x="80" y="254"/>
                    </a:lnTo>
                    <a:lnTo>
                      <a:pt x="58" y="250"/>
                    </a:lnTo>
                    <a:lnTo>
                      <a:pt x="39" y="245"/>
                    </a:lnTo>
                    <a:lnTo>
                      <a:pt x="27" y="236"/>
                    </a:lnTo>
                    <a:lnTo>
                      <a:pt x="24" y="225"/>
                    </a:lnTo>
                    <a:lnTo>
                      <a:pt x="22" y="212"/>
                    </a:lnTo>
                    <a:lnTo>
                      <a:pt x="21" y="201"/>
                    </a:lnTo>
                    <a:lnTo>
                      <a:pt x="20" y="188"/>
                    </a:lnTo>
                    <a:lnTo>
                      <a:pt x="19" y="186"/>
                    </a:lnTo>
                    <a:lnTo>
                      <a:pt x="16" y="185"/>
                    </a:lnTo>
                    <a:lnTo>
                      <a:pt x="15" y="182"/>
                    </a:lnTo>
                    <a:lnTo>
                      <a:pt x="13" y="180"/>
                    </a:lnTo>
                    <a:lnTo>
                      <a:pt x="12" y="177"/>
                    </a:lnTo>
                    <a:lnTo>
                      <a:pt x="12" y="172"/>
                    </a:lnTo>
                    <a:lnTo>
                      <a:pt x="12" y="168"/>
                    </a:lnTo>
                    <a:lnTo>
                      <a:pt x="10" y="164"/>
                    </a:lnTo>
                    <a:lnTo>
                      <a:pt x="14" y="162"/>
                    </a:lnTo>
                    <a:lnTo>
                      <a:pt x="16" y="158"/>
                    </a:lnTo>
                    <a:lnTo>
                      <a:pt x="20" y="156"/>
                    </a:lnTo>
                    <a:lnTo>
                      <a:pt x="22" y="154"/>
                    </a:lnTo>
                    <a:lnTo>
                      <a:pt x="19" y="154"/>
                    </a:lnTo>
                    <a:lnTo>
                      <a:pt x="15" y="154"/>
                    </a:lnTo>
                    <a:lnTo>
                      <a:pt x="12" y="154"/>
                    </a:lnTo>
                    <a:lnTo>
                      <a:pt x="8" y="154"/>
                    </a:lnTo>
                    <a:lnTo>
                      <a:pt x="8" y="145"/>
                    </a:lnTo>
                    <a:lnTo>
                      <a:pt x="8" y="139"/>
                    </a:lnTo>
                    <a:lnTo>
                      <a:pt x="8" y="132"/>
                    </a:lnTo>
                    <a:lnTo>
                      <a:pt x="8" y="125"/>
                    </a:lnTo>
                    <a:lnTo>
                      <a:pt x="10" y="124"/>
                    </a:lnTo>
                    <a:lnTo>
                      <a:pt x="14" y="122"/>
                    </a:lnTo>
                    <a:lnTo>
                      <a:pt x="16" y="121"/>
                    </a:lnTo>
                    <a:lnTo>
                      <a:pt x="19" y="120"/>
                    </a:lnTo>
                    <a:lnTo>
                      <a:pt x="16" y="117"/>
                    </a:lnTo>
                    <a:lnTo>
                      <a:pt x="14" y="112"/>
                    </a:lnTo>
                    <a:lnTo>
                      <a:pt x="12" y="109"/>
                    </a:lnTo>
                    <a:lnTo>
                      <a:pt x="9" y="105"/>
                    </a:lnTo>
                    <a:lnTo>
                      <a:pt x="8" y="102"/>
                    </a:lnTo>
                    <a:lnTo>
                      <a:pt x="8" y="97"/>
                    </a:lnTo>
                    <a:lnTo>
                      <a:pt x="7" y="94"/>
                    </a:lnTo>
                    <a:lnTo>
                      <a:pt x="7" y="90"/>
                    </a:lnTo>
                    <a:lnTo>
                      <a:pt x="9" y="88"/>
                    </a:lnTo>
                    <a:lnTo>
                      <a:pt x="13" y="84"/>
                    </a:lnTo>
                    <a:lnTo>
                      <a:pt x="16" y="82"/>
                    </a:lnTo>
                    <a:lnTo>
                      <a:pt x="19" y="79"/>
                    </a:lnTo>
                    <a:lnTo>
                      <a:pt x="19" y="75"/>
                    </a:lnTo>
                    <a:lnTo>
                      <a:pt x="19" y="72"/>
                    </a:lnTo>
                    <a:lnTo>
                      <a:pt x="19" y="69"/>
                    </a:lnTo>
                    <a:lnTo>
                      <a:pt x="17" y="66"/>
                    </a:lnTo>
                    <a:lnTo>
                      <a:pt x="15" y="63"/>
                    </a:lnTo>
                    <a:lnTo>
                      <a:pt x="13" y="60"/>
                    </a:lnTo>
                    <a:lnTo>
                      <a:pt x="9" y="58"/>
                    </a:lnTo>
                    <a:lnTo>
                      <a:pt x="7" y="57"/>
                    </a:lnTo>
                    <a:lnTo>
                      <a:pt x="7" y="49"/>
                    </a:lnTo>
                    <a:lnTo>
                      <a:pt x="7" y="41"/>
                    </a:lnTo>
                    <a:lnTo>
                      <a:pt x="7" y="33"/>
                    </a:lnTo>
                    <a:lnTo>
                      <a:pt x="7" y="25"/>
                    </a:lnTo>
                    <a:lnTo>
                      <a:pt x="6" y="19"/>
                    </a:lnTo>
                    <a:lnTo>
                      <a:pt x="4" y="12"/>
                    </a:lnTo>
                    <a:lnTo>
                      <a:pt x="2" y="6"/>
                    </a:lnTo>
                    <a:lnTo>
                      <a:pt x="0" y="0"/>
                    </a:lnTo>
                    <a:close/>
                  </a:path>
                </a:pathLst>
              </a:custGeom>
              <a:solidFill>
                <a:srgbClr val="777775"/>
              </a:solidFill>
              <a:ln w="9525">
                <a:noFill/>
                <a:round/>
                <a:headEnd/>
                <a:tailEnd/>
              </a:ln>
              <a:effectLst/>
            </p:spPr>
            <p:txBody>
              <a:bodyPr/>
              <a:lstStyle/>
              <a:p>
                <a:pPr>
                  <a:defRPr/>
                </a:pPr>
                <a:endParaRPr lang="en-US">
                  <a:latin typeface="Arial" charset="0"/>
                  <a:cs typeface="+mn-cs"/>
                </a:endParaRPr>
              </a:p>
            </p:txBody>
          </p:sp>
          <p:sp>
            <p:nvSpPr>
              <p:cNvPr id="6291" name="Freeform 147"/>
              <p:cNvSpPr>
                <a:spLocks/>
              </p:cNvSpPr>
              <p:nvPr/>
            </p:nvSpPr>
            <p:spPr bwMode="auto">
              <a:xfrm>
                <a:off x="2391" y="3468"/>
                <a:ext cx="90" cy="127"/>
              </a:xfrm>
              <a:custGeom>
                <a:avLst/>
                <a:gdLst/>
                <a:ahLst/>
                <a:cxnLst>
                  <a:cxn ang="0">
                    <a:pos x="45" y="0"/>
                  </a:cxn>
                  <a:cxn ang="0">
                    <a:pos x="111" y="0"/>
                  </a:cxn>
                  <a:cxn ang="0">
                    <a:pos x="178" y="0"/>
                  </a:cxn>
                  <a:cxn ang="0">
                    <a:pos x="174" y="13"/>
                  </a:cxn>
                  <a:cxn ang="0">
                    <a:pos x="172" y="36"/>
                  </a:cxn>
                  <a:cxn ang="0">
                    <a:pos x="169" y="57"/>
                  </a:cxn>
                  <a:cxn ang="0">
                    <a:pos x="162" y="64"/>
                  </a:cxn>
                  <a:cxn ang="0">
                    <a:pos x="162" y="74"/>
                  </a:cxn>
                  <a:cxn ang="0">
                    <a:pos x="167" y="79"/>
                  </a:cxn>
                  <a:cxn ang="0">
                    <a:pos x="171" y="85"/>
                  </a:cxn>
                  <a:cxn ang="0">
                    <a:pos x="171" y="104"/>
                  </a:cxn>
                  <a:cxn ang="0">
                    <a:pos x="165" y="106"/>
                  </a:cxn>
                  <a:cxn ang="0">
                    <a:pos x="167" y="116"/>
                  </a:cxn>
                  <a:cxn ang="0">
                    <a:pos x="170" y="128"/>
                  </a:cxn>
                  <a:cxn ang="0">
                    <a:pos x="170" y="142"/>
                  </a:cxn>
                  <a:cxn ang="0">
                    <a:pos x="165" y="150"/>
                  </a:cxn>
                  <a:cxn ang="0">
                    <a:pos x="168" y="158"/>
                  </a:cxn>
                  <a:cxn ang="0">
                    <a:pos x="171" y="170"/>
                  </a:cxn>
                  <a:cxn ang="0">
                    <a:pos x="170" y="182"/>
                  </a:cxn>
                  <a:cxn ang="0">
                    <a:pos x="168" y="193"/>
                  </a:cxn>
                  <a:cxn ang="0">
                    <a:pos x="165" y="208"/>
                  </a:cxn>
                  <a:cxn ang="0">
                    <a:pos x="163" y="224"/>
                  </a:cxn>
                  <a:cxn ang="0">
                    <a:pos x="157" y="235"/>
                  </a:cxn>
                  <a:cxn ang="0">
                    <a:pos x="111" y="252"/>
                  </a:cxn>
                  <a:cxn ang="0">
                    <a:pos x="50" y="249"/>
                  </a:cxn>
                  <a:cxn ang="0">
                    <a:pos x="20" y="224"/>
                  </a:cxn>
                  <a:cxn ang="0">
                    <a:pos x="17" y="188"/>
                  </a:cxn>
                  <a:cxn ang="0">
                    <a:pos x="12" y="182"/>
                  </a:cxn>
                  <a:cxn ang="0">
                    <a:pos x="10" y="171"/>
                  </a:cxn>
                  <a:cxn ang="0">
                    <a:pos x="12" y="161"/>
                  </a:cxn>
                  <a:cxn ang="0">
                    <a:pos x="19" y="153"/>
                  </a:cxn>
                  <a:cxn ang="0">
                    <a:pos x="10" y="153"/>
                  </a:cxn>
                  <a:cxn ang="0">
                    <a:pos x="7" y="139"/>
                  </a:cxn>
                  <a:cxn ang="0">
                    <a:pos x="9" y="124"/>
                  </a:cxn>
                  <a:cxn ang="0">
                    <a:pos x="17" y="120"/>
                  </a:cxn>
                  <a:cxn ang="0">
                    <a:pos x="10" y="109"/>
                  </a:cxn>
                  <a:cxn ang="0">
                    <a:pos x="7" y="97"/>
                  </a:cxn>
                  <a:cxn ang="0">
                    <a:pos x="8" y="88"/>
                  </a:cxn>
                  <a:cxn ang="0">
                    <a:pos x="17" y="79"/>
                  </a:cxn>
                  <a:cxn ang="0">
                    <a:pos x="16" y="68"/>
                  </a:cxn>
                  <a:cxn ang="0">
                    <a:pos x="11" y="62"/>
                  </a:cxn>
                  <a:cxn ang="0">
                    <a:pos x="5" y="49"/>
                  </a:cxn>
                  <a:cxn ang="0">
                    <a:pos x="5" y="25"/>
                  </a:cxn>
                  <a:cxn ang="0">
                    <a:pos x="1" y="6"/>
                  </a:cxn>
                </a:cxnLst>
                <a:rect l="0" t="0" r="r" b="b"/>
                <a:pathLst>
                  <a:path w="178" h="253">
                    <a:moveTo>
                      <a:pt x="0" y="0"/>
                    </a:moveTo>
                    <a:lnTo>
                      <a:pt x="22" y="0"/>
                    </a:lnTo>
                    <a:lnTo>
                      <a:pt x="45" y="0"/>
                    </a:lnTo>
                    <a:lnTo>
                      <a:pt x="66" y="0"/>
                    </a:lnTo>
                    <a:lnTo>
                      <a:pt x="89" y="0"/>
                    </a:lnTo>
                    <a:lnTo>
                      <a:pt x="111" y="0"/>
                    </a:lnTo>
                    <a:lnTo>
                      <a:pt x="133" y="0"/>
                    </a:lnTo>
                    <a:lnTo>
                      <a:pt x="156" y="0"/>
                    </a:lnTo>
                    <a:lnTo>
                      <a:pt x="178" y="0"/>
                    </a:lnTo>
                    <a:lnTo>
                      <a:pt x="177" y="5"/>
                    </a:lnTo>
                    <a:lnTo>
                      <a:pt x="176" y="9"/>
                    </a:lnTo>
                    <a:lnTo>
                      <a:pt x="174" y="13"/>
                    </a:lnTo>
                    <a:lnTo>
                      <a:pt x="172" y="19"/>
                    </a:lnTo>
                    <a:lnTo>
                      <a:pt x="172" y="28"/>
                    </a:lnTo>
                    <a:lnTo>
                      <a:pt x="172" y="36"/>
                    </a:lnTo>
                    <a:lnTo>
                      <a:pt x="171" y="45"/>
                    </a:lnTo>
                    <a:lnTo>
                      <a:pt x="171" y="55"/>
                    </a:lnTo>
                    <a:lnTo>
                      <a:pt x="169" y="57"/>
                    </a:lnTo>
                    <a:lnTo>
                      <a:pt x="167" y="58"/>
                    </a:lnTo>
                    <a:lnTo>
                      <a:pt x="164" y="60"/>
                    </a:lnTo>
                    <a:lnTo>
                      <a:pt x="162" y="64"/>
                    </a:lnTo>
                    <a:lnTo>
                      <a:pt x="162" y="67"/>
                    </a:lnTo>
                    <a:lnTo>
                      <a:pt x="162" y="71"/>
                    </a:lnTo>
                    <a:lnTo>
                      <a:pt x="162" y="74"/>
                    </a:lnTo>
                    <a:lnTo>
                      <a:pt x="162" y="79"/>
                    </a:lnTo>
                    <a:lnTo>
                      <a:pt x="164" y="79"/>
                    </a:lnTo>
                    <a:lnTo>
                      <a:pt x="167" y="79"/>
                    </a:lnTo>
                    <a:lnTo>
                      <a:pt x="169" y="79"/>
                    </a:lnTo>
                    <a:lnTo>
                      <a:pt x="171" y="79"/>
                    </a:lnTo>
                    <a:lnTo>
                      <a:pt x="171" y="85"/>
                    </a:lnTo>
                    <a:lnTo>
                      <a:pt x="171" y="91"/>
                    </a:lnTo>
                    <a:lnTo>
                      <a:pt x="171" y="97"/>
                    </a:lnTo>
                    <a:lnTo>
                      <a:pt x="171" y="104"/>
                    </a:lnTo>
                    <a:lnTo>
                      <a:pt x="169" y="105"/>
                    </a:lnTo>
                    <a:lnTo>
                      <a:pt x="168" y="105"/>
                    </a:lnTo>
                    <a:lnTo>
                      <a:pt x="165" y="106"/>
                    </a:lnTo>
                    <a:lnTo>
                      <a:pt x="163" y="109"/>
                    </a:lnTo>
                    <a:lnTo>
                      <a:pt x="165" y="112"/>
                    </a:lnTo>
                    <a:lnTo>
                      <a:pt x="167" y="116"/>
                    </a:lnTo>
                    <a:lnTo>
                      <a:pt x="169" y="120"/>
                    </a:lnTo>
                    <a:lnTo>
                      <a:pt x="170" y="124"/>
                    </a:lnTo>
                    <a:lnTo>
                      <a:pt x="170" y="128"/>
                    </a:lnTo>
                    <a:lnTo>
                      <a:pt x="170" y="133"/>
                    </a:lnTo>
                    <a:lnTo>
                      <a:pt x="170" y="138"/>
                    </a:lnTo>
                    <a:lnTo>
                      <a:pt x="170" y="142"/>
                    </a:lnTo>
                    <a:lnTo>
                      <a:pt x="169" y="144"/>
                    </a:lnTo>
                    <a:lnTo>
                      <a:pt x="168" y="147"/>
                    </a:lnTo>
                    <a:lnTo>
                      <a:pt x="165" y="150"/>
                    </a:lnTo>
                    <a:lnTo>
                      <a:pt x="164" y="153"/>
                    </a:lnTo>
                    <a:lnTo>
                      <a:pt x="167" y="156"/>
                    </a:lnTo>
                    <a:lnTo>
                      <a:pt x="168" y="158"/>
                    </a:lnTo>
                    <a:lnTo>
                      <a:pt x="170" y="162"/>
                    </a:lnTo>
                    <a:lnTo>
                      <a:pt x="172" y="165"/>
                    </a:lnTo>
                    <a:lnTo>
                      <a:pt x="171" y="170"/>
                    </a:lnTo>
                    <a:lnTo>
                      <a:pt x="171" y="173"/>
                    </a:lnTo>
                    <a:lnTo>
                      <a:pt x="171" y="178"/>
                    </a:lnTo>
                    <a:lnTo>
                      <a:pt x="170" y="182"/>
                    </a:lnTo>
                    <a:lnTo>
                      <a:pt x="169" y="186"/>
                    </a:lnTo>
                    <a:lnTo>
                      <a:pt x="169" y="189"/>
                    </a:lnTo>
                    <a:lnTo>
                      <a:pt x="168" y="193"/>
                    </a:lnTo>
                    <a:lnTo>
                      <a:pt x="167" y="196"/>
                    </a:lnTo>
                    <a:lnTo>
                      <a:pt x="165" y="202"/>
                    </a:lnTo>
                    <a:lnTo>
                      <a:pt x="165" y="208"/>
                    </a:lnTo>
                    <a:lnTo>
                      <a:pt x="164" y="215"/>
                    </a:lnTo>
                    <a:lnTo>
                      <a:pt x="164" y="220"/>
                    </a:lnTo>
                    <a:lnTo>
                      <a:pt x="163" y="224"/>
                    </a:lnTo>
                    <a:lnTo>
                      <a:pt x="161" y="227"/>
                    </a:lnTo>
                    <a:lnTo>
                      <a:pt x="160" y="232"/>
                    </a:lnTo>
                    <a:lnTo>
                      <a:pt x="157" y="235"/>
                    </a:lnTo>
                    <a:lnTo>
                      <a:pt x="147" y="244"/>
                    </a:lnTo>
                    <a:lnTo>
                      <a:pt x="131" y="248"/>
                    </a:lnTo>
                    <a:lnTo>
                      <a:pt x="111" y="252"/>
                    </a:lnTo>
                    <a:lnTo>
                      <a:pt x="91" y="253"/>
                    </a:lnTo>
                    <a:lnTo>
                      <a:pt x="70" y="253"/>
                    </a:lnTo>
                    <a:lnTo>
                      <a:pt x="50" y="249"/>
                    </a:lnTo>
                    <a:lnTo>
                      <a:pt x="34" y="244"/>
                    </a:lnTo>
                    <a:lnTo>
                      <a:pt x="23" y="235"/>
                    </a:lnTo>
                    <a:lnTo>
                      <a:pt x="20" y="224"/>
                    </a:lnTo>
                    <a:lnTo>
                      <a:pt x="18" y="211"/>
                    </a:lnTo>
                    <a:lnTo>
                      <a:pt x="17" y="200"/>
                    </a:lnTo>
                    <a:lnTo>
                      <a:pt x="17" y="188"/>
                    </a:lnTo>
                    <a:lnTo>
                      <a:pt x="16" y="186"/>
                    </a:lnTo>
                    <a:lnTo>
                      <a:pt x="15" y="184"/>
                    </a:lnTo>
                    <a:lnTo>
                      <a:pt x="12" y="182"/>
                    </a:lnTo>
                    <a:lnTo>
                      <a:pt x="11" y="180"/>
                    </a:lnTo>
                    <a:lnTo>
                      <a:pt x="10" y="176"/>
                    </a:lnTo>
                    <a:lnTo>
                      <a:pt x="10" y="171"/>
                    </a:lnTo>
                    <a:lnTo>
                      <a:pt x="10" y="167"/>
                    </a:lnTo>
                    <a:lnTo>
                      <a:pt x="10" y="163"/>
                    </a:lnTo>
                    <a:lnTo>
                      <a:pt x="12" y="161"/>
                    </a:lnTo>
                    <a:lnTo>
                      <a:pt x="15" y="157"/>
                    </a:lnTo>
                    <a:lnTo>
                      <a:pt x="17" y="155"/>
                    </a:lnTo>
                    <a:lnTo>
                      <a:pt x="19" y="153"/>
                    </a:lnTo>
                    <a:lnTo>
                      <a:pt x="16" y="153"/>
                    </a:lnTo>
                    <a:lnTo>
                      <a:pt x="13" y="153"/>
                    </a:lnTo>
                    <a:lnTo>
                      <a:pt x="10" y="153"/>
                    </a:lnTo>
                    <a:lnTo>
                      <a:pt x="7" y="153"/>
                    </a:lnTo>
                    <a:lnTo>
                      <a:pt x="7" y="146"/>
                    </a:lnTo>
                    <a:lnTo>
                      <a:pt x="7" y="139"/>
                    </a:lnTo>
                    <a:lnTo>
                      <a:pt x="7" y="132"/>
                    </a:lnTo>
                    <a:lnTo>
                      <a:pt x="7" y="125"/>
                    </a:lnTo>
                    <a:lnTo>
                      <a:pt x="9" y="124"/>
                    </a:lnTo>
                    <a:lnTo>
                      <a:pt x="12" y="123"/>
                    </a:lnTo>
                    <a:lnTo>
                      <a:pt x="15" y="121"/>
                    </a:lnTo>
                    <a:lnTo>
                      <a:pt x="17" y="120"/>
                    </a:lnTo>
                    <a:lnTo>
                      <a:pt x="15" y="116"/>
                    </a:lnTo>
                    <a:lnTo>
                      <a:pt x="12" y="112"/>
                    </a:lnTo>
                    <a:lnTo>
                      <a:pt x="10" y="109"/>
                    </a:lnTo>
                    <a:lnTo>
                      <a:pt x="8" y="105"/>
                    </a:lnTo>
                    <a:lnTo>
                      <a:pt x="7" y="101"/>
                    </a:lnTo>
                    <a:lnTo>
                      <a:pt x="7" y="97"/>
                    </a:lnTo>
                    <a:lnTo>
                      <a:pt x="7" y="94"/>
                    </a:lnTo>
                    <a:lnTo>
                      <a:pt x="5" y="90"/>
                    </a:lnTo>
                    <a:lnTo>
                      <a:pt x="8" y="88"/>
                    </a:lnTo>
                    <a:lnTo>
                      <a:pt x="11" y="85"/>
                    </a:lnTo>
                    <a:lnTo>
                      <a:pt x="13" y="82"/>
                    </a:lnTo>
                    <a:lnTo>
                      <a:pt x="17" y="79"/>
                    </a:lnTo>
                    <a:lnTo>
                      <a:pt x="16" y="75"/>
                    </a:lnTo>
                    <a:lnTo>
                      <a:pt x="16" y="72"/>
                    </a:lnTo>
                    <a:lnTo>
                      <a:pt x="16" y="68"/>
                    </a:lnTo>
                    <a:lnTo>
                      <a:pt x="16" y="66"/>
                    </a:lnTo>
                    <a:lnTo>
                      <a:pt x="13" y="64"/>
                    </a:lnTo>
                    <a:lnTo>
                      <a:pt x="11" y="62"/>
                    </a:lnTo>
                    <a:lnTo>
                      <a:pt x="8" y="59"/>
                    </a:lnTo>
                    <a:lnTo>
                      <a:pt x="5" y="57"/>
                    </a:lnTo>
                    <a:lnTo>
                      <a:pt x="5" y="49"/>
                    </a:lnTo>
                    <a:lnTo>
                      <a:pt x="5" y="41"/>
                    </a:lnTo>
                    <a:lnTo>
                      <a:pt x="5" y="33"/>
                    </a:lnTo>
                    <a:lnTo>
                      <a:pt x="5" y="25"/>
                    </a:lnTo>
                    <a:lnTo>
                      <a:pt x="4" y="19"/>
                    </a:lnTo>
                    <a:lnTo>
                      <a:pt x="3" y="12"/>
                    </a:lnTo>
                    <a:lnTo>
                      <a:pt x="1" y="6"/>
                    </a:lnTo>
                    <a:lnTo>
                      <a:pt x="0" y="0"/>
                    </a:lnTo>
                    <a:close/>
                  </a:path>
                </a:pathLst>
              </a:custGeom>
              <a:solidFill>
                <a:srgbClr val="827F7F"/>
              </a:solidFill>
              <a:ln w="9525">
                <a:noFill/>
                <a:round/>
                <a:headEnd/>
                <a:tailEnd/>
              </a:ln>
              <a:effectLst/>
            </p:spPr>
            <p:txBody>
              <a:bodyPr/>
              <a:lstStyle/>
              <a:p>
                <a:pPr>
                  <a:defRPr/>
                </a:pPr>
                <a:endParaRPr lang="en-US">
                  <a:latin typeface="Arial" charset="0"/>
                  <a:cs typeface="+mn-cs"/>
                </a:endParaRPr>
              </a:p>
            </p:txBody>
          </p:sp>
          <p:sp>
            <p:nvSpPr>
              <p:cNvPr id="6292" name="Freeform 148"/>
              <p:cNvSpPr>
                <a:spLocks/>
              </p:cNvSpPr>
              <p:nvPr/>
            </p:nvSpPr>
            <p:spPr bwMode="auto">
              <a:xfrm>
                <a:off x="2399" y="3471"/>
                <a:ext cx="78" cy="125"/>
              </a:xfrm>
              <a:custGeom>
                <a:avLst/>
                <a:gdLst/>
                <a:ahLst/>
                <a:cxnLst>
                  <a:cxn ang="0">
                    <a:pos x="39" y="0"/>
                  </a:cxn>
                  <a:cxn ang="0">
                    <a:pos x="97" y="0"/>
                  </a:cxn>
                  <a:cxn ang="0">
                    <a:pos x="156" y="0"/>
                  </a:cxn>
                  <a:cxn ang="0">
                    <a:pos x="152" y="13"/>
                  </a:cxn>
                  <a:cxn ang="0">
                    <a:pos x="150" y="35"/>
                  </a:cxn>
                  <a:cxn ang="0">
                    <a:pos x="148" y="55"/>
                  </a:cxn>
                  <a:cxn ang="0">
                    <a:pos x="142" y="63"/>
                  </a:cxn>
                  <a:cxn ang="0">
                    <a:pos x="142" y="73"/>
                  </a:cxn>
                  <a:cxn ang="0">
                    <a:pos x="145" y="78"/>
                  </a:cxn>
                  <a:cxn ang="0">
                    <a:pos x="150" y="84"/>
                  </a:cxn>
                  <a:cxn ang="0">
                    <a:pos x="149" y="103"/>
                  </a:cxn>
                  <a:cxn ang="0">
                    <a:pos x="144" y="106"/>
                  </a:cxn>
                  <a:cxn ang="0">
                    <a:pos x="145" y="115"/>
                  </a:cxn>
                  <a:cxn ang="0">
                    <a:pos x="149" y="127"/>
                  </a:cxn>
                  <a:cxn ang="0">
                    <a:pos x="149" y="140"/>
                  </a:cxn>
                  <a:cxn ang="0">
                    <a:pos x="145" y="148"/>
                  </a:cxn>
                  <a:cxn ang="0">
                    <a:pos x="146" y="157"/>
                  </a:cxn>
                  <a:cxn ang="0">
                    <a:pos x="150" y="169"/>
                  </a:cxn>
                  <a:cxn ang="0">
                    <a:pos x="149" y="180"/>
                  </a:cxn>
                  <a:cxn ang="0">
                    <a:pos x="146" y="191"/>
                  </a:cxn>
                  <a:cxn ang="0">
                    <a:pos x="144" y="206"/>
                  </a:cxn>
                  <a:cxn ang="0">
                    <a:pos x="142" y="223"/>
                  </a:cxn>
                  <a:cxn ang="0">
                    <a:pos x="138" y="233"/>
                  </a:cxn>
                  <a:cxn ang="0">
                    <a:pos x="98" y="251"/>
                  </a:cxn>
                  <a:cxn ang="0">
                    <a:pos x="44" y="247"/>
                  </a:cxn>
                  <a:cxn ang="0">
                    <a:pos x="19" y="222"/>
                  </a:cxn>
                  <a:cxn ang="0">
                    <a:pos x="16" y="186"/>
                  </a:cxn>
                  <a:cxn ang="0">
                    <a:pos x="12" y="180"/>
                  </a:cxn>
                  <a:cxn ang="0">
                    <a:pos x="11" y="170"/>
                  </a:cxn>
                  <a:cxn ang="0">
                    <a:pos x="12" y="160"/>
                  </a:cxn>
                  <a:cxn ang="0">
                    <a:pos x="17" y="152"/>
                  </a:cxn>
                  <a:cxn ang="0">
                    <a:pos x="9" y="152"/>
                  </a:cxn>
                  <a:cxn ang="0">
                    <a:pos x="7" y="137"/>
                  </a:cxn>
                  <a:cxn ang="0">
                    <a:pos x="9" y="122"/>
                  </a:cxn>
                  <a:cxn ang="0">
                    <a:pos x="15" y="118"/>
                  </a:cxn>
                  <a:cxn ang="0">
                    <a:pos x="9" y="107"/>
                  </a:cxn>
                  <a:cxn ang="0">
                    <a:pos x="7" y="96"/>
                  </a:cxn>
                  <a:cxn ang="0">
                    <a:pos x="8" y="87"/>
                  </a:cxn>
                  <a:cxn ang="0">
                    <a:pos x="15" y="78"/>
                  </a:cxn>
                  <a:cxn ang="0">
                    <a:pos x="15" y="68"/>
                  </a:cxn>
                  <a:cxn ang="0">
                    <a:pos x="11" y="60"/>
                  </a:cxn>
                  <a:cxn ang="0">
                    <a:pos x="6" y="48"/>
                  </a:cxn>
                  <a:cxn ang="0">
                    <a:pos x="6" y="24"/>
                  </a:cxn>
                  <a:cxn ang="0">
                    <a:pos x="1" y="5"/>
                  </a:cxn>
                </a:cxnLst>
                <a:rect l="0" t="0" r="r" b="b"/>
                <a:pathLst>
                  <a:path w="156" h="252">
                    <a:moveTo>
                      <a:pt x="0" y="0"/>
                    </a:moveTo>
                    <a:lnTo>
                      <a:pt x="20" y="0"/>
                    </a:lnTo>
                    <a:lnTo>
                      <a:pt x="39" y="0"/>
                    </a:lnTo>
                    <a:lnTo>
                      <a:pt x="59" y="0"/>
                    </a:lnTo>
                    <a:lnTo>
                      <a:pt x="78" y="0"/>
                    </a:lnTo>
                    <a:lnTo>
                      <a:pt x="97" y="0"/>
                    </a:lnTo>
                    <a:lnTo>
                      <a:pt x="116" y="0"/>
                    </a:lnTo>
                    <a:lnTo>
                      <a:pt x="136" y="0"/>
                    </a:lnTo>
                    <a:lnTo>
                      <a:pt x="156" y="0"/>
                    </a:lnTo>
                    <a:lnTo>
                      <a:pt x="154" y="4"/>
                    </a:lnTo>
                    <a:lnTo>
                      <a:pt x="153" y="9"/>
                    </a:lnTo>
                    <a:lnTo>
                      <a:pt x="152" y="13"/>
                    </a:lnTo>
                    <a:lnTo>
                      <a:pt x="151" y="18"/>
                    </a:lnTo>
                    <a:lnTo>
                      <a:pt x="150" y="27"/>
                    </a:lnTo>
                    <a:lnTo>
                      <a:pt x="150" y="35"/>
                    </a:lnTo>
                    <a:lnTo>
                      <a:pt x="150" y="45"/>
                    </a:lnTo>
                    <a:lnTo>
                      <a:pt x="149" y="54"/>
                    </a:lnTo>
                    <a:lnTo>
                      <a:pt x="148" y="55"/>
                    </a:lnTo>
                    <a:lnTo>
                      <a:pt x="145" y="57"/>
                    </a:lnTo>
                    <a:lnTo>
                      <a:pt x="144" y="60"/>
                    </a:lnTo>
                    <a:lnTo>
                      <a:pt x="142" y="63"/>
                    </a:lnTo>
                    <a:lnTo>
                      <a:pt x="142" y="66"/>
                    </a:lnTo>
                    <a:lnTo>
                      <a:pt x="142" y="70"/>
                    </a:lnTo>
                    <a:lnTo>
                      <a:pt x="142" y="73"/>
                    </a:lnTo>
                    <a:lnTo>
                      <a:pt x="142" y="78"/>
                    </a:lnTo>
                    <a:lnTo>
                      <a:pt x="144" y="78"/>
                    </a:lnTo>
                    <a:lnTo>
                      <a:pt x="145" y="78"/>
                    </a:lnTo>
                    <a:lnTo>
                      <a:pt x="148" y="78"/>
                    </a:lnTo>
                    <a:lnTo>
                      <a:pt x="150" y="78"/>
                    </a:lnTo>
                    <a:lnTo>
                      <a:pt x="150" y="84"/>
                    </a:lnTo>
                    <a:lnTo>
                      <a:pt x="150" y="91"/>
                    </a:lnTo>
                    <a:lnTo>
                      <a:pt x="150" y="96"/>
                    </a:lnTo>
                    <a:lnTo>
                      <a:pt x="149" y="103"/>
                    </a:lnTo>
                    <a:lnTo>
                      <a:pt x="148" y="103"/>
                    </a:lnTo>
                    <a:lnTo>
                      <a:pt x="146" y="104"/>
                    </a:lnTo>
                    <a:lnTo>
                      <a:pt x="144" y="106"/>
                    </a:lnTo>
                    <a:lnTo>
                      <a:pt x="143" y="107"/>
                    </a:lnTo>
                    <a:lnTo>
                      <a:pt x="144" y="111"/>
                    </a:lnTo>
                    <a:lnTo>
                      <a:pt x="145" y="115"/>
                    </a:lnTo>
                    <a:lnTo>
                      <a:pt x="148" y="118"/>
                    </a:lnTo>
                    <a:lnTo>
                      <a:pt x="149" y="123"/>
                    </a:lnTo>
                    <a:lnTo>
                      <a:pt x="149" y="127"/>
                    </a:lnTo>
                    <a:lnTo>
                      <a:pt x="149" y="131"/>
                    </a:lnTo>
                    <a:lnTo>
                      <a:pt x="149" y="136"/>
                    </a:lnTo>
                    <a:lnTo>
                      <a:pt x="149" y="140"/>
                    </a:lnTo>
                    <a:lnTo>
                      <a:pt x="148" y="142"/>
                    </a:lnTo>
                    <a:lnTo>
                      <a:pt x="146" y="145"/>
                    </a:lnTo>
                    <a:lnTo>
                      <a:pt x="145" y="148"/>
                    </a:lnTo>
                    <a:lnTo>
                      <a:pt x="144" y="151"/>
                    </a:lnTo>
                    <a:lnTo>
                      <a:pt x="145" y="154"/>
                    </a:lnTo>
                    <a:lnTo>
                      <a:pt x="146" y="157"/>
                    </a:lnTo>
                    <a:lnTo>
                      <a:pt x="149" y="161"/>
                    </a:lnTo>
                    <a:lnTo>
                      <a:pt x="150" y="164"/>
                    </a:lnTo>
                    <a:lnTo>
                      <a:pt x="150" y="169"/>
                    </a:lnTo>
                    <a:lnTo>
                      <a:pt x="150" y="172"/>
                    </a:lnTo>
                    <a:lnTo>
                      <a:pt x="149" y="176"/>
                    </a:lnTo>
                    <a:lnTo>
                      <a:pt x="149" y="180"/>
                    </a:lnTo>
                    <a:lnTo>
                      <a:pt x="148" y="184"/>
                    </a:lnTo>
                    <a:lnTo>
                      <a:pt x="148" y="187"/>
                    </a:lnTo>
                    <a:lnTo>
                      <a:pt x="146" y="191"/>
                    </a:lnTo>
                    <a:lnTo>
                      <a:pt x="145" y="194"/>
                    </a:lnTo>
                    <a:lnTo>
                      <a:pt x="144" y="200"/>
                    </a:lnTo>
                    <a:lnTo>
                      <a:pt x="144" y="206"/>
                    </a:lnTo>
                    <a:lnTo>
                      <a:pt x="144" y="213"/>
                    </a:lnTo>
                    <a:lnTo>
                      <a:pt x="143" y="218"/>
                    </a:lnTo>
                    <a:lnTo>
                      <a:pt x="142" y="223"/>
                    </a:lnTo>
                    <a:lnTo>
                      <a:pt x="141" y="227"/>
                    </a:lnTo>
                    <a:lnTo>
                      <a:pt x="139" y="230"/>
                    </a:lnTo>
                    <a:lnTo>
                      <a:pt x="138" y="233"/>
                    </a:lnTo>
                    <a:lnTo>
                      <a:pt x="129" y="242"/>
                    </a:lnTo>
                    <a:lnTo>
                      <a:pt x="115" y="247"/>
                    </a:lnTo>
                    <a:lnTo>
                      <a:pt x="98" y="251"/>
                    </a:lnTo>
                    <a:lnTo>
                      <a:pt x="80" y="252"/>
                    </a:lnTo>
                    <a:lnTo>
                      <a:pt x="61" y="251"/>
                    </a:lnTo>
                    <a:lnTo>
                      <a:pt x="44" y="247"/>
                    </a:lnTo>
                    <a:lnTo>
                      <a:pt x="30" y="243"/>
                    </a:lnTo>
                    <a:lnTo>
                      <a:pt x="20" y="235"/>
                    </a:lnTo>
                    <a:lnTo>
                      <a:pt x="19" y="222"/>
                    </a:lnTo>
                    <a:lnTo>
                      <a:pt x="17" y="210"/>
                    </a:lnTo>
                    <a:lnTo>
                      <a:pt x="16" y="198"/>
                    </a:lnTo>
                    <a:lnTo>
                      <a:pt x="16" y="186"/>
                    </a:lnTo>
                    <a:lnTo>
                      <a:pt x="15" y="184"/>
                    </a:lnTo>
                    <a:lnTo>
                      <a:pt x="14" y="182"/>
                    </a:lnTo>
                    <a:lnTo>
                      <a:pt x="12" y="180"/>
                    </a:lnTo>
                    <a:lnTo>
                      <a:pt x="11" y="178"/>
                    </a:lnTo>
                    <a:lnTo>
                      <a:pt x="11" y="174"/>
                    </a:lnTo>
                    <a:lnTo>
                      <a:pt x="11" y="170"/>
                    </a:lnTo>
                    <a:lnTo>
                      <a:pt x="9" y="167"/>
                    </a:lnTo>
                    <a:lnTo>
                      <a:pt x="9" y="162"/>
                    </a:lnTo>
                    <a:lnTo>
                      <a:pt x="12" y="160"/>
                    </a:lnTo>
                    <a:lnTo>
                      <a:pt x="14" y="156"/>
                    </a:lnTo>
                    <a:lnTo>
                      <a:pt x="15" y="154"/>
                    </a:lnTo>
                    <a:lnTo>
                      <a:pt x="17" y="152"/>
                    </a:lnTo>
                    <a:lnTo>
                      <a:pt x="15" y="152"/>
                    </a:lnTo>
                    <a:lnTo>
                      <a:pt x="13" y="152"/>
                    </a:lnTo>
                    <a:lnTo>
                      <a:pt x="9" y="152"/>
                    </a:lnTo>
                    <a:lnTo>
                      <a:pt x="7" y="152"/>
                    </a:lnTo>
                    <a:lnTo>
                      <a:pt x="7" y="144"/>
                    </a:lnTo>
                    <a:lnTo>
                      <a:pt x="7" y="137"/>
                    </a:lnTo>
                    <a:lnTo>
                      <a:pt x="7" y="130"/>
                    </a:lnTo>
                    <a:lnTo>
                      <a:pt x="7" y="123"/>
                    </a:lnTo>
                    <a:lnTo>
                      <a:pt x="9" y="122"/>
                    </a:lnTo>
                    <a:lnTo>
                      <a:pt x="12" y="121"/>
                    </a:lnTo>
                    <a:lnTo>
                      <a:pt x="13" y="119"/>
                    </a:lnTo>
                    <a:lnTo>
                      <a:pt x="15" y="118"/>
                    </a:lnTo>
                    <a:lnTo>
                      <a:pt x="13" y="115"/>
                    </a:lnTo>
                    <a:lnTo>
                      <a:pt x="12" y="110"/>
                    </a:lnTo>
                    <a:lnTo>
                      <a:pt x="9" y="107"/>
                    </a:lnTo>
                    <a:lnTo>
                      <a:pt x="7" y="103"/>
                    </a:lnTo>
                    <a:lnTo>
                      <a:pt x="7" y="100"/>
                    </a:lnTo>
                    <a:lnTo>
                      <a:pt x="7" y="96"/>
                    </a:lnTo>
                    <a:lnTo>
                      <a:pt x="6" y="93"/>
                    </a:lnTo>
                    <a:lnTo>
                      <a:pt x="6" y="89"/>
                    </a:lnTo>
                    <a:lnTo>
                      <a:pt x="8" y="87"/>
                    </a:lnTo>
                    <a:lnTo>
                      <a:pt x="11" y="84"/>
                    </a:lnTo>
                    <a:lnTo>
                      <a:pt x="13" y="80"/>
                    </a:lnTo>
                    <a:lnTo>
                      <a:pt x="15" y="78"/>
                    </a:lnTo>
                    <a:lnTo>
                      <a:pt x="15" y="75"/>
                    </a:lnTo>
                    <a:lnTo>
                      <a:pt x="15" y="71"/>
                    </a:lnTo>
                    <a:lnTo>
                      <a:pt x="15" y="68"/>
                    </a:lnTo>
                    <a:lnTo>
                      <a:pt x="14" y="64"/>
                    </a:lnTo>
                    <a:lnTo>
                      <a:pt x="12" y="62"/>
                    </a:lnTo>
                    <a:lnTo>
                      <a:pt x="11" y="60"/>
                    </a:lnTo>
                    <a:lnTo>
                      <a:pt x="8" y="57"/>
                    </a:lnTo>
                    <a:lnTo>
                      <a:pt x="6" y="55"/>
                    </a:lnTo>
                    <a:lnTo>
                      <a:pt x="6" y="48"/>
                    </a:lnTo>
                    <a:lnTo>
                      <a:pt x="6" y="40"/>
                    </a:lnTo>
                    <a:lnTo>
                      <a:pt x="6" y="32"/>
                    </a:lnTo>
                    <a:lnTo>
                      <a:pt x="6" y="24"/>
                    </a:lnTo>
                    <a:lnTo>
                      <a:pt x="5" y="18"/>
                    </a:lnTo>
                    <a:lnTo>
                      <a:pt x="4" y="11"/>
                    </a:lnTo>
                    <a:lnTo>
                      <a:pt x="1" y="5"/>
                    </a:lnTo>
                    <a:lnTo>
                      <a:pt x="0" y="0"/>
                    </a:lnTo>
                    <a:close/>
                  </a:path>
                </a:pathLst>
              </a:custGeom>
              <a:solidFill>
                <a:srgbClr val="898987"/>
              </a:solidFill>
              <a:ln w="9525">
                <a:noFill/>
                <a:round/>
                <a:headEnd/>
                <a:tailEnd/>
              </a:ln>
              <a:effectLst/>
            </p:spPr>
            <p:txBody>
              <a:bodyPr/>
              <a:lstStyle/>
              <a:p>
                <a:pPr>
                  <a:defRPr/>
                </a:pPr>
                <a:endParaRPr lang="en-US">
                  <a:latin typeface="Arial" charset="0"/>
                  <a:cs typeface="+mn-cs"/>
                </a:endParaRPr>
              </a:p>
            </p:txBody>
          </p:sp>
          <p:sp>
            <p:nvSpPr>
              <p:cNvPr id="6293" name="Freeform 149"/>
              <p:cNvSpPr>
                <a:spLocks/>
              </p:cNvSpPr>
              <p:nvPr/>
            </p:nvSpPr>
            <p:spPr bwMode="auto">
              <a:xfrm>
                <a:off x="2403" y="3471"/>
                <a:ext cx="65" cy="125"/>
              </a:xfrm>
              <a:custGeom>
                <a:avLst/>
                <a:gdLst/>
                <a:ahLst/>
                <a:cxnLst>
                  <a:cxn ang="0">
                    <a:pos x="32" y="0"/>
                  </a:cxn>
                  <a:cxn ang="0">
                    <a:pos x="82" y="0"/>
                  </a:cxn>
                  <a:cxn ang="0">
                    <a:pos x="130" y="0"/>
                  </a:cxn>
                  <a:cxn ang="0">
                    <a:pos x="128" y="13"/>
                  </a:cxn>
                  <a:cxn ang="0">
                    <a:pos x="126" y="34"/>
                  </a:cxn>
                  <a:cxn ang="0">
                    <a:pos x="124" y="55"/>
                  </a:cxn>
                  <a:cxn ang="0">
                    <a:pos x="118" y="62"/>
                  </a:cxn>
                  <a:cxn ang="0">
                    <a:pos x="118" y="73"/>
                  </a:cxn>
                  <a:cxn ang="0">
                    <a:pos x="122" y="77"/>
                  </a:cxn>
                  <a:cxn ang="0">
                    <a:pos x="125" y="83"/>
                  </a:cxn>
                  <a:cxn ang="0">
                    <a:pos x="125" y="101"/>
                  </a:cxn>
                  <a:cxn ang="0">
                    <a:pos x="121" y="105"/>
                  </a:cxn>
                  <a:cxn ang="0">
                    <a:pos x="122" y="114"/>
                  </a:cxn>
                  <a:cxn ang="0">
                    <a:pos x="124" y="125"/>
                  </a:cxn>
                  <a:cxn ang="0">
                    <a:pos x="124" y="139"/>
                  </a:cxn>
                  <a:cxn ang="0">
                    <a:pos x="122" y="147"/>
                  </a:cxn>
                  <a:cxn ang="0">
                    <a:pos x="123" y="155"/>
                  </a:cxn>
                  <a:cxn ang="0">
                    <a:pos x="125" y="167"/>
                  </a:cxn>
                  <a:cxn ang="0">
                    <a:pos x="124" y="180"/>
                  </a:cxn>
                  <a:cxn ang="0">
                    <a:pos x="123" y="189"/>
                  </a:cxn>
                  <a:cxn ang="0">
                    <a:pos x="122" y="205"/>
                  </a:cxn>
                  <a:cxn ang="0">
                    <a:pos x="120" y="221"/>
                  </a:cxn>
                  <a:cxn ang="0">
                    <a:pos x="116" y="233"/>
                  </a:cxn>
                  <a:cxn ang="0">
                    <a:pos x="82" y="249"/>
                  </a:cxn>
                  <a:cxn ang="0">
                    <a:pos x="36" y="245"/>
                  </a:cxn>
                  <a:cxn ang="0">
                    <a:pos x="14" y="220"/>
                  </a:cxn>
                  <a:cxn ang="0">
                    <a:pos x="12" y="184"/>
                  </a:cxn>
                  <a:cxn ang="0">
                    <a:pos x="9" y="178"/>
                  </a:cxn>
                  <a:cxn ang="0">
                    <a:pos x="8" y="168"/>
                  </a:cxn>
                  <a:cxn ang="0">
                    <a:pos x="9" y="158"/>
                  </a:cxn>
                  <a:cxn ang="0">
                    <a:pos x="14" y="150"/>
                  </a:cxn>
                  <a:cxn ang="0">
                    <a:pos x="7" y="150"/>
                  </a:cxn>
                  <a:cxn ang="0">
                    <a:pos x="4" y="136"/>
                  </a:cxn>
                  <a:cxn ang="0">
                    <a:pos x="7" y="120"/>
                  </a:cxn>
                  <a:cxn ang="0">
                    <a:pos x="11" y="117"/>
                  </a:cxn>
                  <a:cxn ang="0">
                    <a:pos x="7" y="105"/>
                  </a:cxn>
                  <a:cxn ang="0">
                    <a:pos x="4" y="96"/>
                  </a:cxn>
                  <a:cxn ang="0">
                    <a:pos x="7" y="86"/>
                  </a:cxn>
                  <a:cxn ang="0">
                    <a:pos x="11" y="77"/>
                  </a:cxn>
                  <a:cxn ang="0">
                    <a:pos x="11" y="67"/>
                  </a:cxn>
                  <a:cxn ang="0">
                    <a:pos x="8" y="59"/>
                  </a:cxn>
                  <a:cxn ang="0">
                    <a:pos x="4" y="47"/>
                  </a:cxn>
                  <a:cxn ang="0">
                    <a:pos x="4" y="24"/>
                  </a:cxn>
                  <a:cxn ang="0">
                    <a:pos x="1" y="6"/>
                  </a:cxn>
                </a:cxnLst>
                <a:rect l="0" t="0" r="r" b="b"/>
                <a:pathLst>
                  <a:path w="130" h="250">
                    <a:moveTo>
                      <a:pt x="0" y="0"/>
                    </a:moveTo>
                    <a:lnTo>
                      <a:pt x="16" y="0"/>
                    </a:lnTo>
                    <a:lnTo>
                      <a:pt x="32" y="0"/>
                    </a:lnTo>
                    <a:lnTo>
                      <a:pt x="49" y="0"/>
                    </a:lnTo>
                    <a:lnTo>
                      <a:pt x="65" y="0"/>
                    </a:lnTo>
                    <a:lnTo>
                      <a:pt x="82" y="0"/>
                    </a:lnTo>
                    <a:lnTo>
                      <a:pt x="98" y="0"/>
                    </a:lnTo>
                    <a:lnTo>
                      <a:pt x="114" y="0"/>
                    </a:lnTo>
                    <a:lnTo>
                      <a:pt x="130" y="0"/>
                    </a:lnTo>
                    <a:lnTo>
                      <a:pt x="129" y="5"/>
                    </a:lnTo>
                    <a:lnTo>
                      <a:pt x="129" y="8"/>
                    </a:lnTo>
                    <a:lnTo>
                      <a:pt x="128" y="13"/>
                    </a:lnTo>
                    <a:lnTo>
                      <a:pt x="126" y="17"/>
                    </a:lnTo>
                    <a:lnTo>
                      <a:pt x="126" y="26"/>
                    </a:lnTo>
                    <a:lnTo>
                      <a:pt x="126" y="34"/>
                    </a:lnTo>
                    <a:lnTo>
                      <a:pt x="125" y="44"/>
                    </a:lnTo>
                    <a:lnTo>
                      <a:pt x="125" y="53"/>
                    </a:lnTo>
                    <a:lnTo>
                      <a:pt x="124" y="55"/>
                    </a:lnTo>
                    <a:lnTo>
                      <a:pt x="122" y="58"/>
                    </a:lnTo>
                    <a:lnTo>
                      <a:pt x="121" y="60"/>
                    </a:lnTo>
                    <a:lnTo>
                      <a:pt x="118" y="62"/>
                    </a:lnTo>
                    <a:lnTo>
                      <a:pt x="118" y="66"/>
                    </a:lnTo>
                    <a:lnTo>
                      <a:pt x="118" y="69"/>
                    </a:lnTo>
                    <a:lnTo>
                      <a:pt x="118" y="73"/>
                    </a:lnTo>
                    <a:lnTo>
                      <a:pt x="118" y="77"/>
                    </a:lnTo>
                    <a:lnTo>
                      <a:pt x="121" y="77"/>
                    </a:lnTo>
                    <a:lnTo>
                      <a:pt x="122" y="77"/>
                    </a:lnTo>
                    <a:lnTo>
                      <a:pt x="124" y="77"/>
                    </a:lnTo>
                    <a:lnTo>
                      <a:pt x="125" y="77"/>
                    </a:lnTo>
                    <a:lnTo>
                      <a:pt x="125" y="83"/>
                    </a:lnTo>
                    <a:lnTo>
                      <a:pt x="125" y="89"/>
                    </a:lnTo>
                    <a:lnTo>
                      <a:pt x="125" y="96"/>
                    </a:lnTo>
                    <a:lnTo>
                      <a:pt x="125" y="101"/>
                    </a:lnTo>
                    <a:lnTo>
                      <a:pt x="124" y="102"/>
                    </a:lnTo>
                    <a:lnTo>
                      <a:pt x="123" y="104"/>
                    </a:lnTo>
                    <a:lnTo>
                      <a:pt x="121" y="105"/>
                    </a:lnTo>
                    <a:lnTo>
                      <a:pt x="120" y="105"/>
                    </a:lnTo>
                    <a:lnTo>
                      <a:pt x="121" y="109"/>
                    </a:lnTo>
                    <a:lnTo>
                      <a:pt x="122" y="114"/>
                    </a:lnTo>
                    <a:lnTo>
                      <a:pt x="123" y="117"/>
                    </a:lnTo>
                    <a:lnTo>
                      <a:pt x="124" y="121"/>
                    </a:lnTo>
                    <a:lnTo>
                      <a:pt x="124" y="125"/>
                    </a:lnTo>
                    <a:lnTo>
                      <a:pt x="124" y="130"/>
                    </a:lnTo>
                    <a:lnTo>
                      <a:pt x="124" y="135"/>
                    </a:lnTo>
                    <a:lnTo>
                      <a:pt x="124" y="139"/>
                    </a:lnTo>
                    <a:lnTo>
                      <a:pt x="123" y="142"/>
                    </a:lnTo>
                    <a:lnTo>
                      <a:pt x="123" y="144"/>
                    </a:lnTo>
                    <a:lnTo>
                      <a:pt x="122" y="147"/>
                    </a:lnTo>
                    <a:lnTo>
                      <a:pt x="121" y="150"/>
                    </a:lnTo>
                    <a:lnTo>
                      <a:pt x="122" y="153"/>
                    </a:lnTo>
                    <a:lnTo>
                      <a:pt x="123" y="155"/>
                    </a:lnTo>
                    <a:lnTo>
                      <a:pt x="125" y="159"/>
                    </a:lnTo>
                    <a:lnTo>
                      <a:pt x="126" y="162"/>
                    </a:lnTo>
                    <a:lnTo>
                      <a:pt x="125" y="167"/>
                    </a:lnTo>
                    <a:lnTo>
                      <a:pt x="125" y="170"/>
                    </a:lnTo>
                    <a:lnTo>
                      <a:pt x="125" y="175"/>
                    </a:lnTo>
                    <a:lnTo>
                      <a:pt x="124" y="180"/>
                    </a:lnTo>
                    <a:lnTo>
                      <a:pt x="124" y="182"/>
                    </a:lnTo>
                    <a:lnTo>
                      <a:pt x="123" y="185"/>
                    </a:lnTo>
                    <a:lnTo>
                      <a:pt x="123" y="189"/>
                    </a:lnTo>
                    <a:lnTo>
                      <a:pt x="122" y="192"/>
                    </a:lnTo>
                    <a:lnTo>
                      <a:pt x="122" y="198"/>
                    </a:lnTo>
                    <a:lnTo>
                      <a:pt x="122" y="205"/>
                    </a:lnTo>
                    <a:lnTo>
                      <a:pt x="121" y="211"/>
                    </a:lnTo>
                    <a:lnTo>
                      <a:pt x="121" y="218"/>
                    </a:lnTo>
                    <a:lnTo>
                      <a:pt x="120" y="221"/>
                    </a:lnTo>
                    <a:lnTo>
                      <a:pt x="118" y="225"/>
                    </a:lnTo>
                    <a:lnTo>
                      <a:pt x="117" y="228"/>
                    </a:lnTo>
                    <a:lnTo>
                      <a:pt x="116" y="233"/>
                    </a:lnTo>
                    <a:lnTo>
                      <a:pt x="108" y="241"/>
                    </a:lnTo>
                    <a:lnTo>
                      <a:pt x="97" y="245"/>
                    </a:lnTo>
                    <a:lnTo>
                      <a:pt x="82" y="249"/>
                    </a:lnTo>
                    <a:lnTo>
                      <a:pt x="67" y="250"/>
                    </a:lnTo>
                    <a:lnTo>
                      <a:pt x="50" y="249"/>
                    </a:lnTo>
                    <a:lnTo>
                      <a:pt x="36" y="245"/>
                    </a:lnTo>
                    <a:lnTo>
                      <a:pt x="24" y="241"/>
                    </a:lnTo>
                    <a:lnTo>
                      <a:pt x="15" y="233"/>
                    </a:lnTo>
                    <a:lnTo>
                      <a:pt x="14" y="220"/>
                    </a:lnTo>
                    <a:lnTo>
                      <a:pt x="14" y="208"/>
                    </a:lnTo>
                    <a:lnTo>
                      <a:pt x="12" y="196"/>
                    </a:lnTo>
                    <a:lnTo>
                      <a:pt x="12" y="184"/>
                    </a:lnTo>
                    <a:lnTo>
                      <a:pt x="11" y="182"/>
                    </a:lnTo>
                    <a:lnTo>
                      <a:pt x="10" y="181"/>
                    </a:lnTo>
                    <a:lnTo>
                      <a:pt x="9" y="178"/>
                    </a:lnTo>
                    <a:lnTo>
                      <a:pt x="8" y="177"/>
                    </a:lnTo>
                    <a:lnTo>
                      <a:pt x="8" y="173"/>
                    </a:lnTo>
                    <a:lnTo>
                      <a:pt x="8" y="168"/>
                    </a:lnTo>
                    <a:lnTo>
                      <a:pt x="7" y="165"/>
                    </a:lnTo>
                    <a:lnTo>
                      <a:pt x="7" y="160"/>
                    </a:lnTo>
                    <a:lnTo>
                      <a:pt x="9" y="158"/>
                    </a:lnTo>
                    <a:lnTo>
                      <a:pt x="10" y="154"/>
                    </a:lnTo>
                    <a:lnTo>
                      <a:pt x="12" y="152"/>
                    </a:lnTo>
                    <a:lnTo>
                      <a:pt x="14" y="150"/>
                    </a:lnTo>
                    <a:lnTo>
                      <a:pt x="11" y="150"/>
                    </a:lnTo>
                    <a:lnTo>
                      <a:pt x="9" y="150"/>
                    </a:lnTo>
                    <a:lnTo>
                      <a:pt x="7" y="150"/>
                    </a:lnTo>
                    <a:lnTo>
                      <a:pt x="4" y="150"/>
                    </a:lnTo>
                    <a:lnTo>
                      <a:pt x="4" y="143"/>
                    </a:lnTo>
                    <a:lnTo>
                      <a:pt x="4" y="136"/>
                    </a:lnTo>
                    <a:lnTo>
                      <a:pt x="4" y="129"/>
                    </a:lnTo>
                    <a:lnTo>
                      <a:pt x="4" y="121"/>
                    </a:lnTo>
                    <a:lnTo>
                      <a:pt x="7" y="120"/>
                    </a:lnTo>
                    <a:lnTo>
                      <a:pt x="8" y="119"/>
                    </a:lnTo>
                    <a:lnTo>
                      <a:pt x="10" y="119"/>
                    </a:lnTo>
                    <a:lnTo>
                      <a:pt x="11" y="117"/>
                    </a:lnTo>
                    <a:lnTo>
                      <a:pt x="10" y="114"/>
                    </a:lnTo>
                    <a:lnTo>
                      <a:pt x="9" y="109"/>
                    </a:lnTo>
                    <a:lnTo>
                      <a:pt x="7" y="105"/>
                    </a:lnTo>
                    <a:lnTo>
                      <a:pt x="6" y="101"/>
                    </a:lnTo>
                    <a:lnTo>
                      <a:pt x="4" y="99"/>
                    </a:lnTo>
                    <a:lnTo>
                      <a:pt x="4" y="96"/>
                    </a:lnTo>
                    <a:lnTo>
                      <a:pt x="4" y="92"/>
                    </a:lnTo>
                    <a:lnTo>
                      <a:pt x="4" y="89"/>
                    </a:lnTo>
                    <a:lnTo>
                      <a:pt x="7" y="86"/>
                    </a:lnTo>
                    <a:lnTo>
                      <a:pt x="8" y="83"/>
                    </a:lnTo>
                    <a:lnTo>
                      <a:pt x="10" y="79"/>
                    </a:lnTo>
                    <a:lnTo>
                      <a:pt x="11" y="77"/>
                    </a:lnTo>
                    <a:lnTo>
                      <a:pt x="11" y="74"/>
                    </a:lnTo>
                    <a:lnTo>
                      <a:pt x="11" y="70"/>
                    </a:lnTo>
                    <a:lnTo>
                      <a:pt x="11" y="67"/>
                    </a:lnTo>
                    <a:lnTo>
                      <a:pt x="11" y="63"/>
                    </a:lnTo>
                    <a:lnTo>
                      <a:pt x="10" y="61"/>
                    </a:lnTo>
                    <a:lnTo>
                      <a:pt x="8" y="59"/>
                    </a:lnTo>
                    <a:lnTo>
                      <a:pt x="7" y="56"/>
                    </a:lnTo>
                    <a:lnTo>
                      <a:pt x="4" y="55"/>
                    </a:lnTo>
                    <a:lnTo>
                      <a:pt x="4" y="47"/>
                    </a:lnTo>
                    <a:lnTo>
                      <a:pt x="4" y="39"/>
                    </a:lnTo>
                    <a:lnTo>
                      <a:pt x="4" y="32"/>
                    </a:lnTo>
                    <a:lnTo>
                      <a:pt x="4" y="24"/>
                    </a:lnTo>
                    <a:lnTo>
                      <a:pt x="3" y="18"/>
                    </a:lnTo>
                    <a:lnTo>
                      <a:pt x="2" y="11"/>
                    </a:lnTo>
                    <a:lnTo>
                      <a:pt x="1" y="6"/>
                    </a:lnTo>
                    <a:lnTo>
                      <a:pt x="0" y="0"/>
                    </a:lnTo>
                    <a:close/>
                  </a:path>
                </a:pathLst>
              </a:custGeom>
              <a:solidFill>
                <a:srgbClr val="93938E"/>
              </a:solidFill>
              <a:ln w="9525">
                <a:noFill/>
                <a:round/>
                <a:headEnd/>
                <a:tailEnd/>
              </a:ln>
              <a:effectLst/>
            </p:spPr>
            <p:txBody>
              <a:bodyPr/>
              <a:lstStyle/>
              <a:p>
                <a:pPr>
                  <a:defRPr/>
                </a:pPr>
                <a:endParaRPr lang="en-US">
                  <a:latin typeface="Arial" charset="0"/>
                  <a:cs typeface="+mn-cs"/>
                </a:endParaRPr>
              </a:p>
            </p:txBody>
          </p:sp>
          <p:sp>
            <p:nvSpPr>
              <p:cNvPr id="6294" name="Freeform 150"/>
              <p:cNvSpPr>
                <a:spLocks/>
              </p:cNvSpPr>
              <p:nvPr/>
            </p:nvSpPr>
            <p:spPr bwMode="auto">
              <a:xfrm>
                <a:off x="2411" y="3471"/>
                <a:ext cx="53" cy="125"/>
              </a:xfrm>
              <a:custGeom>
                <a:avLst/>
                <a:gdLst/>
                <a:ahLst/>
                <a:cxnLst>
                  <a:cxn ang="0">
                    <a:pos x="27" y="0"/>
                  </a:cxn>
                  <a:cxn ang="0">
                    <a:pos x="67" y="0"/>
                  </a:cxn>
                  <a:cxn ang="0">
                    <a:pos x="107" y="0"/>
                  </a:cxn>
                  <a:cxn ang="0">
                    <a:pos x="105" y="13"/>
                  </a:cxn>
                  <a:cxn ang="0">
                    <a:pos x="104" y="35"/>
                  </a:cxn>
                  <a:cxn ang="0">
                    <a:pos x="102" y="54"/>
                  </a:cxn>
                  <a:cxn ang="0">
                    <a:pos x="98" y="62"/>
                  </a:cxn>
                  <a:cxn ang="0">
                    <a:pos x="98" y="73"/>
                  </a:cxn>
                  <a:cxn ang="0">
                    <a:pos x="102" y="76"/>
                  </a:cxn>
                  <a:cxn ang="0">
                    <a:pos x="104" y="83"/>
                  </a:cxn>
                  <a:cxn ang="0">
                    <a:pos x="103" y="100"/>
                  </a:cxn>
                  <a:cxn ang="0">
                    <a:pos x="101" y="104"/>
                  </a:cxn>
                  <a:cxn ang="0">
                    <a:pos x="102" y="113"/>
                  </a:cxn>
                  <a:cxn ang="0">
                    <a:pos x="103" y="126"/>
                  </a:cxn>
                  <a:cxn ang="0">
                    <a:pos x="103" y="138"/>
                  </a:cxn>
                  <a:cxn ang="0">
                    <a:pos x="101" y="146"/>
                  </a:cxn>
                  <a:cxn ang="0">
                    <a:pos x="102" y="156"/>
                  </a:cxn>
                  <a:cxn ang="0">
                    <a:pos x="104" y="167"/>
                  </a:cxn>
                  <a:cxn ang="0">
                    <a:pos x="103" y="179"/>
                  </a:cxn>
                  <a:cxn ang="0">
                    <a:pos x="102" y="189"/>
                  </a:cxn>
                  <a:cxn ang="0">
                    <a:pos x="101" y="204"/>
                  </a:cxn>
                  <a:cxn ang="0">
                    <a:pos x="99" y="220"/>
                  </a:cxn>
                  <a:cxn ang="0">
                    <a:pos x="97" y="232"/>
                  </a:cxn>
                  <a:cxn ang="0">
                    <a:pos x="68" y="248"/>
                  </a:cxn>
                  <a:cxn ang="0">
                    <a:pos x="30" y="245"/>
                  </a:cxn>
                  <a:cxn ang="0">
                    <a:pos x="12" y="220"/>
                  </a:cxn>
                  <a:cxn ang="0">
                    <a:pos x="11" y="184"/>
                  </a:cxn>
                  <a:cxn ang="0">
                    <a:pos x="8" y="179"/>
                  </a:cxn>
                  <a:cxn ang="0">
                    <a:pos x="7" y="168"/>
                  </a:cxn>
                  <a:cxn ang="0">
                    <a:pos x="7" y="158"/>
                  </a:cxn>
                  <a:cxn ang="0">
                    <a:pos x="12" y="150"/>
                  </a:cxn>
                  <a:cxn ang="0">
                    <a:pos x="7" y="150"/>
                  </a:cxn>
                  <a:cxn ang="0">
                    <a:pos x="5" y="135"/>
                  </a:cxn>
                  <a:cxn ang="0">
                    <a:pos x="6" y="120"/>
                  </a:cxn>
                  <a:cxn ang="0">
                    <a:pos x="11" y="118"/>
                  </a:cxn>
                  <a:cxn ang="0">
                    <a:pos x="6" y="106"/>
                  </a:cxn>
                  <a:cxn ang="0">
                    <a:pos x="5" y="96"/>
                  </a:cxn>
                  <a:cxn ang="0">
                    <a:pos x="6" y="85"/>
                  </a:cxn>
                  <a:cxn ang="0">
                    <a:pos x="11" y="77"/>
                  </a:cxn>
                  <a:cxn ang="0">
                    <a:pos x="10" y="67"/>
                  </a:cxn>
                  <a:cxn ang="0">
                    <a:pos x="7" y="59"/>
                  </a:cxn>
                  <a:cxn ang="0">
                    <a:pos x="4" y="47"/>
                  </a:cxn>
                  <a:cxn ang="0">
                    <a:pos x="4" y="24"/>
                  </a:cxn>
                  <a:cxn ang="0">
                    <a:pos x="1" y="6"/>
                  </a:cxn>
                </a:cxnLst>
                <a:rect l="0" t="0" r="r" b="b"/>
                <a:pathLst>
                  <a:path w="107" h="249">
                    <a:moveTo>
                      <a:pt x="0" y="0"/>
                    </a:moveTo>
                    <a:lnTo>
                      <a:pt x="14" y="0"/>
                    </a:lnTo>
                    <a:lnTo>
                      <a:pt x="27" y="0"/>
                    </a:lnTo>
                    <a:lnTo>
                      <a:pt x="41" y="0"/>
                    </a:lnTo>
                    <a:lnTo>
                      <a:pt x="54" y="0"/>
                    </a:lnTo>
                    <a:lnTo>
                      <a:pt x="67" y="0"/>
                    </a:lnTo>
                    <a:lnTo>
                      <a:pt x="81" y="0"/>
                    </a:lnTo>
                    <a:lnTo>
                      <a:pt x="94" y="0"/>
                    </a:lnTo>
                    <a:lnTo>
                      <a:pt x="107" y="0"/>
                    </a:lnTo>
                    <a:lnTo>
                      <a:pt x="106" y="5"/>
                    </a:lnTo>
                    <a:lnTo>
                      <a:pt x="106" y="8"/>
                    </a:lnTo>
                    <a:lnTo>
                      <a:pt x="105" y="13"/>
                    </a:lnTo>
                    <a:lnTo>
                      <a:pt x="104" y="17"/>
                    </a:lnTo>
                    <a:lnTo>
                      <a:pt x="104" y="27"/>
                    </a:lnTo>
                    <a:lnTo>
                      <a:pt x="104" y="35"/>
                    </a:lnTo>
                    <a:lnTo>
                      <a:pt x="104" y="44"/>
                    </a:lnTo>
                    <a:lnTo>
                      <a:pt x="103" y="52"/>
                    </a:lnTo>
                    <a:lnTo>
                      <a:pt x="102" y="54"/>
                    </a:lnTo>
                    <a:lnTo>
                      <a:pt x="101" y="57"/>
                    </a:lnTo>
                    <a:lnTo>
                      <a:pt x="99" y="60"/>
                    </a:lnTo>
                    <a:lnTo>
                      <a:pt x="98" y="62"/>
                    </a:lnTo>
                    <a:lnTo>
                      <a:pt x="98" y="66"/>
                    </a:lnTo>
                    <a:lnTo>
                      <a:pt x="98" y="69"/>
                    </a:lnTo>
                    <a:lnTo>
                      <a:pt x="98" y="73"/>
                    </a:lnTo>
                    <a:lnTo>
                      <a:pt x="98" y="76"/>
                    </a:lnTo>
                    <a:lnTo>
                      <a:pt x="99" y="76"/>
                    </a:lnTo>
                    <a:lnTo>
                      <a:pt x="102" y="76"/>
                    </a:lnTo>
                    <a:lnTo>
                      <a:pt x="103" y="76"/>
                    </a:lnTo>
                    <a:lnTo>
                      <a:pt x="104" y="76"/>
                    </a:lnTo>
                    <a:lnTo>
                      <a:pt x="104" y="83"/>
                    </a:lnTo>
                    <a:lnTo>
                      <a:pt x="104" y="89"/>
                    </a:lnTo>
                    <a:lnTo>
                      <a:pt x="104" y="95"/>
                    </a:lnTo>
                    <a:lnTo>
                      <a:pt x="103" y="100"/>
                    </a:lnTo>
                    <a:lnTo>
                      <a:pt x="102" y="101"/>
                    </a:lnTo>
                    <a:lnTo>
                      <a:pt x="102" y="103"/>
                    </a:lnTo>
                    <a:lnTo>
                      <a:pt x="101" y="104"/>
                    </a:lnTo>
                    <a:lnTo>
                      <a:pt x="99" y="105"/>
                    </a:lnTo>
                    <a:lnTo>
                      <a:pt x="101" y="110"/>
                    </a:lnTo>
                    <a:lnTo>
                      <a:pt x="102" y="113"/>
                    </a:lnTo>
                    <a:lnTo>
                      <a:pt x="102" y="118"/>
                    </a:lnTo>
                    <a:lnTo>
                      <a:pt x="103" y="121"/>
                    </a:lnTo>
                    <a:lnTo>
                      <a:pt x="103" y="126"/>
                    </a:lnTo>
                    <a:lnTo>
                      <a:pt x="103" y="129"/>
                    </a:lnTo>
                    <a:lnTo>
                      <a:pt x="103" y="134"/>
                    </a:lnTo>
                    <a:lnTo>
                      <a:pt x="103" y="138"/>
                    </a:lnTo>
                    <a:lnTo>
                      <a:pt x="102" y="141"/>
                    </a:lnTo>
                    <a:lnTo>
                      <a:pt x="102" y="143"/>
                    </a:lnTo>
                    <a:lnTo>
                      <a:pt x="101" y="146"/>
                    </a:lnTo>
                    <a:lnTo>
                      <a:pt x="99" y="149"/>
                    </a:lnTo>
                    <a:lnTo>
                      <a:pt x="101" y="152"/>
                    </a:lnTo>
                    <a:lnTo>
                      <a:pt x="102" y="156"/>
                    </a:lnTo>
                    <a:lnTo>
                      <a:pt x="103" y="159"/>
                    </a:lnTo>
                    <a:lnTo>
                      <a:pt x="104" y="162"/>
                    </a:lnTo>
                    <a:lnTo>
                      <a:pt x="104" y="167"/>
                    </a:lnTo>
                    <a:lnTo>
                      <a:pt x="104" y="171"/>
                    </a:lnTo>
                    <a:lnTo>
                      <a:pt x="103" y="174"/>
                    </a:lnTo>
                    <a:lnTo>
                      <a:pt x="103" y="179"/>
                    </a:lnTo>
                    <a:lnTo>
                      <a:pt x="102" y="182"/>
                    </a:lnTo>
                    <a:lnTo>
                      <a:pt x="102" y="186"/>
                    </a:lnTo>
                    <a:lnTo>
                      <a:pt x="102" y="189"/>
                    </a:lnTo>
                    <a:lnTo>
                      <a:pt x="101" y="192"/>
                    </a:lnTo>
                    <a:lnTo>
                      <a:pt x="101" y="198"/>
                    </a:lnTo>
                    <a:lnTo>
                      <a:pt x="101" y="204"/>
                    </a:lnTo>
                    <a:lnTo>
                      <a:pt x="101" y="211"/>
                    </a:lnTo>
                    <a:lnTo>
                      <a:pt x="101" y="217"/>
                    </a:lnTo>
                    <a:lnTo>
                      <a:pt x="99" y="220"/>
                    </a:lnTo>
                    <a:lnTo>
                      <a:pt x="99" y="224"/>
                    </a:lnTo>
                    <a:lnTo>
                      <a:pt x="98" y="228"/>
                    </a:lnTo>
                    <a:lnTo>
                      <a:pt x="97" y="232"/>
                    </a:lnTo>
                    <a:lnTo>
                      <a:pt x="90" y="240"/>
                    </a:lnTo>
                    <a:lnTo>
                      <a:pt x="81" y="244"/>
                    </a:lnTo>
                    <a:lnTo>
                      <a:pt x="68" y="248"/>
                    </a:lnTo>
                    <a:lnTo>
                      <a:pt x="56" y="249"/>
                    </a:lnTo>
                    <a:lnTo>
                      <a:pt x="42" y="249"/>
                    </a:lnTo>
                    <a:lnTo>
                      <a:pt x="30" y="245"/>
                    </a:lnTo>
                    <a:lnTo>
                      <a:pt x="19" y="240"/>
                    </a:lnTo>
                    <a:lnTo>
                      <a:pt x="12" y="232"/>
                    </a:lnTo>
                    <a:lnTo>
                      <a:pt x="12" y="220"/>
                    </a:lnTo>
                    <a:lnTo>
                      <a:pt x="12" y="207"/>
                    </a:lnTo>
                    <a:lnTo>
                      <a:pt x="11" y="196"/>
                    </a:lnTo>
                    <a:lnTo>
                      <a:pt x="11" y="184"/>
                    </a:lnTo>
                    <a:lnTo>
                      <a:pt x="10" y="182"/>
                    </a:lnTo>
                    <a:lnTo>
                      <a:pt x="10" y="180"/>
                    </a:lnTo>
                    <a:lnTo>
                      <a:pt x="8" y="179"/>
                    </a:lnTo>
                    <a:lnTo>
                      <a:pt x="7" y="176"/>
                    </a:lnTo>
                    <a:lnTo>
                      <a:pt x="7" y="172"/>
                    </a:lnTo>
                    <a:lnTo>
                      <a:pt x="7" y="168"/>
                    </a:lnTo>
                    <a:lnTo>
                      <a:pt x="6" y="165"/>
                    </a:lnTo>
                    <a:lnTo>
                      <a:pt x="6" y="160"/>
                    </a:lnTo>
                    <a:lnTo>
                      <a:pt x="7" y="158"/>
                    </a:lnTo>
                    <a:lnTo>
                      <a:pt x="10" y="154"/>
                    </a:lnTo>
                    <a:lnTo>
                      <a:pt x="11" y="152"/>
                    </a:lnTo>
                    <a:lnTo>
                      <a:pt x="12" y="150"/>
                    </a:lnTo>
                    <a:lnTo>
                      <a:pt x="11" y="150"/>
                    </a:lnTo>
                    <a:lnTo>
                      <a:pt x="8" y="150"/>
                    </a:lnTo>
                    <a:lnTo>
                      <a:pt x="7" y="150"/>
                    </a:lnTo>
                    <a:lnTo>
                      <a:pt x="5" y="150"/>
                    </a:lnTo>
                    <a:lnTo>
                      <a:pt x="5" y="142"/>
                    </a:lnTo>
                    <a:lnTo>
                      <a:pt x="5" y="135"/>
                    </a:lnTo>
                    <a:lnTo>
                      <a:pt x="5" y="128"/>
                    </a:lnTo>
                    <a:lnTo>
                      <a:pt x="4" y="121"/>
                    </a:lnTo>
                    <a:lnTo>
                      <a:pt x="6" y="120"/>
                    </a:lnTo>
                    <a:lnTo>
                      <a:pt x="7" y="119"/>
                    </a:lnTo>
                    <a:lnTo>
                      <a:pt x="10" y="119"/>
                    </a:lnTo>
                    <a:lnTo>
                      <a:pt x="11" y="118"/>
                    </a:lnTo>
                    <a:lnTo>
                      <a:pt x="10" y="113"/>
                    </a:lnTo>
                    <a:lnTo>
                      <a:pt x="8" y="110"/>
                    </a:lnTo>
                    <a:lnTo>
                      <a:pt x="6" y="106"/>
                    </a:lnTo>
                    <a:lnTo>
                      <a:pt x="5" y="101"/>
                    </a:lnTo>
                    <a:lnTo>
                      <a:pt x="5" y="99"/>
                    </a:lnTo>
                    <a:lnTo>
                      <a:pt x="5" y="96"/>
                    </a:lnTo>
                    <a:lnTo>
                      <a:pt x="5" y="92"/>
                    </a:lnTo>
                    <a:lnTo>
                      <a:pt x="4" y="89"/>
                    </a:lnTo>
                    <a:lnTo>
                      <a:pt x="6" y="85"/>
                    </a:lnTo>
                    <a:lnTo>
                      <a:pt x="7" y="83"/>
                    </a:lnTo>
                    <a:lnTo>
                      <a:pt x="10" y="80"/>
                    </a:lnTo>
                    <a:lnTo>
                      <a:pt x="11" y="77"/>
                    </a:lnTo>
                    <a:lnTo>
                      <a:pt x="11" y="74"/>
                    </a:lnTo>
                    <a:lnTo>
                      <a:pt x="11" y="70"/>
                    </a:lnTo>
                    <a:lnTo>
                      <a:pt x="10" y="67"/>
                    </a:lnTo>
                    <a:lnTo>
                      <a:pt x="10" y="63"/>
                    </a:lnTo>
                    <a:lnTo>
                      <a:pt x="8" y="61"/>
                    </a:lnTo>
                    <a:lnTo>
                      <a:pt x="7" y="59"/>
                    </a:lnTo>
                    <a:lnTo>
                      <a:pt x="5" y="57"/>
                    </a:lnTo>
                    <a:lnTo>
                      <a:pt x="4" y="54"/>
                    </a:lnTo>
                    <a:lnTo>
                      <a:pt x="4" y="47"/>
                    </a:lnTo>
                    <a:lnTo>
                      <a:pt x="4" y="39"/>
                    </a:lnTo>
                    <a:lnTo>
                      <a:pt x="4" y="32"/>
                    </a:lnTo>
                    <a:lnTo>
                      <a:pt x="4" y="24"/>
                    </a:lnTo>
                    <a:lnTo>
                      <a:pt x="3" y="19"/>
                    </a:lnTo>
                    <a:lnTo>
                      <a:pt x="3" y="12"/>
                    </a:lnTo>
                    <a:lnTo>
                      <a:pt x="1" y="6"/>
                    </a:lnTo>
                    <a:lnTo>
                      <a:pt x="0" y="0"/>
                    </a:lnTo>
                    <a:close/>
                  </a:path>
                </a:pathLst>
              </a:custGeom>
              <a:solidFill>
                <a:srgbClr val="9E9B99"/>
              </a:solidFill>
              <a:ln w="9525">
                <a:noFill/>
                <a:round/>
                <a:headEnd/>
                <a:tailEnd/>
              </a:ln>
              <a:effectLst/>
            </p:spPr>
            <p:txBody>
              <a:bodyPr/>
              <a:lstStyle/>
              <a:p>
                <a:pPr>
                  <a:defRPr/>
                </a:pPr>
                <a:endParaRPr lang="en-US">
                  <a:latin typeface="Arial" charset="0"/>
                  <a:cs typeface="+mn-cs"/>
                </a:endParaRPr>
              </a:p>
            </p:txBody>
          </p:sp>
          <p:sp>
            <p:nvSpPr>
              <p:cNvPr id="6295" name="Freeform 151"/>
              <p:cNvSpPr>
                <a:spLocks/>
              </p:cNvSpPr>
              <p:nvPr/>
            </p:nvSpPr>
            <p:spPr bwMode="auto">
              <a:xfrm>
                <a:off x="2416" y="3471"/>
                <a:ext cx="44" cy="125"/>
              </a:xfrm>
              <a:custGeom>
                <a:avLst/>
                <a:gdLst/>
                <a:ahLst/>
                <a:cxnLst>
                  <a:cxn ang="0">
                    <a:pos x="0" y="0"/>
                  </a:cxn>
                  <a:cxn ang="0">
                    <a:pos x="84" y="0"/>
                  </a:cxn>
                  <a:cxn ang="0">
                    <a:pos x="82" y="18"/>
                  </a:cxn>
                  <a:cxn ang="0">
                    <a:pos x="80" y="53"/>
                  </a:cxn>
                  <a:cxn ang="0">
                    <a:pos x="76" y="62"/>
                  </a:cxn>
                  <a:cxn ang="0">
                    <a:pos x="76" y="76"/>
                  </a:cxn>
                  <a:cxn ang="0">
                    <a:pos x="80" y="76"/>
                  </a:cxn>
                  <a:cxn ang="0">
                    <a:pos x="80" y="100"/>
                  </a:cxn>
                  <a:cxn ang="0">
                    <a:pos x="77" y="106"/>
                  </a:cxn>
                  <a:cxn ang="0">
                    <a:pos x="80" y="121"/>
                  </a:cxn>
                  <a:cxn ang="0">
                    <a:pos x="80" y="138"/>
                  </a:cxn>
                  <a:cxn ang="0">
                    <a:pos x="78" y="149"/>
                  </a:cxn>
                  <a:cxn ang="0">
                    <a:pos x="80" y="161"/>
                  </a:cxn>
                  <a:cxn ang="0">
                    <a:pos x="80" y="178"/>
                  </a:cxn>
                  <a:cxn ang="0">
                    <a:pos x="78" y="191"/>
                  </a:cxn>
                  <a:cxn ang="0">
                    <a:pos x="79" y="217"/>
                  </a:cxn>
                  <a:cxn ang="0">
                    <a:pos x="77" y="231"/>
                  </a:cxn>
                  <a:cxn ang="0">
                    <a:pos x="71" y="239"/>
                  </a:cxn>
                  <a:cxn ang="0">
                    <a:pos x="63" y="243"/>
                  </a:cxn>
                  <a:cxn ang="0">
                    <a:pos x="54" y="247"/>
                  </a:cxn>
                  <a:cxn ang="0">
                    <a:pos x="44" y="248"/>
                  </a:cxn>
                  <a:cxn ang="0">
                    <a:pos x="32" y="248"/>
                  </a:cxn>
                  <a:cxn ang="0">
                    <a:pos x="23" y="244"/>
                  </a:cxn>
                  <a:cxn ang="0">
                    <a:pos x="15" y="240"/>
                  </a:cxn>
                  <a:cxn ang="0">
                    <a:pos x="9" y="232"/>
                  </a:cxn>
                  <a:cxn ang="0">
                    <a:pos x="9" y="183"/>
                  </a:cxn>
                  <a:cxn ang="0">
                    <a:pos x="6" y="175"/>
                  </a:cxn>
                  <a:cxn ang="0">
                    <a:pos x="4" y="159"/>
                  </a:cxn>
                  <a:cxn ang="0">
                    <a:pos x="9" y="149"/>
                  </a:cxn>
                  <a:cxn ang="0">
                    <a:pos x="3" y="149"/>
                  </a:cxn>
                  <a:cxn ang="0">
                    <a:pos x="3" y="120"/>
                  </a:cxn>
                  <a:cxn ang="0">
                    <a:pos x="8" y="117"/>
                  </a:cxn>
                  <a:cxn ang="0">
                    <a:pos x="4" y="103"/>
                  </a:cxn>
                  <a:cxn ang="0">
                    <a:pos x="3" y="89"/>
                  </a:cxn>
                  <a:cxn ang="0">
                    <a:pos x="8" y="77"/>
                  </a:cxn>
                  <a:cxn ang="0">
                    <a:pos x="8" y="64"/>
                  </a:cxn>
                  <a:cxn ang="0">
                    <a:pos x="3" y="54"/>
                  </a:cxn>
                  <a:cxn ang="0">
                    <a:pos x="3" y="24"/>
                  </a:cxn>
                  <a:cxn ang="0">
                    <a:pos x="0" y="0"/>
                  </a:cxn>
                </a:cxnLst>
                <a:rect l="0" t="0" r="r" b="b"/>
                <a:pathLst>
                  <a:path w="84" h="248">
                    <a:moveTo>
                      <a:pt x="0" y="0"/>
                    </a:moveTo>
                    <a:lnTo>
                      <a:pt x="84" y="0"/>
                    </a:lnTo>
                    <a:lnTo>
                      <a:pt x="82" y="18"/>
                    </a:lnTo>
                    <a:lnTo>
                      <a:pt x="80" y="53"/>
                    </a:lnTo>
                    <a:lnTo>
                      <a:pt x="76" y="62"/>
                    </a:lnTo>
                    <a:lnTo>
                      <a:pt x="76" y="76"/>
                    </a:lnTo>
                    <a:lnTo>
                      <a:pt x="80" y="76"/>
                    </a:lnTo>
                    <a:lnTo>
                      <a:pt x="80" y="100"/>
                    </a:lnTo>
                    <a:lnTo>
                      <a:pt x="77" y="106"/>
                    </a:lnTo>
                    <a:lnTo>
                      <a:pt x="80" y="121"/>
                    </a:lnTo>
                    <a:lnTo>
                      <a:pt x="80" y="138"/>
                    </a:lnTo>
                    <a:lnTo>
                      <a:pt x="78" y="149"/>
                    </a:lnTo>
                    <a:lnTo>
                      <a:pt x="80" y="161"/>
                    </a:lnTo>
                    <a:lnTo>
                      <a:pt x="80" y="178"/>
                    </a:lnTo>
                    <a:lnTo>
                      <a:pt x="78" y="191"/>
                    </a:lnTo>
                    <a:lnTo>
                      <a:pt x="79" y="217"/>
                    </a:lnTo>
                    <a:lnTo>
                      <a:pt x="77" y="231"/>
                    </a:lnTo>
                    <a:lnTo>
                      <a:pt x="71" y="239"/>
                    </a:lnTo>
                    <a:lnTo>
                      <a:pt x="63" y="243"/>
                    </a:lnTo>
                    <a:lnTo>
                      <a:pt x="54" y="247"/>
                    </a:lnTo>
                    <a:lnTo>
                      <a:pt x="44" y="248"/>
                    </a:lnTo>
                    <a:lnTo>
                      <a:pt x="32" y="248"/>
                    </a:lnTo>
                    <a:lnTo>
                      <a:pt x="23" y="244"/>
                    </a:lnTo>
                    <a:lnTo>
                      <a:pt x="15" y="240"/>
                    </a:lnTo>
                    <a:lnTo>
                      <a:pt x="9" y="232"/>
                    </a:lnTo>
                    <a:lnTo>
                      <a:pt x="9" y="183"/>
                    </a:lnTo>
                    <a:lnTo>
                      <a:pt x="6" y="175"/>
                    </a:lnTo>
                    <a:lnTo>
                      <a:pt x="4" y="159"/>
                    </a:lnTo>
                    <a:lnTo>
                      <a:pt x="9" y="149"/>
                    </a:lnTo>
                    <a:lnTo>
                      <a:pt x="3" y="149"/>
                    </a:lnTo>
                    <a:lnTo>
                      <a:pt x="3" y="120"/>
                    </a:lnTo>
                    <a:lnTo>
                      <a:pt x="8" y="117"/>
                    </a:lnTo>
                    <a:lnTo>
                      <a:pt x="4" y="103"/>
                    </a:lnTo>
                    <a:lnTo>
                      <a:pt x="3" y="89"/>
                    </a:lnTo>
                    <a:lnTo>
                      <a:pt x="8" y="77"/>
                    </a:lnTo>
                    <a:lnTo>
                      <a:pt x="8" y="64"/>
                    </a:lnTo>
                    <a:lnTo>
                      <a:pt x="3" y="54"/>
                    </a:lnTo>
                    <a:lnTo>
                      <a:pt x="3" y="24"/>
                    </a:lnTo>
                    <a:lnTo>
                      <a:pt x="0" y="0"/>
                    </a:lnTo>
                    <a:close/>
                  </a:path>
                </a:pathLst>
              </a:custGeom>
              <a:solidFill>
                <a:srgbClr val="A8A5A0"/>
              </a:solidFill>
              <a:ln w="9525">
                <a:noFill/>
                <a:round/>
                <a:headEnd/>
                <a:tailEnd/>
              </a:ln>
              <a:effectLst/>
            </p:spPr>
            <p:txBody>
              <a:bodyPr/>
              <a:lstStyle/>
              <a:p>
                <a:pPr>
                  <a:defRPr/>
                </a:pPr>
                <a:endParaRPr lang="en-US">
                  <a:latin typeface="Arial" charset="0"/>
                  <a:cs typeface="+mn-cs"/>
                </a:endParaRPr>
              </a:p>
            </p:txBody>
          </p:sp>
          <p:sp>
            <p:nvSpPr>
              <p:cNvPr id="6296" name="Freeform 152"/>
              <p:cNvSpPr>
                <a:spLocks/>
              </p:cNvSpPr>
              <p:nvPr/>
            </p:nvSpPr>
            <p:spPr bwMode="auto">
              <a:xfrm>
                <a:off x="2360" y="3517"/>
                <a:ext cx="153" cy="11"/>
              </a:xfrm>
              <a:custGeom>
                <a:avLst/>
                <a:gdLst/>
                <a:ahLst/>
                <a:cxnLst>
                  <a:cxn ang="0">
                    <a:pos x="0" y="4"/>
                  </a:cxn>
                  <a:cxn ang="0">
                    <a:pos x="19" y="6"/>
                  </a:cxn>
                  <a:cxn ang="0">
                    <a:pos x="39" y="7"/>
                  </a:cxn>
                  <a:cxn ang="0">
                    <a:pos x="57" y="7"/>
                  </a:cxn>
                  <a:cxn ang="0">
                    <a:pos x="77" y="7"/>
                  </a:cxn>
                  <a:cxn ang="0">
                    <a:pos x="97" y="8"/>
                  </a:cxn>
                  <a:cxn ang="0">
                    <a:pos x="116" y="8"/>
                  </a:cxn>
                  <a:cxn ang="0">
                    <a:pos x="135" y="8"/>
                  </a:cxn>
                  <a:cxn ang="0">
                    <a:pos x="154" y="7"/>
                  </a:cxn>
                  <a:cxn ang="0">
                    <a:pos x="174" y="7"/>
                  </a:cxn>
                  <a:cxn ang="0">
                    <a:pos x="192" y="7"/>
                  </a:cxn>
                  <a:cxn ang="0">
                    <a:pos x="212" y="6"/>
                  </a:cxn>
                  <a:cxn ang="0">
                    <a:pos x="231" y="4"/>
                  </a:cxn>
                  <a:cxn ang="0">
                    <a:pos x="251" y="3"/>
                  </a:cxn>
                  <a:cxn ang="0">
                    <a:pos x="269" y="2"/>
                  </a:cxn>
                  <a:cxn ang="0">
                    <a:pos x="289" y="1"/>
                  </a:cxn>
                  <a:cxn ang="0">
                    <a:pos x="308" y="0"/>
                  </a:cxn>
                  <a:cxn ang="0">
                    <a:pos x="293" y="6"/>
                  </a:cxn>
                  <a:cxn ang="0">
                    <a:pos x="279" y="10"/>
                  </a:cxn>
                  <a:cxn ang="0">
                    <a:pos x="261" y="14"/>
                  </a:cxn>
                  <a:cxn ang="0">
                    <a:pos x="243" y="17"/>
                  </a:cxn>
                  <a:cxn ang="0">
                    <a:pos x="224" y="19"/>
                  </a:cxn>
                  <a:cxn ang="0">
                    <a:pos x="205" y="21"/>
                  </a:cxn>
                  <a:cxn ang="0">
                    <a:pos x="185" y="22"/>
                  </a:cxn>
                  <a:cxn ang="0">
                    <a:pos x="166" y="23"/>
                  </a:cxn>
                  <a:cxn ang="0">
                    <a:pos x="145" y="23"/>
                  </a:cxn>
                  <a:cxn ang="0">
                    <a:pos x="125" y="23"/>
                  </a:cxn>
                  <a:cxn ang="0">
                    <a:pos x="106" y="23"/>
                  </a:cxn>
                  <a:cxn ang="0">
                    <a:pos x="86" y="22"/>
                  </a:cxn>
                  <a:cxn ang="0">
                    <a:pos x="67" y="22"/>
                  </a:cxn>
                  <a:cxn ang="0">
                    <a:pos x="48" y="21"/>
                  </a:cxn>
                  <a:cxn ang="0">
                    <a:pos x="31" y="21"/>
                  </a:cxn>
                  <a:cxn ang="0">
                    <a:pos x="15" y="21"/>
                  </a:cxn>
                  <a:cxn ang="0">
                    <a:pos x="0" y="4"/>
                  </a:cxn>
                </a:cxnLst>
                <a:rect l="0" t="0" r="r" b="b"/>
                <a:pathLst>
                  <a:path w="308" h="23">
                    <a:moveTo>
                      <a:pt x="0" y="4"/>
                    </a:moveTo>
                    <a:lnTo>
                      <a:pt x="19" y="6"/>
                    </a:lnTo>
                    <a:lnTo>
                      <a:pt x="39" y="7"/>
                    </a:lnTo>
                    <a:lnTo>
                      <a:pt x="57" y="7"/>
                    </a:lnTo>
                    <a:lnTo>
                      <a:pt x="77" y="7"/>
                    </a:lnTo>
                    <a:lnTo>
                      <a:pt x="97" y="8"/>
                    </a:lnTo>
                    <a:lnTo>
                      <a:pt x="116" y="8"/>
                    </a:lnTo>
                    <a:lnTo>
                      <a:pt x="135" y="8"/>
                    </a:lnTo>
                    <a:lnTo>
                      <a:pt x="154" y="7"/>
                    </a:lnTo>
                    <a:lnTo>
                      <a:pt x="174" y="7"/>
                    </a:lnTo>
                    <a:lnTo>
                      <a:pt x="192" y="7"/>
                    </a:lnTo>
                    <a:lnTo>
                      <a:pt x="212" y="6"/>
                    </a:lnTo>
                    <a:lnTo>
                      <a:pt x="231" y="4"/>
                    </a:lnTo>
                    <a:lnTo>
                      <a:pt x="251" y="3"/>
                    </a:lnTo>
                    <a:lnTo>
                      <a:pt x="269" y="2"/>
                    </a:lnTo>
                    <a:lnTo>
                      <a:pt x="289" y="1"/>
                    </a:lnTo>
                    <a:lnTo>
                      <a:pt x="308" y="0"/>
                    </a:lnTo>
                    <a:lnTo>
                      <a:pt x="293" y="6"/>
                    </a:lnTo>
                    <a:lnTo>
                      <a:pt x="279" y="10"/>
                    </a:lnTo>
                    <a:lnTo>
                      <a:pt x="261" y="14"/>
                    </a:lnTo>
                    <a:lnTo>
                      <a:pt x="243" y="17"/>
                    </a:lnTo>
                    <a:lnTo>
                      <a:pt x="224" y="19"/>
                    </a:lnTo>
                    <a:lnTo>
                      <a:pt x="205" y="21"/>
                    </a:lnTo>
                    <a:lnTo>
                      <a:pt x="185" y="22"/>
                    </a:lnTo>
                    <a:lnTo>
                      <a:pt x="166" y="23"/>
                    </a:lnTo>
                    <a:lnTo>
                      <a:pt x="145" y="23"/>
                    </a:lnTo>
                    <a:lnTo>
                      <a:pt x="125" y="23"/>
                    </a:lnTo>
                    <a:lnTo>
                      <a:pt x="106" y="23"/>
                    </a:lnTo>
                    <a:lnTo>
                      <a:pt x="86" y="22"/>
                    </a:lnTo>
                    <a:lnTo>
                      <a:pt x="67" y="22"/>
                    </a:lnTo>
                    <a:lnTo>
                      <a:pt x="48" y="21"/>
                    </a:lnTo>
                    <a:lnTo>
                      <a:pt x="31" y="21"/>
                    </a:lnTo>
                    <a:lnTo>
                      <a:pt x="15" y="21"/>
                    </a:lnTo>
                    <a:lnTo>
                      <a:pt x="0" y="4"/>
                    </a:lnTo>
                    <a:close/>
                  </a:path>
                </a:pathLst>
              </a:custGeom>
              <a:solidFill>
                <a:srgbClr val="514F4F"/>
              </a:solidFill>
              <a:ln w="9525">
                <a:noFill/>
                <a:round/>
                <a:headEnd/>
                <a:tailEnd/>
              </a:ln>
              <a:effectLst/>
            </p:spPr>
            <p:txBody>
              <a:bodyPr/>
              <a:lstStyle/>
              <a:p>
                <a:pPr>
                  <a:defRPr/>
                </a:pPr>
                <a:endParaRPr lang="en-US">
                  <a:latin typeface="Arial" charset="0"/>
                  <a:cs typeface="+mn-cs"/>
                </a:endParaRPr>
              </a:p>
            </p:txBody>
          </p:sp>
          <p:sp>
            <p:nvSpPr>
              <p:cNvPr id="6297" name="Freeform 153"/>
              <p:cNvSpPr>
                <a:spLocks/>
              </p:cNvSpPr>
              <p:nvPr/>
            </p:nvSpPr>
            <p:spPr bwMode="auto">
              <a:xfrm>
                <a:off x="2365" y="3536"/>
                <a:ext cx="148" cy="14"/>
              </a:xfrm>
              <a:custGeom>
                <a:avLst/>
                <a:gdLst/>
                <a:ahLst/>
                <a:cxnLst>
                  <a:cxn ang="0">
                    <a:pos x="0" y="15"/>
                  </a:cxn>
                  <a:cxn ang="0">
                    <a:pos x="19" y="15"/>
                  </a:cxn>
                  <a:cxn ang="0">
                    <a:pos x="38" y="15"/>
                  </a:cxn>
                  <a:cxn ang="0">
                    <a:pos x="57" y="15"/>
                  </a:cxn>
                  <a:cxn ang="0">
                    <a:pos x="75" y="15"/>
                  </a:cxn>
                  <a:cxn ang="0">
                    <a:pos x="93" y="15"/>
                  </a:cxn>
                  <a:cxn ang="0">
                    <a:pos x="113" y="15"/>
                  </a:cxn>
                  <a:cxn ang="0">
                    <a:pos x="131" y="15"/>
                  </a:cxn>
                  <a:cxn ang="0">
                    <a:pos x="150" y="14"/>
                  </a:cxn>
                  <a:cxn ang="0">
                    <a:pos x="168" y="14"/>
                  </a:cxn>
                  <a:cxn ang="0">
                    <a:pos x="187" y="13"/>
                  </a:cxn>
                  <a:cxn ang="0">
                    <a:pos x="205" y="12"/>
                  </a:cxn>
                  <a:cxn ang="0">
                    <a:pos x="224" y="10"/>
                  </a:cxn>
                  <a:cxn ang="0">
                    <a:pos x="243" y="8"/>
                  </a:cxn>
                  <a:cxn ang="0">
                    <a:pos x="262" y="6"/>
                  </a:cxn>
                  <a:cxn ang="0">
                    <a:pos x="280" y="4"/>
                  </a:cxn>
                  <a:cxn ang="0">
                    <a:pos x="298" y="0"/>
                  </a:cxn>
                  <a:cxn ang="0">
                    <a:pos x="283" y="7"/>
                  </a:cxn>
                  <a:cxn ang="0">
                    <a:pos x="267" y="13"/>
                  </a:cxn>
                  <a:cxn ang="0">
                    <a:pos x="250" y="17"/>
                  </a:cxn>
                  <a:cxn ang="0">
                    <a:pos x="233" y="22"/>
                  </a:cxn>
                  <a:cxn ang="0">
                    <a:pos x="214" y="24"/>
                  </a:cxn>
                  <a:cxn ang="0">
                    <a:pos x="195" y="27"/>
                  </a:cxn>
                  <a:cxn ang="0">
                    <a:pos x="176" y="28"/>
                  </a:cxn>
                  <a:cxn ang="0">
                    <a:pos x="157" y="28"/>
                  </a:cxn>
                  <a:cxn ang="0">
                    <a:pos x="136" y="29"/>
                  </a:cxn>
                  <a:cxn ang="0">
                    <a:pos x="117" y="29"/>
                  </a:cxn>
                  <a:cxn ang="0">
                    <a:pos x="97" y="28"/>
                  </a:cxn>
                  <a:cxn ang="0">
                    <a:pos x="77" y="28"/>
                  </a:cxn>
                  <a:cxn ang="0">
                    <a:pos x="59" y="27"/>
                  </a:cxn>
                  <a:cxn ang="0">
                    <a:pos x="41" y="27"/>
                  </a:cxn>
                  <a:cxn ang="0">
                    <a:pos x="23" y="25"/>
                  </a:cxn>
                  <a:cxn ang="0">
                    <a:pos x="7" y="25"/>
                  </a:cxn>
                  <a:cxn ang="0">
                    <a:pos x="0" y="15"/>
                  </a:cxn>
                </a:cxnLst>
                <a:rect l="0" t="0" r="r" b="b"/>
                <a:pathLst>
                  <a:path w="298" h="29">
                    <a:moveTo>
                      <a:pt x="0" y="15"/>
                    </a:moveTo>
                    <a:lnTo>
                      <a:pt x="19" y="15"/>
                    </a:lnTo>
                    <a:lnTo>
                      <a:pt x="38" y="15"/>
                    </a:lnTo>
                    <a:lnTo>
                      <a:pt x="57" y="15"/>
                    </a:lnTo>
                    <a:lnTo>
                      <a:pt x="75" y="15"/>
                    </a:lnTo>
                    <a:lnTo>
                      <a:pt x="93" y="15"/>
                    </a:lnTo>
                    <a:lnTo>
                      <a:pt x="113" y="15"/>
                    </a:lnTo>
                    <a:lnTo>
                      <a:pt x="131" y="15"/>
                    </a:lnTo>
                    <a:lnTo>
                      <a:pt x="150" y="14"/>
                    </a:lnTo>
                    <a:lnTo>
                      <a:pt x="168" y="14"/>
                    </a:lnTo>
                    <a:lnTo>
                      <a:pt x="187" y="13"/>
                    </a:lnTo>
                    <a:lnTo>
                      <a:pt x="205" y="12"/>
                    </a:lnTo>
                    <a:lnTo>
                      <a:pt x="224" y="10"/>
                    </a:lnTo>
                    <a:lnTo>
                      <a:pt x="243" y="8"/>
                    </a:lnTo>
                    <a:lnTo>
                      <a:pt x="262" y="6"/>
                    </a:lnTo>
                    <a:lnTo>
                      <a:pt x="280" y="4"/>
                    </a:lnTo>
                    <a:lnTo>
                      <a:pt x="298" y="0"/>
                    </a:lnTo>
                    <a:lnTo>
                      <a:pt x="283" y="7"/>
                    </a:lnTo>
                    <a:lnTo>
                      <a:pt x="267" y="13"/>
                    </a:lnTo>
                    <a:lnTo>
                      <a:pt x="250" y="17"/>
                    </a:lnTo>
                    <a:lnTo>
                      <a:pt x="233" y="22"/>
                    </a:lnTo>
                    <a:lnTo>
                      <a:pt x="214" y="24"/>
                    </a:lnTo>
                    <a:lnTo>
                      <a:pt x="195" y="27"/>
                    </a:lnTo>
                    <a:lnTo>
                      <a:pt x="176" y="28"/>
                    </a:lnTo>
                    <a:lnTo>
                      <a:pt x="157" y="28"/>
                    </a:lnTo>
                    <a:lnTo>
                      <a:pt x="136" y="29"/>
                    </a:lnTo>
                    <a:lnTo>
                      <a:pt x="117" y="29"/>
                    </a:lnTo>
                    <a:lnTo>
                      <a:pt x="97" y="28"/>
                    </a:lnTo>
                    <a:lnTo>
                      <a:pt x="77" y="28"/>
                    </a:lnTo>
                    <a:lnTo>
                      <a:pt x="59" y="27"/>
                    </a:lnTo>
                    <a:lnTo>
                      <a:pt x="41" y="27"/>
                    </a:lnTo>
                    <a:lnTo>
                      <a:pt x="23" y="25"/>
                    </a:lnTo>
                    <a:lnTo>
                      <a:pt x="7" y="25"/>
                    </a:lnTo>
                    <a:lnTo>
                      <a:pt x="0" y="15"/>
                    </a:lnTo>
                    <a:close/>
                  </a:path>
                </a:pathLst>
              </a:custGeom>
              <a:solidFill>
                <a:srgbClr val="666666"/>
              </a:solidFill>
              <a:ln w="9525">
                <a:noFill/>
                <a:round/>
                <a:headEnd/>
                <a:tailEnd/>
              </a:ln>
              <a:effectLst/>
            </p:spPr>
            <p:txBody>
              <a:bodyPr/>
              <a:lstStyle/>
              <a:p>
                <a:pPr>
                  <a:defRPr/>
                </a:pPr>
                <a:endParaRPr lang="en-US">
                  <a:latin typeface="Arial" charset="0"/>
                  <a:cs typeface="+mn-cs"/>
                </a:endParaRPr>
              </a:p>
            </p:txBody>
          </p:sp>
          <p:sp>
            <p:nvSpPr>
              <p:cNvPr id="6298" name="Freeform 154"/>
              <p:cNvSpPr>
                <a:spLocks/>
              </p:cNvSpPr>
              <p:nvPr/>
            </p:nvSpPr>
            <p:spPr bwMode="auto">
              <a:xfrm>
                <a:off x="2365" y="3557"/>
                <a:ext cx="150" cy="14"/>
              </a:xfrm>
              <a:custGeom>
                <a:avLst/>
                <a:gdLst/>
                <a:ahLst/>
                <a:cxnLst>
                  <a:cxn ang="0">
                    <a:pos x="6" y="15"/>
                  </a:cxn>
                  <a:cxn ang="0">
                    <a:pos x="25" y="16"/>
                  </a:cxn>
                  <a:cxn ang="0">
                    <a:pos x="44" y="16"/>
                  </a:cxn>
                  <a:cxn ang="0">
                    <a:pos x="63" y="17"/>
                  </a:cxn>
                  <a:cxn ang="0">
                    <a:pos x="81" y="17"/>
                  </a:cxn>
                  <a:cxn ang="0">
                    <a:pos x="99" y="18"/>
                  </a:cxn>
                  <a:cxn ang="0">
                    <a:pos x="117" y="18"/>
                  </a:cxn>
                  <a:cxn ang="0">
                    <a:pos x="135" y="18"/>
                  </a:cxn>
                  <a:cxn ang="0">
                    <a:pos x="153" y="17"/>
                  </a:cxn>
                  <a:cxn ang="0">
                    <a:pos x="171" y="16"/>
                  </a:cxn>
                  <a:cxn ang="0">
                    <a:pos x="188" y="16"/>
                  </a:cxn>
                  <a:cxn ang="0">
                    <a:pos x="207" y="14"/>
                  </a:cxn>
                  <a:cxn ang="0">
                    <a:pos x="225" y="12"/>
                  </a:cxn>
                  <a:cxn ang="0">
                    <a:pos x="242" y="10"/>
                  </a:cxn>
                  <a:cxn ang="0">
                    <a:pos x="261" y="7"/>
                  </a:cxn>
                  <a:cxn ang="0">
                    <a:pos x="279" y="3"/>
                  </a:cxn>
                  <a:cxn ang="0">
                    <a:pos x="298" y="0"/>
                  </a:cxn>
                  <a:cxn ang="0">
                    <a:pos x="280" y="17"/>
                  </a:cxn>
                  <a:cxn ang="0">
                    <a:pos x="263" y="19"/>
                  </a:cxn>
                  <a:cxn ang="0">
                    <a:pos x="246" y="22"/>
                  </a:cxn>
                  <a:cxn ang="0">
                    <a:pos x="229" y="24"/>
                  </a:cxn>
                  <a:cxn ang="0">
                    <a:pos x="211" y="25"/>
                  </a:cxn>
                  <a:cxn ang="0">
                    <a:pos x="194" y="26"/>
                  </a:cxn>
                  <a:cxn ang="0">
                    <a:pos x="176" y="27"/>
                  </a:cxn>
                  <a:cxn ang="0">
                    <a:pos x="158" y="27"/>
                  </a:cxn>
                  <a:cxn ang="0">
                    <a:pos x="141" y="27"/>
                  </a:cxn>
                  <a:cxn ang="0">
                    <a:pos x="123" y="27"/>
                  </a:cxn>
                  <a:cxn ang="0">
                    <a:pos x="105" y="27"/>
                  </a:cxn>
                  <a:cxn ang="0">
                    <a:pos x="88" y="27"/>
                  </a:cxn>
                  <a:cxn ang="0">
                    <a:pos x="70" y="27"/>
                  </a:cxn>
                  <a:cxn ang="0">
                    <a:pos x="52" y="26"/>
                  </a:cxn>
                  <a:cxn ang="0">
                    <a:pos x="35" y="26"/>
                  </a:cxn>
                  <a:cxn ang="0">
                    <a:pos x="17" y="26"/>
                  </a:cxn>
                  <a:cxn ang="0">
                    <a:pos x="0" y="26"/>
                  </a:cxn>
                  <a:cxn ang="0">
                    <a:pos x="6" y="15"/>
                  </a:cxn>
                </a:cxnLst>
                <a:rect l="0" t="0" r="r" b="b"/>
                <a:pathLst>
                  <a:path w="298" h="27">
                    <a:moveTo>
                      <a:pt x="6" y="15"/>
                    </a:moveTo>
                    <a:lnTo>
                      <a:pt x="25" y="16"/>
                    </a:lnTo>
                    <a:lnTo>
                      <a:pt x="44" y="16"/>
                    </a:lnTo>
                    <a:lnTo>
                      <a:pt x="63" y="17"/>
                    </a:lnTo>
                    <a:lnTo>
                      <a:pt x="81" y="17"/>
                    </a:lnTo>
                    <a:lnTo>
                      <a:pt x="99" y="18"/>
                    </a:lnTo>
                    <a:lnTo>
                      <a:pt x="117" y="18"/>
                    </a:lnTo>
                    <a:lnTo>
                      <a:pt x="135" y="18"/>
                    </a:lnTo>
                    <a:lnTo>
                      <a:pt x="153" y="17"/>
                    </a:lnTo>
                    <a:lnTo>
                      <a:pt x="171" y="16"/>
                    </a:lnTo>
                    <a:lnTo>
                      <a:pt x="188" y="16"/>
                    </a:lnTo>
                    <a:lnTo>
                      <a:pt x="207" y="14"/>
                    </a:lnTo>
                    <a:lnTo>
                      <a:pt x="225" y="12"/>
                    </a:lnTo>
                    <a:lnTo>
                      <a:pt x="242" y="10"/>
                    </a:lnTo>
                    <a:lnTo>
                      <a:pt x="261" y="7"/>
                    </a:lnTo>
                    <a:lnTo>
                      <a:pt x="279" y="3"/>
                    </a:lnTo>
                    <a:lnTo>
                      <a:pt x="298" y="0"/>
                    </a:lnTo>
                    <a:lnTo>
                      <a:pt x="280" y="17"/>
                    </a:lnTo>
                    <a:lnTo>
                      <a:pt x="263" y="19"/>
                    </a:lnTo>
                    <a:lnTo>
                      <a:pt x="246" y="22"/>
                    </a:lnTo>
                    <a:lnTo>
                      <a:pt x="229" y="24"/>
                    </a:lnTo>
                    <a:lnTo>
                      <a:pt x="211" y="25"/>
                    </a:lnTo>
                    <a:lnTo>
                      <a:pt x="194" y="26"/>
                    </a:lnTo>
                    <a:lnTo>
                      <a:pt x="176" y="27"/>
                    </a:lnTo>
                    <a:lnTo>
                      <a:pt x="158" y="27"/>
                    </a:lnTo>
                    <a:lnTo>
                      <a:pt x="141" y="27"/>
                    </a:lnTo>
                    <a:lnTo>
                      <a:pt x="123" y="27"/>
                    </a:lnTo>
                    <a:lnTo>
                      <a:pt x="105" y="27"/>
                    </a:lnTo>
                    <a:lnTo>
                      <a:pt x="88" y="27"/>
                    </a:lnTo>
                    <a:lnTo>
                      <a:pt x="70" y="27"/>
                    </a:lnTo>
                    <a:lnTo>
                      <a:pt x="52" y="26"/>
                    </a:lnTo>
                    <a:lnTo>
                      <a:pt x="35" y="26"/>
                    </a:lnTo>
                    <a:lnTo>
                      <a:pt x="17" y="26"/>
                    </a:lnTo>
                    <a:lnTo>
                      <a:pt x="0" y="26"/>
                    </a:lnTo>
                    <a:lnTo>
                      <a:pt x="6" y="15"/>
                    </a:lnTo>
                    <a:close/>
                  </a:path>
                </a:pathLst>
              </a:custGeom>
              <a:solidFill>
                <a:srgbClr val="666666"/>
              </a:solidFill>
              <a:ln w="9525">
                <a:noFill/>
                <a:round/>
                <a:headEnd/>
                <a:tailEnd/>
              </a:ln>
              <a:effectLst/>
            </p:spPr>
            <p:txBody>
              <a:bodyPr/>
              <a:lstStyle/>
              <a:p>
                <a:pPr>
                  <a:defRPr/>
                </a:pPr>
                <a:endParaRPr lang="en-US">
                  <a:latin typeface="Arial" charset="0"/>
                  <a:cs typeface="+mn-cs"/>
                </a:endParaRPr>
              </a:p>
            </p:txBody>
          </p:sp>
          <p:sp>
            <p:nvSpPr>
              <p:cNvPr id="6299" name="Freeform 155"/>
              <p:cNvSpPr>
                <a:spLocks/>
              </p:cNvSpPr>
              <p:nvPr/>
            </p:nvSpPr>
            <p:spPr bwMode="auto">
              <a:xfrm>
                <a:off x="2360" y="3468"/>
                <a:ext cx="162" cy="5"/>
              </a:xfrm>
              <a:custGeom>
                <a:avLst/>
                <a:gdLst/>
                <a:ahLst/>
                <a:cxnLst>
                  <a:cxn ang="0">
                    <a:pos x="0" y="6"/>
                  </a:cxn>
                  <a:cxn ang="0">
                    <a:pos x="150" y="3"/>
                  </a:cxn>
                  <a:cxn ang="0">
                    <a:pos x="259" y="0"/>
                  </a:cxn>
                  <a:cxn ang="0">
                    <a:pos x="323" y="0"/>
                  </a:cxn>
                  <a:cxn ang="0">
                    <a:pos x="297" y="9"/>
                  </a:cxn>
                  <a:cxn ang="0">
                    <a:pos x="219" y="9"/>
                  </a:cxn>
                  <a:cxn ang="0">
                    <a:pos x="82" y="11"/>
                  </a:cxn>
                  <a:cxn ang="0">
                    <a:pos x="0" y="6"/>
                  </a:cxn>
                </a:cxnLst>
                <a:rect l="0" t="0" r="r" b="b"/>
                <a:pathLst>
                  <a:path w="323" h="11">
                    <a:moveTo>
                      <a:pt x="0" y="6"/>
                    </a:moveTo>
                    <a:lnTo>
                      <a:pt x="150" y="3"/>
                    </a:lnTo>
                    <a:lnTo>
                      <a:pt x="259" y="0"/>
                    </a:lnTo>
                    <a:lnTo>
                      <a:pt x="323" y="0"/>
                    </a:lnTo>
                    <a:lnTo>
                      <a:pt x="297" y="9"/>
                    </a:lnTo>
                    <a:lnTo>
                      <a:pt x="219" y="9"/>
                    </a:lnTo>
                    <a:lnTo>
                      <a:pt x="82" y="11"/>
                    </a:lnTo>
                    <a:lnTo>
                      <a:pt x="0" y="6"/>
                    </a:lnTo>
                    <a:close/>
                  </a:path>
                </a:pathLst>
              </a:custGeom>
              <a:solidFill>
                <a:srgbClr val="666666"/>
              </a:solidFill>
              <a:ln w="9525">
                <a:noFill/>
                <a:round/>
                <a:headEnd/>
                <a:tailEnd/>
              </a:ln>
              <a:effectLst/>
            </p:spPr>
            <p:txBody>
              <a:bodyPr/>
              <a:lstStyle/>
              <a:p>
                <a:pPr>
                  <a:defRPr/>
                </a:pPr>
                <a:endParaRPr lang="en-US">
                  <a:latin typeface="Arial" charset="0"/>
                  <a:cs typeface="+mn-cs"/>
                </a:endParaRPr>
              </a:p>
            </p:txBody>
          </p:sp>
          <p:sp>
            <p:nvSpPr>
              <p:cNvPr id="6300" name="Freeform 156"/>
              <p:cNvSpPr>
                <a:spLocks/>
              </p:cNvSpPr>
              <p:nvPr/>
            </p:nvSpPr>
            <p:spPr bwMode="auto">
              <a:xfrm>
                <a:off x="2365" y="3492"/>
                <a:ext cx="148" cy="8"/>
              </a:xfrm>
              <a:custGeom>
                <a:avLst/>
                <a:gdLst/>
                <a:ahLst/>
                <a:cxnLst>
                  <a:cxn ang="0">
                    <a:pos x="17" y="6"/>
                  </a:cxn>
                  <a:cxn ang="0">
                    <a:pos x="168" y="8"/>
                  </a:cxn>
                  <a:cxn ang="0">
                    <a:pos x="297" y="0"/>
                  </a:cxn>
                  <a:cxn ang="0">
                    <a:pos x="283" y="8"/>
                  </a:cxn>
                  <a:cxn ang="0">
                    <a:pos x="120" y="16"/>
                  </a:cxn>
                  <a:cxn ang="0">
                    <a:pos x="0" y="16"/>
                  </a:cxn>
                  <a:cxn ang="0">
                    <a:pos x="0" y="7"/>
                  </a:cxn>
                  <a:cxn ang="0">
                    <a:pos x="17" y="6"/>
                  </a:cxn>
                </a:cxnLst>
                <a:rect l="0" t="0" r="r" b="b"/>
                <a:pathLst>
                  <a:path w="297" h="16">
                    <a:moveTo>
                      <a:pt x="17" y="6"/>
                    </a:moveTo>
                    <a:lnTo>
                      <a:pt x="168" y="8"/>
                    </a:lnTo>
                    <a:lnTo>
                      <a:pt x="297" y="0"/>
                    </a:lnTo>
                    <a:lnTo>
                      <a:pt x="283" y="8"/>
                    </a:lnTo>
                    <a:lnTo>
                      <a:pt x="120" y="16"/>
                    </a:lnTo>
                    <a:lnTo>
                      <a:pt x="0" y="16"/>
                    </a:lnTo>
                    <a:lnTo>
                      <a:pt x="0" y="7"/>
                    </a:lnTo>
                    <a:lnTo>
                      <a:pt x="17" y="6"/>
                    </a:lnTo>
                    <a:close/>
                  </a:path>
                </a:pathLst>
              </a:custGeom>
              <a:solidFill>
                <a:srgbClr val="666666"/>
              </a:solidFill>
              <a:ln w="9525">
                <a:noFill/>
                <a:round/>
                <a:headEnd/>
                <a:tailEnd/>
              </a:ln>
              <a:effectLst/>
            </p:spPr>
            <p:txBody>
              <a:bodyPr/>
              <a:lstStyle/>
              <a:p>
                <a:pPr>
                  <a:defRPr/>
                </a:pPr>
                <a:endParaRPr lang="en-US">
                  <a:latin typeface="Arial" charset="0"/>
                  <a:cs typeface="+mn-cs"/>
                </a:endParaRPr>
              </a:p>
            </p:txBody>
          </p:sp>
          <p:sp>
            <p:nvSpPr>
              <p:cNvPr id="6301" name="Freeform 157"/>
              <p:cNvSpPr>
                <a:spLocks/>
              </p:cNvSpPr>
              <p:nvPr/>
            </p:nvSpPr>
            <p:spPr bwMode="auto">
              <a:xfrm>
                <a:off x="2401" y="3509"/>
                <a:ext cx="53" cy="5"/>
              </a:xfrm>
              <a:custGeom>
                <a:avLst/>
                <a:gdLst/>
                <a:ahLst/>
                <a:cxnLst>
                  <a:cxn ang="0">
                    <a:pos x="24" y="0"/>
                  </a:cxn>
                  <a:cxn ang="0">
                    <a:pos x="69" y="0"/>
                  </a:cxn>
                  <a:cxn ang="0">
                    <a:pos x="108" y="0"/>
                  </a:cxn>
                  <a:cxn ang="0">
                    <a:pos x="95" y="8"/>
                  </a:cxn>
                  <a:cxn ang="0">
                    <a:pos x="59" y="11"/>
                  </a:cxn>
                  <a:cxn ang="0">
                    <a:pos x="0" y="11"/>
                  </a:cxn>
                  <a:cxn ang="0">
                    <a:pos x="24" y="0"/>
                  </a:cxn>
                </a:cxnLst>
                <a:rect l="0" t="0" r="r" b="b"/>
                <a:pathLst>
                  <a:path w="108" h="11">
                    <a:moveTo>
                      <a:pt x="24" y="0"/>
                    </a:moveTo>
                    <a:lnTo>
                      <a:pt x="69" y="0"/>
                    </a:lnTo>
                    <a:lnTo>
                      <a:pt x="108" y="0"/>
                    </a:lnTo>
                    <a:lnTo>
                      <a:pt x="95" y="8"/>
                    </a:lnTo>
                    <a:lnTo>
                      <a:pt x="59" y="11"/>
                    </a:lnTo>
                    <a:lnTo>
                      <a:pt x="0" y="11"/>
                    </a:lnTo>
                    <a:lnTo>
                      <a:pt x="24" y="0"/>
                    </a:lnTo>
                    <a:close/>
                  </a:path>
                </a:pathLst>
              </a:custGeom>
              <a:solidFill>
                <a:srgbClr val="D1E2FC"/>
              </a:solidFill>
              <a:ln w="9525">
                <a:noFill/>
                <a:round/>
                <a:headEnd/>
                <a:tailEnd/>
              </a:ln>
              <a:effectLst/>
            </p:spPr>
            <p:txBody>
              <a:bodyPr/>
              <a:lstStyle/>
              <a:p>
                <a:pPr>
                  <a:defRPr/>
                </a:pPr>
                <a:endParaRPr lang="en-US">
                  <a:latin typeface="Arial" charset="0"/>
                  <a:cs typeface="+mn-cs"/>
                </a:endParaRPr>
              </a:p>
            </p:txBody>
          </p:sp>
          <p:sp>
            <p:nvSpPr>
              <p:cNvPr id="6302" name="Freeform 158"/>
              <p:cNvSpPr>
                <a:spLocks/>
              </p:cNvSpPr>
              <p:nvPr/>
            </p:nvSpPr>
            <p:spPr bwMode="auto">
              <a:xfrm>
                <a:off x="2408" y="3530"/>
                <a:ext cx="39" cy="5"/>
              </a:xfrm>
              <a:custGeom>
                <a:avLst/>
                <a:gdLst/>
                <a:ahLst/>
                <a:cxnLst>
                  <a:cxn ang="0">
                    <a:pos x="18" y="0"/>
                  </a:cxn>
                  <a:cxn ang="0">
                    <a:pos x="78" y="0"/>
                  </a:cxn>
                  <a:cxn ang="0">
                    <a:pos x="63" y="9"/>
                  </a:cxn>
                  <a:cxn ang="0">
                    <a:pos x="0" y="9"/>
                  </a:cxn>
                  <a:cxn ang="0">
                    <a:pos x="18" y="0"/>
                  </a:cxn>
                </a:cxnLst>
                <a:rect l="0" t="0" r="r" b="b"/>
                <a:pathLst>
                  <a:path w="78" h="9">
                    <a:moveTo>
                      <a:pt x="18" y="0"/>
                    </a:moveTo>
                    <a:lnTo>
                      <a:pt x="78" y="0"/>
                    </a:lnTo>
                    <a:lnTo>
                      <a:pt x="63" y="9"/>
                    </a:lnTo>
                    <a:lnTo>
                      <a:pt x="0" y="9"/>
                    </a:lnTo>
                    <a:lnTo>
                      <a:pt x="18" y="0"/>
                    </a:lnTo>
                    <a:close/>
                  </a:path>
                </a:pathLst>
              </a:custGeom>
              <a:solidFill>
                <a:srgbClr val="D1E2FC"/>
              </a:solidFill>
              <a:ln w="9525">
                <a:noFill/>
                <a:round/>
                <a:headEnd/>
                <a:tailEnd/>
              </a:ln>
              <a:effectLst/>
            </p:spPr>
            <p:txBody>
              <a:bodyPr/>
              <a:lstStyle/>
              <a:p>
                <a:pPr>
                  <a:defRPr/>
                </a:pPr>
                <a:endParaRPr lang="en-US">
                  <a:latin typeface="Arial" charset="0"/>
                  <a:cs typeface="+mn-cs"/>
                </a:endParaRPr>
              </a:p>
            </p:txBody>
          </p:sp>
          <p:sp>
            <p:nvSpPr>
              <p:cNvPr id="6303" name="Freeform 159"/>
              <p:cNvSpPr>
                <a:spLocks/>
              </p:cNvSpPr>
              <p:nvPr/>
            </p:nvSpPr>
            <p:spPr bwMode="auto">
              <a:xfrm>
                <a:off x="2413" y="3555"/>
                <a:ext cx="39" cy="5"/>
              </a:xfrm>
              <a:custGeom>
                <a:avLst/>
                <a:gdLst/>
                <a:ahLst/>
                <a:cxnLst>
                  <a:cxn ang="0">
                    <a:pos x="7" y="0"/>
                  </a:cxn>
                  <a:cxn ang="0">
                    <a:pos x="41" y="0"/>
                  </a:cxn>
                  <a:cxn ang="0">
                    <a:pos x="79" y="0"/>
                  </a:cxn>
                  <a:cxn ang="0">
                    <a:pos x="59" y="9"/>
                  </a:cxn>
                  <a:cxn ang="0">
                    <a:pos x="0" y="12"/>
                  </a:cxn>
                  <a:cxn ang="0">
                    <a:pos x="7" y="0"/>
                  </a:cxn>
                </a:cxnLst>
                <a:rect l="0" t="0" r="r" b="b"/>
                <a:pathLst>
                  <a:path w="79" h="12">
                    <a:moveTo>
                      <a:pt x="7" y="0"/>
                    </a:moveTo>
                    <a:lnTo>
                      <a:pt x="41" y="0"/>
                    </a:lnTo>
                    <a:lnTo>
                      <a:pt x="79" y="0"/>
                    </a:lnTo>
                    <a:lnTo>
                      <a:pt x="59" y="9"/>
                    </a:lnTo>
                    <a:lnTo>
                      <a:pt x="0" y="12"/>
                    </a:lnTo>
                    <a:lnTo>
                      <a:pt x="7" y="0"/>
                    </a:lnTo>
                    <a:close/>
                  </a:path>
                </a:pathLst>
              </a:custGeom>
              <a:solidFill>
                <a:srgbClr val="D1E2FC"/>
              </a:solidFill>
              <a:ln w="9525">
                <a:noFill/>
                <a:round/>
                <a:headEnd/>
                <a:tailEnd/>
              </a:ln>
              <a:effectLst/>
            </p:spPr>
            <p:txBody>
              <a:bodyPr/>
              <a:lstStyle/>
              <a:p>
                <a:pPr>
                  <a:defRPr/>
                </a:pPr>
                <a:endParaRPr lang="en-US">
                  <a:latin typeface="Arial" charset="0"/>
                  <a:cs typeface="+mn-cs"/>
                </a:endParaRPr>
              </a:p>
            </p:txBody>
          </p:sp>
          <p:sp>
            <p:nvSpPr>
              <p:cNvPr id="6304" name="Freeform 160"/>
              <p:cNvSpPr>
                <a:spLocks/>
              </p:cNvSpPr>
              <p:nvPr/>
            </p:nvSpPr>
            <p:spPr bwMode="auto">
              <a:xfrm>
                <a:off x="2401" y="3593"/>
                <a:ext cx="75" cy="16"/>
              </a:xfrm>
              <a:custGeom>
                <a:avLst/>
                <a:gdLst/>
                <a:ahLst/>
                <a:cxnLst>
                  <a:cxn ang="0">
                    <a:pos x="0" y="0"/>
                  </a:cxn>
                  <a:cxn ang="0">
                    <a:pos x="59" y="2"/>
                  </a:cxn>
                  <a:cxn ang="0">
                    <a:pos x="109" y="1"/>
                  </a:cxn>
                  <a:cxn ang="0">
                    <a:pos x="154" y="0"/>
                  </a:cxn>
                  <a:cxn ang="0">
                    <a:pos x="119" y="24"/>
                  </a:cxn>
                  <a:cxn ang="0">
                    <a:pos x="104" y="31"/>
                  </a:cxn>
                  <a:cxn ang="0">
                    <a:pos x="56" y="33"/>
                  </a:cxn>
                  <a:cxn ang="0">
                    <a:pos x="23" y="22"/>
                  </a:cxn>
                  <a:cxn ang="0">
                    <a:pos x="0" y="0"/>
                  </a:cxn>
                </a:cxnLst>
                <a:rect l="0" t="0" r="r" b="b"/>
                <a:pathLst>
                  <a:path w="154" h="33">
                    <a:moveTo>
                      <a:pt x="0" y="0"/>
                    </a:moveTo>
                    <a:lnTo>
                      <a:pt x="59" y="2"/>
                    </a:lnTo>
                    <a:lnTo>
                      <a:pt x="109" y="1"/>
                    </a:lnTo>
                    <a:lnTo>
                      <a:pt x="154" y="0"/>
                    </a:lnTo>
                    <a:lnTo>
                      <a:pt x="119" y="24"/>
                    </a:lnTo>
                    <a:lnTo>
                      <a:pt x="104" y="31"/>
                    </a:lnTo>
                    <a:lnTo>
                      <a:pt x="56" y="33"/>
                    </a:lnTo>
                    <a:lnTo>
                      <a:pt x="23" y="22"/>
                    </a:lnTo>
                    <a:lnTo>
                      <a:pt x="0" y="0"/>
                    </a:lnTo>
                    <a:close/>
                  </a:path>
                </a:pathLst>
              </a:custGeom>
              <a:solidFill>
                <a:srgbClr val="000000"/>
              </a:solidFill>
              <a:ln w="9525">
                <a:noFill/>
                <a:round/>
                <a:headEnd/>
                <a:tailEnd/>
              </a:ln>
              <a:effectLst/>
            </p:spPr>
            <p:txBody>
              <a:bodyPr/>
              <a:lstStyle/>
              <a:p>
                <a:pPr>
                  <a:defRPr/>
                </a:pPr>
                <a:endParaRPr lang="en-US">
                  <a:latin typeface="Arial" charset="0"/>
                  <a:cs typeface="+mn-cs"/>
                </a:endParaRPr>
              </a:p>
            </p:txBody>
          </p:sp>
        </p:grpSp>
        <p:sp>
          <p:nvSpPr>
            <p:cNvPr id="6305" name="Line 161"/>
            <p:cNvSpPr>
              <a:spLocks noChangeShapeType="1"/>
            </p:cNvSpPr>
            <p:nvPr/>
          </p:nvSpPr>
          <p:spPr bwMode="auto">
            <a:xfrm>
              <a:off x="288" y="0"/>
              <a:ext cx="0" cy="480"/>
            </a:xfrm>
            <a:prstGeom prst="line">
              <a:avLst/>
            </a:prstGeom>
            <a:noFill/>
            <a:ln w="19050">
              <a:solidFill>
                <a:srgbClr val="5F5F5F"/>
              </a:solidFill>
              <a:round/>
              <a:headEnd/>
              <a:tailEnd/>
            </a:ln>
            <a:effectLst/>
          </p:spPr>
          <p:txBody>
            <a:bodyPr/>
            <a:lstStyle/>
            <a:p>
              <a:pPr>
                <a:defRPr/>
              </a:pPr>
              <a:endParaRPr lang="en-US">
                <a:latin typeface="Arial" charset="0"/>
                <a:cs typeface="+mn-cs"/>
              </a:endParaRPr>
            </a:p>
          </p:txBody>
        </p:sp>
      </p:grpSp>
      <p:sp>
        <p:nvSpPr>
          <p:cNvPr id="6306" name="Rectangle 162"/>
          <p:cNvSpPr>
            <a:spLocks noGrp="1" noChangeArrowheads="1"/>
          </p:cNvSpPr>
          <p:nvPr>
            <p:ph type="title"/>
          </p:nvPr>
        </p:nvSpPr>
        <p:spPr bwMode="auto">
          <a:xfrm>
            <a:off x="457200" y="304800"/>
            <a:ext cx="8229600" cy="1143000"/>
          </a:xfrm>
          <a:prstGeom prst="rect">
            <a:avLst/>
          </a:prstGeom>
          <a:noFill/>
          <a:ln w="9525">
            <a:noFill/>
            <a:miter lim="800000"/>
            <a:headEnd/>
            <a:tailEnd/>
          </a:ln>
          <a:effectLst>
            <a:outerShdw dist="28398" dir="3806097" algn="ctr" rotWithShape="0">
              <a:schemeClr val="tx2"/>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3" name="Rectangle 16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308" name="Oval 164"/>
          <p:cNvSpPr>
            <a:spLocks noChangeArrowheads="1"/>
          </p:cNvSpPr>
          <p:nvPr/>
        </p:nvSpPr>
        <p:spPr bwMode="auto">
          <a:xfrm>
            <a:off x="0" y="609600"/>
            <a:ext cx="838200" cy="838200"/>
          </a:xfrm>
          <a:prstGeom prst="ellipse">
            <a:avLst/>
          </a:prstGeom>
          <a:solidFill>
            <a:srgbClr val="0087E2">
              <a:alpha val="0"/>
            </a:srgbClr>
          </a:solidFill>
          <a:ln w="9525">
            <a:noFill/>
            <a:round/>
            <a:headEnd/>
            <a:tailEnd/>
          </a:ln>
          <a:effectLst/>
        </p:spPr>
        <p:txBody>
          <a:bodyPr wrap="none" anchor="ctr"/>
          <a:lstStyle/>
          <a:p>
            <a:pPr>
              <a:defRPr/>
            </a:pPr>
            <a:endParaRPr lang="en-US">
              <a:latin typeface="Arial" charset="0"/>
              <a:cs typeface="+mn-cs"/>
            </a:endParaRPr>
          </a:p>
        </p:txBody>
      </p:sp>
      <p:sp>
        <p:nvSpPr>
          <p:cNvPr id="6309" name="Rectangle 165"/>
          <p:cNvSpPr>
            <a:spLocks noChangeArrowheads="1"/>
          </p:cNvSpPr>
          <p:nvPr/>
        </p:nvSpPr>
        <p:spPr bwMode="auto">
          <a:xfrm>
            <a:off x="381000" y="6629400"/>
            <a:ext cx="8382000" cy="152400"/>
          </a:xfrm>
          <a:prstGeom prst="rect">
            <a:avLst/>
          </a:prstGeom>
          <a:noFill/>
          <a:ln w="12700">
            <a:noFill/>
            <a:miter lim="800000"/>
            <a:headEnd/>
            <a:tailEnd/>
          </a:ln>
          <a:effectLst/>
        </p:spPr>
        <p:txBody>
          <a:bodyPr/>
          <a:lstStyle/>
          <a:p>
            <a:pPr algn="ctr" eaLnBrk="0" hangingPunct="0">
              <a:defRPr/>
            </a:pPr>
            <a:r>
              <a:rPr lang="en-US" sz="1000">
                <a:latin typeface="Tahoma" pitchFamily="34" charset="0"/>
                <a:cs typeface="Arial" charset="0"/>
              </a:rPr>
              <a:t>Copyright © 2007 Prentice-Hall.  All rights reserved</a:t>
            </a:r>
          </a:p>
        </p:txBody>
      </p:sp>
      <p:sp>
        <p:nvSpPr>
          <p:cNvPr id="6310" name="Rectangle 166"/>
          <p:cNvSpPr>
            <a:spLocks noGrp="1" noChangeArrowheads="1"/>
          </p:cNvSpPr>
          <p:nvPr>
            <p:ph type="sldNum" sz="quarter" idx="4"/>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912BC4E3-8836-4B4C-AC8A-C3AB2602471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5"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Arial" charset="0"/>
          <a:cs typeface="Arial" charset="0"/>
        </a:defRPr>
      </a:lvl2pPr>
      <a:lvl3pPr algn="ctr" rtl="0" eaLnBrk="0" fontAlgn="base" hangingPunct="0">
        <a:spcBef>
          <a:spcPct val="0"/>
        </a:spcBef>
        <a:spcAft>
          <a:spcPct val="0"/>
        </a:spcAft>
        <a:defRPr sz="4400">
          <a:solidFill>
            <a:schemeClr val="accent2"/>
          </a:solidFill>
          <a:latin typeface="Arial" charset="0"/>
          <a:cs typeface="Arial" charset="0"/>
        </a:defRPr>
      </a:lvl3pPr>
      <a:lvl4pPr algn="ctr" rtl="0" eaLnBrk="0" fontAlgn="base" hangingPunct="0">
        <a:spcBef>
          <a:spcPct val="0"/>
        </a:spcBef>
        <a:spcAft>
          <a:spcPct val="0"/>
        </a:spcAft>
        <a:defRPr sz="4400">
          <a:solidFill>
            <a:schemeClr val="accent2"/>
          </a:solidFill>
          <a:latin typeface="Arial" charset="0"/>
          <a:cs typeface="Arial" charset="0"/>
        </a:defRPr>
      </a:lvl4pPr>
      <a:lvl5pPr algn="ctr" rtl="0" eaLnBrk="0" fontAlgn="base" hangingPunct="0">
        <a:spcBef>
          <a:spcPct val="0"/>
        </a:spcBef>
        <a:spcAft>
          <a:spcPct val="0"/>
        </a:spcAft>
        <a:defRPr sz="4400">
          <a:solidFill>
            <a:schemeClr val="accent2"/>
          </a:solidFill>
          <a:latin typeface="Arial" charset="0"/>
          <a:cs typeface="Arial" charset="0"/>
        </a:defRPr>
      </a:lvl5pPr>
      <a:lvl6pPr marL="457200" algn="ctr" rtl="0" fontAlgn="base">
        <a:spcBef>
          <a:spcPct val="0"/>
        </a:spcBef>
        <a:spcAft>
          <a:spcPct val="0"/>
        </a:spcAft>
        <a:defRPr sz="4400">
          <a:solidFill>
            <a:schemeClr val="accent2"/>
          </a:solidFill>
          <a:latin typeface="Arial" charset="0"/>
          <a:cs typeface="Arial" charset="0"/>
        </a:defRPr>
      </a:lvl6pPr>
      <a:lvl7pPr marL="914400" algn="ctr" rtl="0" fontAlgn="base">
        <a:spcBef>
          <a:spcPct val="0"/>
        </a:spcBef>
        <a:spcAft>
          <a:spcPct val="0"/>
        </a:spcAft>
        <a:defRPr sz="4400">
          <a:solidFill>
            <a:schemeClr val="accent2"/>
          </a:solidFill>
          <a:latin typeface="Arial" charset="0"/>
          <a:cs typeface="Arial" charset="0"/>
        </a:defRPr>
      </a:lvl7pPr>
      <a:lvl8pPr marL="1371600" algn="ctr" rtl="0" fontAlgn="base">
        <a:spcBef>
          <a:spcPct val="0"/>
        </a:spcBef>
        <a:spcAft>
          <a:spcPct val="0"/>
        </a:spcAft>
        <a:defRPr sz="4400">
          <a:solidFill>
            <a:schemeClr val="accent2"/>
          </a:solidFill>
          <a:latin typeface="Arial" charset="0"/>
          <a:cs typeface="Arial" charset="0"/>
        </a:defRPr>
      </a:lvl8pPr>
      <a:lvl9pPr marL="1828800" algn="ctr" rtl="0" fontAlgn="base">
        <a:spcBef>
          <a:spcPct val="0"/>
        </a:spcBef>
        <a:spcAft>
          <a:spcPct val="0"/>
        </a:spcAft>
        <a:defRPr sz="4400">
          <a:solidFill>
            <a:schemeClr val="accent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12BC4E3-8836-4B4C-AC8A-C3AB26024718}" type="slidenum">
              <a:rPr lang="en-US" smtClean="0"/>
              <a:pPr>
                <a:defRPr/>
              </a:pPr>
              <a:t>‹#›</a:t>
            </a:fld>
            <a:endParaRPr lang="en-US"/>
          </a:p>
        </p:txBody>
      </p:sp>
      <p:sp>
        <p:nvSpPr>
          <p:cNvPr id="8" name="Footer Placeholder 4"/>
          <p:cNvSpPr txBox="1">
            <a:spLocks/>
          </p:cNvSpPr>
          <p:nvPr/>
        </p:nvSpPr>
        <p:spPr bwMode="auto">
          <a:xfrm>
            <a:off x="0" y="6553200"/>
            <a:ext cx="9144000" cy="304800"/>
          </a:xfrm>
          <a:prstGeom prst="rect">
            <a:avLst/>
          </a:prstGeom>
          <a:noFill/>
          <a:ln w="9525">
            <a:noFill/>
            <a:miter lim="800000"/>
            <a:headEnd/>
            <a:tailEnd/>
          </a:ln>
          <a:effectLst/>
        </p:spPr>
        <p:txBody>
          <a:bodyPr/>
          <a:lstStyle/>
          <a:p>
            <a:pPr algn="ctr">
              <a:defRPr/>
            </a:pPr>
            <a:r>
              <a:rPr lang="en-US" sz="1100" dirty="0">
                <a:solidFill>
                  <a:schemeClr val="accent6">
                    <a:lumMod val="75000"/>
                  </a:schemeClr>
                </a:solidFill>
                <a:cs typeface="+mn-cs"/>
              </a:rPr>
              <a:t>Copyright © </a:t>
            </a:r>
            <a:r>
              <a:rPr lang="en-US" sz="1100" dirty="0" smtClean="0">
                <a:solidFill>
                  <a:schemeClr val="accent6">
                    <a:lumMod val="75000"/>
                  </a:schemeClr>
                </a:solidFill>
                <a:cs typeface="+mn-cs"/>
              </a:rPr>
              <a:t>2013 Pearson </a:t>
            </a:r>
            <a:r>
              <a:rPr lang="en-US" sz="1100" dirty="0">
                <a:solidFill>
                  <a:schemeClr val="accent6">
                    <a:lumMod val="75000"/>
                  </a:schemeClr>
                </a:solidFill>
                <a:cs typeface="+mn-cs"/>
              </a:rPr>
              <a:t>Education, Inc. Publishing as Prentice Hall. </a:t>
            </a:r>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8" r:id="rId12"/>
    <p:sldLayoutId id="2147483879" r:id="rId13"/>
    <p:sldLayoutId id="2147483880" r:id="rId14"/>
    <p:sldLayoutId id="2147483881" r:id="rId15"/>
  </p:sldLayoutIdLst>
  <p:transition spd="med">
    <p:wipe/>
  </p:transition>
  <p:timing>
    <p:tnLst>
      <p:par>
        <p:cTn id="1" dur="indefinite" restart="never" nodeType="tmRoot"/>
      </p:par>
    </p:tnLst>
  </p:timing>
  <p:hf hdr="0" ftr="0" dt="0"/>
  <p:txStyles>
    <p:titleStyle>
      <a:lvl1pPr algn="ctr" defTabSz="914400" rtl="0" eaLnBrk="1" latinLnBrk="0" hangingPunct="1">
        <a:spcBef>
          <a:spcPct val="0"/>
        </a:spcBef>
        <a:buNone/>
        <a:defRPr sz="4400" b="1" kern="1200">
          <a:solidFill>
            <a:srgbClr val="6D0F14"/>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oleObject" Target="../embeddings/Microsoft_Office_Excel_97-2003_Worksheet3.xls"/></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oleObject" Target="../embeddings/Microsoft_Office_Excel_97-2003_Worksheet4.xls"/></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3.xml"/><Relationship Id="rId1" Type="http://schemas.openxmlformats.org/officeDocument/2006/relationships/vmlDrawing" Target="../drawings/vmlDrawing5.vml"/><Relationship Id="rId4" Type="http://schemas.openxmlformats.org/officeDocument/2006/relationships/oleObject" Target="../embeddings/Microsoft_Office_Excel_97-2003_Worksheet5.xls"/></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7.xml"/><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685800" y="1219200"/>
            <a:ext cx="7772400" cy="1470025"/>
          </a:xfrm>
          <a:prstGeom prst="rect">
            <a:avLst/>
          </a:prstGeom>
        </p:spPr>
        <p:txBody>
          <a:bodyPr anchor="ctr"/>
          <a:lstStyle/>
          <a:p>
            <a:pPr algn="ctr" fontAlgn="auto">
              <a:spcAft>
                <a:spcPts val="0"/>
              </a:spcAft>
              <a:defRPr/>
            </a:pPr>
            <a:r>
              <a:rPr lang="en-US" sz="6000" b="1" kern="0" dirty="0" smtClean="0">
                <a:solidFill>
                  <a:srgbClr val="6D0F14"/>
                </a:solidFill>
                <a:latin typeface="+mj-lt"/>
                <a:ea typeface="+mj-ea"/>
                <a:cs typeface="+mj-cs"/>
              </a:rPr>
              <a:t>Cost Behavior</a:t>
            </a:r>
            <a:endParaRPr lang="en-US" sz="6000" b="1" kern="0" dirty="0">
              <a:solidFill>
                <a:srgbClr val="6D0F14"/>
              </a:solidFill>
              <a:latin typeface="+mj-lt"/>
              <a:ea typeface="+mj-ea"/>
              <a:cs typeface="+mj-cs"/>
            </a:endParaRPr>
          </a:p>
        </p:txBody>
      </p:sp>
      <p:sp>
        <p:nvSpPr>
          <p:cNvPr id="4" name="Rectangle 3"/>
          <p:cNvSpPr txBox="1">
            <a:spLocks noChangeArrowheads="1"/>
          </p:cNvSpPr>
          <p:nvPr/>
        </p:nvSpPr>
        <p:spPr>
          <a:xfrm>
            <a:off x="1371600" y="3200400"/>
            <a:ext cx="6400800" cy="990600"/>
          </a:xfrm>
          <a:prstGeom prst="rect">
            <a:avLst/>
          </a:prstGeom>
        </p:spPr>
        <p:txBody>
          <a:bodyPr>
            <a:prstTxWarp prst="textNoShape">
              <a:avLst/>
            </a:prstTxWarp>
            <a:normAutofit/>
          </a:bodyPr>
          <a:lstStyle/>
          <a:p>
            <a:pPr marL="342900" indent="-342900" algn="ctr">
              <a:spcBef>
                <a:spcPct val="20000"/>
              </a:spcBef>
            </a:pPr>
            <a:r>
              <a:rPr lang="en-US" sz="4400" dirty="0">
                <a:solidFill>
                  <a:srgbClr val="000000"/>
                </a:solidFill>
                <a:latin typeface="Calibri" pitchFamily="-112" charset="0"/>
              </a:rPr>
              <a:t>Chapter</a:t>
            </a:r>
            <a:r>
              <a:rPr lang="en-US" sz="4400" dirty="0" smtClean="0">
                <a:solidFill>
                  <a:srgbClr val="000000"/>
                </a:solidFill>
                <a:latin typeface="Calibri" pitchFamily="-112" charset="0"/>
              </a:rPr>
              <a:t> 6</a:t>
            </a:r>
            <a:endParaRPr lang="en-US" sz="4400" dirty="0">
              <a:solidFill>
                <a:srgbClr val="000000"/>
              </a:solidFill>
              <a:latin typeface="Calibri" pitchFamily="-112" charset="0"/>
            </a:endParaRPr>
          </a:p>
        </p:txBody>
      </p:sp>
      <p:sp>
        <p:nvSpPr>
          <p:cNvPr id="7" name="Slide Number Placeholder 6"/>
          <p:cNvSpPr>
            <a:spLocks noGrp="1"/>
          </p:cNvSpPr>
          <p:nvPr>
            <p:ph type="sldNum" sz="quarter" idx="12"/>
          </p:nvPr>
        </p:nvSpPr>
        <p:spPr/>
        <p:txBody>
          <a:bodyPr/>
          <a:lstStyle/>
          <a:p>
            <a:pPr>
              <a:defRPr/>
            </a:pPr>
            <a:fld id="{48C4D94F-21BC-974D-B682-CE067EF2DEC1}" type="slidenum">
              <a:rPr lang="en-US"/>
              <a:pPr>
                <a:defRPr/>
              </a:pPr>
              <a:t>1</a:t>
            </a:fld>
            <a:endParaRPr lang="en-US"/>
          </a:p>
        </p:txBody>
      </p:sp>
      <p:pic>
        <p:nvPicPr>
          <p:cNvPr id="6" name="Picture 5"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Total Fixed Costs</a:t>
            </a:r>
            <a:endParaRPr lang="en-US"/>
          </a:p>
        </p:txBody>
      </p:sp>
      <p:graphicFrame>
        <p:nvGraphicFramePr>
          <p:cNvPr id="2050" name="Object 3"/>
          <p:cNvGraphicFramePr>
            <a:graphicFrameLocks noGrp="1" noChangeAspect="1"/>
          </p:cNvGraphicFramePr>
          <p:nvPr>
            <p:ph idx="1"/>
          </p:nvPr>
        </p:nvGraphicFramePr>
        <p:xfrm>
          <a:off x="630430" y="1600200"/>
          <a:ext cx="7883140" cy="4525963"/>
        </p:xfrm>
        <a:graphic>
          <a:graphicData uri="http://schemas.openxmlformats.org/presentationml/2006/ole">
            <p:oleObj spid="_x0000_s332835" r:id="rId4" imgW="9144793" imgH="5249111" progId="Excel.Sheet.8">
              <p:embed/>
            </p:oleObj>
          </a:graphicData>
        </a:graphic>
      </p:graphicFrame>
      <p:sp>
        <p:nvSpPr>
          <p:cNvPr id="4" name="Slide Number Placeholder 3"/>
          <p:cNvSpPr>
            <a:spLocks noGrp="1"/>
          </p:cNvSpPr>
          <p:nvPr>
            <p:ph type="sldNum" sz="quarter" idx="12"/>
          </p:nvPr>
        </p:nvSpPr>
        <p:spPr/>
        <p:txBody>
          <a:bodyPr/>
          <a:lstStyle/>
          <a:p>
            <a:fld id="{87989462-1FD5-4211-85BD-E99A4CF90F7A}" type="slidenum">
              <a:rPr lang="en-US" smtClean="0"/>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 and Decisions</a:t>
            </a:r>
            <a:endParaRPr lang="en-US" dirty="0"/>
          </a:p>
        </p:txBody>
      </p:sp>
      <p:sp>
        <p:nvSpPr>
          <p:cNvPr id="3" name="Content Placeholder 2"/>
          <p:cNvSpPr>
            <a:spLocks noGrp="1"/>
          </p:cNvSpPr>
          <p:nvPr>
            <p:ph idx="1"/>
          </p:nvPr>
        </p:nvSpPr>
        <p:spPr/>
        <p:txBody>
          <a:bodyPr/>
          <a:lstStyle/>
          <a:p>
            <a:r>
              <a:rPr lang="en-US" dirty="0" smtClean="0"/>
              <a:t>Committed fixed costs </a:t>
            </a:r>
          </a:p>
          <a:p>
            <a:endParaRPr lang="en-US" dirty="0" smtClean="0"/>
          </a:p>
          <a:p>
            <a:r>
              <a:rPr lang="en-US" dirty="0" smtClean="0"/>
              <a:t>Discretionary fixed costs</a:t>
            </a:r>
          </a:p>
          <a:p>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87989462-1FD5-4211-85BD-E99A4CF90F7A}" type="slidenum">
              <a:rPr lang="en-US" smtClean="0"/>
              <a:pPr/>
              <a:t>11</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Key Characteristics of Mixed Costs</a:t>
            </a:r>
            <a:endParaRPr lang="en-US"/>
          </a:p>
        </p:txBody>
      </p:sp>
      <p:sp>
        <p:nvSpPr>
          <p:cNvPr id="34819" name="Rectangle 3"/>
          <p:cNvSpPr>
            <a:spLocks noGrp="1" noChangeArrowheads="1"/>
          </p:cNvSpPr>
          <p:nvPr>
            <p:ph idx="1"/>
          </p:nvPr>
        </p:nvSpPr>
        <p:spPr/>
        <p:txBody>
          <a:bodyPr>
            <a:normAutofit fontScale="85000" lnSpcReduction="20000"/>
          </a:bodyPr>
          <a:lstStyle/>
          <a:p>
            <a:r>
              <a:rPr lang="en-US" sz="3097" i="1" dirty="0" smtClean="0"/>
              <a:t>Total</a:t>
            </a:r>
            <a:r>
              <a:rPr lang="en-US" sz="3097" dirty="0" smtClean="0"/>
              <a:t> mixed costs increase as volume increases</a:t>
            </a:r>
          </a:p>
          <a:p>
            <a:endParaRPr lang="en-US" sz="3097" dirty="0" smtClean="0"/>
          </a:p>
          <a:p>
            <a:r>
              <a:rPr lang="en-US" sz="3097" dirty="0" smtClean="0"/>
              <a:t>Total mixed costs can be expressed as a</a:t>
            </a:r>
            <a:r>
              <a:rPr lang="en-US" sz="3097" i="1" dirty="0" smtClean="0"/>
              <a:t> combination </a:t>
            </a:r>
            <a:r>
              <a:rPr lang="en-US" sz="3097" dirty="0" smtClean="0"/>
              <a:t>of the variable and fixed cost equations:</a:t>
            </a:r>
            <a:r>
              <a:rPr lang="en-US" dirty="0" smtClean="0"/>
              <a:t/>
            </a:r>
            <a:br>
              <a:rPr lang="en-US" dirty="0" smtClean="0"/>
            </a:br>
            <a:endParaRPr lang="en-US" dirty="0" smtClean="0"/>
          </a:p>
          <a:p>
            <a:pPr marL="452438" lvl="1" indent="4763">
              <a:buNone/>
            </a:pPr>
            <a:r>
              <a:rPr lang="en-US" sz="3097" b="1" dirty="0" smtClean="0"/>
              <a:t>Total mixed cost = total variable cost + total fixed cost </a:t>
            </a:r>
            <a:br>
              <a:rPr lang="en-US" sz="3097" b="1" dirty="0" smtClean="0"/>
            </a:br>
            <a:r>
              <a:rPr lang="en-US" sz="3097" b="1" dirty="0" smtClean="0"/>
              <a:t>or Y = </a:t>
            </a:r>
            <a:r>
              <a:rPr lang="en-US" sz="3097" b="1" dirty="0" err="1" smtClean="0"/>
              <a:t>vx</a:t>
            </a:r>
            <a:r>
              <a:rPr lang="en-US" sz="3097" b="1" dirty="0" smtClean="0"/>
              <a:t>  + </a:t>
            </a:r>
            <a:r>
              <a:rPr lang="en-US" sz="3097" b="1" dirty="0" err="1" smtClean="0"/>
              <a:t>f</a:t>
            </a:r>
            <a:r>
              <a:rPr lang="en-US" dirty="0" smtClean="0"/>
              <a:t/>
            </a:r>
            <a:br>
              <a:rPr lang="en-US" dirty="0" smtClean="0"/>
            </a:br>
            <a:endParaRPr lang="en-US" dirty="0" smtClean="0"/>
          </a:p>
          <a:p>
            <a:pPr lvl="1">
              <a:buNone/>
            </a:pPr>
            <a:r>
              <a:rPr lang="en-US" sz="3097" dirty="0" smtClean="0"/>
              <a:t>Where</a:t>
            </a:r>
          </a:p>
          <a:p>
            <a:pPr lvl="2">
              <a:buNone/>
            </a:pPr>
            <a:r>
              <a:rPr lang="en-US" dirty="0" smtClean="0"/>
              <a:t>Y = total mixed cost</a:t>
            </a:r>
          </a:p>
          <a:p>
            <a:pPr lvl="2">
              <a:buNone/>
            </a:pPr>
            <a:r>
              <a:rPr lang="en-US" dirty="0" err="1" smtClean="0"/>
              <a:t>v</a:t>
            </a:r>
            <a:r>
              <a:rPr lang="en-US" dirty="0" smtClean="0"/>
              <a:t> = variable cost per unit of activity</a:t>
            </a:r>
          </a:p>
          <a:p>
            <a:pPr lvl="2">
              <a:buNone/>
            </a:pPr>
            <a:r>
              <a:rPr lang="en-US" dirty="0" err="1" smtClean="0"/>
              <a:t>x</a:t>
            </a:r>
            <a:r>
              <a:rPr lang="en-US" dirty="0" smtClean="0"/>
              <a:t> = volume of activity</a:t>
            </a:r>
          </a:p>
          <a:p>
            <a:pPr lvl="2">
              <a:buNone/>
            </a:pPr>
            <a:r>
              <a:rPr lang="en-US" dirty="0" err="1" smtClean="0"/>
              <a:t>f</a:t>
            </a:r>
            <a:r>
              <a:rPr lang="en-US" dirty="0" smtClean="0"/>
              <a:t> = fixed cost over a given period of time</a:t>
            </a:r>
          </a:p>
        </p:txBody>
      </p:sp>
      <p:sp>
        <p:nvSpPr>
          <p:cNvPr id="5" name="Slide Number Placeholder 4"/>
          <p:cNvSpPr>
            <a:spLocks noGrp="1"/>
          </p:cNvSpPr>
          <p:nvPr>
            <p:ph type="sldNum" sz="quarter" idx="12"/>
          </p:nvPr>
        </p:nvSpPr>
        <p:spPr/>
        <p:txBody>
          <a:bodyPr/>
          <a:lstStyle/>
          <a:p>
            <a:fld id="{87989462-1FD5-4211-85BD-E99A4CF90F7A}" type="slidenum">
              <a:rPr lang="en-US" smtClean="0"/>
              <a:pPr/>
              <a:t>12</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1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81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81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81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8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3"/>
          <p:cNvGraphicFramePr>
            <a:graphicFrameLocks noGrp="1" noChangeAspect="1"/>
          </p:cNvGraphicFramePr>
          <p:nvPr>
            <p:ph idx="1"/>
          </p:nvPr>
        </p:nvGraphicFramePr>
        <p:xfrm>
          <a:off x="1189179" y="1600200"/>
          <a:ext cx="6765642" cy="4525963"/>
        </p:xfrm>
        <a:graphic>
          <a:graphicData uri="http://schemas.openxmlformats.org/presentationml/2006/ole">
            <p:oleObj spid="_x0000_s336931" name="Worksheet" r:id="rId4" imgW="8065707" imgH="5395428" progId="Excel.Sheet.8">
              <p:embed/>
            </p:oleObj>
          </a:graphicData>
        </a:graphic>
      </p:graphicFrame>
      <p:sp>
        <p:nvSpPr>
          <p:cNvPr id="23554" name="Rectangle 2"/>
          <p:cNvSpPr>
            <a:spLocks noGrp="1" noChangeArrowheads="1"/>
          </p:cNvSpPr>
          <p:nvPr>
            <p:ph type="title"/>
          </p:nvPr>
        </p:nvSpPr>
        <p:spPr/>
        <p:txBody>
          <a:bodyPr/>
          <a:lstStyle/>
          <a:p>
            <a:r>
              <a:rPr lang="en-US" smtClean="0"/>
              <a:t>Mixed Costs</a:t>
            </a:r>
            <a:endParaRPr lang="en-US"/>
          </a:p>
        </p:txBody>
      </p:sp>
      <p:sp>
        <p:nvSpPr>
          <p:cNvPr id="3077" name="Rectangle 5"/>
          <p:cNvSpPr>
            <a:spLocks noChangeArrowheads="1"/>
          </p:cNvSpPr>
          <p:nvPr/>
        </p:nvSpPr>
        <p:spPr bwMode="auto">
          <a:xfrm>
            <a:off x="6588125" y="2728119"/>
            <a:ext cx="2124075" cy="563563"/>
          </a:xfrm>
          <a:prstGeom prst="rect">
            <a:avLst/>
          </a:prstGeom>
          <a:noFill/>
          <a:ln w="12700">
            <a:noFill/>
            <a:miter lim="800000"/>
            <a:headEnd/>
            <a:tailEnd/>
          </a:ln>
        </p:spPr>
        <p:txBody>
          <a:bodyPr lIns="90488" tIns="44450" rIns="90488" bIns="44450">
            <a:spAutoFit/>
          </a:bodyPr>
          <a:lstStyle/>
          <a:p>
            <a:pPr algn="ctr" eaLnBrk="0" hangingPunct="0">
              <a:lnSpc>
                <a:spcPct val="130000"/>
              </a:lnSpc>
              <a:spcBef>
                <a:spcPct val="50000"/>
              </a:spcBef>
            </a:pPr>
            <a:r>
              <a:rPr lang="en-US" sz="2400" b="1" dirty="0">
                <a:solidFill>
                  <a:schemeClr val="tx2"/>
                </a:solidFill>
              </a:rPr>
              <a:t>Variable</a:t>
            </a:r>
          </a:p>
        </p:txBody>
      </p:sp>
      <p:sp>
        <p:nvSpPr>
          <p:cNvPr id="3078" name="AutoShape 6"/>
          <p:cNvSpPr>
            <a:spLocks/>
          </p:cNvSpPr>
          <p:nvPr/>
        </p:nvSpPr>
        <p:spPr bwMode="auto">
          <a:xfrm>
            <a:off x="6705600" y="2514600"/>
            <a:ext cx="242888" cy="990600"/>
          </a:xfrm>
          <a:prstGeom prst="rightBrace">
            <a:avLst>
              <a:gd name="adj1" fmla="val 44485"/>
              <a:gd name="adj2" fmla="val 50000"/>
            </a:avLst>
          </a:prstGeom>
          <a:noFill/>
          <a:ln w="38100">
            <a:solidFill>
              <a:schemeClr val="tx1"/>
            </a:solidFill>
            <a:round/>
            <a:headEnd/>
            <a:tailEnd/>
          </a:ln>
        </p:spPr>
        <p:txBody>
          <a:bodyPr wrap="none" lIns="90488" tIns="44450" rIns="90488" bIns="44450" anchor="ctr"/>
          <a:lstStyle/>
          <a:p>
            <a:endParaRPr lang="en-US"/>
          </a:p>
        </p:txBody>
      </p:sp>
      <p:sp>
        <p:nvSpPr>
          <p:cNvPr id="3079" name="Rectangle 7"/>
          <p:cNvSpPr>
            <a:spLocks noChangeArrowheads="1"/>
          </p:cNvSpPr>
          <p:nvPr/>
        </p:nvSpPr>
        <p:spPr bwMode="auto">
          <a:xfrm>
            <a:off x="6588125" y="3985419"/>
            <a:ext cx="2124075" cy="563562"/>
          </a:xfrm>
          <a:prstGeom prst="rect">
            <a:avLst/>
          </a:prstGeom>
          <a:noFill/>
          <a:ln w="12700">
            <a:noFill/>
            <a:miter lim="800000"/>
            <a:headEnd/>
            <a:tailEnd/>
          </a:ln>
        </p:spPr>
        <p:txBody>
          <a:bodyPr lIns="90488" tIns="44450" rIns="90488" bIns="44450">
            <a:spAutoFit/>
          </a:bodyPr>
          <a:lstStyle/>
          <a:p>
            <a:pPr algn="ctr" eaLnBrk="0" hangingPunct="0">
              <a:lnSpc>
                <a:spcPct val="130000"/>
              </a:lnSpc>
              <a:spcBef>
                <a:spcPct val="50000"/>
              </a:spcBef>
            </a:pPr>
            <a:r>
              <a:rPr lang="en-US" sz="2400" b="1" dirty="0">
                <a:solidFill>
                  <a:schemeClr val="tx2"/>
                </a:solidFill>
              </a:rPr>
              <a:t>Fixed</a:t>
            </a:r>
          </a:p>
        </p:txBody>
      </p:sp>
      <p:sp>
        <p:nvSpPr>
          <p:cNvPr id="3080" name="AutoShape 8"/>
          <p:cNvSpPr>
            <a:spLocks/>
          </p:cNvSpPr>
          <p:nvPr/>
        </p:nvSpPr>
        <p:spPr bwMode="auto">
          <a:xfrm>
            <a:off x="6705600" y="3657600"/>
            <a:ext cx="242888" cy="1219200"/>
          </a:xfrm>
          <a:prstGeom prst="rightBrace">
            <a:avLst>
              <a:gd name="adj1" fmla="val 58395"/>
              <a:gd name="adj2" fmla="val 50000"/>
            </a:avLst>
          </a:prstGeom>
          <a:noFill/>
          <a:ln w="38100">
            <a:solidFill>
              <a:schemeClr val="tx1"/>
            </a:solidFill>
            <a:round/>
            <a:headEnd/>
            <a:tailEnd/>
          </a:ln>
        </p:spPr>
        <p:txBody>
          <a:bodyPr wrap="none" lIns="90488" tIns="44450" rIns="90488" bIns="44450" anchor="ctr"/>
          <a:lstStyle/>
          <a:p>
            <a:endParaRPr lang="en-US"/>
          </a:p>
        </p:txBody>
      </p:sp>
      <p:sp>
        <p:nvSpPr>
          <p:cNvPr id="8" name="Slide Number Placeholder 7"/>
          <p:cNvSpPr>
            <a:spLocks noGrp="1"/>
          </p:cNvSpPr>
          <p:nvPr>
            <p:ph type="sldNum" sz="quarter" idx="12"/>
          </p:nvPr>
        </p:nvSpPr>
        <p:spPr/>
        <p:txBody>
          <a:bodyPr/>
          <a:lstStyle/>
          <a:p>
            <a:fld id="{87989462-1FD5-4211-85BD-E99A4CF90F7A}" type="slidenum">
              <a:rPr lang="en-US" smtClean="0"/>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turn to S6-1</a:t>
            </a:r>
            <a:endParaRPr lang="en-US" dirty="0"/>
          </a:p>
        </p:txBody>
      </p:sp>
      <p:sp>
        <p:nvSpPr>
          <p:cNvPr id="4" name="Slide Number Placeholder 3"/>
          <p:cNvSpPr>
            <a:spLocks noGrp="1"/>
          </p:cNvSpPr>
          <p:nvPr>
            <p:ph type="sldNum" sz="quarter" idx="12"/>
          </p:nvPr>
        </p:nvSpPr>
        <p:spPr/>
        <p:txBody>
          <a:bodyPr/>
          <a:lstStyle/>
          <a:p>
            <a:fld id="{87989462-1FD5-4211-85BD-E99A4CF90F7A}" type="slidenum">
              <a:rPr lang="en-US" smtClean="0"/>
              <a:pPr/>
              <a:t>14</a:t>
            </a:fld>
            <a:endParaRPr lang="en-US"/>
          </a:p>
        </p:txBody>
      </p:sp>
    </p:spTree>
    <p:extLst>
      <p:ext uri="{BB962C8B-B14F-4D97-AF65-F5344CB8AC3E}">
        <p14:creationId xmlns:p14="http://schemas.microsoft.com/office/powerpoint/2010/main" xmlns="" val="712848058"/>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S6-1 Identify Cost Behavior </a:t>
            </a:r>
            <a:endParaRPr lang="en-US" dirty="0"/>
          </a:p>
        </p:txBody>
      </p:sp>
      <p:pic>
        <p:nvPicPr>
          <p:cNvPr id="33795" name="Picture 6"/>
          <p:cNvPicPr>
            <a:picLocks noChangeAspect="1" noChangeArrowheads="1"/>
          </p:cNvPicPr>
          <p:nvPr/>
        </p:nvPicPr>
        <p:blipFill>
          <a:blip r:embed="rId3" cstate="print"/>
          <a:srcRect/>
          <a:stretch>
            <a:fillRect/>
          </a:stretch>
        </p:blipFill>
        <p:spPr bwMode="auto">
          <a:xfrm>
            <a:off x="838200" y="1600200"/>
            <a:ext cx="7466013" cy="1852613"/>
          </a:xfrm>
          <a:prstGeom prst="rect">
            <a:avLst/>
          </a:prstGeom>
          <a:noFill/>
          <a:ln w="9525">
            <a:noFill/>
            <a:miter lim="800000"/>
            <a:headEnd/>
            <a:tailEnd/>
          </a:ln>
        </p:spPr>
      </p:pic>
      <p:graphicFrame>
        <p:nvGraphicFramePr>
          <p:cNvPr id="17" name="Table 16"/>
          <p:cNvGraphicFramePr>
            <a:graphicFrameLocks noGrp="1"/>
          </p:cNvGraphicFramePr>
          <p:nvPr/>
        </p:nvGraphicFramePr>
        <p:xfrm>
          <a:off x="838200" y="4038600"/>
          <a:ext cx="7467600" cy="1554480"/>
        </p:xfrm>
        <a:graphic>
          <a:graphicData uri="http://schemas.openxmlformats.org/drawingml/2006/table">
            <a:tbl>
              <a:tblPr firstRow="1" bandRow="1">
                <a:tableStyleId>{5940675A-B579-460E-94D1-54222C63F5DA}</a:tableStyleId>
              </a:tblPr>
              <a:tblGrid>
                <a:gridCol w="3733800"/>
                <a:gridCol w="3733800"/>
              </a:tblGrid>
              <a:tr h="370840">
                <a:tc>
                  <a:txBody>
                    <a:bodyPr/>
                    <a:lstStyle/>
                    <a:p>
                      <a:r>
                        <a:rPr lang="en-US" sz="2800" dirty="0" smtClean="0"/>
                        <a:t>Cost A</a:t>
                      </a:r>
                      <a:endParaRPr lang="en-US" sz="2800" dirty="0"/>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800" b="1" dirty="0">
                        <a:solidFill>
                          <a:srgbClr val="16515F"/>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2800" dirty="0" smtClean="0"/>
                        <a:t>Cost B</a:t>
                      </a:r>
                      <a:endParaRPr lang="en-US" sz="2800" dirty="0"/>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800" b="1" dirty="0">
                        <a:solidFill>
                          <a:srgbClr val="16515F"/>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2800" dirty="0" smtClean="0"/>
                        <a:t>Cost C</a:t>
                      </a:r>
                      <a:endParaRPr lang="en-US" sz="2800" dirty="0"/>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800" b="1" dirty="0">
                        <a:solidFill>
                          <a:srgbClr val="16515F"/>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Slide Number Placeholder 4"/>
          <p:cNvSpPr>
            <a:spLocks noGrp="1"/>
          </p:cNvSpPr>
          <p:nvPr>
            <p:ph type="sldNum" sz="quarter" idx="12"/>
          </p:nvPr>
        </p:nvSpPr>
        <p:spPr/>
        <p:txBody>
          <a:bodyPr/>
          <a:lstStyle/>
          <a:p>
            <a:fld id="{87989462-1FD5-4211-85BD-E99A4CF90F7A}" type="slidenum">
              <a:rPr lang="en-US" smtClean="0"/>
              <a:pPr/>
              <a:t>15</a:t>
            </a:fld>
            <a:endParaRPr lang="en-US"/>
          </a:p>
        </p:txBody>
      </p:sp>
      <p:sp>
        <p:nvSpPr>
          <p:cNvPr id="6" name="Rectangle 5"/>
          <p:cNvSpPr/>
          <p:nvPr/>
        </p:nvSpPr>
        <p:spPr>
          <a:xfrm>
            <a:off x="4566681" y="4038600"/>
            <a:ext cx="2138919" cy="523220"/>
          </a:xfrm>
          <a:prstGeom prst="rect">
            <a:avLst/>
          </a:prstGeom>
        </p:spPr>
        <p:txBody>
          <a:bodyPr wrap="none">
            <a:spAutoFit/>
          </a:bodyPr>
          <a:lstStyle/>
          <a:p>
            <a:r>
              <a:rPr lang="en-US" sz="2800" b="1" dirty="0" smtClean="0">
                <a:solidFill>
                  <a:srgbClr val="16515F"/>
                </a:solidFill>
                <a:latin typeface="+mj-lt"/>
              </a:rPr>
              <a:t>Variable Cost</a:t>
            </a:r>
            <a:endParaRPr lang="en-US" sz="2800" b="1" dirty="0">
              <a:solidFill>
                <a:srgbClr val="16515F"/>
              </a:solidFill>
              <a:latin typeface="+mj-lt"/>
            </a:endParaRPr>
          </a:p>
        </p:txBody>
      </p:sp>
      <p:sp>
        <p:nvSpPr>
          <p:cNvPr id="7" name="Rectangle 6"/>
          <p:cNvSpPr/>
          <p:nvPr/>
        </p:nvSpPr>
        <p:spPr>
          <a:xfrm>
            <a:off x="4572000" y="4572000"/>
            <a:ext cx="1696490" cy="523220"/>
          </a:xfrm>
          <a:prstGeom prst="rect">
            <a:avLst/>
          </a:prstGeom>
        </p:spPr>
        <p:txBody>
          <a:bodyPr wrap="none">
            <a:spAutoFit/>
          </a:bodyPr>
          <a:lstStyle/>
          <a:p>
            <a:r>
              <a:rPr lang="en-US" sz="2800" b="1" dirty="0" smtClean="0">
                <a:solidFill>
                  <a:srgbClr val="16515F"/>
                </a:solidFill>
                <a:latin typeface="+mj-lt"/>
              </a:rPr>
              <a:t>Fixed Cost</a:t>
            </a:r>
            <a:endParaRPr lang="en-US" sz="2800" b="1" dirty="0">
              <a:solidFill>
                <a:srgbClr val="16515F"/>
              </a:solidFill>
              <a:latin typeface="+mj-lt"/>
            </a:endParaRPr>
          </a:p>
        </p:txBody>
      </p:sp>
      <p:sp>
        <p:nvSpPr>
          <p:cNvPr id="8" name="Rectangle 7"/>
          <p:cNvSpPr/>
          <p:nvPr/>
        </p:nvSpPr>
        <p:spPr>
          <a:xfrm>
            <a:off x="4572000" y="5105400"/>
            <a:ext cx="1845570" cy="523220"/>
          </a:xfrm>
          <a:prstGeom prst="rect">
            <a:avLst/>
          </a:prstGeom>
        </p:spPr>
        <p:txBody>
          <a:bodyPr wrap="none">
            <a:spAutoFit/>
          </a:bodyPr>
          <a:lstStyle/>
          <a:p>
            <a:r>
              <a:rPr lang="en-US" sz="2800" b="1" dirty="0" smtClean="0">
                <a:solidFill>
                  <a:srgbClr val="16515F"/>
                </a:solidFill>
                <a:latin typeface="+mj-lt"/>
              </a:rPr>
              <a:t>Mixed Cost</a:t>
            </a:r>
            <a:endParaRPr lang="en-US" sz="2800" b="1" dirty="0">
              <a:solidFill>
                <a:srgbClr val="16515F"/>
              </a:solidFill>
              <a:latin typeface="+mj-lt"/>
            </a:endParaRPr>
          </a:p>
        </p:txBody>
      </p:sp>
    </p:spTree>
    <p:extLst>
      <p:ext uri="{BB962C8B-B14F-4D97-AF65-F5344CB8AC3E}">
        <p14:creationId xmlns:p14="http://schemas.microsoft.com/office/powerpoint/2010/main" xmlns="" val="13293649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6" name="Rectangle 2"/>
          <p:cNvSpPr>
            <a:spLocks noGrp="1" noChangeArrowheads="1"/>
          </p:cNvSpPr>
          <p:nvPr>
            <p:ph type="title"/>
          </p:nvPr>
        </p:nvSpPr>
        <p:spPr/>
        <p:txBody>
          <a:bodyPr/>
          <a:lstStyle/>
          <a:p>
            <a:pPr eaLnBrk="1" hangingPunct="1"/>
            <a:r>
              <a:rPr lang="en-US" smtClean="0"/>
              <a:t>Relevant Range</a:t>
            </a:r>
          </a:p>
        </p:txBody>
      </p:sp>
      <p:sp>
        <p:nvSpPr>
          <p:cNvPr id="34819" name="Rectangle 3"/>
          <p:cNvSpPr>
            <a:spLocks noGrp="1" noChangeArrowheads="1"/>
          </p:cNvSpPr>
          <p:nvPr>
            <p:ph idx="1"/>
          </p:nvPr>
        </p:nvSpPr>
        <p:spPr/>
        <p:txBody>
          <a:bodyPr/>
          <a:lstStyle/>
          <a:p>
            <a:pPr eaLnBrk="1" hangingPunct="1"/>
            <a:r>
              <a:rPr lang="en-US" dirty="0" smtClean="0"/>
              <a:t>Band of volume where total fixed costs remain constant at a certain level</a:t>
            </a:r>
            <a:br>
              <a:rPr lang="en-US" dirty="0" smtClean="0"/>
            </a:br>
            <a:endParaRPr lang="en-US" dirty="0" smtClean="0"/>
          </a:p>
          <a:p>
            <a:pPr eaLnBrk="1" hangingPunct="1"/>
            <a:r>
              <a:rPr lang="en-US" dirty="0" smtClean="0"/>
              <a:t>Variable costs per unit remain constant at a certain level</a:t>
            </a:r>
          </a:p>
        </p:txBody>
      </p:sp>
      <p:sp>
        <p:nvSpPr>
          <p:cNvPr id="6" name="Slide Number Placeholder 5"/>
          <p:cNvSpPr>
            <a:spLocks noGrp="1"/>
          </p:cNvSpPr>
          <p:nvPr>
            <p:ph type="sldNum" sz="quarter" idx="12"/>
          </p:nvPr>
        </p:nvSpPr>
        <p:spPr/>
        <p:txBody>
          <a:bodyPr/>
          <a:lstStyle/>
          <a:p>
            <a:fld id="{87989462-1FD5-4211-85BD-E99A4CF90F7A}" type="slidenum">
              <a:rPr lang="en-US" smtClean="0"/>
              <a:pPr/>
              <a:t>16</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mtClean="0"/>
              <a:t>Other Cost Behaviors</a:t>
            </a:r>
            <a:endParaRPr lang="en-US"/>
          </a:p>
        </p:txBody>
      </p:sp>
      <p:sp>
        <p:nvSpPr>
          <p:cNvPr id="5124" name="Rectangle 3"/>
          <p:cNvSpPr>
            <a:spLocks noGrp="1" noChangeArrowheads="1"/>
          </p:cNvSpPr>
          <p:nvPr>
            <p:ph idx="1"/>
          </p:nvPr>
        </p:nvSpPr>
        <p:spPr/>
        <p:txBody>
          <a:bodyPr/>
          <a:lstStyle/>
          <a:p>
            <a:pPr>
              <a:buNone/>
            </a:pPr>
            <a:r>
              <a:rPr lang="en-US" dirty="0" smtClean="0"/>
              <a:t>Step Costs</a:t>
            </a:r>
          </a:p>
        </p:txBody>
      </p:sp>
      <p:graphicFrame>
        <p:nvGraphicFramePr>
          <p:cNvPr id="25" name="Object 12"/>
          <p:cNvGraphicFramePr>
            <a:graphicFrameLocks noGrp="1" noChangeAspect="1"/>
          </p:cNvGraphicFramePr>
          <p:nvPr/>
        </p:nvGraphicFramePr>
        <p:xfrm>
          <a:off x="1908175" y="2543175"/>
          <a:ext cx="5295900" cy="3540125"/>
        </p:xfrm>
        <a:graphic>
          <a:graphicData uri="http://schemas.openxmlformats.org/presentationml/2006/ole">
            <p:oleObj spid="_x0000_s5158" r:id="rId4" imgW="5297883" imgH="3542083" progId="Excel.Sheet.8">
              <p:embed/>
            </p:oleObj>
          </a:graphicData>
        </a:graphic>
      </p:graphicFrame>
      <p:grpSp>
        <p:nvGrpSpPr>
          <p:cNvPr id="26" name="Group 4"/>
          <p:cNvGrpSpPr>
            <a:grpSpLocks/>
          </p:cNvGrpSpPr>
          <p:nvPr/>
        </p:nvGrpSpPr>
        <p:grpSpPr bwMode="auto">
          <a:xfrm>
            <a:off x="3527425" y="2781300"/>
            <a:ext cx="3421063" cy="1719263"/>
            <a:chOff x="1519" y="2325"/>
            <a:chExt cx="1331" cy="646"/>
          </a:xfrm>
        </p:grpSpPr>
        <p:sp>
          <p:nvSpPr>
            <p:cNvPr id="27" name="Line 5"/>
            <p:cNvSpPr>
              <a:spLocks noChangeShapeType="1"/>
            </p:cNvSpPr>
            <p:nvPr/>
          </p:nvSpPr>
          <p:spPr bwMode="auto">
            <a:xfrm>
              <a:off x="1519" y="2971"/>
              <a:ext cx="333" cy="0"/>
            </a:xfrm>
            <a:prstGeom prst="line">
              <a:avLst/>
            </a:prstGeom>
            <a:noFill/>
            <a:ln w="38100">
              <a:solidFill>
                <a:schemeClr val="tx2"/>
              </a:solidFill>
              <a:round/>
              <a:headEnd/>
              <a:tailEnd/>
            </a:ln>
          </p:spPr>
          <p:txBody>
            <a:bodyPr/>
            <a:lstStyle/>
            <a:p>
              <a:endParaRPr lang="en-US"/>
            </a:p>
          </p:txBody>
        </p:sp>
        <p:sp>
          <p:nvSpPr>
            <p:cNvPr id="28" name="Line 6"/>
            <p:cNvSpPr>
              <a:spLocks noChangeShapeType="1"/>
            </p:cNvSpPr>
            <p:nvPr/>
          </p:nvSpPr>
          <p:spPr bwMode="auto">
            <a:xfrm flipV="1">
              <a:off x="1852" y="2756"/>
              <a:ext cx="0" cy="215"/>
            </a:xfrm>
            <a:prstGeom prst="line">
              <a:avLst/>
            </a:prstGeom>
            <a:noFill/>
            <a:ln w="38100">
              <a:solidFill>
                <a:schemeClr val="tx2"/>
              </a:solidFill>
              <a:round/>
              <a:headEnd/>
              <a:tailEnd/>
            </a:ln>
          </p:spPr>
          <p:txBody>
            <a:bodyPr/>
            <a:lstStyle/>
            <a:p>
              <a:endParaRPr lang="en-US"/>
            </a:p>
          </p:txBody>
        </p:sp>
        <p:sp>
          <p:nvSpPr>
            <p:cNvPr id="29" name="Line 7"/>
            <p:cNvSpPr>
              <a:spLocks noChangeShapeType="1"/>
            </p:cNvSpPr>
            <p:nvPr/>
          </p:nvSpPr>
          <p:spPr bwMode="auto">
            <a:xfrm>
              <a:off x="1852" y="2756"/>
              <a:ext cx="332" cy="0"/>
            </a:xfrm>
            <a:prstGeom prst="line">
              <a:avLst/>
            </a:prstGeom>
            <a:noFill/>
            <a:ln w="38100">
              <a:solidFill>
                <a:schemeClr val="tx2"/>
              </a:solidFill>
              <a:round/>
              <a:headEnd/>
              <a:tailEnd/>
            </a:ln>
          </p:spPr>
          <p:txBody>
            <a:bodyPr/>
            <a:lstStyle/>
            <a:p>
              <a:endParaRPr lang="en-US"/>
            </a:p>
          </p:txBody>
        </p:sp>
        <p:sp>
          <p:nvSpPr>
            <p:cNvPr id="30" name="Line 8"/>
            <p:cNvSpPr>
              <a:spLocks noChangeShapeType="1"/>
            </p:cNvSpPr>
            <p:nvPr/>
          </p:nvSpPr>
          <p:spPr bwMode="auto">
            <a:xfrm flipV="1">
              <a:off x="2184" y="2541"/>
              <a:ext cx="0" cy="215"/>
            </a:xfrm>
            <a:prstGeom prst="line">
              <a:avLst/>
            </a:prstGeom>
            <a:noFill/>
            <a:ln w="38100">
              <a:solidFill>
                <a:schemeClr val="tx2"/>
              </a:solidFill>
              <a:round/>
              <a:headEnd/>
              <a:tailEnd/>
            </a:ln>
          </p:spPr>
          <p:txBody>
            <a:bodyPr/>
            <a:lstStyle/>
            <a:p>
              <a:endParaRPr lang="en-US"/>
            </a:p>
          </p:txBody>
        </p:sp>
        <p:sp>
          <p:nvSpPr>
            <p:cNvPr id="31" name="Line 9"/>
            <p:cNvSpPr>
              <a:spLocks noChangeShapeType="1"/>
            </p:cNvSpPr>
            <p:nvPr/>
          </p:nvSpPr>
          <p:spPr bwMode="auto">
            <a:xfrm>
              <a:off x="2184" y="2541"/>
              <a:ext cx="333" cy="0"/>
            </a:xfrm>
            <a:prstGeom prst="line">
              <a:avLst/>
            </a:prstGeom>
            <a:noFill/>
            <a:ln w="38100">
              <a:solidFill>
                <a:schemeClr val="tx2"/>
              </a:solidFill>
              <a:round/>
              <a:headEnd/>
              <a:tailEnd/>
            </a:ln>
          </p:spPr>
          <p:txBody>
            <a:bodyPr/>
            <a:lstStyle/>
            <a:p>
              <a:endParaRPr lang="en-US"/>
            </a:p>
          </p:txBody>
        </p:sp>
        <p:sp>
          <p:nvSpPr>
            <p:cNvPr id="32" name="Line 10"/>
            <p:cNvSpPr>
              <a:spLocks noChangeShapeType="1"/>
            </p:cNvSpPr>
            <p:nvPr/>
          </p:nvSpPr>
          <p:spPr bwMode="auto">
            <a:xfrm flipV="1">
              <a:off x="2517" y="2325"/>
              <a:ext cx="0" cy="216"/>
            </a:xfrm>
            <a:prstGeom prst="line">
              <a:avLst/>
            </a:prstGeom>
            <a:noFill/>
            <a:ln w="38100">
              <a:solidFill>
                <a:schemeClr val="tx2"/>
              </a:solidFill>
              <a:round/>
              <a:headEnd/>
              <a:tailEnd/>
            </a:ln>
          </p:spPr>
          <p:txBody>
            <a:bodyPr/>
            <a:lstStyle/>
            <a:p>
              <a:endParaRPr lang="en-US"/>
            </a:p>
          </p:txBody>
        </p:sp>
        <p:sp>
          <p:nvSpPr>
            <p:cNvPr id="33" name="Line 11"/>
            <p:cNvSpPr>
              <a:spLocks noChangeShapeType="1"/>
            </p:cNvSpPr>
            <p:nvPr/>
          </p:nvSpPr>
          <p:spPr bwMode="auto">
            <a:xfrm>
              <a:off x="2517" y="2325"/>
              <a:ext cx="333" cy="0"/>
            </a:xfrm>
            <a:prstGeom prst="line">
              <a:avLst/>
            </a:prstGeom>
            <a:noFill/>
            <a:ln w="38100">
              <a:solidFill>
                <a:schemeClr val="tx2"/>
              </a:solidFill>
              <a:round/>
              <a:headEnd/>
              <a:tailEnd/>
            </a:ln>
          </p:spPr>
          <p:txBody>
            <a:bodyPr/>
            <a:lstStyle/>
            <a:p>
              <a:endParaRPr lang="en-US"/>
            </a:p>
          </p:txBody>
        </p:sp>
      </p:grpSp>
      <p:sp>
        <p:nvSpPr>
          <p:cNvPr id="13" name="Slide Number Placeholder 12"/>
          <p:cNvSpPr>
            <a:spLocks noGrp="1"/>
          </p:cNvSpPr>
          <p:nvPr>
            <p:ph type="sldNum" sz="quarter" idx="12"/>
          </p:nvPr>
        </p:nvSpPr>
        <p:spPr/>
        <p:txBody>
          <a:bodyPr/>
          <a:lstStyle/>
          <a:p>
            <a:fld id="{87989462-1FD5-4211-85BD-E99A4CF90F7A}" type="slidenum">
              <a:rPr lang="en-US" smtClean="0"/>
              <a:pPr/>
              <a:t>17</a:t>
            </a:fld>
            <a:endParaRPr lang="en-US"/>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title"/>
          </p:nvPr>
        </p:nvSpPr>
        <p:spPr/>
        <p:txBody>
          <a:bodyPr/>
          <a:lstStyle/>
          <a:p>
            <a:r>
              <a:rPr lang="en-US" smtClean="0"/>
              <a:t>Other Cost Behaviors</a:t>
            </a:r>
            <a:endParaRPr lang="en-US"/>
          </a:p>
        </p:txBody>
      </p:sp>
      <p:sp>
        <p:nvSpPr>
          <p:cNvPr id="6148" name="Rectangle 4"/>
          <p:cNvSpPr>
            <a:spLocks noGrp="1" noChangeArrowheads="1"/>
          </p:cNvSpPr>
          <p:nvPr>
            <p:ph idx="1"/>
          </p:nvPr>
        </p:nvSpPr>
        <p:spPr/>
        <p:txBody>
          <a:bodyPr/>
          <a:lstStyle/>
          <a:p>
            <a:pPr>
              <a:buNone/>
            </a:pPr>
            <a:r>
              <a:rPr lang="en-US" dirty="0" smtClean="0"/>
              <a:t>Curvilinear Costs</a:t>
            </a:r>
          </a:p>
        </p:txBody>
      </p:sp>
      <p:graphicFrame>
        <p:nvGraphicFramePr>
          <p:cNvPr id="11" name="Object 2"/>
          <p:cNvGraphicFramePr>
            <a:graphicFrameLocks noGrp="1" noChangeAspect="1"/>
          </p:cNvGraphicFramePr>
          <p:nvPr/>
        </p:nvGraphicFramePr>
        <p:xfrm>
          <a:off x="1908175" y="2543175"/>
          <a:ext cx="5295900" cy="3540125"/>
        </p:xfrm>
        <a:graphic>
          <a:graphicData uri="http://schemas.openxmlformats.org/presentationml/2006/ole">
            <p:oleObj spid="_x0000_s6182" r:id="rId4" imgW="5297883" imgH="3542083" progId="Excel.Sheet.8">
              <p:embed/>
            </p:oleObj>
          </a:graphicData>
        </a:graphic>
      </p:graphicFrame>
      <p:sp>
        <p:nvSpPr>
          <p:cNvPr id="12" name="Freeform 5"/>
          <p:cNvSpPr>
            <a:spLocks/>
          </p:cNvSpPr>
          <p:nvPr/>
        </p:nvSpPr>
        <p:spPr bwMode="auto">
          <a:xfrm rot="233275">
            <a:off x="3644900" y="2611438"/>
            <a:ext cx="3836988" cy="1970087"/>
          </a:xfrm>
          <a:custGeom>
            <a:avLst/>
            <a:gdLst>
              <a:gd name="T0" fmla="*/ 0 w 2880"/>
              <a:gd name="T1" fmla="*/ 2147483647 h 1027"/>
              <a:gd name="T2" fmla="*/ 2147483647 w 2880"/>
              <a:gd name="T3" fmla="*/ 2147483647 h 1027"/>
              <a:gd name="T4" fmla="*/ 2147483647 w 2880"/>
              <a:gd name="T5" fmla="*/ 2147483647 h 1027"/>
              <a:gd name="T6" fmla="*/ 2147483647 w 2880"/>
              <a:gd name="T7" fmla="*/ 2147483647 h 1027"/>
              <a:gd name="T8" fmla="*/ 2147483647 w 2880"/>
              <a:gd name="T9" fmla="*/ 2147483647 h 1027"/>
              <a:gd name="T10" fmla="*/ 2147483647 w 2880"/>
              <a:gd name="T11" fmla="*/ 2147483647 h 1027"/>
              <a:gd name="T12" fmla="*/ 2147483647 w 2880"/>
              <a:gd name="T13" fmla="*/ 2147483647 h 1027"/>
              <a:gd name="T14" fmla="*/ 2147483647 w 2880"/>
              <a:gd name="T15" fmla="*/ 2147483647 h 1027"/>
              <a:gd name="T16" fmla="*/ 2147483647 w 2880"/>
              <a:gd name="T17" fmla="*/ 2147483647 h 1027"/>
              <a:gd name="T18" fmla="*/ 2147483647 w 2880"/>
              <a:gd name="T19" fmla="*/ 2147483647 h 1027"/>
              <a:gd name="T20" fmla="*/ 2147483647 w 2880"/>
              <a:gd name="T21" fmla="*/ 2147483647 h 1027"/>
              <a:gd name="T22" fmla="*/ 2147483647 w 2880"/>
              <a:gd name="T23" fmla="*/ 2147483647 h 1027"/>
              <a:gd name="T24" fmla="*/ 2147483647 w 2880"/>
              <a:gd name="T25" fmla="*/ 2147483647 h 1027"/>
              <a:gd name="T26" fmla="*/ 2147483647 w 2880"/>
              <a:gd name="T27" fmla="*/ 2147483647 h 1027"/>
              <a:gd name="T28" fmla="*/ 2147483647 w 2880"/>
              <a:gd name="T29" fmla="*/ 2147483647 h 1027"/>
              <a:gd name="T30" fmla="*/ 2147483647 w 2880"/>
              <a:gd name="T31" fmla="*/ 2147483647 h 1027"/>
              <a:gd name="T32" fmla="*/ 2147483647 w 2880"/>
              <a:gd name="T33" fmla="*/ 2147483647 h 1027"/>
              <a:gd name="T34" fmla="*/ 2147483647 w 2880"/>
              <a:gd name="T35" fmla="*/ 2147483647 h 1027"/>
              <a:gd name="T36" fmla="*/ 2147483647 w 2880"/>
              <a:gd name="T37" fmla="*/ 2147483647 h 1027"/>
              <a:gd name="T38" fmla="*/ 2147483647 w 2880"/>
              <a:gd name="T39" fmla="*/ 2147483647 h 1027"/>
              <a:gd name="T40" fmla="*/ 2147483647 w 2880"/>
              <a:gd name="T41" fmla="*/ 2147483647 h 1027"/>
              <a:gd name="T42" fmla="*/ 2147483647 w 2880"/>
              <a:gd name="T43" fmla="*/ 2147483647 h 1027"/>
              <a:gd name="T44" fmla="*/ 2147483647 w 2880"/>
              <a:gd name="T45" fmla="*/ 0 h 102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880"/>
              <a:gd name="T70" fmla="*/ 0 h 1027"/>
              <a:gd name="T71" fmla="*/ 2880 w 2880"/>
              <a:gd name="T72" fmla="*/ 1027 h 102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880" h="1027">
                <a:moveTo>
                  <a:pt x="0" y="960"/>
                </a:moveTo>
                <a:cubicBezTo>
                  <a:pt x="13" y="940"/>
                  <a:pt x="17" y="907"/>
                  <a:pt x="40" y="900"/>
                </a:cubicBezTo>
                <a:cubicBezTo>
                  <a:pt x="116" y="878"/>
                  <a:pt x="199" y="954"/>
                  <a:pt x="260" y="980"/>
                </a:cubicBezTo>
                <a:cubicBezTo>
                  <a:pt x="305" y="999"/>
                  <a:pt x="354" y="1005"/>
                  <a:pt x="400" y="1020"/>
                </a:cubicBezTo>
                <a:cubicBezTo>
                  <a:pt x="474" y="1011"/>
                  <a:pt x="562" y="1027"/>
                  <a:pt x="620" y="980"/>
                </a:cubicBezTo>
                <a:cubicBezTo>
                  <a:pt x="639" y="965"/>
                  <a:pt x="645" y="938"/>
                  <a:pt x="660" y="920"/>
                </a:cubicBezTo>
                <a:cubicBezTo>
                  <a:pt x="678" y="898"/>
                  <a:pt x="703" y="882"/>
                  <a:pt x="720" y="860"/>
                </a:cubicBezTo>
                <a:cubicBezTo>
                  <a:pt x="846" y="698"/>
                  <a:pt x="744" y="777"/>
                  <a:pt x="860" y="700"/>
                </a:cubicBezTo>
                <a:cubicBezTo>
                  <a:pt x="867" y="680"/>
                  <a:pt x="865" y="655"/>
                  <a:pt x="880" y="640"/>
                </a:cubicBezTo>
                <a:cubicBezTo>
                  <a:pt x="914" y="606"/>
                  <a:pt x="1000" y="560"/>
                  <a:pt x="1000" y="560"/>
                </a:cubicBezTo>
                <a:cubicBezTo>
                  <a:pt x="1176" y="582"/>
                  <a:pt x="1207" y="605"/>
                  <a:pt x="1380" y="580"/>
                </a:cubicBezTo>
                <a:cubicBezTo>
                  <a:pt x="1468" y="551"/>
                  <a:pt x="1564" y="498"/>
                  <a:pt x="1620" y="420"/>
                </a:cubicBezTo>
                <a:cubicBezTo>
                  <a:pt x="1683" y="332"/>
                  <a:pt x="1665" y="298"/>
                  <a:pt x="1780" y="260"/>
                </a:cubicBezTo>
                <a:cubicBezTo>
                  <a:pt x="1941" y="287"/>
                  <a:pt x="1939" y="286"/>
                  <a:pt x="2080" y="380"/>
                </a:cubicBezTo>
                <a:cubicBezTo>
                  <a:pt x="2108" y="399"/>
                  <a:pt x="2147" y="391"/>
                  <a:pt x="2180" y="400"/>
                </a:cubicBezTo>
                <a:cubicBezTo>
                  <a:pt x="2221" y="411"/>
                  <a:pt x="2300" y="440"/>
                  <a:pt x="2300" y="440"/>
                </a:cubicBezTo>
                <a:cubicBezTo>
                  <a:pt x="2327" y="433"/>
                  <a:pt x="2359" y="438"/>
                  <a:pt x="2380" y="420"/>
                </a:cubicBezTo>
                <a:cubicBezTo>
                  <a:pt x="2416" y="388"/>
                  <a:pt x="2460" y="300"/>
                  <a:pt x="2460" y="300"/>
                </a:cubicBezTo>
                <a:cubicBezTo>
                  <a:pt x="2473" y="250"/>
                  <a:pt x="2476" y="196"/>
                  <a:pt x="2520" y="160"/>
                </a:cubicBezTo>
                <a:cubicBezTo>
                  <a:pt x="2543" y="141"/>
                  <a:pt x="2574" y="135"/>
                  <a:pt x="2600" y="120"/>
                </a:cubicBezTo>
                <a:cubicBezTo>
                  <a:pt x="2674" y="78"/>
                  <a:pt x="2652" y="73"/>
                  <a:pt x="2740" y="40"/>
                </a:cubicBezTo>
                <a:cubicBezTo>
                  <a:pt x="2766" y="30"/>
                  <a:pt x="2794" y="28"/>
                  <a:pt x="2820" y="20"/>
                </a:cubicBezTo>
                <a:cubicBezTo>
                  <a:pt x="2840" y="14"/>
                  <a:pt x="2880" y="0"/>
                  <a:pt x="2880" y="0"/>
                </a:cubicBezTo>
              </a:path>
            </a:pathLst>
          </a:custGeom>
          <a:noFill/>
          <a:ln w="38100">
            <a:solidFill>
              <a:schemeClr val="tx2"/>
            </a:solidFill>
            <a:round/>
            <a:headEnd/>
            <a:tailEnd/>
          </a:ln>
        </p:spPr>
        <p:txBody>
          <a:bodyPr/>
          <a:lstStyle/>
          <a:p>
            <a:endParaRPr lang="en-US"/>
          </a:p>
        </p:txBody>
      </p:sp>
      <p:cxnSp>
        <p:nvCxnSpPr>
          <p:cNvPr id="13" name="Straight Connector 12"/>
          <p:cNvCxnSpPr/>
          <p:nvPr/>
        </p:nvCxnSpPr>
        <p:spPr>
          <a:xfrm flipV="1">
            <a:off x="3581400" y="2590800"/>
            <a:ext cx="4191000" cy="198120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87989462-1FD5-4211-85BD-E99A4CF90F7A}" type="slidenum">
              <a:rPr lang="en-US" smtClean="0"/>
              <a:pPr/>
              <a:t>18</a:t>
            </a:fld>
            <a:endParaRPr lang="en-US"/>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88" name="Rectangle 52"/>
          <p:cNvSpPr>
            <a:spLocks noGrp="1" noChangeArrowheads="1"/>
          </p:cNvSpPr>
          <p:nvPr>
            <p:ph type="title"/>
          </p:nvPr>
        </p:nvSpPr>
        <p:spPr/>
        <p:txBody>
          <a:bodyPr>
            <a:normAutofit/>
          </a:bodyPr>
          <a:lstStyle/>
          <a:p>
            <a:pPr eaLnBrk="1" hangingPunct="1">
              <a:defRPr/>
            </a:pPr>
            <a:r>
              <a:rPr lang="en-US" dirty="0" smtClean="0"/>
              <a:t>Now turn to </a:t>
            </a:r>
            <a:r>
              <a:rPr dirty="0" smtClean="0"/>
              <a:t>E6-2</a:t>
            </a:r>
            <a:r>
              <a:rPr lang="en-US" dirty="0" smtClean="0"/>
              <a:t>2A </a:t>
            </a:r>
            <a:endParaRPr dirty="0"/>
          </a:p>
        </p:txBody>
      </p:sp>
      <p:sp>
        <p:nvSpPr>
          <p:cNvPr id="14" name="Slide Number Placeholder 13"/>
          <p:cNvSpPr>
            <a:spLocks noGrp="1"/>
          </p:cNvSpPr>
          <p:nvPr>
            <p:ph type="sldNum" sz="quarter" idx="12"/>
          </p:nvPr>
        </p:nvSpPr>
        <p:spPr/>
        <p:txBody>
          <a:bodyPr/>
          <a:lstStyle/>
          <a:p>
            <a:fld id="{87989462-1FD5-4211-85BD-E99A4CF90F7A}" type="slidenum">
              <a:rPr lang="en-US" smtClean="0"/>
              <a:pPr/>
              <a:t>19</a:t>
            </a:fld>
            <a:endParaRPr lang="en-US"/>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990600"/>
            <a:ext cx="7772400" cy="1470025"/>
          </a:xfrm>
        </p:spPr>
        <p:txBody>
          <a:bodyPr rtlCol="0">
            <a:normAutofit/>
          </a:bodyPr>
          <a:lstStyle/>
          <a:p>
            <a:pPr fontAlgn="auto">
              <a:spcAft>
                <a:spcPts val="0"/>
              </a:spcAft>
              <a:defRPr/>
            </a:pPr>
            <a:r>
              <a:rPr lang="en-US" sz="6000" dirty="0" smtClean="0">
                <a:ea typeface="+mj-ea"/>
                <a:cs typeface="+mj-cs"/>
              </a:rPr>
              <a:t>Objective 1</a:t>
            </a:r>
            <a:endParaRPr lang="en-US" sz="6000" dirty="0">
              <a:ea typeface="+mj-ea"/>
              <a:cs typeface="+mj-cs"/>
            </a:endParaRPr>
          </a:p>
        </p:txBody>
      </p:sp>
      <p:sp>
        <p:nvSpPr>
          <p:cNvPr id="21507" name="Rectangle 3"/>
          <p:cNvSpPr>
            <a:spLocks noGrp="1" noChangeArrowheads="1"/>
          </p:cNvSpPr>
          <p:nvPr>
            <p:ph type="subTitle" idx="1"/>
          </p:nvPr>
        </p:nvSpPr>
        <p:spPr>
          <a:xfrm>
            <a:off x="1143000" y="2438400"/>
            <a:ext cx="6858000" cy="1752600"/>
          </a:xfrm>
        </p:spPr>
        <p:txBody>
          <a:bodyPr/>
          <a:lstStyle/>
          <a:p>
            <a:r>
              <a:rPr lang="en-US" dirty="0" smtClean="0"/>
              <a:t>Describe key characteristics and graphs of various cost behaviors</a:t>
            </a:r>
          </a:p>
        </p:txBody>
      </p:sp>
      <p:sp>
        <p:nvSpPr>
          <p:cNvPr id="7" name="Slide Number Placeholder 6"/>
          <p:cNvSpPr>
            <a:spLocks noGrp="1"/>
          </p:cNvSpPr>
          <p:nvPr>
            <p:ph type="sldNum" sz="quarter" idx="12"/>
          </p:nvPr>
        </p:nvSpPr>
        <p:spPr/>
        <p:txBody>
          <a:bodyPr/>
          <a:lstStyle/>
          <a:p>
            <a:pPr>
              <a:defRPr/>
            </a:pPr>
            <a:fld id="{6835A293-2120-194A-B789-ADBF7BDB64B8}" type="slidenum">
              <a:rPr lang="en-US"/>
              <a:pPr>
                <a:defRPr/>
              </a:pPr>
              <a:t>2</a:t>
            </a:fld>
            <a:endParaRPr lang="en-US"/>
          </a:p>
        </p:txBody>
      </p:sp>
      <p:pic>
        <p:nvPicPr>
          <p:cNvPr id="6" name="Picture 5"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88" name="Rectangle 52"/>
          <p:cNvSpPr>
            <a:spLocks noGrp="1" noChangeArrowheads="1"/>
          </p:cNvSpPr>
          <p:nvPr>
            <p:ph type="title"/>
          </p:nvPr>
        </p:nvSpPr>
        <p:spPr/>
        <p:txBody>
          <a:bodyPr/>
          <a:lstStyle/>
          <a:p>
            <a:r>
              <a:rPr lang="en-US" dirty="0" smtClean="0"/>
              <a:t>E6-22A</a:t>
            </a:r>
            <a:endParaRPr lang="en-US" dirty="0"/>
          </a:p>
        </p:txBody>
      </p:sp>
      <p:graphicFrame>
        <p:nvGraphicFramePr>
          <p:cNvPr id="39938" name="Group 2"/>
          <p:cNvGraphicFramePr>
            <a:graphicFrameLocks noGrp="1"/>
          </p:cNvGraphicFramePr>
          <p:nvPr>
            <p:ph idx="1"/>
            <p:extLst>
              <p:ext uri="{D42A27DB-BD31-4B8C-83A1-F6EECF244321}">
                <p14:modId xmlns:p14="http://schemas.microsoft.com/office/powerpoint/2010/main" xmlns="" val="3354456920"/>
              </p:ext>
            </p:extLst>
          </p:nvPr>
        </p:nvGraphicFramePr>
        <p:xfrm>
          <a:off x="457200" y="1600200"/>
          <a:ext cx="8229600" cy="4671060"/>
        </p:xfrm>
        <a:graphic>
          <a:graphicData uri="http://schemas.openxmlformats.org/drawingml/2006/table">
            <a:tbl>
              <a:tblPr/>
              <a:tblGrid>
                <a:gridCol w="3440113"/>
                <a:gridCol w="1625600"/>
                <a:gridCol w="1582737"/>
                <a:gridCol w="1581150"/>
              </a:tblGrid>
              <a:tr h="358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gridSpan="3">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rPr>
                        <a:t>Garments</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lang="en-US"/>
                    </a:p>
                  </a:txBody>
                  <a:tcPr/>
                </a:tc>
                <a:tc hMerge="1">
                  <a:txBody>
                    <a:bodyPr/>
                    <a:lstStyle/>
                    <a:p>
                      <a:endParaRPr lang="en-US"/>
                    </a:p>
                  </a:txBody>
                  <a:tcPr/>
                </a:tc>
              </a:tr>
              <a:tr h="390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4,500</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6,000</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7,500</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3619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Total Variable Costs</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defRPr/>
                      </a:pPr>
                      <a:r>
                        <a:rPr lang="en-US" sz="2800" b="1" dirty="0" smtClean="0">
                          <a:solidFill>
                            <a:srgbClr val="C00000"/>
                          </a:solidFill>
                          <a:latin typeface="+mn-lt"/>
                        </a:rPr>
                        <a:t>$5,100</a:t>
                      </a:r>
                      <a:endParaRPr kumimoji="0" lang="en-US" sz="2400" b="1" i="0" u="none" strike="noStrike" cap="none" normalizeH="0" baseline="0" dirty="0" smtClean="0">
                        <a:ln>
                          <a:noFill/>
                        </a:ln>
                        <a:solidFill>
                          <a:srgbClr val="C00000"/>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3619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Total Fixed Costs</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sng"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sng"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sng"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Total Operating Costs</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241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Variable Cost/garment</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Fixed Cost/garment</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mn-lt"/>
                        </a:rPr>
                        <a:t>$2.40     </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Average cost/garment</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bl>
          </a:graphicData>
        </a:graphic>
      </p:graphicFrame>
      <p:sp>
        <p:nvSpPr>
          <p:cNvPr id="38975" name="Text Box 59"/>
          <p:cNvSpPr txBox="1">
            <a:spLocks noChangeArrowheads="1"/>
          </p:cNvSpPr>
          <p:nvPr/>
        </p:nvSpPr>
        <p:spPr bwMode="auto">
          <a:xfrm>
            <a:off x="6109133" y="2349500"/>
            <a:ext cx="184748" cy="458788"/>
          </a:xfrm>
          <a:prstGeom prst="rect">
            <a:avLst/>
          </a:prstGeom>
          <a:noFill/>
          <a:ln w="12700">
            <a:noFill/>
            <a:miter lim="800000"/>
            <a:headEnd/>
            <a:tailEnd/>
          </a:ln>
        </p:spPr>
        <p:txBody>
          <a:bodyPr wrap="none" lIns="90488" tIns="44450" rIns="90488" bIns="44450">
            <a:spAutoFit/>
          </a:bodyPr>
          <a:lstStyle/>
          <a:p>
            <a:pPr>
              <a:defRPr/>
            </a:pPr>
            <a:endParaRPr lang="en-US" sz="2400" b="1">
              <a:latin typeface="+mn-lt"/>
              <a:cs typeface="Arial" charset="0"/>
            </a:endParaRPr>
          </a:p>
        </p:txBody>
      </p:sp>
      <p:sp>
        <p:nvSpPr>
          <p:cNvPr id="5" name="Slide Number Placeholder 4"/>
          <p:cNvSpPr>
            <a:spLocks noGrp="1"/>
          </p:cNvSpPr>
          <p:nvPr>
            <p:ph type="sldNum" sz="quarter" idx="12"/>
          </p:nvPr>
        </p:nvSpPr>
        <p:spPr/>
        <p:txBody>
          <a:bodyPr/>
          <a:lstStyle/>
          <a:p>
            <a:fld id="{87989462-1FD5-4211-85BD-E99A4CF90F7A}" type="slidenum">
              <a:rPr lang="en-US" smtClean="0"/>
              <a:pPr/>
              <a:t>20</a:t>
            </a:fld>
            <a:endParaRPr lang="en-US"/>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88" name="Rectangle 52"/>
          <p:cNvSpPr>
            <a:spLocks noGrp="1" noChangeArrowheads="1"/>
          </p:cNvSpPr>
          <p:nvPr>
            <p:ph type="title"/>
          </p:nvPr>
        </p:nvSpPr>
        <p:spPr/>
        <p:txBody>
          <a:bodyPr/>
          <a:lstStyle/>
          <a:p>
            <a:r>
              <a:rPr lang="en-US" dirty="0" smtClean="0"/>
              <a:t>E6-22A (cont.)</a:t>
            </a:r>
            <a:endParaRPr lang="en-US" dirty="0"/>
          </a:p>
        </p:txBody>
      </p:sp>
      <p:graphicFrame>
        <p:nvGraphicFramePr>
          <p:cNvPr id="39938" name="Group 2"/>
          <p:cNvGraphicFramePr>
            <a:graphicFrameLocks noGrp="1"/>
          </p:cNvGraphicFramePr>
          <p:nvPr>
            <p:ph idx="1"/>
            <p:extLst>
              <p:ext uri="{D42A27DB-BD31-4B8C-83A1-F6EECF244321}">
                <p14:modId xmlns:p14="http://schemas.microsoft.com/office/powerpoint/2010/main" xmlns="" val="2764370851"/>
              </p:ext>
            </p:extLst>
          </p:nvPr>
        </p:nvGraphicFramePr>
        <p:xfrm>
          <a:off x="457200" y="1600200"/>
          <a:ext cx="8229600" cy="4671060"/>
        </p:xfrm>
        <a:graphic>
          <a:graphicData uri="http://schemas.openxmlformats.org/drawingml/2006/table">
            <a:tbl>
              <a:tblPr/>
              <a:tblGrid>
                <a:gridCol w="3440113"/>
                <a:gridCol w="1625600"/>
                <a:gridCol w="1582737"/>
                <a:gridCol w="1581150"/>
              </a:tblGrid>
              <a:tr h="358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gridSpan="3">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rPr>
                        <a:t>Garments</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lang="en-US"/>
                    </a:p>
                  </a:txBody>
                  <a:tcPr/>
                </a:tc>
                <a:tc hMerge="1">
                  <a:txBody>
                    <a:bodyPr/>
                    <a:lstStyle/>
                    <a:p>
                      <a:endParaRPr lang="en-US"/>
                    </a:p>
                  </a:txBody>
                  <a:tcPr/>
                </a:tc>
              </a:tr>
              <a:tr h="390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4,500</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6,000</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7,500</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3619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Total Variable Costs</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defRPr/>
                      </a:pPr>
                      <a:r>
                        <a:rPr lang="en-US" sz="2800" b="1" dirty="0" smtClean="0">
                          <a:solidFill>
                            <a:srgbClr val="C00000"/>
                          </a:solidFill>
                          <a:latin typeface="+mn-lt"/>
                        </a:rPr>
                        <a:t>$5,100</a:t>
                      </a:r>
                      <a:endParaRPr kumimoji="0" lang="en-US" sz="2400" b="1" i="0" u="none" strike="noStrike" cap="none" normalizeH="0" baseline="0" dirty="0" smtClean="0">
                        <a:ln>
                          <a:noFill/>
                        </a:ln>
                        <a:solidFill>
                          <a:srgbClr val="C00000"/>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3619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Total Fixed Costs</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sng"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defRPr/>
                      </a:pPr>
                      <a:endParaRPr kumimoji="0" lang="en-US" sz="2400" b="1" i="0" u="sng"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defRPr/>
                      </a:pPr>
                      <a:endParaRPr kumimoji="0" lang="en-US" sz="2400" b="1" i="0" u="sng"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Total Operating Costs</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241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mn-lt"/>
                          <a:cs typeface="Times New Roman" pitchFamily="18" charset="0"/>
                        </a:rPr>
                        <a:t>Variable Cost/garment</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$0.85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$0.85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$0.85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Fixed Cost/garment</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800" b="1" i="0" u="none" strike="noStrike" kern="1200" cap="none" normalizeH="0" baseline="0" dirty="0" smtClean="0">
                          <a:ln>
                            <a:noFill/>
                          </a:ln>
                          <a:solidFill>
                            <a:srgbClr val="C00000"/>
                          </a:solidFill>
                          <a:effectLst/>
                          <a:latin typeface="+mn-lt"/>
                          <a:ea typeface="+mn-ea"/>
                          <a:cs typeface="+mn-cs"/>
                        </a:rPr>
                        <a:t>$2.40</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Average cost/garment</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bl>
          </a:graphicData>
        </a:graphic>
      </p:graphicFrame>
      <p:sp>
        <p:nvSpPr>
          <p:cNvPr id="38975" name="Text Box 59"/>
          <p:cNvSpPr txBox="1">
            <a:spLocks noChangeArrowheads="1"/>
          </p:cNvSpPr>
          <p:nvPr/>
        </p:nvSpPr>
        <p:spPr bwMode="auto">
          <a:xfrm>
            <a:off x="5995905" y="2349500"/>
            <a:ext cx="184748" cy="458788"/>
          </a:xfrm>
          <a:prstGeom prst="rect">
            <a:avLst/>
          </a:prstGeom>
          <a:noFill/>
          <a:ln w="12700">
            <a:noFill/>
            <a:miter lim="800000"/>
            <a:headEnd/>
            <a:tailEnd/>
          </a:ln>
        </p:spPr>
        <p:txBody>
          <a:bodyPr wrap="none" lIns="90488" tIns="44450" rIns="90488" bIns="44450">
            <a:spAutoFit/>
          </a:bodyPr>
          <a:lstStyle/>
          <a:p>
            <a:pPr>
              <a:defRPr/>
            </a:pPr>
            <a:endParaRPr lang="en-US" sz="2400" b="1">
              <a:latin typeface="+mn-lt"/>
              <a:cs typeface="Arial" charset="0"/>
            </a:endParaRPr>
          </a:p>
        </p:txBody>
      </p:sp>
      <p:sp>
        <p:nvSpPr>
          <p:cNvPr id="5" name="Slide Number Placeholder 4"/>
          <p:cNvSpPr>
            <a:spLocks noGrp="1"/>
          </p:cNvSpPr>
          <p:nvPr>
            <p:ph type="sldNum" sz="quarter" idx="12"/>
          </p:nvPr>
        </p:nvSpPr>
        <p:spPr/>
        <p:txBody>
          <a:bodyPr/>
          <a:lstStyle/>
          <a:p>
            <a:fld id="{87989462-1FD5-4211-85BD-E99A4CF90F7A}" type="slidenum">
              <a:rPr lang="en-US" smtClean="0"/>
              <a:pPr/>
              <a:t>21</a:t>
            </a:fld>
            <a:endParaRPr lang="en-US"/>
          </a:p>
        </p:txBody>
      </p:sp>
    </p:spTree>
    <p:extLst>
      <p:ext uri="{BB962C8B-B14F-4D97-AF65-F5344CB8AC3E}">
        <p14:creationId xmlns:p14="http://schemas.microsoft.com/office/powerpoint/2010/main" xmlns="" val="2848843242"/>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88" name="Rectangle 52"/>
          <p:cNvSpPr>
            <a:spLocks noGrp="1" noChangeArrowheads="1"/>
          </p:cNvSpPr>
          <p:nvPr>
            <p:ph type="title"/>
          </p:nvPr>
        </p:nvSpPr>
        <p:spPr/>
        <p:txBody>
          <a:bodyPr/>
          <a:lstStyle/>
          <a:p>
            <a:r>
              <a:rPr lang="en-US" dirty="0" smtClean="0"/>
              <a:t>E6-22A (cont.)</a:t>
            </a:r>
            <a:endParaRPr lang="en-US" dirty="0"/>
          </a:p>
        </p:txBody>
      </p:sp>
      <p:graphicFrame>
        <p:nvGraphicFramePr>
          <p:cNvPr id="39938" name="Group 2"/>
          <p:cNvGraphicFramePr>
            <a:graphicFrameLocks noGrp="1"/>
          </p:cNvGraphicFramePr>
          <p:nvPr>
            <p:ph idx="1"/>
            <p:extLst>
              <p:ext uri="{D42A27DB-BD31-4B8C-83A1-F6EECF244321}">
                <p14:modId xmlns:p14="http://schemas.microsoft.com/office/powerpoint/2010/main" xmlns="" val="2837615265"/>
              </p:ext>
            </p:extLst>
          </p:nvPr>
        </p:nvGraphicFramePr>
        <p:xfrm>
          <a:off x="457200" y="1600200"/>
          <a:ext cx="8229600" cy="4671060"/>
        </p:xfrm>
        <a:graphic>
          <a:graphicData uri="http://schemas.openxmlformats.org/drawingml/2006/table">
            <a:tbl>
              <a:tblPr/>
              <a:tblGrid>
                <a:gridCol w="3440113"/>
                <a:gridCol w="1625600"/>
                <a:gridCol w="1582737"/>
                <a:gridCol w="1581150"/>
              </a:tblGrid>
              <a:tr h="358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gridSpan="3">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rPr>
                        <a:t>Garments</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lang="en-US"/>
                    </a:p>
                  </a:txBody>
                  <a:tcPr/>
                </a:tc>
                <a:tc hMerge="1">
                  <a:txBody>
                    <a:bodyPr/>
                    <a:lstStyle/>
                    <a:p>
                      <a:endParaRPr lang="en-US"/>
                    </a:p>
                  </a:txBody>
                  <a:tcPr/>
                </a:tc>
              </a:tr>
              <a:tr h="390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4,500</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6,000</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7,500</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3619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Total Variable Costs</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$3,825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defRPr/>
                      </a:pPr>
                      <a:r>
                        <a:rPr lang="en-US" sz="2800" b="1" dirty="0" smtClean="0">
                          <a:solidFill>
                            <a:srgbClr val="C00000"/>
                          </a:solidFill>
                          <a:latin typeface="+mn-lt"/>
                        </a:rPr>
                        <a:t>$5,100</a:t>
                      </a:r>
                      <a:endParaRPr kumimoji="0" lang="en-US" sz="2400" b="1" i="0" u="none" strike="noStrike" cap="none" normalizeH="0" baseline="0" dirty="0" smtClean="0">
                        <a:ln>
                          <a:noFill/>
                        </a:ln>
                        <a:solidFill>
                          <a:srgbClr val="C00000"/>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$6,375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3619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Total Fixed Costs</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sng"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defRPr/>
                      </a:pPr>
                      <a:endParaRPr kumimoji="0" lang="en-US" sz="2400" b="1" i="0" u="sng"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defRPr/>
                      </a:pPr>
                      <a:endParaRPr kumimoji="0" lang="en-US" sz="2400" b="1" i="0" u="sng"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Total Operating Costs</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241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mn-lt"/>
                          <a:cs typeface="Times New Roman" pitchFamily="18" charset="0"/>
                        </a:rPr>
                        <a:t>Variable Cost/garment</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$0.85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$0.85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$0.85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Fixed Cost/garment</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800" b="1" i="0" u="none" strike="noStrike" kern="1200" cap="none" normalizeH="0" baseline="0" dirty="0" smtClean="0">
                          <a:ln>
                            <a:noFill/>
                          </a:ln>
                          <a:solidFill>
                            <a:srgbClr val="C00000"/>
                          </a:solidFill>
                          <a:effectLst/>
                          <a:latin typeface="+mn-lt"/>
                          <a:ea typeface="+mn-ea"/>
                          <a:cs typeface="+mn-cs"/>
                        </a:rPr>
                        <a:t>$2.40</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Average cost/garment</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bl>
          </a:graphicData>
        </a:graphic>
      </p:graphicFrame>
      <p:sp>
        <p:nvSpPr>
          <p:cNvPr id="38975" name="Text Box 59"/>
          <p:cNvSpPr txBox="1">
            <a:spLocks noChangeArrowheads="1"/>
          </p:cNvSpPr>
          <p:nvPr/>
        </p:nvSpPr>
        <p:spPr bwMode="auto">
          <a:xfrm>
            <a:off x="5995905" y="2349500"/>
            <a:ext cx="184748" cy="458788"/>
          </a:xfrm>
          <a:prstGeom prst="rect">
            <a:avLst/>
          </a:prstGeom>
          <a:noFill/>
          <a:ln w="12700">
            <a:noFill/>
            <a:miter lim="800000"/>
            <a:headEnd/>
            <a:tailEnd/>
          </a:ln>
        </p:spPr>
        <p:txBody>
          <a:bodyPr wrap="none" lIns="90488" tIns="44450" rIns="90488" bIns="44450">
            <a:spAutoFit/>
          </a:bodyPr>
          <a:lstStyle/>
          <a:p>
            <a:pPr>
              <a:defRPr/>
            </a:pPr>
            <a:endParaRPr lang="en-US" sz="2400" b="1">
              <a:latin typeface="+mn-lt"/>
              <a:cs typeface="Arial" charset="0"/>
            </a:endParaRPr>
          </a:p>
        </p:txBody>
      </p:sp>
      <p:sp>
        <p:nvSpPr>
          <p:cNvPr id="5" name="Slide Number Placeholder 4"/>
          <p:cNvSpPr>
            <a:spLocks noGrp="1"/>
          </p:cNvSpPr>
          <p:nvPr>
            <p:ph type="sldNum" sz="quarter" idx="12"/>
          </p:nvPr>
        </p:nvSpPr>
        <p:spPr/>
        <p:txBody>
          <a:bodyPr/>
          <a:lstStyle/>
          <a:p>
            <a:fld id="{87989462-1FD5-4211-85BD-E99A4CF90F7A}" type="slidenum">
              <a:rPr lang="en-US" smtClean="0"/>
              <a:pPr/>
              <a:t>22</a:t>
            </a:fld>
            <a:endParaRPr lang="en-US"/>
          </a:p>
        </p:txBody>
      </p:sp>
    </p:spTree>
    <p:extLst>
      <p:ext uri="{BB962C8B-B14F-4D97-AF65-F5344CB8AC3E}">
        <p14:creationId xmlns:p14="http://schemas.microsoft.com/office/powerpoint/2010/main" xmlns="" val="1949100012"/>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88" name="Rectangle 52"/>
          <p:cNvSpPr>
            <a:spLocks noGrp="1" noChangeArrowheads="1"/>
          </p:cNvSpPr>
          <p:nvPr>
            <p:ph type="title"/>
          </p:nvPr>
        </p:nvSpPr>
        <p:spPr/>
        <p:txBody>
          <a:bodyPr/>
          <a:lstStyle/>
          <a:p>
            <a:r>
              <a:rPr lang="en-US" dirty="0" smtClean="0"/>
              <a:t>E6-22A (cont.)</a:t>
            </a:r>
            <a:endParaRPr lang="en-US" dirty="0"/>
          </a:p>
        </p:txBody>
      </p:sp>
      <p:graphicFrame>
        <p:nvGraphicFramePr>
          <p:cNvPr id="39938" name="Group 2"/>
          <p:cNvGraphicFramePr>
            <a:graphicFrameLocks noGrp="1"/>
          </p:cNvGraphicFramePr>
          <p:nvPr>
            <p:ph idx="1"/>
            <p:extLst>
              <p:ext uri="{D42A27DB-BD31-4B8C-83A1-F6EECF244321}">
                <p14:modId xmlns:p14="http://schemas.microsoft.com/office/powerpoint/2010/main" xmlns="" val="3395685552"/>
              </p:ext>
            </p:extLst>
          </p:nvPr>
        </p:nvGraphicFramePr>
        <p:xfrm>
          <a:off x="457200" y="1600200"/>
          <a:ext cx="8229600" cy="4671060"/>
        </p:xfrm>
        <a:graphic>
          <a:graphicData uri="http://schemas.openxmlformats.org/drawingml/2006/table">
            <a:tbl>
              <a:tblPr/>
              <a:tblGrid>
                <a:gridCol w="3440113"/>
                <a:gridCol w="1625600"/>
                <a:gridCol w="1582737"/>
                <a:gridCol w="1581150"/>
              </a:tblGrid>
              <a:tr h="358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gridSpan="3">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rPr>
                        <a:t>Garments</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lang="en-US"/>
                    </a:p>
                  </a:txBody>
                  <a:tcPr/>
                </a:tc>
                <a:tc hMerge="1">
                  <a:txBody>
                    <a:bodyPr/>
                    <a:lstStyle/>
                    <a:p>
                      <a:endParaRPr lang="en-US"/>
                    </a:p>
                  </a:txBody>
                  <a:tcPr/>
                </a:tc>
              </a:tr>
              <a:tr h="390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4,500</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6,000</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7,500</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3619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Total Variable Costs</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$3,825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defRPr/>
                      </a:pPr>
                      <a:r>
                        <a:rPr lang="en-US" sz="2800" b="1" dirty="0" smtClean="0">
                          <a:solidFill>
                            <a:srgbClr val="C00000"/>
                          </a:solidFill>
                          <a:latin typeface="+mn-lt"/>
                        </a:rPr>
                        <a:t>$5,100</a:t>
                      </a:r>
                      <a:endParaRPr kumimoji="0" lang="en-US" sz="2400" b="1" i="0" u="none" strike="noStrike" cap="none" normalizeH="0" baseline="0" dirty="0" smtClean="0">
                        <a:ln>
                          <a:noFill/>
                        </a:ln>
                        <a:solidFill>
                          <a:srgbClr val="C00000"/>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$6,375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3619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Total Fixed Costs</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mn-lt"/>
                        </a:rPr>
                        <a:t>$14,400</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defRPr/>
                      </a:pPr>
                      <a:r>
                        <a:rPr kumimoji="0" lang="en-US" sz="2400" b="1" i="0" u="sng" strike="noStrike" cap="none" normalizeH="0" baseline="0" dirty="0" smtClean="0">
                          <a:ln>
                            <a:noFill/>
                          </a:ln>
                          <a:solidFill>
                            <a:schemeClr val="tx1"/>
                          </a:solidFill>
                          <a:effectLst/>
                          <a:latin typeface="+mn-lt"/>
                        </a:rPr>
                        <a:t>$14,400</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defRPr/>
                      </a:pPr>
                      <a:r>
                        <a:rPr kumimoji="0" lang="en-US" sz="2400" b="1" i="0" u="sng" strike="noStrike" cap="none" normalizeH="0" baseline="0" dirty="0" smtClean="0">
                          <a:ln>
                            <a:noFill/>
                          </a:ln>
                          <a:solidFill>
                            <a:schemeClr val="tx1"/>
                          </a:solidFill>
                          <a:effectLst/>
                          <a:latin typeface="+mn-lt"/>
                        </a:rPr>
                        <a:t>$14,400</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Total Operating Costs</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241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mn-lt"/>
                          <a:cs typeface="Times New Roman" pitchFamily="18" charset="0"/>
                        </a:rPr>
                        <a:t>Variable Cost/garment</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$0.85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$0.85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$0.85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Fixed Cost/garment</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800" b="1" i="0" u="none" strike="noStrike" kern="1200" cap="none" normalizeH="0" baseline="0" dirty="0" smtClean="0">
                          <a:ln>
                            <a:noFill/>
                          </a:ln>
                          <a:solidFill>
                            <a:srgbClr val="C00000"/>
                          </a:solidFill>
                          <a:effectLst/>
                          <a:latin typeface="+mn-lt"/>
                          <a:ea typeface="+mn-ea"/>
                          <a:cs typeface="+mn-cs"/>
                        </a:rPr>
                        <a:t>$2.40</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Average cost/garment</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bl>
          </a:graphicData>
        </a:graphic>
      </p:graphicFrame>
      <p:sp>
        <p:nvSpPr>
          <p:cNvPr id="38975" name="Text Box 59"/>
          <p:cNvSpPr txBox="1">
            <a:spLocks noChangeArrowheads="1"/>
          </p:cNvSpPr>
          <p:nvPr/>
        </p:nvSpPr>
        <p:spPr bwMode="auto">
          <a:xfrm>
            <a:off x="5995905" y="2349500"/>
            <a:ext cx="184748" cy="458788"/>
          </a:xfrm>
          <a:prstGeom prst="rect">
            <a:avLst/>
          </a:prstGeom>
          <a:noFill/>
          <a:ln w="12700">
            <a:noFill/>
            <a:miter lim="800000"/>
            <a:headEnd/>
            <a:tailEnd/>
          </a:ln>
        </p:spPr>
        <p:txBody>
          <a:bodyPr wrap="none" lIns="90488" tIns="44450" rIns="90488" bIns="44450">
            <a:spAutoFit/>
          </a:bodyPr>
          <a:lstStyle/>
          <a:p>
            <a:pPr>
              <a:defRPr/>
            </a:pPr>
            <a:endParaRPr lang="en-US" sz="2400" b="1">
              <a:latin typeface="+mn-lt"/>
              <a:cs typeface="Arial" charset="0"/>
            </a:endParaRPr>
          </a:p>
        </p:txBody>
      </p:sp>
      <p:sp>
        <p:nvSpPr>
          <p:cNvPr id="5" name="Slide Number Placeholder 4"/>
          <p:cNvSpPr>
            <a:spLocks noGrp="1"/>
          </p:cNvSpPr>
          <p:nvPr>
            <p:ph type="sldNum" sz="quarter" idx="12"/>
          </p:nvPr>
        </p:nvSpPr>
        <p:spPr/>
        <p:txBody>
          <a:bodyPr/>
          <a:lstStyle/>
          <a:p>
            <a:fld id="{87989462-1FD5-4211-85BD-E99A4CF90F7A}" type="slidenum">
              <a:rPr lang="en-US" smtClean="0"/>
              <a:pPr/>
              <a:t>23</a:t>
            </a:fld>
            <a:endParaRPr lang="en-US"/>
          </a:p>
        </p:txBody>
      </p:sp>
    </p:spTree>
    <p:extLst>
      <p:ext uri="{BB962C8B-B14F-4D97-AF65-F5344CB8AC3E}">
        <p14:creationId xmlns:p14="http://schemas.microsoft.com/office/powerpoint/2010/main" xmlns="" val="724219441"/>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88" name="Rectangle 52"/>
          <p:cNvSpPr>
            <a:spLocks noGrp="1" noChangeArrowheads="1"/>
          </p:cNvSpPr>
          <p:nvPr>
            <p:ph type="title"/>
          </p:nvPr>
        </p:nvSpPr>
        <p:spPr/>
        <p:txBody>
          <a:bodyPr/>
          <a:lstStyle/>
          <a:p>
            <a:r>
              <a:rPr lang="en-US" dirty="0" smtClean="0"/>
              <a:t>E6-22A (cont.)</a:t>
            </a:r>
            <a:endParaRPr lang="en-US" dirty="0"/>
          </a:p>
        </p:txBody>
      </p:sp>
      <p:graphicFrame>
        <p:nvGraphicFramePr>
          <p:cNvPr id="39938" name="Group 2"/>
          <p:cNvGraphicFramePr>
            <a:graphicFrameLocks noGrp="1"/>
          </p:cNvGraphicFramePr>
          <p:nvPr>
            <p:ph idx="1"/>
            <p:extLst>
              <p:ext uri="{D42A27DB-BD31-4B8C-83A1-F6EECF244321}">
                <p14:modId xmlns:p14="http://schemas.microsoft.com/office/powerpoint/2010/main" xmlns="" val="3477804266"/>
              </p:ext>
            </p:extLst>
          </p:nvPr>
        </p:nvGraphicFramePr>
        <p:xfrm>
          <a:off x="457200" y="1600200"/>
          <a:ext cx="8229600" cy="4671060"/>
        </p:xfrm>
        <a:graphic>
          <a:graphicData uri="http://schemas.openxmlformats.org/drawingml/2006/table">
            <a:tbl>
              <a:tblPr/>
              <a:tblGrid>
                <a:gridCol w="3440113"/>
                <a:gridCol w="1625600"/>
                <a:gridCol w="1582737"/>
                <a:gridCol w="1581150"/>
              </a:tblGrid>
              <a:tr h="358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gridSpan="3">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rPr>
                        <a:t>Garments</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lang="en-US"/>
                    </a:p>
                  </a:txBody>
                  <a:tcPr/>
                </a:tc>
                <a:tc hMerge="1">
                  <a:txBody>
                    <a:bodyPr/>
                    <a:lstStyle/>
                    <a:p>
                      <a:endParaRPr lang="en-US"/>
                    </a:p>
                  </a:txBody>
                  <a:tcPr/>
                </a:tc>
              </a:tr>
              <a:tr h="390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4,500</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6,000</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7,500</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3619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Total Variable Costs</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$3,825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defRPr/>
                      </a:pPr>
                      <a:r>
                        <a:rPr lang="en-US" sz="2800" b="1" dirty="0" smtClean="0">
                          <a:solidFill>
                            <a:srgbClr val="C00000"/>
                          </a:solidFill>
                          <a:latin typeface="+mn-lt"/>
                        </a:rPr>
                        <a:t>$5,100</a:t>
                      </a:r>
                      <a:endParaRPr kumimoji="0" lang="en-US" sz="2400" b="1" i="0" u="none" strike="noStrike" cap="none" normalizeH="0" baseline="0" dirty="0" smtClean="0">
                        <a:ln>
                          <a:noFill/>
                        </a:ln>
                        <a:solidFill>
                          <a:srgbClr val="C00000"/>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$6,375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3619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Total Fixed Costs</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mn-lt"/>
                        </a:rPr>
                        <a:t>$14,400</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defRPr/>
                      </a:pPr>
                      <a:r>
                        <a:rPr kumimoji="0" lang="en-US" sz="2400" b="1" i="0" u="sng" strike="noStrike" cap="none" normalizeH="0" baseline="0" dirty="0" smtClean="0">
                          <a:ln>
                            <a:noFill/>
                          </a:ln>
                          <a:solidFill>
                            <a:schemeClr val="tx1"/>
                          </a:solidFill>
                          <a:effectLst/>
                          <a:latin typeface="+mn-lt"/>
                        </a:rPr>
                        <a:t>$14,400</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defRPr/>
                      </a:pPr>
                      <a:r>
                        <a:rPr kumimoji="0" lang="en-US" sz="2400" b="1" i="0" u="sng" strike="noStrike" cap="none" normalizeH="0" baseline="0" dirty="0" smtClean="0">
                          <a:ln>
                            <a:noFill/>
                          </a:ln>
                          <a:solidFill>
                            <a:schemeClr val="tx1"/>
                          </a:solidFill>
                          <a:effectLst/>
                          <a:latin typeface="+mn-lt"/>
                        </a:rPr>
                        <a:t>$14,400</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Total Operating Costs</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$18,225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$19,500</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$20,775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241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mn-lt"/>
                          <a:cs typeface="Times New Roman" pitchFamily="18" charset="0"/>
                        </a:rPr>
                        <a:t>Variable Cost/garment</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$0.85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$0.85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$0.85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Fixed Cost/garment</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800" b="1" i="0" u="none" strike="noStrike" kern="1200" cap="none" normalizeH="0" baseline="0" dirty="0" smtClean="0">
                          <a:ln>
                            <a:noFill/>
                          </a:ln>
                          <a:solidFill>
                            <a:srgbClr val="C00000"/>
                          </a:solidFill>
                          <a:effectLst/>
                          <a:latin typeface="+mn-lt"/>
                          <a:ea typeface="+mn-ea"/>
                          <a:cs typeface="+mn-cs"/>
                        </a:rPr>
                        <a:t>$2.40</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Average cost/garment</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bl>
          </a:graphicData>
        </a:graphic>
      </p:graphicFrame>
      <p:sp>
        <p:nvSpPr>
          <p:cNvPr id="38975" name="Text Box 59"/>
          <p:cNvSpPr txBox="1">
            <a:spLocks noChangeArrowheads="1"/>
          </p:cNvSpPr>
          <p:nvPr/>
        </p:nvSpPr>
        <p:spPr bwMode="auto">
          <a:xfrm>
            <a:off x="5995905" y="2349500"/>
            <a:ext cx="184748" cy="458788"/>
          </a:xfrm>
          <a:prstGeom prst="rect">
            <a:avLst/>
          </a:prstGeom>
          <a:noFill/>
          <a:ln w="12700">
            <a:noFill/>
            <a:miter lim="800000"/>
            <a:headEnd/>
            <a:tailEnd/>
          </a:ln>
        </p:spPr>
        <p:txBody>
          <a:bodyPr wrap="none" lIns="90488" tIns="44450" rIns="90488" bIns="44450">
            <a:spAutoFit/>
          </a:bodyPr>
          <a:lstStyle/>
          <a:p>
            <a:pPr>
              <a:defRPr/>
            </a:pPr>
            <a:endParaRPr lang="en-US" sz="2400" b="1">
              <a:latin typeface="+mn-lt"/>
              <a:cs typeface="Arial" charset="0"/>
            </a:endParaRPr>
          </a:p>
        </p:txBody>
      </p:sp>
      <p:sp>
        <p:nvSpPr>
          <p:cNvPr id="5" name="Slide Number Placeholder 4"/>
          <p:cNvSpPr>
            <a:spLocks noGrp="1"/>
          </p:cNvSpPr>
          <p:nvPr>
            <p:ph type="sldNum" sz="quarter" idx="12"/>
          </p:nvPr>
        </p:nvSpPr>
        <p:spPr/>
        <p:txBody>
          <a:bodyPr/>
          <a:lstStyle/>
          <a:p>
            <a:fld id="{87989462-1FD5-4211-85BD-E99A4CF90F7A}" type="slidenum">
              <a:rPr lang="en-US" smtClean="0"/>
              <a:pPr/>
              <a:t>24</a:t>
            </a:fld>
            <a:endParaRPr lang="en-US"/>
          </a:p>
        </p:txBody>
      </p:sp>
    </p:spTree>
    <p:extLst>
      <p:ext uri="{BB962C8B-B14F-4D97-AF65-F5344CB8AC3E}">
        <p14:creationId xmlns:p14="http://schemas.microsoft.com/office/powerpoint/2010/main" xmlns="" val="1576728101"/>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88" name="Rectangle 52"/>
          <p:cNvSpPr>
            <a:spLocks noGrp="1" noChangeArrowheads="1"/>
          </p:cNvSpPr>
          <p:nvPr>
            <p:ph type="title"/>
          </p:nvPr>
        </p:nvSpPr>
        <p:spPr/>
        <p:txBody>
          <a:bodyPr/>
          <a:lstStyle/>
          <a:p>
            <a:r>
              <a:rPr lang="en-US" dirty="0" smtClean="0"/>
              <a:t>E6-22A (cont.)</a:t>
            </a:r>
            <a:endParaRPr lang="en-US" dirty="0"/>
          </a:p>
        </p:txBody>
      </p:sp>
      <p:graphicFrame>
        <p:nvGraphicFramePr>
          <p:cNvPr id="39938" name="Group 2"/>
          <p:cNvGraphicFramePr>
            <a:graphicFrameLocks noGrp="1"/>
          </p:cNvGraphicFramePr>
          <p:nvPr>
            <p:ph idx="1"/>
            <p:extLst>
              <p:ext uri="{D42A27DB-BD31-4B8C-83A1-F6EECF244321}">
                <p14:modId xmlns:p14="http://schemas.microsoft.com/office/powerpoint/2010/main" xmlns="" val="4055796636"/>
              </p:ext>
            </p:extLst>
          </p:nvPr>
        </p:nvGraphicFramePr>
        <p:xfrm>
          <a:off x="457200" y="1600200"/>
          <a:ext cx="8229600" cy="4671060"/>
        </p:xfrm>
        <a:graphic>
          <a:graphicData uri="http://schemas.openxmlformats.org/drawingml/2006/table">
            <a:tbl>
              <a:tblPr/>
              <a:tblGrid>
                <a:gridCol w="3440113"/>
                <a:gridCol w="1625600"/>
                <a:gridCol w="1582737"/>
                <a:gridCol w="1581150"/>
              </a:tblGrid>
              <a:tr h="358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gridSpan="3">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rPr>
                        <a:t>Garments</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lang="en-US"/>
                    </a:p>
                  </a:txBody>
                  <a:tcPr/>
                </a:tc>
                <a:tc hMerge="1">
                  <a:txBody>
                    <a:bodyPr/>
                    <a:lstStyle/>
                    <a:p>
                      <a:endParaRPr lang="en-US"/>
                    </a:p>
                  </a:txBody>
                  <a:tcPr/>
                </a:tc>
              </a:tr>
              <a:tr h="390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4,500</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6,000</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7,500</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3619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Total Variable Costs</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$3,825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defRPr/>
                      </a:pPr>
                      <a:r>
                        <a:rPr lang="en-US" sz="2800" b="1" dirty="0" smtClean="0">
                          <a:solidFill>
                            <a:srgbClr val="C00000"/>
                          </a:solidFill>
                          <a:latin typeface="+mn-lt"/>
                        </a:rPr>
                        <a:t>$5,100</a:t>
                      </a:r>
                      <a:endParaRPr kumimoji="0" lang="en-US" sz="2400" b="1" i="0" u="none" strike="noStrike" cap="none" normalizeH="0" baseline="0" dirty="0" smtClean="0">
                        <a:ln>
                          <a:noFill/>
                        </a:ln>
                        <a:solidFill>
                          <a:srgbClr val="C00000"/>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$6,375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3619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Total Fixed Costs</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mn-lt"/>
                        </a:rPr>
                        <a:t>$14,400</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defRPr/>
                      </a:pPr>
                      <a:r>
                        <a:rPr kumimoji="0" lang="en-US" sz="2400" b="1" i="0" u="sng" strike="noStrike" cap="none" normalizeH="0" baseline="0" dirty="0" smtClean="0">
                          <a:ln>
                            <a:noFill/>
                          </a:ln>
                          <a:solidFill>
                            <a:schemeClr val="tx1"/>
                          </a:solidFill>
                          <a:effectLst/>
                          <a:latin typeface="+mn-lt"/>
                        </a:rPr>
                        <a:t>$14,400</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defRPr/>
                      </a:pPr>
                      <a:r>
                        <a:rPr kumimoji="0" lang="en-US" sz="2400" b="1" i="0" u="sng" strike="noStrike" cap="none" normalizeH="0" baseline="0" dirty="0" smtClean="0">
                          <a:ln>
                            <a:noFill/>
                          </a:ln>
                          <a:solidFill>
                            <a:schemeClr val="tx1"/>
                          </a:solidFill>
                          <a:effectLst/>
                          <a:latin typeface="+mn-lt"/>
                        </a:rPr>
                        <a:t>$14,400</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Total Operating Costs</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$18,225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$19,500</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$20,775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241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mn-lt"/>
                          <a:cs typeface="Times New Roman" pitchFamily="18" charset="0"/>
                        </a:rPr>
                        <a:t>Variable Cost/garment</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$0.85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$0.85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$0.85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Fixed Cost/garment</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$3.20</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800" b="1" i="0" u="none" strike="noStrike" kern="1200" cap="none" normalizeH="0" baseline="0" dirty="0" smtClean="0">
                          <a:ln>
                            <a:noFill/>
                          </a:ln>
                          <a:solidFill>
                            <a:srgbClr val="C00000"/>
                          </a:solidFill>
                          <a:effectLst/>
                          <a:latin typeface="+mn-lt"/>
                          <a:ea typeface="+mn-ea"/>
                          <a:cs typeface="+mn-cs"/>
                        </a:rPr>
                        <a:t>$2.40</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$1.92</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Average cost/garment</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bl>
          </a:graphicData>
        </a:graphic>
      </p:graphicFrame>
      <p:sp>
        <p:nvSpPr>
          <p:cNvPr id="38975" name="Text Box 59"/>
          <p:cNvSpPr txBox="1">
            <a:spLocks noChangeArrowheads="1"/>
          </p:cNvSpPr>
          <p:nvPr/>
        </p:nvSpPr>
        <p:spPr bwMode="auto">
          <a:xfrm>
            <a:off x="5995905" y="2349500"/>
            <a:ext cx="184748" cy="458788"/>
          </a:xfrm>
          <a:prstGeom prst="rect">
            <a:avLst/>
          </a:prstGeom>
          <a:noFill/>
          <a:ln w="12700">
            <a:noFill/>
            <a:miter lim="800000"/>
            <a:headEnd/>
            <a:tailEnd/>
          </a:ln>
        </p:spPr>
        <p:txBody>
          <a:bodyPr wrap="none" lIns="90488" tIns="44450" rIns="90488" bIns="44450">
            <a:spAutoFit/>
          </a:bodyPr>
          <a:lstStyle/>
          <a:p>
            <a:pPr>
              <a:defRPr/>
            </a:pPr>
            <a:endParaRPr lang="en-US" sz="2400" b="1">
              <a:latin typeface="+mn-lt"/>
              <a:cs typeface="Arial" charset="0"/>
            </a:endParaRPr>
          </a:p>
        </p:txBody>
      </p:sp>
      <p:sp>
        <p:nvSpPr>
          <p:cNvPr id="5" name="Slide Number Placeholder 4"/>
          <p:cNvSpPr>
            <a:spLocks noGrp="1"/>
          </p:cNvSpPr>
          <p:nvPr>
            <p:ph type="sldNum" sz="quarter" idx="12"/>
          </p:nvPr>
        </p:nvSpPr>
        <p:spPr/>
        <p:txBody>
          <a:bodyPr/>
          <a:lstStyle/>
          <a:p>
            <a:fld id="{87989462-1FD5-4211-85BD-E99A4CF90F7A}" type="slidenum">
              <a:rPr lang="en-US" smtClean="0"/>
              <a:pPr/>
              <a:t>25</a:t>
            </a:fld>
            <a:endParaRPr lang="en-US"/>
          </a:p>
        </p:txBody>
      </p:sp>
    </p:spTree>
    <p:extLst>
      <p:ext uri="{BB962C8B-B14F-4D97-AF65-F5344CB8AC3E}">
        <p14:creationId xmlns:p14="http://schemas.microsoft.com/office/powerpoint/2010/main" xmlns="" val="1946105494"/>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88" name="Rectangle 52"/>
          <p:cNvSpPr>
            <a:spLocks noGrp="1" noChangeArrowheads="1"/>
          </p:cNvSpPr>
          <p:nvPr>
            <p:ph type="title"/>
          </p:nvPr>
        </p:nvSpPr>
        <p:spPr/>
        <p:txBody>
          <a:bodyPr/>
          <a:lstStyle/>
          <a:p>
            <a:r>
              <a:rPr lang="en-US" dirty="0" smtClean="0"/>
              <a:t>E6-22A (cont.)</a:t>
            </a:r>
            <a:endParaRPr lang="en-US" dirty="0"/>
          </a:p>
        </p:txBody>
      </p:sp>
      <p:graphicFrame>
        <p:nvGraphicFramePr>
          <p:cNvPr id="39938" name="Group 2"/>
          <p:cNvGraphicFramePr>
            <a:graphicFrameLocks noGrp="1"/>
          </p:cNvGraphicFramePr>
          <p:nvPr>
            <p:ph idx="1"/>
            <p:extLst>
              <p:ext uri="{D42A27DB-BD31-4B8C-83A1-F6EECF244321}">
                <p14:modId xmlns:p14="http://schemas.microsoft.com/office/powerpoint/2010/main" xmlns="" val="1375719124"/>
              </p:ext>
            </p:extLst>
          </p:nvPr>
        </p:nvGraphicFramePr>
        <p:xfrm>
          <a:off x="457200" y="1600200"/>
          <a:ext cx="8229600" cy="4671060"/>
        </p:xfrm>
        <a:graphic>
          <a:graphicData uri="http://schemas.openxmlformats.org/drawingml/2006/table">
            <a:tbl>
              <a:tblPr/>
              <a:tblGrid>
                <a:gridCol w="3440113"/>
                <a:gridCol w="1625600"/>
                <a:gridCol w="1582737"/>
                <a:gridCol w="1581150"/>
              </a:tblGrid>
              <a:tr h="358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gridSpan="3">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rPr>
                        <a:t>Garments</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lang="en-US"/>
                    </a:p>
                  </a:txBody>
                  <a:tcPr/>
                </a:tc>
                <a:tc hMerge="1">
                  <a:txBody>
                    <a:bodyPr/>
                    <a:lstStyle/>
                    <a:p>
                      <a:endParaRPr lang="en-US"/>
                    </a:p>
                  </a:txBody>
                  <a:tcPr/>
                </a:tc>
              </a:tr>
              <a:tr h="390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4,500</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6,000</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7,500</a:t>
                      </a:r>
                      <a:endParaRPr kumimoji="0" lang="en-US" sz="2400" b="1" i="0" u="none" strike="noStrike" cap="none" normalizeH="0" baseline="0" dirty="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3619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Total Variable Costs</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$3,825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defRPr/>
                      </a:pPr>
                      <a:r>
                        <a:rPr lang="en-US" sz="2800" b="1" dirty="0" smtClean="0">
                          <a:solidFill>
                            <a:srgbClr val="C00000"/>
                          </a:solidFill>
                          <a:latin typeface="+mn-lt"/>
                        </a:rPr>
                        <a:t>$5,100</a:t>
                      </a:r>
                      <a:endParaRPr kumimoji="0" lang="en-US" sz="2400" b="1" i="0" u="none" strike="noStrike" cap="none" normalizeH="0" baseline="0" dirty="0" smtClean="0">
                        <a:ln>
                          <a:noFill/>
                        </a:ln>
                        <a:solidFill>
                          <a:srgbClr val="C00000"/>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$6,375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3619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Total Fixed Costs</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mn-lt"/>
                        </a:rPr>
                        <a:t>$14,400</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defRPr/>
                      </a:pPr>
                      <a:r>
                        <a:rPr kumimoji="0" lang="en-US" sz="2400" b="1" i="0" u="sng" strike="noStrike" cap="none" normalizeH="0" baseline="0" dirty="0" smtClean="0">
                          <a:ln>
                            <a:noFill/>
                          </a:ln>
                          <a:solidFill>
                            <a:schemeClr val="tx1"/>
                          </a:solidFill>
                          <a:effectLst/>
                          <a:latin typeface="+mn-lt"/>
                        </a:rPr>
                        <a:t>$14,400</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defRPr/>
                      </a:pPr>
                      <a:r>
                        <a:rPr kumimoji="0" lang="en-US" sz="2400" b="1" i="0" u="sng" strike="noStrike" cap="none" normalizeH="0" baseline="0" dirty="0" smtClean="0">
                          <a:ln>
                            <a:noFill/>
                          </a:ln>
                          <a:solidFill>
                            <a:schemeClr val="tx1"/>
                          </a:solidFill>
                          <a:effectLst/>
                          <a:latin typeface="+mn-lt"/>
                        </a:rPr>
                        <a:t>$14,400</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Total Operating Costs</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$18,225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$19,500</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$20,775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241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Variable Cost/garment</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$0.85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normalizeH="0" baseline="0" dirty="0" smtClean="0">
                          <a:ln>
                            <a:noFill/>
                          </a:ln>
                          <a:solidFill>
                            <a:schemeClr val="tx1"/>
                          </a:solidFill>
                          <a:effectLst/>
                          <a:latin typeface="+mn-lt"/>
                          <a:ea typeface="+mn-ea"/>
                          <a:cs typeface="+mn-cs"/>
                        </a:rPr>
                        <a:t>$0.85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$0.85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Fixed Cost/garment</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$3.20</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defRPr/>
                      </a:pPr>
                      <a:r>
                        <a:rPr lang="en-US" sz="2800" b="1" kern="1200" dirty="0" smtClean="0">
                          <a:solidFill>
                            <a:srgbClr val="C00000"/>
                          </a:solidFill>
                          <a:latin typeface="+mn-lt"/>
                          <a:ea typeface="+mn-ea"/>
                          <a:cs typeface="+mn-cs"/>
                        </a:rPr>
                        <a:t>$2.40</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$1.92</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84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mn-lt"/>
                          <a:cs typeface="Times New Roman" pitchFamily="18" charset="0"/>
                        </a:rPr>
                        <a:t>Average cost/garment</a:t>
                      </a:r>
                      <a:endParaRPr kumimoji="0" lang="en-US" sz="2400" b="1" i="0" u="none" strike="noStrike" cap="none" normalizeH="0" baseline="0" smtClean="0">
                        <a:ln>
                          <a:noFill/>
                        </a:ln>
                        <a:solidFill>
                          <a:schemeClr val="tx1"/>
                        </a:solidFill>
                        <a:effectLst/>
                        <a:latin typeface="+mn-lt"/>
                      </a:endParaRP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$4.05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$3.25</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$2.77</a:t>
                      </a:r>
                    </a:p>
                  </a:txBody>
                  <a:tcPr marL="90488" marR="90488" marT="44450" marB="4445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bl>
          </a:graphicData>
        </a:graphic>
      </p:graphicFrame>
      <p:sp>
        <p:nvSpPr>
          <p:cNvPr id="38975" name="Text Box 59"/>
          <p:cNvSpPr txBox="1">
            <a:spLocks noChangeArrowheads="1"/>
          </p:cNvSpPr>
          <p:nvPr/>
        </p:nvSpPr>
        <p:spPr bwMode="auto">
          <a:xfrm>
            <a:off x="5995905" y="2349500"/>
            <a:ext cx="184748" cy="458788"/>
          </a:xfrm>
          <a:prstGeom prst="rect">
            <a:avLst/>
          </a:prstGeom>
          <a:noFill/>
          <a:ln w="12700">
            <a:noFill/>
            <a:miter lim="800000"/>
            <a:headEnd/>
            <a:tailEnd/>
          </a:ln>
        </p:spPr>
        <p:txBody>
          <a:bodyPr wrap="none" lIns="90488" tIns="44450" rIns="90488" bIns="44450">
            <a:spAutoFit/>
          </a:bodyPr>
          <a:lstStyle/>
          <a:p>
            <a:pPr>
              <a:defRPr/>
            </a:pPr>
            <a:endParaRPr lang="en-US" sz="2400" b="1">
              <a:latin typeface="+mn-lt"/>
              <a:cs typeface="Arial" charset="0"/>
            </a:endParaRPr>
          </a:p>
        </p:txBody>
      </p:sp>
      <p:sp>
        <p:nvSpPr>
          <p:cNvPr id="5" name="Slide Number Placeholder 4"/>
          <p:cNvSpPr>
            <a:spLocks noGrp="1"/>
          </p:cNvSpPr>
          <p:nvPr>
            <p:ph type="sldNum" sz="quarter" idx="12"/>
          </p:nvPr>
        </p:nvSpPr>
        <p:spPr/>
        <p:txBody>
          <a:bodyPr/>
          <a:lstStyle/>
          <a:p>
            <a:fld id="{87989462-1FD5-4211-85BD-E99A4CF90F7A}" type="slidenum">
              <a:rPr lang="en-US" smtClean="0"/>
              <a:pPr/>
              <a:t>26</a:t>
            </a:fld>
            <a:endParaRPr lang="en-US"/>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dirty="0" smtClean="0"/>
              <a:t>E6-2</a:t>
            </a:r>
            <a:r>
              <a:rPr lang="en-US" dirty="0" smtClean="0"/>
              <a:t>2A (cont.)</a:t>
            </a:r>
            <a:endParaRPr dirty="0"/>
          </a:p>
        </p:txBody>
      </p:sp>
      <p:sp>
        <p:nvSpPr>
          <p:cNvPr id="5" name="Slide Number Placeholder 4"/>
          <p:cNvSpPr>
            <a:spLocks noGrp="1"/>
          </p:cNvSpPr>
          <p:nvPr>
            <p:ph type="sldNum" sz="quarter" idx="12"/>
          </p:nvPr>
        </p:nvSpPr>
        <p:spPr/>
        <p:txBody>
          <a:bodyPr/>
          <a:lstStyle/>
          <a:p>
            <a:fld id="{87989462-1FD5-4211-85BD-E99A4CF90F7A}" type="slidenum">
              <a:rPr lang="en-US" smtClean="0"/>
              <a:pPr/>
              <a:t>27</a:t>
            </a:fld>
            <a:endParaRPr lang="en-US"/>
          </a:p>
        </p:txBody>
      </p:sp>
      <p:sp>
        <p:nvSpPr>
          <p:cNvPr id="13" name="Content Placeholder 12"/>
          <p:cNvSpPr>
            <a:spLocks noGrp="1"/>
          </p:cNvSpPr>
          <p:nvPr>
            <p:ph idx="1"/>
          </p:nvPr>
        </p:nvSpPr>
        <p:spPr/>
        <p:txBody>
          <a:bodyPr>
            <a:normAutofit fontScale="92500" lnSpcReduction="10000"/>
          </a:bodyPr>
          <a:lstStyle/>
          <a:p>
            <a:pPr marL="0" indent="0">
              <a:buNone/>
            </a:pPr>
            <a:r>
              <a:rPr lang="en-US" dirty="0" smtClean="0">
                <a:cs typeface="Arial" charset="0"/>
              </a:rPr>
              <a:t>The average cost per garment changes as volume changes, due to the fixed component of the dry cleaner’s costs. The fixed cost per unit decrease as volume increases, while the variable cost per unit remains constant.</a:t>
            </a:r>
          </a:p>
          <a:p>
            <a:pPr marL="514350" indent="-514350">
              <a:buFont typeface="+mj-lt"/>
              <a:buAutoNum type="arabicPeriod" startAt="2"/>
            </a:pPr>
            <a:endParaRPr lang="en-US" dirty="0" smtClean="0">
              <a:cs typeface="Arial" charset="0"/>
            </a:endParaRPr>
          </a:p>
          <a:p>
            <a:pPr marL="0" indent="0">
              <a:buNone/>
            </a:pPr>
            <a:r>
              <a:rPr lang="en-US" dirty="0" smtClean="0">
                <a:cs typeface="Arial" charset="0"/>
              </a:rPr>
              <a:t>Actual costs at 4,500 garments	</a:t>
            </a:r>
          </a:p>
          <a:p>
            <a:pPr marL="1314450" lvl="2" indent="-514350">
              <a:buNone/>
            </a:pPr>
            <a:r>
              <a:rPr lang="en-US" sz="2600" dirty="0" smtClean="0">
                <a:cs typeface="Arial" charset="0"/>
              </a:rPr>
              <a:t>$12,465 Total predicted costs ($2.77 × 4,500 garments)</a:t>
            </a:r>
          </a:p>
          <a:p>
            <a:pPr marL="1314450" lvl="2" indent="-514350">
              <a:buNone/>
            </a:pPr>
            <a:r>
              <a:rPr lang="en-US" sz="2600" dirty="0" smtClean="0">
                <a:cs typeface="Arial" charset="0"/>
              </a:rPr>
              <a:t>(</a:t>
            </a:r>
            <a:r>
              <a:rPr lang="en-US" sz="2600" u="sng" dirty="0" smtClean="0">
                <a:cs typeface="Arial" charset="0"/>
              </a:rPr>
              <a:t>18,225</a:t>
            </a:r>
            <a:r>
              <a:rPr lang="en-US" sz="2600" dirty="0" smtClean="0">
                <a:cs typeface="Arial" charset="0"/>
              </a:rPr>
              <a:t>) Actual costs at 4,500 garments	</a:t>
            </a:r>
          </a:p>
          <a:p>
            <a:pPr marL="1314450" lvl="2" indent="-514350">
              <a:buNone/>
            </a:pPr>
            <a:r>
              <a:rPr lang="en-US" sz="2600" b="1" dirty="0" smtClean="0">
                <a:cs typeface="Arial" charset="0"/>
              </a:rPr>
              <a:t>$5,760  Difference (underestimated)</a:t>
            </a:r>
          </a:p>
          <a:p>
            <a:pPr marL="514350" indent="-514350">
              <a:buFont typeface="+mj-lt"/>
              <a:buAutoNum type="arabicPeriod" startAt="2"/>
            </a:pPr>
            <a:endParaRPr lang="en-US" dirty="0" smtClean="0">
              <a:cs typeface="Arial" charset="0"/>
            </a:endParaRPr>
          </a:p>
          <a:p>
            <a:pPr marL="514350" indent="-514350">
              <a:buFont typeface="+mj-lt"/>
              <a:buAutoNum type="arabicPeriod" startAt="2"/>
            </a:pP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smtClean="0"/>
              <a:t>Now turn to E6-25A</a:t>
            </a:r>
            <a:endParaRPr lang="en-US" dirty="0"/>
          </a:p>
        </p:txBody>
      </p:sp>
      <p:sp>
        <p:nvSpPr>
          <p:cNvPr id="3" name="Slide Number Placeholder 2"/>
          <p:cNvSpPr>
            <a:spLocks noGrp="1"/>
          </p:cNvSpPr>
          <p:nvPr>
            <p:ph type="sldNum" sz="quarter" idx="12"/>
          </p:nvPr>
        </p:nvSpPr>
        <p:spPr/>
        <p:txBody>
          <a:bodyPr/>
          <a:lstStyle/>
          <a:p>
            <a:fld id="{87989462-1FD5-4211-85BD-E99A4CF90F7A}" type="slidenum">
              <a:rPr lang="en-US" smtClean="0"/>
              <a:pPr/>
              <a:t>28</a:t>
            </a:fld>
            <a:endParaRPr lang="en-US"/>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smtClean="0"/>
              <a:t>E6-25A</a:t>
            </a:r>
            <a:endParaRPr lang="en-US" dirty="0"/>
          </a:p>
        </p:txBody>
      </p:sp>
      <p:sp>
        <p:nvSpPr>
          <p:cNvPr id="44035" name="Rectangle 3"/>
          <p:cNvSpPr>
            <a:spLocks noGrp="1" noChangeArrowheads="1"/>
          </p:cNvSpPr>
          <p:nvPr>
            <p:ph idx="1"/>
          </p:nvPr>
        </p:nvSpPr>
        <p:spPr/>
        <p:txBody>
          <a:bodyPr/>
          <a:lstStyle/>
          <a:p>
            <a:pPr marL="0" indent="0">
              <a:buNone/>
            </a:pPr>
            <a:r>
              <a:rPr lang="en-US" sz="2800" dirty="0" smtClean="0"/>
              <a:t>Data: Freedom Mailbox produces decorative mailboxes. The company’s average cost per unit is $24.43 when it produces 1,300 mailboxes.</a:t>
            </a:r>
          </a:p>
          <a:p>
            <a:endParaRPr lang="en-US" sz="2800" dirty="0" smtClean="0"/>
          </a:p>
          <a:p>
            <a:pPr>
              <a:buNone/>
            </a:pPr>
            <a:r>
              <a:rPr lang="en-US" dirty="0" smtClean="0"/>
              <a:t/>
            </a:r>
            <a:br>
              <a:rPr lang="en-US" dirty="0" smtClean="0"/>
            </a:br>
            <a:endParaRPr lang="en-US" dirty="0" smtClean="0"/>
          </a:p>
        </p:txBody>
      </p:sp>
      <p:sp>
        <p:nvSpPr>
          <p:cNvPr id="4" name="Slide Number Placeholder 3"/>
          <p:cNvSpPr>
            <a:spLocks noGrp="1"/>
          </p:cNvSpPr>
          <p:nvPr>
            <p:ph type="sldNum" sz="quarter" idx="12"/>
          </p:nvPr>
        </p:nvSpPr>
        <p:spPr/>
        <p:txBody>
          <a:bodyPr/>
          <a:lstStyle/>
          <a:p>
            <a:fld id="{87989462-1FD5-4211-85BD-E99A4CF90F7A}" type="slidenum">
              <a:rPr lang="en-US" smtClean="0"/>
              <a:pPr/>
              <a:t>29</a:t>
            </a:fld>
            <a:endParaRPr lang="en-US"/>
          </a:p>
        </p:txBody>
      </p:sp>
      <p:graphicFrame>
        <p:nvGraphicFramePr>
          <p:cNvPr id="17" name="Table 16"/>
          <p:cNvGraphicFramePr>
            <a:graphicFrameLocks noGrp="1"/>
          </p:cNvGraphicFramePr>
          <p:nvPr>
            <p:extLst>
              <p:ext uri="{D42A27DB-BD31-4B8C-83A1-F6EECF244321}">
                <p14:modId xmlns:p14="http://schemas.microsoft.com/office/powerpoint/2010/main" xmlns="" val="3375500047"/>
              </p:ext>
            </p:extLst>
          </p:nvPr>
        </p:nvGraphicFramePr>
        <p:xfrm>
          <a:off x="762000" y="3200400"/>
          <a:ext cx="7924800" cy="4038600"/>
        </p:xfrm>
        <a:graphic>
          <a:graphicData uri="http://schemas.openxmlformats.org/drawingml/2006/table">
            <a:tbl>
              <a:tblPr firstRow="1" bandRow="1">
                <a:tableStyleId>{5940675A-B579-460E-94D1-54222C63F5DA}</a:tableStyleId>
              </a:tblPr>
              <a:tblGrid>
                <a:gridCol w="4648200"/>
                <a:gridCol w="3276600"/>
              </a:tblGrid>
              <a:tr h="370840">
                <a:tc>
                  <a:txBody>
                    <a:bodyPr/>
                    <a:lstStyle/>
                    <a:p>
                      <a:pPr marL="0" indent="0">
                        <a:buFont typeface="+mj-lt"/>
                        <a:buNone/>
                      </a:pPr>
                      <a:r>
                        <a:rPr lang="en-US" sz="2400" dirty="0" smtClean="0"/>
                        <a:t>1. 1,300 x $24.43 	</a:t>
                      </a:r>
                      <a:endParaRPr lang="en-US" sz="2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2400" dirty="0" smtClean="0"/>
                        <a:t>$31,759</a:t>
                      </a:r>
                      <a:endParaRPr lang="en-US" sz="2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endParaRPr lang="en-US" sz="2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2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marL="0" indent="0">
                        <a:buFont typeface="+mj-lt"/>
                        <a:buNone/>
                      </a:pPr>
                      <a:r>
                        <a:rPr lang="en-US" sz="2400" dirty="0" smtClean="0"/>
                        <a:t>2. Total costs</a:t>
                      </a:r>
                      <a:endParaRPr lang="en-US" sz="2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2400" dirty="0" smtClean="0"/>
                        <a:t>$31,759</a:t>
                      </a:r>
                      <a:endParaRPr lang="en-US" sz="2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lvl="1"/>
                      <a:r>
                        <a:rPr lang="en-US" sz="2400" dirty="0" smtClean="0"/>
                        <a:t>Less total fixed costs</a:t>
                      </a:r>
                      <a:endParaRPr lang="en-US" sz="2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2400" u="sng" dirty="0" smtClean="0"/>
                        <a:t>(21,359)</a:t>
                      </a:r>
                      <a:endParaRPr lang="en-US" sz="2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lvl="1"/>
                      <a:r>
                        <a:rPr lang="en-US" sz="2400" dirty="0" smtClean="0"/>
                        <a:t>Total variable costs</a:t>
                      </a:r>
                      <a:endParaRPr lang="en-US" sz="2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2400" dirty="0" smtClean="0"/>
                        <a:t>$10,400</a:t>
                      </a:r>
                      <a:endParaRPr lang="en-US" sz="2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endParaRPr lang="en-US" sz="2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2400" u="sng" dirty="0" smtClean="0"/>
                        <a:t>÷ 1,300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295400">
                <a:tc>
                  <a:txBody>
                    <a:bodyPr/>
                    <a:lstStyle/>
                    <a:p>
                      <a:pPr lvl="1"/>
                      <a:r>
                        <a:rPr lang="en-US" sz="2400" dirty="0" smtClean="0"/>
                        <a:t>Variable cost per mailbox </a:t>
                      </a:r>
                      <a:endParaRPr lang="en-US" sz="2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2400" dirty="0" smtClean="0"/>
                        <a:t> $8.00</a:t>
                      </a:r>
                      <a:endParaRPr lang="en-US" sz="2400" u="sng" dirty="0" smtClean="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smtClean="0"/>
              <a:t>Cost Behavior</a:t>
            </a:r>
            <a:endParaRPr/>
          </a:p>
        </p:txBody>
      </p:sp>
      <p:sp>
        <p:nvSpPr>
          <p:cNvPr id="28675" name="Rectangle 3"/>
          <p:cNvSpPr>
            <a:spLocks noGrp="1" noChangeArrowheads="1"/>
          </p:cNvSpPr>
          <p:nvPr>
            <p:ph idx="1"/>
          </p:nvPr>
        </p:nvSpPr>
        <p:spPr/>
        <p:txBody>
          <a:bodyPr/>
          <a:lstStyle/>
          <a:p>
            <a:pPr marL="0" indent="0" eaLnBrk="1" hangingPunct="1">
              <a:buFontTx/>
              <a:buNone/>
            </a:pPr>
            <a:r>
              <a:rPr lang="en-US" b="1" dirty="0" smtClean="0"/>
              <a:t>Cost behavior</a:t>
            </a:r>
            <a:r>
              <a:rPr lang="en-US" dirty="0" smtClean="0"/>
              <a:t>—how costs change as volume changes. </a:t>
            </a:r>
            <a:br>
              <a:rPr lang="en-US" dirty="0" smtClean="0"/>
            </a:br>
            <a:endParaRPr lang="en-US" dirty="0" smtClean="0"/>
          </a:p>
          <a:p>
            <a:pPr marL="0" indent="0" eaLnBrk="1" hangingPunct="1">
              <a:buFontTx/>
              <a:buNone/>
            </a:pPr>
            <a:r>
              <a:rPr lang="en-US" dirty="0" smtClean="0"/>
              <a:t>There are three common cost behaviors: </a:t>
            </a:r>
          </a:p>
          <a:p>
            <a:pPr marL="990600" lvl="1" indent="-533400" eaLnBrk="1" hangingPunct="1">
              <a:buFont typeface="Wingdings" pitchFamily="2" charset="2"/>
              <a:buAutoNum type="arabicPeriod"/>
            </a:pPr>
            <a:r>
              <a:rPr lang="en-US" sz="2800" dirty="0" smtClean="0"/>
              <a:t>Variable costs</a:t>
            </a:r>
          </a:p>
          <a:p>
            <a:pPr marL="990600" lvl="1" indent="-533400" eaLnBrk="1" hangingPunct="1">
              <a:buFont typeface="Wingdings" pitchFamily="2" charset="2"/>
              <a:buAutoNum type="arabicPeriod"/>
            </a:pPr>
            <a:r>
              <a:rPr lang="en-US" sz="2800" dirty="0" smtClean="0"/>
              <a:t>Fixed costs</a:t>
            </a:r>
          </a:p>
          <a:p>
            <a:pPr marL="990600" lvl="1" indent="-533400" eaLnBrk="1" hangingPunct="1">
              <a:buFont typeface="Wingdings" pitchFamily="2" charset="2"/>
              <a:buAutoNum type="arabicPeriod"/>
            </a:pPr>
            <a:r>
              <a:rPr lang="en-US" sz="2800" dirty="0" smtClean="0"/>
              <a:t>Mixed costs</a:t>
            </a:r>
          </a:p>
        </p:txBody>
      </p:sp>
      <p:sp>
        <p:nvSpPr>
          <p:cNvPr id="4" name="Slide Number Placeholder 3"/>
          <p:cNvSpPr>
            <a:spLocks noGrp="1"/>
          </p:cNvSpPr>
          <p:nvPr>
            <p:ph type="sldNum" sz="quarter" idx="12"/>
          </p:nvPr>
        </p:nvSpPr>
        <p:spPr/>
        <p:txBody>
          <a:bodyPr/>
          <a:lstStyle/>
          <a:p>
            <a:fld id="{87989462-1FD5-4211-85BD-E99A4CF90F7A}" type="slidenum">
              <a:rPr lang="en-US" smtClean="0"/>
              <a:pPr/>
              <a:t>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dirty="0" smtClean="0"/>
              <a:t>E6-25A</a:t>
            </a:r>
            <a:endParaRPr lang="en-US" dirty="0"/>
          </a:p>
        </p:txBody>
      </p:sp>
      <p:sp>
        <p:nvSpPr>
          <p:cNvPr id="45059" name="Rectangle 3"/>
          <p:cNvSpPr>
            <a:spLocks noGrp="1" noChangeArrowheads="1"/>
          </p:cNvSpPr>
          <p:nvPr>
            <p:ph idx="1"/>
          </p:nvPr>
        </p:nvSpPr>
        <p:spPr/>
        <p:txBody>
          <a:bodyPr/>
          <a:lstStyle/>
          <a:p>
            <a:pPr marL="0" indent="0">
              <a:buNone/>
            </a:pPr>
            <a:r>
              <a:rPr lang="en-US" dirty="0" smtClean="0"/>
              <a:t>3. y = $8.00x + $21,359</a:t>
            </a:r>
            <a:br>
              <a:rPr lang="en-US" dirty="0" smtClean="0"/>
            </a:br>
            <a:endParaRPr lang="en-US" dirty="0" smtClean="0"/>
          </a:p>
          <a:p>
            <a:pPr marL="0" indent="0">
              <a:buNone/>
            </a:pPr>
            <a:r>
              <a:rPr lang="en-US" dirty="0" smtClean="0"/>
              <a:t>4. $24.43 x 1,700 mailboxes = $41,531</a:t>
            </a:r>
            <a:br>
              <a:rPr lang="en-US" dirty="0" smtClean="0"/>
            </a:br>
            <a:endParaRPr lang="en-US" dirty="0" smtClean="0"/>
          </a:p>
          <a:p>
            <a:pPr marL="0" indent="0">
              <a:buNone/>
            </a:pPr>
            <a:r>
              <a:rPr lang="en-US" dirty="0" smtClean="0"/>
              <a:t>5. y = ($8.00 x 1,700) + $21,359 = $34,959</a:t>
            </a:r>
          </a:p>
          <a:p>
            <a:endParaRPr lang="en-US" dirty="0" smtClean="0"/>
          </a:p>
        </p:txBody>
      </p:sp>
      <p:sp>
        <p:nvSpPr>
          <p:cNvPr id="4" name="Slide Number Placeholder 3"/>
          <p:cNvSpPr>
            <a:spLocks noGrp="1"/>
          </p:cNvSpPr>
          <p:nvPr>
            <p:ph type="sldNum" sz="quarter" idx="12"/>
          </p:nvPr>
        </p:nvSpPr>
        <p:spPr/>
        <p:txBody>
          <a:bodyPr/>
          <a:lstStyle/>
          <a:p>
            <a:fld id="{87989462-1FD5-4211-85BD-E99A4CF90F7A}" type="slidenum">
              <a:rPr lang="en-US" smtClean="0"/>
              <a:pPr/>
              <a:t>30</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defRPr/>
            </a:pPr>
            <a:r>
              <a:rPr lang="en-US" dirty="0" smtClean="0"/>
              <a:t>E6-25A</a:t>
            </a:r>
            <a:endParaRPr dirty="0"/>
          </a:p>
        </p:txBody>
      </p:sp>
      <p:sp>
        <p:nvSpPr>
          <p:cNvPr id="46083" name="Rectangle 3"/>
          <p:cNvSpPr>
            <a:spLocks noGrp="1" noChangeArrowheads="1"/>
          </p:cNvSpPr>
          <p:nvPr>
            <p:ph idx="1"/>
          </p:nvPr>
        </p:nvSpPr>
        <p:spPr/>
        <p:txBody>
          <a:bodyPr/>
          <a:lstStyle/>
          <a:p>
            <a:pPr marL="0" indent="0" eaLnBrk="1" hangingPunct="1">
              <a:buNone/>
              <a:tabLst>
                <a:tab pos="628650" algn="l"/>
                <a:tab pos="7372350" algn="dec"/>
              </a:tabLst>
            </a:pPr>
            <a:r>
              <a:rPr lang="en-US" dirty="0" smtClean="0"/>
              <a:t>6.  Using average at 1,700	$41,531</a:t>
            </a:r>
          </a:p>
          <a:p>
            <a:pPr>
              <a:buNone/>
              <a:tabLst>
                <a:tab pos="628650" algn="l"/>
                <a:tab pos="7372350" algn="dec"/>
              </a:tabLst>
            </a:pPr>
            <a:r>
              <a:rPr lang="en-US" dirty="0" smtClean="0"/>
              <a:t>	  Using cost equation	</a:t>
            </a:r>
            <a:r>
              <a:rPr lang="en-US" u="sng" dirty="0" smtClean="0"/>
              <a:t>$34,959</a:t>
            </a:r>
            <a:endParaRPr lang="en-US" u="sng" dirty="0" smtClean="0">
              <a:cs typeface="Arial" pitchFamily="34" charset="0"/>
            </a:endParaRPr>
          </a:p>
          <a:p>
            <a:pPr eaLnBrk="1" hangingPunct="1">
              <a:buFontTx/>
              <a:buNone/>
              <a:tabLst>
                <a:tab pos="628650" algn="l"/>
                <a:tab pos="7372350" algn="dec"/>
              </a:tabLst>
            </a:pPr>
            <a:r>
              <a:rPr lang="en-US" dirty="0" smtClean="0">
                <a:cs typeface="Arial" pitchFamily="34" charset="0"/>
              </a:rPr>
              <a:t>			$6,572</a:t>
            </a:r>
          </a:p>
          <a:p>
            <a:pPr eaLnBrk="1" hangingPunct="1">
              <a:buFontTx/>
              <a:buNone/>
              <a:tabLst>
                <a:tab pos="628650" algn="l"/>
                <a:tab pos="7372350" algn="dec"/>
              </a:tabLst>
            </a:pPr>
            <a:endParaRPr lang="en-US" u="sng" dirty="0" smtClean="0">
              <a:cs typeface="Arial" pitchFamily="34" charset="0"/>
            </a:endParaRPr>
          </a:p>
        </p:txBody>
      </p:sp>
      <p:sp>
        <p:nvSpPr>
          <p:cNvPr id="4" name="Slide Number Placeholder 3"/>
          <p:cNvSpPr>
            <a:spLocks noGrp="1"/>
          </p:cNvSpPr>
          <p:nvPr>
            <p:ph type="sldNum" sz="quarter" idx="12"/>
          </p:nvPr>
        </p:nvSpPr>
        <p:spPr/>
        <p:txBody>
          <a:bodyPr/>
          <a:lstStyle/>
          <a:p>
            <a:fld id="{87989462-1FD5-4211-85BD-E99A4CF90F7A}" type="slidenum">
              <a:rPr lang="en-US" smtClean="0"/>
              <a:pPr/>
              <a:t>31</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 and Cost Behavior</a:t>
            </a:r>
            <a:endParaRPr lang="en-US" dirty="0"/>
          </a:p>
        </p:txBody>
      </p:sp>
      <p:sp>
        <p:nvSpPr>
          <p:cNvPr id="3" name="Slide Number Placeholder 2"/>
          <p:cNvSpPr>
            <a:spLocks noGrp="1"/>
          </p:cNvSpPr>
          <p:nvPr>
            <p:ph type="sldNum" sz="quarter" idx="12"/>
          </p:nvPr>
        </p:nvSpPr>
        <p:spPr/>
        <p:txBody>
          <a:bodyPr/>
          <a:lstStyle/>
          <a:p>
            <a:fld id="{87989462-1FD5-4211-85BD-E99A4CF90F7A}" type="slidenum">
              <a:rPr lang="en-US" smtClean="0"/>
              <a:pPr/>
              <a:t>32</a:t>
            </a:fld>
            <a:endParaRPr lang="en-US"/>
          </a:p>
        </p:txBody>
      </p:sp>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Sustainable companies and changes in cost behavior</a:t>
            </a:r>
          </a:p>
          <a:p>
            <a:pPr marL="800100" lvl="1" indent="-342900" fontAlgn="auto">
              <a:spcBef>
                <a:spcPct val="20000"/>
              </a:spcBef>
              <a:spcAft>
                <a:spcPts val="0"/>
              </a:spcAft>
              <a:buFont typeface="Arial" pitchFamily="34" charset="0"/>
              <a:buChar char="•"/>
            </a:pPr>
            <a:r>
              <a:rPr lang="en-US" sz="3200" dirty="0" smtClean="0">
                <a:latin typeface="+mn-lt"/>
                <a:cs typeface="+mn-cs"/>
              </a:rPr>
              <a:t>E-banking and </a:t>
            </a:r>
            <a:r>
              <a:rPr lang="en-US" sz="3200" dirty="0" err="1" smtClean="0">
                <a:latin typeface="+mn-lt"/>
                <a:cs typeface="+mn-cs"/>
              </a:rPr>
              <a:t>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-billing drive down </a:t>
            </a:r>
            <a:r>
              <a:rPr lang="en-US" sz="3200" dirty="0" smtClean="0">
                <a:latin typeface="+mn-lt"/>
                <a:cs typeface="+mn-cs"/>
              </a:rPr>
              <a:t>variable costs</a:t>
            </a:r>
          </a:p>
          <a:p>
            <a:pPr marL="342900" indent="-342900" fontAlgn="auto">
              <a:spcBef>
                <a:spcPct val="20000"/>
              </a:spcBef>
              <a:spcAft>
                <a:spcPts val="0"/>
              </a:spcAft>
              <a:buFont typeface="Arial" pitchFamily="34" charset="0"/>
              <a:buChar char="•"/>
            </a:pPr>
            <a:r>
              <a:rPr kumimoji="0" lang="en-US" sz="3200" b="0" i="0" u="none" strike="noStrike" kern="1200" cap="none" spc="0" normalizeH="0" noProof="0" dirty="0" smtClean="0">
                <a:ln>
                  <a:noFill/>
                </a:ln>
                <a:solidFill>
                  <a:schemeClr val="tx1"/>
                </a:solidFill>
                <a:effectLst/>
                <a:uLnTx/>
                <a:uFillTx/>
                <a:latin typeface="+mn-lt"/>
                <a:ea typeface="+mn-ea"/>
                <a:cs typeface="+mn-cs"/>
              </a:rPr>
              <a:t>Greener </a:t>
            </a:r>
            <a:r>
              <a:rPr kumimoji="0" lang="en-US" sz="3200" b="0" i="0" u="none" strike="noStrike" kern="1200" cap="none" spc="0" normalizeH="0" noProof="0" dirty="0" err="1" smtClean="0">
                <a:ln>
                  <a:noFill/>
                </a:ln>
                <a:solidFill>
                  <a:schemeClr val="tx1"/>
                </a:solidFill>
                <a:effectLst/>
                <a:uLnTx/>
                <a:uFillTx/>
                <a:latin typeface="+mn-lt"/>
                <a:ea typeface="+mn-ea"/>
                <a:cs typeface="+mn-cs"/>
              </a:rPr>
              <a:t>lifestlyes</a:t>
            </a:r>
            <a:endParaRPr kumimoji="0" lang="en-US" sz="3200" b="0" i="0" u="none" strike="noStrike" kern="1200" cap="none" spc="0" normalizeH="0" noProof="0" dirty="0" smtClean="0">
              <a:ln>
                <a:noFill/>
              </a:ln>
              <a:solidFill>
                <a:schemeClr val="tx1"/>
              </a:solidFill>
              <a:effectLst/>
              <a:uLnTx/>
              <a:uFillTx/>
              <a:latin typeface="+mn-lt"/>
              <a:ea typeface="+mn-ea"/>
              <a:cs typeface="+mn-cs"/>
            </a:endParaRPr>
          </a:p>
          <a:p>
            <a:pPr marL="342900" indent="-342900" fontAlgn="auto">
              <a:spcBef>
                <a:spcPct val="20000"/>
              </a:spcBef>
              <a:spcAft>
                <a:spcPts val="0"/>
              </a:spcAft>
              <a:buFont typeface="Arial" pitchFamily="34" charset="0"/>
              <a:buChar char="•"/>
            </a:pPr>
            <a:r>
              <a:rPr lang="en-US" sz="3200" noProof="0" dirty="0" smtClean="0">
                <a:latin typeface="+mn-lt"/>
                <a:cs typeface="+mn-cs"/>
              </a:rPr>
              <a:t>Environmental Impact</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990600"/>
            <a:ext cx="7772400" cy="1470025"/>
          </a:xfrm>
        </p:spPr>
        <p:txBody>
          <a:bodyPr rtlCol="0">
            <a:normAutofit/>
          </a:bodyPr>
          <a:lstStyle/>
          <a:p>
            <a:pPr fontAlgn="auto">
              <a:spcAft>
                <a:spcPts val="0"/>
              </a:spcAft>
              <a:defRPr/>
            </a:pPr>
            <a:r>
              <a:rPr lang="en-US" sz="6000" dirty="0" smtClean="0">
                <a:ea typeface="+mj-ea"/>
                <a:cs typeface="+mj-cs"/>
              </a:rPr>
              <a:t>Objective 3</a:t>
            </a:r>
            <a:endParaRPr lang="en-US" sz="6000" dirty="0">
              <a:ea typeface="+mj-ea"/>
              <a:cs typeface="+mj-cs"/>
            </a:endParaRPr>
          </a:p>
        </p:txBody>
      </p:sp>
      <p:sp>
        <p:nvSpPr>
          <p:cNvPr id="21507" name="Rectangle 3"/>
          <p:cNvSpPr>
            <a:spLocks noGrp="1" noChangeArrowheads="1"/>
          </p:cNvSpPr>
          <p:nvPr>
            <p:ph type="subTitle" idx="1"/>
          </p:nvPr>
        </p:nvSpPr>
        <p:spPr>
          <a:xfrm>
            <a:off x="1143000" y="2438400"/>
            <a:ext cx="6858000" cy="1752600"/>
          </a:xfrm>
        </p:spPr>
        <p:txBody>
          <a:bodyPr/>
          <a:lstStyle/>
          <a:p>
            <a:r>
              <a:rPr lang="en-US" dirty="0" smtClean="0"/>
              <a:t>Use account analysis and scatter plots to analyze cost behavior</a:t>
            </a:r>
          </a:p>
        </p:txBody>
      </p:sp>
      <p:sp>
        <p:nvSpPr>
          <p:cNvPr id="7" name="Slide Number Placeholder 6"/>
          <p:cNvSpPr>
            <a:spLocks noGrp="1"/>
          </p:cNvSpPr>
          <p:nvPr>
            <p:ph type="sldNum" sz="quarter" idx="12"/>
          </p:nvPr>
        </p:nvSpPr>
        <p:spPr/>
        <p:txBody>
          <a:bodyPr/>
          <a:lstStyle/>
          <a:p>
            <a:pPr>
              <a:defRPr/>
            </a:pPr>
            <a:fld id="{6835A293-2120-194A-B789-ADBF7BDB64B8}" type="slidenum">
              <a:rPr lang="en-US"/>
              <a:pPr>
                <a:defRPr/>
              </a:pPr>
              <a:t>33</a:t>
            </a:fld>
            <a:endParaRPr lang="en-US"/>
          </a:p>
        </p:txBody>
      </p:sp>
      <p:pic>
        <p:nvPicPr>
          <p:cNvPr id="6" name="Picture 5"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smtClean="0"/>
              <a:t>Cost Behavior Analysis	</a:t>
            </a:r>
            <a:endParaRPr lang="en-US"/>
          </a:p>
        </p:txBody>
      </p:sp>
      <p:sp>
        <p:nvSpPr>
          <p:cNvPr id="45059" name="Rectangle 3"/>
          <p:cNvSpPr>
            <a:spLocks noGrp="1" noChangeArrowheads="1"/>
          </p:cNvSpPr>
          <p:nvPr>
            <p:ph idx="1"/>
          </p:nvPr>
        </p:nvSpPr>
        <p:spPr/>
        <p:txBody>
          <a:bodyPr/>
          <a:lstStyle/>
          <a:p>
            <a:r>
              <a:rPr lang="en-US" dirty="0" smtClean="0"/>
              <a:t>Four methods to analyze cost behavior</a:t>
            </a:r>
          </a:p>
          <a:p>
            <a:pPr lvl="1"/>
            <a:r>
              <a:rPr lang="en-US" dirty="0" smtClean="0"/>
              <a:t>Account Analysis</a:t>
            </a:r>
          </a:p>
          <a:p>
            <a:pPr lvl="1"/>
            <a:r>
              <a:rPr lang="en-US" dirty="0" smtClean="0"/>
              <a:t>Scatter Plots</a:t>
            </a:r>
          </a:p>
          <a:p>
            <a:pPr lvl="1"/>
            <a:r>
              <a:rPr lang="en-US" dirty="0" smtClean="0"/>
              <a:t>High-Low Method</a:t>
            </a:r>
          </a:p>
          <a:p>
            <a:pPr lvl="1"/>
            <a:r>
              <a:rPr lang="en-US" dirty="0" smtClean="0"/>
              <a:t>Regression Analysis</a:t>
            </a:r>
          </a:p>
        </p:txBody>
      </p:sp>
      <p:sp>
        <p:nvSpPr>
          <p:cNvPr id="4" name="Slide Number Placeholder 3"/>
          <p:cNvSpPr>
            <a:spLocks noGrp="1"/>
          </p:cNvSpPr>
          <p:nvPr>
            <p:ph type="sldNum" sz="quarter" idx="12"/>
          </p:nvPr>
        </p:nvSpPr>
        <p:spPr/>
        <p:txBody>
          <a:bodyPr/>
          <a:lstStyle/>
          <a:p>
            <a:fld id="{87989462-1FD5-4211-85BD-E99A4CF90F7A}" type="slidenum">
              <a:rPr lang="en-US" smtClean="0"/>
              <a:pPr/>
              <a:t>34</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8" name="Rectangle 2"/>
          <p:cNvSpPr>
            <a:spLocks noGrp="1" noChangeArrowheads="1"/>
          </p:cNvSpPr>
          <p:nvPr>
            <p:ph type="title"/>
          </p:nvPr>
        </p:nvSpPr>
        <p:spPr/>
        <p:txBody>
          <a:bodyPr/>
          <a:lstStyle/>
          <a:p>
            <a:pPr eaLnBrk="1" hangingPunct="1"/>
            <a:r>
              <a:rPr lang="en-US" smtClean="0"/>
              <a:t>Account Analysis	</a:t>
            </a:r>
          </a:p>
        </p:txBody>
      </p:sp>
      <p:sp>
        <p:nvSpPr>
          <p:cNvPr id="195589" name="Rectangle 3"/>
          <p:cNvSpPr>
            <a:spLocks noGrp="1" noChangeArrowheads="1"/>
          </p:cNvSpPr>
          <p:nvPr>
            <p:ph idx="1"/>
          </p:nvPr>
        </p:nvSpPr>
        <p:spPr/>
        <p:txBody>
          <a:bodyPr/>
          <a:lstStyle/>
          <a:p>
            <a:pPr eaLnBrk="1" hangingPunct="1"/>
            <a:r>
              <a:rPr lang="en-US" dirty="0" smtClean="0"/>
              <a:t>Use of judgment to classify each general ledger account as variable, fixed, or mixed</a:t>
            </a:r>
          </a:p>
          <a:p>
            <a:pPr eaLnBrk="1" hangingPunct="1">
              <a:buNone/>
            </a:pPr>
            <a:endParaRPr lang="en-US" dirty="0" smtClean="0"/>
          </a:p>
          <a:p>
            <a:pPr eaLnBrk="1" hangingPunct="1"/>
            <a:r>
              <a:rPr lang="en-US" dirty="0" smtClean="0"/>
              <a:t>Subjective</a:t>
            </a:r>
          </a:p>
        </p:txBody>
      </p:sp>
      <p:sp>
        <p:nvSpPr>
          <p:cNvPr id="5" name="Slide Number Placeholder 4"/>
          <p:cNvSpPr>
            <a:spLocks noGrp="1"/>
          </p:cNvSpPr>
          <p:nvPr>
            <p:ph type="sldNum" sz="quarter" idx="12"/>
          </p:nvPr>
        </p:nvSpPr>
        <p:spPr/>
        <p:txBody>
          <a:bodyPr/>
          <a:lstStyle/>
          <a:p>
            <a:fld id="{87989462-1FD5-4211-85BD-E99A4CF90F7A}" type="slidenum">
              <a:rPr lang="en-US" smtClean="0"/>
              <a:pPr/>
              <a:t>35</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558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558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9"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smtClean="0"/>
              <a:t>Scatter Plots</a:t>
            </a:r>
            <a:endParaRPr lang="en-US"/>
          </a:p>
        </p:txBody>
      </p:sp>
      <p:sp>
        <p:nvSpPr>
          <p:cNvPr id="46083" name="Rectangle 3"/>
          <p:cNvSpPr>
            <a:spLocks noGrp="1" noChangeArrowheads="1"/>
          </p:cNvSpPr>
          <p:nvPr>
            <p:ph idx="1"/>
          </p:nvPr>
        </p:nvSpPr>
        <p:spPr/>
        <p:txBody>
          <a:bodyPr>
            <a:normAutofit lnSpcReduction="10000"/>
          </a:bodyPr>
          <a:lstStyle/>
          <a:p>
            <a:r>
              <a:rPr lang="en-US" dirty="0" smtClean="0"/>
              <a:t>Use historical data to determine a cost’s behavior</a:t>
            </a:r>
            <a:br>
              <a:rPr lang="en-US" dirty="0" smtClean="0"/>
            </a:br>
            <a:endParaRPr lang="en-US" dirty="0" smtClean="0"/>
          </a:p>
          <a:p>
            <a:r>
              <a:rPr lang="en-US" dirty="0" smtClean="0"/>
              <a:t>Scatter plot is the graph of historical cost data on the y-axis and volume data on the x-axis</a:t>
            </a:r>
            <a:br>
              <a:rPr lang="en-US" dirty="0" smtClean="0"/>
            </a:br>
            <a:endParaRPr lang="en-US" dirty="0" smtClean="0"/>
          </a:p>
          <a:p>
            <a:r>
              <a:rPr lang="en-US" dirty="0" smtClean="0"/>
              <a:t>Helps managers visually determine how strong the relationship is between the cost and the volume of the chosen activity base</a:t>
            </a:r>
          </a:p>
        </p:txBody>
      </p:sp>
      <p:sp>
        <p:nvSpPr>
          <p:cNvPr id="4" name="Slide Number Placeholder 3"/>
          <p:cNvSpPr>
            <a:spLocks noGrp="1"/>
          </p:cNvSpPr>
          <p:nvPr>
            <p:ph type="sldNum" sz="quarter" idx="12"/>
          </p:nvPr>
        </p:nvSpPr>
        <p:spPr/>
        <p:txBody>
          <a:bodyPr/>
          <a:lstStyle/>
          <a:p>
            <a:fld id="{87989462-1FD5-4211-85BD-E99A4CF90F7A}" type="slidenum">
              <a:rPr lang="en-US" smtClean="0"/>
              <a:pPr/>
              <a:t>36</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smtClean="0"/>
              <a:t>Scatter Plot Example</a:t>
            </a:r>
            <a:endParaRPr lang="en-US"/>
          </a:p>
        </p:txBody>
      </p:sp>
      <p:grpSp>
        <p:nvGrpSpPr>
          <p:cNvPr id="14" name="Group 13"/>
          <p:cNvGrpSpPr/>
          <p:nvPr/>
        </p:nvGrpSpPr>
        <p:grpSpPr>
          <a:xfrm>
            <a:off x="149225" y="1752600"/>
            <a:ext cx="8845550" cy="4837331"/>
            <a:chOff x="0" y="1752600"/>
            <a:chExt cx="8845550" cy="4837331"/>
          </a:xfrm>
        </p:grpSpPr>
        <p:pic>
          <p:nvPicPr>
            <p:cNvPr id="47107" name="Picture 6"/>
            <p:cNvPicPr>
              <a:picLocks noChangeAspect="1" noChangeArrowheads="1"/>
            </p:cNvPicPr>
            <p:nvPr/>
          </p:nvPicPr>
          <p:blipFill>
            <a:blip r:embed="rId3" cstate="print"/>
            <a:srcRect/>
            <a:stretch>
              <a:fillRect/>
            </a:stretch>
          </p:blipFill>
          <p:spPr bwMode="auto">
            <a:xfrm>
              <a:off x="685800" y="1752600"/>
              <a:ext cx="8159750" cy="4271963"/>
            </a:xfrm>
            <a:prstGeom prst="rect">
              <a:avLst/>
            </a:prstGeom>
            <a:noFill/>
            <a:ln w="9525">
              <a:noFill/>
              <a:miter lim="800000"/>
              <a:headEnd/>
              <a:tailEnd/>
            </a:ln>
          </p:spPr>
        </p:pic>
        <p:sp>
          <p:nvSpPr>
            <p:cNvPr id="4" name="TextBox 3"/>
            <p:cNvSpPr txBox="1"/>
            <p:nvPr/>
          </p:nvSpPr>
          <p:spPr>
            <a:xfrm>
              <a:off x="1371600" y="5943600"/>
              <a:ext cx="6705600" cy="646331"/>
            </a:xfrm>
            <a:prstGeom prst="rect">
              <a:avLst/>
            </a:prstGeom>
            <a:noFill/>
          </p:spPr>
          <p:txBody>
            <a:bodyPr wrap="square" rtlCol="0">
              <a:spAutoFit/>
            </a:bodyPr>
            <a:lstStyle/>
            <a:p>
              <a:r>
                <a:rPr lang="en-US" sz="3600" dirty="0" smtClean="0">
                  <a:latin typeface="+mn-lt"/>
                </a:rPr>
                <a:t>Miles Driven</a:t>
              </a:r>
              <a:endParaRPr lang="en-US" sz="3600" dirty="0">
                <a:latin typeface="+mn-lt"/>
              </a:endParaRPr>
            </a:p>
          </p:txBody>
        </p:sp>
        <p:sp>
          <p:nvSpPr>
            <p:cNvPr id="5" name="TextBox 4"/>
            <p:cNvSpPr txBox="1"/>
            <p:nvPr/>
          </p:nvSpPr>
          <p:spPr>
            <a:xfrm rot="16200000">
              <a:off x="-788938" y="2617738"/>
              <a:ext cx="3886200" cy="2308324"/>
            </a:xfrm>
            <a:prstGeom prst="rect">
              <a:avLst/>
            </a:prstGeom>
            <a:noFill/>
          </p:spPr>
          <p:txBody>
            <a:bodyPr wrap="square" rtlCol="0">
              <a:spAutoFit/>
            </a:bodyPr>
            <a:lstStyle/>
            <a:p>
              <a:pPr algn="ctr"/>
              <a:r>
                <a:rPr lang="en-US" sz="3600" dirty="0" smtClean="0">
                  <a:latin typeface="+mn-lt"/>
                </a:rPr>
                <a:t>Total Cost</a:t>
              </a:r>
            </a:p>
            <a:p>
              <a:pPr algn="ctr"/>
              <a:endParaRPr lang="en-US" sz="3600" dirty="0" smtClean="0">
                <a:latin typeface="+mn-lt"/>
              </a:endParaRPr>
            </a:p>
            <a:p>
              <a:pPr algn="ctr"/>
              <a:endParaRPr lang="en-US" sz="3600" dirty="0" smtClean="0">
                <a:latin typeface="+mn-lt"/>
              </a:endParaRPr>
            </a:p>
            <a:p>
              <a:pPr algn="ctr"/>
              <a:endParaRPr lang="en-US" sz="3600" dirty="0">
                <a:latin typeface="+mn-lt"/>
              </a:endParaRPr>
            </a:p>
          </p:txBody>
        </p:sp>
      </p:grpSp>
      <p:sp>
        <p:nvSpPr>
          <p:cNvPr id="7" name="Slide Number Placeholder 6"/>
          <p:cNvSpPr>
            <a:spLocks noGrp="1"/>
          </p:cNvSpPr>
          <p:nvPr>
            <p:ph type="sldNum" sz="quarter" idx="12"/>
          </p:nvPr>
        </p:nvSpPr>
        <p:spPr/>
        <p:txBody>
          <a:bodyPr/>
          <a:lstStyle/>
          <a:p>
            <a:fld id="{87989462-1FD5-4211-85BD-E99A4CF90F7A}" type="slidenum">
              <a:rPr lang="en-US" smtClean="0"/>
              <a:pPr/>
              <a:t>37</a:t>
            </a:fld>
            <a:endParaRPr lang="en-US"/>
          </a:p>
        </p:txBody>
      </p:sp>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990600"/>
            <a:ext cx="7772400" cy="1470025"/>
          </a:xfrm>
        </p:spPr>
        <p:txBody>
          <a:bodyPr rtlCol="0">
            <a:normAutofit/>
          </a:bodyPr>
          <a:lstStyle/>
          <a:p>
            <a:pPr fontAlgn="auto">
              <a:spcAft>
                <a:spcPts val="0"/>
              </a:spcAft>
              <a:defRPr/>
            </a:pPr>
            <a:r>
              <a:rPr lang="en-US" sz="6000" dirty="0" smtClean="0">
                <a:ea typeface="+mj-ea"/>
                <a:cs typeface="+mj-cs"/>
              </a:rPr>
              <a:t>Objective 4</a:t>
            </a:r>
            <a:endParaRPr lang="en-US" sz="6000" dirty="0">
              <a:ea typeface="+mj-ea"/>
              <a:cs typeface="+mj-cs"/>
            </a:endParaRPr>
          </a:p>
        </p:txBody>
      </p:sp>
      <p:sp>
        <p:nvSpPr>
          <p:cNvPr id="21507" name="Rectangle 3"/>
          <p:cNvSpPr>
            <a:spLocks noGrp="1" noChangeArrowheads="1"/>
          </p:cNvSpPr>
          <p:nvPr>
            <p:ph type="subTitle" idx="1"/>
          </p:nvPr>
        </p:nvSpPr>
        <p:spPr>
          <a:xfrm>
            <a:off x="1143000" y="2438400"/>
            <a:ext cx="6858000" cy="1752600"/>
          </a:xfrm>
        </p:spPr>
        <p:txBody>
          <a:bodyPr/>
          <a:lstStyle/>
          <a:p>
            <a:r>
              <a:rPr lang="en-US" dirty="0" smtClean="0"/>
              <a:t>Use the high-low method to analyze cost behavior</a:t>
            </a:r>
          </a:p>
        </p:txBody>
      </p:sp>
      <p:sp>
        <p:nvSpPr>
          <p:cNvPr id="7" name="Slide Number Placeholder 6"/>
          <p:cNvSpPr>
            <a:spLocks noGrp="1"/>
          </p:cNvSpPr>
          <p:nvPr>
            <p:ph type="sldNum" sz="quarter" idx="12"/>
          </p:nvPr>
        </p:nvSpPr>
        <p:spPr/>
        <p:txBody>
          <a:bodyPr/>
          <a:lstStyle/>
          <a:p>
            <a:pPr>
              <a:defRPr/>
            </a:pPr>
            <a:fld id="{6835A293-2120-194A-B789-ADBF7BDB64B8}" type="slidenum">
              <a:rPr lang="en-US"/>
              <a:pPr>
                <a:defRPr/>
              </a:pPr>
              <a:t>38</a:t>
            </a:fld>
            <a:endParaRPr lang="en-US"/>
          </a:p>
        </p:txBody>
      </p:sp>
      <p:pic>
        <p:nvPicPr>
          <p:cNvPr id="6" name="Picture 5"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High-Low Method</a:t>
            </a:r>
            <a:endParaRPr lang="en-US"/>
          </a:p>
        </p:txBody>
      </p:sp>
      <p:sp>
        <p:nvSpPr>
          <p:cNvPr id="3" name="Content Placeholder 2"/>
          <p:cNvSpPr>
            <a:spLocks noGrp="1"/>
          </p:cNvSpPr>
          <p:nvPr>
            <p:ph idx="1"/>
          </p:nvPr>
        </p:nvSpPr>
        <p:spPr>
          <a:xfrm>
            <a:off x="457200" y="1600200"/>
            <a:ext cx="8686800" cy="4525963"/>
          </a:xfrm>
        </p:spPr>
        <p:txBody>
          <a:bodyPr/>
          <a:lstStyle/>
          <a:p>
            <a:pPr>
              <a:buNone/>
            </a:pPr>
            <a:r>
              <a:rPr lang="en-US" sz="3000" b="1" dirty="0" smtClean="0"/>
              <a:t>Step 1</a:t>
            </a:r>
            <a:r>
              <a:rPr lang="en-US" sz="3000" dirty="0" smtClean="0"/>
              <a:t>: Find variable cost per unit (slope) of cost line </a:t>
            </a:r>
          </a:p>
          <a:p>
            <a:pPr>
              <a:buNone/>
            </a:pPr>
            <a:r>
              <a:rPr lang="en-US" sz="3000" b="1" dirty="0" smtClean="0"/>
              <a:t>Step 2</a:t>
            </a:r>
            <a:r>
              <a:rPr lang="en-US" sz="3000" dirty="0" smtClean="0"/>
              <a:t>: Find the fixed costs (vertical intercept)</a:t>
            </a:r>
          </a:p>
          <a:p>
            <a:pPr>
              <a:buNone/>
            </a:pPr>
            <a:r>
              <a:rPr lang="en-US" sz="3000" b="1" dirty="0" smtClean="0"/>
              <a:t>Step 3</a:t>
            </a:r>
            <a:r>
              <a:rPr lang="en-US" sz="3000" dirty="0" smtClean="0"/>
              <a:t>: Create the cost equation</a:t>
            </a:r>
          </a:p>
          <a:p>
            <a:endParaRPr lang="en-US" dirty="0" smtClean="0"/>
          </a:p>
          <a:p>
            <a:pPr>
              <a:buNone/>
            </a:pPr>
            <a:r>
              <a:rPr lang="en-US" dirty="0" smtClean="0"/>
              <a:t>Advantage: Easy to use</a:t>
            </a:r>
          </a:p>
          <a:p>
            <a:pPr>
              <a:buNone/>
            </a:pPr>
            <a:r>
              <a:rPr lang="en-US" dirty="0" smtClean="0"/>
              <a:t>Disadvantage:  Only uses 2 data points</a:t>
            </a:r>
          </a:p>
        </p:txBody>
      </p:sp>
      <p:sp>
        <p:nvSpPr>
          <p:cNvPr id="4" name="Slide Number Placeholder 3"/>
          <p:cNvSpPr>
            <a:spLocks noGrp="1"/>
          </p:cNvSpPr>
          <p:nvPr>
            <p:ph type="sldNum" sz="quarter" idx="12"/>
          </p:nvPr>
        </p:nvSpPr>
        <p:spPr/>
        <p:txBody>
          <a:bodyPr/>
          <a:lstStyle/>
          <a:p>
            <a:fld id="{87989462-1FD5-4211-85BD-E99A4CF90F7A}" type="slidenum">
              <a:rPr lang="en-US" smtClean="0"/>
              <a:pPr/>
              <a:t>39</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US" smtClean="0"/>
              <a:t>Key Characteristics of Variable Costs</a:t>
            </a:r>
            <a:endParaRPr lang="en-US"/>
          </a:p>
        </p:txBody>
      </p:sp>
      <p:sp>
        <p:nvSpPr>
          <p:cNvPr id="14339" name="Rectangle 3"/>
          <p:cNvSpPr>
            <a:spLocks noGrp="1" noChangeArrowheads="1"/>
          </p:cNvSpPr>
          <p:nvPr>
            <p:ph idx="1"/>
          </p:nvPr>
        </p:nvSpPr>
        <p:spPr/>
        <p:txBody>
          <a:bodyPr>
            <a:normAutofit fontScale="55000" lnSpcReduction="20000"/>
          </a:bodyPr>
          <a:lstStyle/>
          <a:p>
            <a:r>
              <a:rPr lang="en-US" sz="5120" dirty="0" smtClean="0"/>
              <a:t>Total variable costs change in direct proportion to changes in volume</a:t>
            </a:r>
          </a:p>
          <a:p>
            <a:endParaRPr lang="en-US" sz="5120" dirty="0" smtClean="0"/>
          </a:p>
          <a:p>
            <a:r>
              <a:rPr lang="en-US" sz="5120" dirty="0" smtClean="0"/>
              <a:t>Variable cost per unit remains constant </a:t>
            </a:r>
          </a:p>
          <a:p>
            <a:endParaRPr lang="en-US" sz="5120" dirty="0" smtClean="0"/>
          </a:p>
          <a:p>
            <a:r>
              <a:rPr lang="en-US" sz="5120" dirty="0" smtClean="0"/>
              <a:t>Slope</a:t>
            </a:r>
          </a:p>
          <a:p>
            <a:endParaRPr lang="en-US" dirty="0" smtClean="0"/>
          </a:p>
          <a:p>
            <a:pPr algn="ctr">
              <a:buNone/>
            </a:pPr>
            <a:r>
              <a:rPr lang="en-US" sz="4364" b="1" dirty="0" smtClean="0"/>
              <a:t>Total variable cost (</a:t>
            </a:r>
            <a:r>
              <a:rPr lang="en-US" sz="4364" b="1" dirty="0" err="1" smtClean="0"/>
              <a:t>y</a:t>
            </a:r>
            <a:r>
              <a:rPr lang="en-US" sz="4364" b="1" dirty="0" smtClean="0"/>
              <a:t>) = </a:t>
            </a:r>
          </a:p>
          <a:p>
            <a:pPr algn="ctr">
              <a:buNone/>
            </a:pPr>
            <a:r>
              <a:rPr lang="en-US" sz="4364" b="1" dirty="0" smtClean="0"/>
              <a:t>Variable cost per unit of activity (</a:t>
            </a:r>
            <a:r>
              <a:rPr lang="en-US" sz="4364" b="1" dirty="0" err="1" smtClean="0"/>
              <a:t>v</a:t>
            </a:r>
            <a:r>
              <a:rPr lang="en-US" sz="4364" b="1" dirty="0" smtClean="0"/>
              <a:t>) </a:t>
            </a:r>
            <a:r>
              <a:rPr lang="en-US" sz="4364" b="1" dirty="0" err="1" smtClean="0"/>
              <a:t>x</a:t>
            </a:r>
            <a:r>
              <a:rPr lang="en-US" sz="4364" b="1" dirty="0" smtClean="0"/>
              <a:t> Volume of activity (</a:t>
            </a:r>
            <a:r>
              <a:rPr lang="en-US" sz="4364" b="1" dirty="0" err="1" smtClean="0"/>
              <a:t>x</a:t>
            </a:r>
            <a:r>
              <a:rPr lang="en-US" sz="4364" b="1" dirty="0" smtClean="0"/>
              <a:t>) </a:t>
            </a:r>
          </a:p>
          <a:p>
            <a:pPr algn="ctr">
              <a:buNone/>
            </a:pPr>
            <a:r>
              <a:rPr lang="en-US" sz="4364" dirty="0" smtClean="0"/>
              <a:t>or </a:t>
            </a:r>
          </a:p>
          <a:p>
            <a:pPr algn="ctr">
              <a:buNone/>
            </a:pPr>
            <a:r>
              <a:rPr lang="en-US" sz="4364" b="1" dirty="0" err="1" smtClean="0"/>
              <a:t>y</a:t>
            </a:r>
            <a:r>
              <a:rPr lang="en-US" sz="4364" b="1" dirty="0" smtClean="0"/>
              <a:t>=</a:t>
            </a:r>
            <a:r>
              <a:rPr lang="en-US" sz="4364" b="1" dirty="0" err="1" smtClean="0"/>
              <a:t>vx</a:t>
            </a:r>
            <a:endParaRPr lang="en-US" sz="4364" b="1" dirty="0" smtClean="0"/>
          </a:p>
          <a:p>
            <a:pPr>
              <a:buNone/>
            </a:pPr>
            <a:endParaRPr lang="en-US" dirty="0" smtClean="0"/>
          </a:p>
          <a:p>
            <a:endParaRPr lang="en-US" dirty="0" smtClean="0"/>
          </a:p>
        </p:txBody>
      </p:sp>
      <p:sp>
        <p:nvSpPr>
          <p:cNvPr id="4" name="Slide Number Placeholder 3"/>
          <p:cNvSpPr>
            <a:spLocks noGrp="1"/>
          </p:cNvSpPr>
          <p:nvPr>
            <p:ph type="sldNum" sz="quarter" idx="12"/>
          </p:nvPr>
        </p:nvSpPr>
        <p:spPr/>
        <p:txBody>
          <a:bodyPr/>
          <a:lstStyle/>
          <a:p>
            <a:fld id="{87989462-1FD5-4211-85BD-E99A4CF90F7A}" type="slidenum">
              <a:rPr lang="en-US" smtClean="0"/>
              <a:pPr/>
              <a:t>4</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339">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339">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3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 to E6-28A</a:t>
            </a:r>
            <a:endParaRPr lang="en-US" dirty="0"/>
          </a:p>
        </p:txBody>
      </p:sp>
      <p:sp>
        <p:nvSpPr>
          <p:cNvPr id="4" name="Slide Number Placeholder 3"/>
          <p:cNvSpPr>
            <a:spLocks noGrp="1"/>
          </p:cNvSpPr>
          <p:nvPr>
            <p:ph type="sldNum" sz="quarter" idx="12"/>
          </p:nvPr>
        </p:nvSpPr>
        <p:spPr/>
        <p:txBody>
          <a:bodyPr/>
          <a:lstStyle/>
          <a:p>
            <a:fld id="{87989462-1FD5-4211-85BD-E99A4CF90F7A}" type="slidenum">
              <a:rPr lang="en-US" smtClean="0"/>
              <a:pPr/>
              <a:t>40</a:t>
            </a:fld>
            <a:endParaRPr lang="en-US"/>
          </a:p>
        </p:txBody>
      </p:sp>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dirty="0" smtClean="0"/>
              <a:t>High-Low Method:  E6-28A</a:t>
            </a:r>
            <a:endParaRPr lang="en-US" dirty="0"/>
          </a:p>
        </p:txBody>
      </p:sp>
      <p:sp>
        <p:nvSpPr>
          <p:cNvPr id="51203" name="Rectangle 3"/>
          <p:cNvSpPr>
            <a:spLocks noGrp="1" noChangeArrowheads="1"/>
          </p:cNvSpPr>
          <p:nvPr>
            <p:ph idx="1"/>
          </p:nvPr>
        </p:nvSpPr>
        <p:spPr/>
        <p:txBody>
          <a:bodyPr>
            <a:normAutofit lnSpcReduction="10000"/>
          </a:bodyPr>
          <a:lstStyle/>
          <a:p>
            <a:r>
              <a:rPr lang="en-US" b="1" dirty="0" smtClean="0"/>
              <a:t>Step 1</a:t>
            </a:r>
            <a:r>
              <a:rPr lang="en-US" dirty="0" smtClean="0"/>
              <a:t>:  Find slope of the mixed cost line</a:t>
            </a:r>
          </a:p>
          <a:p>
            <a:pPr>
              <a:buNone/>
            </a:pPr>
            <a:endParaRPr lang="en-US" dirty="0" smtClean="0"/>
          </a:p>
          <a:p>
            <a:pPr lvl="1">
              <a:buNone/>
            </a:pPr>
            <a:r>
              <a:rPr lang="en-US" dirty="0" smtClean="0"/>
              <a:t>(variable cost/unit) = </a:t>
            </a:r>
            <a:r>
              <a:rPr lang="el-GR" dirty="0" smtClean="0"/>
              <a:t>Δ</a:t>
            </a:r>
            <a:r>
              <a:rPr lang="en-US" dirty="0" smtClean="0"/>
              <a:t> in cost (</a:t>
            </a:r>
            <a:r>
              <a:rPr lang="en-US" dirty="0" err="1" smtClean="0"/>
              <a:t>y</a:t>
            </a:r>
            <a:r>
              <a:rPr lang="en-US" dirty="0" smtClean="0"/>
              <a:t>) / </a:t>
            </a:r>
            <a:r>
              <a:rPr lang="el-GR" dirty="0" smtClean="0"/>
              <a:t>Δ</a:t>
            </a:r>
            <a:r>
              <a:rPr lang="en-US" dirty="0" smtClean="0"/>
              <a:t> in volume (</a:t>
            </a:r>
            <a:r>
              <a:rPr lang="en-US" dirty="0" err="1" smtClean="0"/>
              <a:t>x</a:t>
            </a:r>
            <a:r>
              <a:rPr lang="en-US" dirty="0" smtClean="0"/>
              <a:t>)</a:t>
            </a:r>
          </a:p>
          <a:p>
            <a:endParaRPr lang="en-US" dirty="0" smtClean="0"/>
          </a:p>
          <a:p>
            <a:r>
              <a:rPr lang="en-US" dirty="0" smtClean="0"/>
              <a:t>The slope represents the variable cost per unit of activity</a:t>
            </a:r>
          </a:p>
          <a:p>
            <a:pPr>
              <a:buNone/>
            </a:pPr>
            <a:endParaRPr lang="en-US" dirty="0" smtClean="0"/>
          </a:p>
          <a:p>
            <a:pPr lvl="1">
              <a:buNone/>
            </a:pPr>
            <a:r>
              <a:rPr lang="en-US" dirty="0" smtClean="0"/>
              <a:t>($5,730 -$5,040) ÷ (18,500-15,500)</a:t>
            </a:r>
          </a:p>
          <a:p>
            <a:pPr lvl="1">
              <a:buNone/>
            </a:pPr>
            <a:r>
              <a:rPr lang="en-US" dirty="0" smtClean="0"/>
              <a:t>$690 ÷ 3,000 = $0.23</a:t>
            </a:r>
          </a:p>
        </p:txBody>
      </p:sp>
      <p:sp>
        <p:nvSpPr>
          <p:cNvPr id="4" name="Slide Number Placeholder 3"/>
          <p:cNvSpPr>
            <a:spLocks noGrp="1"/>
          </p:cNvSpPr>
          <p:nvPr>
            <p:ph type="sldNum" sz="quarter" idx="12"/>
          </p:nvPr>
        </p:nvSpPr>
        <p:spPr/>
        <p:txBody>
          <a:bodyPr/>
          <a:lstStyle/>
          <a:p>
            <a:fld id="{87989462-1FD5-4211-85BD-E99A4CF90F7A}" type="slidenum">
              <a:rPr lang="en-US" smtClean="0"/>
              <a:pPr/>
              <a:t>41</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0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900" name="Rectangle 2"/>
          <p:cNvSpPr>
            <a:spLocks noGrp="1" noChangeArrowheads="1"/>
          </p:cNvSpPr>
          <p:nvPr>
            <p:ph type="title"/>
          </p:nvPr>
        </p:nvSpPr>
        <p:spPr/>
        <p:txBody>
          <a:bodyPr/>
          <a:lstStyle/>
          <a:p>
            <a:r>
              <a:rPr lang="en-US" dirty="0" smtClean="0"/>
              <a:t>High-Low Method:  E6-28A (cont.)</a:t>
            </a:r>
          </a:p>
        </p:txBody>
      </p:sp>
      <p:sp>
        <p:nvSpPr>
          <p:cNvPr id="120835" name="Rectangle 3"/>
          <p:cNvSpPr>
            <a:spLocks noGrp="1" noChangeArrowheads="1"/>
          </p:cNvSpPr>
          <p:nvPr>
            <p:ph idx="1"/>
          </p:nvPr>
        </p:nvSpPr>
        <p:spPr>
          <a:xfrm>
            <a:off x="457200" y="1600200"/>
            <a:ext cx="8458200" cy="4525963"/>
          </a:xfrm>
        </p:spPr>
        <p:txBody>
          <a:bodyPr/>
          <a:lstStyle/>
          <a:p>
            <a:r>
              <a:rPr lang="en-US" b="1" dirty="0" smtClean="0"/>
              <a:t>Step 2</a:t>
            </a:r>
            <a:r>
              <a:rPr lang="en-US" dirty="0" smtClean="0"/>
              <a:t>:  Find the vertical intercept </a:t>
            </a:r>
          </a:p>
          <a:p>
            <a:pPr>
              <a:buNone/>
            </a:pPr>
            <a:endParaRPr lang="en-US" dirty="0" smtClean="0"/>
          </a:p>
          <a:p>
            <a:pPr lvl="1">
              <a:buNone/>
            </a:pPr>
            <a:r>
              <a:rPr lang="en-US" dirty="0" smtClean="0"/>
              <a:t>Fixed costs = Total mixed cost – Total variable cost</a:t>
            </a:r>
          </a:p>
          <a:p>
            <a:pPr>
              <a:buNone/>
            </a:pPr>
            <a:endParaRPr lang="en-US" dirty="0" smtClean="0"/>
          </a:p>
          <a:p>
            <a:pPr lvl="1">
              <a:buNone/>
            </a:pPr>
            <a:r>
              <a:rPr lang="en-US" dirty="0" smtClean="0"/>
              <a:t>$5,730 – ($0.23 • 18,500) = $1,475</a:t>
            </a:r>
          </a:p>
          <a:p>
            <a:pPr lvl="1">
              <a:buNone/>
            </a:pPr>
            <a:r>
              <a:rPr lang="en-US" b="1" dirty="0" smtClean="0"/>
              <a:t>OR</a:t>
            </a:r>
          </a:p>
          <a:p>
            <a:pPr lvl="1">
              <a:buNone/>
            </a:pPr>
            <a:r>
              <a:rPr lang="en-US" dirty="0" smtClean="0"/>
              <a:t>$5,040 – ($0.23 • 15,500) = $1,475</a:t>
            </a:r>
          </a:p>
        </p:txBody>
      </p:sp>
      <p:sp>
        <p:nvSpPr>
          <p:cNvPr id="5" name="Slide Number Placeholder 4"/>
          <p:cNvSpPr>
            <a:spLocks noGrp="1"/>
          </p:cNvSpPr>
          <p:nvPr>
            <p:ph type="sldNum" sz="quarter" idx="12"/>
          </p:nvPr>
        </p:nvSpPr>
        <p:spPr/>
        <p:txBody>
          <a:bodyPr/>
          <a:lstStyle/>
          <a:p>
            <a:fld id="{87989462-1FD5-4211-85BD-E99A4CF90F7A}" type="slidenum">
              <a:rPr lang="en-US" smtClean="0"/>
              <a:pPr/>
              <a:t>42</a:t>
            </a:fld>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08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083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083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08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8" name="Rectangle 2"/>
          <p:cNvSpPr>
            <a:spLocks noGrp="1" noChangeArrowheads="1"/>
          </p:cNvSpPr>
          <p:nvPr>
            <p:ph type="title"/>
          </p:nvPr>
        </p:nvSpPr>
        <p:spPr/>
        <p:txBody>
          <a:bodyPr/>
          <a:lstStyle/>
          <a:p>
            <a:r>
              <a:rPr lang="en-US" dirty="0" smtClean="0"/>
              <a:t>High-Low Method:  E6-28A (cont.) </a:t>
            </a:r>
          </a:p>
        </p:txBody>
      </p:sp>
      <p:sp>
        <p:nvSpPr>
          <p:cNvPr id="122883" name="Rectangle 3"/>
          <p:cNvSpPr>
            <a:spLocks noGrp="1" noChangeArrowheads="1"/>
          </p:cNvSpPr>
          <p:nvPr>
            <p:ph idx="1"/>
          </p:nvPr>
        </p:nvSpPr>
        <p:spPr/>
        <p:txBody>
          <a:bodyPr>
            <a:normAutofit/>
          </a:bodyPr>
          <a:lstStyle/>
          <a:p>
            <a:r>
              <a:rPr lang="en-US" b="1" dirty="0" smtClean="0"/>
              <a:t>Step 3</a:t>
            </a:r>
            <a:r>
              <a:rPr lang="en-US" dirty="0" smtClean="0"/>
              <a:t>:  Create and use an equation to show the behavior of a mixed cost</a:t>
            </a:r>
          </a:p>
          <a:p>
            <a:endParaRPr lang="en-US" dirty="0" smtClean="0"/>
          </a:p>
          <a:p>
            <a:pPr lvl="1">
              <a:buNone/>
            </a:pPr>
            <a:r>
              <a:rPr lang="en-US" dirty="0" smtClean="0"/>
              <a:t>Y = $0.23 per mile + $1,475</a:t>
            </a:r>
          </a:p>
          <a:p>
            <a:pPr>
              <a:buNone/>
            </a:pPr>
            <a:endParaRPr lang="en-US" dirty="0" smtClean="0"/>
          </a:p>
          <a:p>
            <a:pPr lvl="1">
              <a:buNone/>
            </a:pPr>
            <a:r>
              <a:rPr lang="en-US" dirty="0" smtClean="0"/>
              <a:t>Predicted operating costs at 16,000 miles:</a:t>
            </a:r>
          </a:p>
          <a:p>
            <a:pPr lvl="1">
              <a:buNone/>
            </a:pPr>
            <a:r>
              <a:rPr lang="en-US" dirty="0" smtClean="0"/>
              <a:t>($0.23 x 16,000) + $1,475 = $5,155</a:t>
            </a:r>
          </a:p>
          <a:p>
            <a:pPr>
              <a:buNone/>
            </a:pPr>
            <a:endParaRPr lang="el-GR" dirty="0" smtClean="0"/>
          </a:p>
        </p:txBody>
      </p:sp>
      <p:sp>
        <p:nvSpPr>
          <p:cNvPr id="5" name="Slide Number Placeholder 4"/>
          <p:cNvSpPr>
            <a:spLocks noGrp="1"/>
          </p:cNvSpPr>
          <p:nvPr>
            <p:ph type="sldNum" sz="quarter" idx="12"/>
          </p:nvPr>
        </p:nvSpPr>
        <p:spPr/>
        <p:txBody>
          <a:bodyPr/>
          <a:lstStyle/>
          <a:p>
            <a:fld id="{87989462-1FD5-4211-85BD-E99A4CF90F7A}" type="slidenum">
              <a:rPr lang="en-US" smtClean="0"/>
              <a:pPr/>
              <a:t>43</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8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88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28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990600"/>
            <a:ext cx="7772400" cy="1470025"/>
          </a:xfrm>
        </p:spPr>
        <p:txBody>
          <a:bodyPr rtlCol="0">
            <a:normAutofit/>
          </a:bodyPr>
          <a:lstStyle/>
          <a:p>
            <a:pPr fontAlgn="auto">
              <a:spcAft>
                <a:spcPts val="0"/>
              </a:spcAft>
              <a:defRPr/>
            </a:pPr>
            <a:r>
              <a:rPr lang="en-US" sz="6000" dirty="0" smtClean="0">
                <a:ea typeface="+mj-ea"/>
                <a:cs typeface="+mj-cs"/>
              </a:rPr>
              <a:t>Objective 5</a:t>
            </a:r>
            <a:endParaRPr lang="en-US" sz="6000" dirty="0">
              <a:ea typeface="+mj-ea"/>
              <a:cs typeface="+mj-cs"/>
            </a:endParaRPr>
          </a:p>
        </p:txBody>
      </p:sp>
      <p:sp>
        <p:nvSpPr>
          <p:cNvPr id="21507" name="Rectangle 3"/>
          <p:cNvSpPr>
            <a:spLocks noGrp="1" noChangeArrowheads="1"/>
          </p:cNvSpPr>
          <p:nvPr>
            <p:ph type="subTitle" idx="1"/>
          </p:nvPr>
        </p:nvSpPr>
        <p:spPr>
          <a:xfrm>
            <a:off x="1143000" y="2438400"/>
            <a:ext cx="6858000" cy="1752600"/>
          </a:xfrm>
        </p:spPr>
        <p:txBody>
          <a:bodyPr/>
          <a:lstStyle/>
          <a:p>
            <a:pPr>
              <a:defRPr/>
            </a:pPr>
            <a:r>
              <a:rPr lang="en-US" dirty="0" smtClean="0">
                <a:solidFill>
                  <a:schemeClr val="accent6">
                    <a:lumMod val="75000"/>
                  </a:schemeClr>
                </a:solidFill>
              </a:rPr>
              <a:t>Use regression analysis to analyze </a:t>
            </a:r>
            <a:br>
              <a:rPr lang="en-US" dirty="0" smtClean="0">
                <a:solidFill>
                  <a:schemeClr val="accent6">
                    <a:lumMod val="75000"/>
                  </a:schemeClr>
                </a:solidFill>
              </a:rPr>
            </a:br>
            <a:r>
              <a:rPr lang="en-US" dirty="0" smtClean="0">
                <a:solidFill>
                  <a:schemeClr val="accent6">
                    <a:lumMod val="75000"/>
                  </a:schemeClr>
                </a:solidFill>
              </a:rPr>
              <a:t>cost behavior</a:t>
            </a:r>
          </a:p>
        </p:txBody>
      </p:sp>
      <p:sp>
        <p:nvSpPr>
          <p:cNvPr id="7" name="Slide Number Placeholder 6"/>
          <p:cNvSpPr>
            <a:spLocks noGrp="1"/>
          </p:cNvSpPr>
          <p:nvPr>
            <p:ph type="sldNum" sz="quarter" idx="12"/>
          </p:nvPr>
        </p:nvSpPr>
        <p:spPr/>
        <p:txBody>
          <a:bodyPr/>
          <a:lstStyle/>
          <a:p>
            <a:pPr>
              <a:defRPr/>
            </a:pPr>
            <a:fld id="{6835A293-2120-194A-B789-ADBF7BDB64B8}" type="slidenum">
              <a:rPr lang="en-US"/>
              <a:pPr>
                <a:defRPr/>
              </a:pPr>
              <a:t>44</a:t>
            </a:fld>
            <a:endParaRPr lang="en-US"/>
          </a:p>
        </p:txBody>
      </p:sp>
      <p:pic>
        <p:nvPicPr>
          <p:cNvPr id="6" name="Picture 5"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a:bodyPr>
          <a:lstStyle/>
          <a:p>
            <a:r>
              <a:rPr lang="en-US" dirty="0" smtClean="0"/>
              <a:t>Regression Analysis – Exhibit 6-15 </a:t>
            </a:r>
            <a:endParaRPr lang="en-US" dirty="0"/>
          </a:p>
        </p:txBody>
      </p:sp>
      <p:sp>
        <p:nvSpPr>
          <p:cNvPr id="53251" name="Rectangle 3"/>
          <p:cNvSpPr>
            <a:spLocks noGrp="1" noChangeArrowheads="1"/>
          </p:cNvSpPr>
          <p:nvPr>
            <p:ph idx="1"/>
          </p:nvPr>
        </p:nvSpPr>
        <p:spPr/>
        <p:txBody>
          <a:bodyPr/>
          <a:lstStyle/>
          <a:p>
            <a:r>
              <a:rPr lang="en-US" sz="2800" dirty="0" smtClean="0"/>
              <a:t>Statistical procedure to find the line that best fits data (cost equation)</a:t>
            </a:r>
          </a:p>
          <a:p>
            <a:r>
              <a:rPr lang="en-US" sz="2800" dirty="0" smtClean="0"/>
              <a:t>Uses all data points</a:t>
            </a:r>
          </a:p>
          <a:p>
            <a:r>
              <a:rPr lang="en-US" sz="2800" dirty="0" smtClean="0"/>
              <a:t>R-square, Intercept, X Variable 1</a:t>
            </a:r>
          </a:p>
          <a:p>
            <a:endParaRPr lang="en-US" dirty="0" smtClean="0"/>
          </a:p>
        </p:txBody>
      </p:sp>
      <p:sp>
        <p:nvSpPr>
          <p:cNvPr id="5" name="Slide Number Placeholder 4"/>
          <p:cNvSpPr>
            <a:spLocks noGrp="1"/>
          </p:cNvSpPr>
          <p:nvPr>
            <p:ph type="sldNum" sz="quarter" idx="12"/>
          </p:nvPr>
        </p:nvSpPr>
        <p:spPr/>
        <p:txBody>
          <a:bodyPr/>
          <a:lstStyle/>
          <a:p>
            <a:fld id="{87989462-1FD5-4211-85BD-E99A4CF90F7A}" type="slidenum">
              <a:rPr lang="en-US" smtClean="0"/>
              <a:pPr/>
              <a:t>45</a:t>
            </a:fld>
            <a:endParaRPr lang="en-US"/>
          </a:p>
        </p:txBody>
      </p:sp>
      <p:pic>
        <p:nvPicPr>
          <p:cNvPr id="54276" name="Picture 6"/>
          <p:cNvPicPr>
            <a:picLocks noChangeAspect="1" noChangeArrowheads="1"/>
          </p:cNvPicPr>
          <p:nvPr/>
        </p:nvPicPr>
        <p:blipFill>
          <a:blip r:embed="rId3" cstate="print"/>
          <a:srcRect/>
          <a:stretch>
            <a:fillRect/>
          </a:stretch>
        </p:blipFill>
        <p:spPr bwMode="auto">
          <a:xfrm>
            <a:off x="1143000" y="3611312"/>
            <a:ext cx="6829073" cy="3246688"/>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a:bodyPr>
          <a:lstStyle/>
          <a:p>
            <a:r>
              <a:rPr lang="en-US" dirty="0" smtClean="0"/>
              <a:t>Regression Analysis – Exhibit 6-15</a:t>
            </a:r>
            <a:endParaRPr lang="en-US" dirty="0"/>
          </a:p>
        </p:txBody>
      </p:sp>
      <p:sp>
        <p:nvSpPr>
          <p:cNvPr id="53251" name="Rectangle 3"/>
          <p:cNvSpPr>
            <a:spLocks noGrp="1" noChangeArrowheads="1"/>
          </p:cNvSpPr>
          <p:nvPr>
            <p:ph idx="1"/>
          </p:nvPr>
        </p:nvSpPr>
        <p:spPr/>
        <p:txBody>
          <a:bodyPr/>
          <a:lstStyle/>
          <a:p>
            <a:r>
              <a:rPr lang="en-US" dirty="0" smtClean="0"/>
              <a:t>Intercept = Fixed cost</a:t>
            </a:r>
          </a:p>
          <a:p>
            <a:r>
              <a:rPr lang="en-US" dirty="0" smtClean="0"/>
              <a:t>X Variable 1 = Variable cost per activity unit</a:t>
            </a:r>
          </a:p>
          <a:p>
            <a:r>
              <a:rPr lang="en-US" dirty="0" smtClean="0"/>
              <a:t>R Square = goodness of fit</a:t>
            </a:r>
          </a:p>
          <a:p>
            <a:endParaRPr lang="en-US" dirty="0" smtClean="0"/>
          </a:p>
        </p:txBody>
      </p:sp>
      <p:sp>
        <p:nvSpPr>
          <p:cNvPr id="5" name="Slide Number Placeholder 4"/>
          <p:cNvSpPr>
            <a:spLocks noGrp="1"/>
          </p:cNvSpPr>
          <p:nvPr>
            <p:ph type="sldNum" sz="quarter" idx="12"/>
          </p:nvPr>
        </p:nvSpPr>
        <p:spPr/>
        <p:txBody>
          <a:bodyPr/>
          <a:lstStyle/>
          <a:p>
            <a:fld id="{87989462-1FD5-4211-85BD-E99A4CF90F7A}" type="slidenum">
              <a:rPr lang="en-US" smtClean="0"/>
              <a:pPr/>
              <a:t>46</a:t>
            </a:fld>
            <a:endParaRPr lang="en-US"/>
          </a:p>
        </p:txBody>
      </p:sp>
      <p:pic>
        <p:nvPicPr>
          <p:cNvPr id="54276" name="Picture 6"/>
          <p:cNvPicPr>
            <a:picLocks noChangeAspect="1" noChangeArrowheads="1"/>
          </p:cNvPicPr>
          <p:nvPr/>
        </p:nvPicPr>
        <p:blipFill>
          <a:blip r:embed="rId3" cstate="print"/>
          <a:srcRect/>
          <a:stretch>
            <a:fillRect/>
          </a:stretch>
        </p:blipFill>
        <p:spPr bwMode="auto">
          <a:xfrm>
            <a:off x="1143000" y="3615674"/>
            <a:ext cx="6819900" cy="3242326"/>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a:bodyPr>
          <a:lstStyle/>
          <a:p>
            <a:r>
              <a:rPr lang="en-US" dirty="0" smtClean="0"/>
              <a:t>Regression Analysis – Exhibit 6-15</a:t>
            </a:r>
            <a:endParaRPr lang="en-US" dirty="0"/>
          </a:p>
        </p:txBody>
      </p:sp>
      <p:sp>
        <p:nvSpPr>
          <p:cNvPr id="53251" name="Rectangle 3"/>
          <p:cNvSpPr>
            <a:spLocks noGrp="1" noChangeArrowheads="1"/>
          </p:cNvSpPr>
          <p:nvPr>
            <p:ph idx="1"/>
          </p:nvPr>
        </p:nvSpPr>
        <p:spPr/>
        <p:txBody>
          <a:bodyPr/>
          <a:lstStyle/>
          <a:p>
            <a:r>
              <a:rPr lang="en-US" sz="2800" dirty="0" smtClean="0"/>
              <a:t>Utilities monthly cost equation =</a:t>
            </a:r>
          </a:p>
          <a:p>
            <a:pPr lvl="1">
              <a:buNone/>
            </a:pPr>
            <a:r>
              <a:rPr lang="en-US" dirty="0" err="1" smtClean="0"/>
              <a:t>y</a:t>
            </a:r>
            <a:r>
              <a:rPr lang="en-US" dirty="0" smtClean="0"/>
              <a:t> = $7.85x + $14,538</a:t>
            </a:r>
          </a:p>
          <a:p>
            <a:pPr lvl="2">
              <a:buNone/>
            </a:pPr>
            <a:r>
              <a:rPr lang="en-US" dirty="0" smtClean="0"/>
              <a:t>	where </a:t>
            </a:r>
            <a:r>
              <a:rPr lang="en-US" dirty="0" err="1" smtClean="0"/>
              <a:t>y</a:t>
            </a:r>
            <a:r>
              <a:rPr lang="en-US" dirty="0" smtClean="0"/>
              <a:t> = total monthly utilities cost</a:t>
            </a:r>
          </a:p>
          <a:p>
            <a:pPr lvl="2">
              <a:buNone/>
            </a:pPr>
            <a:r>
              <a:rPr lang="en-US" dirty="0" err="1" smtClean="0"/>
              <a:t>x</a:t>
            </a:r>
            <a:r>
              <a:rPr lang="en-US" dirty="0" smtClean="0"/>
              <a:t> = number of guests</a:t>
            </a:r>
          </a:p>
          <a:p>
            <a:endParaRPr lang="en-US" dirty="0" smtClean="0"/>
          </a:p>
        </p:txBody>
      </p:sp>
      <p:sp>
        <p:nvSpPr>
          <p:cNvPr id="5" name="Slide Number Placeholder 4"/>
          <p:cNvSpPr>
            <a:spLocks noGrp="1"/>
          </p:cNvSpPr>
          <p:nvPr>
            <p:ph type="sldNum" sz="quarter" idx="12"/>
          </p:nvPr>
        </p:nvSpPr>
        <p:spPr/>
        <p:txBody>
          <a:bodyPr/>
          <a:lstStyle/>
          <a:p>
            <a:fld id="{87989462-1FD5-4211-85BD-E99A4CF90F7A}" type="slidenum">
              <a:rPr lang="en-US" smtClean="0"/>
              <a:pPr/>
              <a:t>47</a:t>
            </a:fld>
            <a:endParaRPr lang="en-US"/>
          </a:p>
        </p:txBody>
      </p:sp>
      <p:pic>
        <p:nvPicPr>
          <p:cNvPr id="54276" name="Picture 6"/>
          <p:cNvPicPr>
            <a:picLocks noChangeAspect="1" noChangeArrowheads="1"/>
          </p:cNvPicPr>
          <p:nvPr/>
        </p:nvPicPr>
        <p:blipFill>
          <a:blip r:embed="rId3" cstate="print"/>
          <a:srcRect/>
          <a:stretch>
            <a:fillRect/>
          </a:stretch>
        </p:blipFill>
        <p:spPr bwMode="auto">
          <a:xfrm>
            <a:off x="1143000" y="3597560"/>
            <a:ext cx="6858000" cy="326044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mtClean="0"/>
              <a:t>R-Square Value</a:t>
            </a:r>
            <a:endParaRPr lang="en-US"/>
          </a:p>
        </p:txBody>
      </p:sp>
      <p:sp>
        <p:nvSpPr>
          <p:cNvPr id="56323" name="Rectangle 3"/>
          <p:cNvSpPr>
            <a:spLocks noGrp="1" noChangeArrowheads="1"/>
          </p:cNvSpPr>
          <p:nvPr>
            <p:ph idx="1"/>
          </p:nvPr>
        </p:nvSpPr>
        <p:spPr/>
        <p:txBody>
          <a:bodyPr/>
          <a:lstStyle/>
          <a:p>
            <a:r>
              <a:rPr lang="en-US" dirty="0" smtClean="0"/>
              <a:t>“Goodness of fit”</a:t>
            </a:r>
          </a:p>
          <a:p>
            <a:endParaRPr lang="en-US" dirty="0" smtClean="0"/>
          </a:p>
          <a:p>
            <a:r>
              <a:rPr lang="en-US" dirty="0" smtClean="0"/>
              <a:t>How well does the line fit the data points?</a:t>
            </a:r>
          </a:p>
          <a:p>
            <a:endParaRPr lang="en-US" dirty="0" smtClean="0"/>
          </a:p>
          <a:p>
            <a:r>
              <a:rPr lang="en-US" dirty="0" smtClean="0"/>
              <a:t>Ranges from 0 to 1</a:t>
            </a:r>
          </a:p>
        </p:txBody>
      </p:sp>
      <p:sp>
        <p:nvSpPr>
          <p:cNvPr id="4" name="Slide Number Placeholder 3"/>
          <p:cNvSpPr>
            <a:spLocks noGrp="1"/>
          </p:cNvSpPr>
          <p:nvPr>
            <p:ph type="sldNum" sz="quarter" idx="12"/>
          </p:nvPr>
        </p:nvSpPr>
        <p:spPr/>
        <p:txBody>
          <a:bodyPr/>
          <a:lstStyle/>
          <a:p>
            <a:fld id="{87989462-1FD5-4211-85BD-E99A4CF90F7A}" type="slidenum">
              <a:rPr lang="en-US" smtClean="0"/>
              <a:pPr/>
              <a:t>48</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Predicting Costs &amp; Data Concerns </a:t>
            </a:r>
            <a:endParaRPr lang="en-US"/>
          </a:p>
        </p:txBody>
      </p:sp>
      <p:sp>
        <p:nvSpPr>
          <p:cNvPr id="57347" name="Content Placeholder 2"/>
          <p:cNvSpPr>
            <a:spLocks noGrp="1"/>
          </p:cNvSpPr>
          <p:nvPr>
            <p:ph idx="1"/>
          </p:nvPr>
        </p:nvSpPr>
        <p:spPr/>
        <p:txBody>
          <a:bodyPr/>
          <a:lstStyle/>
          <a:p>
            <a:r>
              <a:rPr lang="en-US" dirty="0" smtClean="0"/>
              <a:t>Data Concerns</a:t>
            </a:r>
          </a:p>
          <a:p>
            <a:pPr lvl="1"/>
            <a:r>
              <a:rPr lang="en-US" dirty="0" smtClean="0"/>
              <a:t>Only valid within relevant range</a:t>
            </a:r>
          </a:p>
          <a:p>
            <a:pPr lvl="1"/>
            <a:r>
              <a:rPr lang="en-US" dirty="0" smtClean="0"/>
              <a:t>Seasonal variations</a:t>
            </a:r>
          </a:p>
          <a:p>
            <a:pPr lvl="1"/>
            <a:r>
              <a:rPr lang="en-US" dirty="0" smtClean="0"/>
              <a:t>Inflation</a:t>
            </a:r>
          </a:p>
          <a:p>
            <a:pPr lvl="1"/>
            <a:r>
              <a:rPr lang="en-US" dirty="0" smtClean="0"/>
              <a:t>Outliers – abnormal data points</a:t>
            </a:r>
          </a:p>
          <a:p>
            <a:pPr lvl="1"/>
            <a:endParaRPr lang="en-US" dirty="0" smtClean="0"/>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87989462-1FD5-4211-85BD-E99A4CF90F7A}" type="slidenum">
              <a:rPr lang="en-US" smtClean="0"/>
              <a:pPr/>
              <a:t>49</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73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Cost Graphs</a:t>
            </a:r>
            <a:endParaRPr lang="en-US"/>
          </a:p>
        </p:txBody>
      </p:sp>
      <p:sp>
        <p:nvSpPr>
          <p:cNvPr id="35843" name="Content Placeholder 2"/>
          <p:cNvSpPr>
            <a:spLocks noGrp="1"/>
          </p:cNvSpPr>
          <p:nvPr>
            <p:ph idx="1"/>
          </p:nvPr>
        </p:nvSpPr>
        <p:spPr/>
        <p:txBody>
          <a:bodyPr/>
          <a:lstStyle/>
          <a:p>
            <a:r>
              <a:rPr lang="en-US" dirty="0" smtClean="0"/>
              <a:t>Vertical (y-axis) always shows total costs</a:t>
            </a:r>
          </a:p>
          <a:p>
            <a:r>
              <a:rPr lang="en-US" dirty="0" smtClean="0"/>
              <a:t>Horizontal axis (x-axis) shows volume of activity</a:t>
            </a:r>
          </a:p>
        </p:txBody>
      </p:sp>
      <p:sp>
        <p:nvSpPr>
          <p:cNvPr id="11" name="Slide Number Placeholder 10"/>
          <p:cNvSpPr>
            <a:spLocks noGrp="1"/>
          </p:cNvSpPr>
          <p:nvPr>
            <p:ph type="sldNum" sz="quarter" idx="12"/>
          </p:nvPr>
        </p:nvSpPr>
        <p:spPr/>
        <p:txBody>
          <a:bodyPr/>
          <a:lstStyle/>
          <a:p>
            <a:fld id="{87989462-1FD5-4211-85BD-E99A4CF90F7A}" type="slidenum">
              <a:rPr lang="en-US" smtClean="0"/>
              <a:pPr/>
              <a:t>5</a:t>
            </a:fld>
            <a:endParaRPr lang="en-US"/>
          </a:p>
        </p:txBody>
      </p:sp>
      <p:pic>
        <p:nvPicPr>
          <p:cNvPr id="150530" name="Picture 2"/>
          <p:cNvPicPr>
            <a:picLocks noChangeAspect="1" noChangeArrowheads="1"/>
          </p:cNvPicPr>
          <p:nvPr/>
        </p:nvPicPr>
        <p:blipFill>
          <a:blip r:embed="rId3" cstate="print"/>
          <a:srcRect/>
          <a:stretch>
            <a:fillRect/>
          </a:stretch>
        </p:blipFill>
        <p:spPr bwMode="auto">
          <a:xfrm>
            <a:off x="1981200" y="3352800"/>
            <a:ext cx="4724400" cy="2579688"/>
          </a:xfrm>
          <a:prstGeom prst="rect">
            <a:avLst/>
          </a:prstGeom>
          <a:noFill/>
          <a:ln w="9525">
            <a:noFill/>
            <a:miter lim="800000"/>
            <a:headEnd/>
            <a:tailEnd/>
          </a:ln>
        </p:spPr>
      </p:pic>
      <p:grpSp>
        <p:nvGrpSpPr>
          <p:cNvPr id="12" name="Group 11"/>
          <p:cNvGrpSpPr/>
          <p:nvPr/>
        </p:nvGrpSpPr>
        <p:grpSpPr>
          <a:xfrm>
            <a:off x="685800" y="3657600"/>
            <a:ext cx="1295400" cy="1676400"/>
            <a:chOff x="685800" y="3657600"/>
            <a:chExt cx="1295400" cy="1676400"/>
          </a:xfrm>
        </p:grpSpPr>
        <p:sp>
          <p:nvSpPr>
            <p:cNvPr id="6" name="Left Brace 5"/>
            <p:cNvSpPr/>
            <p:nvPr/>
          </p:nvSpPr>
          <p:spPr>
            <a:xfrm>
              <a:off x="1600200" y="3657600"/>
              <a:ext cx="381000" cy="1676400"/>
            </a:xfrm>
            <a:prstGeom prst="leftBrace">
              <a:avLst>
                <a:gd name="adj1" fmla="val 44154"/>
                <a:gd name="adj2" fmla="val 50000"/>
              </a:avLst>
            </a:prstGeom>
            <a:ln w="12700" cmpd="sng"/>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TextBox 6"/>
            <p:cNvSpPr txBox="1">
              <a:spLocks noChangeArrowheads="1"/>
            </p:cNvSpPr>
            <p:nvPr/>
          </p:nvSpPr>
          <p:spPr bwMode="auto">
            <a:xfrm>
              <a:off x="685800" y="4114800"/>
              <a:ext cx="1066800" cy="830263"/>
            </a:xfrm>
            <a:prstGeom prst="rect">
              <a:avLst/>
            </a:prstGeom>
            <a:noFill/>
            <a:ln w="9525">
              <a:noFill/>
              <a:miter lim="800000"/>
              <a:headEnd/>
              <a:tailEnd/>
            </a:ln>
          </p:spPr>
          <p:txBody>
            <a:bodyPr>
              <a:spAutoFit/>
            </a:bodyPr>
            <a:lstStyle/>
            <a:p>
              <a:pPr algn="ctr"/>
              <a:r>
                <a:rPr lang="en-US" sz="2400" dirty="0">
                  <a:latin typeface="+mn-lt"/>
                </a:rPr>
                <a:t>Total</a:t>
              </a:r>
            </a:p>
            <a:p>
              <a:pPr algn="ctr"/>
              <a:r>
                <a:rPr lang="en-US" sz="2400" dirty="0">
                  <a:latin typeface="+mn-lt"/>
                </a:rPr>
                <a:t>Costs</a:t>
              </a:r>
            </a:p>
          </p:txBody>
        </p:sp>
      </p:grpSp>
      <p:grpSp>
        <p:nvGrpSpPr>
          <p:cNvPr id="13" name="Group 12"/>
          <p:cNvGrpSpPr/>
          <p:nvPr/>
        </p:nvGrpSpPr>
        <p:grpSpPr>
          <a:xfrm>
            <a:off x="4572000" y="5867400"/>
            <a:ext cx="3276600" cy="704850"/>
            <a:chOff x="4572000" y="5867400"/>
            <a:chExt cx="3276600" cy="704850"/>
          </a:xfrm>
        </p:grpSpPr>
        <p:sp>
          <p:nvSpPr>
            <p:cNvPr id="8" name="Right Brace 7"/>
            <p:cNvSpPr/>
            <p:nvPr/>
          </p:nvSpPr>
          <p:spPr>
            <a:xfrm rot="5400000">
              <a:off x="5562600" y="5257800"/>
              <a:ext cx="381000" cy="16002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TextBox 8"/>
            <p:cNvSpPr txBox="1">
              <a:spLocks noChangeArrowheads="1"/>
            </p:cNvSpPr>
            <p:nvPr/>
          </p:nvSpPr>
          <p:spPr bwMode="auto">
            <a:xfrm>
              <a:off x="4572000" y="6172200"/>
              <a:ext cx="3276600" cy="400050"/>
            </a:xfrm>
            <a:prstGeom prst="rect">
              <a:avLst/>
            </a:prstGeom>
            <a:noFill/>
            <a:ln w="9525">
              <a:noFill/>
              <a:miter lim="800000"/>
              <a:headEnd/>
              <a:tailEnd/>
            </a:ln>
          </p:spPr>
          <p:txBody>
            <a:bodyPr>
              <a:spAutoFit/>
            </a:bodyPr>
            <a:lstStyle/>
            <a:p>
              <a:r>
                <a:rPr lang="en-US" sz="2000">
                  <a:latin typeface="+mn-lt"/>
                </a:rPr>
                <a:t>Total volume of activity</a:t>
              </a:r>
            </a:p>
          </p:txBody>
        </p:sp>
      </p:grpSp>
      <p:sp>
        <p:nvSpPr>
          <p:cNvPr id="10" name="TextBox 9"/>
          <p:cNvSpPr txBox="1">
            <a:spLocks noChangeArrowheads="1"/>
          </p:cNvSpPr>
          <p:nvPr/>
        </p:nvSpPr>
        <p:spPr bwMode="auto">
          <a:xfrm>
            <a:off x="6858000" y="3581400"/>
            <a:ext cx="1600200" cy="2032000"/>
          </a:xfrm>
          <a:prstGeom prst="rect">
            <a:avLst/>
          </a:prstGeom>
          <a:noFill/>
          <a:ln w="9525">
            <a:noFill/>
            <a:miter lim="800000"/>
            <a:headEnd/>
            <a:tailEnd/>
          </a:ln>
        </p:spPr>
        <p:txBody>
          <a:bodyPr>
            <a:spAutoFit/>
          </a:bodyPr>
          <a:lstStyle/>
          <a:p>
            <a:r>
              <a:rPr lang="en-US" dirty="0">
                <a:latin typeface="+mn-lt"/>
              </a:rPr>
              <a:t>Note that the variable cost per customer  remains constant in each of the graphs.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P spid="10"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990600"/>
            <a:ext cx="7772400" cy="1470025"/>
          </a:xfrm>
        </p:spPr>
        <p:txBody>
          <a:bodyPr rtlCol="0">
            <a:normAutofit/>
          </a:bodyPr>
          <a:lstStyle/>
          <a:p>
            <a:pPr fontAlgn="auto">
              <a:spcAft>
                <a:spcPts val="0"/>
              </a:spcAft>
              <a:defRPr/>
            </a:pPr>
            <a:r>
              <a:rPr lang="en-US" sz="6000" dirty="0" smtClean="0">
                <a:ea typeface="+mj-ea"/>
                <a:cs typeface="+mj-cs"/>
              </a:rPr>
              <a:t>Objective 6</a:t>
            </a:r>
            <a:endParaRPr lang="en-US" sz="6000" dirty="0">
              <a:ea typeface="+mj-ea"/>
              <a:cs typeface="+mj-cs"/>
            </a:endParaRPr>
          </a:p>
        </p:txBody>
      </p:sp>
      <p:sp>
        <p:nvSpPr>
          <p:cNvPr id="21507" name="Rectangle 3"/>
          <p:cNvSpPr>
            <a:spLocks noGrp="1" noChangeArrowheads="1"/>
          </p:cNvSpPr>
          <p:nvPr>
            <p:ph type="subTitle" idx="1"/>
          </p:nvPr>
        </p:nvSpPr>
        <p:spPr>
          <a:xfrm>
            <a:off x="1143000" y="2438400"/>
            <a:ext cx="6858000" cy="1752600"/>
          </a:xfrm>
        </p:spPr>
        <p:txBody>
          <a:bodyPr/>
          <a:lstStyle/>
          <a:p>
            <a:pPr>
              <a:defRPr/>
            </a:pPr>
            <a:r>
              <a:rPr lang="en-US" dirty="0" smtClean="0">
                <a:solidFill>
                  <a:schemeClr val="accent6">
                    <a:lumMod val="75000"/>
                  </a:schemeClr>
                </a:solidFill>
              </a:rPr>
              <a:t>Describe variable costing and prepare a contribution margin income statement</a:t>
            </a:r>
          </a:p>
        </p:txBody>
      </p:sp>
      <p:sp>
        <p:nvSpPr>
          <p:cNvPr id="7" name="Slide Number Placeholder 6"/>
          <p:cNvSpPr>
            <a:spLocks noGrp="1"/>
          </p:cNvSpPr>
          <p:nvPr>
            <p:ph type="sldNum" sz="quarter" idx="12"/>
          </p:nvPr>
        </p:nvSpPr>
        <p:spPr/>
        <p:txBody>
          <a:bodyPr/>
          <a:lstStyle/>
          <a:p>
            <a:pPr>
              <a:defRPr/>
            </a:pPr>
            <a:fld id="{6835A293-2120-194A-B789-ADBF7BDB64B8}" type="slidenum">
              <a:rPr lang="en-US"/>
              <a:pPr>
                <a:defRPr/>
              </a:pPr>
              <a:t>50</a:t>
            </a:fld>
            <a:endParaRPr lang="en-US"/>
          </a:p>
        </p:txBody>
      </p:sp>
      <p:pic>
        <p:nvPicPr>
          <p:cNvPr id="6" name="Picture 5"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t>Absorption Costing</a:t>
            </a:r>
            <a:endParaRPr lang="en-US"/>
          </a:p>
        </p:txBody>
      </p:sp>
      <p:sp>
        <p:nvSpPr>
          <p:cNvPr id="77827" name="Rectangle 3"/>
          <p:cNvSpPr>
            <a:spLocks noGrp="1" noChangeArrowheads="1"/>
          </p:cNvSpPr>
          <p:nvPr>
            <p:ph idx="1"/>
          </p:nvPr>
        </p:nvSpPr>
        <p:spPr/>
        <p:txBody>
          <a:bodyPr/>
          <a:lstStyle/>
          <a:p>
            <a:r>
              <a:rPr lang="en-US" dirty="0" smtClean="0"/>
              <a:t>Required by GAAP for external reporting</a:t>
            </a:r>
          </a:p>
          <a:p>
            <a:endParaRPr lang="en-US" dirty="0" smtClean="0"/>
          </a:p>
          <a:p>
            <a:r>
              <a:rPr lang="en-US" dirty="0" smtClean="0"/>
              <a:t>Assign all manufacturing costs to products (DM, DL, Variable MOH, and Fixed MOH)</a:t>
            </a:r>
          </a:p>
          <a:p>
            <a:endParaRPr lang="en-US" dirty="0" smtClean="0"/>
          </a:p>
          <a:p>
            <a:r>
              <a:rPr lang="en-US" dirty="0" smtClean="0"/>
              <a:t>Traditional (conventional) income statement</a:t>
            </a:r>
          </a:p>
          <a:p>
            <a:pPr lvl="1"/>
            <a:endParaRPr lang="en-US" dirty="0" smtClean="0"/>
          </a:p>
        </p:txBody>
      </p:sp>
      <p:sp>
        <p:nvSpPr>
          <p:cNvPr id="4" name="Slide Number Placeholder 3"/>
          <p:cNvSpPr>
            <a:spLocks noGrp="1"/>
          </p:cNvSpPr>
          <p:nvPr>
            <p:ph type="sldNum" sz="quarter" idx="12"/>
          </p:nvPr>
        </p:nvSpPr>
        <p:spPr/>
        <p:txBody>
          <a:bodyPr/>
          <a:lstStyle/>
          <a:p>
            <a:fld id="{87989462-1FD5-4211-85BD-E99A4CF90F7A}" type="slidenum">
              <a:rPr lang="en-US" smtClean="0"/>
              <a:pPr/>
              <a:t>51</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8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8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fontScale="90000"/>
          </a:bodyPr>
          <a:lstStyle/>
          <a:p>
            <a:r>
              <a:rPr lang="en-US" dirty="0" smtClean="0"/>
              <a:t>Traditional (Conventional) Income Statement</a:t>
            </a:r>
            <a:endParaRPr lang="en-US" dirty="0"/>
          </a:p>
        </p:txBody>
      </p:sp>
      <p:sp>
        <p:nvSpPr>
          <p:cNvPr id="59395" name="Rectangle 3"/>
          <p:cNvSpPr>
            <a:spLocks noGrp="1" noChangeArrowheads="1"/>
          </p:cNvSpPr>
          <p:nvPr>
            <p:ph idx="1"/>
          </p:nvPr>
        </p:nvSpPr>
        <p:spPr/>
        <p:txBody>
          <a:bodyPr/>
          <a:lstStyle/>
          <a:p>
            <a:pPr>
              <a:buNone/>
            </a:pPr>
            <a:r>
              <a:rPr lang="en-US" dirty="0" smtClean="0"/>
              <a:t>  Sales</a:t>
            </a:r>
          </a:p>
          <a:p>
            <a:pPr>
              <a:buNone/>
            </a:pPr>
            <a:r>
              <a:rPr lang="en-US" dirty="0" smtClean="0"/>
              <a:t>- </a:t>
            </a:r>
            <a:r>
              <a:rPr lang="en-US" u="sng" dirty="0" smtClean="0"/>
              <a:t>Cost of Goods Sold</a:t>
            </a:r>
          </a:p>
          <a:p>
            <a:pPr>
              <a:buNone/>
            </a:pPr>
            <a:r>
              <a:rPr lang="en-US" dirty="0" smtClean="0"/>
              <a:t>  Gross Margin</a:t>
            </a:r>
          </a:p>
          <a:p>
            <a:pPr>
              <a:buNone/>
            </a:pPr>
            <a:r>
              <a:rPr lang="en-US" dirty="0" smtClean="0"/>
              <a:t>- </a:t>
            </a:r>
            <a:r>
              <a:rPr lang="en-US" u="sng" dirty="0" smtClean="0"/>
              <a:t>Selling, general, and administrative costs</a:t>
            </a:r>
          </a:p>
          <a:p>
            <a:pPr>
              <a:buNone/>
            </a:pPr>
            <a:r>
              <a:rPr lang="en-US" dirty="0" smtClean="0"/>
              <a:t>  Operating Income</a:t>
            </a:r>
          </a:p>
        </p:txBody>
      </p:sp>
      <p:sp>
        <p:nvSpPr>
          <p:cNvPr id="4" name="Slide Number Placeholder 3"/>
          <p:cNvSpPr>
            <a:spLocks noGrp="1"/>
          </p:cNvSpPr>
          <p:nvPr>
            <p:ph type="sldNum" sz="quarter" idx="12"/>
          </p:nvPr>
        </p:nvSpPr>
        <p:spPr/>
        <p:txBody>
          <a:bodyPr/>
          <a:lstStyle/>
          <a:p>
            <a:fld id="{87989462-1FD5-4211-85BD-E99A4CF90F7A}" type="slidenum">
              <a:rPr lang="en-US" smtClean="0"/>
              <a:pPr/>
              <a:t>52</a:t>
            </a:fld>
            <a:endParaRPr lang="en-US"/>
          </a:p>
        </p:txBody>
      </p:sp>
    </p:spTree>
    <p:extLst>
      <p:ext uri="{BB962C8B-B14F-4D97-AF65-F5344CB8AC3E}">
        <p14:creationId xmlns:p14="http://schemas.microsoft.com/office/powerpoint/2010/main" xmlns="" val="168655539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3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3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3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mtClean="0"/>
              <a:t>Variable Costing</a:t>
            </a:r>
            <a:endParaRPr lang="en-US"/>
          </a:p>
        </p:txBody>
      </p:sp>
      <p:sp>
        <p:nvSpPr>
          <p:cNvPr id="76803" name="Rectangle 3"/>
          <p:cNvSpPr>
            <a:spLocks noGrp="1" noChangeArrowheads="1"/>
          </p:cNvSpPr>
          <p:nvPr>
            <p:ph idx="1"/>
          </p:nvPr>
        </p:nvSpPr>
        <p:spPr>
          <a:xfrm>
            <a:off x="457200" y="1447800"/>
            <a:ext cx="8229600" cy="4678363"/>
          </a:xfrm>
        </p:spPr>
        <p:txBody>
          <a:bodyPr>
            <a:normAutofit/>
          </a:bodyPr>
          <a:lstStyle/>
          <a:p>
            <a:r>
              <a:rPr lang="en-US" dirty="0" smtClean="0"/>
              <a:t>Assigns only variable manufacturing costs to products (DM, DL, and Variable MOH)</a:t>
            </a:r>
          </a:p>
          <a:p>
            <a:endParaRPr lang="en-US" dirty="0" smtClean="0"/>
          </a:p>
          <a:p>
            <a:r>
              <a:rPr lang="en-US" dirty="0" smtClean="0"/>
              <a:t>Fixed manufacturing overhead = period cost</a:t>
            </a:r>
          </a:p>
          <a:p>
            <a:endParaRPr lang="en-US" dirty="0" smtClean="0"/>
          </a:p>
          <a:p>
            <a:r>
              <a:rPr lang="en-US" dirty="0" smtClean="0"/>
              <a:t>For internal management decisions</a:t>
            </a:r>
          </a:p>
          <a:p>
            <a:endParaRPr lang="en-US" dirty="0" smtClean="0"/>
          </a:p>
          <a:p>
            <a:r>
              <a:rPr lang="en-US" u="sng" dirty="0" smtClean="0"/>
              <a:t>Contribution Margin </a:t>
            </a:r>
            <a:r>
              <a:rPr lang="en-US" dirty="0" smtClean="0"/>
              <a:t>income statement</a:t>
            </a:r>
          </a:p>
        </p:txBody>
      </p:sp>
      <p:sp>
        <p:nvSpPr>
          <p:cNvPr id="4" name="Slide Number Placeholder 3"/>
          <p:cNvSpPr>
            <a:spLocks noGrp="1"/>
          </p:cNvSpPr>
          <p:nvPr>
            <p:ph type="sldNum" sz="quarter" idx="12"/>
          </p:nvPr>
        </p:nvSpPr>
        <p:spPr/>
        <p:txBody>
          <a:bodyPr/>
          <a:lstStyle/>
          <a:p>
            <a:fld id="{87989462-1FD5-4211-85BD-E99A4CF90F7A}" type="slidenum">
              <a:rPr lang="en-US" smtClean="0"/>
              <a:pPr/>
              <a:t>53</a:t>
            </a:fld>
            <a:endParaRPr lang="en-US"/>
          </a:p>
        </p:txBody>
      </p:sp>
    </p:spTree>
    <p:extLst>
      <p:ext uri="{BB962C8B-B14F-4D97-AF65-F5344CB8AC3E}">
        <p14:creationId xmlns:p14="http://schemas.microsoft.com/office/powerpoint/2010/main" xmlns="" val="125107166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8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680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8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fontScale="90000"/>
          </a:bodyPr>
          <a:lstStyle/>
          <a:p>
            <a:r>
              <a:rPr lang="en-US" smtClean="0"/>
              <a:t>Contribution Margin Income Statement</a:t>
            </a:r>
            <a:endParaRPr lang="en-US"/>
          </a:p>
        </p:txBody>
      </p:sp>
      <p:sp>
        <p:nvSpPr>
          <p:cNvPr id="60419" name="Rectangle 3"/>
          <p:cNvSpPr>
            <a:spLocks noGrp="1" noChangeArrowheads="1"/>
          </p:cNvSpPr>
          <p:nvPr>
            <p:ph idx="1"/>
          </p:nvPr>
        </p:nvSpPr>
        <p:spPr/>
        <p:txBody>
          <a:bodyPr/>
          <a:lstStyle/>
          <a:p>
            <a:pPr>
              <a:buNone/>
            </a:pPr>
            <a:r>
              <a:rPr lang="en-US" dirty="0" smtClean="0"/>
              <a:t>  Sales</a:t>
            </a:r>
          </a:p>
          <a:p>
            <a:pPr>
              <a:buNone/>
            </a:pPr>
            <a:r>
              <a:rPr lang="en-US" dirty="0" smtClean="0"/>
              <a:t>- </a:t>
            </a:r>
            <a:r>
              <a:rPr lang="en-US" u="sng" dirty="0" smtClean="0"/>
              <a:t>Variable Costs</a:t>
            </a:r>
          </a:p>
          <a:p>
            <a:pPr>
              <a:buNone/>
            </a:pPr>
            <a:r>
              <a:rPr lang="en-US" dirty="0" smtClean="0"/>
              <a:t>  Contribution Margin</a:t>
            </a:r>
          </a:p>
          <a:p>
            <a:pPr>
              <a:buNone/>
            </a:pPr>
            <a:r>
              <a:rPr lang="en-US" dirty="0" smtClean="0"/>
              <a:t>- </a:t>
            </a:r>
            <a:r>
              <a:rPr lang="en-US" u="sng" dirty="0" smtClean="0"/>
              <a:t>Fixed Costs</a:t>
            </a:r>
          </a:p>
          <a:p>
            <a:pPr>
              <a:buNone/>
            </a:pPr>
            <a:r>
              <a:rPr lang="en-US" dirty="0" smtClean="0"/>
              <a:t>  Operating Income</a:t>
            </a:r>
          </a:p>
        </p:txBody>
      </p:sp>
      <p:sp>
        <p:nvSpPr>
          <p:cNvPr id="4" name="Slide Number Placeholder 3"/>
          <p:cNvSpPr>
            <a:spLocks noGrp="1"/>
          </p:cNvSpPr>
          <p:nvPr>
            <p:ph type="sldNum" sz="quarter" idx="12"/>
          </p:nvPr>
        </p:nvSpPr>
        <p:spPr/>
        <p:txBody>
          <a:bodyPr/>
          <a:lstStyle/>
          <a:p>
            <a:fld id="{87989462-1FD5-4211-85BD-E99A4CF90F7A}" type="slidenum">
              <a:rPr lang="en-US" smtClean="0"/>
              <a:pPr/>
              <a:t>54</a:t>
            </a:fld>
            <a:endParaRPr lang="en-US"/>
          </a:p>
        </p:txBody>
      </p:sp>
    </p:spTree>
    <p:extLst>
      <p:ext uri="{BB962C8B-B14F-4D97-AF65-F5344CB8AC3E}">
        <p14:creationId xmlns:p14="http://schemas.microsoft.com/office/powerpoint/2010/main" xmlns="" val="94986521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4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Reconciling Operating Income Between the Two Costing Systems</a:t>
            </a:r>
            <a:endParaRPr lang="en-US" dirty="0"/>
          </a:p>
        </p:txBody>
      </p:sp>
      <p:sp>
        <p:nvSpPr>
          <p:cNvPr id="4" name="Slide Number Placeholder 3"/>
          <p:cNvSpPr>
            <a:spLocks noGrp="1"/>
          </p:cNvSpPr>
          <p:nvPr>
            <p:ph type="sldNum" sz="quarter" idx="12"/>
          </p:nvPr>
        </p:nvSpPr>
        <p:spPr/>
        <p:txBody>
          <a:bodyPr/>
          <a:lstStyle/>
          <a:p>
            <a:fld id="{87989462-1FD5-4211-85BD-E99A4CF90F7A}" type="slidenum">
              <a:rPr lang="en-US" smtClean="0"/>
              <a:pPr/>
              <a:t>55</a:t>
            </a:fld>
            <a:endParaRPr lang="en-US"/>
          </a:p>
        </p:txBody>
      </p:sp>
      <p:sp>
        <p:nvSpPr>
          <p:cNvPr id="6" name="Content Placeholder 5"/>
          <p:cNvSpPr>
            <a:spLocks noGrp="1"/>
          </p:cNvSpPr>
          <p:nvPr>
            <p:ph idx="1"/>
          </p:nvPr>
        </p:nvSpPr>
        <p:spPr>
          <a:xfrm>
            <a:off x="228600" y="1951037"/>
            <a:ext cx="8458200" cy="4525963"/>
          </a:xfrm>
        </p:spPr>
        <p:txBody>
          <a:bodyPr/>
          <a:lstStyle/>
          <a:p>
            <a:r>
              <a:rPr lang="en-US" dirty="0" smtClean="0"/>
              <a:t>Difference in Operating Income = (Change in inventory level, in units) </a:t>
            </a:r>
            <a:r>
              <a:rPr lang="en-US" dirty="0" err="1" smtClean="0"/>
              <a:t>x</a:t>
            </a:r>
            <a:r>
              <a:rPr lang="en-US" dirty="0" smtClean="0"/>
              <a:t> (Fixed MOH per unit)</a:t>
            </a:r>
            <a:endParaRPr lang="en-US" dirty="0"/>
          </a:p>
        </p:txBody>
      </p:sp>
    </p:spTree>
  </p:cSld>
  <p:clrMapOvr>
    <a:masterClrMapping/>
  </p:clrMapOvr>
  <p:transition spd="med">
    <p:wip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turn to E6-44A</a:t>
            </a:r>
            <a:endParaRPr lang="en-US" dirty="0"/>
          </a:p>
        </p:txBody>
      </p:sp>
      <p:sp>
        <p:nvSpPr>
          <p:cNvPr id="4" name="Slide Number Placeholder 3"/>
          <p:cNvSpPr>
            <a:spLocks noGrp="1"/>
          </p:cNvSpPr>
          <p:nvPr>
            <p:ph type="sldNum" sz="quarter" idx="12"/>
          </p:nvPr>
        </p:nvSpPr>
        <p:spPr/>
        <p:txBody>
          <a:bodyPr/>
          <a:lstStyle/>
          <a:p>
            <a:fld id="{87989462-1FD5-4211-85BD-E99A4CF90F7A}" type="slidenum">
              <a:rPr lang="en-US" smtClean="0"/>
              <a:pPr/>
              <a:t>56</a:t>
            </a:fld>
            <a:endParaRPr lang="en-US"/>
          </a:p>
        </p:txBody>
      </p:sp>
    </p:spTree>
    <p:extLst>
      <p:ext uri="{BB962C8B-B14F-4D97-AF65-F5344CB8AC3E}">
        <p14:creationId xmlns:p14="http://schemas.microsoft.com/office/powerpoint/2010/main" xmlns="" val="2638320402"/>
      </p:ext>
    </p:extLst>
  </p:cSld>
  <p:clrMapOvr>
    <a:masterClrMapping/>
  </p:clrMapOvr>
  <p:transition spd="med"/>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82" name="Rectangle 54"/>
          <p:cNvSpPr>
            <a:spLocks noGrp="1" noChangeArrowheads="1"/>
          </p:cNvSpPr>
          <p:nvPr>
            <p:ph type="title"/>
          </p:nvPr>
        </p:nvSpPr>
        <p:spPr/>
        <p:txBody>
          <a:bodyPr/>
          <a:lstStyle/>
          <a:p>
            <a:r>
              <a:rPr lang="en-US" dirty="0" smtClean="0"/>
              <a:t>E6-44A</a:t>
            </a:r>
            <a:endParaRPr lang="en-US" dirty="0"/>
          </a:p>
        </p:txBody>
      </p:sp>
      <p:graphicFrame>
        <p:nvGraphicFramePr>
          <p:cNvPr id="124930" name="Group 2"/>
          <p:cNvGraphicFramePr>
            <a:graphicFrameLocks noGrp="1"/>
          </p:cNvGraphicFramePr>
          <p:nvPr>
            <p:ph type="tbl" idx="1"/>
            <p:extLst>
              <p:ext uri="{D42A27DB-BD31-4B8C-83A1-F6EECF244321}">
                <p14:modId xmlns:p14="http://schemas.microsoft.com/office/powerpoint/2010/main" xmlns="" val="3307272637"/>
              </p:ext>
            </p:extLst>
          </p:nvPr>
        </p:nvGraphicFramePr>
        <p:xfrm>
          <a:off x="19049" y="1295400"/>
          <a:ext cx="9144001" cy="3388667"/>
        </p:xfrm>
        <a:graphic>
          <a:graphicData uri="http://schemas.openxmlformats.org/drawingml/2006/table">
            <a:tbl>
              <a:tblPr/>
              <a:tblGrid>
                <a:gridCol w="5671110"/>
                <a:gridCol w="1167841"/>
                <a:gridCol w="2305050"/>
              </a:tblGrid>
              <a:tr h="553566">
                <a:tc gridSpan="3">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1" i="0" u="none" strike="noStrike" cap="none" normalizeH="0" baseline="0" dirty="0" smtClean="0">
                          <a:ln>
                            <a:noFill/>
                          </a:ln>
                          <a:solidFill>
                            <a:schemeClr val="tx1"/>
                          </a:solidFill>
                          <a:effectLst/>
                          <a:latin typeface="+mn-lt"/>
                          <a:cs typeface="Times New Roman" pitchFamily="18" charset="0"/>
                        </a:rPr>
                        <a:t>Conventional (Absorption Costing) Income Statement</a:t>
                      </a: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hMerge="1">
                  <a:txBody>
                    <a:bodyPr/>
                    <a:lstStyle/>
                    <a:p>
                      <a:endParaRPr lang="en-US"/>
                    </a:p>
                  </a:txBody>
                  <a:tcPr/>
                </a:tc>
              </a:tr>
              <a:tr h="514281">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0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sng"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0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841375" algn="dec"/>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sng"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841375" algn="dec"/>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bl>
          </a:graphicData>
        </a:graphic>
      </p:graphicFrame>
    </p:spTree>
    <p:extLst>
      <p:ext uri="{BB962C8B-B14F-4D97-AF65-F5344CB8AC3E}">
        <p14:creationId xmlns:p14="http://schemas.microsoft.com/office/powerpoint/2010/main" xmlns="" val="968653156"/>
      </p:ext>
    </p:extLst>
  </p:cSld>
  <p:clrMapOvr>
    <a:masterClrMapping/>
  </p:clrMapOvr>
  <p:transition spd="med"/>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82" name="Rectangle 54"/>
          <p:cNvSpPr>
            <a:spLocks noGrp="1" noChangeArrowheads="1"/>
          </p:cNvSpPr>
          <p:nvPr>
            <p:ph type="title"/>
          </p:nvPr>
        </p:nvSpPr>
        <p:spPr/>
        <p:txBody>
          <a:bodyPr/>
          <a:lstStyle/>
          <a:p>
            <a:r>
              <a:rPr lang="en-US" dirty="0" smtClean="0"/>
              <a:t>E6-44A</a:t>
            </a:r>
            <a:endParaRPr lang="en-US" dirty="0"/>
          </a:p>
        </p:txBody>
      </p:sp>
      <p:graphicFrame>
        <p:nvGraphicFramePr>
          <p:cNvPr id="124930" name="Group 2"/>
          <p:cNvGraphicFramePr>
            <a:graphicFrameLocks noGrp="1"/>
          </p:cNvGraphicFramePr>
          <p:nvPr>
            <p:ph type="tbl" idx="1"/>
            <p:extLst>
              <p:ext uri="{D42A27DB-BD31-4B8C-83A1-F6EECF244321}">
                <p14:modId xmlns:p14="http://schemas.microsoft.com/office/powerpoint/2010/main" xmlns="" val="3593110967"/>
              </p:ext>
            </p:extLst>
          </p:nvPr>
        </p:nvGraphicFramePr>
        <p:xfrm>
          <a:off x="19049" y="1295400"/>
          <a:ext cx="9144001" cy="3388667"/>
        </p:xfrm>
        <a:graphic>
          <a:graphicData uri="http://schemas.openxmlformats.org/drawingml/2006/table">
            <a:tbl>
              <a:tblPr/>
              <a:tblGrid>
                <a:gridCol w="5671110"/>
                <a:gridCol w="1167841"/>
                <a:gridCol w="2305050"/>
              </a:tblGrid>
              <a:tr h="553566">
                <a:tc gridSpan="3">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1" i="0" u="none" strike="noStrike" cap="none" normalizeH="0" baseline="0" dirty="0" smtClean="0">
                          <a:ln>
                            <a:noFill/>
                          </a:ln>
                          <a:solidFill>
                            <a:schemeClr val="tx1"/>
                          </a:solidFill>
                          <a:effectLst/>
                          <a:latin typeface="+mn-lt"/>
                          <a:cs typeface="Times New Roman" pitchFamily="18" charset="0"/>
                        </a:rPr>
                        <a:t>Conventional (Absorption Costing) Income Statement</a:t>
                      </a: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hMerge="1">
                  <a:txBody>
                    <a:bodyPr/>
                    <a:lstStyle/>
                    <a:p>
                      <a:endParaRPr lang="en-US"/>
                    </a:p>
                  </a:txBody>
                  <a:tcPr/>
                </a:tc>
              </a:tr>
              <a:tr h="514281">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dirty="0" smtClean="0">
                          <a:ln>
                            <a:noFill/>
                          </a:ln>
                          <a:solidFill>
                            <a:schemeClr val="tx1"/>
                          </a:solidFill>
                          <a:effectLst/>
                          <a:latin typeface="+mn-lt"/>
                          <a:cs typeface="Times New Roman" pitchFamily="18" charset="0"/>
                        </a:rPr>
                        <a:t>Sales revenue (205,000 </a:t>
                      </a:r>
                      <a:r>
                        <a:rPr kumimoji="0" lang="en-US" sz="2000" b="0" i="0" u="none" strike="noStrike" cap="none" normalizeH="0" baseline="0" dirty="0" err="1" smtClean="0">
                          <a:ln>
                            <a:noFill/>
                          </a:ln>
                          <a:solidFill>
                            <a:schemeClr val="tx1"/>
                          </a:solidFill>
                          <a:effectLst/>
                          <a:latin typeface="+mn-lt"/>
                          <a:cs typeface="Times New Roman" pitchFamily="18" charset="0"/>
                          <a:sym typeface="Symbol" pitchFamily="18" charset="2"/>
                        </a:rPr>
                        <a:t></a:t>
                      </a:r>
                      <a:r>
                        <a:rPr kumimoji="0" lang="en-US" sz="2000" b="0" i="0" u="none" strike="noStrike" cap="none" normalizeH="0" baseline="0" dirty="0" smtClean="0">
                          <a:ln>
                            <a:noFill/>
                          </a:ln>
                          <a:solidFill>
                            <a:schemeClr val="tx1"/>
                          </a:solidFill>
                          <a:effectLst/>
                          <a:latin typeface="+mn-lt"/>
                          <a:cs typeface="Times New Roman" pitchFamily="18" charset="0"/>
                        </a:rPr>
                        <a:t> $44)</a:t>
                      </a:r>
                      <a:endParaRPr kumimoji="0" lang="en-US" sz="20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dirty="0" smtClean="0">
                          <a:ln>
                            <a:noFill/>
                          </a:ln>
                          <a:solidFill>
                            <a:schemeClr val="tx1"/>
                          </a:solidFill>
                          <a:effectLst/>
                          <a:latin typeface="+mn-lt"/>
                          <a:cs typeface="Times New Roman" pitchFamily="18" charset="0"/>
                        </a:rPr>
                        <a:t>$9,020,000</a:t>
                      </a: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sng"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0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841375" algn="dec"/>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sng"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841375" algn="dec"/>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bl>
          </a:graphicData>
        </a:graphic>
      </p:graphicFrame>
    </p:spTree>
    <p:extLst>
      <p:ext uri="{BB962C8B-B14F-4D97-AF65-F5344CB8AC3E}">
        <p14:creationId xmlns:p14="http://schemas.microsoft.com/office/powerpoint/2010/main" xmlns="" val="3253378976"/>
      </p:ext>
    </p:extLst>
  </p:cSld>
  <p:clrMapOvr>
    <a:masterClrMapping/>
  </p:clrMapOvr>
  <p:transition spd="med"/>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82" name="Rectangle 54"/>
          <p:cNvSpPr>
            <a:spLocks noGrp="1" noChangeArrowheads="1"/>
          </p:cNvSpPr>
          <p:nvPr>
            <p:ph type="title"/>
          </p:nvPr>
        </p:nvSpPr>
        <p:spPr/>
        <p:txBody>
          <a:bodyPr/>
          <a:lstStyle/>
          <a:p>
            <a:r>
              <a:rPr lang="en-US" dirty="0" smtClean="0"/>
              <a:t>E6-44A</a:t>
            </a:r>
            <a:endParaRPr lang="en-US" dirty="0"/>
          </a:p>
        </p:txBody>
      </p:sp>
      <p:graphicFrame>
        <p:nvGraphicFramePr>
          <p:cNvPr id="124930" name="Group 2"/>
          <p:cNvGraphicFramePr>
            <a:graphicFrameLocks noGrp="1"/>
          </p:cNvGraphicFramePr>
          <p:nvPr>
            <p:ph type="tbl" idx="1"/>
            <p:extLst>
              <p:ext uri="{D42A27DB-BD31-4B8C-83A1-F6EECF244321}">
                <p14:modId xmlns:p14="http://schemas.microsoft.com/office/powerpoint/2010/main" xmlns="" val="702363392"/>
              </p:ext>
            </p:extLst>
          </p:nvPr>
        </p:nvGraphicFramePr>
        <p:xfrm>
          <a:off x="19049" y="1295400"/>
          <a:ext cx="9144001" cy="3388667"/>
        </p:xfrm>
        <a:graphic>
          <a:graphicData uri="http://schemas.openxmlformats.org/drawingml/2006/table">
            <a:tbl>
              <a:tblPr/>
              <a:tblGrid>
                <a:gridCol w="5671110"/>
                <a:gridCol w="1167841"/>
                <a:gridCol w="2305050"/>
              </a:tblGrid>
              <a:tr h="553566">
                <a:tc gridSpan="3">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1" i="0" u="none" strike="noStrike" cap="none" normalizeH="0" baseline="0" dirty="0" smtClean="0">
                          <a:ln>
                            <a:noFill/>
                          </a:ln>
                          <a:solidFill>
                            <a:schemeClr val="tx1"/>
                          </a:solidFill>
                          <a:effectLst/>
                          <a:latin typeface="+mn-lt"/>
                          <a:cs typeface="Times New Roman" pitchFamily="18" charset="0"/>
                        </a:rPr>
                        <a:t>Conventional (Absorption Costing) Income Statement</a:t>
                      </a: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hMerge="1">
                  <a:txBody>
                    <a:bodyPr/>
                    <a:lstStyle/>
                    <a:p>
                      <a:endParaRPr lang="en-US"/>
                    </a:p>
                  </a:txBody>
                  <a:tcPr/>
                </a:tc>
              </a:tr>
              <a:tr h="514281">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dirty="0" smtClean="0">
                          <a:ln>
                            <a:noFill/>
                          </a:ln>
                          <a:solidFill>
                            <a:schemeClr val="tx1"/>
                          </a:solidFill>
                          <a:effectLst/>
                          <a:latin typeface="+mn-lt"/>
                          <a:cs typeface="Times New Roman" pitchFamily="18" charset="0"/>
                        </a:rPr>
                        <a:t>Sales revenue (205,000 </a:t>
                      </a:r>
                      <a:r>
                        <a:rPr kumimoji="0" lang="en-US" sz="2000" b="0" i="0" u="none" strike="noStrike" cap="none" normalizeH="0" baseline="0" dirty="0" err="1" smtClean="0">
                          <a:ln>
                            <a:noFill/>
                          </a:ln>
                          <a:solidFill>
                            <a:schemeClr val="tx1"/>
                          </a:solidFill>
                          <a:effectLst/>
                          <a:latin typeface="+mn-lt"/>
                          <a:cs typeface="Times New Roman" pitchFamily="18" charset="0"/>
                          <a:sym typeface="Symbol" pitchFamily="18" charset="2"/>
                        </a:rPr>
                        <a:t></a:t>
                      </a:r>
                      <a:r>
                        <a:rPr kumimoji="0" lang="en-US" sz="2000" b="0" i="0" u="none" strike="noStrike" cap="none" normalizeH="0" baseline="0" dirty="0" smtClean="0">
                          <a:ln>
                            <a:noFill/>
                          </a:ln>
                          <a:solidFill>
                            <a:schemeClr val="tx1"/>
                          </a:solidFill>
                          <a:effectLst/>
                          <a:latin typeface="+mn-lt"/>
                          <a:cs typeface="Times New Roman" pitchFamily="18" charset="0"/>
                        </a:rPr>
                        <a:t> $44)</a:t>
                      </a:r>
                      <a:endParaRPr kumimoji="0" lang="en-US" sz="20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dirty="0" smtClean="0">
                          <a:ln>
                            <a:noFill/>
                          </a:ln>
                          <a:solidFill>
                            <a:schemeClr val="tx1"/>
                          </a:solidFill>
                          <a:effectLst/>
                          <a:latin typeface="+mn-lt"/>
                          <a:cs typeface="Times New Roman" pitchFamily="18" charset="0"/>
                        </a:rPr>
                        <a:t>$9,020,000</a:t>
                      </a: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dirty="0" smtClean="0">
                          <a:ln>
                            <a:noFill/>
                          </a:ln>
                          <a:solidFill>
                            <a:schemeClr val="tx1"/>
                          </a:solidFill>
                          <a:effectLst/>
                          <a:latin typeface="+mn-lt"/>
                          <a:cs typeface="Times New Roman" pitchFamily="18" charset="0"/>
                        </a:rPr>
                        <a:t>Less: Cost of Goods Sold (205,000 x $26)</a:t>
                      </a: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sng" strike="noStrike" cap="none" normalizeH="0" baseline="0" dirty="0" smtClean="0">
                          <a:ln>
                            <a:noFill/>
                          </a:ln>
                          <a:solidFill>
                            <a:schemeClr val="tx1"/>
                          </a:solidFill>
                          <a:effectLst/>
                          <a:latin typeface="+mn-lt"/>
                        </a:rPr>
                        <a:t>          ( 5,330,000)</a:t>
                      </a: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0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841375" algn="dec"/>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sng"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841375" algn="dec"/>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bl>
          </a:graphicData>
        </a:graphic>
      </p:graphicFrame>
      <p:sp>
        <p:nvSpPr>
          <p:cNvPr id="4" name="TextBox 3"/>
          <p:cNvSpPr txBox="1"/>
          <p:nvPr/>
        </p:nvSpPr>
        <p:spPr>
          <a:xfrm>
            <a:off x="76200" y="5047476"/>
            <a:ext cx="8915400" cy="923330"/>
          </a:xfrm>
          <a:prstGeom prst="rect">
            <a:avLst/>
          </a:prstGeom>
          <a:noFill/>
        </p:spPr>
        <p:txBody>
          <a:bodyPr wrap="square" rtlCol="0">
            <a:spAutoFit/>
          </a:bodyPr>
          <a:lstStyle/>
          <a:p>
            <a:pPr>
              <a:buFontTx/>
              <a:buChar char="•"/>
            </a:pPr>
            <a:r>
              <a:rPr lang="en-US" dirty="0" smtClean="0"/>
              <a:t>Fixed </a:t>
            </a:r>
            <a:r>
              <a:rPr lang="en-US" dirty="0" err="1" smtClean="0"/>
              <a:t>mfg</a:t>
            </a:r>
            <a:r>
              <a:rPr lang="en-US" dirty="0" smtClean="0"/>
              <a:t> per unit = $2,475,000 </a:t>
            </a:r>
            <a:r>
              <a:rPr lang="en-US" dirty="0"/>
              <a:t>fixed </a:t>
            </a:r>
            <a:r>
              <a:rPr lang="en-US" dirty="0" smtClean="0"/>
              <a:t>MOH / </a:t>
            </a:r>
            <a:r>
              <a:rPr lang="en-US" dirty="0"/>
              <a:t>225,000 units </a:t>
            </a:r>
            <a:r>
              <a:rPr lang="en-US" dirty="0" smtClean="0"/>
              <a:t>produced = $11 per unit</a:t>
            </a:r>
            <a:endParaRPr lang="en-US" dirty="0"/>
          </a:p>
          <a:p>
            <a:pPr>
              <a:buFontTx/>
              <a:buChar char="•"/>
            </a:pPr>
            <a:r>
              <a:rPr lang="en-US" dirty="0" smtClean="0"/>
              <a:t>Variable MOH per unit $15 (given)</a:t>
            </a:r>
          </a:p>
          <a:p>
            <a:pPr>
              <a:buFontTx/>
              <a:buChar char="•"/>
            </a:pPr>
            <a:r>
              <a:rPr lang="en-US" dirty="0" smtClean="0"/>
              <a:t>Total manufacturing cost per unit = $11 + $15 = $26</a:t>
            </a:r>
          </a:p>
        </p:txBody>
      </p:sp>
    </p:spTree>
    <p:extLst>
      <p:ext uri="{BB962C8B-B14F-4D97-AF65-F5344CB8AC3E}">
        <p14:creationId xmlns:p14="http://schemas.microsoft.com/office/powerpoint/2010/main" xmlns="" val="4095190600"/>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Total Variable Costs</a:t>
            </a:r>
            <a:endParaRPr lang="en-US"/>
          </a:p>
        </p:txBody>
      </p:sp>
      <p:graphicFrame>
        <p:nvGraphicFramePr>
          <p:cNvPr id="1026" name="Object 3"/>
          <p:cNvGraphicFramePr>
            <a:graphicFrameLocks noGrp="1" noChangeAspect="1"/>
          </p:cNvGraphicFramePr>
          <p:nvPr>
            <p:ph idx="1"/>
          </p:nvPr>
        </p:nvGraphicFramePr>
        <p:xfrm>
          <a:off x="1187873" y="1600200"/>
          <a:ext cx="6768253" cy="4525963"/>
        </p:xfrm>
        <a:graphic>
          <a:graphicData uri="http://schemas.openxmlformats.org/presentationml/2006/ole">
            <p:oleObj spid="_x0000_s1059" r:id="rId4" imgW="7011008" imgH="4688230" progId="Excel.Sheet.8">
              <p:embed/>
            </p:oleObj>
          </a:graphicData>
        </a:graphic>
      </p:graphicFrame>
      <p:sp>
        <p:nvSpPr>
          <p:cNvPr id="4" name="Slide Number Placeholder 3"/>
          <p:cNvSpPr>
            <a:spLocks noGrp="1"/>
          </p:cNvSpPr>
          <p:nvPr>
            <p:ph type="sldNum" sz="quarter" idx="12"/>
          </p:nvPr>
        </p:nvSpPr>
        <p:spPr/>
        <p:txBody>
          <a:bodyPr/>
          <a:lstStyle/>
          <a:p>
            <a:fld id="{87989462-1FD5-4211-85BD-E99A4CF90F7A}" type="slidenum">
              <a:rPr lang="en-US" smtClean="0"/>
              <a:pPr/>
              <a:t>6</a:t>
            </a:fld>
            <a:endParaRPr lang="en-US"/>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82" name="Rectangle 54"/>
          <p:cNvSpPr>
            <a:spLocks noGrp="1" noChangeArrowheads="1"/>
          </p:cNvSpPr>
          <p:nvPr>
            <p:ph type="title"/>
          </p:nvPr>
        </p:nvSpPr>
        <p:spPr/>
        <p:txBody>
          <a:bodyPr/>
          <a:lstStyle/>
          <a:p>
            <a:r>
              <a:rPr lang="en-US" dirty="0" smtClean="0"/>
              <a:t>E6-44A</a:t>
            </a:r>
            <a:endParaRPr lang="en-US" dirty="0"/>
          </a:p>
        </p:txBody>
      </p:sp>
      <p:graphicFrame>
        <p:nvGraphicFramePr>
          <p:cNvPr id="124930" name="Group 2"/>
          <p:cNvGraphicFramePr>
            <a:graphicFrameLocks noGrp="1"/>
          </p:cNvGraphicFramePr>
          <p:nvPr>
            <p:ph type="tbl" idx="1"/>
            <p:extLst>
              <p:ext uri="{D42A27DB-BD31-4B8C-83A1-F6EECF244321}">
                <p14:modId xmlns:p14="http://schemas.microsoft.com/office/powerpoint/2010/main" xmlns="" val="2211913681"/>
              </p:ext>
            </p:extLst>
          </p:nvPr>
        </p:nvGraphicFramePr>
        <p:xfrm>
          <a:off x="19049" y="1295400"/>
          <a:ext cx="9144001" cy="3388667"/>
        </p:xfrm>
        <a:graphic>
          <a:graphicData uri="http://schemas.openxmlformats.org/drawingml/2006/table">
            <a:tbl>
              <a:tblPr/>
              <a:tblGrid>
                <a:gridCol w="5671110"/>
                <a:gridCol w="1167841"/>
                <a:gridCol w="2305050"/>
              </a:tblGrid>
              <a:tr h="553566">
                <a:tc gridSpan="3">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1" i="0" u="none" strike="noStrike" cap="none" normalizeH="0" baseline="0" dirty="0" smtClean="0">
                          <a:ln>
                            <a:noFill/>
                          </a:ln>
                          <a:solidFill>
                            <a:schemeClr val="tx1"/>
                          </a:solidFill>
                          <a:effectLst/>
                          <a:latin typeface="+mn-lt"/>
                          <a:cs typeface="Times New Roman" pitchFamily="18" charset="0"/>
                        </a:rPr>
                        <a:t>Conventional (Absorption Costing) Income Statement</a:t>
                      </a: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hMerge="1">
                  <a:txBody>
                    <a:bodyPr/>
                    <a:lstStyle/>
                    <a:p>
                      <a:endParaRPr lang="en-US"/>
                    </a:p>
                  </a:txBody>
                  <a:tcPr/>
                </a:tc>
              </a:tr>
              <a:tr h="514281">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dirty="0" smtClean="0">
                          <a:ln>
                            <a:noFill/>
                          </a:ln>
                          <a:solidFill>
                            <a:schemeClr val="tx1"/>
                          </a:solidFill>
                          <a:effectLst/>
                          <a:latin typeface="+mn-lt"/>
                          <a:cs typeface="Times New Roman" pitchFamily="18" charset="0"/>
                        </a:rPr>
                        <a:t>Sales revenue (205,000 </a:t>
                      </a:r>
                      <a:r>
                        <a:rPr kumimoji="0" lang="en-US" sz="2000" b="0" i="0" u="none" strike="noStrike" cap="none" normalizeH="0" baseline="0" dirty="0" err="1" smtClean="0">
                          <a:ln>
                            <a:noFill/>
                          </a:ln>
                          <a:solidFill>
                            <a:schemeClr val="tx1"/>
                          </a:solidFill>
                          <a:effectLst/>
                          <a:latin typeface="+mn-lt"/>
                          <a:cs typeface="Times New Roman" pitchFamily="18" charset="0"/>
                          <a:sym typeface="Symbol" pitchFamily="18" charset="2"/>
                        </a:rPr>
                        <a:t></a:t>
                      </a:r>
                      <a:r>
                        <a:rPr kumimoji="0" lang="en-US" sz="2000" b="0" i="0" u="none" strike="noStrike" cap="none" normalizeH="0" baseline="0" dirty="0" smtClean="0">
                          <a:ln>
                            <a:noFill/>
                          </a:ln>
                          <a:solidFill>
                            <a:schemeClr val="tx1"/>
                          </a:solidFill>
                          <a:effectLst/>
                          <a:latin typeface="+mn-lt"/>
                          <a:cs typeface="Times New Roman" pitchFamily="18" charset="0"/>
                        </a:rPr>
                        <a:t> $44)</a:t>
                      </a:r>
                      <a:endParaRPr kumimoji="0" lang="en-US" sz="20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dirty="0" smtClean="0">
                          <a:ln>
                            <a:noFill/>
                          </a:ln>
                          <a:solidFill>
                            <a:schemeClr val="tx1"/>
                          </a:solidFill>
                          <a:effectLst/>
                          <a:latin typeface="+mn-lt"/>
                          <a:cs typeface="Times New Roman" pitchFamily="18" charset="0"/>
                        </a:rPr>
                        <a:t>$9,020,000</a:t>
                      </a: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dirty="0" smtClean="0">
                          <a:ln>
                            <a:noFill/>
                          </a:ln>
                          <a:solidFill>
                            <a:schemeClr val="tx1"/>
                          </a:solidFill>
                          <a:effectLst/>
                          <a:latin typeface="+mn-lt"/>
                          <a:cs typeface="Times New Roman" pitchFamily="18" charset="0"/>
                        </a:rPr>
                        <a:t>Less: Cost of Goods Sold (205,000 x $26)</a:t>
                      </a: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sng" strike="noStrike" cap="none" normalizeH="0" baseline="0" dirty="0" smtClean="0">
                          <a:ln>
                            <a:noFill/>
                          </a:ln>
                          <a:solidFill>
                            <a:schemeClr val="tx1"/>
                          </a:solidFill>
                          <a:effectLst/>
                          <a:latin typeface="+mn-lt"/>
                        </a:rPr>
                        <a:t>          ( 5,330,000)</a:t>
                      </a: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dirty="0" smtClean="0">
                          <a:ln>
                            <a:noFill/>
                          </a:ln>
                          <a:solidFill>
                            <a:schemeClr val="tx1"/>
                          </a:solidFill>
                          <a:effectLst/>
                          <a:latin typeface="+mn-lt"/>
                          <a:cs typeface="Times New Roman" pitchFamily="18" charset="0"/>
                        </a:rPr>
                        <a:t>Gross Profit</a:t>
                      </a: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rPr>
                        <a:t>            3,690,000</a:t>
                      </a: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0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841375" algn="dec"/>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sng"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841375" algn="dec"/>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bl>
          </a:graphicData>
        </a:graphic>
      </p:graphicFrame>
      <p:sp>
        <p:nvSpPr>
          <p:cNvPr id="5" name="TextBox 4"/>
          <p:cNvSpPr txBox="1"/>
          <p:nvPr/>
        </p:nvSpPr>
        <p:spPr>
          <a:xfrm>
            <a:off x="76200" y="5047476"/>
            <a:ext cx="8915400" cy="923330"/>
          </a:xfrm>
          <a:prstGeom prst="rect">
            <a:avLst/>
          </a:prstGeom>
          <a:noFill/>
        </p:spPr>
        <p:txBody>
          <a:bodyPr wrap="square" rtlCol="0">
            <a:spAutoFit/>
          </a:bodyPr>
          <a:lstStyle/>
          <a:p>
            <a:pPr>
              <a:buFontTx/>
              <a:buChar char="•"/>
            </a:pPr>
            <a:r>
              <a:rPr lang="en-US" dirty="0" smtClean="0"/>
              <a:t>Fixed </a:t>
            </a:r>
            <a:r>
              <a:rPr lang="en-US" dirty="0" err="1" smtClean="0"/>
              <a:t>mfg</a:t>
            </a:r>
            <a:r>
              <a:rPr lang="en-US" dirty="0" smtClean="0"/>
              <a:t> per unit = $2,475,000 </a:t>
            </a:r>
            <a:r>
              <a:rPr lang="en-US" dirty="0"/>
              <a:t>fixed </a:t>
            </a:r>
            <a:r>
              <a:rPr lang="en-US" dirty="0" smtClean="0"/>
              <a:t>MOH / </a:t>
            </a:r>
            <a:r>
              <a:rPr lang="en-US" dirty="0"/>
              <a:t>225,000 units </a:t>
            </a:r>
            <a:r>
              <a:rPr lang="en-US" dirty="0" smtClean="0"/>
              <a:t>produced = $11 per unit</a:t>
            </a:r>
            <a:endParaRPr lang="en-US" dirty="0"/>
          </a:p>
          <a:p>
            <a:pPr>
              <a:buFontTx/>
              <a:buChar char="•"/>
            </a:pPr>
            <a:r>
              <a:rPr lang="en-US" dirty="0" smtClean="0"/>
              <a:t>Variable MOH per unit $15 (given)</a:t>
            </a:r>
          </a:p>
          <a:p>
            <a:pPr>
              <a:buFontTx/>
              <a:buChar char="•"/>
            </a:pPr>
            <a:r>
              <a:rPr lang="en-US" dirty="0" smtClean="0"/>
              <a:t>Total manufacturing cost per unit = $11 + $15 = $26</a:t>
            </a:r>
          </a:p>
        </p:txBody>
      </p:sp>
    </p:spTree>
    <p:extLst>
      <p:ext uri="{BB962C8B-B14F-4D97-AF65-F5344CB8AC3E}">
        <p14:creationId xmlns:p14="http://schemas.microsoft.com/office/powerpoint/2010/main" xmlns="" val="398692745"/>
      </p:ext>
    </p:extLst>
  </p:cSld>
  <p:clrMapOvr>
    <a:masterClrMapping/>
  </p:clrMapOvr>
  <p:transition spd="med"/>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82" name="Rectangle 54"/>
          <p:cNvSpPr>
            <a:spLocks noGrp="1" noChangeArrowheads="1"/>
          </p:cNvSpPr>
          <p:nvPr>
            <p:ph type="title"/>
          </p:nvPr>
        </p:nvSpPr>
        <p:spPr/>
        <p:txBody>
          <a:bodyPr/>
          <a:lstStyle/>
          <a:p>
            <a:r>
              <a:rPr lang="en-US" dirty="0" smtClean="0"/>
              <a:t>E6-44A</a:t>
            </a:r>
            <a:endParaRPr lang="en-US" dirty="0"/>
          </a:p>
        </p:txBody>
      </p:sp>
      <p:graphicFrame>
        <p:nvGraphicFramePr>
          <p:cNvPr id="124930" name="Group 2"/>
          <p:cNvGraphicFramePr>
            <a:graphicFrameLocks noGrp="1"/>
          </p:cNvGraphicFramePr>
          <p:nvPr>
            <p:ph type="tbl" idx="1"/>
            <p:extLst>
              <p:ext uri="{D42A27DB-BD31-4B8C-83A1-F6EECF244321}">
                <p14:modId xmlns:p14="http://schemas.microsoft.com/office/powerpoint/2010/main" xmlns="" val="3334492867"/>
              </p:ext>
            </p:extLst>
          </p:nvPr>
        </p:nvGraphicFramePr>
        <p:xfrm>
          <a:off x="19049" y="1295400"/>
          <a:ext cx="9144001" cy="3388667"/>
        </p:xfrm>
        <a:graphic>
          <a:graphicData uri="http://schemas.openxmlformats.org/drawingml/2006/table">
            <a:tbl>
              <a:tblPr/>
              <a:tblGrid>
                <a:gridCol w="5671110"/>
                <a:gridCol w="1167841"/>
                <a:gridCol w="2305050"/>
              </a:tblGrid>
              <a:tr h="553566">
                <a:tc gridSpan="3">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1" i="0" u="none" strike="noStrike" cap="none" normalizeH="0" baseline="0" dirty="0" smtClean="0">
                          <a:ln>
                            <a:noFill/>
                          </a:ln>
                          <a:solidFill>
                            <a:schemeClr val="tx1"/>
                          </a:solidFill>
                          <a:effectLst/>
                          <a:latin typeface="+mn-lt"/>
                          <a:cs typeface="Times New Roman" pitchFamily="18" charset="0"/>
                        </a:rPr>
                        <a:t>Conventional (Absorption Costing) Income Statement</a:t>
                      </a: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hMerge="1">
                  <a:txBody>
                    <a:bodyPr/>
                    <a:lstStyle/>
                    <a:p>
                      <a:endParaRPr lang="en-US"/>
                    </a:p>
                  </a:txBody>
                  <a:tcPr/>
                </a:tc>
              </a:tr>
              <a:tr h="514281">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dirty="0" smtClean="0">
                          <a:ln>
                            <a:noFill/>
                          </a:ln>
                          <a:solidFill>
                            <a:schemeClr val="tx1"/>
                          </a:solidFill>
                          <a:effectLst/>
                          <a:latin typeface="+mn-lt"/>
                          <a:cs typeface="Times New Roman" pitchFamily="18" charset="0"/>
                        </a:rPr>
                        <a:t>Sales revenue (205,000 </a:t>
                      </a:r>
                      <a:r>
                        <a:rPr kumimoji="0" lang="en-US" sz="2000" b="0" i="0" u="none" strike="noStrike" cap="none" normalizeH="0" baseline="0" dirty="0" err="1" smtClean="0">
                          <a:ln>
                            <a:noFill/>
                          </a:ln>
                          <a:solidFill>
                            <a:schemeClr val="tx1"/>
                          </a:solidFill>
                          <a:effectLst/>
                          <a:latin typeface="+mn-lt"/>
                          <a:cs typeface="Times New Roman" pitchFamily="18" charset="0"/>
                          <a:sym typeface="Symbol" pitchFamily="18" charset="2"/>
                        </a:rPr>
                        <a:t></a:t>
                      </a:r>
                      <a:r>
                        <a:rPr kumimoji="0" lang="en-US" sz="2000" b="0" i="0" u="none" strike="noStrike" cap="none" normalizeH="0" baseline="0" dirty="0" smtClean="0">
                          <a:ln>
                            <a:noFill/>
                          </a:ln>
                          <a:solidFill>
                            <a:schemeClr val="tx1"/>
                          </a:solidFill>
                          <a:effectLst/>
                          <a:latin typeface="+mn-lt"/>
                          <a:cs typeface="Times New Roman" pitchFamily="18" charset="0"/>
                        </a:rPr>
                        <a:t> $44)</a:t>
                      </a:r>
                      <a:endParaRPr kumimoji="0" lang="en-US" sz="20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dirty="0" smtClean="0">
                          <a:ln>
                            <a:noFill/>
                          </a:ln>
                          <a:solidFill>
                            <a:schemeClr val="tx1"/>
                          </a:solidFill>
                          <a:effectLst/>
                          <a:latin typeface="+mn-lt"/>
                          <a:cs typeface="Times New Roman" pitchFamily="18" charset="0"/>
                        </a:rPr>
                        <a:t>$9,020,000</a:t>
                      </a: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defRPr/>
                      </a:pPr>
                      <a:r>
                        <a:rPr kumimoji="0" lang="en-US" sz="2000" b="0" i="0" u="none" strike="noStrike" cap="none" normalizeH="0" baseline="0" dirty="0" smtClean="0">
                          <a:ln>
                            <a:noFill/>
                          </a:ln>
                          <a:solidFill>
                            <a:schemeClr val="tx1"/>
                          </a:solidFill>
                          <a:effectLst/>
                          <a:latin typeface="+mn-lt"/>
                          <a:cs typeface="Times New Roman" pitchFamily="18" charset="0"/>
                        </a:rPr>
                        <a:t>Less: Cost of Goods Sold (205,000 x $26)</a:t>
                      </a: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sng" strike="noStrike" cap="none" normalizeH="0" baseline="0" dirty="0" smtClean="0">
                          <a:ln>
                            <a:noFill/>
                          </a:ln>
                          <a:solidFill>
                            <a:schemeClr val="tx1"/>
                          </a:solidFill>
                          <a:effectLst/>
                          <a:latin typeface="+mn-lt"/>
                        </a:rPr>
                        <a:t>          ( 5,330,000)</a:t>
                      </a: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dirty="0" smtClean="0">
                          <a:ln>
                            <a:noFill/>
                          </a:ln>
                          <a:solidFill>
                            <a:schemeClr val="tx1"/>
                          </a:solidFill>
                          <a:effectLst/>
                          <a:latin typeface="+mn-lt"/>
                          <a:cs typeface="Times New Roman" pitchFamily="18" charset="0"/>
                        </a:rPr>
                        <a:t>Gross Profit</a:t>
                      </a: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rPr>
                        <a:t>            3,690,000</a:t>
                      </a: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dirty="0" smtClean="0">
                          <a:ln>
                            <a:noFill/>
                          </a:ln>
                          <a:solidFill>
                            <a:schemeClr val="tx1"/>
                          </a:solidFill>
                          <a:effectLst/>
                          <a:latin typeface="+mn-lt"/>
                          <a:cs typeface="Times New Roman" pitchFamily="18" charset="0"/>
                        </a:rPr>
                        <a:t>Operating Expenses [(205,000 x $6) + $250,000]</a:t>
                      </a:r>
                      <a:endParaRPr kumimoji="0" lang="en-US" sz="20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841375" algn="dec"/>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sng" strike="noStrike" cap="none" normalizeH="0" baseline="0" dirty="0" smtClean="0">
                          <a:ln>
                            <a:noFill/>
                          </a:ln>
                          <a:solidFill>
                            <a:schemeClr val="tx1"/>
                          </a:solidFill>
                          <a:effectLst/>
                          <a:latin typeface="+mn-lt"/>
                        </a:rPr>
                        <a:t>          (1,480,000)</a:t>
                      </a: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841375" algn="dec"/>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bl>
          </a:graphicData>
        </a:graphic>
      </p:graphicFrame>
      <p:sp>
        <p:nvSpPr>
          <p:cNvPr id="5" name="TextBox 4"/>
          <p:cNvSpPr txBox="1"/>
          <p:nvPr/>
        </p:nvSpPr>
        <p:spPr>
          <a:xfrm>
            <a:off x="76200" y="5047476"/>
            <a:ext cx="8915400" cy="923330"/>
          </a:xfrm>
          <a:prstGeom prst="rect">
            <a:avLst/>
          </a:prstGeom>
          <a:noFill/>
        </p:spPr>
        <p:txBody>
          <a:bodyPr wrap="square" rtlCol="0">
            <a:spAutoFit/>
          </a:bodyPr>
          <a:lstStyle/>
          <a:p>
            <a:pPr>
              <a:buFontTx/>
              <a:buChar char="•"/>
            </a:pPr>
            <a:r>
              <a:rPr lang="en-US" dirty="0" smtClean="0"/>
              <a:t>Fixed </a:t>
            </a:r>
            <a:r>
              <a:rPr lang="en-US" dirty="0" err="1" smtClean="0"/>
              <a:t>mfg</a:t>
            </a:r>
            <a:r>
              <a:rPr lang="en-US" dirty="0" smtClean="0"/>
              <a:t> per unit = $2,475,000 </a:t>
            </a:r>
            <a:r>
              <a:rPr lang="en-US" dirty="0"/>
              <a:t>fixed </a:t>
            </a:r>
            <a:r>
              <a:rPr lang="en-US" dirty="0" smtClean="0"/>
              <a:t>MOH / </a:t>
            </a:r>
            <a:r>
              <a:rPr lang="en-US" dirty="0"/>
              <a:t>225,000 units </a:t>
            </a:r>
            <a:r>
              <a:rPr lang="en-US" dirty="0" smtClean="0"/>
              <a:t>produced = $11 per unit</a:t>
            </a:r>
            <a:endParaRPr lang="en-US" dirty="0"/>
          </a:p>
          <a:p>
            <a:pPr>
              <a:buFontTx/>
              <a:buChar char="•"/>
            </a:pPr>
            <a:r>
              <a:rPr lang="en-US" dirty="0" smtClean="0"/>
              <a:t>Variable MOH per unit $15 (given)</a:t>
            </a:r>
          </a:p>
          <a:p>
            <a:pPr>
              <a:buFontTx/>
              <a:buChar char="•"/>
            </a:pPr>
            <a:r>
              <a:rPr lang="en-US" dirty="0" smtClean="0"/>
              <a:t>Total manufacturing cost per unit = $11 + $15 = $26</a:t>
            </a:r>
          </a:p>
        </p:txBody>
      </p:sp>
    </p:spTree>
    <p:extLst>
      <p:ext uri="{BB962C8B-B14F-4D97-AF65-F5344CB8AC3E}">
        <p14:creationId xmlns:p14="http://schemas.microsoft.com/office/powerpoint/2010/main" xmlns="" val="2689377067"/>
      </p:ext>
    </p:extLst>
  </p:cSld>
  <p:clrMapOvr>
    <a:masterClrMapping/>
  </p:clrMapOvr>
  <p:transition spd="med"/>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82" name="Rectangle 54"/>
          <p:cNvSpPr>
            <a:spLocks noGrp="1" noChangeArrowheads="1"/>
          </p:cNvSpPr>
          <p:nvPr>
            <p:ph type="title"/>
          </p:nvPr>
        </p:nvSpPr>
        <p:spPr/>
        <p:txBody>
          <a:bodyPr/>
          <a:lstStyle/>
          <a:p>
            <a:r>
              <a:rPr lang="en-US" dirty="0" smtClean="0"/>
              <a:t>E6-44A</a:t>
            </a:r>
            <a:endParaRPr lang="en-US" dirty="0"/>
          </a:p>
        </p:txBody>
      </p:sp>
      <p:graphicFrame>
        <p:nvGraphicFramePr>
          <p:cNvPr id="124930" name="Group 2"/>
          <p:cNvGraphicFramePr>
            <a:graphicFrameLocks noGrp="1"/>
          </p:cNvGraphicFramePr>
          <p:nvPr>
            <p:ph type="tbl" idx="1"/>
            <p:extLst>
              <p:ext uri="{D42A27DB-BD31-4B8C-83A1-F6EECF244321}">
                <p14:modId xmlns:p14="http://schemas.microsoft.com/office/powerpoint/2010/main" xmlns="" val="2973240620"/>
              </p:ext>
            </p:extLst>
          </p:nvPr>
        </p:nvGraphicFramePr>
        <p:xfrm>
          <a:off x="19049" y="1295400"/>
          <a:ext cx="9144001" cy="3388667"/>
        </p:xfrm>
        <a:graphic>
          <a:graphicData uri="http://schemas.openxmlformats.org/drawingml/2006/table">
            <a:tbl>
              <a:tblPr/>
              <a:tblGrid>
                <a:gridCol w="5671110"/>
                <a:gridCol w="1167841"/>
                <a:gridCol w="2305050"/>
              </a:tblGrid>
              <a:tr h="553566">
                <a:tc gridSpan="3">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1" i="0" u="none" strike="noStrike" cap="none" normalizeH="0" baseline="0" dirty="0" smtClean="0">
                          <a:ln>
                            <a:noFill/>
                          </a:ln>
                          <a:solidFill>
                            <a:schemeClr val="tx1"/>
                          </a:solidFill>
                          <a:effectLst/>
                          <a:latin typeface="+mn-lt"/>
                          <a:cs typeface="Times New Roman" pitchFamily="18" charset="0"/>
                        </a:rPr>
                        <a:t>Conventional (Absorption Costing) Income Statement</a:t>
                      </a: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hMerge="1">
                  <a:txBody>
                    <a:bodyPr/>
                    <a:lstStyle/>
                    <a:p>
                      <a:endParaRPr lang="en-US"/>
                    </a:p>
                  </a:txBody>
                  <a:tcPr/>
                </a:tc>
              </a:tr>
              <a:tr h="514281">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dirty="0" smtClean="0">
                          <a:ln>
                            <a:noFill/>
                          </a:ln>
                          <a:solidFill>
                            <a:schemeClr val="tx1"/>
                          </a:solidFill>
                          <a:effectLst/>
                          <a:latin typeface="+mn-lt"/>
                          <a:cs typeface="Times New Roman" pitchFamily="18" charset="0"/>
                        </a:rPr>
                        <a:t>Sales revenue (205,000 </a:t>
                      </a:r>
                      <a:r>
                        <a:rPr kumimoji="0" lang="en-US" sz="2000" b="0" i="0" u="none" strike="noStrike" cap="none" normalizeH="0" baseline="0" dirty="0" err="1" smtClean="0">
                          <a:ln>
                            <a:noFill/>
                          </a:ln>
                          <a:solidFill>
                            <a:schemeClr val="tx1"/>
                          </a:solidFill>
                          <a:effectLst/>
                          <a:latin typeface="+mn-lt"/>
                          <a:cs typeface="Times New Roman" pitchFamily="18" charset="0"/>
                          <a:sym typeface="Symbol" pitchFamily="18" charset="2"/>
                        </a:rPr>
                        <a:t></a:t>
                      </a:r>
                      <a:r>
                        <a:rPr kumimoji="0" lang="en-US" sz="2000" b="0" i="0" u="none" strike="noStrike" cap="none" normalizeH="0" baseline="0" dirty="0" smtClean="0">
                          <a:ln>
                            <a:noFill/>
                          </a:ln>
                          <a:solidFill>
                            <a:schemeClr val="tx1"/>
                          </a:solidFill>
                          <a:effectLst/>
                          <a:latin typeface="+mn-lt"/>
                          <a:cs typeface="Times New Roman" pitchFamily="18" charset="0"/>
                        </a:rPr>
                        <a:t> $44)</a:t>
                      </a:r>
                      <a:endParaRPr kumimoji="0" lang="en-US" sz="20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dirty="0" smtClean="0">
                          <a:ln>
                            <a:noFill/>
                          </a:ln>
                          <a:solidFill>
                            <a:schemeClr val="tx1"/>
                          </a:solidFill>
                          <a:effectLst/>
                          <a:latin typeface="+mn-lt"/>
                          <a:cs typeface="Times New Roman" pitchFamily="18" charset="0"/>
                        </a:rPr>
                        <a:t>$9,020,000</a:t>
                      </a: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defRPr/>
                      </a:pPr>
                      <a:r>
                        <a:rPr kumimoji="0" lang="en-US" sz="2000" b="0" i="0" u="none" strike="noStrike" cap="none" normalizeH="0" baseline="0" dirty="0" smtClean="0">
                          <a:ln>
                            <a:noFill/>
                          </a:ln>
                          <a:solidFill>
                            <a:schemeClr val="tx1"/>
                          </a:solidFill>
                          <a:effectLst/>
                          <a:latin typeface="+mn-lt"/>
                          <a:cs typeface="Times New Roman" pitchFamily="18" charset="0"/>
                        </a:rPr>
                        <a:t>Less: Cost of Goods Sold (205,000 x $26)</a:t>
                      </a: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sng" strike="noStrike" cap="none" normalizeH="0" baseline="0" dirty="0" smtClean="0">
                          <a:ln>
                            <a:noFill/>
                          </a:ln>
                          <a:solidFill>
                            <a:schemeClr val="tx1"/>
                          </a:solidFill>
                          <a:effectLst/>
                          <a:latin typeface="+mn-lt"/>
                        </a:rPr>
                        <a:t>          ( 5,330,000)</a:t>
                      </a: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dirty="0" smtClean="0">
                          <a:ln>
                            <a:noFill/>
                          </a:ln>
                          <a:solidFill>
                            <a:schemeClr val="tx1"/>
                          </a:solidFill>
                          <a:effectLst/>
                          <a:latin typeface="+mn-lt"/>
                          <a:cs typeface="Times New Roman" pitchFamily="18" charset="0"/>
                        </a:rPr>
                        <a:t>Gross Profit</a:t>
                      </a: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rPr>
                        <a:t>            3,690,000</a:t>
                      </a: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dirty="0" smtClean="0">
                          <a:ln>
                            <a:noFill/>
                          </a:ln>
                          <a:solidFill>
                            <a:schemeClr val="tx1"/>
                          </a:solidFill>
                          <a:effectLst/>
                          <a:latin typeface="+mn-lt"/>
                          <a:cs typeface="Times New Roman" pitchFamily="18" charset="0"/>
                        </a:rPr>
                        <a:t>Operating Expenses [(205,000 x $6) + $250,000]</a:t>
                      </a:r>
                      <a:endParaRPr kumimoji="0" lang="en-US" sz="20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841375" algn="dec"/>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sng" strike="noStrike" cap="none" normalizeH="0" baseline="0" dirty="0" smtClean="0">
                          <a:ln>
                            <a:noFill/>
                          </a:ln>
                          <a:solidFill>
                            <a:schemeClr val="tx1"/>
                          </a:solidFill>
                          <a:effectLst/>
                          <a:latin typeface="+mn-lt"/>
                        </a:rPr>
                        <a:t>          (1,480,000)</a:t>
                      </a: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r h="58020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dirty="0" smtClean="0">
                          <a:ln>
                            <a:noFill/>
                          </a:ln>
                          <a:solidFill>
                            <a:schemeClr val="tx1"/>
                          </a:solidFill>
                          <a:effectLst/>
                          <a:latin typeface="+mn-lt"/>
                          <a:cs typeface="Times New Roman" pitchFamily="18" charset="0"/>
                        </a:rPr>
                        <a:t>Operating Income</a:t>
                      </a:r>
                      <a:endParaRPr kumimoji="0" lang="en-US" sz="2000" b="0" i="0" u="none" strike="noStrike" cap="none" normalizeH="0" baseline="0" dirty="0" smtClean="0">
                        <a:ln>
                          <a:noFill/>
                        </a:ln>
                        <a:solidFill>
                          <a:schemeClr val="tx1"/>
                        </a:solidFill>
                        <a:effectLst/>
                        <a:latin typeface="+mn-lt"/>
                      </a:endParaRPr>
                    </a:p>
                  </a:txBody>
                  <a:tcPr marL="85367" marR="85367" marT="44450" marB="44450"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841375" algn="dec"/>
                          <a:tab pos="2743200" algn="ctr"/>
                          <a:tab pos="5486400" algn="r"/>
                        </a:tabLst>
                      </a:pPr>
                      <a:endParaRPr kumimoji="0" lang="en-US" sz="2000" b="0" i="0" u="none" strike="noStrike" cap="none" normalizeH="0" baseline="0" dirty="0" smtClean="0">
                        <a:ln>
                          <a:noFill/>
                        </a:ln>
                        <a:solidFill>
                          <a:schemeClr val="tx1"/>
                        </a:solidFill>
                        <a:effectLst/>
                        <a:latin typeface="+mn-lt"/>
                      </a:endParaRP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rPr>
                        <a:t>         $2,210,000</a:t>
                      </a:r>
                    </a:p>
                  </a:txBody>
                  <a:tcPr marL="43132" marR="43132" horzOverflow="overflow">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lnTlToBr>
                      <a:noFill/>
                    </a:lnTlToBr>
                    <a:lnBlToTr>
                      <a:noFill/>
                    </a:lnBlToTr>
                    <a:solidFill>
                      <a:srgbClr val="FFFFCC"/>
                    </a:solidFill>
                  </a:tcPr>
                </a:tc>
              </a:tr>
            </a:tbl>
          </a:graphicData>
        </a:graphic>
      </p:graphicFrame>
      <p:sp>
        <p:nvSpPr>
          <p:cNvPr id="5" name="TextBox 4"/>
          <p:cNvSpPr txBox="1"/>
          <p:nvPr/>
        </p:nvSpPr>
        <p:spPr>
          <a:xfrm>
            <a:off x="76200" y="5047476"/>
            <a:ext cx="8915400" cy="923330"/>
          </a:xfrm>
          <a:prstGeom prst="rect">
            <a:avLst/>
          </a:prstGeom>
          <a:noFill/>
        </p:spPr>
        <p:txBody>
          <a:bodyPr wrap="square" rtlCol="0">
            <a:spAutoFit/>
          </a:bodyPr>
          <a:lstStyle/>
          <a:p>
            <a:pPr>
              <a:buFontTx/>
              <a:buChar char="•"/>
            </a:pPr>
            <a:r>
              <a:rPr lang="en-US" dirty="0" smtClean="0"/>
              <a:t>Fixed </a:t>
            </a:r>
            <a:r>
              <a:rPr lang="en-US" dirty="0" err="1" smtClean="0"/>
              <a:t>mfg</a:t>
            </a:r>
            <a:r>
              <a:rPr lang="en-US" dirty="0" smtClean="0"/>
              <a:t> per unit = $2,475,000 </a:t>
            </a:r>
            <a:r>
              <a:rPr lang="en-US" dirty="0"/>
              <a:t>fixed </a:t>
            </a:r>
            <a:r>
              <a:rPr lang="en-US" dirty="0" smtClean="0"/>
              <a:t>MOH / </a:t>
            </a:r>
            <a:r>
              <a:rPr lang="en-US" dirty="0"/>
              <a:t>225,000 units </a:t>
            </a:r>
            <a:r>
              <a:rPr lang="en-US" dirty="0" smtClean="0"/>
              <a:t>produced = $11 per unit</a:t>
            </a:r>
            <a:endParaRPr lang="en-US" dirty="0"/>
          </a:p>
          <a:p>
            <a:pPr>
              <a:buFontTx/>
              <a:buChar char="•"/>
            </a:pPr>
            <a:r>
              <a:rPr lang="en-US" dirty="0" smtClean="0"/>
              <a:t>Variable MOH per unit $15 (given)</a:t>
            </a:r>
          </a:p>
          <a:p>
            <a:pPr>
              <a:buFontTx/>
              <a:buChar char="•"/>
            </a:pPr>
            <a:r>
              <a:rPr lang="en-US" dirty="0" smtClean="0"/>
              <a:t>Total manufacturing cost per unit = $11 + $15 = $26</a:t>
            </a:r>
          </a:p>
        </p:txBody>
      </p:sp>
    </p:spTree>
    <p:extLst>
      <p:ext uri="{BB962C8B-B14F-4D97-AF65-F5344CB8AC3E}">
        <p14:creationId xmlns:p14="http://schemas.microsoft.com/office/powerpoint/2010/main" xmlns="" val="1240980923"/>
      </p:ext>
    </p:extLst>
  </p:cSld>
  <p:clrMapOvr>
    <a:masterClrMapping/>
  </p:clrMapOvr>
  <p:transition spd="med"/>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E6-44A (cont.)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Now we turn to the Contribution Margin Income Statement (</a:t>
            </a:r>
            <a:r>
              <a:rPr lang="en-US" b="1" u="sng" dirty="0" smtClean="0"/>
              <a:t>VARIABLE COSTING STMT)</a:t>
            </a:r>
          </a:p>
          <a:p>
            <a:pPr marL="0" indent="0">
              <a:buNone/>
            </a:pPr>
            <a:endParaRPr lang="en-US" dirty="0"/>
          </a:p>
          <a:p>
            <a:pPr marL="0" indent="0">
              <a:buNone/>
            </a:pPr>
            <a:r>
              <a:rPr lang="en-US" dirty="0" smtClean="0"/>
              <a:t>First need to calculate:</a:t>
            </a:r>
          </a:p>
          <a:p>
            <a:pPr marL="0" indent="0">
              <a:buNone/>
            </a:pPr>
            <a:r>
              <a:rPr lang="en-US" dirty="0" smtClean="0"/>
              <a:t>Variable cost of goods sold</a:t>
            </a:r>
            <a:br>
              <a:rPr lang="en-US" dirty="0" smtClean="0"/>
            </a:br>
            <a:endParaRPr lang="en-US" dirty="0" smtClean="0"/>
          </a:p>
        </p:txBody>
      </p:sp>
      <p:sp>
        <p:nvSpPr>
          <p:cNvPr id="4" name="Slide Number Placeholder 3"/>
          <p:cNvSpPr>
            <a:spLocks noGrp="1"/>
          </p:cNvSpPr>
          <p:nvPr>
            <p:ph type="sldNum" sz="quarter" idx="12"/>
          </p:nvPr>
        </p:nvSpPr>
        <p:spPr/>
        <p:txBody>
          <a:bodyPr/>
          <a:lstStyle/>
          <a:p>
            <a:fld id="{87989462-1FD5-4211-85BD-E99A4CF90F7A}" type="slidenum">
              <a:rPr lang="en-US" smtClean="0"/>
              <a:pPr/>
              <a:t>63</a:t>
            </a:fld>
            <a:endParaRPr lang="en-US"/>
          </a:p>
        </p:txBody>
      </p:sp>
    </p:spTree>
    <p:extLst>
      <p:ext uri="{BB962C8B-B14F-4D97-AF65-F5344CB8AC3E}">
        <p14:creationId xmlns:p14="http://schemas.microsoft.com/office/powerpoint/2010/main" xmlns="" val="288269365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E6-44A (cont.)</a:t>
            </a:r>
            <a:endParaRPr lang="en-US" dirty="0"/>
          </a:p>
        </p:txBody>
      </p:sp>
      <p:sp>
        <p:nvSpPr>
          <p:cNvPr id="3" name="Content Placeholder 2"/>
          <p:cNvSpPr>
            <a:spLocks noGrp="1"/>
          </p:cNvSpPr>
          <p:nvPr>
            <p:ph idx="1"/>
          </p:nvPr>
        </p:nvSpPr>
        <p:spPr>
          <a:xfrm>
            <a:off x="457200" y="1447800"/>
            <a:ext cx="8229600" cy="4525963"/>
          </a:xfrm>
        </p:spPr>
        <p:txBody>
          <a:bodyPr>
            <a:normAutofit/>
          </a:bodyPr>
          <a:lstStyle/>
          <a:p>
            <a:r>
              <a:rPr lang="en-US" dirty="0" smtClean="0"/>
              <a:t>Variable cost of goods sold:	</a:t>
            </a:r>
            <a:br>
              <a:rPr lang="en-US" dirty="0" smtClean="0"/>
            </a:br>
            <a:endParaRPr lang="en-US" dirty="0" smtClean="0"/>
          </a:p>
          <a:p>
            <a:pPr lvl="1">
              <a:buNone/>
            </a:pPr>
            <a:r>
              <a:rPr lang="en-US" dirty="0" smtClean="0"/>
              <a:t>Beginning finished goods inventory	$      	    0</a:t>
            </a:r>
          </a:p>
          <a:p>
            <a:pPr lvl="1">
              <a:buNone/>
            </a:pPr>
            <a:r>
              <a:rPr lang="en-US" dirty="0" smtClean="0"/>
              <a:t>Variable cost of goods manufactured                      ($15 x 225,000)				3,375,000</a:t>
            </a:r>
          </a:p>
          <a:p>
            <a:pPr lvl="1">
              <a:buNone/>
            </a:pPr>
            <a:r>
              <a:rPr lang="en-US" dirty="0" smtClean="0"/>
              <a:t>Variable cost of goods available </a:t>
            </a:r>
            <a:br>
              <a:rPr lang="en-US" dirty="0" smtClean="0"/>
            </a:br>
            <a:r>
              <a:rPr lang="en-US" dirty="0" smtClean="0"/>
              <a:t>for sale						3,375,000</a:t>
            </a:r>
          </a:p>
          <a:p>
            <a:pPr lvl="1">
              <a:buNone/>
            </a:pPr>
            <a:r>
              <a:rPr lang="en-US" dirty="0" smtClean="0"/>
              <a:t>Ending fin. goods inv. ($15 x 20,000) 	</a:t>
            </a:r>
            <a:r>
              <a:rPr lang="en-US" u="sng" dirty="0" smtClean="0"/>
              <a:t> (300,000)</a:t>
            </a:r>
          </a:p>
          <a:p>
            <a:pPr lvl="1">
              <a:buNone/>
            </a:pPr>
            <a:r>
              <a:rPr lang="en-US" dirty="0" smtClean="0"/>
              <a:t>Variable cost of goods sold*	       	         $3,075,000</a:t>
            </a:r>
            <a:endParaRPr lang="en-US" dirty="0"/>
          </a:p>
        </p:txBody>
      </p:sp>
      <p:sp>
        <p:nvSpPr>
          <p:cNvPr id="4" name="Slide Number Placeholder 3"/>
          <p:cNvSpPr>
            <a:spLocks noGrp="1"/>
          </p:cNvSpPr>
          <p:nvPr>
            <p:ph type="sldNum" sz="quarter" idx="12"/>
          </p:nvPr>
        </p:nvSpPr>
        <p:spPr/>
        <p:txBody>
          <a:bodyPr/>
          <a:lstStyle/>
          <a:p>
            <a:fld id="{87989462-1FD5-4211-85BD-E99A4CF90F7A}" type="slidenum">
              <a:rPr lang="en-US" smtClean="0"/>
              <a:pPr/>
              <a:t>64</a:t>
            </a:fld>
            <a:endParaRPr lang="en-US"/>
          </a:p>
        </p:txBody>
      </p:sp>
      <p:sp>
        <p:nvSpPr>
          <p:cNvPr id="5" name="TextBox 4"/>
          <p:cNvSpPr txBox="1"/>
          <p:nvPr/>
        </p:nvSpPr>
        <p:spPr>
          <a:xfrm>
            <a:off x="457200" y="6216134"/>
            <a:ext cx="8077200" cy="369332"/>
          </a:xfrm>
          <a:prstGeom prst="rect">
            <a:avLst/>
          </a:prstGeom>
          <a:noFill/>
        </p:spPr>
        <p:txBody>
          <a:bodyPr wrap="square" rtlCol="0">
            <a:spAutoFit/>
          </a:bodyPr>
          <a:lstStyle/>
          <a:p>
            <a:r>
              <a:rPr lang="en-US" i="1" dirty="0" smtClean="0"/>
              <a:t>*Also can calculate as 205,000 units x $15 = $3,075,000</a:t>
            </a:r>
            <a:endParaRPr lang="en-US" i="1" dirty="0"/>
          </a:p>
        </p:txBody>
      </p:sp>
    </p:spTree>
    <p:extLst>
      <p:ext uri="{BB962C8B-B14F-4D97-AF65-F5344CB8AC3E}">
        <p14:creationId xmlns:p14="http://schemas.microsoft.com/office/powerpoint/2010/main" xmlns="" val="77805061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28575"/>
            <a:ext cx="8229600" cy="809625"/>
          </a:xfrm>
        </p:spPr>
        <p:txBody>
          <a:bodyPr/>
          <a:lstStyle/>
          <a:p>
            <a:r>
              <a:rPr lang="en-US" dirty="0" smtClean="0"/>
              <a:t>E6-44A (cont.)</a:t>
            </a:r>
            <a:endParaRPr lang="en-US" dirty="0"/>
          </a:p>
        </p:txBody>
      </p:sp>
      <p:graphicFrame>
        <p:nvGraphicFramePr>
          <p:cNvPr id="80899" name="Group 3"/>
          <p:cNvGraphicFramePr>
            <a:graphicFrameLocks noGrp="1"/>
          </p:cNvGraphicFramePr>
          <p:nvPr>
            <p:ph idx="1"/>
            <p:extLst>
              <p:ext uri="{D42A27DB-BD31-4B8C-83A1-F6EECF244321}">
                <p14:modId xmlns:p14="http://schemas.microsoft.com/office/powerpoint/2010/main" xmlns="" val="1284196304"/>
              </p:ext>
            </p:extLst>
          </p:nvPr>
        </p:nvGraphicFramePr>
        <p:xfrm>
          <a:off x="457200" y="914400"/>
          <a:ext cx="8229601" cy="5562600"/>
        </p:xfrm>
        <a:graphic>
          <a:graphicData uri="http://schemas.openxmlformats.org/drawingml/2006/table">
            <a:tbl>
              <a:tblPr/>
              <a:tblGrid>
                <a:gridCol w="4801986"/>
                <a:gridCol w="1782602"/>
                <a:gridCol w="1645013"/>
              </a:tblGrid>
              <a:tr h="556260">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r"/>
                          <a:tab pos="2743200" algn="ctr"/>
                          <a:tab pos="5486400" algn="r"/>
                        </a:tabLst>
                      </a:pPr>
                      <a:r>
                        <a:rPr kumimoji="0" lang="en-US" sz="2400" b="1" i="0" u="none" strike="noStrike" cap="none" normalizeH="0" baseline="0" dirty="0" smtClean="0">
                          <a:ln>
                            <a:noFill/>
                          </a:ln>
                          <a:solidFill>
                            <a:schemeClr val="tx1"/>
                          </a:solidFill>
                          <a:effectLst/>
                          <a:latin typeface="+mn-lt"/>
                          <a:cs typeface="Times New Roman" pitchFamily="18" charset="0"/>
                        </a:rPr>
                        <a:t>Contribution Margin (Variable Costing) Income Statement</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hMerge="1">
                  <a:txBody>
                    <a:bodyPr/>
                    <a:lstStyle/>
                    <a:p>
                      <a:endParaRPr lang="en-US"/>
                    </a:p>
                  </a:txBody>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defRPr/>
                      </a:pPr>
                      <a:r>
                        <a:rPr kumimoji="0" lang="en-US" sz="2400" b="0" i="0" u="none" strike="noStrike" cap="none" normalizeH="0" baseline="0" dirty="0" smtClean="0">
                          <a:ln>
                            <a:noFill/>
                          </a:ln>
                          <a:solidFill>
                            <a:schemeClr val="tx1"/>
                          </a:solidFill>
                          <a:effectLst/>
                          <a:latin typeface="+mn-lt"/>
                          <a:cs typeface="Times New Roman" pitchFamily="18" charset="0"/>
                        </a:rPr>
                        <a:t>Sales revenue (205,000 </a:t>
                      </a:r>
                      <a:r>
                        <a:rPr kumimoji="0" lang="en-US" sz="2400" b="0" i="0" u="none" strike="noStrike" cap="none" normalizeH="0" baseline="0" dirty="0" smtClean="0">
                          <a:ln>
                            <a:noFill/>
                          </a:ln>
                          <a:solidFill>
                            <a:schemeClr val="tx1"/>
                          </a:solidFill>
                          <a:effectLst/>
                          <a:latin typeface="+mn-lt"/>
                          <a:cs typeface="Times New Roman" pitchFamily="18" charset="0"/>
                          <a:sym typeface="Symbol" pitchFamily="18" charset="2"/>
                        </a:rPr>
                        <a:t></a:t>
                      </a:r>
                      <a:r>
                        <a:rPr kumimoji="0" lang="en-US" sz="2400" b="0" i="0" u="none" strike="noStrike" cap="none" normalizeH="0" baseline="0" dirty="0" smtClean="0">
                          <a:ln>
                            <a:noFill/>
                          </a:ln>
                          <a:solidFill>
                            <a:schemeClr val="tx1"/>
                          </a:solidFill>
                          <a:effectLst/>
                          <a:latin typeface="+mn-lt"/>
                          <a:cs typeface="Times New Roman" pitchFamily="18" charset="0"/>
                        </a:rPr>
                        <a:t> $44)</a:t>
                      </a:r>
                      <a:endParaRPr kumimoji="0" lang="en-US" sz="24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$9,020,000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bl>
          </a:graphicData>
        </a:graphic>
      </p:graphicFrame>
      <p:sp>
        <p:nvSpPr>
          <p:cNvPr id="6" name="Slide Number Placeholder 5"/>
          <p:cNvSpPr>
            <a:spLocks noGrp="1"/>
          </p:cNvSpPr>
          <p:nvPr>
            <p:ph type="sldNum" sz="quarter" idx="12"/>
          </p:nvPr>
        </p:nvSpPr>
        <p:spPr/>
        <p:txBody>
          <a:bodyPr/>
          <a:lstStyle/>
          <a:p>
            <a:fld id="{87989462-1FD5-4211-85BD-E99A4CF90F7A}" type="slidenum">
              <a:rPr lang="en-US" smtClean="0"/>
              <a:pPr/>
              <a:t>65</a:t>
            </a:fld>
            <a:endParaRPr lang="en-US"/>
          </a:p>
        </p:txBody>
      </p:sp>
    </p:spTree>
    <p:extLst>
      <p:ext uri="{BB962C8B-B14F-4D97-AF65-F5344CB8AC3E}">
        <p14:creationId xmlns:p14="http://schemas.microsoft.com/office/powerpoint/2010/main" xmlns="" val="2322729750"/>
      </p:ext>
    </p:extLst>
  </p:cSld>
  <p:clrMapOvr>
    <a:masterClrMapping/>
  </p:clrMapOvr>
  <p:transition spd="med"/>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28575"/>
            <a:ext cx="8229600" cy="809625"/>
          </a:xfrm>
        </p:spPr>
        <p:txBody>
          <a:bodyPr/>
          <a:lstStyle/>
          <a:p>
            <a:r>
              <a:rPr lang="en-US" dirty="0" smtClean="0"/>
              <a:t>E6-44A (cont.)</a:t>
            </a:r>
            <a:endParaRPr lang="en-US" dirty="0"/>
          </a:p>
        </p:txBody>
      </p:sp>
      <p:graphicFrame>
        <p:nvGraphicFramePr>
          <p:cNvPr id="80899" name="Group 3"/>
          <p:cNvGraphicFramePr>
            <a:graphicFrameLocks noGrp="1"/>
          </p:cNvGraphicFramePr>
          <p:nvPr>
            <p:ph idx="1"/>
            <p:extLst>
              <p:ext uri="{D42A27DB-BD31-4B8C-83A1-F6EECF244321}">
                <p14:modId xmlns:p14="http://schemas.microsoft.com/office/powerpoint/2010/main" xmlns="" val="212516850"/>
              </p:ext>
            </p:extLst>
          </p:nvPr>
        </p:nvGraphicFramePr>
        <p:xfrm>
          <a:off x="457200" y="914400"/>
          <a:ext cx="8229601" cy="5826760"/>
        </p:xfrm>
        <a:graphic>
          <a:graphicData uri="http://schemas.openxmlformats.org/drawingml/2006/table">
            <a:tbl>
              <a:tblPr/>
              <a:tblGrid>
                <a:gridCol w="4801986"/>
                <a:gridCol w="1782602"/>
                <a:gridCol w="1645013"/>
              </a:tblGrid>
              <a:tr h="556260">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r"/>
                          <a:tab pos="2743200" algn="ctr"/>
                          <a:tab pos="5486400" algn="r"/>
                        </a:tabLst>
                      </a:pPr>
                      <a:r>
                        <a:rPr kumimoji="0" lang="en-US" sz="2400" b="1" i="0" u="none" strike="noStrike" cap="none" normalizeH="0" baseline="0" dirty="0" smtClean="0">
                          <a:ln>
                            <a:noFill/>
                          </a:ln>
                          <a:solidFill>
                            <a:schemeClr val="tx1"/>
                          </a:solidFill>
                          <a:effectLst/>
                          <a:latin typeface="+mn-lt"/>
                          <a:cs typeface="Times New Roman" pitchFamily="18" charset="0"/>
                        </a:rPr>
                        <a:t>Contribution Margin (Variable Costing) Income Statement</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hMerge="1">
                  <a:txBody>
                    <a:bodyPr/>
                    <a:lstStyle/>
                    <a:p>
                      <a:endParaRPr lang="en-US"/>
                    </a:p>
                  </a:txBody>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Sales revenue (205,000 </a:t>
                      </a:r>
                      <a:r>
                        <a:rPr kumimoji="0" lang="en-US" sz="2400" b="0" i="0" u="none" strike="noStrike" cap="none" normalizeH="0" baseline="0" dirty="0" smtClean="0">
                          <a:ln>
                            <a:noFill/>
                          </a:ln>
                          <a:solidFill>
                            <a:schemeClr val="tx1"/>
                          </a:solidFill>
                          <a:effectLst/>
                          <a:latin typeface="+mn-lt"/>
                          <a:cs typeface="Times New Roman" pitchFamily="18" charset="0"/>
                          <a:sym typeface="Symbol" pitchFamily="18" charset="2"/>
                        </a:rPr>
                        <a:t></a:t>
                      </a:r>
                      <a:r>
                        <a:rPr kumimoji="0" lang="en-US" sz="2400" b="0" i="0" u="none" strike="noStrike" cap="none" normalizeH="0" baseline="0" dirty="0" smtClean="0">
                          <a:ln>
                            <a:noFill/>
                          </a:ln>
                          <a:solidFill>
                            <a:schemeClr val="tx1"/>
                          </a:solidFill>
                          <a:effectLst/>
                          <a:latin typeface="+mn-lt"/>
                          <a:cs typeface="Times New Roman" pitchFamily="18" charset="0"/>
                        </a:rPr>
                        <a:t> $44)</a:t>
                      </a:r>
                      <a:endParaRPr kumimoji="0" lang="en-US" sz="24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$9,020,000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smtClean="0">
                          <a:ln>
                            <a:noFill/>
                          </a:ln>
                          <a:solidFill>
                            <a:schemeClr val="tx1"/>
                          </a:solidFill>
                          <a:effectLst/>
                          <a:latin typeface="+mn-lt"/>
                          <a:cs typeface="Times New Roman" pitchFamily="18" charset="0"/>
                        </a:rPr>
                        <a:t>Variable expenses:</a:t>
                      </a:r>
                      <a:endParaRPr kumimoji="0" lang="en-US" sz="2400" b="0" i="0" u="none" strike="noStrike" cap="none" normalizeH="0" baseline="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	Variable COGS (from prior calculation)</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$3,075,000*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bl>
          </a:graphicData>
        </a:graphic>
      </p:graphicFrame>
      <p:sp>
        <p:nvSpPr>
          <p:cNvPr id="6" name="Slide Number Placeholder 5"/>
          <p:cNvSpPr>
            <a:spLocks noGrp="1"/>
          </p:cNvSpPr>
          <p:nvPr>
            <p:ph type="sldNum" sz="quarter" idx="12"/>
          </p:nvPr>
        </p:nvSpPr>
        <p:spPr/>
        <p:txBody>
          <a:bodyPr/>
          <a:lstStyle/>
          <a:p>
            <a:fld id="{87989462-1FD5-4211-85BD-E99A4CF90F7A}" type="slidenum">
              <a:rPr lang="en-US" smtClean="0"/>
              <a:pPr/>
              <a:t>66</a:t>
            </a:fld>
            <a:endParaRPr lang="en-US"/>
          </a:p>
        </p:txBody>
      </p:sp>
    </p:spTree>
    <p:extLst>
      <p:ext uri="{BB962C8B-B14F-4D97-AF65-F5344CB8AC3E}">
        <p14:creationId xmlns:p14="http://schemas.microsoft.com/office/powerpoint/2010/main" xmlns="" val="2265020729"/>
      </p:ext>
    </p:extLst>
  </p:cSld>
  <p:clrMapOvr>
    <a:masterClrMapping/>
  </p:clrMapOvr>
  <p:transition spd="med"/>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28575"/>
            <a:ext cx="8229600" cy="809625"/>
          </a:xfrm>
        </p:spPr>
        <p:txBody>
          <a:bodyPr/>
          <a:lstStyle/>
          <a:p>
            <a:r>
              <a:rPr lang="en-US" dirty="0" smtClean="0"/>
              <a:t>E6-44A (cont.)</a:t>
            </a:r>
            <a:endParaRPr lang="en-US" dirty="0"/>
          </a:p>
        </p:txBody>
      </p:sp>
      <p:graphicFrame>
        <p:nvGraphicFramePr>
          <p:cNvPr id="80899" name="Group 3"/>
          <p:cNvGraphicFramePr>
            <a:graphicFrameLocks noGrp="1"/>
          </p:cNvGraphicFramePr>
          <p:nvPr>
            <p:ph idx="1"/>
            <p:extLst>
              <p:ext uri="{D42A27DB-BD31-4B8C-83A1-F6EECF244321}">
                <p14:modId xmlns:p14="http://schemas.microsoft.com/office/powerpoint/2010/main" xmlns="" val="2133321489"/>
              </p:ext>
            </p:extLst>
          </p:nvPr>
        </p:nvGraphicFramePr>
        <p:xfrm>
          <a:off x="457200" y="914400"/>
          <a:ext cx="8229601" cy="5826760"/>
        </p:xfrm>
        <a:graphic>
          <a:graphicData uri="http://schemas.openxmlformats.org/drawingml/2006/table">
            <a:tbl>
              <a:tblPr/>
              <a:tblGrid>
                <a:gridCol w="4801986"/>
                <a:gridCol w="1782602"/>
                <a:gridCol w="1645013"/>
              </a:tblGrid>
              <a:tr h="556260">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r"/>
                          <a:tab pos="2743200" algn="ctr"/>
                          <a:tab pos="5486400" algn="r"/>
                        </a:tabLst>
                      </a:pPr>
                      <a:r>
                        <a:rPr kumimoji="0" lang="en-US" sz="2400" b="1" i="0" u="none" strike="noStrike" cap="none" normalizeH="0" baseline="0" dirty="0" smtClean="0">
                          <a:ln>
                            <a:noFill/>
                          </a:ln>
                          <a:solidFill>
                            <a:schemeClr val="tx1"/>
                          </a:solidFill>
                          <a:effectLst/>
                          <a:latin typeface="+mn-lt"/>
                          <a:cs typeface="Times New Roman" pitchFamily="18" charset="0"/>
                        </a:rPr>
                        <a:t>Contribution Margin (Variable Costing) Income Statement</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hMerge="1">
                  <a:txBody>
                    <a:bodyPr/>
                    <a:lstStyle/>
                    <a:p>
                      <a:endParaRPr lang="en-US"/>
                    </a:p>
                  </a:txBody>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Sales revenue (205,000 </a:t>
                      </a:r>
                      <a:r>
                        <a:rPr kumimoji="0" lang="en-US" sz="2400" b="0" i="0" u="none" strike="noStrike" cap="none" normalizeH="0" baseline="0" dirty="0" smtClean="0">
                          <a:ln>
                            <a:noFill/>
                          </a:ln>
                          <a:solidFill>
                            <a:schemeClr val="tx1"/>
                          </a:solidFill>
                          <a:effectLst/>
                          <a:latin typeface="+mn-lt"/>
                          <a:cs typeface="Times New Roman" pitchFamily="18" charset="0"/>
                          <a:sym typeface="Symbol" pitchFamily="18" charset="2"/>
                        </a:rPr>
                        <a:t></a:t>
                      </a:r>
                      <a:r>
                        <a:rPr kumimoji="0" lang="en-US" sz="2400" b="0" i="0" u="none" strike="noStrike" cap="none" normalizeH="0" baseline="0" dirty="0" smtClean="0">
                          <a:ln>
                            <a:noFill/>
                          </a:ln>
                          <a:solidFill>
                            <a:schemeClr val="tx1"/>
                          </a:solidFill>
                          <a:effectLst/>
                          <a:latin typeface="+mn-lt"/>
                          <a:cs typeface="Times New Roman" pitchFamily="18" charset="0"/>
                        </a:rPr>
                        <a:t> $44)</a:t>
                      </a:r>
                      <a:endParaRPr kumimoji="0" lang="en-US" sz="24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$9,020,000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smtClean="0">
                          <a:ln>
                            <a:noFill/>
                          </a:ln>
                          <a:solidFill>
                            <a:schemeClr val="tx1"/>
                          </a:solidFill>
                          <a:effectLst/>
                          <a:latin typeface="+mn-lt"/>
                          <a:cs typeface="Times New Roman" pitchFamily="18" charset="0"/>
                        </a:rPr>
                        <a:t>Variable expenses:</a:t>
                      </a:r>
                      <a:endParaRPr kumimoji="0" lang="en-US" sz="2400" b="0" i="0" u="none" strike="noStrike" cap="none" normalizeH="0" baseline="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	Variable COGS (from prior calculation)</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$3,075,000*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Sales </a:t>
                      </a:r>
                      <a:r>
                        <a:rPr kumimoji="0" lang="en-US" sz="2400" b="0" i="0" u="none" strike="noStrike" cap="none" normalizeH="0" baseline="0" dirty="0" err="1" smtClean="0">
                          <a:ln>
                            <a:noFill/>
                          </a:ln>
                          <a:solidFill>
                            <a:schemeClr val="tx1"/>
                          </a:solidFill>
                          <a:effectLst/>
                          <a:latin typeface="+mn-lt"/>
                          <a:cs typeface="Times New Roman" pitchFamily="18" charset="0"/>
                        </a:rPr>
                        <a:t>comm</a:t>
                      </a:r>
                      <a:r>
                        <a:rPr kumimoji="0" lang="en-US" sz="2400" b="0" i="0" u="none" strike="noStrike" cap="none" normalizeH="0" baseline="0" dirty="0" smtClean="0">
                          <a:ln>
                            <a:noFill/>
                          </a:ln>
                          <a:solidFill>
                            <a:schemeClr val="tx1"/>
                          </a:solidFill>
                          <a:effectLst/>
                          <a:latin typeface="+mn-lt"/>
                          <a:cs typeface="Times New Roman" pitchFamily="18" charset="0"/>
                        </a:rPr>
                        <a:t> expense ($6x205,000)</a:t>
                      </a:r>
                      <a:endParaRPr kumimoji="0" lang="en-US" sz="24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r>
                        <a:rPr kumimoji="0" lang="en-US" sz="2400" b="0" i="0" u="sng" strike="noStrike" cap="none" normalizeH="0" baseline="0" dirty="0" smtClean="0">
                          <a:ln>
                            <a:noFill/>
                          </a:ln>
                          <a:solidFill>
                            <a:schemeClr val="tx1"/>
                          </a:solidFill>
                          <a:effectLst/>
                          <a:latin typeface="+mn-lt"/>
                          <a:cs typeface="Times New Roman" pitchFamily="18" charset="0"/>
                        </a:rPr>
                        <a:t>     1,230,000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sng" strike="noStrike" cap="none" normalizeH="0" baseline="0" dirty="0" smtClean="0">
                          <a:ln>
                            <a:noFill/>
                          </a:ln>
                          <a:solidFill>
                            <a:schemeClr val="tx1"/>
                          </a:solidFill>
                          <a:effectLst/>
                          <a:latin typeface="+mn-lt"/>
                          <a:cs typeface="Times New Roman" pitchFamily="18" charset="0"/>
                        </a:rPr>
                        <a:t>(4,305,000)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bl>
          </a:graphicData>
        </a:graphic>
      </p:graphicFrame>
      <p:sp>
        <p:nvSpPr>
          <p:cNvPr id="6" name="Slide Number Placeholder 5"/>
          <p:cNvSpPr>
            <a:spLocks noGrp="1"/>
          </p:cNvSpPr>
          <p:nvPr>
            <p:ph type="sldNum" sz="quarter" idx="12"/>
          </p:nvPr>
        </p:nvSpPr>
        <p:spPr/>
        <p:txBody>
          <a:bodyPr/>
          <a:lstStyle/>
          <a:p>
            <a:fld id="{87989462-1FD5-4211-85BD-E99A4CF90F7A}" type="slidenum">
              <a:rPr lang="en-US" smtClean="0"/>
              <a:pPr/>
              <a:t>67</a:t>
            </a:fld>
            <a:endParaRPr lang="en-US"/>
          </a:p>
        </p:txBody>
      </p:sp>
    </p:spTree>
    <p:extLst>
      <p:ext uri="{BB962C8B-B14F-4D97-AF65-F5344CB8AC3E}">
        <p14:creationId xmlns:p14="http://schemas.microsoft.com/office/powerpoint/2010/main" xmlns="" val="2289661544"/>
      </p:ext>
    </p:extLst>
  </p:cSld>
  <p:clrMapOvr>
    <a:masterClrMapping/>
  </p:clrMapOvr>
  <p:transition spd="med"/>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28575"/>
            <a:ext cx="8229600" cy="809625"/>
          </a:xfrm>
        </p:spPr>
        <p:txBody>
          <a:bodyPr/>
          <a:lstStyle/>
          <a:p>
            <a:r>
              <a:rPr lang="en-US" dirty="0" smtClean="0"/>
              <a:t>E6-44A (cont.)</a:t>
            </a:r>
            <a:endParaRPr lang="en-US" dirty="0"/>
          </a:p>
        </p:txBody>
      </p:sp>
      <p:graphicFrame>
        <p:nvGraphicFramePr>
          <p:cNvPr id="80899" name="Group 3"/>
          <p:cNvGraphicFramePr>
            <a:graphicFrameLocks noGrp="1"/>
          </p:cNvGraphicFramePr>
          <p:nvPr>
            <p:ph idx="1"/>
            <p:extLst>
              <p:ext uri="{D42A27DB-BD31-4B8C-83A1-F6EECF244321}">
                <p14:modId xmlns:p14="http://schemas.microsoft.com/office/powerpoint/2010/main" xmlns="" val="1886571245"/>
              </p:ext>
            </p:extLst>
          </p:nvPr>
        </p:nvGraphicFramePr>
        <p:xfrm>
          <a:off x="457200" y="914400"/>
          <a:ext cx="8229601" cy="5826760"/>
        </p:xfrm>
        <a:graphic>
          <a:graphicData uri="http://schemas.openxmlformats.org/drawingml/2006/table">
            <a:tbl>
              <a:tblPr/>
              <a:tblGrid>
                <a:gridCol w="4801986"/>
                <a:gridCol w="1782602"/>
                <a:gridCol w="1645013"/>
              </a:tblGrid>
              <a:tr h="556260">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r"/>
                          <a:tab pos="2743200" algn="ctr"/>
                          <a:tab pos="5486400" algn="r"/>
                        </a:tabLst>
                      </a:pPr>
                      <a:r>
                        <a:rPr kumimoji="0" lang="en-US" sz="2400" b="1" i="0" u="none" strike="noStrike" cap="none" normalizeH="0" baseline="0" dirty="0" smtClean="0">
                          <a:ln>
                            <a:noFill/>
                          </a:ln>
                          <a:solidFill>
                            <a:schemeClr val="tx1"/>
                          </a:solidFill>
                          <a:effectLst/>
                          <a:latin typeface="+mn-lt"/>
                          <a:cs typeface="Times New Roman" pitchFamily="18" charset="0"/>
                        </a:rPr>
                        <a:t>Contribution Margin (Variable Costing) Income Statement</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hMerge="1">
                  <a:txBody>
                    <a:bodyPr/>
                    <a:lstStyle/>
                    <a:p>
                      <a:endParaRPr lang="en-US"/>
                    </a:p>
                  </a:txBody>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Sales revenue (205,000 </a:t>
                      </a:r>
                      <a:r>
                        <a:rPr kumimoji="0" lang="en-US" sz="2400" b="0" i="0" u="none" strike="noStrike" cap="none" normalizeH="0" baseline="0" dirty="0" smtClean="0">
                          <a:ln>
                            <a:noFill/>
                          </a:ln>
                          <a:solidFill>
                            <a:schemeClr val="tx1"/>
                          </a:solidFill>
                          <a:effectLst/>
                          <a:latin typeface="+mn-lt"/>
                          <a:cs typeface="Times New Roman" pitchFamily="18" charset="0"/>
                          <a:sym typeface="Symbol" pitchFamily="18" charset="2"/>
                        </a:rPr>
                        <a:t></a:t>
                      </a:r>
                      <a:r>
                        <a:rPr kumimoji="0" lang="en-US" sz="2400" b="0" i="0" u="none" strike="noStrike" cap="none" normalizeH="0" baseline="0" dirty="0" smtClean="0">
                          <a:ln>
                            <a:noFill/>
                          </a:ln>
                          <a:solidFill>
                            <a:schemeClr val="tx1"/>
                          </a:solidFill>
                          <a:effectLst/>
                          <a:latin typeface="+mn-lt"/>
                          <a:cs typeface="Times New Roman" pitchFamily="18" charset="0"/>
                        </a:rPr>
                        <a:t> $44)</a:t>
                      </a:r>
                      <a:endParaRPr kumimoji="0" lang="en-US" sz="24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$9,020,000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smtClean="0">
                          <a:ln>
                            <a:noFill/>
                          </a:ln>
                          <a:solidFill>
                            <a:schemeClr val="tx1"/>
                          </a:solidFill>
                          <a:effectLst/>
                          <a:latin typeface="+mn-lt"/>
                          <a:cs typeface="Times New Roman" pitchFamily="18" charset="0"/>
                        </a:rPr>
                        <a:t>Variable expenses:</a:t>
                      </a:r>
                      <a:endParaRPr kumimoji="0" lang="en-US" sz="2400" b="0" i="0" u="none" strike="noStrike" cap="none" normalizeH="0" baseline="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	Variable COGS (from prior calculation)</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$3,075,000*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defRPr/>
                      </a:pPr>
                      <a:r>
                        <a:rPr kumimoji="0" lang="en-US" sz="2400" b="0" i="0" u="none" strike="noStrike" cap="none" normalizeH="0" baseline="0" dirty="0" smtClean="0">
                          <a:ln>
                            <a:noFill/>
                          </a:ln>
                          <a:solidFill>
                            <a:schemeClr val="tx1"/>
                          </a:solidFill>
                          <a:effectLst/>
                          <a:latin typeface="+mn-lt"/>
                          <a:cs typeface="Times New Roman" pitchFamily="18" charset="0"/>
                        </a:rPr>
                        <a:t>Sales </a:t>
                      </a:r>
                      <a:r>
                        <a:rPr kumimoji="0" lang="en-US" sz="2400" b="0" i="0" u="none" strike="noStrike" cap="none" normalizeH="0" baseline="0" dirty="0" err="1" smtClean="0">
                          <a:ln>
                            <a:noFill/>
                          </a:ln>
                          <a:solidFill>
                            <a:schemeClr val="tx1"/>
                          </a:solidFill>
                          <a:effectLst/>
                          <a:latin typeface="+mn-lt"/>
                          <a:cs typeface="Times New Roman" pitchFamily="18" charset="0"/>
                        </a:rPr>
                        <a:t>comm</a:t>
                      </a:r>
                      <a:r>
                        <a:rPr kumimoji="0" lang="en-US" sz="2400" b="0" i="0" u="none" strike="noStrike" cap="none" normalizeH="0" baseline="0" dirty="0" smtClean="0">
                          <a:ln>
                            <a:noFill/>
                          </a:ln>
                          <a:solidFill>
                            <a:schemeClr val="tx1"/>
                          </a:solidFill>
                          <a:effectLst/>
                          <a:latin typeface="+mn-lt"/>
                          <a:cs typeface="Times New Roman" pitchFamily="18" charset="0"/>
                        </a:rPr>
                        <a:t> expense ($6x205,000)</a:t>
                      </a:r>
                      <a:endParaRPr kumimoji="0" lang="en-US" sz="24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r>
                        <a:rPr kumimoji="0" lang="en-US" sz="2400" b="0" i="0" u="sng" strike="noStrike" cap="none" normalizeH="0" baseline="0" dirty="0" smtClean="0">
                          <a:ln>
                            <a:noFill/>
                          </a:ln>
                          <a:solidFill>
                            <a:schemeClr val="tx1"/>
                          </a:solidFill>
                          <a:effectLst/>
                          <a:latin typeface="+mn-lt"/>
                          <a:cs typeface="Times New Roman" pitchFamily="18" charset="0"/>
                        </a:rPr>
                        <a:t>     1,230,000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sng" strike="noStrike" cap="none" normalizeH="0" baseline="0" dirty="0" smtClean="0">
                          <a:ln>
                            <a:noFill/>
                          </a:ln>
                          <a:solidFill>
                            <a:schemeClr val="tx1"/>
                          </a:solidFill>
                          <a:effectLst/>
                          <a:latin typeface="+mn-lt"/>
                          <a:cs typeface="Times New Roman" pitchFamily="18" charset="0"/>
                        </a:rPr>
                        <a:t>(4,305,000)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Contribution margin</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$4,715,000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bl>
          </a:graphicData>
        </a:graphic>
      </p:graphicFrame>
      <p:sp>
        <p:nvSpPr>
          <p:cNvPr id="6" name="Slide Number Placeholder 5"/>
          <p:cNvSpPr>
            <a:spLocks noGrp="1"/>
          </p:cNvSpPr>
          <p:nvPr>
            <p:ph type="sldNum" sz="quarter" idx="12"/>
          </p:nvPr>
        </p:nvSpPr>
        <p:spPr/>
        <p:txBody>
          <a:bodyPr/>
          <a:lstStyle/>
          <a:p>
            <a:fld id="{87989462-1FD5-4211-85BD-E99A4CF90F7A}" type="slidenum">
              <a:rPr lang="en-US" smtClean="0"/>
              <a:pPr/>
              <a:t>68</a:t>
            </a:fld>
            <a:endParaRPr lang="en-US"/>
          </a:p>
        </p:txBody>
      </p:sp>
    </p:spTree>
    <p:extLst>
      <p:ext uri="{BB962C8B-B14F-4D97-AF65-F5344CB8AC3E}">
        <p14:creationId xmlns:p14="http://schemas.microsoft.com/office/powerpoint/2010/main" xmlns="" val="1932864429"/>
      </p:ext>
    </p:extLst>
  </p:cSld>
  <p:clrMapOvr>
    <a:masterClrMapping/>
  </p:clrMapOvr>
  <p:transition spd="med"/>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28575"/>
            <a:ext cx="8229600" cy="809625"/>
          </a:xfrm>
        </p:spPr>
        <p:txBody>
          <a:bodyPr/>
          <a:lstStyle/>
          <a:p>
            <a:r>
              <a:rPr lang="en-US" dirty="0" smtClean="0"/>
              <a:t>E6-44A (cont.)</a:t>
            </a:r>
            <a:endParaRPr lang="en-US" dirty="0"/>
          </a:p>
        </p:txBody>
      </p:sp>
      <p:graphicFrame>
        <p:nvGraphicFramePr>
          <p:cNvPr id="80899" name="Group 3"/>
          <p:cNvGraphicFramePr>
            <a:graphicFrameLocks noGrp="1"/>
          </p:cNvGraphicFramePr>
          <p:nvPr>
            <p:ph idx="1"/>
            <p:extLst>
              <p:ext uri="{D42A27DB-BD31-4B8C-83A1-F6EECF244321}">
                <p14:modId xmlns:p14="http://schemas.microsoft.com/office/powerpoint/2010/main" xmlns="" val="627540733"/>
              </p:ext>
            </p:extLst>
          </p:nvPr>
        </p:nvGraphicFramePr>
        <p:xfrm>
          <a:off x="457200" y="914400"/>
          <a:ext cx="8229601" cy="5826760"/>
        </p:xfrm>
        <a:graphic>
          <a:graphicData uri="http://schemas.openxmlformats.org/drawingml/2006/table">
            <a:tbl>
              <a:tblPr/>
              <a:tblGrid>
                <a:gridCol w="4801986"/>
                <a:gridCol w="1782602"/>
                <a:gridCol w="1645013"/>
              </a:tblGrid>
              <a:tr h="556260">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r"/>
                          <a:tab pos="2743200" algn="ctr"/>
                          <a:tab pos="5486400" algn="r"/>
                        </a:tabLst>
                      </a:pPr>
                      <a:r>
                        <a:rPr kumimoji="0" lang="en-US" sz="2400" b="1" i="0" u="none" strike="noStrike" cap="none" normalizeH="0" baseline="0" dirty="0" smtClean="0">
                          <a:ln>
                            <a:noFill/>
                          </a:ln>
                          <a:solidFill>
                            <a:schemeClr val="tx1"/>
                          </a:solidFill>
                          <a:effectLst/>
                          <a:latin typeface="+mn-lt"/>
                          <a:cs typeface="Times New Roman" pitchFamily="18" charset="0"/>
                        </a:rPr>
                        <a:t>Contribution Margin (Variable Costing) Income Statement</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hMerge="1">
                  <a:txBody>
                    <a:bodyPr/>
                    <a:lstStyle/>
                    <a:p>
                      <a:endParaRPr lang="en-US"/>
                    </a:p>
                  </a:txBody>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Sales revenue (205,000 </a:t>
                      </a:r>
                      <a:r>
                        <a:rPr kumimoji="0" lang="en-US" sz="2400" b="0" i="0" u="none" strike="noStrike" cap="none" normalizeH="0" baseline="0" dirty="0" smtClean="0">
                          <a:ln>
                            <a:noFill/>
                          </a:ln>
                          <a:solidFill>
                            <a:schemeClr val="tx1"/>
                          </a:solidFill>
                          <a:effectLst/>
                          <a:latin typeface="+mn-lt"/>
                          <a:cs typeface="Times New Roman" pitchFamily="18" charset="0"/>
                          <a:sym typeface="Symbol" pitchFamily="18" charset="2"/>
                        </a:rPr>
                        <a:t></a:t>
                      </a:r>
                      <a:r>
                        <a:rPr kumimoji="0" lang="en-US" sz="2400" b="0" i="0" u="none" strike="noStrike" cap="none" normalizeH="0" baseline="0" dirty="0" smtClean="0">
                          <a:ln>
                            <a:noFill/>
                          </a:ln>
                          <a:solidFill>
                            <a:schemeClr val="tx1"/>
                          </a:solidFill>
                          <a:effectLst/>
                          <a:latin typeface="+mn-lt"/>
                          <a:cs typeface="Times New Roman" pitchFamily="18" charset="0"/>
                        </a:rPr>
                        <a:t> $44)</a:t>
                      </a:r>
                      <a:endParaRPr kumimoji="0" lang="en-US" sz="24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$9,020,000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smtClean="0">
                          <a:ln>
                            <a:noFill/>
                          </a:ln>
                          <a:solidFill>
                            <a:schemeClr val="tx1"/>
                          </a:solidFill>
                          <a:effectLst/>
                          <a:latin typeface="+mn-lt"/>
                          <a:cs typeface="Times New Roman" pitchFamily="18" charset="0"/>
                        </a:rPr>
                        <a:t>Variable expenses:</a:t>
                      </a:r>
                      <a:endParaRPr kumimoji="0" lang="en-US" sz="2400" b="0" i="0" u="none" strike="noStrike" cap="none" normalizeH="0" baseline="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	Variable COGS (from prior calculation)</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$3,075,000*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defRPr/>
                      </a:pPr>
                      <a:r>
                        <a:rPr kumimoji="0" lang="en-US" sz="2400" b="0" i="0" u="none" strike="noStrike" cap="none" normalizeH="0" baseline="0" dirty="0" smtClean="0">
                          <a:ln>
                            <a:noFill/>
                          </a:ln>
                          <a:solidFill>
                            <a:schemeClr val="tx1"/>
                          </a:solidFill>
                          <a:effectLst/>
                          <a:latin typeface="+mn-lt"/>
                          <a:cs typeface="Times New Roman" pitchFamily="18" charset="0"/>
                        </a:rPr>
                        <a:t>Sales </a:t>
                      </a:r>
                      <a:r>
                        <a:rPr kumimoji="0" lang="en-US" sz="2400" b="0" i="0" u="none" strike="noStrike" cap="none" normalizeH="0" baseline="0" dirty="0" err="1" smtClean="0">
                          <a:ln>
                            <a:noFill/>
                          </a:ln>
                          <a:solidFill>
                            <a:schemeClr val="tx1"/>
                          </a:solidFill>
                          <a:effectLst/>
                          <a:latin typeface="+mn-lt"/>
                          <a:cs typeface="Times New Roman" pitchFamily="18" charset="0"/>
                        </a:rPr>
                        <a:t>comm</a:t>
                      </a:r>
                      <a:r>
                        <a:rPr kumimoji="0" lang="en-US" sz="2400" b="0" i="0" u="none" strike="noStrike" cap="none" normalizeH="0" baseline="0" dirty="0" smtClean="0">
                          <a:ln>
                            <a:noFill/>
                          </a:ln>
                          <a:solidFill>
                            <a:schemeClr val="tx1"/>
                          </a:solidFill>
                          <a:effectLst/>
                          <a:latin typeface="+mn-lt"/>
                          <a:cs typeface="Times New Roman" pitchFamily="18" charset="0"/>
                        </a:rPr>
                        <a:t> expense ($6x205,000)</a:t>
                      </a:r>
                      <a:endParaRPr kumimoji="0" lang="en-US" sz="24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r>
                        <a:rPr kumimoji="0" lang="en-US" sz="2400" b="0" i="0" u="sng" strike="noStrike" cap="none" normalizeH="0" baseline="0" dirty="0" smtClean="0">
                          <a:ln>
                            <a:noFill/>
                          </a:ln>
                          <a:solidFill>
                            <a:schemeClr val="tx1"/>
                          </a:solidFill>
                          <a:effectLst/>
                          <a:latin typeface="+mn-lt"/>
                          <a:cs typeface="Times New Roman" pitchFamily="18" charset="0"/>
                        </a:rPr>
                        <a:t>     1,230,000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sng" strike="noStrike" cap="none" normalizeH="0" baseline="0" dirty="0" smtClean="0">
                          <a:ln>
                            <a:noFill/>
                          </a:ln>
                          <a:solidFill>
                            <a:schemeClr val="tx1"/>
                          </a:solidFill>
                          <a:effectLst/>
                          <a:latin typeface="+mn-lt"/>
                          <a:cs typeface="Times New Roman" pitchFamily="18" charset="0"/>
                        </a:rPr>
                        <a:t>(4,305,000)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Contribution margin</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$4,715,000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smtClean="0">
                          <a:ln>
                            <a:noFill/>
                          </a:ln>
                          <a:solidFill>
                            <a:schemeClr val="tx1"/>
                          </a:solidFill>
                          <a:effectLst/>
                          <a:latin typeface="+mn-lt"/>
                          <a:cs typeface="Times New Roman" pitchFamily="18" charset="0"/>
                        </a:rPr>
                        <a:t>Fixed expenses:</a:t>
                      </a:r>
                      <a:endParaRPr kumimoji="0" lang="en-US" sz="2400" b="0" i="0" u="none" strike="noStrike" cap="none" normalizeH="0" baseline="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	MOH (given in exercise)</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$2,475,000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	Operating expenses (given)</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r>
                        <a:rPr kumimoji="0" lang="en-US" sz="2400" b="0" i="0" u="sng" strike="noStrike" cap="none" normalizeH="0" baseline="0" dirty="0" smtClean="0">
                          <a:ln>
                            <a:noFill/>
                          </a:ln>
                          <a:solidFill>
                            <a:schemeClr val="tx1"/>
                          </a:solidFill>
                          <a:effectLst/>
                          <a:latin typeface="+mn-lt"/>
                          <a:cs typeface="Times New Roman" pitchFamily="18" charset="0"/>
                        </a:rPr>
                        <a:t>     250,000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sng" strike="noStrike" cap="none" normalizeH="0" baseline="0" dirty="0" smtClean="0">
                          <a:ln>
                            <a:noFill/>
                          </a:ln>
                          <a:solidFill>
                            <a:schemeClr val="tx1"/>
                          </a:solidFill>
                          <a:effectLst/>
                          <a:latin typeface="+mn-lt"/>
                          <a:cs typeface="Times New Roman" pitchFamily="18" charset="0"/>
                        </a:rPr>
                        <a:t>(2,725,000)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bl>
          </a:graphicData>
        </a:graphic>
      </p:graphicFrame>
      <p:sp>
        <p:nvSpPr>
          <p:cNvPr id="6" name="Slide Number Placeholder 5"/>
          <p:cNvSpPr>
            <a:spLocks noGrp="1"/>
          </p:cNvSpPr>
          <p:nvPr>
            <p:ph type="sldNum" sz="quarter" idx="12"/>
          </p:nvPr>
        </p:nvSpPr>
        <p:spPr/>
        <p:txBody>
          <a:bodyPr/>
          <a:lstStyle/>
          <a:p>
            <a:fld id="{87989462-1FD5-4211-85BD-E99A4CF90F7A}" type="slidenum">
              <a:rPr lang="en-US" smtClean="0"/>
              <a:pPr/>
              <a:t>69</a:t>
            </a:fld>
            <a:endParaRPr lang="en-US"/>
          </a:p>
        </p:txBody>
      </p:sp>
    </p:spTree>
    <p:extLst>
      <p:ext uri="{BB962C8B-B14F-4D97-AF65-F5344CB8AC3E}">
        <p14:creationId xmlns:p14="http://schemas.microsoft.com/office/powerpoint/2010/main" xmlns="" val="1684043944"/>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990600"/>
            <a:ext cx="7772400" cy="1470025"/>
          </a:xfrm>
        </p:spPr>
        <p:txBody>
          <a:bodyPr rtlCol="0">
            <a:normAutofit/>
          </a:bodyPr>
          <a:lstStyle/>
          <a:p>
            <a:pPr fontAlgn="auto">
              <a:spcAft>
                <a:spcPts val="0"/>
              </a:spcAft>
              <a:defRPr/>
            </a:pPr>
            <a:r>
              <a:rPr lang="en-US" sz="6000" dirty="0" smtClean="0">
                <a:ea typeface="+mj-ea"/>
                <a:cs typeface="+mj-cs"/>
              </a:rPr>
              <a:t>Objective 2</a:t>
            </a:r>
            <a:endParaRPr lang="en-US" sz="6000" dirty="0">
              <a:ea typeface="+mj-ea"/>
              <a:cs typeface="+mj-cs"/>
            </a:endParaRPr>
          </a:p>
        </p:txBody>
      </p:sp>
      <p:sp>
        <p:nvSpPr>
          <p:cNvPr id="21507" name="Rectangle 3"/>
          <p:cNvSpPr>
            <a:spLocks noGrp="1" noChangeArrowheads="1"/>
          </p:cNvSpPr>
          <p:nvPr>
            <p:ph type="subTitle" idx="1"/>
          </p:nvPr>
        </p:nvSpPr>
        <p:spPr>
          <a:xfrm>
            <a:off x="1143000" y="2438400"/>
            <a:ext cx="6858000" cy="1752600"/>
          </a:xfrm>
        </p:spPr>
        <p:txBody>
          <a:bodyPr/>
          <a:lstStyle/>
          <a:p>
            <a:r>
              <a:rPr lang="en-US" dirty="0" smtClean="0"/>
              <a:t>Use cost equations to express and predict costs</a:t>
            </a:r>
          </a:p>
        </p:txBody>
      </p:sp>
      <p:sp>
        <p:nvSpPr>
          <p:cNvPr id="7" name="Slide Number Placeholder 6"/>
          <p:cNvSpPr>
            <a:spLocks noGrp="1"/>
          </p:cNvSpPr>
          <p:nvPr>
            <p:ph type="sldNum" sz="quarter" idx="12"/>
          </p:nvPr>
        </p:nvSpPr>
        <p:spPr/>
        <p:txBody>
          <a:bodyPr/>
          <a:lstStyle/>
          <a:p>
            <a:pPr>
              <a:defRPr/>
            </a:pPr>
            <a:fld id="{6835A293-2120-194A-B789-ADBF7BDB64B8}" type="slidenum">
              <a:rPr lang="en-US"/>
              <a:pPr>
                <a:defRPr/>
              </a:pPr>
              <a:t>7</a:t>
            </a:fld>
            <a:endParaRPr lang="en-US"/>
          </a:p>
        </p:txBody>
      </p:sp>
      <p:pic>
        <p:nvPicPr>
          <p:cNvPr id="6" name="Picture 5"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spd="med"/>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28575"/>
            <a:ext cx="8229600" cy="809625"/>
          </a:xfrm>
        </p:spPr>
        <p:txBody>
          <a:bodyPr/>
          <a:lstStyle/>
          <a:p>
            <a:r>
              <a:rPr lang="en-US" dirty="0" smtClean="0"/>
              <a:t>E6-44A (cont.)</a:t>
            </a:r>
            <a:endParaRPr lang="en-US" dirty="0"/>
          </a:p>
        </p:txBody>
      </p:sp>
      <p:graphicFrame>
        <p:nvGraphicFramePr>
          <p:cNvPr id="80899" name="Group 3"/>
          <p:cNvGraphicFramePr>
            <a:graphicFrameLocks noGrp="1"/>
          </p:cNvGraphicFramePr>
          <p:nvPr>
            <p:ph idx="1"/>
            <p:extLst>
              <p:ext uri="{D42A27DB-BD31-4B8C-83A1-F6EECF244321}">
                <p14:modId xmlns:p14="http://schemas.microsoft.com/office/powerpoint/2010/main" xmlns="" val="2772344969"/>
              </p:ext>
            </p:extLst>
          </p:nvPr>
        </p:nvGraphicFramePr>
        <p:xfrm>
          <a:off x="457200" y="914400"/>
          <a:ext cx="8229601" cy="5826760"/>
        </p:xfrm>
        <a:graphic>
          <a:graphicData uri="http://schemas.openxmlformats.org/drawingml/2006/table">
            <a:tbl>
              <a:tblPr/>
              <a:tblGrid>
                <a:gridCol w="4801986"/>
                <a:gridCol w="1782602"/>
                <a:gridCol w="1645013"/>
              </a:tblGrid>
              <a:tr h="556260">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r"/>
                          <a:tab pos="2743200" algn="ctr"/>
                          <a:tab pos="5486400" algn="r"/>
                        </a:tabLst>
                      </a:pPr>
                      <a:r>
                        <a:rPr kumimoji="0" lang="en-US" sz="2400" b="1" i="0" u="none" strike="noStrike" cap="none" normalizeH="0" baseline="0" dirty="0" smtClean="0">
                          <a:ln>
                            <a:noFill/>
                          </a:ln>
                          <a:solidFill>
                            <a:schemeClr val="tx1"/>
                          </a:solidFill>
                          <a:effectLst/>
                          <a:latin typeface="+mn-lt"/>
                          <a:cs typeface="Times New Roman" pitchFamily="18" charset="0"/>
                        </a:rPr>
                        <a:t>Contribution Margin (Variable Costing) Income Statement</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hMerge="1">
                  <a:txBody>
                    <a:bodyPr/>
                    <a:lstStyle/>
                    <a:p>
                      <a:endParaRPr lang="en-US"/>
                    </a:p>
                  </a:txBody>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Sales revenue (205,000 </a:t>
                      </a:r>
                      <a:r>
                        <a:rPr kumimoji="0" lang="en-US" sz="2400" b="0" i="0" u="none" strike="noStrike" cap="none" normalizeH="0" baseline="0" dirty="0" smtClean="0">
                          <a:ln>
                            <a:noFill/>
                          </a:ln>
                          <a:solidFill>
                            <a:schemeClr val="tx1"/>
                          </a:solidFill>
                          <a:effectLst/>
                          <a:latin typeface="+mn-lt"/>
                          <a:cs typeface="Times New Roman" pitchFamily="18" charset="0"/>
                          <a:sym typeface="Symbol" pitchFamily="18" charset="2"/>
                        </a:rPr>
                        <a:t></a:t>
                      </a:r>
                      <a:r>
                        <a:rPr kumimoji="0" lang="en-US" sz="2400" b="0" i="0" u="none" strike="noStrike" cap="none" normalizeH="0" baseline="0" dirty="0" smtClean="0">
                          <a:ln>
                            <a:noFill/>
                          </a:ln>
                          <a:solidFill>
                            <a:schemeClr val="tx1"/>
                          </a:solidFill>
                          <a:effectLst/>
                          <a:latin typeface="+mn-lt"/>
                          <a:cs typeface="Times New Roman" pitchFamily="18" charset="0"/>
                        </a:rPr>
                        <a:t> $44) </a:t>
                      </a:r>
                      <a:endParaRPr kumimoji="0" lang="en-US" sz="24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$9,020,000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smtClean="0">
                          <a:ln>
                            <a:noFill/>
                          </a:ln>
                          <a:solidFill>
                            <a:schemeClr val="tx1"/>
                          </a:solidFill>
                          <a:effectLst/>
                          <a:latin typeface="+mn-lt"/>
                          <a:cs typeface="Times New Roman" pitchFamily="18" charset="0"/>
                        </a:rPr>
                        <a:t>Variable expenses:</a:t>
                      </a:r>
                      <a:endParaRPr kumimoji="0" lang="en-US" sz="2400" b="0" i="0" u="none" strike="noStrike" cap="none" normalizeH="0" baseline="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	Variable COGS (from prior calculation)</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$3,075,000*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defRPr/>
                      </a:pPr>
                      <a:r>
                        <a:rPr kumimoji="0" lang="en-US" sz="2400" b="0" i="0" u="none" strike="noStrike" cap="none" normalizeH="0" baseline="0" dirty="0" smtClean="0">
                          <a:ln>
                            <a:noFill/>
                          </a:ln>
                          <a:solidFill>
                            <a:schemeClr val="tx1"/>
                          </a:solidFill>
                          <a:effectLst/>
                          <a:latin typeface="+mn-lt"/>
                          <a:cs typeface="Times New Roman" pitchFamily="18" charset="0"/>
                        </a:rPr>
                        <a:t>Sales </a:t>
                      </a:r>
                      <a:r>
                        <a:rPr kumimoji="0" lang="en-US" sz="2400" b="0" i="0" u="none" strike="noStrike" cap="none" normalizeH="0" baseline="0" dirty="0" err="1" smtClean="0">
                          <a:ln>
                            <a:noFill/>
                          </a:ln>
                          <a:solidFill>
                            <a:schemeClr val="tx1"/>
                          </a:solidFill>
                          <a:effectLst/>
                          <a:latin typeface="+mn-lt"/>
                          <a:cs typeface="Times New Roman" pitchFamily="18" charset="0"/>
                        </a:rPr>
                        <a:t>comm</a:t>
                      </a:r>
                      <a:r>
                        <a:rPr kumimoji="0" lang="en-US" sz="2400" b="0" i="0" u="none" strike="noStrike" cap="none" normalizeH="0" baseline="0" dirty="0" smtClean="0">
                          <a:ln>
                            <a:noFill/>
                          </a:ln>
                          <a:solidFill>
                            <a:schemeClr val="tx1"/>
                          </a:solidFill>
                          <a:effectLst/>
                          <a:latin typeface="+mn-lt"/>
                          <a:cs typeface="Times New Roman" pitchFamily="18" charset="0"/>
                        </a:rPr>
                        <a:t> expense ($6x205,000)</a:t>
                      </a:r>
                      <a:endParaRPr kumimoji="0" lang="en-US" sz="2400" b="0" i="0" u="none" strike="noStrike" cap="none" normalizeH="0" baseline="0" dirty="0" smtClean="0">
                        <a:ln>
                          <a:noFill/>
                        </a:ln>
                        <a:solidFill>
                          <a:schemeClr val="tx1"/>
                        </a:solidFill>
                        <a:effectLst/>
                        <a:latin typeface="+mn-lt"/>
                        <a:cs typeface="Times New Roman" pitchFamily="18" charset="0"/>
                        <a:sym typeface="Symbol" pitchFamily="18" charset="2"/>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r>
                        <a:rPr kumimoji="0" lang="en-US" sz="2400" b="0" i="0" u="sng" strike="noStrike" cap="none" normalizeH="0" baseline="0" dirty="0" smtClean="0">
                          <a:ln>
                            <a:noFill/>
                          </a:ln>
                          <a:solidFill>
                            <a:schemeClr val="tx1"/>
                          </a:solidFill>
                          <a:effectLst/>
                          <a:latin typeface="+mn-lt"/>
                          <a:cs typeface="Times New Roman" pitchFamily="18" charset="0"/>
                        </a:rPr>
                        <a:t>     1,230,000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sng" strike="noStrike" cap="none" normalizeH="0" baseline="0" dirty="0" smtClean="0">
                          <a:ln>
                            <a:noFill/>
                          </a:ln>
                          <a:solidFill>
                            <a:schemeClr val="tx1"/>
                          </a:solidFill>
                          <a:effectLst/>
                          <a:latin typeface="+mn-lt"/>
                          <a:cs typeface="Times New Roman" pitchFamily="18" charset="0"/>
                        </a:rPr>
                        <a:t>(4,305,000)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Contribution margin</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$4,715,000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smtClean="0">
                          <a:ln>
                            <a:noFill/>
                          </a:ln>
                          <a:solidFill>
                            <a:schemeClr val="tx1"/>
                          </a:solidFill>
                          <a:effectLst/>
                          <a:latin typeface="+mn-lt"/>
                          <a:cs typeface="Times New Roman" pitchFamily="18" charset="0"/>
                        </a:rPr>
                        <a:t>Fixed expenses:</a:t>
                      </a:r>
                      <a:endParaRPr kumimoji="0" lang="en-US" sz="2400" b="0" i="0" u="none" strike="noStrike" cap="none" normalizeH="0" baseline="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	MOH</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$2,475,000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	Operating expenses</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1001713" algn="dec"/>
                          <a:tab pos="2743200" algn="ctr"/>
                          <a:tab pos="5486400" algn="r"/>
                        </a:tabLst>
                      </a:pPr>
                      <a:r>
                        <a:rPr kumimoji="0" lang="en-US" sz="2400" b="0" i="0" u="sng" strike="noStrike" cap="none" normalizeH="0" baseline="0" dirty="0" smtClean="0">
                          <a:ln>
                            <a:noFill/>
                          </a:ln>
                          <a:solidFill>
                            <a:schemeClr val="tx1"/>
                          </a:solidFill>
                          <a:effectLst/>
                          <a:latin typeface="+mn-lt"/>
                          <a:cs typeface="Times New Roman" pitchFamily="18" charset="0"/>
                        </a:rPr>
                        <a:t>     250,000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sng" strike="noStrike" cap="none" normalizeH="0" baseline="0" dirty="0" smtClean="0">
                          <a:ln>
                            <a:noFill/>
                          </a:ln>
                          <a:solidFill>
                            <a:schemeClr val="tx1"/>
                          </a:solidFill>
                          <a:effectLst/>
                          <a:latin typeface="+mn-lt"/>
                          <a:cs typeface="Times New Roman" pitchFamily="18" charset="0"/>
                        </a:rPr>
                        <a:t>(2,725,000)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r h="5562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none" strike="noStrike" cap="none" normalizeH="0" baseline="0" dirty="0" smtClean="0">
                          <a:ln>
                            <a:noFill/>
                          </a:ln>
                          <a:solidFill>
                            <a:schemeClr val="tx1"/>
                          </a:solidFill>
                          <a:effectLst/>
                          <a:latin typeface="+mn-lt"/>
                          <a:cs typeface="Times New Roman" pitchFamily="18" charset="0"/>
                        </a:rPr>
                        <a:t>Operating income</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400" b="0" i="0" u="sng" strike="noStrike" cap="none" normalizeH="0" baseline="0" dirty="0" smtClean="0">
                          <a:ln>
                            <a:noFill/>
                          </a:ln>
                          <a:solidFill>
                            <a:schemeClr val="tx1"/>
                          </a:solidFill>
                          <a:effectLst/>
                          <a:latin typeface="+mn-lt"/>
                          <a:cs typeface="Times New Roman" pitchFamily="18" charset="0"/>
                        </a:rPr>
                        <a:t> $1,990,000</a:t>
                      </a:r>
                      <a:endParaRPr kumimoji="0" lang="en-US" sz="2400" b="0" i="0" u="none" strike="noStrike" cap="none" normalizeH="0" baseline="0" dirty="0" smtClean="0">
                        <a:ln>
                          <a:noFill/>
                        </a:ln>
                        <a:solidFill>
                          <a:schemeClr val="tx1"/>
                        </a:solidFill>
                        <a:effectLst/>
                        <a:latin typeface="+mn-lt"/>
                      </a:endParaRPr>
                    </a:p>
                  </a:txBody>
                  <a:tcPr marL="86182" marR="86182" marT="44450" marB="44450"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rgbClr val="FFFFCC"/>
                    </a:solidFill>
                  </a:tcPr>
                </a:tc>
              </a:tr>
            </a:tbl>
          </a:graphicData>
        </a:graphic>
      </p:graphicFrame>
      <p:sp>
        <p:nvSpPr>
          <p:cNvPr id="6" name="Slide Number Placeholder 5"/>
          <p:cNvSpPr>
            <a:spLocks noGrp="1"/>
          </p:cNvSpPr>
          <p:nvPr>
            <p:ph type="sldNum" sz="quarter" idx="12"/>
          </p:nvPr>
        </p:nvSpPr>
        <p:spPr/>
        <p:txBody>
          <a:bodyPr/>
          <a:lstStyle/>
          <a:p>
            <a:fld id="{87989462-1FD5-4211-85BD-E99A4CF90F7A}" type="slidenum">
              <a:rPr lang="en-US" smtClean="0"/>
              <a:pPr/>
              <a:t>70</a:t>
            </a:fld>
            <a:endParaRPr lang="en-US"/>
          </a:p>
        </p:txBody>
      </p:sp>
    </p:spTree>
    <p:extLst>
      <p:ext uri="{BB962C8B-B14F-4D97-AF65-F5344CB8AC3E}">
        <p14:creationId xmlns:p14="http://schemas.microsoft.com/office/powerpoint/2010/main" xmlns="" val="1242381388"/>
      </p:ext>
    </p:extLst>
  </p:cSld>
  <p:clrMapOvr>
    <a:masterClrMapping/>
  </p:clrMapOvr>
  <p:transition spd="med"/>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19100" y="19050"/>
            <a:ext cx="8229600" cy="1143000"/>
          </a:xfrm>
        </p:spPr>
        <p:txBody>
          <a:bodyPr/>
          <a:lstStyle/>
          <a:p>
            <a:r>
              <a:rPr lang="en-US" dirty="0" smtClean="0"/>
              <a:t>E6-44A (cont.)</a:t>
            </a:r>
            <a:endParaRPr lang="en-US" dirty="0"/>
          </a:p>
        </p:txBody>
      </p:sp>
      <p:sp>
        <p:nvSpPr>
          <p:cNvPr id="4" name="Slide Number Placeholder 3"/>
          <p:cNvSpPr>
            <a:spLocks noGrp="1"/>
          </p:cNvSpPr>
          <p:nvPr>
            <p:ph type="sldNum" sz="quarter" idx="12"/>
          </p:nvPr>
        </p:nvSpPr>
        <p:spPr/>
        <p:txBody>
          <a:bodyPr/>
          <a:lstStyle/>
          <a:p>
            <a:fld id="{87989462-1FD5-4211-85BD-E99A4CF90F7A}" type="slidenum">
              <a:rPr lang="en-US" smtClean="0"/>
              <a:pPr/>
              <a:t>71</a:t>
            </a:fld>
            <a:endParaRPr lang="en-US"/>
          </a:p>
        </p:txBody>
      </p:sp>
      <p:sp>
        <p:nvSpPr>
          <p:cNvPr id="2" name="TextBox 1"/>
          <p:cNvSpPr txBox="1"/>
          <p:nvPr/>
        </p:nvSpPr>
        <p:spPr>
          <a:xfrm>
            <a:off x="228600" y="1066800"/>
            <a:ext cx="8610600" cy="5632311"/>
          </a:xfrm>
          <a:prstGeom prst="rect">
            <a:avLst/>
          </a:prstGeom>
          <a:noFill/>
        </p:spPr>
        <p:txBody>
          <a:bodyPr wrap="square" rtlCol="0">
            <a:spAutoFit/>
          </a:bodyPr>
          <a:lstStyle/>
          <a:p>
            <a:r>
              <a:rPr lang="en-US" sz="2400" b="1" dirty="0"/>
              <a:t>Req. 2 </a:t>
            </a:r>
            <a:endParaRPr lang="en-US" sz="2400" b="1" dirty="0" smtClean="0"/>
          </a:p>
          <a:p>
            <a:r>
              <a:rPr lang="en-US" sz="2400" dirty="0" smtClean="0"/>
              <a:t>Difference between the two methods:</a:t>
            </a:r>
          </a:p>
          <a:p>
            <a:r>
              <a:rPr lang="en-US" sz="2400" dirty="0" smtClean="0"/>
              <a:t>Change in inventory x Fixed MOH per unit = </a:t>
            </a:r>
          </a:p>
          <a:p>
            <a:r>
              <a:rPr lang="en-US" sz="2400" dirty="0" smtClean="0"/>
              <a:t>(20,000 x $11*) = $220,000</a:t>
            </a:r>
          </a:p>
          <a:p>
            <a:endParaRPr lang="en-US" sz="2400" dirty="0" smtClean="0"/>
          </a:p>
          <a:p>
            <a:r>
              <a:rPr lang="en-US" sz="2400" i="1" dirty="0" smtClean="0"/>
              <a:t>*$11 is the fixed MOH per unit ($2,475,000 / 225,000)</a:t>
            </a:r>
          </a:p>
          <a:p>
            <a:endParaRPr lang="en-US" sz="2400" dirty="0" smtClean="0"/>
          </a:p>
          <a:p>
            <a:r>
              <a:rPr lang="en-US" sz="2400" dirty="0" smtClean="0"/>
              <a:t>Traditional method produces the higher operating income because of the fixed MOH still remaining in inventory.</a:t>
            </a:r>
            <a:endParaRPr lang="en-US" sz="2400" dirty="0"/>
          </a:p>
          <a:p>
            <a:endParaRPr lang="en-US" sz="2400" dirty="0"/>
          </a:p>
          <a:p>
            <a:r>
              <a:rPr lang="en-US" sz="2400" dirty="0" smtClean="0"/>
              <a:t>Proof:</a:t>
            </a:r>
          </a:p>
          <a:p>
            <a:r>
              <a:rPr lang="en-US" sz="2400" dirty="0" smtClean="0"/>
              <a:t>Traditional operating income                   $2,210,000</a:t>
            </a:r>
          </a:p>
          <a:p>
            <a:r>
              <a:rPr lang="en-US" sz="2400" dirty="0" smtClean="0"/>
              <a:t>Contribution margin operating income    </a:t>
            </a:r>
            <a:r>
              <a:rPr lang="en-US" sz="2400" u="sng" dirty="0"/>
              <a:t> </a:t>
            </a:r>
            <a:r>
              <a:rPr lang="en-US" sz="2400" u="sng" dirty="0" smtClean="0"/>
              <a:t> 1,990,000</a:t>
            </a:r>
          </a:p>
          <a:p>
            <a:r>
              <a:rPr lang="en-US" sz="2400" dirty="0" smtClean="0"/>
              <a:t>Difference                                                $   220,000</a:t>
            </a:r>
          </a:p>
          <a:p>
            <a:endParaRPr lang="en-US" sz="2400" dirty="0"/>
          </a:p>
        </p:txBody>
      </p:sp>
    </p:spTree>
    <p:extLst>
      <p:ext uri="{BB962C8B-B14F-4D97-AF65-F5344CB8AC3E}">
        <p14:creationId xmlns:p14="http://schemas.microsoft.com/office/powerpoint/2010/main" xmlns="" val="116869637"/>
      </p:ext>
    </p:extLst>
  </p:cSld>
  <p:clrMapOvr>
    <a:masterClrMapping/>
  </p:clrMapOvr>
  <p:transition spd="med"/>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dirty="0" smtClean="0"/>
              <a:t>E6-44A (cont.)</a:t>
            </a:r>
            <a:endParaRPr lang="en-US" dirty="0"/>
          </a:p>
        </p:txBody>
      </p:sp>
      <p:sp>
        <p:nvSpPr>
          <p:cNvPr id="83971" name="Rectangle 3"/>
          <p:cNvSpPr>
            <a:spLocks noGrp="1" noChangeArrowheads="1"/>
          </p:cNvSpPr>
          <p:nvPr>
            <p:ph idx="1"/>
          </p:nvPr>
        </p:nvSpPr>
        <p:spPr>
          <a:xfrm>
            <a:off x="457200" y="1676400"/>
            <a:ext cx="8229600" cy="3352800"/>
          </a:xfrm>
        </p:spPr>
        <p:txBody>
          <a:bodyPr>
            <a:normAutofit fontScale="92500" lnSpcReduction="10000"/>
          </a:bodyPr>
          <a:lstStyle/>
          <a:p>
            <a:pPr marL="0" indent="0">
              <a:buNone/>
            </a:pPr>
            <a:r>
              <a:rPr lang="en-US" b="1" dirty="0" smtClean="0"/>
              <a:t>Req. 3</a:t>
            </a:r>
          </a:p>
          <a:p>
            <a:pPr marL="0" indent="0">
              <a:buNone/>
            </a:pPr>
            <a:r>
              <a:rPr lang="en-US" dirty="0" smtClean="0"/>
              <a:t>Incremental analysis:</a:t>
            </a:r>
            <a:br>
              <a:rPr lang="en-US" dirty="0" smtClean="0"/>
            </a:br>
            <a:endParaRPr lang="en-US" dirty="0" smtClean="0"/>
          </a:p>
          <a:p>
            <a:pPr lvl="1">
              <a:buNone/>
            </a:pPr>
            <a:r>
              <a:rPr lang="en-US" dirty="0" smtClean="0"/>
              <a:t>Increase in contribution margin 		$460,000</a:t>
            </a:r>
          </a:p>
          <a:p>
            <a:pPr lvl="1">
              <a:buNone/>
            </a:pPr>
            <a:r>
              <a:rPr lang="en-US" dirty="0" smtClean="0"/>
              <a:t>     [($44-$21)*20,000 goggles]</a:t>
            </a:r>
          </a:p>
          <a:p>
            <a:pPr lvl="1">
              <a:buNone/>
            </a:pPr>
            <a:r>
              <a:rPr lang="en-US" dirty="0" smtClean="0"/>
              <a:t>Increase in fixed costs				</a:t>
            </a:r>
            <a:r>
              <a:rPr lang="en-US" u="sng" dirty="0" smtClean="0"/>
              <a:t>(145,000)</a:t>
            </a:r>
          </a:p>
          <a:p>
            <a:pPr lvl="1">
              <a:buNone/>
            </a:pPr>
            <a:r>
              <a:rPr lang="en-US" dirty="0" smtClean="0"/>
              <a:t>Increase in operating income		  	$315,000</a:t>
            </a:r>
          </a:p>
        </p:txBody>
      </p:sp>
      <p:sp>
        <p:nvSpPr>
          <p:cNvPr id="4" name="Slide Number Placeholder 3"/>
          <p:cNvSpPr>
            <a:spLocks noGrp="1"/>
          </p:cNvSpPr>
          <p:nvPr>
            <p:ph type="sldNum" sz="quarter" idx="12"/>
          </p:nvPr>
        </p:nvSpPr>
        <p:spPr/>
        <p:txBody>
          <a:bodyPr/>
          <a:lstStyle/>
          <a:p>
            <a:fld id="{87989462-1FD5-4211-85BD-E99A4CF90F7A}" type="slidenum">
              <a:rPr lang="en-US" smtClean="0"/>
              <a:pPr/>
              <a:t>72</a:t>
            </a:fld>
            <a:endParaRPr lang="en-US"/>
          </a:p>
        </p:txBody>
      </p:sp>
    </p:spTree>
    <p:extLst>
      <p:ext uri="{BB962C8B-B14F-4D97-AF65-F5344CB8AC3E}">
        <p14:creationId xmlns:p14="http://schemas.microsoft.com/office/powerpoint/2010/main" xmlns="" val="249480488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9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397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397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3971">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39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turn to S6-16</a:t>
            </a:r>
            <a:endParaRPr lang="en-US" dirty="0"/>
          </a:p>
        </p:txBody>
      </p:sp>
      <p:sp>
        <p:nvSpPr>
          <p:cNvPr id="4" name="Slide Number Placeholder 3"/>
          <p:cNvSpPr>
            <a:spLocks noGrp="1"/>
          </p:cNvSpPr>
          <p:nvPr>
            <p:ph type="sldNum" sz="quarter" idx="12"/>
          </p:nvPr>
        </p:nvSpPr>
        <p:spPr/>
        <p:txBody>
          <a:bodyPr/>
          <a:lstStyle/>
          <a:p>
            <a:fld id="{87989462-1FD5-4211-85BD-E99A4CF90F7A}" type="slidenum">
              <a:rPr lang="en-US" smtClean="0"/>
              <a:pPr/>
              <a:t>73</a:t>
            </a:fld>
            <a:endParaRPr lang="en-US"/>
          </a:p>
        </p:txBody>
      </p:sp>
    </p:spTree>
    <p:extLst>
      <p:ext uri="{BB962C8B-B14F-4D97-AF65-F5344CB8AC3E}">
        <p14:creationId xmlns:p14="http://schemas.microsoft.com/office/powerpoint/2010/main" xmlns="" val="499883198"/>
      </p:ext>
    </p:extLst>
  </p:cSld>
  <p:clrMapOvr>
    <a:masterClrMapping/>
  </p:clrMapOvr>
  <p:transition spd="med"/>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04800" y="1219200"/>
          <a:ext cx="8534400" cy="5029200"/>
        </p:xfrm>
        <a:graphic>
          <a:graphicData uri="http://schemas.openxmlformats.org/drawingml/2006/table">
            <a:tbl>
              <a:tblPr/>
              <a:tblGrid>
                <a:gridCol w="6384877"/>
                <a:gridCol w="2149523"/>
              </a:tblGrid>
              <a:tr h="457200">
                <a:tc gridSpan="2">
                  <a:txBody>
                    <a:bodyPr/>
                    <a:lstStyle/>
                    <a:p>
                      <a:pPr marL="0" marR="0" algn="ctr">
                        <a:spcBef>
                          <a:spcPts val="0"/>
                        </a:spcBef>
                        <a:spcAft>
                          <a:spcPts val="0"/>
                        </a:spcAft>
                      </a:pPr>
                      <a:r>
                        <a:rPr lang="en-US" sz="2400" b="1" dirty="0" smtClean="0">
                          <a:latin typeface="+mn-lt"/>
                          <a:ea typeface="Times New Roman"/>
                          <a:cs typeface="Times New Roman"/>
                        </a:rPr>
                        <a:t>Patricia’s </a:t>
                      </a:r>
                      <a:r>
                        <a:rPr lang="en-US" sz="2400" b="1" dirty="0">
                          <a:latin typeface="+mn-lt"/>
                          <a:ea typeface="Times New Roman"/>
                          <a:cs typeface="Times New Roman"/>
                        </a:rPr>
                        <a:t>Quilt Shoppe</a:t>
                      </a:r>
                      <a:endParaRPr lang="en-US" sz="2400" dirty="0">
                        <a:latin typeface="+mn-lt"/>
                        <a:ea typeface="Times New Roman"/>
                        <a:cs typeface="Times New Roman"/>
                      </a:endParaRPr>
                    </a:p>
                  </a:txBody>
                  <a:tcPr marL="68239" marR="6823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457200">
                <a:tc gridSpan="2">
                  <a:txBody>
                    <a:bodyPr/>
                    <a:lstStyle/>
                    <a:p>
                      <a:pPr marL="0" marR="0" algn="ctr">
                        <a:spcBef>
                          <a:spcPts val="0"/>
                        </a:spcBef>
                        <a:spcAft>
                          <a:spcPts val="0"/>
                        </a:spcAft>
                      </a:pPr>
                      <a:r>
                        <a:rPr lang="en-US" sz="2400" b="1" dirty="0" smtClean="0">
                          <a:latin typeface="+mn-lt"/>
                          <a:ea typeface="Times New Roman"/>
                          <a:cs typeface="Times New Roman"/>
                        </a:rPr>
                        <a:t>Traditional Income Statement</a:t>
                      </a:r>
                      <a:endParaRPr lang="en-US" sz="2400" dirty="0">
                        <a:latin typeface="+mn-lt"/>
                        <a:ea typeface="Times New Roman"/>
                        <a:cs typeface="Times New Roman"/>
                      </a:endParaRPr>
                    </a:p>
                  </a:txBody>
                  <a:tcPr marL="68239" marR="6823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457200">
                <a:tc gridSpan="2">
                  <a:txBody>
                    <a:bodyPr/>
                    <a:lstStyle/>
                    <a:p>
                      <a:pPr marL="0" marR="0" algn="ctr">
                        <a:spcBef>
                          <a:spcPts val="0"/>
                        </a:spcBef>
                        <a:spcAft>
                          <a:spcPts val="0"/>
                        </a:spcAft>
                      </a:pPr>
                      <a:r>
                        <a:rPr lang="en-US" sz="2400" b="1" dirty="0">
                          <a:latin typeface="+mn-lt"/>
                          <a:ea typeface="Times New Roman"/>
                          <a:cs typeface="Times New Roman"/>
                        </a:rPr>
                        <a:t>Month Ended February 28 </a:t>
                      </a:r>
                      <a:endParaRPr lang="en-US" sz="2400" dirty="0">
                        <a:latin typeface="+mn-lt"/>
                        <a:ea typeface="Times New Roman"/>
                        <a:cs typeface="Times New Roman"/>
                      </a:endParaRPr>
                    </a:p>
                  </a:txBody>
                  <a:tcPr marL="68239" marR="6823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US"/>
                    </a:p>
                  </a:txBody>
                  <a:tcPr/>
                </a:tc>
              </a:tr>
              <a:tr h="457200">
                <a:tc>
                  <a:txBody>
                    <a:bodyPr/>
                    <a:lstStyle/>
                    <a:p>
                      <a:pPr marL="0" marR="0" algn="just">
                        <a:spcBef>
                          <a:spcPts val="0"/>
                        </a:spcBef>
                        <a:spcAft>
                          <a:spcPts val="0"/>
                        </a:spcAft>
                      </a:pPr>
                      <a:r>
                        <a:rPr lang="en-US" sz="2400" b="0" dirty="0">
                          <a:latin typeface="+mn-lt"/>
                          <a:ea typeface="Times New Roman"/>
                          <a:cs typeface="Times New Roman"/>
                        </a:rPr>
                        <a:t>Sales revenue </a:t>
                      </a:r>
                      <a:r>
                        <a:rPr lang="en-US" sz="2400" b="0" dirty="0" smtClean="0">
                          <a:latin typeface="+mn-lt"/>
                          <a:ea typeface="Times New Roman"/>
                          <a:cs typeface="Times New Roman"/>
                        </a:rPr>
                        <a:t>(75 </a:t>
                      </a:r>
                      <a:r>
                        <a:rPr lang="en-US" sz="2400" b="0" dirty="0">
                          <a:latin typeface="+mn-lt"/>
                          <a:ea typeface="Times New Roman"/>
                          <a:cs typeface="Times New Roman"/>
                        </a:rPr>
                        <a:t>× $</a:t>
                      </a:r>
                      <a:r>
                        <a:rPr lang="en-US" sz="2400" b="0" dirty="0" smtClean="0">
                          <a:latin typeface="+mn-lt"/>
                          <a:ea typeface="Times New Roman"/>
                          <a:cs typeface="Times New Roman"/>
                        </a:rPr>
                        <a:t>380</a:t>
                      </a:r>
                      <a:r>
                        <a:rPr lang="en-US" sz="2400" b="0" dirty="0">
                          <a:latin typeface="+mn-lt"/>
                          <a:ea typeface="Times New Roman"/>
                          <a:cs typeface="Times New Roman"/>
                        </a:rPr>
                        <a:t>)</a:t>
                      </a: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tabLst>
                          <a:tab pos="1074420" algn="dec"/>
                        </a:tabLst>
                      </a:pPr>
                      <a:r>
                        <a:rPr lang="en-US" sz="2400" b="0" dirty="0">
                          <a:latin typeface="+mn-lt"/>
                          <a:ea typeface="Times New Roman"/>
                          <a:cs typeface="Times New Roman"/>
                        </a:rPr>
                        <a:t>$</a:t>
                      </a:r>
                      <a:r>
                        <a:rPr lang="en-US" sz="2400" b="0" dirty="0" smtClean="0">
                          <a:latin typeface="+mn-lt"/>
                          <a:ea typeface="Times New Roman"/>
                          <a:cs typeface="Times New Roman"/>
                        </a:rPr>
                        <a:t>28,500</a:t>
                      </a:r>
                      <a:endParaRPr lang="en-US" sz="2400" b="0" dirty="0">
                        <a:latin typeface="+mn-lt"/>
                        <a:ea typeface="Times New Roman"/>
                        <a:cs typeface="Times New Roman"/>
                      </a:endParaRP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just">
                        <a:spcBef>
                          <a:spcPts val="0"/>
                        </a:spcBef>
                        <a:spcAft>
                          <a:spcPts val="0"/>
                        </a:spcAft>
                      </a:pPr>
                      <a:r>
                        <a:rPr lang="en-US" sz="2400" b="0" dirty="0">
                          <a:latin typeface="+mn-lt"/>
                          <a:ea typeface="Times New Roman"/>
                          <a:cs typeface="Times New Roman"/>
                        </a:rPr>
                        <a:t>Less:	Cost of goods sold </a:t>
                      </a:r>
                      <a:r>
                        <a:rPr lang="en-US" sz="2400" b="0" dirty="0" smtClean="0">
                          <a:latin typeface="+mn-lt"/>
                          <a:ea typeface="Times New Roman"/>
                          <a:cs typeface="Times New Roman"/>
                        </a:rPr>
                        <a:t>(75 </a:t>
                      </a:r>
                      <a:r>
                        <a:rPr lang="en-US" sz="2400" b="0" dirty="0">
                          <a:latin typeface="+mn-lt"/>
                          <a:ea typeface="Times New Roman"/>
                          <a:cs typeface="Times New Roman"/>
                        </a:rPr>
                        <a:t>× $</a:t>
                      </a:r>
                      <a:r>
                        <a:rPr lang="en-US" sz="2400" b="0" dirty="0" smtClean="0">
                          <a:latin typeface="+mn-lt"/>
                          <a:ea typeface="Times New Roman"/>
                          <a:cs typeface="Times New Roman"/>
                        </a:rPr>
                        <a:t>230</a:t>
                      </a:r>
                      <a:r>
                        <a:rPr lang="en-US" sz="2400" b="0" dirty="0">
                          <a:latin typeface="+mn-lt"/>
                          <a:ea typeface="Times New Roman"/>
                          <a:cs typeface="Times New Roman"/>
                        </a:rPr>
                        <a:t>)</a:t>
                      </a: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tabLst>
                          <a:tab pos="1074420" algn="dec"/>
                        </a:tabLst>
                      </a:pPr>
                      <a:r>
                        <a:rPr lang="en-US" sz="2400" b="0" u="sng" dirty="0">
                          <a:latin typeface="+mn-lt"/>
                          <a:ea typeface="Times New Roman"/>
                          <a:cs typeface="Times New Roman"/>
                        </a:rPr>
                        <a:t> </a:t>
                      </a:r>
                      <a:r>
                        <a:rPr lang="en-US" sz="2400" b="0" u="sng" dirty="0" smtClean="0">
                          <a:latin typeface="+mn-lt"/>
                          <a:ea typeface="Times New Roman"/>
                          <a:cs typeface="Times New Roman"/>
                        </a:rPr>
                        <a:t>(17,250</a:t>
                      </a:r>
                      <a:r>
                        <a:rPr lang="en-US" sz="2400" b="0" dirty="0">
                          <a:latin typeface="+mn-lt"/>
                          <a:ea typeface="Times New Roman"/>
                          <a:cs typeface="Times New Roman"/>
                        </a:rPr>
                        <a:t>)</a:t>
                      </a: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just">
                        <a:spcBef>
                          <a:spcPts val="0"/>
                        </a:spcBef>
                        <a:spcAft>
                          <a:spcPts val="0"/>
                        </a:spcAft>
                      </a:pPr>
                      <a:r>
                        <a:rPr lang="en-US" sz="2400" b="0">
                          <a:latin typeface="+mn-lt"/>
                          <a:ea typeface="Times New Roman"/>
                          <a:cs typeface="Times New Roman"/>
                        </a:rPr>
                        <a:t>Gross profit</a:t>
                      </a: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tabLst>
                          <a:tab pos="1074420" algn="dec"/>
                        </a:tabLst>
                      </a:pPr>
                      <a:r>
                        <a:rPr lang="en-US" sz="2400" b="0" dirty="0" smtClean="0">
                          <a:latin typeface="+mn-lt"/>
                          <a:ea typeface="Times New Roman"/>
                          <a:cs typeface="Times New Roman"/>
                        </a:rPr>
                        <a:t>11,250</a:t>
                      </a:r>
                      <a:endParaRPr lang="en-US" sz="2400" b="0" dirty="0">
                        <a:latin typeface="+mn-lt"/>
                        <a:ea typeface="Times New Roman"/>
                        <a:cs typeface="Times New Roman"/>
                      </a:endParaRP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just">
                        <a:spcBef>
                          <a:spcPts val="0"/>
                        </a:spcBef>
                        <a:spcAft>
                          <a:spcPts val="0"/>
                        </a:spcAft>
                      </a:pPr>
                      <a:r>
                        <a:rPr lang="en-US" sz="2400" b="0" dirty="0">
                          <a:latin typeface="+mn-lt"/>
                          <a:ea typeface="Times New Roman"/>
                          <a:cs typeface="Times New Roman"/>
                        </a:rPr>
                        <a:t>Less: 	Operating expenses:</a:t>
                      </a: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tabLst>
                          <a:tab pos="1074420" algn="dec"/>
                        </a:tabLst>
                      </a:pPr>
                      <a:endParaRPr lang="en-US" sz="2400" b="0">
                        <a:latin typeface="+mn-lt"/>
                        <a:ea typeface="Times New Roman"/>
                        <a:cs typeface="Times New Roman"/>
                      </a:endParaRP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just">
                        <a:spcBef>
                          <a:spcPts val="0"/>
                        </a:spcBef>
                        <a:spcAft>
                          <a:spcPts val="0"/>
                        </a:spcAft>
                      </a:pPr>
                      <a:r>
                        <a:rPr lang="en-US" sz="2400" b="0" dirty="0">
                          <a:latin typeface="+mn-lt"/>
                          <a:ea typeface="Times New Roman"/>
                          <a:cs typeface="Times New Roman"/>
                        </a:rPr>
                        <a:t>	Sales commissions </a:t>
                      </a:r>
                      <a:r>
                        <a:rPr lang="en-US" sz="2400" b="0" dirty="0" smtClean="0">
                          <a:latin typeface="+mn-lt"/>
                          <a:ea typeface="Times New Roman"/>
                          <a:cs typeface="Times New Roman"/>
                        </a:rPr>
                        <a:t>(10% </a:t>
                      </a:r>
                      <a:r>
                        <a:rPr lang="en-US" sz="2400" b="0" dirty="0">
                          <a:latin typeface="+mn-lt"/>
                          <a:ea typeface="Times New Roman"/>
                          <a:cs typeface="Times New Roman"/>
                        </a:rPr>
                        <a:t>× $</a:t>
                      </a:r>
                      <a:r>
                        <a:rPr lang="en-US" sz="2400" b="0" dirty="0" smtClean="0">
                          <a:latin typeface="+mn-lt"/>
                          <a:ea typeface="Times New Roman"/>
                          <a:cs typeface="Times New Roman"/>
                        </a:rPr>
                        <a:t>28,500</a:t>
                      </a:r>
                      <a:r>
                        <a:rPr lang="en-US" sz="2400" b="0" dirty="0">
                          <a:latin typeface="+mn-lt"/>
                          <a:ea typeface="Times New Roman"/>
                          <a:cs typeface="Times New Roman"/>
                        </a:rPr>
                        <a:t>)</a:t>
                      </a: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tabLst>
                          <a:tab pos="1074420" algn="dec"/>
                        </a:tabLst>
                      </a:pPr>
                      <a:r>
                        <a:rPr lang="en-US" sz="2400" b="0" dirty="0" smtClean="0">
                          <a:latin typeface="+mn-lt"/>
                          <a:ea typeface="Times New Roman"/>
                          <a:cs typeface="Times New Roman"/>
                        </a:rPr>
                        <a:t>(2,850)</a:t>
                      </a:r>
                      <a:endParaRPr lang="en-US" sz="2400" b="0" dirty="0">
                        <a:latin typeface="+mn-lt"/>
                        <a:ea typeface="Times New Roman"/>
                        <a:cs typeface="Times New Roman"/>
                      </a:endParaRP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just">
                        <a:spcBef>
                          <a:spcPts val="0"/>
                        </a:spcBef>
                        <a:spcAft>
                          <a:spcPts val="0"/>
                        </a:spcAft>
                      </a:pPr>
                      <a:r>
                        <a:rPr lang="en-US" sz="2400" b="0">
                          <a:latin typeface="+mn-lt"/>
                          <a:ea typeface="Times New Roman"/>
                          <a:cs typeface="Times New Roman"/>
                        </a:rPr>
                        <a:t>	Payroll costs</a:t>
                      </a: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tabLst>
                          <a:tab pos="1074420" algn="dec"/>
                        </a:tabLst>
                      </a:pPr>
                      <a:r>
                        <a:rPr lang="en-US" sz="2400" b="0" dirty="0">
                          <a:latin typeface="+mn-lt"/>
                          <a:ea typeface="Times New Roman"/>
                          <a:cs typeface="Times New Roman"/>
                        </a:rPr>
                        <a:t>(1,200)</a:t>
                      </a: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just">
                        <a:spcBef>
                          <a:spcPts val="0"/>
                        </a:spcBef>
                        <a:spcAft>
                          <a:spcPts val="0"/>
                        </a:spcAft>
                      </a:pPr>
                      <a:r>
                        <a:rPr lang="en-US" sz="2400" b="0">
                          <a:latin typeface="+mn-lt"/>
                          <a:ea typeface="Times New Roman"/>
                          <a:cs typeface="Times New Roman"/>
                        </a:rPr>
                        <a:t>	Lease</a:t>
                      </a: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tabLst>
                          <a:tab pos="1074420" algn="dec"/>
                        </a:tabLst>
                      </a:pPr>
                      <a:r>
                        <a:rPr lang="en-US" sz="2400" b="0" u="sng" dirty="0">
                          <a:latin typeface="+mn-lt"/>
                          <a:ea typeface="Times New Roman"/>
                          <a:cs typeface="Times New Roman"/>
                        </a:rPr>
                        <a:t>   </a:t>
                      </a:r>
                      <a:r>
                        <a:rPr lang="en-US" sz="2400" b="0" u="sng" dirty="0" smtClean="0">
                          <a:latin typeface="+mn-lt"/>
                          <a:ea typeface="Times New Roman"/>
                          <a:cs typeface="Times New Roman"/>
                        </a:rPr>
                        <a:t>(800</a:t>
                      </a:r>
                      <a:r>
                        <a:rPr lang="en-US" sz="2400" b="0" dirty="0">
                          <a:latin typeface="+mn-lt"/>
                          <a:ea typeface="Times New Roman"/>
                          <a:cs typeface="Times New Roman"/>
                        </a:rPr>
                        <a:t>)</a:t>
                      </a: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just">
                        <a:spcBef>
                          <a:spcPts val="0"/>
                        </a:spcBef>
                        <a:spcAft>
                          <a:spcPts val="0"/>
                        </a:spcAft>
                      </a:pPr>
                      <a:r>
                        <a:rPr lang="en-US" sz="2400" b="0">
                          <a:latin typeface="+mn-lt"/>
                          <a:ea typeface="Times New Roman"/>
                          <a:cs typeface="Times New Roman"/>
                        </a:rPr>
                        <a:t>Operating income</a:t>
                      </a: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r">
                        <a:spcBef>
                          <a:spcPts val="0"/>
                        </a:spcBef>
                        <a:spcAft>
                          <a:spcPts val="0"/>
                        </a:spcAft>
                        <a:tabLst>
                          <a:tab pos="1074420" algn="dec"/>
                        </a:tabLst>
                      </a:pPr>
                      <a:r>
                        <a:rPr lang="en-US" sz="2400" b="0" u="dbl" dirty="0">
                          <a:latin typeface="+mn-lt"/>
                          <a:ea typeface="Times New Roman"/>
                          <a:cs typeface="Times New Roman"/>
                        </a:rPr>
                        <a:t>$ </a:t>
                      </a:r>
                      <a:r>
                        <a:rPr lang="en-US" sz="2400" b="0" u="dbl" dirty="0" smtClean="0">
                          <a:latin typeface="+mn-lt"/>
                          <a:ea typeface="Times New Roman"/>
                          <a:cs typeface="Times New Roman"/>
                        </a:rPr>
                        <a:t> 6,400</a:t>
                      </a:r>
                      <a:endParaRPr lang="en-US" sz="2400" b="0" dirty="0">
                        <a:latin typeface="+mn-lt"/>
                        <a:ea typeface="Times New Roman"/>
                        <a:cs typeface="Times New Roman"/>
                      </a:endParaRP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
        <p:nvSpPr>
          <p:cNvPr id="8" name="Title 4"/>
          <p:cNvSpPr>
            <a:spLocks noGrp="1"/>
          </p:cNvSpPr>
          <p:nvPr>
            <p:ph type="title"/>
          </p:nvPr>
        </p:nvSpPr>
        <p:spPr/>
        <p:txBody>
          <a:bodyPr/>
          <a:lstStyle/>
          <a:p>
            <a:r>
              <a:rPr lang="en-US" dirty="0" smtClean="0"/>
              <a:t>S6-16</a:t>
            </a:r>
            <a:endParaRPr lang="en-US" dirty="0"/>
          </a:p>
        </p:txBody>
      </p:sp>
      <p:sp>
        <p:nvSpPr>
          <p:cNvPr id="4" name="Slide Number Placeholder 3"/>
          <p:cNvSpPr>
            <a:spLocks noGrp="1"/>
          </p:cNvSpPr>
          <p:nvPr>
            <p:ph type="sldNum" sz="quarter" idx="12"/>
          </p:nvPr>
        </p:nvSpPr>
        <p:spPr/>
        <p:txBody>
          <a:bodyPr/>
          <a:lstStyle/>
          <a:p>
            <a:fld id="{87989462-1FD5-4211-85BD-E99A4CF90F7A}" type="slidenum">
              <a:rPr lang="en-US" smtClean="0"/>
              <a:pPr/>
              <a:t>74</a:t>
            </a:fld>
            <a:endParaRPr lang="en-US"/>
          </a:p>
        </p:txBody>
      </p:sp>
    </p:spTree>
    <p:extLst>
      <p:ext uri="{BB962C8B-B14F-4D97-AF65-F5344CB8AC3E}">
        <p14:creationId xmlns:p14="http://schemas.microsoft.com/office/powerpoint/2010/main" xmlns="" val="223810907"/>
      </p:ext>
    </p:extLst>
  </p:cSld>
  <p:clrMapOvr>
    <a:masterClrMapping/>
  </p:clrMapOvr>
  <p:transition spd="med"/>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S6-16 (cont.)</a:t>
            </a:r>
            <a:endParaRPr lang="en-US" dirty="0"/>
          </a:p>
        </p:txBody>
      </p:sp>
      <p:sp>
        <p:nvSpPr>
          <p:cNvPr id="4" name="Slide Number Placeholder 3"/>
          <p:cNvSpPr>
            <a:spLocks noGrp="1"/>
          </p:cNvSpPr>
          <p:nvPr>
            <p:ph type="sldNum" sz="quarter" idx="12"/>
          </p:nvPr>
        </p:nvSpPr>
        <p:spPr/>
        <p:txBody>
          <a:bodyPr/>
          <a:lstStyle/>
          <a:p>
            <a:fld id="{87989462-1FD5-4211-85BD-E99A4CF90F7A}" type="slidenum">
              <a:rPr lang="en-US" smtClean="0"/>
              <a:pPr/>
              <a:t>75</a:t>
            </a:fld>
            <a:endParaRPr lang="en-US"/>
          </a:p>
        </p:txBody>
      </p:sp>
      <p:graphicFrame>
        <p:nvGraphicFramePr>
          <p:cNvPr id="7" name="Table 6"/>
          <p:cNvGraphicFramePr>
            <a:graphicFrameLocks noGrp="1"/>
          </p:cNvGraphicFramePr>
          <p:nvPr/>
        </p:nvGraphicFramePr>
        <p:xfrm>
          <a:off x="304800" y="1371602"/>
          <a:ext cx="8534400" cy="4876798"/>
        </p:xfrm>
        <a:graphic>
          <a:graphicData uri="http://schemas.openxmlformats.org/drawingml/2006/table">
            <a:tbl>
              <a:tblPr/>
              <a:tblGrid>
                <a:gridCol w="6324600"/>
                <a:gridCol w="2209800"/>
              </a:tblGrid>
              <a:tr h="390144">
                <a:tc gridSpan="2">
                  <a:txBody>
                    <a:bodyPr/>
                    <a:lstStyle/>
                    <a:p>
                      <a:pPr marL="0" marR="0" algn="ctr">
                        <a:spcBef>
                          <a:spcPts val="0"/>
                        </a:spcBef>
                        <a:spcAft>
                          <a:spcPts val="1200"/>
                        </a:spcAft>
                      </a:pPr>
                      <a:r>
                        <a:rPr lang="en-US" sz="2400" b="1" dirty="0" smtClean="0">
                          <a:latin typeface="+mn-lt"/>
                          <a:ea typeface="Times New Roman"/>
                          <a:cs typeface="Times New Roman"/>
                        </a:rPr>
                        <a:t>Patricia’s </a:t>
                      </a:r>
                      <a:r>
                        <a:rPr lang="en-US" sz="2400" b="1" dirty="0">
                          <a:latin typeface="+mn-lt"/>
                          <a:ea typeface="Times New Roman"/>
                          <a:cs typeface="Times New Roman"/>
                        </a:rPr>
                        <a:t>Quilt Shoppe</a:t>
                      </a:r>
                      <a:endParaRPr lang="en-US" sz="2400" dirty="0">
                        <a:latin typeface="+mn-lt"/>
                        <a:ea typeface="Times New Roman"/>
                        <a:cs typeface="Times New Roman"/>
                      </a:endParaRPr>
                    </a:p>
                  </a:txBody>
                  <a:tcPr marL="68239" marR="6823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90144">
                <a:tc gridSpan="2">
                  <a:txBody>
                    <a:bodyPr/>
                    <a:lstStyle/>
                    <a:p>
                      <a:pPr marL="0" marR="0" algn="ctr">
                        <a:spcBef>
                          <a:spcPts val="0"/>
                        </a:spcBef>
                        <a:spcAft>
                          <a:spcPts val="1200"/>
                        </a:spcAft>
                      </a:pPr>
                      <a:r>
                        <a:rPr lang="en-US" sz="2400" b="1" dirty="0">
                          <a:latin typeface="+mn-lt"/>
                          <a:ea typeface="Times New Roman"/>
                          <a:cs typeface="Times New Roman"/>
                        </a:rPr>
                        <a:t>Contribution Margin Income Statement</a:t>
                      </a:r>
                      <a:endParaRPr lang="en-US" sz="2400" dirty="0">
                        <a:latin typeface="+mn-lt"/>
                        <a:ea typeface="Times New Roman"/>
                        <a:cs typeface="Times New Roman"/>
                      </a:endParaRPr>
                    </a:p>
                  </a:txBody>
                  <a:tcPr marL="68239" marR="6823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90144">
                <a:tc gridSpan="2">
                  <a:txBody>
                    <a:bodyPr/>
                    <a:lstStyle/>
                    <a:p>
                      <a:pPr marL="0" marR="0" algn="ctr">
                        <a:spcBef>
                          <a:spcPts val="0"/>
                        </a:spcBef>
                        <a:spcAft>
                          <a:spcPts val="1200"/>
                        </a:spcAft>
                      </a:pPr>
                      <a:r>
                        <a:rPr lang="en-US" sz="2400" b="1" dirty="0">
                          <a:latin typeface="+mn-lt"/>
                          <a:ea typeface="Times New Roman"/>
                          <a:cs typeface="Times New Roman"/>
                        </a:rPr>
                        <a:t>Month Ended February 28 </a:t>
                      </a:r>
                      <a:endParaRPr lang="en-US" sz="2400" dirty="0">
                        <a:latin typeface="+mn-lt"/>
                        <a:ea typeface="Times New Roman"/>
                        <a:cs typeface="Times New Roman"/>
                      </a:endParaRPr>
                    </a:p>
                  </a:txBody>
                  <a:tcPr marL="68239" marR="6823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US"/>
                    </a:p>
                  </a:txBody>
                  <a:tcPr/>
                </a:tc>
              </a:tr>
              <a:tr h="390144">
                <a:tc>
                  <a:txBody>
                    <a:bodyPr/>
                    <a:lstStyle/>
                    <a:p>
                      <a:pPr marL="0" marR="0" algn="l">
                        <a:spcBef>
                          <a:spcPts val="0"/>
                        </a:spcBef>
                        <a:spcAft>
                          <a:spcPts val="0"/>
                        </a:spcAft>
                      </a:pPr>
                      <a:r>
                        <a:rPr lang="en-US" sz="2400" b="0" dirty="0">
                          <a:latin typeface="+mn-lt"/>
                          <a:ea typeface="Times New Roman"/>
                          <a:cs typeface="Times New Roman"/>
                        </a:rPr>
                        <a:t>Sales revenue </a:t>
                      </a:r>
                      <a:r>
                        <a:rPr lang="en-US" sz="2400" b="0" dirty="0" smtClean="0">
                          <a:latin typeface="+mn-lt"/>
                          <a:ea typeface="Times New Roman"/>
                          <a:cs typeface="Times New Roman"/>
                        </a:rPr>
                        <a:t>(75 </a:t>
                      </a:r>
                      <a:r>
                        <a:rPr lang="en-US" sz="2400" b="0" dirty="0">
                          <a:latin typeface="+mn-lt"/>
                          <a:ea typeface="Times New Roman"/>
                          <a:cs typeface="Times New Roman"/>
                        </a:rPr>
                        <a:t>× $</a:t>
                      </a:r>
                      <a:r>
                        <a:rPr lang="en-US" sz="2400" b="0" dirty="0" smtClean="0">
                          <a:latin typeface="+mn-lt"/>
                          <a:ea typeface="Times New Roman"/>
                          <a:cs typeface="Times New Roman"/>
                        </a:rPr>
                        <a:t>380</a:t>
                      </a:r>
                      <a:r>
                        <a:rPr lang="en-US" sz="2400" b="0" dirty="0">
                          <a:latin typeface="+mn-lt"/>
                          <a:ea typeface="Times New Roman"/>
                          <a:cs typeface="Times New Roman"/>
                        </a:rPr>
                        <a:t>)</a:t>
                      </a: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tabLst>
                          <a:tab pos="1074420" algn="dec"/>
                        </a:tabLst>
                      </a:pPr>
                      <a:r>
                        <a:rPr lang="en-US" sz="2400" b="0" dirty="0">
                          <a:latin typeface="+mn-lt"/>
                          <a:ea typeface="Times New Roman"/>
                          <a:cs typeface="Times New Roman"/>
                        </a:rPr>
                        <a:t>$</a:t>
                      </a:r>
                      <a:r>
                        <a:rPr lang="en-US" sz="2400" b="0" dirty="0" smtClean="0">
                          <a:latin typeface="+mn-lt"/>
                          <a:ea typeface="Times New Roman"/>
                          <a:cs typeface="Times New Roman"/>
                        </a:rPr>
                        <a:t>28,500</a:t>
                      </a:r>
                      <a:endParaRPr lang="en-US" sz="2400" b="0" dirty="0">
                        <a:latin typeface="+mn-lt"/>
                        <a:ea typeface="Times New Roman"/>
                        <a:cs typeface="Times New Roman"/>
                      </a:endParaRP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144">
                <a:tc>
                  <a:txBody>
                    <a:bodyPr/>
                    <a:lstStyle/>
                    <a:p>
                      <a:pPr marL="0" marR="0" algn="l">
                        <a:spcBef>
                          <a:spcPts val="0"/>
                        </a:spcBef>
                        <a:spcAft>
                          <a:spcPts val="0"/>
                        </a:spcAft>
                      </a:pPr>
                      <a:r>
                        <a:rPr lang="en-US" sz="2400" b="0">
                          <a:latin typeface="+mn-lt"/>
                          <a:ea typeface="Times New Roman"/>
                          <a:cs typeface="Times New Roman"/>
                        </a:rPr>
                        <a:t>Less: 	Variable costs:</a:t>
                      </a: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tabLst>
                          <a:tab pos="1074420" algn="dec"/>
                        </a:tabLst>
                      </a:pPr>
                      <a:endParaRPr lang="en-US" sz="2400" b="0">
                        <a:latin typeface="+mn-lt"/>
                        <a:ea typeface="Times New Roman"/>
                        <a:cs typeface="Times New Roman"/>
                      </a:endParaRP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678">
                <a:tc>
                  <a:txBody>
                    <a:bodyPr/>
                    <a:lstStyle/>
                    <a:p>
                      <a:pPr marL="0" marR="0" algn="l">
                        <a:spcBef>
                          <a:spcPts val="0"/>
                        </a:spcBef>
                        <a:spcAft>
                          <a:spcPts val="0"/>
                        </a:spcAft>
                      </a:pPr>
                      <a:r>
                        <a:rPr lang="en-US" sz="2400" b="0" dirty="0" smtClean="0">
                          <a:latin typeface="+mn-lt"/>
                          <a:ea typeface="Times New Roman"/>
                          <a:cs typeface="Times New Roman"/>
                        </a:rPr>
                        <a:t>Cost </a:t>
                      </a:r>
                      <a:r>
                        <a:rPr lang="en-US" sz="2400" b="0" dirty="0">
                          <a:latin typeface="+mn-lt"/>
                          <a:ea typeface="Times New Roman"/>
                          <a:cs typeface="Times New Roman"/>
                        </a:rPr>
                        <a:t>of goods sold </a:t>
                      </a:r>
                      <a:r>
                        <a:rPr lang="en-US" sz="2400" b="0" dirty="0" smtClean="0">
                          <a:latin typeface="+mn-lt"/>
                          <a:ea typeface="Times New Roman"/>
                          <a:cs typeface="Times New Roman"/>
                        </a:rPr>
                        <a:t>(75 </a:t>
                      </a:r>
                      <a:r>
                        <a:rPr lang="en-US" sz="2400" b="0" dirty="0">
                          <a:latin typeface="+mn-lt"/>
                          <a:ea typeface="Times New Roman"/>
                          <a:cs typeface="Times New Roman"/>
                        </a:rPr>
                        <a:t>× </a:t>
                      </a:r>
                      <a:r>
                        <a:rPr lang="en-US" sz="2400" b="0" dirty="0" smtClean="0">
                          <a:latin typeface="+mn-lt"/>
                          <a:ea typeface="Times New Roman"/>
                          <a:cs typeface="Times New Roman"/>
                        </a:rPr>
                        <a:t>$320</a:t>
                      </a:r>
                      <a:r>
                        <a:rPr lang="en-US" sz="2400" b="0" dirty="0">
                          <a:latin typeface="+mn-lt"/>
                          <a:ea typeface="Times New Roman"/>
                          <a:cs typeface="Times New Roman"/>
                        </a:rPr>
                        <a:t>)</a:t>
                      </a: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tabLst>
                          <a:tab pos="1074420" algn="dec"/>
                        </a:tabLst>
                      </a:pPr>
                      <a:r>
                        <a:rPr lang="en-US" sz="2400" b="0" dirty="0" smtClean="0">
                          <a:latin typeface="+mn-lt"/>
                          <a:ea typeface="Times New Roman"/>
                          <a:cs typeface="Times New Roman"/>
                        </a:rPr>
                        <a:t>(17,250)</a:t>
                      </a:r>
                      <a:endParaRPr lang="en-US" sz="2400" b="0" dirty="0">
                        <a:latin typeface="+mn-lt"/>
                        <a:ea typeface="Times New Roman"/>
                        <a:cs typeface="Times New Roman"/>
                      </a:endParaRP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680">
                <a:tc>
                  <a:txBody>
                    <a:bodyPr/>
                    <a:lstStyle/>
                    <a:p>
                      <a:pPr marL="0" marR="0" algn="l">
                        <a:spcBef>
                          <a:spcPts val="0"/>
                        </a:spcBef>
                        <a:spcAft>
                          <a:spcPts val="0"/>
                        </a:spcAft>
                      </a:pPr>
                      <a:r>
                        <a:rPr lang="en-US" sz="2400" b="0" dirty="0" smtClean="0">
                          <a:latin typeface="+mn-lt"/>
                          <a:ea typeface="Times New Roman"/>
                          <a:cs typeface="Times New Roman"/>
                        </a:rPr>
                        <a:t>Sales </a:t>
                      </a:r>
                      <a:r>
                        <a:rPr lang="en-US" sz="2400" b="0" dirty="0">
                          <a:latin typeface="+mn-lt"/>
                          <a:ea typeface="Times New Roman"/>
                          <a:cs typeface="Times New Roman"/>
                        </a:rPr>
                        <a:t>commissions </a:t>
                      </a:r>
                      <a:r>
                        <a:rPr lang="en-US" sz="2400" b="0" dirty="0" smtClean="0">
                          <a:latin typeface="+mn-lt"/>
                          <a:ea typeface="Times New Roman"/>
                          <a:cs typeface="Times New Roman"/>
                        </a:rPr>
                        <a:t>(10% </a:t>
                      </a:r>
                      <a:r>
                        <a:rPr lang="en-US" sz="2400" b="0" dirty="0">
                          <a:latin typeface="+mn-lt"/>
                          <a:ea typeface="Times New Roman"/>
                          <a:cs typeface="Times New Roman"/>
                        </a:rPr>
                        <a:t>× $</a:t>
                      </a:r>
                      <a:r>
                        <a:rPr lang="en-US" sz="2400" b="0" dirty="0" smtClean="0">
                          <a:latin typeface="+mn-lt"/>
                          <a:ea typeface="Times New Roman"/>
                          <a:cs typeface="Times New Roman"/>
                        </a:rPr>
                        <a:t>28,500</a:t>
                      </a:r>
                      <a:r>
                        <a:rPr lang="en-US" sz="2400" b="0" dirty="0">
                          <a:latin typeface="+mn-lt"/>
                          <a:ea typeface="Times New Roman"/>
                          <a:cs typeface="Times New Roman"/>
                        </a:rPr>
                        <a:t>)</a:t>
                      </a: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tabLst>
                          <a:tab pos="1074420" algn="dec"/>
                        </a:tabLst>
                      </a:pPr>
                      <a:r>
                        <a:rPr lang="en-US" sz="2400" b="0" u="sng" dirty="0">
                          <a:latin typeface="+mn-lt"/>
                          <a:ea typeface="Times New Roman"/>
                          <a:cs typeface="Times New Roman"/>
                        </a:rPr>
                        <a:t>   </a:t>
                      </a:r>
                      <a:r>
                        <a:rPr lang="en-US" sz="2400" b="0" u="sng" dirty="0" smtClean="0">
                          <a:latin typeface="+mn-lt"/>
                          <a:ea typeface="Times New Roman"/>
                          <a:cs typeface="Times New Roman"/>
                        </a:rPr>
                        <a:t>(2,850</a:t>
                      </a:r>
                      <a:r>
                        <a:rPr lang="en-US" sz="2400" b="0" dirty="0" smtClean="0">
                          <a:latin typeface="+mn-lt"/>
                          <a:ea typeface="Times New Roman"/>
                          <a:cs typeface="Times New Roman"/>
                        </a:rPr>
                        <a:t>)</a:t>
                      </a:r>
                      <a:endParaRPr lang="en-US" sz="2400" b="0" dirty="0">
                        <a:latin typeface="+mn-lt"/>
                        <a:ea typeface="Times New Roman"/>
                        <a:cs typeface="Times New Roman"/>
                      </a:endParaRP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144">
                <a:tc>
                  <a:txBody>
                    <a:bodyPr/>
                    <a:lstStyle/>
                    <a:p>
                      <a:pPr marL="0" marR="0" algn="l">
                        <a:spcBef>
                          <a:spcPts val="0"/>
                        </a:spcBef>
                        <a:spcAft>
                          <a:spcPts val="0"/>
                        </a:spcAft>
                      </a:pPr>
                      <a:r>
                        <a:rPr lang="en-US" sz="2400" b="0">
                          <a:latin typeface="+mn-lt"/>
                          <a:ea typeface="Times New Roman"/>
                          <a:cs typeface="Times New Roman"/>
                        </a:rPr>
                        <a:t>Contribution margin</a:t>
                      </a: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tabLst>
                          <a:tab pos="1074420" algn="dec"/>
                        </a:tabLst>
                      </a:pPr>
                      <a:r>
                        <a:rPr lang="en-US" sz="2400" b="0" dirty="0" smtClean="0">
                          <a:latin typeface="+mn-lt"/>
                          <a:ea typeface="Times New Roman"/>
                          <a:cs typeface="Times New Roman"/>
                        </a:rPr>
                        <a:t>8,400</a:t>
                      </a:r>
                      <a:endParaRPr lang="en-US" sz="2400" b="0" dirty="0">
                        <a:latin typeface="+mn-lt"/>
                        <a:ea typeface="Times New Roman"/>
                        <a:cs typeface="Times New Roman"/>
                      </a:endParaRP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144">
                <a:tc>
                  <a:txBody>
                    <a:bodyPr/>
                    <a:lstStyle/>
                    <a:p>
                      <a:pPr marL="0" marR="0" algn="l">
                        <a:spcBef>
                          <a:spcPts val="0"/>
                        </a:spcBef>
                        <a:spcAft>
                          <a:spcPts val="0"/>
                        </a:spcAft>
                      </a:pPr>
                      <a:r>
                        <a:rPr lang="en-US" sz="2400" b="0" dirty="0">
                          <a:latin typeface="+mn-lt"/>
                          <a:ea typeface="Times New Roman"/>
                          <a:cs typeface="Times New Roman"/>
                        </a:rPr>
                        <a:t>Less: 	Fixed costs:</a:t>
                      </a: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tabLst>
                          <a:tab pos="1074420" algn="dec"/>
                        </a:tabLst>
                      </a:pPr>
                      <a:endParaRPr lang="en-US" sz="2400" b="0" dirty="0">
                        <a:latin typeface="+mn-lt"/>
                        <a:ea typeface="Times New Roman"/>
                        <a:cs typeface="Times New Roman"/>
                      </a:endParaRP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144">
                <a:tc>
                  <a:txBody>
                    <a:bodyPr/>
                    <a:lstStyle/>
                    <a:p>
                      <a:pPr marL="0" marR="0" algn="l">
                        <a:spcBef>
                          <a:spcPts val="0"/>
                        </a:spcBef>
                        <a:spcAft>
                          <a:spcPts val="0"/>
                        </a:spcAft>
                      </a:pPr>
                      <a:r>
                        <a:rPr lang="en-US" sz="2400" b="0" dirty="0" smtClean="0">
                          <a:latin typeface="+mn-lt"/>
                          <a:ea typeface="Times New Roman"/>
                          <a:cs typeface="Times New Roman"/>
                        </a:rPr>
                        <a:t>Payroll </a:t>
                      </a:r>
                      <a:r>
                        <a:rPr lang="en-US" sz="2400" b="0" dirty="0">
                          <a:latin typeface="+mn-lt"/>
                          <a:ea typeface="Times New Roman"/>
                          <a:cs typeface="Times New Roman"/>
                        </a:rPr>
                        <a:t>costs</a:t>
                      </a: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tabLst>
                          <a:tab pos="1074420" algn="dec"/>
                        </a:tabLst>
                      </a:pPr>
                      <a:r>
                        <a:rPr lang="en-US" sz="2400" b="0" dirty="0">
                          <a:latin typeface="+mn-lt"/>
                          <a:ea typeface="Times New Roman"/>
                          <a:cs typeface="Times New Roman"/>
                        </a:rPr>
                        <a:t>(1,200)</a:t>
                      </a: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144">
                <a:tc>
                  <a:txBody>
                    <a:bodyPr/>
                    <a:lstStyle/>
                    <a:p>
                      <a:pPr marL="0" marR="0" algn="l">
                        <a:spcBef>
                          <a:spcPts val="0"/>
                        </a:spcBef>
                        <a:spcAft>
                          <a:spcPts val="0"/>
                        </a:spcAft>
                      </a:pPr>
                      <a:r>
                        <a:rPr lang="en-US" sz="2400" b="0" dirty="0" smtClean="0">
                          <a:latin typeface="+mn-lt"/>
                          <a:ea typeface="Times New Roman"/>
                          <a:cs typeface="Times New Roman"/>
                        </a:rPr>
                        <a:t>Lease</a:t>
                      </a:r>
                      <a:endParaRPr lang="en-US" sz="2400" b="0" dirty="0">
                        <a:latin typeface="+mn-lt"/>
                        <a:ea typeface="Times New Roman"/>
                        <a:cs typeface="Times New Roman"/>
                      </a:endParaRP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tabLst>
                          <a:tab pos="1074420" algn="dec"/>
                        </a:tabLst>
                      </a:pPr>
                      <a:r>
                        <a:rPr lang="en-US" sz="2400" b="0" u="sng" dirty="0">
                          <a:latin typeface="+mn-lt"/>
                          <a:ea typeface="Times New Roman"/>
                          <a:cs typeface="Times New Roman"/>
                        </a:rPr>
                        <a:t>   </a:t>
                      </a:r>
                      <a:r>
                        <a:rPr lang="en-US" sz="2400" b="0" u="sng" dirty="0" smtClean="0">
                          <a:latin typeface="+mn-lt"/>
                          <a:ea typeface="Times New Roman"/>
                          <a:cs typeface="Times New Roman"/>
                        </a:rPr>
                        <a:t>(800</a:t>
                      </a:r>
                      <a:r>
                        <a:rPr lang="en-US" sz="2400" b="0" dirty="0">
                          <a:latin typeface="+mn-lt"/>
                          <a:ea typeface="Times New Roman"/>
                          <a:cs typeface="Times New Roman"/>
                        </a:rPr>
                        <a:t>)</a:t>
                      </a: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144">
                <a:tc>
                  <a:txBody>
                    <a:bodyPr/>
                    <a:lstStyle/>
                    <a:p>
                      <a:pPr marL="0" marR="0" algn="l">
                        <a:spcBef>
                          <a:spcPts val="0"/>
                        </a:spcBef>
                        <a:spcAft>
                          <a:spcPts val="0"/>
                        </a:spcAft>
                      </a:pPr>
                      <a:r>
                        <a:rPr lang="en-US" sz="2400" b="0" dirty="0">
                          <a:latin typeface="+mn-lt"/>
                          <a:ea typeface="Times New Roman"/>
                          <a:cs typeface="Times New Roman"/>
                        </a:rPr>
                        <a:t>Operating income</a:t>
                      </a: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r">
                        <a:spcBef>
                          <a:spcPts val="0"/>
                        </a:spcBef>
                        <a:spcAft>
                          <a:spcPts val="0"/>
                        </a:spcAft>
                        <a:tabLst>
                          <a:tab pos="1074420" algn="dec"/>
                        </a:tabLst>
                      </a:pPr>
                      <a:r>
                        <a:rPr lang="en-US" sz="2400" b="0" u="dbl" dirty="0">
                          <a:latin typeface="+mn-lt"/>
                          <a:ea typeface="Times New Roman"/>
                          <a:cs typeface="Times New Roman"/>
                        </a:rPr>
                        <a:t>$ </a:t>
                      </a:r>
                      <a:r>
                        <a:rPr lang="en-US" sz="2400" b="0" u="dbl" dirty="0" smtClean="0">
                          <a:latin typeface="+mn-lt"/>
                          <a:ea typeface="Times New Roman"/>
                          <a:cs typeface="Times New Roman"/>
                        </a:rPr>
                        <a:t> 6,400</a:t>
                      </a:r>
                      <a:endParaRPr lang="en-US" sz="2400" b="0" dirty="0">
                        <a:latin typeface="+mn-lt"/>
                        <a:ea typeface="Times New Roman"/>
                        <a:cs typeface="Times New Roman"/>
                      </a:endParaRPr>
                    </a:p>
                  </a:txBody>
                  <a:tcPr marL="68239" marR="68239"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710312428"/>
      </p:ext>
    </p:extLst>
  </p:cSld>
  <p:clrMapOvr>
    <a:masterClrMapping/>
  </p:clrMapOvr>
  <p:transition spd="med"/>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Absorption Costing and </a:t>
            </a:r>
            <a:br>
              <a:rPr lang="en-US" dirty="0" smtClean="0"/>
            </a:br>
            <a:r>
              <a:rPr lang="en-US" dirty="0" smtClean="0"/>
              <a:t>Manager Incentives</a:t>
            </a:r>
            <a:endParaRPr lang="en-US" dirty="0"/>
          </a:p>
        </p:txBody>
      </p:sp>
      <p:sp>
        <p:nvSpPr>
          <p:cNvPr id="3" name="Content Placeholder 2"/>
          <p:cNvSpPr>
            <a:spLocks noGrp="1"/>
          </p:cNvSpPr>
          <p:nvPr>
            <p:ph idx="1"/>
          </p:nvPr>
        </p:nvSpPr>
        <p:spPr/>
        <p:txBody>
          <a:bodyPr>
            <a:normAutofit fontScale="92500"/>
          </a:bodyPr>
          <a:lstStyle/>
          <a:p>
            <a:r>
              <a:rPr lang="en-US" dirty="0" smtClean="0"/>
              <a:t>When inventories increase, absorption costing income is higher than variable costing income.</a:t>
            </a:r>
            <a:br>
              <a:rPr lang="en-US" dirty="0" smtClean="0"/>
            </a:br>
            <a:endParaRPr lang="en-US" dirty="0" smtClean="0"/>
          </a:p>
          <a:p>
            <a:r>
              <a:rPr lang="en-US" dirty="0" smtClean="0"/>
              <a:t>When inventories decrease, absorption costing income is lower than variable costing income.</a:t>
            </a:r>
          </a:p>
          <a:p>
            <a:endParaRPr lang="en-US" dirty="0" smtClean="0"/>
          </a:p>
          <a:p>
            <a:r>
              <a:rPr lang="en-US" dirty="0" smtClean="0"/>
              <a:t>Therefore…managers may increase production to build up inventory to maximize income and, therefore, their own bonus.</a:t>
            </a:r>
          </a:p>
        </p:txBody>
      </p:sp>
      <p:sp>
        <p:nvSpPr>
          <p:cNvPr id="4" name="Slide Number Placeholder 3"/>
          <p:cNvSpPr>
            <a:spLocks noGrp="1"/>
          </p:cNvSpPr>
          <p:nvPr>
            <p:ph type="sldNum" sz="quarter" idx="12"/>
          </p:nvPr>
        </p:nvSpPr>
        <p:spPr/>
        <p:txBody>
          <a:bodyPr/>
          <a:lstStyle/>
          <a:p>
            <a:fld id="{87989462-1FD5-4211-85BD-E99A4CF90F7A}" type="slidenum">
              <a:rPr lang="en-US" smtClean="0"/>
              <a:pPr/>
              <a:t>76</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3"/>
          <p:cNvSpPr>
            <a:spLocks noGrp="1" noChangeArrowheads="1"/>
          </p:cNvSpPr>
          <p:nvPr>
            <p:ph type="ctrTitle"/>
          </p:nvPr>
        </p:nvSpPr>
        <p:spPr/>
        <p:txBody>
          <a:bodyPr rtlCol="0">
            <a:normAutofit/>
          </a:bodyPr>
          <a:lstStyle/>
          <a:p>
            <a:pPr fontAlgn="auto">
              <a:spcAft>
                <a:spcPts val="0"/>
              </a:spcAft>
              <a:defRPr/>
            </a:pPr>
            <a:r>
              <a:rPr sz="6000" dirty="0"/>
              <a:t>End of </a:t>
            </a:r>
            <a:r>
              <a:rPr sz="6000" dirty="0" smtClean="0"/>
              <a:t>Chapter</a:t>
            </a:r>
            <a:r>
              <a:rPr lang="en-US" sz="6000" dirty="0" smtClean="0"/>
              <a:t> 6</a:t>
            </a:r>
            <a:endParaRPr sz="6000" dirty="0"/>
          </a:p>
        </p:txBody>
      </p:sp>
      <p:sp>
        <p:nvSpPr>
          <p:cNvPr id="128002" name="Rectangle 2"/>
          <p:cNvSpPr>
            <a:spLocks noChangeArrowheads="1"/>
          </p:cNvSpPr>
          <p:nvPr/>
        </p:nvSpPr>
        <p:spPr bwMode="auto">
          <a:xfrm>
            <a:off x="685800" y="228600"/>
            <a:ext cx="7848600" cy="1143000"/>
          </a:xfrm>
          <a:prstGeom prst="rect">
            <a:avLst/>
          </a:prstGeom>
          <a:noFill/>
          <a:ln w="9525">
            <a:noFill/>
            <a:miter lim="800000"/>
            <a:headEnd/>
            <a:tailEnd/>
          </a:ln>
        </p:spPr>
        <p:txBody>
          <a:bodyPr/>
          <a:lstStyle/>
          <a:p>
            <a:pPr algn="ctr"/>
            <a:endParaRPr lang="en-US" sz="4000" b="1">
              <a:solidFill>
                <a:schemeClr val="tx2"/>
              </a:solidFill>
            </a:endParaRPr>
          </a:p>
        </p:txBody>
      </p:sp>
      <p:sp>
        <p:nvSpPr>
          <p:cNvPr id="7" name="Slide Number Placeholder 6"/>
          <p:cNvSpPr>
            <a:spLocks noGrp="1"/>
          </p:cNvSpPr>
          <p:nvPr>
            <p:ph type="sldNum" sz="quarter" idx="12"/>
          </p:nvPr>
        </p:nvSpPr>
        <p:spPr/>
        <p:txBody>
          <a:bodyPr/>
          <a:lstStyle/>
          <a:p>
            <a:fld id="{87989462-1FD5-4211-85BD-E99A4CF90F7A}" type="slidenum">
              <a:rPr lang="en-US" smtClean="0"/>
              <a:pPr/>
              <a:t>77</a:t>
            </a:fld>
            <a:endParaRPr lang="en-US"/>
          </a:p>
        </p:txBody>
      </p:sp>
      <p:pic>
        <p:nvPicPr>
          <p:cNvPr id="8" name="Picture 7"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Equation</a:t>
            </a:r>
            <a:endParaRPr lang="en-US" dirty="0"/>
          </a:p>
        </p:txBody>
      </p:sp>
      <p:sp>
        <p:nvSpPr>
          <p:cNvPr id="35843" name="Content Placeholder 2"/>
          <p:cNvSpPr>
            <a:spLocks noGrp="1"/>
          </p:cNvSpPr>
          <p:nvPr>
            <p:ph idx="1"/>
          </p:nvPr>
        </p:nvSpPr>
        <p:spPr/>
        <p:txBody>
          <a:bodyPr>
            <a:normAutofit fontScale="92500" lnSpcReduction="20000"/>
          </a:bodyPr>
          <a:lstStyle/>
          <a:p>
            <a:r>
              <a:rPr lang="en-US" dirty="0" smtClean="0"/>
              <a:t>Is a mathematical equation for a straight line, to predict total cost</a:t>
            </a:r>
            <a:br>
              <a:rPr lang="en-US" dirty="0" smtClean="0"/>
            </a:br>
            <a:endParaRPr lang="en-US" dirty="0" smtClean="0"/>
          </a:p>
          <a:p>
            <a:pPr marL="452438" lvl="1" indent="4763">
              <a:buNone/>
            </a:pPr>
            <a:r>
              <a:rPr lang="en-US" sz="3243" b="1" dirty="0" smtClean="0"/>
              <a:t>Total cost = total variable cost + total fixed cost or Y = </a:t>
            </a:r>
            <a:r>
              <a:rPr lang="en-US" sz="3243" b="1" dirty="0" err="1" smtClean="0"/>
              <a:t>vx</a:t>
            </a:r>
            <a:r>
              <a:rPr lang="en-US" sz="3243" b="1" dirty="0" smtClean="0"/>
              <a:t>  + </a:t>
            </a:r>
            <a:r>
              <a:rPr lang="en-US" sz="3243" b="1" dirty="0" err="1" smtClean="0"/>
              <a:t>f</a:t>
            </a:r>
            <a:r>
              <a:rPr lang="en-US" dirty="0" smtClean="0"/>
              <a:t/>
            </a:r>
            <a:br>
              <a:rPr lang="en-US" dirty="0" smtClean="0"/>
            </a:br>
            <a:endParaRPr lang="en-US" dirty="0" smtClean="0"/>
          </a:p>
          <a:p>
            <a:pPr lvl="1">
              <a:buNone/>
            </a:pPr>
            <a:r>
              <a:rPr lang="en-US" sz="3243" dirty="0" smtClean="0"/>
              <a:t>Where</a:t>
            </a:r>
          </a:p>
          <a:p>
            <a:pPr lvl="2">
              <a:buNone/>
            </a:pPr>
            <a:r>
              <a:rPr lang="en-US" sz="2595" dirty="0" smtClean="0"/>
              <a:t>Y = total mixed cost</a:t>
            </a:r>
          </a:p>
          <a:p>
            <a:pPr lvl="2">
              <a:buNone/>
            </a:pPr>
            <a:r>
              <a:rPr lang="en-US" sz="2595" dirty="0" err="1" smtClean="0"/>
              <a:t>v</a:t>
            </a:r>
            <a:r>
              <a:rPr lang="en-US" sz="2595" dirty="0" smtClean="0"/>
              <a:t> = variable cost per unit of activity</a:t>
            </a:r>
          </a:p>
          <a:p>
            <a:pPr lvl="2">
              <a:buNone/>
            </a:pPr>
            <a:r>
              <a:rPr lang="en-US" sz="2595" dirty="0" err="1" smtClean="0"/>
              <a:t>x</a:t>
            </a:r>
            <a:r>
              <a:rPr lang="en-US" sz="2595" dirty="0" smtClean="0"/>
              <a:t> = volume of activity</a:t>
            </a:r>
          </a:p>
          <a:p>
            <a:pPr lvl="2">
              <a:buNone/>
            </a:pPr>
            <a:r>
              <a:rPr lang="en-US" sz="2595" dirty="0" err="1" smtClean="0"/>
              <a:t>f</a:t>
            </a:r>
            <a:r>
              <a:rPr lang="en-US" sz="2595" dirty="0" smtClean="0"/>
              <a:t> = fixed cost over a given period of time</a:t>
            </a:r>
          </a:p>
          <a:p>
            <a:endParaRPr lang="en-US" dirty="0" smtClean="0"/>
          </a:p>
        </p:txBody>
      </p:sp>
      <p:sp>
        <p:nvSpPr>
          <p:cNvPr id="4" name="Slide Number Placeholder 3"/>
          <p:cNvSpPr>
            <a:spLocks noGrp="1"/>
          </p:cNvSpPr>
          <p:nvPr>
            <p:ph type="sldNum" sz="quarter" idx="12"/>
          </p:nvPr>
        </p:nvSpPr>
        <p:spPr/>
        <p:txBody>
          <a:bodyPr/>
          <a:lstStyle/>
          <a:p>
            <a:fld id="{87989462-1FD5-4211-85BD-E99A4CF90F7A}" type="slidenum">
              <a:rPr lang="en-US" smtClean="0"/>
              <a:pPr/>
              <a:t>8</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84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84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84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8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Key Characteristics of Fixed Costs</a:t>
            </a:r>
            <a:endParaRPr lang="en-US"/>
          </a:p>
        </p:txBody>
      </p:sp>
      <p:sp>
        <p:nvSpPr>
          <p:cNvPr id="33795" name="Rectangle 3"/>
          <p:cNvSpPr>
            <a:spLocks noGrp="1" noChangeArrowheads="1"/>
          </p:cNvSpPr>
          <p:nvPr>
            <p:ph idx="1"/>
          </p:nvPr>
        </p:nvSpPr>
        <p:spPr/>
        <p:txBody>
          <a:bodyPr>
            <a:normAutofit fontScale="85000" lnSpcReduction="10000"/>
          </a:bodyPr>
          <a:lstStyle/>
          <a:p>
            <a:r>
              <a:rPr lang="en-US" i="1" dirty="0" smtClean="0"/>
              <a:t>Total</a:t>
            </a:r>
            <a:r>
              <a:rPr lang="en-US" dirty="0" smtClean="0"/>
              <a:t> fixed costs stay </a:t>
            </a:r>
            <a:r>
              <a:rPr lang="en-US" i="1" dirty="0" smtClean="0"/>
              <a:t>constant</a:t>
            </a:r>
            <a:r>
              <a:rPr lang="en-US" dirty="0" smtClean="0"/>
              <a:t> over </a:t>
            </a:r>
            <a:r>
              <a:rPr lang="en-US" u="sng" dirty="0" smtClean="0"/>
              <a:t>relevant range</a:t>
            </a:r>
            <a:r>
              <a:rPr lang="en-US" dirty="0" smtClean="0"/>
              <a:t>*</a:t>
            </a:r>
          </a:p>
          <a:p>
            <a:endParaRPr lang="en-US" dirty="0" smtClean="0"/>
          </a:p>
          <a:p>
            <a:r>
              <a:rPr lang="en-US" dirty="0" smtClean="0"/>
              <a:t>Fixed costs </a:t>
            </a:r>
            <a:r>
              <a:rPr lang="en-US" i="1" dirty="0" smtClean="0"/>
              <a:t>per unit of activity </a:t>
            </a:r>
            <a:r>
              <a:rPr lang="en-US" dirty="0" smtClean="0"/>
              <a:t>vary </a:t>
            </a:r>
            <a:r>
              <a:rPr lang="en-US" i="1" dirty="0" smtClean="0"/>
              <a:t>inversely</a:t>
            </a:r>
            <a:r>
              <a:rPr lang="en-US" dirty="0" smtClean="0"/>
              <a:t> with changes in volume</a:t>
            </a:r>
          </a:p>
          <a:p>
            <a:endParaRPr lang="en-US" dirty="0" smtClean="0"/>
          </a:p>
          <a:p>
            <a:r>
              <a:rPr lang="en-US" dirty="0" smtClean="0"/>
              <a:t>Total fixed cost </a:t>
            </a:r>
            <a:r>
              <a:rPr lang="en-US" i="1" dirty="0" smtClean="0"/>
              <a:t>(</a:t>
            </a:r>
            <a:r>
              <a:rPr lang="en-US" i="1" dirty="0" err="1" smtClean="0"/>
              <a:t>y</a:t>
            </a:r>
            <a:r>
              <a:rPr lang="en-US" i="1" dirty="0" smtClean="0"/>
              <a:t>) </a:t>
            </a:r>
            <a:r>
              <a:rPr lang="en-US" dirty="0" smtClean="0"/>
              <a:t>= Fixed amount over a period of time </a:t>
            </a:r>
            <a:r>
              <a:rPr lang="en-US" i="1" dirty="0" smtClean="0"/>
              <a:t>(</a:t>
            </a:r>
            <a:r>
              <a:rPr lang="en-US" i="1" dirty="0" err="1" smtClean="0"/>
              <a:t>f</a:t>
            </a:r>
            <a:r>
              <a:rPr lang="en-US" i="1" dirty="0" smtClean="0"/>
              <a:t>)</a:t>
            </a:r>
          </a:p>
          <a:p>
            <a:pPr lvl="1"/>
            <a:r>
              <a:rPr lang="en-US" i="1" dirty="0" smtClean="0"/>
              <a:t>y = </a:t>
            </a:r>
            <a:r>
              <a:rPr lang="en-US" i="1" dirty="0" err="1" smtClean="0"/>
              <a:t>f</a:t>
            </a:r>
            <a:endParaRPr lang="en-US" i="1" dirty="0" smtClean="0"/>
          </a:p>
          <a:p>
            <a:pPr>
              <a:buNone/>
            </a:pPr>
            <a:endParaRPr lang="en-US" dirty="0" smtClean="0"/>
          </a:p>
          <a:p>
            <a:pPr lvl="1">
              <a:buNone/>
            </a:pPr>
            <a:r>
              <a:rPr lang="en-US" sz="2400" dirty="0" smtClean="0"/>
              <a:t>*Relevant range is the normal operating range of activity</a:t>
            </a:r>
          </a:p>
        </p:txBody>
      </p:sp>
      <p:sp>
        <p:nvSpPr>
          <p:cNvPr id="4" name="Slide Number Placeholder 3"/>
          <p:cNvSpPr>
            <a:spLocks noGrp="1"/>
          </p:cNvSpPr>
          <p:nvPr>
            <p:ph type="sldNum" sz="quarter" idx="12"/>
          </p:nvPr>
        </p:nvSpPr>
        <p:spPr/>
        <p:txBody>
          <a:bodyPr/>
          <a:lstStyle/>
          <a:p>
            <a:fld id="{87989462-1FD5-4211-85BD-E99A4CF90F7A}" type="slidenum">
              <a:rPr lang="en-US" smtClean="0"/>
              <a:pPr/>
              <a:t>9</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79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7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theme/theme1.xml><?xml version="1.0" encoding="utf-8"?>
<a:theme xmlns:a="http://schemas.openxmlformats.org/drawingml/2006/main" name="lightbulb">
  <a:themeElements>
    <a:clrScheme name="lightbulb 14">
      <a:dk1>
        <a:srgbClr val="000000"/>
      </a:dk1>
      <a:lt1>
        <a:srgbClr val="FFFFCC"/>
      </a:lt1>
      <a:dk2>
        <a:srgbClr val="333399"/>
      </a:dk2>
      <a:lt2>
        <a:srgbClr val="808080"/>
      </a:lt2>
      <a:accent1>
        <a:srgbClr val="99CCFF"/>
      </a:accent1>
      <a:accent2>
        <a:srgbClr val="333399"/>
      </a:accent2>
      <a:accent3>
        <a:srgbClr val="FFFFE2"/>
      </a:accent3>
      <a:accent4>
        <a:srgbClr val="000000"/>
      </a:accent4>
      <a:accent5>
        <a:srgbClr val="CAE2FF"/>
      </a:accent5>
      <a:accent6>
        <a:srgbClr val="2D2D8A"/>
      </a:accent6>
      <a:hlink>
        <a:srgbClr val="3333CC"/>
      </a:hlink>
      <a:folHlink>
        <a:srgbClr val="AF67FF"/>
      </a:folHlink>
    </a:clrScheme>
    <a:fontScheme name="lightbulb">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ightbul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ightbul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ightbul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ightbul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ightbul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ightbul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ightbulb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ightbul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ightbul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ightbul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ightbul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ightbul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lightbulb 13">
        <a:dk1>
          <a:srgbClr val="000000"/>
        </a:dk1>
        <a:lt1>
          <a:srgbClr val="FFFFCC"/>
        </a:lt1>
        <a:dk2>
          <a:srgbClr val="000000"/>
        </a:dk2>
        <a:lt2>
          <a:srgbClr val="808080"/>
        </a:lt2>
        <a:accent1>
          <a:srgbClr val="99CCFF"/>
        </a:accent1>
        <a:accent2>
          <a:srgbClr val="CCCCFF"/>
        </a:accent2>
        <a:accent3>
          <a:srgbClr val="FFFFE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ightbulb 14">
        <a:dk1>
          <a:srgbClr val="000000"/>
        </a:dk1>
        <a:lt1>
          <a:srgbClr val="FFFFCC"/>
        </a:lt1>
        <a:dk2>
          <a:srgbClr val="333399"/>
        </a:dk2>
        <a:lt2>
          <a:srgbClr val="808080"/>
        </a:lt2>
        <a:accent1>
          <a:srgbClr val="99CCFF"/>
        </a:accent1>
        <a:accent2>
          <a:srgbClr val="333399"/>
        </a:accent2>
        <a:accent3>
          <a:srgbClr val="FFFFE2"/>
        </a:accent3>
        <a:accent4>
          <a:srgbClr val="000000"/>
        </a:accent4>
        <a:accent5>
          <a:srgbClr val="CAE2FF"/>
        </a:accent5>
        <a:accent6>
          <a:srgbClr val="2D2D8A"/>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t2einstch01_wmt_2">
  <a:themeElements>
    <a:clrScheme name="Custom 1">
      <a:dk1>
        <a:sysClr val="windowText" lastClr="000000"/>
      </a:dk1>
      <a:lt1>
        <a:sysClr val="window" lastClr="FFFFFF"/>
      </a:lt1>
      <a:dk2>
        <a:srgbClr val="464646"/>
      </a:dk2>
      <a:lt2>
        <a:srgbClr val="DEF5FA"/>
      </a:lt2>
      <a:accent1>
        <a:srgbClr val="16515F"/>
      </a:accent1>
      <a:accent2>
        <a:srgbClr val="6D0F14"/>
      </a:accent2>
      <a:accent3>
        <a:srgbClr val="B4490F"/>
      </a:accent3>
      <a:accent4>
        <a:srgbClr val="0F5666"/>
      </a:accent4>
      <a:accent5>
        <a:srgbClr val="474B78"/>
      </a:accent5>
      <a:accent6>
        <a:srgbClr val="7D3C4A"/>
      </a:accent6>
      <a:hlink>
        <a:srgbClr val="0F5666"/>
      </a:hlink>
      <a:folHlink>
        <a:srgbClr val="21798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PH Template v1</Template>
  <TotalTime>3135</TotalTime>
  <Words>7549</Words>
  <Application>Microsoft Office PowerPoint</Application>
  <PresentationFormat>On-screen Show (4:3)</PresentationFormat>
  <Paragraphs>949</Paragraphs>
  <Slides>77</Slides>
  <Notes>77</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77</vt:i4>
      </vt:variant>
    </vt:vector>
  </HeadingPairs>
  <TitlesOfParts>
    <vt:vector size="81" baseType="lpstr">
      <vt:lpstr>lightbulb</vt:lpstr>
      <vt:lpstr>bt2einstch01_wmt_2</vt:lpstr>
      <vt:lpstr>Microsoft Office Excel 97-2003 Worksheet</vt:lpstr>
      <vt:lpstr>Worksheet</vt:lpstr>
      <vt:lpstr>Slide 1</vt:lpstr>
      <vt:lpstr>Objective 1</vt:lpstr>
      <vt:lpstr>Cost Behavior</vt:lpstr>
      <vt:lpstr>Key Characteristics of Variable Costs</vt:lpstr>
      <vt:lpstr>Cost Graphs</vt:lpstr>
      <vt:lpstr>Total Variable Costs</vt:lpstr>
      <vt:lpstr>Objective 2</vt:lpstr>
      <vt:lpstr>Cost Equation</vt:lpstr>
      <vt:lpstr>Key Characteristics of Fixed Costs</vt:lpstr>
      <vt:lpstr>Total Fixed Costs</vt:lpstr>
      <vt:lpstr>Costs and Decisions</vt:lpstr>
      <vt:lpstr>Key Characteristics of Mixed Costs</vt:lpstr>
      <vt:lpstr>Mixed Costs</vt:lpstr>
      <vt:lpstr>Now turn to S6-1</vt:lpstr>
      <vt:lpstr>S6-1 Identify Cost Behavior </vt:lpstr>
      <vt:lpstr>Relevant Range</vt:lpstr>
      <vt:lpstr>Other Cost Behaviors</vt:lpstr>
      <vt:lpstr>Other Cost Behaviors</vt:lpstr>
      <vt:lpstr>Now turn to E6-22A </vt:lpstr>
      <vt:lpstr>E6-22A</vt:lpstr>
      <vt:lpstr>E6-22A (cont.)</vt:lpstr>
      <vt:lpstr>E6-22A (cont.)</vt:lpstr>
      <vt:lpstr>E6-22A (cont.)</vt:lpstr>
      <vt:lpstr>E6-22A (cont.)</vt:lpstr>
      <vt:lpstr>E6-22A (cont.)</vt:lpstr>
      <vt:lpstr>E6-22A (cont.)</vt:lpstr>
      <vt:lpstr>E6-22A (cont.)</vt:lpstr>
      <vt:lpstr>Now turn to E6-25A</vt:lpstr>
      <vt:lpstr>E6-25A</vt:lpstr>
      <vt:lpstr>E6-25A</vt:lpstr>
      <vt:lpstr>E6-25A</vt:lpstr>
      <vt:lpstr>Sustainability and Cost Behavior</vt:lpstr>
      <vt:lpstr>Objective 3</vt:lpstr>
      <vt:lpstr>Cost Behavior Analysis </vt:lpstr>
      <vt:lpstr>Account Analysis </vt:lpstr>
      <vt:lpstr>Scatter Plots</vt:lpstr>
      <vt:lpstr>Scatter Plot Example</vt:lpstr>
      <vt:lpstr>Objective 4</vt:lpstr>
      <vt:lpstr>High-Low Method</vt:lpstr>
      <vt:lpstr>Turn to E6-28A</vt:lpstr>
      <vt:lpstr>High-Low Method:  E6-28A</vt:lpstr>
      <vt:lpstr>High-Low Method:  E6-28A (cont.)</vt:lpstr>
      <vt:lpstr>High-Low Method:  E6-28A (cont.) </vt:lpstr>
      <vt:lpstr>Objective 5</vt:lpstr>
      <vt:lpstr>Regression Analysis – Exhibit 6-15 </vt:lpstr>
      <vt:lpstr>Regression Analysis – Exhibit 6-15</vt:lpstr>
      <vt:lpstr>Regression Analysis – Exhibit 6-15</vt:lpstr>
      <vt:lpstr>R-Square Value</vt:lpstr>
      <vt:lpstr>Predicting Costs &amp; Data Concerns </vt:lpstr>
      <vt:lpstr>Objective 6</vt:lpstr>
      <vt:lpstr>Absorption Costing</vt:lpstr>
      <vt:lpstr>Traditional (Conventional) Income Statement</vt:lpstr>
      <vt:lpstr>Variable Costing</vt:lpstr>
      <vt:lpstr>Contribution Margin Income Statement</vt:lpstr>
      <vt:lpstr>Reconciling Operating Income Between the Two Costing Systems</vt:lpstr>
      <vt:lpstr>Now turn to E6-44A</vt:lpstr>
      <vt:lpstr>E6-44A</vt:lpstr>
      <vt:lpstr>E6-44A</vt:lpstr>
      <vt:lpstr>E6-44A</vt:lpstr>
      <vt:lpstr>E6-44A</vt:lpstr>
      <vt:lpstr>E6-44A</vt:lpstr>
      <vt:lpstr>E6-44A</vt:lpstr>
      <vt:lpstr>E6-44A (cont.)</vt:lpstr>
      <vt:lpstr>E6-44A (cont.)</vt:lpstr>
      <vt:lpstr>E6-44A (cont.)</vt:lpstr>
      <vt:lpstr>E6-44A (cont.)</vt:lpstr>
      <vt:lpstr>E6-44A (cont.)</vt:lpstr>
      <vt:lpstr>E6-44A (cont.)</vt:lpstr>
      <vt:lpstr>E6-44A (cont.)</vt:lpstr>
      <vt:lpstr>E6-44A (cont.)</vt:lpstr>
      <vt:lpstr>E6-44A (cont.)</vt:lpstr>
      <vt:lpstr>E6-44A (cont.)</vt:lpstr>
      <vt:lpstr>Now turn to S6-16</vt:lpstr>
      <vt:lpstr>S6-16</vt:lpstr>
      <vt:lpstr>S6-16 (cont.)</vt:lpstr>
      <vt:lpstr>Absorption Costing and  Manager Incentives</vt:lpstr>
      <vt:lpstr>End of Chapter 6</vt:lpstr>
    </vt:vector>
  </TitlesOfParts>
  <Company>PEARSON</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06</dc:title>
  <dc:subject>Braun Tietz 3e</dc:subject>
  <dc:creator>Wendy Tietz, PhD, CPA, CMA</dc:creator>
  <cp:lastModifiedBy>Itc</cp:lastModifiedBy>
  <cp:revision>255</cp:revision>
  <dcterms:created xsi:type="dcterms:W3CDTF">2011-11-18T19:22:31Z</dcterms:created>
  <dcterms:modified xsi:type="dcterms:W3CDTF">2013-09-05T11:06:13Z</dcterms:modified>
</cp:coreProperties>
</file>